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17" r:id="rId2"/>
    <p:sldId id="641" r:id="rId3"/>
    <p:sldId id="642" r:id="rId4"/>
    <p:sldId id="643" r:id="rId5"/>
    <p:sldId id="644" r:id="rId6"/>
    <p:sldId id="652" r:id="rId7"/>
    <p:sldId id="655" r:id="rId8"/>
    <p:sldId id="656" r:id="rId9"/>
    <p:sldId id="653" r:id="rId10"/>
    <p:sldId id="654" r:id="rId11"/>
    <p:sldId id="646" r:id="rId12"/>
    <p:sldId id="618" r:id="rId13"/>
    <p:sldId id="625" r:id="rId14"/>
    <p:sldId id="626" r:id="rId15"/>
    <p:sldId id="627" r:id="rId16"/>
    <p:sldId id="628" r:id="rId17"/>
    <p:sldId id="629" r:id="rId18"/>
    <p:sldId id="657" r:id="rId19"/>
    <p:sldId id="658" r:id="rId20"/>
    <p:sldId id="659" r:id="rId21"/>
    <p:sldId id="630" r:id="rId22"/>
    <p:sldId id="660" r:id="rId23"/>
    <p:sldId id="631" r:id="rId24"/>
    <p:sldId id="632" r:id="rId25"/>
    <p:sldId id="633" r:id="rId26"/>
    <p:sldId id="649" r:id="rId27"/>
    <p:sldId id="650" r:id="rId28"/>
    <p:sldId id="661" r:id="rId29"/>
    <p:sldId id="638" r:id="rId30"/>
    <p:sldId id="647" r:id="rId31"/>
    <p:sldId id="662" r:id="rId32"/>
    <p:sldId id="636" r:id="rId33"/>
    <p:sldId id="566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D9EDEF"/>
    <a:srgbClr val="FF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9" autoAdjust="0"/>
    <p:restoredTop sz="94660"/>
  </p:normalViewPr>
  <p:slideViewPr>
    <p:cSldViewPr>
      <p:cViewPr varScale="1">
        <p:scale>
          <a:sx n="84" d="100"/>
          <a:sy n="84" d="100"/>
        </p:scale>
        <p:origin x="101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fld id="{30C8F8EA-6E9A-450E-AB3D-2A57E7FF626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Arial" charset="0"/>
              </a:defRPr>
            </a:lvl1pPr>
          </a:lstStyle>
          <a:p>
            <a:fld id="{5727CA8C-4A7C-4591-AD45-718F8DF3F10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3E2-5B27-436E-A89B-C37740F82EE8}" type="slidenum">
              <a:rPr lang="en-US"/>
              <a:pPr/>
              <a:t>1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6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FCE5D-175C-4CF5-8E4C-C975FC3E70E0}" type="slidenum">
              <a:rPr lang="en-US"/>
              <a:pPr/>
              <a:t>10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E19BB-0233-48B0-83F2-5560D158D0F9}" type="slidenum">
              <a:rPr lang="en-US"/>
              <a:pPr/>
              <a:t>11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26D94-3824-49B9-BF40-8A712E356DAE}" type="slidenum">
              <a:rPr lang="en-US"/>
              <a:pPr/>
              <a:t>12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2D961-B096-4159-B3DA-97C2FCC64CE8}" type="slidenum">
              <a:rPr lang="en-US"/>
              <a:pPr/>
              <a:t>13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386F1-4682-4D15-A571-EA5287AFA13F}" type="slidenum">
              <a:rPr lang="en-US"/>
              <a:pPr/>
              <a:t>14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8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82760-169C-453C-8FDE-C1F4005E1895}" type="slidenum">
              <a:rPr lang="en-US"/>
              <a:pPr/>
              <a:t>15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2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9EDA2-C8AD-4C1E-9480-F55D17A25A4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9EDA2-C8AD-4C1E-9480-F55D17A25A44}" type="slidenum">
              <a:rPr lang="en-US"/>
              <a:pPr/>
              <a:t>17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18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3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1487-1620-4249-8BE6-EE48ADF1EFCB}" type="slidenum">
              <a:rPr lang="en-US"/>
              <a:pPr/>
              <a:t>19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18923-E981-42B1-9FC4-D73576370FDB}" type="slidenum">
              <a:rPr lang="en-US"/>
              <a:pPr/>
              <a:t>2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2A210-0005-43AC-94CF-29FD8922E6F3}" type="slidenum">
              <a:rPr lang="en-US"/>
              <a:pPr/>
              <a:t>20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6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201B7-0C4B-44BB-B98E-39E44E24ADC8}" type="slidenum">
              <a:rPr lang="en-US"/>
              <a:pPr/>
              <a:t>21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201B7-0C4B-44BB-B98E-39E44E24ADC8}" type="slidenum">
              <a:rPr lang="en-US"/>
              <a:pPr/>
              <a:t>22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351DC-8E6B-4DFC-966A-CB855B4AB14A}" type="slidenum">
              <a:rPr lang="en-US"/>
              <a:pPr/>
              <a:t>23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15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24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5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23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26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9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27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2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28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8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29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7FA9D-A43E-4928-8DCB-7A96BB9A7848}" type="slidenum">
              <a:rPr lang="en-US"/>
              <a:pPr/>
              <a:t>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8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5EF5-B10E-4F79-AB3B-E4D0A0F146C6}" type="slidenum">
              <a:rPr lang="en-US"/>
              <a:pPr/>
              <a:t>30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42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14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3E2-5B27-436E-A89B-C37740F82EE8}" type="slidenum">
              <a:rPr lang="en-US"/>
              <a:pPr/>
              <a:t>33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6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E46E0-3C67-4BEF-982C-5909BE8547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5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340F9-2374-42D7-98C8-ECF0C3342313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67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9C577-CDE6-4A20-BF0D-750AE3A92A7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4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85778-870D-40C7-BE45-C302DE940E11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F94AA-7893-490C-A4EB-30AB906436E4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97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5983A-8FFD-43C8-B8C0-D04BE6840C67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6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62120-12B8-4362-971F-2BBD705075A2}" type="slidenum">
              <a:rPr lang="en-US"/>
              <a:pPr/>
              <a:t>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5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E4DE9-1D41-4565-92E1-39DF1643A7A9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25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9E7EE-6FB4-419B-852C-25791A897582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360F1-68DD-441E-9BB6-17F9AD13DFE0}" type="slidenum">
              <a:rPr lang="en-US"/>
              <a:pPr/>
              <a:t>5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360F1-68DD-441E-9BB6-17F9AD13DFE0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D2F02-6D8D-49FD-A212-72B4FFFB03C6}" type="slidenum">
              <a:rPr lang="en-US"/>
              <a:pPr/>
              <a:t>7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C2717-3F3F-4293-9B54-FDAEB36DE525}" type="slidenum">
              <a:rPr lang="en-US"/>
              <a:pPr/>
              <a:t>8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E9A55-6915-4874-AE10-8037049079C8}" type="slidenum">
              <a:rPr lang="en-US"/>
              <a:pPr/>
              <a:t>9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7205-B13A-48A1-BE4C-A797714CF5F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4398E-CBCE-47A6-B420-B6F075AD513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9CB-B767-4AF5-AAF0-450DC858B1D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87B4F-B69D-4846-A487-C196867C1B3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01038-4D75-4288-B2A7-B3E3FE59CFF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0D4ED-E9C6-472B-BE2B-542A777522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FF455-D698-4B6A-94C7-AC723AA162B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4A470-6B77-4EE7-B0EB-FEA1231856C1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B9419-AF92-4D7E-8721-1F4EFE799D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C164-F3D5-47D6-B52A-D48FBB7B0A5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98F1B-514E-4351-AFA9-B5B40FA653A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>
                <a:latin typeface="+mn-lt"/>
              </a:defRPr>
            </a:lvl1pPr>
          </a:lstStyle>
          <a:p>
            <a:fld id="{9B3EFE0E-17B2-41BF-8C3A-D1D78872813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bg.bio.ic.ac.uk/phyre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hyperlink" Target="http://aquaria.w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quaria.w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quaria.ws/Q9HD67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netics.bwh.harvard.edu/pph2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genetics.bwh.harvard.edu/pph2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848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Homology 3D modeling and effect of mutations</a:t>
            </a:r>
            <a:endParaRPr lang="en-US" sz="4000" b="1" dirty="0"/>
          </a:p>
          <a:p>
            <a:pPr>
              <a:buFontTx/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92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5029200" y="2438400"/>
            <a:ext cx="3200400" cy="419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534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Protein domains are structural units (average 160 aa) that share: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Function</a:t>
            </a:r>
          </a:p>
          <a:p>
            <a:pPr>
              <a:buFontTx/>
              <a:buNone/>
            </a:pPr>
            <a:r>
              <a:rPr lang="en-US" dirty="0"/>
              <a:t>Folding</a:t>
            </a:r>
          </a:p>
          <a:p>
            <a:pPr>
              <a:buFontTx/>
              <a:buNone/>
            </a:pPr>
            <a:r>
              <a:rPr lang="en-US" dirty="0"/>
              <a:t>Evolution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228600" y="4724400"/>
            <a:ext cx="4724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Proteins normally are </a:t>
            </a:r>
            <a:r>
              <a:rPr lang="en-US" dirty="0" err="1"/>
              <a:t>multidomain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(average 300 aa)</a:t>
            </a:r>
          </a:p>
        </p:txBody>
      </p:sp>
      <p:pic>
        <p:nvPicPr>
          <p:cNvPr id="707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938" y="2457450"/>
            <a:ext cx="30480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7592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Domains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13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Domains</a:t>
            </a:r>
            <a:endParaRPr lang="en-US" sz="4000" dirty="0"/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609600" y="762000"/>
            <a:ext cx="285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>
                <a:latin typeface="Arial" charset="0"/>
              </a:rPr>
              <a:t>Query Sequence</a:t>
            </a:r>
          </a:p>
        </p:txBody>
      </p:sp>
      <p:grpSp>
        <p:nvGrpSpPr>
          <p:cNvPr id="562231" name="Group 55"/>
          <p:cNvGrpSpPr>
            <a:grpSpLocks/>
          </p:cNvGrpSpPr>
          <p:nvPr/>
        </p:nvGrpSpPr>
        <p:grpSpPr bwMode="auto">
          <a:xfrm>
            <a:off x="1295400" y="4495800"/>
            <a:ext cx="4648200" cy="1509713"/>
            <a:chOff x="816" y="2832"/>
            <a:chExt cx="2928" cy="951"/>
          </a:xfrm>
        </p:grpSpPr>
        <p:sp>
          <p:nvSpPr>
            <p:cNvPr id="562210" name="Rectangle 34"/>
            <p:cNvSpPr>
              <a:spLocks noChangeArrowheads="1"/>
            </p:cNvSpPr>
            <p:nvPr/>
          </p:nvSpPr>
          <p:spPr bwMode="auto">
            <a:xfrm>
              <a:off x="1824" y="2880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Yes</a:t>
              </a:r>
            </a:p>
          </p:txBody>
        </p:sp>
        <p:sp>
          <p:nvSpPr>
            <p:cNvPr id="562212" name="Line 36"/>
            <p:cNvSpPr>
              <a:spLocks noChangeShapeType="1"/>
            </p:cNvSpPr>
            <p:nvPr/>
          </p:nvSpPr>
          <p:spPr bwMode="auto">
            <a:xfrm>
              <a:off x="2448" y="283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2214" name="Rectangle 38"/>
            <p:cNvSpPr>
              <a:spLocks noChangeArrowheads="1"/>
            </p:cNvSpPr>
            <p:nvPr/>
          </p:nvSpPr>
          <p:spPr bwMode="auto">
            <a:xfrm>
              <a:off x="816" y="3456"/>
              <a:ext cx="29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3D Modeling by homology</a:t>
              </a:r>
            </a:p>
          </p:txBody>
        </p:sp>
      </p:grpSp>
      <p:grpSp>
        <p:nvGrpSpPr>
          <p:cNvPr id="562232" name="Group 56"/>
          <p:cNvGrpSpPr>
            <a:grpSpLocks/>
          </p:cNvGrpSpPr>
          <p:nvPr/>
        </p:nvGrpSpPr>
        <p:grpSpPr bwMode="auto">
          <a:xfrm>
            <a:off x="5562600" y="2895600"/>
            <a:ext cx="3030538" cy="2135188"/>
            <a:chOff x="3504" y="1824"/>
            <a:chExt cx="1909" cy="1345"/>
          </a:xfrm>
        </p:grpSpPr>
        <p:sp>
          <p:nvSpPr>
            <p:cNvPr id="562211" name="Rectangle 35"/>
            <p:cNvSpPr>
              <a:spLocks noChangeArrowheads="1"/>
            </p:cNvSpPr>
            <p:nvPr/>
          </p:nvSpPr>
          <p:spPr bwMode="auto">
            <a:xfrm>
              <a:off x="3840" y="1824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No</a:t>
              </a:r>
            </a:p>
          </p:txBody>
        </p:sp>
        <p:sp>
          <p:nvSpPr>
            <p:cNvPr id="562213" name="Line 37"/>
            <p:cNvSpPr>
              <a:spLocks noChangeShapeType="1"/>
            </p:cNvSpPr>
            <p:nvPr/>
          </p:nvSpPr>
          <p:spPr bwMode="auto">
            <a:xfrm flipV="1">
              <a:off x="3504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2215" name="Rectangle 39"/>
            <p:cNvSpPr>
              <a:spLocks noChangeArrowheads="1"/>
            </p:cNvSpPr>
            <p:nvPr/>
          </p:nvSpPr>
          <p:spPr bwMode="auto">
            <a:xfrm>
              <a:off x="3936" y="2304"/>
              <a:ext cx="1477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2D Prediction</a:t>
              </a:r>
            </a:p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3D Ab initio</a:t>
              </a:r>
            </a:p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3D Threading</a:t>
              </a:r>
            </a:p>
          </p:txBody>
        </p:sp>
      </p:grpSp>
      <p:sp>
        <p:nvSpPr>
          <p:cNvPr id="562216" name="Rectangle 40"/>
          <p:cNvSpPr>
            <a:spLocks noChangeArrowheads="1"/>
          </p:cNvSpPr>
          <p:nvPr/>
        </p:nvSpPr>
        <p:spPr bwMode="auto">
          <a:xfrm>
            <a:off x="3581400" y="990600"/>
            <a:ext cx="3276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2230" name="Group 54"/>
          <p:cNvGrpSpPr>
            <a:grpSpLocks/>
          </p:cNvGrpSpPr>
          <p:nvPr/>
        </p:nvGrpSpPr>
        <p:grpSpPr bwMode="auto">
          <a:xfrm>
            <a:off x="2057400" y="2057400"/>
            <a:ext cx="3657600" cy="2438400"/>
            <a:chOff x="1296" y="1296"/>
            <a:chExt cx="2304" cy="1536"/>
          </a:xfrm>
        </p:grpSpPr>
        <p:sp>
          <p:nvSpPr>
            <p:cNvPr id="562209" name="AutoShape 33"/>
            <p:cNvSpPr>
              <a:spLocks noChangeArrowheads="1"/>
            </p:cNvSpPr>
            <p:nvPr/>
          </p:nvSpPr>
          <p:spPr bwMode="auto">
            <a:xfrm>
              <a:off x="1296" y="1632"/>
              <a:ext cx="2304" cy="1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2400">
                  <a:latin typeface="Arial" charset="0"/>
                </a:rPr>
                <a:t>Similar to PDB</a:t>
              </a:r>
            </a:p>
            <a:p>
              <a:pPr algn="ctr">
                <a:buFontTx/>
                <a:buNone/>
              </a:pPr>
              <a:r>
                <a:rPr lang="en-US" sz="2400">
                  <a:latin typeface="Arial" charset="0"/>
                </a:rPr>
                <a:t>sequence?</a:t>
              </a:r>
            </a:p>
          </p:txBody>
        </p:sp>
        <p:sp>
          <p:nvSpPr>
            <p:cNvPr id="562223" name="Line 47"/>
            <p:cNvSpPr>
              <a:spLocks noChangeShapeType="1"/>
            </p:cNvSpPr>
            <p:nvPr/>
          </p:nvSpPr>
          <p:spPr bwMode="auto">
            <a:xfrm>
              <a:off x="2400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2228" name="Group 52"/>
          <p:cNvGrpSpPr>
            <a:grpSpLocks/>
          </p:cNvGrpSpPr>
          <p:nvPr/>
        </p:nvGrpSpPr>
        <p:grpSpPr bwMode="auto">
          <a:xfrm>
            <a:off x="838200" y="1219200"/>
            <a:ext cx="6096000" cy="519113"/>
            <a:chOff x="528" y="768"/>
            <a:chExt cx="3840" cy="327"/>
          </a:xfrm>
        </p:grpSpPr>
        <p:sp>
          <p:nvSpPr>
            <p:cNvPr id="562217" name="Rectangle 41"/>
            <p:cNvSpPr>
              <a:spLocks noChangeArrowheads="1"/>
            </p:cNvSpPr>
            <p:nvPr/>
          </p:nvSpPr>
          <p:spPr bwMode="auto">
            <a:xfrm>
              <a:off x="2304" y="864"/>
              <a:ext cx="206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18" name="Rectangle 42"/>
            <p:cNvSpPr>
              <a:spLocks noChangeArrowheads="1"/>
            </p:cNvSpPr>
            <p:nvPr/>
          </p:nvSpPr>
          <p:spPr bwMode="auto">
            <a:xfrm>
              <a:off x="2352" y="816"/>
              <a:ext cx="33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19" name="Rectangle 43"/>
            <p:cNvSpPr>
              <a:spLocks noChangeArrowheads="1"/>
            </p:cNvSpPr>
            <p:nvPr/>
          </p:nvSpPr>
          <p:spPr bwMode="auto">
            <a:xfrm>
              <a:off x="2736" y="816"/>
              <a:ext cx="480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0" name="Rectangle 44"/>
            <p:cNvSpPr>
              <a:spLocks noChangeArrowheads="1"/>
            </p:cNvSpPr>
            <p:nvPr/>
          </p:nvSpPr>
          <p:spPr bwMode="auto">
            <a:xfrm>
              <a:off x="4080" y="816"/>
              <a:ext cx="240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1" name="Rectangle 45"/>
            <p:cNvSpPr>
              <a:spLocks noChangeArrowheads="1"/>
            </p:cNvSpPr>
            <p:nvPr/>
          </p:nvSpPr>
          <p:spPr bwMode="auto">
            <a:xfrm>
              <a:off x="3600" y="816"/>
              <a:ext cx="432" cy="144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5" name="Rectangle 49"/>
            <p:cNvSpPr>
              <a:spLocks noChangeArrowheads="1"/>
            </p:cNvSpPr>
            <p:nvPr/>
          </p:nvSpPr>
          <p:spPr bwMode="auto">
            <a:xfrm>
              <a:off x="528" y="768"/>
              <a:ext cx="17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Predict domains</a:t>
              </a:r>
            </a:p>
          </p:txBody>
        </p:sp>
      </p:grpSp>
      <p:grpSp>
        <p:nvGrpSpPr>
          <p:cNvPr id="562229" name="Group 53"/>
          <p:cNvGrpSpPr>
            <a:grpSpLocks/>
          </p:cNvGrpSpPr>
          <p:nvPr/>
        </p:nvGrpSpPr>
        <p:grpSpPr bwMode="auto">
          <a:xfrm>
            <a:off x="914400" y="1676400"/>
            <a:ext cx="2819400" cy="519113"/>
            <a:chOff x="576" y="1056"/>
            <a:chExt cx="1776" cy="327"/>
          </a:xfrm>
        </p:grpSpPr>
        <p:sp>
          <p:nvSpPr>
            <p:cNvPr id="562222" name="Rectangle 46"/>
            <p:cNvSpPr>
              <a:spLocks noChangeArrowheads="1"/>
            </p:cNvSpPr>
            <p:nvPr/>
          </p:nvSpPr>
          <p:spPr bwMode="auto">
            <a:xfrm>
              <a:off x="2016" y="1200"/>
              <a:ext cx="33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27" name="Rectangle 51"/>
            <p:cNvSpPr>
              <a:spLocks noChangeArrowheads="1"/>
            </p:cNvSpPr>
            <p:nvPr/>
          </p:nvSpPr>
          <p:spPr bwMode="auto">
            <a:xfrm>
              <a:off x="576" y="1056"/>
              <a:ext cx="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800">
                  <a:latin typeface="Arial" charset="0"/>
                </a:rPr>
                <a:t>Cut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3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Ab initio</a:t>
            </a:r>
            <a:endParaRPr lang="en-US" sz="4800" dirty="0"/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822528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Explore conformational space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Limit the number of atoms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Break the problem into fragments of sequence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Optimize hydrophobic residue burial and pairing of beta-strands</a:t>
            </a:r>
          </a:p>
          <a:p>
            <a:pPr>
              <a:buFontTx/>
              <a:buNone/>
            </a:pPr>
            <a:endParaRPr lang="en-CA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CA" sz="2800" dirty="0">
                <a:latin typeface="Arial" charset="0"/>
              </a:rPr>
              <a:t>Limited success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Threading</a:t>
            </a:r>
            <a:endParaRPr lang="en-US" sz="4800" dirty="0"/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457200" y="191928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b="1" dirty="0" smtClean="0"/>
              <a:t>I-</a:t>
            </a:r>
            <a:r>
              <a:rPr lang="en-US" sz="2400" b="1" dirty="0" err="1" smtClean="0"/>
              <a:t>Tasser</a:t>
            </a:r>
            <a:r>
              <a:rPr lang="en-US" sz="2400" b="1" dirty="0" smtClean="0"/>
              <a:t>:</a:t>
            </a:r>
            <a:r>
              <a:rPr lang="en-US" sz="2400" dirty="0" smtClean="0"/>
              <a:t> Jeffrey </a:t>
            </a:r>
            <a:r>
              <a:rPr lang="en-US" sz="2400" dirty="0"/>
              <a:t>Skolnick </a:t>
            </a:r>
            <a:r>
              <a:rPr lang="en-US" sz="2400" dirty="0" smtClean="0"/>
              <a:t>&amp; Yang Zhang</a:t>
            </a:r>
            <a:r>
              <a:rPr lang="en-US" sz="2400" dirty="0"/>
              <a:t>	</a:t>
            </a:r>
            <a:endParaRPr lang="en-US" sz="2800" dirty="0">
              <a:latin typeface="Arial" charset="0"/>
            </a:endParaRP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381000" y="5562600"/>
            <a:ext cx="58808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Lee and Skolnick (2008) </a:t>
            </a:r>
            <a:r>
              <a:rPr lang="en-US" sz="2000" i="1" dirty="0"/>
              <a:t>Biophysical Journal</a:t>
            </a:r>
          </a:p>
          <a:p>
            <a:pPr>
              <a:buFontTx/>
              <a:buNone/>
            </a:pPr>
            <a:r>
              <a:rPr lang="en-GB" sz="2000" dirty="0"/>
              <a:t>Roy et al (2010) </a:t>
            </a:r>
            <a:r>
              <a:rPr lang="en-GB" sz="2000" i="1" dirty="0"/>
              <a:t>Nature </a:t>
            </a:r>
            <a:r>
              <a:rPr lang="en-GB" sz="2000" i="1" dirty="0" smtClean="0"/>
              <a:t>Methods</a:t>
            </a:r>
          </a:p>
          <a:p>
            <a:pPr>
              <a:buFontTx/>
              <a:buNone/>
            </a:pPr>
            <a:r>
              <a:rPr lang="en-GB" sz="2000" dirty="0" smtClean="0"/>
              <a:t>Yang et al (2015) </a:t>
            </a:r>
            <a:r>
              <a:rPr lang="en-GB" sz="2000" i="1" dirty="0" smtClean="0"/>
              <a:t>Nature Methods</a:t>
            </a:r>
            <a:endParaRPr lang="en-US" sz="2000" dirty="0"/>
          </a:p>
        </p:txBody>
      </p:sp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457200" y="2627379"/>
            <a:ext cx="78359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 smtClean="0"/>
              <a:t>Fold </a:t>
            </a:r>
            <a:r>
              <a:rPr lang="en-US" sz="2000" dirty="0"/>
              <a:t>66% sequences &lt;200 aa long of low homology to PDB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dirty="0"/>
              <a:t>Just submit your sequence and wait… (some days)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Output are predicted structures (PDB format)</a:t>
            </a:r>
          </a:p>
        </p:txBody>
      </p:sp>
    </p:spTree>
    <p:extLst>
      <p:ext uri="{BB962C8B-B14F-4D97-AF65-F5344CB8AC3E}">
        <p14:creationId xmlns:p14="http://schemas.microsoft.com/office/powerpoint/2010/main" val="15011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2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051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I-Tasser</a:t>
            </a:r>
            <a:endParaRPr lang="en-US" sz="4800"/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457200" y="6461125"/>
            <a:ext cx="439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000"/>
              <a:t>Roy et al (2010) </a:t>
            </a:r>
            <a:r>
              <a:rPr lang="en-GB" sz="2000" i="1"/>
              <a:t>Nature Methods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1593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1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33513"/>
            <a:ext cx="7429500" cy="441007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I-Tasser</a:t>
            </a:r>
            <a:endParaRPr lang="en-US" sz="4800"/>
          </a:p>
        </p:txBody>
      </p:sp>
      <p:sp>
        <p:nvSpPr>
          <p:cNvPr id="6" name="Rectangle 5"/>
          <p:cNvSpPr/>
          <p:nvPr/>
        </p:nvSpPr>
        <p:spPr>
          <a:xfrm>
            <a:off x="457200" y="6248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http://zhanglab.ccmb.med.umich.edu/I-TASSER/</a:t>
            </a:r>
            <a:endParaRPr lang="en-US" sz="2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905000"/>
            <a:ext cx="7620000" cy="3156401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3012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5" y="2438400"/>
            <a:ext cx="8591550" cy="370522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75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17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8534400" cy="509587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I-Tasser</a:t>
            </a:r>
            <a:endParaRPr lang="en-US" sz="4800"/>
          </a:p>
        </p:txBody>
      </p:sp>
      <p:pic>
        <p:nvPicPr>
          <p:cNvPr id="7321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133600"/>
            <a:ext cx="8324850" cy="39624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pic>
        <p:nvPicPr>
          <p:cNvPr id="7321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743200"/>
            <a:ext cx="7677150" cy="317182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  <p:pic>
        <p:nvPicPr>
          <p:cNvPr id="73217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00400"/>
            <a:ext cx="9115425" cy="326707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17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QUARK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57200" y="6248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http://zhanglab.ccmb.med.umich.edu/QUARK/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367712" cy="462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05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7" y="2735541"/>
            <a:ext cx="7634605" cy="2568369"/>
          </a:xfrm>
          <a:prstGeom prst="rect">
            <a:avLst/>
          </a:prstGeom>
        </p:spPr>
      </p:pic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5400" b="1"/>
              <a:t>GenTHREADER</a:t>
            </a:r>
            <a:endParaRPr lang="en-US" sz="5400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533400" y="1643914"/>
            <a:ext cx="726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David Jones		http://bioinf.cs.ucl.ac.uk/psipred/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542365" y="2083398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Input </a:t>
            </a:r>
            <a:r>
              <a:rPr lang="en-US" sz="2400" dirty="0" smtClean="0">
                <a:latin typeface="Arial" charset="0"/>
              </a:rPr>
              <a:t>sequence or MSA</a:t>
            </a:r>
            <a:endParaRPr lang="en-US" sz="2400" dirty="0">
              <a:latin typeface="Arial" charset="0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309282" y="5419165"/>
            <a:ext cx="5233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Typically 30 minutes, up to two hours</a:t>
            </a:r>
            <a:endParaRPr lang="en-US" sz="2400" dirty="0">
              <a:latin typeface="Arial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304800" y="5867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Arial" charset="0"/>
              </a:rPr>
              <a:t>GenTHREADER Jones (1999) </a:t>
            </a:r>
            <a:r>
              <a:rPr lang="en-US" sz="2400" i="1">
                <a:latin typeface="Arial" charset="0"/>
              </a:rPr>
              <a:t>J Mol Biol</a:t>
            </a: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83534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304800" y="1371600"/>
            <a:ext cx="343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Arial" charset="0"/>
              </a:rPr>
              <a:t>Output GenTHREADER</a:t>
            </a:r>
          </a:p>
        </p:txBody>
      </p:sp>
      <p:pic>
        <p:nvPicPr>
          <p:cNvPr id="66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752600"/>
            <a:ext cx="5438775" cy="43053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</p:spPr>
      </p:pic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62534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5400" b="1"/>
              <a:t>GenTHREADER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4122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X-ray crystallography </a:t>
            </a:r>
            <a:r>
              <a:rPr lang="en-US" dirty="0" smtClean="0"/>
              <a:t>(70,714 </a:t>
            </a:r>
            <a:r>
              <a:rPr lang="en-US" dirty="0"/>
              <a:t>in PDB)</a:t>
            </a:r>
          </a:p>
          <a:p>
            <a:pPr lvl="1"/>
            <a:r>
              <a:rPr lang="en-GB" sz="2800" dirty="0"/>
              <a:t>need crystals</a:t>
            </a:r>
          </a:p>
          <a:p>
            <a:endParaRPr lang="en-GB" sz="2800" dirty="0"/>
          </a:p>
          <a:p>
            <a:pPr>
              <a:buFontTx/>
              <a:buNone/>
            </a:pPr>
            <a:r>
              <a:rPr lang="en-GB" dirty="0"/>
              <a:t>Nuclear Magnetic Resonance (NMR) </a:t>
            </a:r>
            <a:r>
              <a:rPr lang="en-GB" dirty="0" smtClean="0"/>
              <a:t>(9,312)</a:t>
            </a:r>
            <a:endParaRPr lang="en-GB" dirty="0"/>
          </a:p>
          <a:p>
            <a:pPr lvl="1"/>
            <a:r>
              <a:rPr lang="en-GB" sz="2800" dirty="0"/>
              <a:t>proteins in solution</a:t>
            </a:r>
          </a:p>
          <a:p>
            <a:pPr lvl="1"/>
            <a:r>
              <a:rPr lang="en-GB" sz="2800" dirty="0"/>
              <a:t>lower size limit (600 </a:t>
            </a:r>
            <a:r>
              <a:rPr lang="en-GB" sz="2800" dirty="0" err="1"/>
              <a:t>aa</a:t>
            </a:r>
            <a:r>
              <a:rPr lang="en-GB" sz="2800" dirty="0"/>
              <a:t>)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dirty="0"/>
              <a:t>Electron microscopy </a:t>
            </a:r>
            <a:r>
              <a:rPr lang="en-GB" dirty="0" smtClean="0"/>
              <a:t>(422)</a:t>
            </a:r>
            <a:endParaRPr lang="en-GB" dirty="0"/>
          </a:p>
          <a:p>
            <a:pPr lvl="1"/>
            <a:r>
              <a:rPr lang="en-GB" sz="2800" dirty="0"/>
              <a:t>Low resolution (&gt;5A)</a:t>
            </a:r>
            <a:endParaRPr lang="en-US" dirty="0"/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Determination of protein structure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762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057400"/>
            <a:ext cx="5615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err="1"/>
              <a:t>P</a:t>
            </a:r>
            <a:r>
              <a:rPr lang="en-US" sz="4800" b="1" dirty="0" err="1" smtClean="0"/>
              <a:t>hyre</a:t>
            </a:r>
            <a:endParaRPr lang="en-US" sz="4800" dirty="0"/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152400" y="1600200"/>
            <a:ext cx="37369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Arial" charset="0"/>
                <a:hlinkClick r:id="rId4"/>
              </a:rPr>
              <a:t>http://www.sbg.bio.ic.ac.uk/phyre2/</a:t>
            </a:r>
            <a:endParaRPr lang="en-US" sz="1800" dirty="0" smtClean="0">
              <a:latin typeface="Arial" charset="0"/>
            </a:endParaRPr>
          </a:p>
          <a:p>
            <a:pPr>
              <a:buFontTx/>
              <a:buNone/>
            </a:pPr>
            <a:endParaRPr lang="en-US" sz="18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Kelley et al (2000) </a:t>
            </a:r>
            <a:r>
              <a:rPr lang="en-US" sz="1800" i="1" dirty="0" smtClean="0">
                <a:latin typeface="Arial" charset="0"/>
              </a:rPr>
              <a:t>J Mol </a:t>
            </a:r>
            <a:r>
              <a:rPr lang="en-US" sz="1800" i="1" dirty="0" err="1" smtClean="0">
                <a:latin typeface="Arial" charset="0"/>
              </a:rPr>
              <a:t>Biol</a:t>
            </a:r>
            <a:endParaRPr lang="en-US" sz="1800" i="1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v-SE" sz="1800" dirty="0" smtClean="0">
                <a:latin typeface="Arial" charset="0"/>
              </a:rPr>
              <a:t>Kelley and Sternberg (2009</a:t>
            </a:r>
            <a:r>
              <a:rPr lang="en-CA" sz="1800" dirty="0" smtClean="0">
                <a:latin typeface="Arial" charset="0"/>
              </a:rPr>
              <a:t>) </a:t>
            </a:r>
          </a:p>
          <a:p>
            <a:pPr>
              <a:buFontTx/>
              <a:buNone/>
            </a:pPr>
            <a:r>
              <a:rPr lang="sv-SE" sz="1800" i="1" dirty="0" smtClean="0">
                <a:latin typeface="Arial" charset="0"/>
              </a:rPr>
              <a:t>Nature Protocols</a:t>
            </a:r>
            <a:endParaRPr lang="en-US" sz="1800" i="1" dirty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6096000"/>
            <a:ext cx="32239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Processing time can be hours</a:t>
            </a:r>
            <a:endParaRPr lang="en-US" sz="180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3D structure prediction</a:t>
            </a:r>
            <a:endParaRPr lang="en-US" sz="4000" dirty="0"/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smtClean="0"/>
              <a:t>Static solutions</a:t>
            </a:r>
            <a:endParaRPr lang="en-US" sz="4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2070430"/>
            <a:ext cx="7620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dirty="0" smtClean="0"/>
              <a:t>Datasets of precomputed models / computations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Not flexible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Variable coverage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But you don’t have to wait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4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7924800" cy="444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3D structure prediction</a:t>
            </a:r>
            <a:endParaRPr lang="en-US" sz="4000" dirty="0"/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 dirty="0" err="1"/>
              <a:t>MODbase</a:t>
            </a:r>
            <a:endParaRPr lang="en-US" sz="4800" dirty="0"/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04800" y="1450975"/>
            <a:ext cx="750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Andrej </a:t>
            </a:r>
            <a:r>
              <a:rPr lang="en-US" sz="2400" dirty="0" err="1">
                <a:latin typeface="Arial" charset="0"/>
              </a:rPr>
              <a:t>Sali</a:t>
            </a:r>
            <a:r>
              <a:rPr lang="en-US" sz="2400" dirty="0">
                <a:latin typeface="Arial" charset="0"/>
              </a:rPr>
              <a:t>		http://modbase.compbio.ucsf.edu/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0" y="6400800"/>
            <a:ext cx="6108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Pieper et al (</a:t>
            </a:r>
            <a:r>
              <a:rPr lang="en-US" sz="2400" dirty="0" smtClean="0">
                <a:latin typeface="Arial" charset="0"/>
              </a:rPr>
              <a:t>2011) </a:t>
            </a:r>
            <a:r>
              <a:rPr lang="en-US" sz="2400" i="1" dirty="0">
                <a:latin typeface="Arial" charset="0"/>
              </a:rPr>
              <a:t>Nucleic Acids Research</a:t>
            </a:r>
            <a:r>
              <a:rPr lang="en-US" sz="24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3D structure prediction</a:t>
            </a:r>
            <a:endParaRPr lang="en-US" sz="4000" dirty="0"/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800" b="1"/>
              <a:t>MODbase</a:t>
            </a:r>
            <a:endParaRPr lang="en-US" sz="48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037513" cy="40290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124200"/>
            <a:ext cx="8008937" cy="30099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15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00200"/>
            <a:ext cx="5669083" cy="4705783"/>
          </a:xfrm>
          <a:prstGeom prst="rect">
            <a:avLst/>
          </a:prstGeom>
        </p:spPr>
      </p:pic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5400" b="1" dirty="0" smtClean="0"/>
              <a:t>Protein Model Portal</a:t>
            </a:r>
            <a:endParaRPr lang="en-US" sz="5400" dirty="0"/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371165" y="6230526"/>
            <a:ext cx="403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e-DE" sz="2400" dirty="0" smtClean="0">
                <a:solidFill>
                  <a:srgbClr val="333333"/>
                </a:solidFill>
                <a:latin typeface="Helvetica Neue"/>
              </a:rPr>
              <a:t>Haas et al. (2013)</a:t>
            </a:r>
            <a:r>
              <a:rPr lang="de-DE" sz="2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de-DE" sz="2400" i="1" dirty="0" smtClean="0">
                <a:solidFill>
                  <a:srgbClr val="990000"/>
                </a:solidFill>
                <a:latin typeface="Helvetica Neue"/>
              </a:rPr>
              <a:t>Database</a:t>
            </a:r>
            <a:endParaRPr lang="en-US" sz="2400" i="1" dirty="0">
              <a:latin typeface="Arial" charset="0"/>
            </a:endParaRPr>
          </a:p>
        </p:txBody>
      </p:sp>
      <p:pic>
        <p:nvPicPr>
          <p:cNvPr id="1028" name="Picture 4" descr="http://www.biozentrum.unibas.ch/uploads/x4epersdb/torsten_schwe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5722"/>
            <a:ext cx="25431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988" y="3601944"/>
            <a:ext cx="2547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e-DE" sz="2400" dirty="0" smtClean="0">
                <a:solidFill>
                  <a:srgbClr val="333333"/>
                </a:solidFill>
                <a:latin typeface="Helvetica Neue"/>
              </a:rPr>
              <a:t>Torsten Schwede</a:t>
            </a:r>
            <a:endParaRPr lang="en-US" sz="2400" i="1" dirty="0">
              <a:latin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469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63013"/>
            <a:ext cx="6019800" cy="4456787"/>
          </a:xfrm>
          <a:prstGeom prst="rect">
            <a:avLst/>
          </a:prstGeom>
        </p:spPr>
      </p:pic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484094" y="745004"/>
            <a:ext cx="6306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Sean O’Donoghue</a:t>
            </a:r>
            <a:r>
              <a:rPr lang="en-US" sz="2400" dirty="0">
                <a:latin typeface="Arial" charset="0"/>
              </a:rPr>
              <a:t>		</a:t>
            </a:r>
            <a:r>
              <a:rPr lang="en-US" sz="2400" dirty="0" smtClean="0">
                <a:latin typeface="Arial" charset="0"/>
                <a:hlinkClick r:id="rId4"/>
              </a:rPr>
              <a:t>http</a:t>
            </a:r>
            <a:r>
              <a:rPr lang="en-US" sz="2400" dirty="0">
                <a:latin typeface="Arial" charset="0"/>
                <a:hlinkClick r:id="rId4"/>
              </a:rPr>
              <a:t>://aquaria.ws</a:t>
            </a:r>
            <a:r>
              <a:rPr lang="en-US" sz="2400" dirty="0" smtClean="0">
                <a:latin typeface="Arial" charset="0"/>
                <a:hlinkClick r:id="rId4"/>
              </a:rPr>
              <a:t>/</a:t>
            </a:r>
            <a:r>
              <a:rPr lang="en-US" sz="2400" dirty="0" smtClean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484094" y="6248400"/>
            <a:ext cx="58352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O’Donoghue</a:t>
            </a:r>
            <a:r>
              <a:rPr lang="en-US" sz="2400" dirty="0" smtClean="0">
                <a:latin typeface="Arial" charset="0"/>
              </a:rPr>
              <a:t> et al (2015) </a:t>
            </a:r>
            <a:r>
              <a:rPr lang="en-US" sz="2400" i="1" dirty="0" smtClean="0">
                <a:latin typeface="Arial" charset="0"/>
              </a:rPr>
              <a:t>Nature Methods</a:t>
            </a:r>
            <a:endParaRPr lang="en-US" sz="2400" dirty="0">
              <a:latin typeface="Arial" charset="0"/>
            </a:endParaRPr>
          </a:p>
        </p:txBody>
      </p:sp>
      <p:pic>
        <p:nvPicPr>
          <p:cNvPr id="6" name="Picture 6" descr="Sean O'Donogh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1370012"/>
            <a:ext cx="17335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" y="807493"/>
            <a:ext cx="898475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90600"/>
            <a:ext cx="7430144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Aquaria</a:t>
            </a:r>
            <a:endParaRPr lang="en-US" sz="4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" y="807493"/>
            <a:ext cx="8984759" cy="52430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98867"/>
            <a:ext cx="594411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33400" y="990600"/>
            <a:ext cx="85089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Arial" charset="0"/>
              </a:rPr>
              <a:t>Starting aquaria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(May require a Java update)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Works best in Firefox (in Chrome with reduced functionality)</a:t>
            </a:r>
          </a:p>
          <a:p>
            <a:pPr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Open Firefox </a:t>
            </a:r>
            <a:r>
              <a:rPr lang="en-US" sz="2400" dirty="0" err="1" smtClean="0">
                <a:latin typeface="Arial" charset="0"/>
              </a:rPr>
              <a:t>mit</a:t>
            </a:r>
            <a:r>
              <a:rPr lang="en-US" sz="2400" dirty="0" smtClean="0">
                <a:latin typeface="Arial" charset="0"/>
              </a:rPr>
              <a:t> JRE (from ZDV)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Go to </a:t>
            </a:r>
            <a:r>
              <a:rPr lang="en-US" sz="2400" dirty="0" smtClean="0">
                <a:latin typeface="Arial" charset="0"/>
                <a:hlinkClick r:id="rId3"/>
              </a:rPr>
              <a:t>http://aquaria.ws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Run an example. If JAVA blocked unblock it at the plugin icon</a:t>
            </a:r>
            <a:endParaRPr lang="en-US" sz="2400" dirty="0"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03146"/>
            <a:ext cx="2423370" cy="1562235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rgbClr val="000000"/>
                </a:solidFill>
              </a:rPr>
              <a:t>Exercise </a:t>
            </a:r>
            <a:r>
              <a:rPr lang="en-US" sz="4400" b="1" smtClean="0">
                <a:solidFill>
                  <a:srgbClr val="000000"/>
                </a:solidFill>
              </a:rPr>
              <a:t>1/4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803146"/>
            <a:ext cx="300254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Determination of protein structure</a:t>
            </a:r>
            <a:endParaRPr lang="en-US" sz="4000"/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2714625" cy="2363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719880" name="Group 8"/>
          <p:cNvGrpSpPr>
            <a:grpSpLocks/>
          </p:cNvGrpSpPr>
          <p:nvPr/>
        </p:nvGrpSpPr>
        <p:grpSpPr bwMode="auto">
          <a:xfrm>
            <a:off x="3505200" y="1600200"/>
            <a:ext cx="4505325" cy="4999038"/>
            <a:chOff x="2208" y="1008"/>
            <a:chExt cx="2838" cy="3149"/>
          </a:xfrm>
        </p:grpSpPr>
        <p:pic>
          <p:nvPicPr>
            <p:cNvPr id="71987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8" y="1008"/>
              <a:ext cx="2838" cy="28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719879" name="Rectangle 7"/>
            <p:cNvSpPr>
              <a:spLocks noChangeArrowheads="1"/>
            </p:cNvSpPr>
            <p:nvPr/>
          </p:nvSpPr>
          <p:spPr bwMode="auto">
            <a:xfrm>
              <a:off x="2304" y="3792"/>
              <a:ext cx="216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GB"/>
                <a:t>resolution 2.4 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33401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Arial" charset="0"/>
              </a:rPr>
              <a:t>Starting aquaria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Note that aquaria.ws requires that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two</a:t>
            </a:r>
            <a:r>
              <a:rPr lang="en-US" sz="2400" dirty="0" smtClean="0">
                <a:latin typeface="Arial" charset="0"/>
              </a:rPr>
              <a:t> java plug-ins that need to be allowed to run</a:t>
            </a:r>
            <a:endParaRPr lang="en-US" sz="2400" dirty="0">
              <a:latin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rgbClr val="000000"/>
                </a:solidFill>
              </a:rPr>
              <a:t>Exercise </a:t>
            </a:r>
            <a:r>
              <a:rPr lang="en-US" sz="4400" b="1" smtClean="0">
                <a:solidFill>
                  <a:srgbClr val="000000"/>
                </a:solidFill>
              </a:rPr>
              <a:t>1/4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4600"/>
            <a:ext cx="5654530" cy="3513124"/>
          </a:xfrm>
          <a:prstGeom prst="rect">
            <a:avLst/>
          </a:prstGeom>
        </p:spPr>
      </p:pic>
      <p:sp>
        <p:nvSpPr>
          <p:cNvPr id="3" name="Pfeil nach links 2"/>
          <p:cNvSpPr/>
          <p:nvPr/>
        </p:nvSpPr>
        <p:spPr bwMode="auto">
          <a:xfrm>
            <a:off x="7620000" y="4648200"/>
            <a:ext cx="762000" cy="304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Pfeil nach links 9"/>
          <p:cNvSpPr/>
          <p:nvPr/>
        </p:nvSpPr>
        <p:spPr bwMode="auto">
          <a:xfrm>
            <a:off x="7620000" y="4930588"/>
            <a:ext cx="762000" cy="304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rgbClr val="000000"/>
                </a:solidFill>
              </a:rPr>
              <a:t>Exercise </a:t>
            </a:r>
            <a:r>
              <a:rPr lang="en-US" sz="4400" b="1" smtClean="0">
                <a:solidFill>
                  <a:srgbClr val="000000"/>
                </a:solidFill>
              </a:rPr>
              <a:t>2/4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493808"/>
            <a:ext cx="8839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You can load a protein by its </a:t>
            </a:r>
            <a:r>
              <a:rPr lang="en-US" sz="1800" dirty="0" err="1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UniProt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ID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Try Myosin X: </a:t>
            </a: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http://aquaria.ws/Q9HD67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/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Zoom in and out using the mouse wheel (or with shift and drag up and down).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Rotate by click and drag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Click on a residue to select. Shift + Click selects a range. Esc clears the selection.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Double click on a residue centers the molecule on it.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Right click and drag moves the molecule </a:t>
            </a:r>
            <a:r>
              <a:rPr lang="en-US" sz="18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laterally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Compare the different hits with domain annotations using the feature view</a:t>
            </a:r>
            <a:endParaRPr lang="en-US" sz="18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7274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Comparing different matches in Myosin X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60643"/>
            <a:ext cx="5220556" cy="3597357"/>
          </a:xfrm>
          <a:prstGeom prst="rect">
            <a:avLst/>
          </a:prstGeom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rgbClr val="000000"/>
                </a:solidFill>
              </a:rPr>
              <a:t>Exercise </a:t>
            </a:r>
            <a:r>
              <a:rPr lang="en-US" sz="4400" b="1" smtClean="0">
                <a:solidFill>
                  <a:srgbClr val="000000"/>
                </a:solidFill>
              </a:rPr>
              <a:t>3/4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Type NR3C2 in protein name (human mineralocorticoid receptor)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Note and compare the multiple hits.</a:t>
            </a: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Which proteins are those?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What do they match in the human mineralocorticoid receptor?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(Use the Features view)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812" y="609600"/>
            <a:ext cx="817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Comparing different matches in the human MR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294" y="4038600"/>
            <a:ext cx="28731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The further down the less similar are the proteins compared. This is represented by a darker color.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Effect of mutations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-794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09800" y="6172200"/>
            <a:ext cx="533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hlinkClick r:id="rId3"/>
              </a:rPr>
              <a:t>http://genetics.bwh.harvard.edu/pph2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38200"/>
            <a:ext cx="8724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3276600" y="914400"/>
            <a:ext cx="147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  <a:latin typeface="Arial" pitchFamily="34" charset="0"/>
              </a:rPr>
              <a:t>Training</a:t>
            </a:r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3352800" y="32766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Human protein</a:t>
            </a:r>
          </a:p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MSDFGA</a:t>
            </a:r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DFG...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98" name="TextBox 16"/>
          <p:cNvSpPr txBox="1">
            <a:spLocks noChangeArrowheads="1"/>
          </p:cNvSpPr>
          <p:nvPr/>
        </p:nvSpPr>
        <p:spPr bwMode="auto">
          <a:xfrm>
            <a:off x="3276600" y="56388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Human protein</a:t>
            </a:r>
          </a:p>
          <a:p>
            <a:pPr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MSDFGA</a:t>
            </a:r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DFG...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257800" y="1676400"/>
            <a:ext cx="2057400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6,321 mutations versus mammalian homologs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5334000" y="3276600"/>
            <a:ext cx="2819400" cy="685800"/>
            <a:chOff x="5334000" y="3276600"/>
            <a:chExt cx="2819400" cy="685800"/>
          </a:xfrm>
        </p:grpSpPr>
        <p:sp>
          <p:nvSpPr>
            <p:cNvPr id="16394" name="TextBox 12"/>
            <p:cNvSpPr txBox="1">
              <a:spLocks noChangeArrowheads="1"/>
            </p:cNvSpPr>
            <p:nvPr/>
          </p:nvSpPr>
          <p:spPr bwMode="auto">
            <a:xfrm>
              <a:off x="6096000" y="32766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Mouse protein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T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334000" y="3276600"/>
              <a:ext cx="762000" cy="685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96" name="TextBox 14"/>
          <p:cNvSpPr txBox="1">
            <a:spLocks noChangeArrowheads="1"/>
          </p:cNvSpPr>
          <p:nvPr/>
        </p:nvSpPr>
        <p:spPr bwMode="auto">
          <a:xfrm>
            <a:off x="5334000" y="4572000"/>
            <a:ext cx="2057400" cy="923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8,946 mutations not causing disease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4724400" y="5638800"/>
            <a:ext cx="3429000" cy="1055688"/>
            <a:chOff x="4724400" y="5638800"/>
            <a:chExt cx="3429000" cy="1055688"/>
          </a:xfrm>
        </p:grpSpPr>
        <p:sp>
          <p:nvSpPr>
            <p:cNvPr id="16399" name="TextBox 17"/>
            <p:cNvSpPr txBox="1">
              <a:spLocks noChangeArrowheads="1"/>
            </p:cNvSpPr>
            <p:nvPr/>
          </p:nvSpPr>
          <p:spPr bwMode="auto">
            <a:xfrm>
              <a:off x="6096000" y="56388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Human variant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A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400" name="TextBox 18"/>
            <p:cNvSpPr txBox="1">
              <a:spLocks noChangeArrowheads="1"/>
            </p:cNvSpPr>
            <p:nvPr/>
          </p:nvSpPr>
          <p:spPr bwMode="auto">
            <a:xfrm>
              <a:off x="4724400" y="6324600"/>
              <a:ext cx="2057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mildly deleterious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334000" y="5638800"/>
              <a:ext cx="762000" cy="685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905000" y="1676400"/>
            <a:ext cx="2057400" cy="1200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3,155 mutations causing Mendelian disease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609600" y="3276600"/>
            <a:ext cx="2590800" cy="685800"/>
            <a:chOff x="609600" y="3276600"/>
            <a:chExt cx="2590800" cy="685800"/>
          </a:xfrm>
        </p:grpSpPr>
        <p:sp>
          <p:nvSpPr>
            <p:cNvPr id="16392" name="TextBox 9"/>
            <p:cNvSpPr txBox="1">
              <a:spLocks noChangeArrowheads="1"/>
            </p:cNvSpPr>
            <p:nvPr/>
          </p:nvSpPr>
          <p:spPr bwMode="auto">
            <a:xfrm>
              <a:off x="609600" y="32766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Disease protein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R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10800000">
              <a:off x="2438400" y="3276600"/>
              <a:ext cx="762000" cy="6858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1905000" y="4572000"/>
            <a:ext cx="2057400" cy="923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13,032 mutations causing disease</a:t>
            </a:r>
          </a:p>
          <a:p>
            <a:pPr algn="ctr">
              <a:buFontTx/>
              <a:buNone/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(UniProt)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533400" y="5638800"/>
            <a:ext cx="2667000" cy="685800"/>
            <a:chOff x="533400" y="5638800"/>
            <a:chExt cx="2667000" cy="685800"/>
          </a:xfrm>
        </p:grpSpPr>
        <p:sp>
          <p:nvSpPr>
            <p:cNvPr id="16397" name="TextBox 15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2057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Disease protein</a:t>
              </a:r>
            </a:p>
            <a:p>
              <a:pPr>
                <a:buFontTx/>
                <a:buNone/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MSDFGA</a:t>
              </a:r>
              <a:r>
                <a:rPr lang="en-GB" sz="1800">
                  <a:solidFill>
                    <a:srgbClr val="FF0000"/>
                  </a:solidFill>
                  <a:latin typeface="Arial" pitchFamily="34" charset="0"/>
                </a:rPr>
                <a:t>R</a:t>
              </a: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DFG...</a:t>
              </a:r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2438400" y="5638800"/>
              <a:ext cx="762000" cy="6858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Tx/>
                <a:buNone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5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8" grpId="0"/>
      <p:bldP spid="16388" grpId="0" animBg="1"/>
      <p:bldP spid="16396" grpId="0" animBg="1"/>
      <p:bldP spid="16387" grpId="0" animBg="1"/>
      <p:bldP spid="163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38600" y="2057400"/>
            <a:ext cx="32004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3276600" y="914400"/>
            <a:ext cx="2060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  <a:latin typeface="Arial" pitchFamily="34" charset="0"/>
              </a:rPr>
              <a:t>PSIC Score</a:t>
            </a:r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6" name="TextBox 19"/>
          <p:cNvSpPr txBox="1">
            <a:spLocks noChangeArrowheads="1"/>
          </p:cNvSpPr>
          <p:nvPr/>
        </p:nvSpPr>
        <p:spPr bwMode="auto">
          <a:xfrm>
            <a:off x="1143000" y="27432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TimesNewRomanPSMT"/>
              </a:rPr>
              <a:t>Likelihood of an amino acid to occupy a specific position in the protein sequence given the pattern of amino acid substitutions observed in the multiple sequence alignment</a:t>
            </a:r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5105400" y="1752600"/>
            <a:ext cx="2895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EGKLQVQQGTGRFISR</a:t>
            </a:r>
            <a:endParaRPr lang="en-US" sz="16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DGNLHVNQGMGRFIPR</a:t>
            </a:r>
            <a:endParaRPr lang="en-US" sz="16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DGNLHVNKGMGRFIPR</a:t>
            </a:r>
            <a:endParaRPr lang="en-US" sz="16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DGNISVSKGMGRFIPR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DGNISVSKGMGRFIPR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EGTLHTTEGSGRFISR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EGTLHATEGSGRYIPR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DGTLHVTEGSGRYIPR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DGNLHVSQGSGRFVPR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DGNLFVTEGSGRFVPR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DGKMFVTPGAGRFVPR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DGNLLVTPGAGRFIPR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DGNLLVTPGAGRFIPR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DGTLSVMEGSGRFIPR</a:t>
            </a:r>
          </a:p>
          <a:p>
            <a:pPr eaLnBrk="0" hangingPunct="0"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DGNLHATSGTGRFIPC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1828800"/>
            <a:ext cx="152400" cy="4343400"/>
          </a:xfrm>
          <a:prstGeom prst="rect">
            <a:avLst/>
          </a:prstGeom>
          <a:solidFill>
            <a:srgbClr val="0000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425" y="1828800"/>
            <a:ext cx="152400" cy="43434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1752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Reference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4144960" y="385604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Homologs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1447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Low score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447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GB" sz="1800" smtClean="0">
                <a:solidFill>
                  <a:srgbClr val="000000"/>
                </a:solidFill>
                <a:latin typeface="Arial" pitchFamily="34" charset="0"/>
              </a:rPr>
              <a:t>High score</a:t>
            </a:r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276600" y="914400"/>
            <a:ext cx="1225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  <a:latin typeface="Arial" pitchFamily="34" charset="0"/>
              </a:rPr>
              <a:t>Usage</a:t>
            </a:r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00200"/>
            <a:ext cx="5019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868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35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8" y="1066800"/>
            <a:ext cx="908526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Determination of protein structure</a:t>
            </a:r>
            <a:endParaRPr lang="en-US" sz="4000"/>
          </a:p>
        </p:txBody>
      </p:sp>
      <p:pic>
        <p:nvPicPr>
          <p:cNvPr id="72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2714625" cy="2363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2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00200"/>
            <a:ext cx="4524375" cy="435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3657600" y="6019800"/>
            <a:ext cx="3429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/>
              <a:t>resolution 2.4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0000"/>
                </a:solidFill>
              </a:rPr>
              <a:t>Polyphen2</a:t>
            </a:r>
            <a:endParaRPr lang="en-US" sz="4000">
              <a:solidFill>
                <a:srgbClr val="000000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8" y="1600200"/>
            <a:ext cx="90852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8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rgbClr val="000000"/>
                </a:solidFill>
              </a:rPr>
              <a:t>Exercise </a:t>
            </a:r>
            <a:r>
              <a:rPr lang="en-US" sz="4400" b="1" smtClean="0">
                <a:solidFill>
                  <a:srgbClr val="000000"/>
                </a:solidFill>
              </a:rPr>
              <a:t>4/4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Let’s see if you can design a damaging and a benign mutation for human myosin X (open in chimera PDB 3PZD to view and select candidate mutations; pick </a:t>
            </a:r>
            <a:r>
              <a:rPr lang="en-GB" sz="2000" smtClean="0">
                <a:solidFill>
                  <a:srgbClr val="000000"/>
                </a:solidFill>
              </a:rPr>
              <a:t>from chain A).</a:t>
            </a: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Go to the Polyphen2 home page: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hlinkClick r:id="rId3"/>
              </a:rPr>
              <a:t>http://genetics.bwh.harvard.edu/pph2/</a:t>
            </a:r>
            <a:endParaRPr lang="en-GB" sz="20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Type the </a:t>
            </a:r>
            <a:r>
              <a:rPr lang="en-GB" sz="2000" dirty="0" smtClean="0">
                <a:solidFill>
                  <a:srgbClr val="000000"/>
                </a:solidFill>
                <a:latin typeface="Arial" charset="0"/>
              </a:rPr>
              <a:t>UniProt id of the protein sequence “Q9HD67” in the Protein Identifier window. Type the position of your candidate for a damaging mutation. Select in AA1 the type of amino acid at that position. Now, select an amino acid to mutate to. May be try one with a large side chain, or if the wild type one was hydrophobic, try a hydrophilic one. Be nasty! Then hit Submit Query. </a:t>
            </a:r>
          </a:p>
          <a:p>
            <a:pPr>
              <a:buFontTx/>
              <a:buNone/>
            </a:pPr>
            <a:r>
              <a:rPr lang="en-GB" sz="2000" dirty="0" smtClean="0">
                <a:solidFill>
                  <a:srgbClr val="0000FF"/>
                </a:solidFill>
                <a:latin typeface="Arial" charset="0"/>
              </a:rPr>
              <a:t>What result did you get? Is it close to one? </a:t>
            </a:r>
          </a:p>
          <a:p>
            <a:pPr>
              <a:buFontTx/>
              <a:buNone/>
            </a:pPr>
            <a:endParaRPr lang="en-GB" sz="2000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Try your benign mutation in the same way. This time may be choose to mutate to a similar residue to the wild type one. Be gentle! </a:t>
            </a:r>
            <a:r>
              <a:rPr lang="en-GB" sz="2000" dirty="0" smtClean="0">
                <a:solidFill>
                  <a:srgbClr val="000000"/>
                </a:solidFill>
                <a:latin typeface="Arial" charset="0"/>
              </a:rPr>
              <a:t>Then hit Submit Query. </a:t>
            </a:r>
          </a:p>
          <a:p>
            <a:pPr>
              <a:buFontTx/>
              <a:buNone/>
            </a:pPr>
            <a:r>
              <a:rPr lang="en-GB" sz="2000" dirty="0" smtClean="0">
                <a:solidFill>
                  <a:srgbClr val="0000FF"/>
                </a:solidFill>
                <a:latin typeface="Arial" charset="0"/>
              </a:rPr>
              <a:t>What result did you get? Is it close to zero? 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75568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Study the effect of mutants with Polyphen2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394254"/>
            <a:ext cx="5486875" cy="2949196"/>
          </a:xfrm>
          <a:prstGeom prst="rect">
            <a:avLst/>
          </a:prstGeom>
        </p:spPr>
      </p:pic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Structural genomics</a:t>
            </a:r>
            <a:endParaRPr lang="en-US" sz="4000" dirty="0"/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309563" y="1447800"/>
            <a:ext cx="43023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Currentl</a:t>
            </a:r>
            <a:r>
              <a:rPr lang="de-DE" sz="2400" dirty="0" smtClean="0">
                <a:latin typeface="Arial" charset="0"/>
              </a:rPr>
              <a:t>y: </a:t>
            </a:r>
            <a:r>
              <a:rPr lang="en-US" sz="2400" dirty="0" smtClean="0">
                <a:latin typeface="Arial" charset="0"/>
              </a:rPr>
              <a:t>112K </a:t>
            </a:r>
            <a:r>
              <a:rPr lang="en-US" sz="2400" dirty="0">
                <a:latin typeface="Arial" charset="0"/>
              </a:rPr>
              <a:t>3D structures </a:t>
            </a: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from around </a:t>
            </a:r>
            <a:r>
              <a:rPr lang="en-US" sz="2400" dirty="0" smtClean="0">
                <a:latin typeface="Arial" charset="0"/>
              </a:rPr>
              <a:t>36K sequences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46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M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sequences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in UniProt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89186" name="Rectangle 34"/>
          <p:cNvSpPr>
            <a:spLocks noChangeArrowheads="1"/>
          </p:cNvSpPr>
          <p:nvPr/>
        </p:nvSpPr>
        <p:spPr bwMode="auto">
          <a:xfrm>
            <a:off x="1219200" y="2743200"/>
            <a:ext cx="17940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400" dirty="0">
                <a:latin typeface="Arial" charset="0"/>
              </a:rPr>
              <a:t>only </a:t>
            </a:r>
            <a:r>
              <a:rPr lang="en-GB" sz="2400" dirty="0" smtClean="0">
                <a:latin typeface="Arial" charset="0"/>
              </a:rPr>
              <a:t>0.08%!</a:t>
            </a:r>
            <a:endParaRPr lang="en-US" sz="2400" dirty="0">
              <a:latin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826903"/>
            <a:ext cx="5395428" cy="525826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 bwMode="auto">
          <a:xfrm rot="18754667">
            <a:off x="6313603" y="1470445"/>
            <a:ext cx="7620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982" y="5943600"/>
            <a:ext cx="861135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2000" y="3657600"/>
            <a:ext cx="7924800" cy="2362200"/>
            <a:chOff x="480" y="2304"/>
            <a:chExt cx="4992" cy="1488"/>
          </a:xfrm>
        </p:grpSpPr>
        <p:sp>
          <p:nvSpPr>
            <p:cNvPr id="689156" name="Oval 4"/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7" name="Oval 5"/>
            <p:cNvSpPr>
              <a:spLocks noChangeArrowheads="1"/>
            </p:cNvSpPr>
            <p:nvPr/>
          </p:nvSpPr>
          <p:spPr bwMode="auto">
            <a:xfrm>
              <a:off x="1920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8" name="Oval 6"/>
            <p:cNvSpPr>
              <a:spLocks noChangeArrowheads="1"/>
            </p:cNvSpPr>
            <p:nvPr/>
          </p:nvSpPr>
          <p:spPr bwMode="auto">
            <a:xfrm>
              <a:off x="1728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9" name="Oval 7"/>
            <p:cNvSpPr>
              <a:spLocks noChangeArrowheads="1"/>
            </p:cNvSpPr>
            <p:nvPr/>
          </p:nvSpPr>
          <p:spPr bwMode="auto">
            <a:xfrm>
              <a:off x="153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0" name="Oval 8"/>
            <p:cNvSpPr>
              <a:spLocks noChangeArrowheads="1"/>
            </p:cNvSpPr>
            <p:nvPr/>
          </p:nvSpPr>
          <p:spPr bwMode="auto">
            <a:xfrm>
              <a:off x="3504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1" name="Oval 9"/>
            <p:cNvSpPr>
              <a:spLocks noChangeArrowheads="1"/>
            </p:cNvSpPr>
            <p:nvPr/>
          </p:nvSpPr>
          <p:spPr bwMode="auto">
            <a:xfrm>
              <a:off x="2208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2" name="Oval 10"/>
            <p:cNvSpPr>
              <a:spLocks noChangeArrowheads="1"/>
            </p:cNvSpPr>
            <p:nvPr/>
          </p:nvSpPr>
          <p:spPr bwMode="auto">
            <a:xfrm>
              <a:off x="1728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3" name="Oval 11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4" name="Oval 12"/>
            <p:cNvSpPr>
              <a:spLocks noChangeArrowheads="1"/>
            </p:cNvSpPr>
            <p:nvPr/>
          </p:nvSpPr>
          <p:spPr bwMode="auto">
            <a:xfrm>
              <a:off x="3264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5" name="Oval 13"/>
            <p:cNvSpPr>
              <a:spLocks noChangeArrowheads="1"/>
            </p:cNvSpPr>
            <p:nvPr/>
          </p:nvSpPr>
          <p:spPr bwMode="auto">
            <a:xfrm>
              <a:off x="1920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6" name="Oval 14"/>
            <p:cNvSpPr>
              <a:spLocks noChangeArrowheads="1"/>
            </p:cNvSpPr>
            <p:nvPr/>
          </p:nvSpPr>
          <p:spPr bwMode="auto">
            <a:xfrm>
              <a:off x="3840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7" name="Oval 15"/>
            <p:cNvSpPr>
              <a:spLocks noChangeArrowheads="1"/>
            </p:cNvSpPr>
            <p:nvPr/>
          </p:nvSpPr>
          <p:spPr bwMode="auto">
            <a:xfrm>
              <a:off x="2832" y="36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8" name="Oval 16"/>
            <p:cNvSpPr>
              <a:spLocks noChangeArrowheads="1"/>
            </p:cNvSpPr>
            <p:nvPr/>
          </p:nvSpPr>
          <p:spPr bwMode="auto">
            <a:xfrm>
              <a:off x="3840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9" name="Oval 17"/>
            <p:cNvSpPr>
              <a:spLocks noChangeArrowheads="1"/>
            </p:cNvSpPr>
            <p:nvPr/>
          </p:nvSpPr>
          <p:spPr bwMode="auto">
            <a:xfrm>
              <a:off x="4080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0" name="Oval 18"/>
            <p:cNvSpPr>
              <a:spLocks noChangeArrowheads="1"/>
            </p:cNvSpPr>
            <p:nvPr/>
          </p:nvSpPr>
          <p:spPr bwMode="auto">
            <a:xfrm>
              <a:off x="4128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1" name="Oval 19"/>
            <p:cNvSpPr>
              <a:spLocks noChangeArrowheads="1"/>
            </p:cNvSpPr>
            <p:nvPr/>
          </p:nvSpPr>
          <p:spPr bwMode="auto">
            <a:xfrm>
              <a:off x="4896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7" name="Oval 25"/>
            <p:cNvSpPr>
              <a:spLocks noChangeArrowheads="1"/>
            </p:cNvSpPr>
            <p:nvPr/>
          </p:nvSpPr>
          <p:spPr bwMode="auto">
            <a:xfrm>
              <a:off x="52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8" name="Oval 26"/>
            <p:cNvSpPr>
              <a:spLocks noChangeArrowheads="1"/>
            </p:cNvSpPr>
            <p:nvPr/>
          </p:nvSpPr>
          <p:spPr bwMode="auto">
            <a:xfrm>
              <a:off x="624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9" name="Oval 27"/>
            <p:cNvSpPr>
              <a:spLocks noChangeArrowheads="1"/>
            </p:cNvSpPr>
            <p:nvPr/>
          </p:nvSpPr>
          <p:spPr bwMode="auto">
            <a:xfrm>
              <a:off x="5328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0" name="Oval 28"/>
            <p:cNvSpPr>
              <a:spLocks noChangeArrowheads="1"/>
            </p:cNvSpPr>
            <p:nvPr/>
          </p:nvSpPr>
          <p:spPr bwMode="auto">
            <a:xfrm>
              <a:off x="4944" y="23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1" name="Oval 29"/>
            <p:cNvSpPr>
              <a:spLocks noChangeArrowheads="1"/>
            </p:cNvSpPr>
            <p:nvPr/>
          </p:nvSpPr>
          <p:spPr bwMode="auto">
            <a:xfrm>
              <a:off x="4848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2" name="Oval 30"/>
            <p:cNvSpPr>
              <a:spLocks noChangeArrowheads="1"/>
            </p:cNvSpPr>
            <p:nvPr/>
          </p:nvSpPr>
          <p:spPr bwMode="auto">
            <a:xfrm>
              <a:off x="2784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3" name="Oval 31"/>
            <p:cNvSpPr>
              <a:spLocks noChangeArrowheads="1"/>
            </p:cNvSpPr>
            <p:nvPr/>
          </p:nvSpPr>
          <p:spPr bwMode="auto">
            <a:xfrm>
              <a:off x="480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4" name="Oval 32"/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/>
              <a:t>Structural genomics</a:t>
            </a:r>
            <a:endParaRPr lang="en-US" sz="4000" dirty="0"/>
          </a:p>
        </p:txBody>
      </p:sp>
      <p:sp>
        <p:nvSpPr>
          <p:cNvPr id="689172" name="Oval 20"/>
          <p:cNvSpPr>
            <a:spLocks noChangeArrowheads="1"/>
          </p:cNvSpPr>
          <p:nvPr/>
        </p:nvSpPr>
        <p:spPr bwMode="auto">
          <a:xfrm>
            <a:off x="30480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3" name="Oval 21"/>
          <p:cNvSpPr>
            <a:spLocks noChangeArrowheads="1"/>
          </p:cNvSpPr>
          <p:nvPr/>
        </p:nvSpPr>
        <p:spPr bwMode="auto">
          <a:xfrm>
            <a:off x="2133600" y="3733800"/>
            <a:ext cx="1981200" cy="19812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4" name="Oval 22"/>
          <p:cNvSpPr>
            <a:spLocks noChangeArrowheads="1"/>
          </p:cNvSpPr>
          <p:nvPr/>
        </p:nvSpPr>
        <p:spPr bwMode="auto">
          <a:xfrm>
            <a:off x="5181600" y="3581400"/>
            <a:ext cx="1981200" cy="19812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5" name="Oval 23"/>
          <p:cNvSpPr>
            <a:spLocks noChangeArrowheads="1"/>
          </p:cNvSpPr>
          <p:nvPr/>
        </p:nvSpPr>
        <p:spPr bwMode="auto">
          <a:xfrm>
            <a:off x="601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76" name="Rectangle 24"/>
          <p:cNvSpPr>
            <a:spLocks noChangeArrowheads="1"/>
          </p:cNvSpPr>
          <p:nvPr/>
        </p:nvSpPr>
        <p:spPr bwMode="auto">
          <a:xfrm>
            <a:off x="533400" y="6019800"/>
            <a:ext cx="640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>
                <a:latin typeface="Arial" charset="0"/>
              </a:rPr>
              <a:t>50% sequences covered (25% in 1995)</a:t>
            </a: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826903"/>
            <a:ext cx="5395428" cy="525826"/>
          </a:xfrm>
          <a:prstGeom prst="rect">
            <a:avLst/>
          </a:prstGeom>
        </p:spPr>
      </p:pic>
      <p:sp>
        <p:nvSpPr>
          <p:cNvPr id="39" name="Pfeil nach rechts 38"/>
          <p:cNvSpPr/>
          <p:nvPr/>
        </p:nvSpPr>
        <p:spPr bwMode="auto">
          <a:xfrm rot="18754667">
            <a:off x="6313603" y="1470445"/>
            <a:ext cx="7620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09563" y="1447800"/>
            <a:ext cx="43023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Currentl</a:t>
            </a:r>
            <a:r>
              <a:rPr lang="de-DE" sz="2400" dirty="0" smtClean="0">
                <a:latin typeface="Arial" charset="0"/>
              </a:rPr>
              <a:t>y: </a:t>
            </a:r>
            <a:r>
              <a:rPr lang="en-US" sz="2400" dirty="0" smtClean="0">
                <a:latin typeface="Arial" charset="0"/>
              </a:rPr>
              <a:t>112K </a:t>
            </a:r>
            <a:r>
              <a:rPr lang="en-US" sz="2400" dirty="0">
                <a:latin typeface="Arial" charset="0"/>
              </a:rPr>
              <a:t>3D structures </a:t>
            </a: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from around </a:t>
            </a:r>
            <a:r>
              <a:rPr lang="en-US" sz="2400" dirty="0" smtClean="0">
                <a:latin typeface="Arial" charset="0"/>
              </a:rPr>
              <a:t>36K sequences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46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M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sequences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in UniProt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1219200" y="2743200"/>
            <a:ext cx="17940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sz="2400" dirty="0">
                <a:latin typeface="Arial" charset="0"/>
              </a:rPr>
              <a:t>only </a:t>
            </a:r>
            <a:r>
              <a:rPr lang="en-GB" sz="2400" dirty="0" smtClean="0">
                <a:latin typeface="Arial" charset="0"/>
              </a:rPr>
              <a:t>0.08%!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2" grpId="0" animBg="1"/>
      <p:bldP spid="689173" grpId="0" animBg="1"/>
      <p:bldP spid="689174" grpId="0" animBg="1"/>
      <p:bldP spid="689175" grpId="0" animBg="1"/>
      <p:bldP spid="6891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3600" b="1"/>
              <a:t>Applications: target design</a:t>
            </a:r>
            <a:endParaRPr lang="en-US" sz="3600"/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395288" y="1700213"/>
            <a:ext cx="4176712" cy="3603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95288" y="1196975"/>
            <a:ext cx="2798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2800">
                <a:latin typeface="Arial" charset="0"/>
              </a:rPr>
              <a:t>Query sequence</a:t>
            </a:r>
            <a:endParaRPr lang="en-US" sz="2800">
              <a:latin typeface="Arial" charset="0"/>
            </a:endParaRPr>
          </a:p>
        </p:txBody>
      </p:sp>
      <p:grpSp>
        <p:nvGrpSpPr>
          <p:cNvPr id="627736" name="Group 24"/>
          <p:cNvGrpSpPr>
            <a:grpSpLocks/>
          </p:cNvGrpSpPr>
          <p:nvPr/>
        </p:nvGrpSpPr>
        <p:grpSpPr bwMode="auto">
          <a:xfrm>
            <a:off x="925513" y="3321050"/>
            <a:ext cx="3927475" cy="2678113"/>
            <a:chOff x="583" y="2092"/>
            <a:chExt cx="2474" cy="1687"/>
          </a:xfrm>
        </p:grpSpPr>
        <p:sp>
          <p:nvSpPr>
            <p:cNvPr id="627717" name="Freeform 5"/>
            <p:cNvSpPr>
              <a:spLocks/>
            </p:cNvSpPr>
            <p:nvPr/>
          </p:nvSpPr>
          <p:spPr bwMode="auto">
            <a:xfrm>
              <a:off x="583" y="2092"/>
              <a:ext cx="2463" cy="1602"/>
            </a:xfrm>
            <a:custGeom>
              <a:avLst/>
              <a:gdLst/>
              <a:ahLst/>
              <a:cxnLst>
                <a:cxn ang="0">
                  <a:pos x="67" y="907"/>
                </a:cxn>
                <a:cxn ang="0">
                  <a:pos x="113" y="453"/>
                </a:cxn>
                <a:cxn ang="0">
                  <a:pos x="748" y="45"/>
                </a:cxn>
                <a:cxn ang="0">
                  <a:pos x="1247" y="181"/>
                </a:cxn>
                <a:cxn ang="0">
                  <a:pos x="1156" y="544"/>
                </a:cxn>
                <a:cxn ang="0">
                  <a:pos x="1292" y="725"/>
                </a:cxn>
                <a:cxn ang="0">
                  <a:pos x="1655" y="680"/>
                </a:cxn>
                <a:cxn ang="0">
                  <a:pos x="1609" y="453"/>
                </a:cxn>
                <a:cxn ang="0">
                  <a:pos x="1791" y="272"/>
                </a:cxn>
                <a:cxn ang="0">
                  <a:pos x="2381" y="453"/>
                </a:cxn>
                <a:cxn ang="0">
                  <a:pos x="2199" y="1088"/>
                </a:cxn>
                <a:cxn ang="0">
                  <a:pos x="793" y="1587"/>
                </a:cxn>
                <a:cxn ang="0">
                  <a:pos x="158" y="1179"/>
                </a:cxn>
                <a:cxn ang="0">
                  <a:pos x="67" y="907"/>
                </a:cxn>
              </a:cxnLst>
              <a:rect l="0" t="0" r="r" b="b"/>
              <a:pathLst>
                <a:path w="2463" h="1602">
                  <a:moveTo>
                    <a:pt x="67" y="907"/>
                  </a:moveTo>
                  <a:cubicBezTo>
                    <a:pt x="60" y="786"/>
                    <a:pt x="0" y="597"/>
                    <a:pt x="113" y="453"/>
                  </a:cubicBezTo>
                  <a:cubicBezTo>
                    <a:pt x="226" y="309"/>
                    <a:pt x="559" y="90"/>
                    <a:pt x="748" y="45"/>
                  </a:cubicBezTo>
                  <a:cubicBezTo>
                    <a:pt x="937" y="0"/>
                    <a:pt x="1179" y="98"/>
                    <a:pt x="1247" y="181"/>
                  </a:cubicBezTo>
                  <a:cubicBezTo>
                    <a:pt x="1315" y="264"/>
                    <a:pt x="1148" y="453"/>
                    <a:pt x="1156" y="544"/>
                  </a:cubicBezTo>
                  <a:cubicBezTo>
                    <a:pt x="1164" y="635"/>
                    <a:pt x="1209" y="702"/>
                    <a:pt x="1292" y="725"/>
                  </a:cubicBezTo>
                  <a:cubicBezTo>
                    <a:pt x="1375" y="748"/>
                    <a:pt x="1602" y="725"/>
                    <a:pt x="1655" y="680"/>
                  </a:cubicBezTo>
                  <a:cubicBezTo>
                    <a:pt x="1708" y="635"/>
                    <a:pt x="1586" y="521"/>
                    <a:pt x="1609" y="453"/>
                  </a:cubicBezTo>
                  <a:cubicBezTo>
                    <a:pt x="1632" y="385"/>
                    <a:pt x="1662" y="272"/>
                    <a:pt x="1791" y="272"/>
                  </a:cubicBezTo>
                  <a:cubicBezTo>
                    <a:pt x="1920" y="272"/>
                    <a:pt x="2313" y="317"/>
                    <a:pt x="2381" y="453"/>
                  </a:cubicBezTo>
                  <a:cubicBezTo>
                    <a:pt x="2449" y="589"/>
                    <a:pt x="2463" y="899"/>
                    <a:pt x="2199" y="1088"/>
                  </a:cubicBezTo>
                  <a:cubicBezTo>
                    <a:pt x="1935" y="1277"/>
                    <a:pt x="1133" y="1572"/>
                    <a:pt x="793" y="1587"/>
                  </a:cubicBezTo>
                  <a:cubicBezTo>
                    <a:pt x="453" y="1602"/>
                    <a:pt x="279" y="1292"/>
                    <a:pt x="158" y="1179"/>
                  </a:cubicBezTo>
                  <a:cubicBezTo>
                    <a:pt x="37" y="1066"/>
                    <a:pt x="74" y="1028"/>
                    <a:pt x="67" y="90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23" name="Text Box 11"/>
            <p:cNvSpPr txBox="1">
              <a:spLocks noChangeArrowheads="1"/>
            </p:cNvSpPr>
            <p:nvPr/>
          </p:nvSpPr>
          <p:spPr bwMode="auto">
            <a:xfrm>
              <a:off x="1308" y="2817"/>
              <a:ext cx="11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2000">
                  <a:latin typeface="Arial" charset="0"/>
                </a:rPr>
                <a:t>catalytic center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627724" name="Text Box 12"/>
            <p:cNvSpPr txBox="1">
              <a:spLocks noChangeArrowheads="1"/>
            </p:cNvSpPr>
            <p:nvPr/>
          </p:nvSpPr>
          <p:spPr bwMode="auto">
            <a:xfrm>
              <a:off x="1943" y="3452"/>
              <a:ext cx="11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2800">
                  <a:latin typeface="Arial" charset="0"/>
                </a:rPr>
                <a:t>known 3D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627726" name="Text Box 14"/>
            <p:cNvSpPr txBox="1">
              <a:spLocks noChangeArrowheads="1"/>
            </p:cNvSpPr>
            <p:nvPr/>
          </p:nvSpPr>
          <p:spPr bwMode="auto">
            <a:xfrm>
              <a:off x="1535" y="222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Leu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2306" y="236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Gly</a:t>
              </a:r>
              <a:endParaRPr lang="en-US" sz="1800">
                <a:latin typeface="Arial" charset="0"/>
              </a:endParaRPr>
            </a:p>
          </p:txBody>
        </p:sp>
      </p:grpSp>
      <p:grpSp>
        <p:nvGrpSpPr>
          <p:cNvPr id="627737" name="Group 25"/>
          <p:cNvGrpSpPr>
            <a:grpSpLocks/>
          </p:cNvGrpSpPr>
          <p:nvPr/>
        </p:nvGrpSpPr>
        <p:grpSpPr bwMode="auto">
          <a:xfrm>
            <a:off x="5029200" y="3200400"/>
            <a:ext cx="3910013" cy="3370263"/>
            <a:chOff x="3168" y="2016"/>
            <a:chExt cx="2463" cy="2123"/>
          </a:xfrm>
        </p:grpSpPr>
        <p:sp>
          <p:nvSpPr>
            <p:cNvPr id="627722" name="Freeform 10"/>
            <p:cNvSpPr>
              <a:spLocks/>
            </p:cNvSpPr>
            <p:nvPr/>
          </p:nvSpPr>
          <p:spPr bwMode="auto">
            <a:xfrm>
              <a:off x="3168" y="2016"/>
              <a:ext cx="2463" cy="1587"/>
            </a:xfrm>
            <a:custGeom>
              <a:avLst/>
              <a:gdLst/>
              <a:ahLst/>
              <a:cxnLst>
                <a:cxn ang="0">
                  <a:pos x="67" y="892"/>
                </a:cxn>
                <a:cxn ang="0">
                  <a:pos x="113" y="438"/>
                </a:cxn>
                <a:cxn ang="0">
                  <a:pos x="748" y="30"/>
                </a:cxn>
                <a:cxn ang="0">
                  <a:pos x="1062" y="255"/>
                </a:cxn>
                <a:cxn ang="0">
                  <a:pos x="1156" y="529"/>
                </a:cxn>
                <a:cxn ang="0">
                  <a:pos x="1292" y="710"/>
                </a:cxn>
                <a:cxn ang="0">
                  <a:pos x="1655" y="665"/>
                </a:cxn>
                <a:cxn ang="0">
                  <a:pos x="1609" y="438"/>
                </a:cxn>
                <a:cxn ang="0">
                  <a:pos x="1802" y="201"/>
                </a:cxn>
                <a:cxn ang="0">
                  <a:pos x="2381" y="438"/>
                </a:cxn>
                <a:cxn ang="0">
                  <a:pos x="2199" y="1073"/>
                </a:cxn>
                <a:cxn ang="0">
                  <a:pos x="793" y="1572"/>
                </a:cxn>
                <a:cxn ang="0">
                  <a:pos x="158" y="1164"/>
                </a:cxn>
                <a:cxn ang="0">
                  <a:pos x="67" y="892"/>
                </a:cxn>
              </a:cxnLst>
              <a:rect l="0" t="0" r="r" b="b"/>
              <a:pathLst>
                <a:path w="2463" h="1587">
                  <a:moveTo>
                    <a:pt x="67" y="892"/>
                  </a:moveTo>
                  <a:cubicBezTo>
                    <a:pt x="60" y="771"/>
                    <a:pt x="0" y="582"/>
                    <a:pt x="113" y="438"/>
                  </a:cubicBezTo>
                  <a:cubicBezTo>
                    <a:pt x="226" y="294"/>
                    <a:pt x="590" y="60"/>
                    <a:pt x="748" y="30"/>
                  </a:cubicBezTo>
                  <a:cubicBezTo>
                    <a:pt x="906" y="0"/>
                    <a:pt x="994" y="172"/>
                    <a:pt x="1062" y="255"/>
                  </a:cubicBezTo>
                  <a:cubicBezTo>
                    <a:pt x="1130" y="338"/>
                    <a:pt x="1118" y="453"/>
                    <a:pt x="1156" y="529"/>
                  </a:cubicBezTo>
                  <a:cubicBezTo>
                    <a:pt x="1194" y="605"/>
                    <a:pt x="1209" y="687"/>
                    <a:pt x="1292" y="710"/>
                  </a:cubicBezTo>
                  <a:cubicBezTo>
                    <a:pt x="1375" y="733"/>
                    <a:pt x="1602" y="710"/>
                    <a:pt x="1655" y="665"/>
                  </a:cubicBezTo>
                  <a:cubicBezTo>
                    <a:pt x="1708" y="620"/>
                    <a:pt x="1585" y="515"/>
                    <a:pt x="1609" y="438"/>
                  </a:cubicBezTo>
                  <a:cubicBezTo>
                    <a:pt x="1633" y="361"/>
                    <a:pt x="1673" y="201"/>
                    <a:pt x="1802" y="201"/>
                  </a:cubicBezTo>
                  <a:cubicBezTo>
                    <a:pt x="1931" y="201"/>
                    <a:pt x="2315" y="293"/>
                    <a:pt x="2381" y="438"/>
                  </a:cubicBezTo>
                  <a:cubicBezTo>
                    <a:pt x="2447" y="583"/>
                    <a:pt x="2463" y="884"/>
                    <a:pt x="2199" y="1073"/>
                  </a:cubicBezTo>
                  <a:cubicBezTo>
                    <a:pt x="1935" y="1262"/>
                    <a:pt x="1133" y="1557"/>
                    <a:pt x="793" y="1572"/>
                  </a:cubicBezTo>
                  <a:cubicBezTo>
                    <a:pt x="453" y="1587"/>
                    <a:pt x="279" y="1277"/>
                    <a:pt x="158" y="1164"/>
                  </a:cubicBezTo>
                  <a:cubicBezTo>
                    <a:pt x="37" y="1051"/>
                    <a:pt x="74" y="1013"/>
                    <a:pt x="67" y="892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25" name="Text Box 13"/>
            <p:cNvSpPr txBox="1">
              <a:spLocks noChangeArrowheads="1"/>
            </p:cNvSpPr>
            <p:nvPr/>
          </p:nvSpPr>
          <p:spPr bwMode="auto">
            <a:xfrm>
              <a:off x="4030" y="3543"/>
              <a:ext cx="158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CA" sz="2800">
                  <a:latin typeface="Arial" charset="0"/>
                </a:rPr>
                <a:t>model 3D by homology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627727" name="Text Box 15"/>
            <p:cNvSpPr txBox="1">
              <a:spLocks noChangeArrowheads="1"/>
            </p:cNvSpPr>
            <p:nvPr/>
          </p:nvSpPr>
          <p:spPr bwMode="auto">
            <a:xfrm>
              <a:off x="3939" y="2273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Gly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29" name="Text Box 17"/>
            <p:cNvSpPr txBox="1">
              <a:spLocks noChangeArrowheads="1"/>
            </p:cNvSpPr>
            <p:nvPr/>
          </p:nvSpPr>
          <p:spPr bwMode="auto">
            <a:xfrm>
              <a:off x="4846" y="2228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Lys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30" name="Oval 18"/>
            <p:cNvSpPr>
              <a:spLocks noChangeArrowheads="1"/>
            </p:cNvSpPr>
            <p:nvPr/>
          </p:nvSpPr>
          <p:spPr bwMode="auto">
            <a:xfrm>
              <a:off x="4801" y="2092"/>
              <a:ext cx="181" cy="18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CA" sz="1800">
                  <a:latin typeface="Arial" charset="0"/>
                </a:rPr>
                <a:t>+</a:t>
              </a:r>
              <a:endParaRPr lang="en-US" sz="1800">
                <a:latin typeface="Arial" charset="0"/>
              </a:endParaRPr>
            </a:p>
          </p:txBody>
        </p:sp>
      </p:grpSp>
      <p:grpSp>
        <p:nvGrpSpPr>
          <p:cNvPr id="627735" name="Group 23"/>
          <p:cNvGrpSpPr>
            <a:grpSpLocks/>
          </p:cNvGrpSpPr>
          <p:nvPr/>
        </p:nvGrpSpPr>
        <p:grpSpPr bwMode="auto">
          <a:xfrm>
            <a:off x="395288" y="1989138"/>
            <a:ext cx="4176712" cy="869950"/>
            <a:chOff x="249" y="1253"/>
            <a:chExt cx="2631" cy="548"/>
          </a:xfrm>
        </p:grpSpPr>
        <p:sp>
          <p:nvSpPr>
            <p:cNvPr id="627720" name="Text Box 8"/>
            <p:cNvSpPr txBox="1">
              <a:spLocks noChangeArrowheads="1"/>
            </p:cNvSpPr>
            <p:nvPr/>
          </p:nvSpPr>
          <p:spPr bwMode="auto">
            <a:xfrm>
              <a:off x="295" y="1253"/>
              <a:ext cx="10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2800">
                  <a:latin typeface="Arial" charset="0"/>
                </a:rPr>
                <a:t>similar to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627721" name="Rectangle 9"/>
            <p:cNvSpPr>
              <a:spLocks noChangeArrowheads="1"/>
            </p:cNvSpPr>
            <p:nvPr/>
          </p:nvSpPr>
          <p:spPr bwMode="auto">
            <a:xfrm>
              <a:off x="249" y="1570"/>
              <a:ext cx="263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1" name="Text Box 19"/>
            <p:cNvSpPr txBox="1">
              <a:spLocks noChangeArrowheads="1"/>
            </p:cNvSpPr>
            <p:nvPr/>
          </p:nvSpPr>
          <p:spPr bwMode="auto">
            <a:xfrm>
              <a:off x="1519" y="157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L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627732" name="Text Box 20"/>
            <p:cNvSpPr txBox="1">
              <a:spLocks noChangeArrowheads="1"/>
            </p:cNvSpPr>
            <p:nvPr/>
          </p:nvSpPr>
          <p:spPr bwMode="auto">
            <a:xfrm>
              <a:off x="2290" y="1570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CA" sz="1800">
                  <a:latin typeface="Arial" charset="0"/>
                </a:rPr>
                <a:t>G</a:t>
              </a:r>
              <a:endParaRPr lang="en-US" sz="1800">
                <a:latin typeface="Arial" charset="0"/>
              </a:endParaRPr>
            </a:p>
          </p:txBody>
        </p:sp>
      </p:grpSp>
      <p:sp>
        <p:nvSpPr>
          <p:cNvPr id="627733" name="Text Box 21"/>
          <p:cNvSpPr txBox="1">
            <a:spLocks noChangeArrowheads="1"/>
          </p:cNvSpPr>
          <p:nvPr/>
        </p:nvSpPr>
        <p:spPr bwMode="auto">
          <a:xfrm>
            <a:off x="2411413" y="17002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1800">
                <a:latin typeface="Arial" charset="0"/>
              </a:rPr>
              <a:t>G</a:t>
            </a:r>
            <a:endParaRPr lang="en-US" sz="1800">
              <a:latin typeface="Arial" charset="0"/>
            </a:endParaRPr>
          </a:p>
        </p:txBody>
      </p:sp>
      <p:sp>
        <p:nvSpPr>
          <p:cNvPr id="627734" name="Text Box 22"/>
          <p:cNvSpPr txBox="1">
            <a:spLocks noChangeArrowheads="1"/>
          </p:cNvSpPr>
          <p:nvPr/>
        </p:nvSpPr>
        <p:spPr bwMode="auto">
          <a:xfrm>
            <a:off x="3635375" y="17002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1800">
                <a:latin typeface="Arial" charset="0"/>
              </a:rPr>
              <a:t>K</a:t>
            </a: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/>
              <a:t>3D structure prediction</a:t>
            </a:r>
            <a:endParaRPr lang="en-US" sz="4000"/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3600" b="1"/>
              <a:t>Applications: fit to low res 3D</a:t>
            </a:r>
            <a:endParaRPr lang="en-US" sz="3600"/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436563" y="1941513"/>
            <a:ext cx="4176712" cy="360362"/>
          </a:xfrm>
          <a:prstGeom prst="rect">
            <a:avLst/>
          </a:prstGeom>
          <a:solidFill>
            <a:srgbClr val="FF0000">
              <a:alpha val="6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436563" y="1438275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2800">
                <a:latin typeface="Arial" charset="0"/>
              </a:rPr>
              <a:t>Query sequence 1</a:t>
            </a:r>
            <a:endParaRPr lang="en-US" sz="2800">
              <a:latin typeface="Arial" charset="0"/>
            </a:endParaRP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CA" sz="2800">
                <a:latin typeface="Arial" charset="0"/>
              </a:rPr>
              <a:t>low resolution 3D (electron microscopy)</a:t>
            </a:r>
            <a:endParaRPr lang="en-US" sz="2800">
              <a:latin typeface="Arial" charset="0"/>
            </a:endParaRP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5118100" y="1941513"/>
            <a:ext cx="2952750" cy="360362"/>
          </a:xfrm>
          <a:prstGeom prst="rect">
            <a:avLst/>
          </a:prstGeom>
          <a:solidFill>
            <a:srgbClr val="3366FF">
              <a:alpha val="6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5118100" y="1438275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CA" sz="2800">
                <a:latin typeface="Arial" charset="0"/>
              </a:rPr>
              <a:t>Query sequence 2</a:t>
            </a:r>
            <a:endParaRPr lang="en-US" sz="2800">
              <a:latin typeface="Arial" charset="0"/>
            </a:endParaRPr>
          </a:p>
        </p:txBody>
      </p:sp>
      <p:sp>
        <p:nvSpPr>
          <p:cNvPr id="629769" name="Freeform 9"/>
          <p:cNvSpPr>
            <a:spLocks/>
          </p:cNvSpPr>
          <p:nvPr/>
        </p:nvSpPr>
        <p:spPr bwMode="auto">
          <a:xfrm>
            <a:off x="3605213" y="3022600"/>
            <a:ext cx="2425700" cy="3228975"/>
          </a:xfrm>
          <a:custGeom>
            <a:avLst/>
            <a:gdLst/>
            <a:ahLst/>
            <a:cxnLst>
              <a:cxn ang="0">
                <a:pos x="885" y="703"/>
              </a:cxn>
              <a:cxn ang="0">
                <a:pos x="975" y="567"/>
              </a:cxn>
              <a:cxn ang="0">
                <a:pos x="975" y="250"/>
              </a:cxn>
              <a:cxn ang="0">
                <a:pos x="749" y="68"/>
              </a:cxn>
              <a:cxn ang="0">
                <a:pos x="386" y="23"/>
              </a:cxn>
              <a:cxn ang="0">
                <a:pos x="114" y="204"/>
              </a:cxn>
              <a:cxn ang="0">
                <a:pos x="23" y="522"/>
              </a:cxn>
              <a:cxn ang="0">
                <a:pos x="250" y="885"/>
              </a:cxn>
              <a:cxn ang="0">
                <a:pos x="295" y="1066"/>
              </a:cxn>
              <a:cxn ang="0">
                <a:pos x="114" y="1338"/>
              </a:cxn>
              <a:cxn ang="0">
                <a:pos x="114" y="1474"/>
              </a:cxn>
              <a:cxn ang="0">
                <a:pos x="159" y="1792"/>
              </a:cxn>
              <a:cxn ang="0">
                <a:pos x="749" y="2019"/>
              </a:cxn>
              <a:cxn ang="0">
                <a:pos x="885" y="1883"/>
              </a:cxn>
              <a:cxn ang="0">
                <a:pos x="885" y="1701"/>
              </a:cxn>
              <a:cxn ang="0">
                <a:pos x="1021" y="1611"/>
              </a:cxn>
              <a:cxn ang="0">
                <a:pos x="1384" y="1429"/>
              </a:cxn>
              <a:cxn ang="0">
                <a:pos x="1520" y="1021"/>
              </a:cxn>
              <a:cxn ang="0">
                <a:pos x="1338" y="794"/>
              </a:cxn>
              <a:cxn ang="0">
                <a:pos x="975" y="567"/>
              </a:cxn>
            </a:cxnLst>
            <a:rect l="0" t="0" r="r" b="b"/>
            <a:pathLst>
              <a:path w="1528" h="2034">
                <a:moveTo>
                  <a:pt x="885" y="703"/>
                </a:moveTo>
                <a:cubicBezTo>
                  <a:pt x="922" y="672"/>
                  <a:pt x="960" y="642"/>
                  <a:pt x="975" y="567"/>
                </a:cubicBezTo>
                <a:cubicBezTo>
                  <a:pt x="990" y="492"/>
                  <a:pt x="1013" y="333"/>
                  <a:pt x="975" y="250"/>
                </a:cubicBezTo>
                <a:cubicBezTo>
                  <a:pt x="937" y="167"/>
                  <a:pt x="847" y="106"/>
                  <a:pt x="749" y="68"/>
                </a:cubicBezTo>
                <a:cubicBezTo>
                  <a:pt x="651" y="30"/>
                  <a:pt x="492" y="0"/>
                  <a:pt x="386" y="23"/>
                </a:cubicBezTo>
                <a:cubicBezTo>
                  <a:pt x="280" y="46"/>
                  <a:pt x="174" y="121"/>
                  <a:pt x="114" y="204"/>
                </a:cubicBezTo>
                <a:cubicBezTo>
                  <a:pt x="54" y="287"/>
                  <a:pt x="0" y="409"/>
                  <a:pt x="23" y="522"/>
                </a:cubicBezTo>
                <a:cubicBezTo>
                  <a:pt x="46" y="635"/>
                  <a:pt x="205" y="794"/>
                  <a:pt x="250" y="885"/>
                </a:cubicBezTo>
                <a:cubicBezTo>
                  <a:pt x="295" y="976"/>
                  <a:pt x="318" y="991"/>
                  <a:pt x="295" y="1066"/>
                </a:cubicBezTo>
                <a:cubicBezTo>
                  <a:pt x="272" y="1141"/>
                  <a:pt x="144" y="1270"/>
                  <a:pt x="114" y="1338"/>
                </a:cubicBezTo>
                <a:cubicBezTo>
                  <a:pt x="84" y="1406"/>
                  <a:pt x="106" y="1398"/>
                  <a:pt x="114" y="1474"/>
                </a:cubicBezTo>
                <a:cubicBezTo>
                  <a:pt x="122" y="1550"/>
                  <a:pt x="53" y="1701"/>
                  <a:pt x="159" y="1792"/>
                </a:cubicBezTo>
                <a:cubicBezTo>
                  <a:pt x="265" y="1883"/>
                  <a:pt x="628" y="2004"/>
                  <a:pt x="749" y="2019"/>
                </a:cubicBezTo>
                <a:cubicBezTo>
                  <a:pt x="870" y="2034"/>
                  <a:pt x="862" y="1936"/>
                  <a:pt x="885" y="1883"/>
                </a:cubicBezTo>
                <a:cubicBezTo>
                  <a:pt x="908" y="1830"/>
                  <a:pt x="862" y="1746"/>
                  <a:pt x="885" y="1701"/>
                </a:cubicBezTo>
                <a:cubicBezTo>
                  <a:pt x="908" y="1656"/>
                  <a:pt x="938" y="1656"/>
                  <a:pt x="1021" y="1611"/>
                </a:cubicBezTo>
                <a:cubicBezTo>
                  <a:pt x="1104" y="1566"/>
                  <a:pt x="1301" y="1527"/>
                  <a:pt x="1384" y="1429"/>
                </a:cubicBezTo>
                <a:cubicBezTo>
                  <a:pt x="1467" y="1331"/>
                  <a:pt x="1528" y="1127"/>
                  <a:pt x="1520" y="1021"/>
                </a:cubicBezTo>
                <a:cubicBezTo>
                  <a:pt x="1512" y="915"/>
                  <a:pt x="1429" y="870"/>
                  <a:pt x="1338" y="794"/>
                </a:cubicBezTo>
                <a:cubicBezTo>
                  <a:pt x="1247" y="718"/>
                  <a:pt x="1035" y="605"/>
                  <a:pt x="975" y="567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70" name="Freeform 10"/>
          <p:cNvSpPr>
            <a:spLocks/>
          </p:cNvSpPr>
          <p:nvPr/>
        </p:nvSpPr>
        <p:spPr bwMode="auto">
          <a:xfrm>
            <a:off x="725488" y="2517775"/>
            <a:ext cx="2297112" cy="2182813"/>
          </a:xfrm>
          <a:custGeom>
            <a:avLst/>
            <a:gdLst/>
            <a:ahLst/>
            <a:cxnLst>
              <a:cxn ang="0">
                <a:pos x="38" y="1050"/>
              </a:cxn>
              <a:cxn ang="0">
                <a:pos x="38" y="914"/>
              </a:cxn>
              <a:cxn ang="0">
                <a:pos x="38" y="778"/>
              </a:cxn>
              <a:cxn ang="0">
                <a:pos x="264" y="460"/>
              </a:cxn>
              <a:cxn ang="0">
                <a:pos x="537" y="279"/>
              </a:cxn>
              <a:cxn ang="0">
                <a:pos x="673" y="143"/>
              </a:cxn>
              <a:cxn ang="0">
                <a:pos x="761" y="57"/>
              </a:cxn>
              <a:cxn ang="0">
                <a:pos x="854" y="7"/>
              </a:cxn>
              <a:cxn ang="0">
                <a:pos x="1106" y="99"/>
              </a:cxn>
              <a:cxn ang="0">
                <a:pos x="1398" y="324"/>
              </a:cxn>
              <a:cxn ang="0">
                <a:pos x="1398" y="551"/>
              </a:cxn>
              <a:cxn ang="0">
                <a:pos x="1262" y="823"/>
              </a:cxn>
              <a:cxn ang="0">
                <a:pos x="809" y="1005"/>
              </a:cxn>
              <a:cxn ang="0">
                <a:pos x="809" y="1231"/>
              </a:cxn>
              <a:cxn ang="0">
                <a:pos x="673" y="1367"/>
              </a:cxn>
              <a:cxn ang="0">
                <a:pos x="264" y="1277"/>
              </a:cxn>
              <a:cxn ang="0">
                <a:pos x="38" y="1050"/>
              </a:cxn>
            </a:cxnLst>
            <a:rect l="0" t="0" r="r" b="b"/>
            <a:pathLst>
              <a:path w="1447" h="1375">
                <a:moveTo>
                  <a:pt x="38" y="1050"/>
                </a:moveTo>
                <a:cubicBezTo>
                  <a:pt x="0" y="990"/>
                  <a:pt x="38" y="959"/>
                  <a:pt x="38" y="914"/>
                </a:cubicBezTo>
                <a:cubicBezTo>
                  <a:pt x="38" y="869"/>
                  <a:pt x="0" y="854"/>
                  <a:pt x="38" y="778"/>
                </a:cubicBezTo>
                <a:cubicBezTo>
                  <a:pt x="76" y="702"/>
                  <a:pt x="181" y="543"/>
                  <a:pt x="264" y="460"/>
                </a:cubicBezTo>
                <a:cubicBezTo>
                  <a:pt x="347" y="377"/>
                  <a:pt x="469" y="332"/>
                  <a:pt x="537" y="279"/>
                </a:cubicBezTo>
                <a:cubicBezTo>
                  <a:pt x="605" y="226"/>
                  <a:pt x="636" y="180"/>
                  <a:pt x="673" y="143"/>
                </a:cubicBezTo>
                <a:cubicBezTo>
                  <a:pt x="710" y="106"/>
                  <a:pt x="731" y="80"/>
                  <a:pt x="761" y="57"/>
                </a:cubicBezTo>
                <a:cubicBezTo>
                  <a:pt x="791" y="34"/>
                  <a:pt x="797" y="0"/>
                  <a:pt x="854" y="7"/>
                </a:cubicBezTo>
                <a:cubicBezTo>
                  <a:pt x="911" y="14"/>
                  <a:pt x="1015" y="46"/>
                  <a:pt x="1106" y="99"/>
                </a:cubicBezTo>
                <a:cubicBezTo>
                  <a:pt x="1197" y="152"/>
                  <a:pt x="1349" y="249"/>
                  <a:pt x="1398" y="324"/>
                </a:cubicBezTo>
                <a:cubicBezTo>
                  <a:pt x="1447" y="399"/>
                  <a:pt x="1421" y="468"/>
                  <a:pt x="1398" y="551"/>
                </a:cubicBezTo>
                <a:cubicBezTo>
                  <a:pt x="1375" y="634"/>
                  <a:pt x="1360" y="747"/>
                  <a:pt x="1262" y="823"/>
                </a:cubicBezTo>
                <a:cubicBezTo>
                  <a:pt x="1164" y="899"/>
                  <a:pt x="884" y="937"/>
                  <a:pt x="809" y="1005"/>
                </a:cubicBezTo>
                <a:cubicBezTo>
                  <a:pt x="734" y="1073"/>
                  <a:pt x="832" y="1171"/>
                  <a:pt x="809" y="1231"/>
                </a:cubicBezTo>
                <a:cubicBezTo>
                  <a:pt x="786" y="1291"/>
                  <a:pt x="764" y="1359"/>
                  <a:pt x="673" y="1367"/>
                </a:cubicBezTo>
                <a:cubicBezTo>
                  <a:pt x="582" y="1375"/>
                  <a:pt x="370" y="1330"/>
                  <a:pt x="264" y="1277"/>
                </a:cubicBezTo>
                <a:cubicBezTo>
                  <a:pt x="158" y="1224"/>
                  <a:pt x="76" y="1110"/>
                  <a:pt x="38" y="1050"/>
                </a:cubicBezTo>
                <a:close/>
              </a:path>
            </a:pathLst>
          </a:custGeom>
          <a:solidFill>
            <a:srgbClr val="FF0000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71" name="Freeform 11"/>
          <p:cNvSpPr>
            <a:spLocks/>
          </p:cNvSpPr>
          <p:nvPr/>
        </p:nvSpPr>
        <p:spPr bwMode="auto">
          <a:xfrm>
            <a:off x="6629400" y="2590800"/>
            <a:ext cx="1558925" cy="1549400"/>
          </a:xfrm>
          <a:custGeom>
            <a:avLst/>
            <a:gdLst/>
            <a:ahLst/>
            <a:cxnLst>
              <a:cxn ang="0">
                <a:pos x="597" y="38"/>
              </a:cxn>
              <a:cxn ang="0">
                <a:pos x="370" y="38"/>
              </a:cxn>
              <a:cxn ang="0">
                <a:pos x="98" y="265"/>
              </a:cxn>
              <a:cxn ang="0">
                <a:pos x="7" y="447"/>
              </a:cxn>
              <a:cxn ang="0">
                <a:pos x="143" y="764"/>
              </a:cxn>
              <a:cxn ang="0">
                <a:pos x="370" y="946"/>
              </a:cxn>
              <a:cxn ang="0">
                <a:pos x="551" y="946"/>
              </a:cxn>
              <a:cxn ang="0">
                <a:pos x="778" y="855"/>
              </a:cxn>
              <a:cxn ang="0">
                <a:pos x="914" y="900"/>
              </a:cxn>
              <a:cxn ang="0">
                <a:pos x="959" y="719"/>
              </a:cxn>
              <a:cxn ang="0">
                <a:pos x="959" y="356"/>
              </a:cxn>
              <a:cxn ang="0">
                <a:pos x="821" y="129"/>
              </a:cxn>
              <a:cxn ang="0">
                <a:pos x="597" y="38"/>
              </a:cxn>
            </a:cxnLst>
            <a:rect l="0" t="0" r="r" b="b"/>
            <a:pathLst>
              <a:path w="982" h="976">
                <a:moveTo>
                  <a:pt x="597" y="38"/>
                </a:moveTo>
                <a:cubicBezTo>
                  <a:pt x="525" y="19"/>
                  <a:pt x="453" y="0"/>
                  <a:pt x="370" y="38"/>
                </a:cubicBezTo>
                <a:cubicBezTo>
                  <a:pt x="287" y="76"/>
                  <a:pt x="158" y="197"/>
                  <a:pt x="98" y="265"/>
                </a:cubicBezTo>
                <a:cubicBezTo>
                  <a:pt x="38" y="333"/>
                  <a:pt x="0" y="364"/>
                  <a:pt x="7" y="447"/>
                </a:cubicBezTo>
                <a:cubicBezTo>
                  <a:pt x="14" y="530"/>
                  <a:pt x="83" y="681"/>
                  <a:pt x="143" y="764"/>
                </a:cubicBezTo>
                <a:cubicBezTo>
                  <a:pt x="203" y="847"/>
                  <a:pt x="302" y="916"/>
                  <a:pt x="370" y="946"/>
                </a:cubicBezTo>
                <a:cubicBezTo>
                  <a:pt x="438" y="976"/>
                  <a:pt x="483" y="961"/>
                  <a:pt x="551" y="946"/>
                </a:cubicBezTo>
                <a:cubicBezTo>
                  <a:pt x="619" y="931"/>
                  <a:pt x="718" y="863"/>
                  <a:pt x="778" y="855"/>
                </a:cubicBezTo>
                <a:cubicBezTo>
                  <a:pt x="838" y="847"/>
                  <a:pt x="884" y="923"/>
                  <a:pt x="914" y="900"/>
                </a:cubicBezTo>
                <a:cubicBezTo>
                  <a:pt x="944" y="877"/>
                  <a:pt x="951" y="810"/>
                  <a:pt x="959" y="719"/>
                </a:cubicBezTo>
                <a:cubicBezTo>
                  <a:pt x="967" y="628"/>
                  <a:pt x="982" y="454"/>
                  <a:pt x="959" y="356"/>
                </a:cubicBezTo>
                <a:cubicBezTo>
                  <a:pt x="936" y="258"/>
                  <a:pt x="881" y="182"/>
                  <a:pt x="821" y="129"/>
                </a:cubicBezTo>
                <a:cubicBezTo>
                  <a:pt x="761" y="76"/>
                  <a:pt x="644" y="57"/>
                  <a:pt x="597" y="38"/>
                </a:cubicBezTo>
                <a:close/>
              </a:path>
            </a:pathLst>
          </a:custGeom>
          <a:solidFill>
            <a:srgbClr val="3366FF">
              <a:alpha val="64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41209E-6 C 0.0276 0.04378 0.05573 0.08988 0.11024 0.12602 C 0.16475 0.16215 0.28194 0.19783 0.32708 0.21659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93421E-6 C -0.07101 -0.02038 -0.14184 -0.04054 -0.19688 -0.03173 C -0.25191 -0.02293 -0.29132 0.01459 -0.33073 0.05235 " pathEditMode="relative" ptsTypes="aaA">
                                      <p:cBhvr>
                                        <p:cTn id="10" dur="1000" fill="hold"/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0" grpId="0" animBg="1"/>
      <p:bldP spid="6297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5029200" y="2438400"/>
            <a:ext cx="3200400" cy="419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534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Protein domains are structural units (average 160 aa) that share: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Function</a:t>
            </a:r>
          </a:p>
          <a:p>
            <a:pPr>
              <a:buFontTx/>
              <a:buNone/>
            </a:pPr>
            <a:r>
              <a:rPr lang="en-US"/>
              <a:t>Folding</a:t>
            </a:r>
          </a:p>
          <a:p>
            <a:pPr>
              <a:buFontTx/>
              <a:buNone/>
            </a:pPr>
            <a:r>
              <a:rPr lang="en-US"/>
              <a:t>Evolution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228600" y="4724400"/>
            <a:ext cx="4724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Proteins normally are multidomain </a:t>
            </a:r>
          </a:p>
          <a:p>
            <a:pPr>
              <a:buFontTx/>
              <a:buNone/>
            </a:pPr>
            <a:r>
              <a:rPr lang="en-US"/>
              <a:t>(average 300 aa)</a:t>
            </a:r>
          </a:p>
        </p:txBody>
      </p:sp>
      <p:pic>
        <p:nvPicPr>
          <p:cNvPr id="5765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3338" y="2582863"/>
            <a:ext cx="30321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22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4000" b="1" dirty="0" smtClean="0"/>
              <a:t>Domains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33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Bildschirmpräsentation (4:3)</PresentationFormat>
  <Paragraphs>298</Paragraphs>
  <Slides>41</Slides>
  <Notes>41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Arial</vt:lpstr>
      <vt:lpstr>Courier New</vt:lpstr>
      <vt:lpstr>Helvetica Neue</vt:lpstr>
      <vt:lpstr>Times New Roman</vt:lpstr>
      <vt:lpstr>TimesNewRomanPSMT</vt:lpstr>
      <vt:lpstr>Verdana</vt:lpstr>
      <vt:lpstr>Default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OHRI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Miguel Andrade</dc:creator>
  <cp:lastModifiedBy>Andrade, Dr. Miguel</cp:lastModifiedBy>
  <cp:revision>178</cp:revision>
  <dcterms:created xsi:type="dcterms:W3CDTF">2005-04-13T15:56:51Z</dcterms:created>
  <dcterms:modified xsi:type="dcterms:W3CDTF">2015-09-29T16:40:10Z</dcterms:modified>
</cp:coreProperties>
</file>