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7" r:id="rId2"/>
    <p:sldId id="321" r:id="rId3"/>
    <p:sldId id="342" r:id="rId4"/>
    <p:sldId id="343" r:id="rId5"/>
    <p:sldId id="345" r:id="rId6"/>
    <p:sldId id="344" r:id="rId7"/>
    <p:sldId id="370" r:id="rId8"/>
    <p:sldId id="346" r:id="rId9"/>
    <p:sldId id="356" r:id="rId10"/>
    <p:sldId id="380" r:id="rId11"/>
    <p:sldId id="364" r:id="rId12"/>
    <p:sldId id="368" r:id="rId13"/>
    <p:sldId id="381" r:id="rId14"/>
    <p:sldId id="365" r:id="rId15"/>
    <p:sldId id="347" r:id="rId16"/>
    <p:sldId id="366" r:id="rId17"/>
    <p:sldId id="348" r:id="rId18"/>
    <p:sldId id="349" r:id="rId19"/>
    <p:sldId id="382" r:id="rId20"/>
    <p:sldId id="371" r:id="rId21"/>
    <p:sldId id="351" r:id="rId22"/>
    <p:sldId id="372" r:id="rId23"/>
    <p:sldId id="373" r:id="rId24"/>
    <p:sldId id="374" r:id="rId25"/>
    <p:sldId id="376" r:id="rId26"/>
    <p:sldId id="377" r:id="rId27"/>
    <p:sldId id="378" r:id="rId28"/>
    <p:sldId id="367" r:id="rId29"/>
    <p:sldId id="350" r:id="rId30"/>
    <p:sldId id="383" r:id="rId31"/>
    <p:sldId id="340" r:id="rId32"/>
    <p:sldId id="360" r:id="rId33"/>
    <p:sldId id="337" r:id="rId34"/>
    <p:sldId id="361" r:id="rId35"/>
    <p:sldId id="338" r:id="rId36"/>
    <p:sldId id="357" r:id="rId37"/>
    <p:sldId id="362" r:id="rId38"/>
    <p:sldId id="339" r:id="rId39"/>
    <p:sldId id="363" r:id="rId40"/>
    <p:sldId id="359" r:id="rId41"/>
    <p:sldId id="358" r:id="rId42"/>
    <p:sldId id="355" r:id="rId43"/>
    <p:sldId id="335" r:id="rId44"/>
    <p:sldId id="32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The Genome Analysis Centre" id="{363505CC-1BD1-4141-8EB1-6C4AFDFECA6F}">
          <p14:sldIdLst>
            <p14:sldId id="287"/>
            <p14:sldId id="321"/>
            <p14:sldId id="342"/>
            <p14:sldId id="343"/>
            <p14:sldId id="344"/>
            <p14:sldId id="345"/>
            <p14:sldId id="346"/>
            <p14:sldId id="356"/>
            <p14:sldId id="347"/>
            <p14:sldId id="348"/>
            <p14:sldId id="349"/>
            <p14:sldId id="351"/>
            <p14:sldId id="350"/>
            <p14:sldId id="353"/>
            <p14:sldId id="354"/>
            <p14:sldId id="340"/>
            <p14:sldId id="360"/>
            <p14:sldId id="337"/>
            <p14:sldId id="361"/>
            <p14:sldId id="338"/>
            <p14:sldId id="357"/>
            <p14:sldId id="362"/>
            <p14:sldId id="339"/>
            <p14:sldId id="363"/>
            <p14:sldId id="359"/>
            <p14:sldId id="358"/>
            <p14:sldId id="355"/>
            <p14:sldId id="335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80"/>
    <a:srgbClr val="3F80CD"/>
    <a:srgbClr val="003399"/>
    <a:srgbClr val="FF0033"/>
    <a:srgbClr val="0033CC"/>
    <a:srgbClr val="6699FF"/>
    <a:srgbClr val="0066FF"/>
    <a:srgbClr val="497CB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7" autoAdjust="0"/>
    <p:restoredTop sz="85945" autoAdjust="0"/>
  </p:normalViewPr>
  <p:slideViewPr>
    <p:cSldViewPr snapToGrid="0" snapToObjects="1">
      <p:cViewPr varScale="1">
        <p:scale>
          <a:sx n="67" d="100"/>
          <a:sy n="67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007F7-700F-5947-821A-DC4E80A43BC6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C6EB5-5A9B-724B-B976-A8A6A88B1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760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E832D-D388-C24C-A07E-7EDC9CD21197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DC59-5342-E941-BF32-1D69B11815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9684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Geographically disparate data generators each with their own ideas about data sharing (from “none” to “friendly”)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53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 software architectural pattern for implementing user interfaces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238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indexing collects, parses, and stores data to facilitate fast and accurate information retrieval.</a:t>
            </a:r>
          </a:p>
          <a:p>
            <a:r>
              <a:rPr lang="en-GB" dirty="0" smtClean="0"/>
              <a:t>Faceted search 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allowing users to explore a collection of information by applying multiple filters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programs must guarantee response within strict time constraints,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dynamic cluster is a server cluster that uses weights and workload management to balance the workloads of its cluster members dynamically,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DC59-5342-E941-BF32-1D69B11815E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465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AD19-18CD-7148-A213-C7765E31A181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51-3C17-0249-9ECC-FA6C0DA46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533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F3FF-E3AA-F54D-A97A-45733C6D41F4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51-3C17-0249-9ECC-FA6C0DA46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759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F970-2F00-0F4C-8F99-A13CBCEB4DA4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51-3C17-0249-9ECC-FA6C0DA46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006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99DA-72C0-3744-A3BA-17731EE104CB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51-3C17-0249-9ECC-FA6C0DA46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55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0F-955F-2444-8AAE-992C36BDA85F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51-3C17-0249-9ECC-FA6C0DA46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85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C86E-A935-7549-BEE2-220A577A3076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51-3C17-0249-9ECC-FA6C0DA46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75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5290-8A14-6742-88F0-7F4F6C200FBD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51-3C17-0249-9ECC-FA6C0DA46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842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2AAC-8047-F44A-8829-FAB431F5CBE3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51-3C17-0249-9ECC-FA6C0DA46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111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974-3FE6-1F4A-B7B0-DC9929055D4F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51-3C17-0249-9ECC-FA6C0DA46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48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7BFC-3811-C546-83E6-5C304419C9BC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51-3C17-0249-9ECC-FA6C0DA46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695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418-B9B9-B249-B65D-E7B8183DEF14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51-3C17-0249-9ECC-FA6C0DA46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91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963-D5F9-194E-934C-29B59794E2E0}" type="datetime1">
              <a:rPr lang="en-GB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C3A51-3C17-0249-9ECC-FA6C0DA46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0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gi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www.google.com/url?sa=i&amp;rct=j&amp;q=&amp;esrc=s&amp;source=images&amp;cd=&amp;cad=rja&amp;uact=8&amp;docid=ncfNrP9anTAzAM&amp;tbnid=9zdGnYNqupeJVM:&amp;ved=0CAQQjB0&amp;url=http://webhostinggeeks.com/blog/distributed-computing/&amp;ei=rw3OU4fzB4O3iwLz7YDwAg&amp;psig=AFQjCNGUpl1_0F5__v4HYkgZIersKyKpGQ&amp;ust=1406099241000871" TargetMode="External"/><Relationship Id="rId4" Type="http://schemas.openxmlformats.org/officeDocument/2006/relationships/image" Target="../media/image2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3399"/>
            </a:gs>
            <a:gs pos="100000">
              <a:srgbClr val="FFFF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1163" y="2277487"/>
            <a:ext cx="5097180" cy="1035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2514" y="3194747"/>
            <a:ext cx="50758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80"/>
                </a:solidFill>
              </a:rPr>
              <a:t>The Genome Analysis Centre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898054"/>
            <a:ext cx="9144000" cy="0"/>
          </a:xfrm>
          <a:prstGeom prst="line">
            <a:avLst/>
          </a:prstGeom>
          <a:ln>
            <a:solidFill>
              <a:srgbClr val="000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/>
          </p:cNvSpPr>
          <p:nvPr/>
        </p:nvSpPr>
        <p:spPr bwMode="auto">
          <a:xfrm>
            <a:off x="2438401" y="3961554"/>
            <a:ext cx="663786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 b="1" i="1" dirty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Building Excellence in Genomics and Computational Bioscience</a:t>
            </a:r>
          </a:p>
        </p:txBody>
      </p:sp>
    </p:spTree>
    <p:extLst>
      <p:ext uri="{BB962C8B-B14F-4D97-AF65-F5344CB8AC3E}">
        <p14:creationId xmlns="" xmlns:p14="http://schemas.microsoft.com/office/powerpoint/2010/main" val="3620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-16" y="680638"/>
            <a:ext cx="403884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173736" y="680638"/>
            <a:ext cx="404028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Server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62" name="CustomShape 5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 dirty="0" smtClean="0">
                <a:solidFill>
                  <a:srgbClr val="FFFFFF"/>
                </a:solidFill>
                <a:latin typeface="Calibri"/>
              </a:rPr>
              <a:t>Demo 1</a:t>
            </a:r>
            <a:endParaRPr dirty="0"/>
          </a:p>
        </p:txBody>
      </p:sp>
      <p:pic>
        <p:nvPicPr>
          <p:cNvPr id="163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66" name="CustomShape 8"/>
          <p:cNvSpPr/>
          <p:nvPr/>
        </p:nvSpPr>
        <p:spPr>
          <a:xfrm>
            <a:off x="727544" y="1479960"/>
            <a:ext cx="2378880" cy="85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See what services are available for a resource</a:t>
            </a:r>
            <a:endParaRPr/>
          </a:p>
        </p:txBody>
      </p:sp>
      <p:sp>
        <p:nvSpPr>
          <p:cNvPr id="169" name="Line 11"/>
          <p:cNvSpPr/>
          <p:nvPr/>
        </p:nvSpPr>
        <p:spPr>
          <a:xfrm>
            <a:off x="4572000" y="1479960"/>
            <a:ext cx="0" cy="4390200"/>
          </a:xfrm>
          <a:prstGeom prst="line">
            <a:avLst/>
          </a:prstGeom>
          <a:ln w="25560" cap="rnd">
            <a:solidFill>
              <a:srgbClr val="4F81BD"/>
            </a:solidFill>
            <a:prstDash val="dash"/>
            <a:round/>
          </a:ln>
        </p:spPr>
      </p:sp>
      <p:sp>
        <p:nvSpPr>
          <p:cNvPr id="18" name="TextBox 17"/>
          <p:cNvSpPr txBox="1"/>
          <p:nvPr/>
        </p:nvSpPr>
        <p:spPr>
          <a:xfrm>
            <a:off x="3324704" y="85725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latin typeface="Arial" pitchFamily="34" charset="0"/>
                <a:cs typeface="Arial" pitchFamily="34" charset="0"/>
              </a:rPr>
              <a:t>JSON Messages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27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Server(s)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 descr="wis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" y="786218"/>
            <a:ext cx="7552894" cy="557013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818083" y="2243142"/>
            <a:ext cx="1402392" cy="1143000"/>
          </a:xfrm>
          <a:prstGeom prst="rect">
            <a:avLst/>
          </a:prstGeom>
          <a:noFill/>
          <a:ln w="254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14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 dirty="0" smtClean="0">
                <a:solidFill>
                  <a:srgbClr val="FFFFFF"/>
                </a:solidFill>
                <a:latin typeface="Calibri"/>
              </a:rPr>
              <a:t>Server</a:t>
            </a:r>
            <a:endParaRPr dirty="0"/>
          </a:p>
        </p:txBody>
      </p:sp>
      <p:pic>
        <p:nvPicPr>
          <p:cNvPr id="12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482760" y="101844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General tasks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Authentication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Administration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Manages other components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Messaging</a:t>
            </a:r>
          </a:p>
          <a:p>
            <a:pPr marL="1371600" lvl="2" indent="-457200"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Post Office</a:t>
            </a:r>
          </a:p>
          <a:p>
            <a:pPr marL="457200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Configurable installation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Standalone</a:t>
            </a:r>
          </a:p>
          <a:p>
            <a:pPr marL="914400" lvl="1" indent="-457200"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Apache Web Server module</a:t>
            </a:r>
          </a:p>
        </p:txBody>
      </p:sp>
    </p:spTree>
    <p:extLst>
      <p:ext uri="{BB962C8B-B14F-4D97-AF65-F5344CB8AC3E}">
        <p14:creationId xmlns="" xmlns:p14="http://schemas.microsoft.com/office/powerpoint/2010/main" val="4274893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-16" y="680638"/>
            <a:ext cx="403884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173736" y="680638"/>
            <a:ext cx="404028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Server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62" name="CustomShape 5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 dirty="0" smtClean="0">
                <a:solidFill>
                  <a:srgbClr val="FFFFFF"/>
                </a:solidFill>
                <a:latin typeface="Calibri"/>
              </a:rPr>
              <a:t>Demo 1</a:t>
            </a:r>
            <a:endParaRPr dirty="0"/>
          </a:p>
        </p:txBody>
      </p:sp>
      <p:pic>
        <p:nvPicPr>
          <p:cNvPr id="163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64" name="CustomShape 6"/>
          <p:cNvSpPr/>
          <p:nvPr/>
        </p:nvSpPr>
        <p:spPr>
          <a:xfrm>
            <a:off x="6143576" y="2160000"/>
            <a:ext cx="2329920" cy="13111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Get list of services applicable for the resource</a:t>
            </a:r>
            <a:endParaRPr/>
          </a:p>
        </p:txBody>
      </p:sp>
      <p:sp>
        <p:nvSpPr>
          <p:cNvPr id="166" name="CustomShape 8"/>
          <p:cNvSpPr/>
          <p:nvPr/>
        </p:nvSpPr>
        <p:spPr>
          <a:xfrm>
            <a:off x="727544" y="1479960"/>
            <a:ext cx="2378880" cy="85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See what services are available for a resource</a:t>
            </a:r>
            <a:endParaRPr/>
          </a:p>
        </p:txBody>
      </p:sp>
      <p:sp>
        <p:nvSpPr>
          <p:cNvPr id="169" name="Line 11"/>
          <p:cNvSpPr/>
          <p:nvPr/>
        </p:nvSpPr>
        <p:spPr>
          <a:xfrm>
            <a:off x="4572000" y="1479960"/>
            <a:ext cx="0" cy="4390200"/>
          </a:xfrm>
          <a:prstGeom prst="line">
            <a:avLst/>
          </a:prstGeom>
          <a:ln w="25560" cap="rnd">
            <a:solidFill>
              <a:srgbClr val="4F81BD"/>
            </a:solidFill>
            <a:prstDash val="dash"/>
            <a:round/>
          </a:ln>
        </p:spPr>
      </p:sp>
      <p:sp>
        <p:nvSpPr>
          <p:cNvPr id="170" name="CustomShape 12"/>
          <p:cNvSpPr/>
          <p:nvPr/>
        </p:nvSpPr>
        <p:spPr>
          <a:xfrm>
            <a:off x="3124080" y="1910520"/>
            <a:ext cx="3019496" cy="91584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18" name="TextBox 17"/>
          <p:cNvSpPr txBox="1"/>
          <p:nvPr/>
        </p:nvSpPr>
        <p:spPr>
          <a:xfrm>
            <a:off x="3324704" y="85725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latin typeface="Arial" pitchFamily="34" charset="0"/>
                <a:cs typeface="Arial" pitchFamily="34" charset="0"/>
              </a:rPr>
              <a:t>JSON Messages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27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Services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 descr="wis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" y="786218"/>
            <a:ext cx="7552894" cy="55701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843589" y="4114800"/>
            <a:ext cx="1343025" cy="219868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14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 dirty="0" smtClean="0">
                <a:solidFill>
                  <a:srgbClr val="FFFFFF"/>
                </a:solidFill>
                <a:latin typeface="Calibri"/>
              </a:rPr>
              <a:t>Service</a:t>
            </a:r>
            <a:endParaRPr dirty="0"/>
          </a:p>
        </p:txBody>
      </p:sp>
      <p:pic>
        <p:nvPicPr>
          <p:cNvPr id="12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482760" y="101844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GB" sz="2800" dirty="0">
                <a:solidFill>
                  <a:srgbClr val="000000"/>
                </a:solidFill>
                <a:latin typeface="Arial"/>
              </a:rPr>
              <a:t>self-contained application exposing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Description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Parameters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Functionality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Can be in any language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Can be run manually or automatically </a:t>
            </a:r>
            <a:endParaRPr dirty="0"/>
          </a:p>
          <a:p>
            <a:pPr marL="457200" indent="-457200">
              <a:buSzPct val="45000"/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Able to inspect data to see whether a service is </a:t>
            </a: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applicable</a:t>
            </a:r>
          </a:p>
          <a:p>
            <a:pPr marL="457200" indent="-457200"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Each Service has the same API</a:t>
            </a:r>
          </a:p>
          <a:p>
            <a:pPr marL="457200" indent="-457200">
              <a:lnSpc>
                <a:spcPct val="100000"/>
              </a:lnSpc>
              <a:buSzPct val="45000"/>
              <a:buFont typeface="Arial"/>
              <a:buChar char="•"/>
            </a:pPr>
            <a:endParaRPr lang="en-GB" sz="2800" dirty="0" smtClean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SzPct val="45000"/>
              <a:buFont typeface="Arial"/>
              <a:buChar char="•"/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74893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Handlers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 descr="wis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" y="786218"/>
            <a:ext cx="7552894" cy="55701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71913" y="1657350"/>
            <a:ext cx="1471612" cy="238601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14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 dirty="0" smtClean="0">
                <a:solidFill>
                  <a:srgbClr val="FFFFFF"/>
                </a:solidFill>
                <a:latin typeface="Calibri"/>
              </a:rPr>
              <a:t>Data Handlers</a:t>
            </a:r>
            <a:endParaRPr dirty="0"/>
          </a:p>
        </p:txBody>
      </p:sp>
      <p:pic>
        <p:nvPicPr>
          <p:cNvPr id="13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504000" y="10800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Each Handler has the same API</a:t>
            </a:r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Read, write, seek, </a:t>
            </a:r>
            <a:r>
              <a:rPr lang="en-GB" sz="2800" i="1" dirty="0" smtClean="0">
                <a:solidFill>
                  <a:srgbClr val="000000"/>
                </a:solidFill>
                <a:latin typeface="Arial"/>
              </a:rPr>
              <a:t>etc.</a:t>
            </a:r>
            <a:endParaRPr lang="en-GB" sz="2800" i="1" dirty="0" smtClean="0"/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Data </a:t>
            </a:r>
            <a:r>
              <a:rPr lang="en-GB" sz="2800" dirty="0">
                <a:solidFill>
                  <a:srgbClr val="000000"/>
                </a:solidFill>
                <a:latin typeface="Arial"/>
              </a:rPr>
              <a:t>can be read from &amp; </a:t>
            </a: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written </a:t>
            </a:r>
            <a:r>
              <a:rPr lang="en-GB" sz="2800" dirty="0">
                <a:solidFill>
                  <a:srgbClr val="000000"/>
                </a:solidFill>
                <a:latin typeface="Arial"/>
              </a:rPr>
              <a:t>to multiple sources	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Local &amp; remote mounted </a:t>
            </a:r>
            <a:r>
              <a:rPr lang="en-GB" sz="2800" dirty="0" err="1" smtClean="0">
                <a:solidFill>
                  <a:srgbClr val="000000"/>
                </a:solidFill>
                <a:latin typeface="Arial"/>
              </a:rPr>
              <a:t>filesystems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 err="1">
                <a:solidFill>
                  <a:srgbClr val="000000"/>
                </a:solidFill>
                <a:latin typeface="Arial"/>
              </a:rPr>
              <a:t>iRods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Http(s)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 err="1">
                <a:solidFill>
                  <a:srgbClr val="000000"/>
                </a:solidFill>
                <a:latin typeface="Arial"/>
              </a:rPr>
              <a:t>Dropbox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Google drive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SSH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101901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FFFFFF"/>
                </a:solidFill>
                <a:latin typeface="Calibri"/>
              </a:rPr>
              <a:t>iRods</a:t>
            </a:r>
            <a:endParaRPr/>
          </a:p>
        </p:txBody>
      </p:sp>
      <p:pic>
        <p:nvPicPr>
          <p:cNvPr id="13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36" name="CustomShape 4"/>
          <p:cNvSpPr/>
          <p:nvPr/>
        </p:nvSpPr>
        <p:spPr>
          <a:xfrm>
            <a:off x="228600" y="1162440"/>
            <a:ext cx="84315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Sharable collections of data (iRODS Data Grids)</a:t>
            </a:r>
            <a:endParaRPr dirty="0"/>
          </a:p>
          <a:p>
            <a:pPr marL="457200" indent="-457200"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State information &amp; descriptive metadata enabling search, management, </a:t>
            </a:r>
            <a:r>
              <a:rPr lang="en-GB" sz="2800" i="1" dirty="0" smtClean="0">
                <a:solidFill>
                  <a:srgbClr val="000000"/>
                </a:solidFill>
                <a:latin typeface="Arial"/>
              </a:rPr>
              <a:t>etc.</a:t>
            </a:r>
            <a:endParaRPr lang="en-GB" sz="2800" dirty="0" smtClean="0"/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Federation </a:t>
            </a:r>
            <a:r>
              <a:rPr lang="en-GB" sz="2800" dirty="0">
                <a:solidFill>
                  <a:srgbClr val="000000"/>
                </a:solidFill>
                <a:latin typeface="Arial"/>
              </a:rPr>
              <a:t>of multiple iRODS Data Grids, combining  independent but collaborating </a:t>
            </a: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metadata sets</a:t>
            </a:r>
            <a:endParaRPr dirty="0"/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Interoperable </a:t>
            </a:r>
            <a:r>
              <a:rPr lang="en-GB" sz="2800" dirty="0">
                <a:solidFill>
                  <a:srgbClr val="000000"/>
                </a:solidFill>
                <a:latin typeface="Arial"/>
              </a:rPr>
              <a:t>with other data management systems </a:t>
            </a:r>
            <a:r>
              <a:rPr lang="en-GB" sz="2800" i="1" dirty="0">
                <a:solidFill>
                  <a:srgbClr val="000000"/>
                </a:solidFill>
                <a:latin typeface="Arial"/>
              </a:rPr>
              <a:t>e.g.</a:t>
            </a:r>
            <a:r>
              <a:rPr lang="en-GB" sz="2800" dirty="0">
                <a:solidFill>
                  <a:srgbClr val="000000"/>
                </a:solidFill>
                <a:latin typeface="Arial"/>
              </a:rPr>
              <a:t> Fedora, </a:t>
            </a:r>
            <a:r>
              <a:rPr lang="en-GB" sz="2800" dirty="0" err="1">
                <a:solidFill>
                  <a:srgbClr val="000000"/>
                </a:solidFill>
                <a:latin typeface="Arial"/>
              </a:rPr>
              <a:t>Dspace</a:t>
            </a:r>
            <a:r>
              <a:rPr lang="en-GB" sz="2800" dirty="0">
                <a:solidFill>
                  <a:srgbClr val="000000"/>
                </a:solidFill>
                <a:latin typeface="Arial"/>
              </a:rPr>
              <a:t>. </a:t>
            </a:r>
            <a:endParaRPr dirty="0"/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Extensible through user-defined rules and micro-services.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8" name="CustomShape 6"/>
          <p:cNvSpPr/>
          <p:nvPr/>
        </p:nvSpPr>
        <p:spPr>
          <a:xfrm>
            <a:off x="566280" y="856440"/>
            <a:ext cx="180000" cy="34596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" descr="iRODS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40" y="5390232"/>
            <a:ext cx="1588269" cy="8067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256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-16" y="680638"/>
            <a:ext cx="403884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173736" y="680638"/>
            <a:ext cx="404028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Server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62" name="CustomShape 5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 dirty="0" smtClean="0">
                <a:solidFill>
                  <a:srgbClr val="FFFFFF"/>
                </a:solidFill>
                <a:latin typeface="Calibri"/>
              </a:rPr>
              <a:t>Demo 1</a:t>
            </a:r>
            <a:endParaRPr dirty="0"/>
          </a:p>
        </p:txBody>
      </p:sp>
      <p:pic>
        <p:nvPicPr>
          <p:cNvPr id="163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64" name="CustomShape 6"/>
          <p:cNvSpPr/>
          <p:nvPr/>
        </p:nvSpPr>
        <p:spPr>
          <a:xfrm>
            <a:off x="6143576" y="2160000"/>
            <a:ext cx="2329920" cy="13111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Get list of services applicable for the resource</a:t>
            </a:r>
            <a:endParaRPr/>
          </a:p>
        </p:txBody>
      </p:sp>
      <p:sp>
        <p:nvSpPr>
          <p:cNvPr id="166" name="CustomShape 8"/>
          <p:cNvSpPr/>
          <p:nvPr/>
        </p:nvSpPr>
        <p:spPr>
          <a:xfrm>
            <a:off x="727544" y="1479960"/>
            <a:ext cx="2378880" cy="85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See what services are available for a resource</a:t>
            </a:r>
            <a:endParaRPr/>
          </a:p>
        </p:txBody>
      </p:sp>
      <p:sp>
        <p:nvSpPr>
          <p:cNvPr id="167" name="CustomShape 9"/>
          <p:cNvSpPr/>
          <p:nvPr/>
        </p:nvSpPr>
        <p:spPr>
          <a:xfrm>
            <a:off x="691544" y="3096000"/>
            <a:ext cx="2378880" cy="12909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dirty="0">
                <a:solidFill>
                  <a:srgbClr val="FFFFFF"/>
                </a:solidFill>
                <a:latin typeface="Calibri"/>
              </a:rPr>
              <a:t>Choose which services to run and set their parameters</a:t>
            </a:r>
            <a:endParaRPr dirty="0"/>
          </a:p>
        </p:txBody>
      </p:sp>
      <p:sp>
        <p:nvSpPr>
          <p:cNvPr id="169" name="Line 11"/>
          <p:cNvSpPr/>
          <p:nvPr/>
        </p:nvSpPr>
        <p:spPr>
          <a:xfrm>
            <a:off x="4572000" y="1479960"/>
            <a:ext cx="0" cy="4390200"/>
          </a:xfrm>
          <a:prstGeom prst="line">
            <a:avLst/>
          </a:prstGeom>
          <a:ln w="25560" cap="rnd">
            <a:solidFill>
              <a:srgbClr val="4F81BD"/>
            </a:solidFill>
            <a:prstDash val="dash"/>
            <a:round/>
          </a:ln>
        </p:spPr>
      </p:sp>
      <p:sp>
        <p:nvSpPr>
          <p:cNvPr id="170" name="CustomShape 12"/>
          <p:cNvSpPr/>
          <p:nvPr/>
        </p:nvSpPr>
        <p:spPr>
          <a:xfrm>
            <a:off x="3124080" y="1910520"/>
            <a:ext cx="3019496" cy="91584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171" name="CustomShape 13"/>
          <p:cNvSpPr/>
          <p:nvPr/>
        </p:nvSpPr>
        <p:spPr>
          <a:xfrm flipH="1">
            <a:off x="3106424" y="2827800"/>
            <a:ext cx="2944800" cy="91440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18" name="TextBox 17"/>
          <p:cNvSpPr txBox="1"/>
          <p:nvPr/>
        </p:nvSpPr>
        <p:spPr>
          <a:xfrm>
            <a:off x="3324704" y="85725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latin typeface="Arial" pitchFamily="34" charset="0"/>
                <a:cs typeface="Arial" pitchFamily="34" charset="0"/>
              </a:rPr>
              <a:t>JSON Messages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27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21554"/>
            <a:ext cx="9144000" cy="0"/>
          </a:xfrm>
          <a:prstGeom prst="line">
            <a:avLst/>
          </a:prstGeom>
          <a:ln>
            <a:solidFill>
              <a:srgbClr val="000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/>
          </p:cNvSpPr>
          <p:nvPr/>
        </p:nvSpPr>
        <p:spPr bwMode="auto">
          <a:xfrm>
            <a:off x="4965700" y="1421554"/>
            <a:ext cx="3993896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200" b="1" i="1" dirty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Building Excellence in Genomics and Computational Bioscience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32" y="378968"/>
            <a:ext cx="2874264" cy="816864"/>
          </a:xfrm>
          <a:prstGeom prst="rect">
            <a:avLst/>
          </a:prstGeom>
        </p:spPr>
      </p:pic>
      <p:sp>
        <p:nvSpPr>
          <p:cNvPr id="9" name="Rectangle 8"/>
          <p:cNvSpPr>
            <a:spLocks/>
          </p:cNvSpPr>
          <p:nvPr/>
        </p:nvSpPr>
        <p:spPr bwMode="auto">
          <a:xfrm>
            <a:off x="776651" y="2655994"/>
            <a:ext cx="8182946" cy="102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4000" b="1" i="1" dirty="0" smtClean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Introduction to </a:t>
            </a:r>
          </a:p>
          <a:p>
            <a:pPr algn="r"/>
            <a:r>
              <a:rPr lang="en-US" sz="4000" b="1" i="1" dirty="0" smtClean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the Wheat Information System</a:t>
            </a:r>
          </a:p>
          <a:p>
            <a:pPr algn="r"/>
            <a:r>
              <a:rPr lang="en-US" sz="4000" b="1" i="1" dirty="0" smtClean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(WheatIS)</a:t>
            </a:r>
          </a:p>
          <a:p>
            <a:pPr algn="r"/>
            <a:endParaRPr lang="en-US" sz="2000" b="1" i="1" dirty="0" smtClean="0">
              <a:solidFill>
                <a:srgbClr val="000080"/>
              </a:solidFill>
              <a:ea typeface="ＭＳ Ｐゴシック" charset="0"/>
              <a:cs typeface="ＭＳ Ｐゴシック" charset="0"/>
            </a:endParaRPr>
          </a:p>
          <a:p>
            <a:pPr algn="r"/>
            <a:r>
              <a:rPr lang="en-US" sz="2000" b="1" i="1" dirty="0" smtClean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Simon Tyrrell &amp; Xingdong Bian</a:t>
            </a:r>
            <a:endParaRPr lang="en-US" sz="2000" b="1" i="1" dirty="0">
              <a:solidFill>
                <a:srgbClr val="00008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-15071" y="6107064"/>
            <a:ext cx="9144000" cy="0"/>
          </a:xfrm>
          <a:prstGeom prst="line">
            <a:avLst/>
          </a:prstGeom>
          <a:ln>
            <a:solidFill>
              <a:srgbClr val="000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13" descr="bbsrc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8" y="6197289"/>
            <a:ext cx="1657140" cy="62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7" descr="logo_gtnorwi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58" y="6239996"/>
            <a:ext cx="1269011" cy="565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logo_southnorfol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26" y="6270582"/>
            <a:ext cx="1289548" cy="48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5" descr="logo_norwi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959" y="6332078"/>
            <a:ext cx="1313928" cy="43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6" descr="norfolk_c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48" y="6378941"/>
            <a:ext cx="1577415" cy="26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http://www.tgac.ac.uk/uploads/images/icons/bioinfo_icon.png"/>
          <p:cNvPicPr/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7" y="83618"/>
            <a:ext cx="1291342" cy="1243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7053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Server – Client Messaging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 descr="wis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9" y="786218"/>
            <a:ext cx="7552894" cy="55701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29049" y="829082"/>
            <a:ext cx="1471612" cy="68539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14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 dirty="0" smtClean="0">
                <a:solidFill>
                  <a:srgbClr val="FFFFFF"/>
                </a:solidFill>
                <a:latin typeface="Calibri"/>
              </a:rPr>
              <a:t>Communication</a:t>
            </a:r>
            <a:endParaRPr dirty="0"/>
          </a:p>
        </p:txBody>
      </p:sp>
      <p:pic>
        <p:nvPicPr>
          <p:cNvPr id="148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52000" y="1689840"/>
            <a:ext cx="4570920" cy="42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>
                <a:latin typeface="Arial"/>
              </a:rPr>
              <a:t>[</a:t>
            </a:r>
            <a:endParaRPr dirty="0"/>
          </a:p>
          <a:p>
            <a:r>
              <a:rPr lang="en-GB" sz="1400" dirty="0">
                <a:latin typeface="Arial"/>
              </a:rPr>
              <a:t>  {"path": "Compress service",</a:t>
            </a:r>
            <a:endParaRPr dirty="0"/>
          </a:p>
          <a:p>
            <a:r>
              <a:rPr lang="en-GB" sz="1400" dirty="0">
                <a:latin typeface="Arial"/>
              </a:rPr>
              <a:t>  "description": "A service to compress data",</a:t>
            </a:r>
            <a:endParaRPr dirty="0"/>
          </a:p>
          <a:p>
            <a:r>
              <a:rPr lang="en-GB" sz="1400" dirty="0">
                <a:latin typeface="Arial"/>
              </a:rPr>
              <a:t>  "operations": {</a:t>
            </a:r>
            <a:endParaRPr dirty="0"/>
          </a:p>
          <a:p>
            <a:r>
              <a:rPr lang="en-GB" sz="1400" dirty="0">
                <a:latin typeface="Arial"/>
              </a:rPr>
              <a:t>   "nickname": "Compress service",</a:t>
            </a:r>
            <a:endParaRPr dirty="0"/>
          </a:p>
          <a:p>
            <a:r>
              <a:rPr lang="en-GB" sz="1400" dirty="0">
                <a:latin typeface="Arial"/>
              </a:rPr>
              <a:t>   "summary": "A service to compress data",</a:t>
            </a:r>
            <a:endParaRPr dirty="0"/>
          </a:p>
          <a:p>
            <a:r>
              <a:rPr lang="en-GB" sz="1400" dirty="0">
                <a:latin typeface="Arial"/>
              </a:rPr>
              <a:t>   "</a:t>
            </a:r>
            <a:r>
              <a:rPr lang="en-GB" sz="1400" dirty="0" err="1">
                <a:latin typeface="Arial"/>
              </a:rPr>
              <a:t>params</a:t>
            </a:r>
            <a:r>
              <a:rPr lang="en-GB" sz="1400" dirty="0">
                <a:latin typeface="Arial"/>
              </a:rPr>
              <a:t>": [{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param</a:t>
            </a:r>
            <a:r>
              <a:rPr lang="en-GB" sz="1400" dirty="0">
                <a:latin typeface="Arial"/>
              </a:rPr>
              <a:t>": "Input",</a:t>
            </a:r>
            <a:endParaRPr dirty="0"/>
          </a:p>
          <a:p>
            <a:r>
              <a:rPr lang="en-GB" sz="1400" dirty="0">
                <a:latin typeface="Arial"/>
              </a:rPr>
              <a:t>     "type": "string",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current_value</a:t>
            </a:r>
            <a:r>
              <a:rPr lang="en-GB" sz="1400" dirty="0">
                <a:latin typeface="Arial"/>
              </a:rPr>
              <a:t>": {</a:t>
            </a:r>
            <a:endParaRPr dirty="0"/>
          </a:p>
          <a:p>
            <a:r>
              <a:rPr lang="en-GB" sz="1400" dirty="0">
                <a:latin typeface="Arial"/>
              </a:rPr>
              <a:t>      "protocol": "</a:t>
            </a:r>
            <a:r>
              <a:rPr lang="en-GB" sz="1400" dirty="0" err="1">
                <a:latin typeface="Arial"/>
              </a:rPr>
              <a:t>irods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"value": "/</a:t>
            </a:r>
            <a:r>
              <a:rPr lang="en-GB" sz="1400" dirty="0" err="1" smtClean="0">
                <a:latin typeface="Arial"/>
              </a:rPr>
              <a:t>tgacZone</a:t>
            </a:r>
            <a:r>
              <a:rPr lang="en-GB" sz="1400" dirty="0" smtClean="0">
                <a:latin typeface="Arial"/>
              </a:rPr>
              <a:t>/home/</a:t>
            </a:r>
            <a:r>
              <a:rPr lang="en-GB" sz="1400" dirty="0" err="1" smtClean="0">
                <a:latin typeface="Arial"/>
              </a:rPr>
              <a:t>tyrrells</a:t>
            </a:r>
            <a:r>
              <a:rPr lang="en-GB" sz="1400" dirty="0" smtClean="0">
                <a:latin typeface="Arial"/>
              </a:rPr>
              <a:t>/</a:t>
            </a:r>
            <a:r>
              <a:rPr lang="en-GB" sz="1400" dirty="0" err="1" smtClean="0">
                <a:latin typeface="Arial"/>
              </a:rPr>
              <a:t>test.fa</a:t>
            </a:r>
            <a:r>
              <a:rPr lang="en-GB" sz="1400" dirty="0" smtClean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},</a:t>
            </a:r>
            <a:endParaRPr dirty="0"/>
          </a:p>
          <a:p>
            <a:r>
              <a:rPr lang="en-GB" sz="1400" dirty="0">
                <a:latin typeface="Arial"/>
              </a:rPr>
              <a:t>     "tag": 1,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default_value</a:t>
            </a:r>
            <a:r>
              <a:rPr lang="en-GB" sz="1400" dirty="0">
                <a:latin typeface="Arial"/>
              </a:rPr>
              <a:t>": {</a:t>
            </a:r>
            <a:endParaRPr dirty="0"/>
          </a:p>
          <a:p>
            <a:r>
              <a:rPr lang="en-GB" sz="1400" dirty="0">
                <a:latin typeface="Arial"/>
              </a:rPr>
              <a:t>      "protocol": "</a:t>
            </a:r>
            <a:r>
              <a:rPr lang="en-GB" sz="1400" dirty="0" err="1">
                <a:latin typeface="Arial"/>
              </a:rPr>
              <a:t>irods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"value": "/</a:t>
            </a:r>
            <a:r>
              <a:rPr lang="en-GB" sz="1400" dirty="0" err="1" smtClean="0">
                <a:latin typeface="Arial"/>
              </a:rPr>
              <a:t>tgacZone</a:t>
            </a:r>
            <a:r>
              <a:rPr lang="en-GB" sz="1400" dirty="0" smtClean="0">
                <a:latin typeface="Arial"/>
              </a:rPr>
              <a:t>/home/</a:t>
            </a:r>
            <a:r>
              <a:rPr lang="en-GB" sz="1400" dirty="0" err="1" smtClean="0">
                <a:latin typeface="Arial"/>
              </a:rPr>
              <a:t>tyrrells</a:t>
            </a:r>
            <a:r>
              <a:rPr lang="en-GB" sz="1400" dirty="0" smtClean="0">
                <a:latin typeface="Arial"/>
              </a:rPr>
              <a:t>/</a:t>
            </a:r>
            <a:r>
              <a:rPr lang="en-GB" sz="1400" dirty="0" err="1" smtClean="0">
                <a:latin typeface="Arial"/>
              </a:rPr>
              <a:t>test.fa</a:t>
            </a:r>
            <a:r>
              <a:rPr lang="en-GB" sz="1400" dirty="0" smtClean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},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wheatis_type</a:t>
            </a:r>
            <a:r>
              <a:rPr lang="en-GB" sz="1400" dirty="0">
                <a:latin typeface="Arial"/>
              </a:rPr>
              <a:t>": 7,</a:t>
            </a:r>
            <a:endParaRPr dirty="0"/>
          </a:p>
          <a:p>
            <a:r>
              <a:rPr lang="en-GB" sz="1400" dirty="0">
                <a:latin typeface="Arial"/>
              </a:rPr>
              <a:t>     "description": "The input file to read"</a:t>
            </a:r>
            <a:endParaRPr dirty="0"/>
          </a:p>
          <a:p>
            <a:r>
              <a:rPr lang="en-GB" sz="1400" dirty="0">
                <a:latin typeface="Arial"/>
              </a:rPr>
              <a:t>    }, </a:t>
            </a:r>
            <a:endParaRPr dirty="0"/>
          </a:p>
        </p:txBody>
      </p:sp>
      <p:sp>
        <p:nvSpPr>
          <p:cNvPr id="150" name="CustomShape 5"/>
          <p:cNvSpPr/>
          <p:nvPr/>
        </p:nvSpPr>
        <p:spPr>
          <a:xfrm>
            <a:off x="4752000" y="1728000"/>
            <a:ext cx="4250160" cy="42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>
                <a:latin typeface="Arial"/>
              </a:rPr>
              <a:t>    {"</a:t>
            </a:r>
            <a:r>
              <a:rPr lang="en-GB" sz="1400" dirty="0" err="1">
                <a:latin typeface="Arial"/>
              </a:rPr>
              <a:t>param</a:t>
            </a:r>
            <a:r>
              <a:rPr lang="en-GB" sz="1400" dirty="0">
                <a:latin typeface="Arial"/>
              </a:rPr>
              <a:t>": "Compression algorithm",</a:t>
            </a:r>
            <a:endParaRPr dirty="0"/>
          </a:p>
          <a:p>
            <a:r>
              <a:rPr lang="en-GB" sz="1400" dirty="0">
                <a:latin typeface="Arial"/>
              </a:rPr>
              <a:t>     "type": "string",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current_value</a:t>
            </a:r>
            <a:r>
              <a:rPr lang="en-GB" sz="1400" dirty="0">
                <a:latin typeface="Arial"/>
              </a:rPr>
              <a:t>": "</a:t>
            </a:r>
            <a:r>
              <a:rPr lang="en-GB" sz="1400" dirty="0" smtClean="0">
                <a:latin typeface="Arial"/>
              </a:rPr>
              <a:t>zip",</a:t>
            </a:r>
            <a:endParaRPr dirty="0"/>
          </a:p>
          <a:p>
            <a:r>
              <a:rPr lang="en-GB" sz="1400" dirty="0">
                <a:latin typeface="Arial"/>
              </a:rPr>
              <a:t>     "tag": 4294901761,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default_value</a:t>
            </a:r>
            <a:r>
              <a:rPr lang="en-GB" sz="1400" dirty="0">
                <a:latin typeface="Arial"/>
              </a:rPr>
              <a:t>": "</a:t>
            </a:r>
            <a:r>
              <a:rPr lang="en-GB" sz="1400" dirty="0" smtClean="0">
                <a:latin typeface="Arial"/>
              </a:rPr>
              <a:t>zip",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wheatis_type</a:t>
            </a:r>
            <a:r>
              <a:rPr lang="en-GB" sz="1400" dirty="0">
                <a:latin typeface="Arial"/>
              </a:rPr>
              <a:t>": 5,</a:t>
            </a:r>
            <a:endParaRPr dirty="0"/>
          </a:p>
          <a:p>
            <a:r>
              <a:rPr lang="en-GB" sz="1400" dirty="0">
                <a:latin typeface="Arial"/>
              </a:rPr>
              <a:t>     "description": "The algorithm to use to compress </a:t>
            </a:r>
            <a:endParaRPr dirty="0"/>
          </a:p>
          <a:p>
            <a:r>
              <a:rPr lang="en-GB" sz="1400" dirty="0">
                <a:latin typeface="Arial"/>
              </a:rPr>
              <a:t>	the data with",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enum</a:t>
            </a:r>
            <a:r>
              <a:rPr lang="en-GB" sz="1400" dirty="0">
                <a:latin typeface="Arial"/>
              </a:rPr>
              <a:t>": [{</a:t>
            </a:r>
            <a:endParaRPr dirty="0"/>
          </a:p>
          <a:p>
            <a:r>
              <a:rPr lang="en-GB" sz="1400" dirty="0">
                <a:latin typeface="Arial"/>
              </a:rPr>
              <a:t>       "description": "Use Raw",</a:t>
            </a:r>
            <a:endParaRPr dirty="0"/>
          </a:p>
          <a:p>
            <a:r>
              <a:rPr lang="en-GB" sz="1400" dirty="0">
                <a:latin typeface="Arial"/>
              </a:rPr>
              <a:t>       "value": "z"</a:t>
            </a:r>
            <a:endParaRPr dirty="0"/>
          </a:p>
          <a:p>
            <a:r>
              <a:rPr lang="en-GB" sz="1400" dirty="0">
                <a:latin typeface="Arial"/>
              </a:rPr>
              <a:t>      }, {</a:t>
            </a:r>
            <a:endParaRPr dirty="0"/>
          </a:p>
          <a:p>
            <a:r>
              <a:rPr lang="en-GB" sz="1400" dirty="0">
                <a:latin typeface="Arial"/>
              </a:rPr>
              <a:t>       "description": "Use Zip",</a:t>
            </a:r>
            <a:endParaRPr dirty="0"/>
          </a:p>
          <a:p>
            <a:r>
              <a:rPr lang="en-GB" sz="1400" dirty="0">
                <a:latin typeface="Arial"/>
              </a:rPr>
              <a:t>       "value": "zip"</a:t>
            </a:r>
            <a:endParaRPr dirty="0"/>
          </a:p>
          <a:p>
            <a:r>
              <a:rPr lang="en-GB" sz="1400" dirty="0">
                <a:latin typeface="Arial"/>
              </a:rPr>
              <a:t>      }, {</a:t>
            </a:r>
            <a:endParaRPr dirty="0"/>
          </a:p>
          <a:p>
            <a:r>
              <a:rPr lang="en-GB" sz="1400" dirty="0">
                <a:latin typeface="Arial"/>
              </a:rPr>
              <a:t>       "description": "Use </a:t>
            </a:r>
            <a:r>
              <a:rPr lang="en-GB" sz="1400" dirty="0" err="1">
                <a:latin typeface="Arial"/>
              </a:rPr>
              <a:t>GZip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 "value": "</a:t>
            </a:r>
            <a:r>
              <a:rPr lang="en-GB" sz="1400" dirty="0" err="1">
                <a:latin typeface="Arial"/>
              </a:rPr>
              <a:t>gz</a:t>
            </a:r>
            <a:r>
              <a:rPr lang="en-GB" sz="1400" dirty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 }]</a:t>
            </a:r>
            <a:endParaRPr dirty="0"/>
          </a:p>
          <a:p>
            <a:r>
              <a:rPr lang="en-GB" sz="1400" dirty="0">
                <a:latin typeface="Arial"/>
              </a:rPr>
              <a:t>    }]</a:t>
            </a:r>
            <a:endParaRPr dirty="0"/>
          </a:p>
          <a:p>
            <a:r>
              <a:rPr lang="en-GB" sz="1400" dirty="0">
                <a:latin typeface="Arial"/>
              </a:rPr>
              <a:t>  }</a:t>
            </a:r>
            <a:endParaRPr dirty="0"/>
          </a:p>
          <a:p>
            <a:r>
              <a:rPr lang="en-GB" sz="1400" dirty="0">
                <a:latin typeface="Arial"/>
              </a:rPr>
              <a:t> }]</a:t>
            </a:r>
            <a:endParaRPr dirty="0"/>
          </a:p>
        </p:txBody>
      </p:sp>
      <p:sp>
        <p:nvSpPr>
          <p:cNvPr id="151" name="CustomShape 6"/>
          <p:cNvSpPr/>
          <p:nvPr/>
        </p:nvSpPr>
        <p:spPr>
          <a:xfrm>
            <a:off x="433080" y="936000"/>
            <a:ext cx="8276760" cy="43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dirty="0">
                <a:latin typeface="Arial"/>
              </a:rPr>
              <a:t>All server-server &amp; server-client communication uses JSON 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881245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FFFFFF"/>
                </a:solidFill>
                <a:latin typeface="Calibri"/>
              </a:rPr>
              <a:t>Communication</a:t>
            </a:r>
            <a:endParaRPr/>
          </a:p>
        </p:txBody>
      </p:sp>
      <p:pic>
        <p:nvPicPr>
          <p:cNvPr id="148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52000" y="1689840"/>
            <a:ext cx="4570920" cy="42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>
                <a:latin typeface="Arial"/>
              </a:rPr>
              <a:t>[</a:t>
            </a:r>
            <a:endParaRPr dirty="0"/>
          </a:p>
          <a:p>
            <a:r>
              <a:rPr lang="en-GB" sz="1400" dirty="0">
                <a:latin typeface="Arial"/>
              </a:rPr>
              <a:t>  {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"path": "Compress service",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"description": "A service to compress data"</a:t>
            </a:r>
            <a:r>
              <a:rPr lang="en-GB" sz="1400" dirty="0">
                <a:latin typeface="Arial"/>
              </a:rPr>
              <a:t>,</a:t>
            </a:r>
            <a:endParaRPr dirty="0"/>
          </a:p>
          <a:p>
            <a:r>
              <a:rPr lang="en-GB" sz="1400" dirty="0">
                <a:latin typeface="Arial"/>
              </a:rPr>
              <a:t>  "operations": </a:t>
            </a:r>
            <a:r>
              <a:rPr lang="en-GB" sz="1400" dirty="0" smtClean="0">
                <a:latin typeface="Arial"/>
              </a:rPr>
              <a:t>[{</a:t>
            </a:r>
            <a:endParaRPr dirty="0"/>
          </a:p>
          <a:p>
            <a:r>
              <a:rPr lang="en-GB" sz="1400" dirty="0">
                <a:latin typeface="Arial"/>
              </a:rPr>
              <a:t>   "nickname": "Compress service",</a:t>
            </a:r>
            <a:endParaRPr dirty="0"/>
          </a:p>
          <a:p>
            <a:r>
              <a:rPr lang="en-GB" sz="1400" dirty="0">
                <a:latin typeface="Arial"/>
              </a:rPr>
              <a:t>   "summary": "A service to compress data",</a:t>
            </a:r>
            <a:endParaRPr dirty="0"/>
          </a:p>
          <a:p>
            <a:r>
              <a:rPr lang="en-GB" sz="1400" dirty="0">
                <a:latin typeface="Arial"/>
              </a:rPr>
              <a:t>   "</a:t>
            </a:r>
            <a:r>
              <a:rPr lang="en-GB" sz="1400" dirty="0" err="1">
                <a:latin typeface="Arial"/>
              </a:rPr>
              <a:t>params</a:t>
            </a:r>
            <a:r>
              <a:rPr lang="en-GB" sz="1400" dirty="0">
                <a:latin typeface="Arial"/>
              </a:rPr>
              <a:t>": [{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param</a:t>
            </a:r>
            <a:r>
              <a:rPr lang="en-GB" sz="1400" dirty="0">
                <a:latin typeface="Arial"/>
              </a:rPr>
              <a:t>": "Input",</a:t>
            </a:r>
            <a:endParaRPr dirty="0"/>
          </a:p>
          <a:p>
            <a:r>
              <a:rPr lang="en-GB" sz="1400" dirty="0">
                <a:latin typeface="Arial"/>
              </a:rPr>
              <a:t>     "type": "string",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current_value</a:t>
            </a:r>
            <a:r>
              <a:rPr lang="en-GB" sz="1400" dirty="0">
                <a:latin typeface="Arial"/>
              </a:rPr>
              <a:t>": {</a:t>
            </a:r>
            <a:endParaRPr dirty="0"/>
          </a:p>
          <a:p>
            <a:r>
              <a:rPr lang="en-GB" sz="1400" dirty="0">
                <a:latin typeface="Arial"/>
              </a:rPr>
              <a:t>      "protocol": "</a:t>
            </a:r>
            <a:r>
              <a:rPr lang="en-GB" sz="1400" dirty="0" err="1">
                <a:latin typeface="Arial"/>
              </a:rPr>
              <a:t>irods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"value": "/</a:t>
            </a:r>
            <a:r>
              <a:rPr lang="en-GB" sz="1400" dirty="0" err="1" smtClean="0">
                <a:latin typeface="Arial"/>
              </a:rPr>
              <a:t>tgacZone</a:t>
            </a:r>
            <a:r>
              <a:rPr lang="en-GB" sz="1400" dirty="0" smtClean="0">
                <a:latin typeface="Arial"/>
              </a:rPr>
              <a:t>/home/</a:t>
            </a:r>
            <a:r>
              <a:rPr lang="en-GB" sz="1400" dirty="0" err="1" smtClean="0">
                <a:latin typeface="Arial"/>
              </a:rPr>
              <a:t>tyrrells</a:t>
            </a:r>
            <a:r>
              <a:rPr lang="en-GB" sz="1400" dirty="0" smtClean="0">
                <a:latin typeface="Arial"/>
              </a:rPr>
              <a:t>/</a:t>
            </a:r>
            <a:r>
              <a:rPr lang="en-GB" sz="1400" dirty="0" err="1" smtClean="0">
                <a:latin typeface="Arial"/>
              </a:rPr>
              <a:t>test.fa</a:t>
            </a:r>
            <a:r>
              <a:rPr lang="en-GB" sz="1400" dirty="0" smtClean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},</a:t>
            </a:r>
            <a:endParaRPr dirty="0"/>
          </a:p>
          <a:p>
            <a:r>
              <a:rPr lang="en-GB" sz="1400" dirty="0">
                <a:latin typeface="Arial"/>
              </a:rPr>
              <a:t>     "tag": 1,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default_value</a:t>
            </a:r>
            <a:r>
              <a:rPr lang="en-GB" sz="1400" dirty="0">
                <a:latin typeface="Arial"/>
              </a:rPr>
              <a:t>": {</a:t>
            </a:r>
            <a:endParaRPr dirty="0"/>
          </a:p>
          <a:p>
            <a:r>
              <a:rPr lang="en-GB" sz="1400" dirty="0">
                <a:latin typeface="Arial"/>
              </a:rPr>
              <a:t>      "protocol": "</a:t>
            </a:r>
            <a:r>
              <a:rPr lang="en-GB" sz="1400" dirty="0" err="1">
                <a:latin typeface="Arial"/>
              </a:rPr>
              <a:t>irods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"value": "/</a:t>
            </a:r>
            <a:r>
              <a:rPr lang="en-GB" sz="1400" dirty="0" err="1" smtClean="0">
                <a:latin typeface="Arial"/>
              </a:rPr>
              <a:t>tgacZone</a:t>
            </a:r>
            <a:r>
              <a:rPr lang="en-GB" sz="1400" dirty="0" smtClean="0">
                <a:latin typeface="Arial"/>
              </a:rPr>
              <a:t>/home/</a:t>
            </a:r>
            <a:r>
              <a:rPr lang="en-GB" sz="1400" dirty="0" err="1" smtClean="0">
                <a:latin typeface="Arial"/>
              </a:rPr>
              <a:t>tyrrells</a:t>
            </a:r>
            <a:r>
              <a:rPr lang="en-GB" sz="1400" dirty="0" smtClean="0">
                <a:latin typeface="Arial"/>
              </a:rPr>
              <a:t>/</a:t>
            </a:r>
            <a:r>
              <a:rPr lang="en-GB" sz="1400" dirty="0" err="1" smtClean="0">
                <a:latin typeface="Arial"/>
              </a:rPr>
              <a:t>test.fa</a:t>
            </a:r>
            <a:r>
              <a:rPr lang="en-GB" sz="1400" dirty="0" smtClean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},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wheatis_type</a:t>
            </a:r>
            <a:r>
              <a:rPr lang="en-GB" sz="1400" dirty="0">
                <a:latin typeface="Arial"/>
              </a:rPr>
              <a:t>": 7,</a:t>
            </a:r>
            <a:endParaRPr dirty="0"/>
          </a:p>
          <a:p>
            <a:r>
              <a:rPr lang="en-GB" sz="1400" dirty="0">
                <a:latin typeface="Arial"/>
              </a:rPr>
              <a:t>     "description": "The input file to read"</a:t>
            </a:r>
            <a:endParaRPr dirty="0"/>
          </a:p>
          <a:p>
            <a:r>
              <a:rPr lang="en-GB" sz="1400" dirty="0">
                <a:latin typeface="Arial"/>
              </a:rPr>
              <a:t>    }, </a:t>
            </a:r>
            <a:endParaRPr dirty="0"/>
          </a:p>
        </p:txBody>
      </p:sp>
      <p:sp>
        <p:nvSpPr>
          <p:cNvPr id="150" name="CustomShape 5"/>
          <p:cNvSpPr/>
          <p:nvPr/>
        </p:nvSpPr>
        <p:spPr>
          <a:xfrm>
            <a:off x="4752000" y="1728000"/>
            <a:ext cx="4250160" cy="42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>
                <a:latin typeface="Arial"/>
              </a:rPr>
              <a:t>    {"</a:t>
            </a:r>
            <a:r>
              <a:rPr lang="en-GB" sz="1400" dirty="0" err="1">
                <a:latin typeface="Arial"/>
              </a:rPr>
              <a:t>param</a:t>
            </a:r>
            <a:r>
              <a:rPr lang="en-GB" sz="1400" dirty="0">
                <a:latin typeface="Arial"/>
              </a:rPr>
              <a:t>": "Compression algorithm",</a:t>
            </a:r>
            <a:endParaRPr dirty="0"/>
          </a:p>
          <a:p>
            <a:r>
              <a:rPr lang="en-GB" sz="1400" dirty="0">
                <a:latin typeface="Arial"/>
              </a:rPr>
              <a:t>     "type": "string",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current_value</a:t>
            </a:r>
            <a:r>
              <a:rPr lang="en-GB" sz="1400" dirty="0">
                <a:latin typeface="Arial"/>
              </a:rPr>
              <a:t>": "</a:t>
            </a:r>
            <a:r>
              <a:rPr lang="en-GB" sz="1400" dirty="0" smtClean="0">
                <a:latin typeface="Arial"/>
              </a:rPr>
              <a:t>zip",</a:t>
            </a:r>
            <a:endParaRPr dirty="0"/>
          </a:p>
          <a:p>
            <a:r>
              <a:rPr lang="en-GB" sz="1400" dirty="0">
                <a:latin typeface="Arial"/>
              </a:rPr>
              <a:t>     "tag": 4294901761,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default_value</a:t>
            </a:r>
            <a:r>
              <a:rPr lang="en-GB" sz="1400" dirty="0">
                <a:latin typeface="Arial"/>
              </a:rPr>
              <a:t>": "</a:t>
            </a:r>
            <a:r>
              <a:rPr lang="en-GB" sz="1400" dirty="0" smtClean="0">
                <a:latin typeface="Arial"/>
              </a:rPr>
              <a:t>zip",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wheatis_type</a:t>
            </a:r>
            <a:r>
              <a:rPr lang="en-GB" sz="1400" dirty="0">
                <a:latin typeface="Arial"/>
              </a:rPr>
              <a:t>": 5,</a:t>
            </a:r>
            <a:endParaRPr dirty="0"/>
          </a:p>
          <a:p>
            <a:r>
              <a:rPr lang="en-GB" sz="1400" dirty="0">
                <a:latin typeface="Arial"/>
              </a:rPr>
              <a:t>     "description": "The algorithm to use to compress </a:t>
            </a:r>
            <a:endParaRPr dirty="0"/>
          </a:p>
          <a:p>
            <a:r>
              <a:rPr lang="en-GB" sz="1400" dirty="0">
                <a:latin typeface="Arial"/>
              </a:rPr>
              <a:t>	the data with",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enum</a:t>
            </a:r>
            <a:r>
              <a:rPr lang="en-GB" sz="1400" dirty="0">
                <a:latin typeface="Arial"/>
              </a:rPr>
              <a:t>": [{</a:t>
            </a:r>
            <a:endParaRPr dirty="0"/>
          </a:p>
          <a:p>
            <a:r>
              <a:rPr lang="en-GB" sz="1400" dirty="0">
                <a:latin typeface="Arial"/>
              </a:rPr>
              <a:t>       "description": "Use Raw",</a:t>
            </a:r>
            <a:endParaRPr dirty="0"/>
          </a:p>
          <a:p>
            <a:r>
              <a:rPr lang="en-GB" sz="1400" dirty="0">
                <a:latin typeface="Arial"/>
              </a:rPr>
              <a:t>       "value": "z"</a:t>
            </a:r>
            <a:endParaRPr dirty="0"/>
          </a:p>
          <a:p>
            <a:r>
              <a:rPr lang="en-GB" sz="1400" dirty="0">
                <a:latin typeface="Arial"/>
              </a:rPr>
              <a:t>      }, {</a:t>
            </a:r>
            <a:endParaRPr dirty="0"/>
          </a:p>
          <a:p>
            <a:r>
              <a:rPr lang="en-GB" sz="1400" dirty="0">
                <a:latin typeface="Arial"/>
              </a:rPr>
              <a:t>       "description": "Use Zip",</a:t>
            </a:r>
            <a:endParaRPr dirty="0"/>
          </a:p>
          <a:p>
            <a:r>
              <a:rPr lang="en-GB" sz="1400" dirty="0">
                <a:latin typeface="Arial"/>
              </a:rPr>
              <a:t>       "value": "zip"</a:t>
            </a:r>
            <a:endParaRPr dirty="0"/>
          </a:p>
          <a:p>
            <a:r>
              <a:rPr lang="en-GB" sz="1400" dirty="0">
                <a:latin typeface="Arial"/>
              </a:rPr>
              <a:t>      }, {</a:t>
            </a:r>
            <a:endParaRPr dirty="0"/>
          </a:p>
          <a:p>
            <a:r>
              <a:rPr lang="en-GB" sz="1400" dirty="0">
                <a:latin typeface="Arial"/>
              </a:rPr>
              <a:t>       "description": "Use </a:t>
            </a:r>
            <a:r>
              <a:rPr lang="en-GB" sz="1400" dirty="0" err="1">
                <a:latin typeface="Arial"/>
              </a:rPr>
              <a:t>GZip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 "value": "</a:t>
            </a:r>
            <a:r>
              <a:rPr lang="en-GB" sz="1400" dirty="0" err="1">
                <a:latin typeface="Arial"/>
              </a:rPr>
              <a:t>gz</a:t>
            </a:r>
            <a:r>
              <a:rPr lang="en-GB" sz="1400" dirty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 }]</a:t>
            </a:r>
            <a:endParaRPr dirty="0"/>
          </a:p>
          <a:p>
            <a:r>
              <a:rPr lang="en-GB" sz="1400" dirty="0">
                <a:latin typeface="Arial"/>
              </a:rPr>
              <a:t>    }]</a:t>
            </a:r>
            <a:endParaRPr dirty="0"/>
          </a:p>
          <a:p>
            <a:r>
              <a:rPr lang="en-GB" sz="1400" dirty="0">
                <a:latin typeface="Arial"/>
              </a:rPr>
              <a:t>  </a:t>
            </a:r>
            <a:r>
              <a:rPr lang="en-GB" sz="1400" dirty="0" smtClean="0">
                <a:latin typeface="Arial"/>
              </a:rPr>
              <a:t>}]</a:t>
            </a:r>
            <a:endParaRPr dirty="0"/>
          </a:p>
          <a:p>
            <a:r>
              <a:rPr lang="en-GB" sz="1400" dirty="0">
                <a:latin typeface="Arial"/>
              </a:rPr>
              <a:t> }]</a:t>
            </a:r>
            <a:endParaRPr dirty="0"/>
          </a:p>
        </p:txBody>
      </p:sp>
      <p:sp>
        <p:nvSpPr>
          <p:cNvPr id="151" name="CustomShape 6"/>
          <p:cNvSpPr/>
          <p:nvPr/>
        </p:nvSpPr>
        <p:spPr>
          <a:xfrm>
            <a:off x="433080" y="936000"/>
            <a:ext cx="8276760" cy="43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latin typeface="Arial"/>
              </a:rPr>
              <a:t>Service - general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881245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FFFFFF"/>
                </a:solidFill>
                <a:latin typeface="Calibri"/>
              </a:rPr>
              <a:t>Communication</a:t>
            </a:r>
            <a:endParaRPr/>
          </a:p>
        </p:txBody>
      </p:sp>
      <p:pic>
        <p:nvPicPr>
          <p:cNvPr id="148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52000" y="1689840"/>
            <a:ext cx="4570920" cy="42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>
                <a:latin typeface="Arial"/>
              </a:rPr>
              <a:t>[</a:t>
            </a:r>
            <a:endParaRPr dirty="0"/>
          </a:p>
          <a:p>
            <a:r>
              <a:rPr lang="en-GB" sz="1400" dirty="0">
                <a:latin typeface="Arial"/>
              </a:rPr>
              <a:t>  {"path": "Compress service",</a:t>
            </a:r>
            <a:endParaRPr dirty="0"/>
          </a:p>
          <a:p>
            <a:r>
              <a:rPr lang="en-GB" sz="1400" dirty="0">
                <a:latin typeface="Arial"/>
              </a:rPr>
              <a:t>  "description": "A service to compress data",</a:t>
            </a:r>
            <a:endParaRPr dirty="0"/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"operations": 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[{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"nickname": "Compress service",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"summary": "A service to compress data",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dirty="0">
                <a:latin typeface="Arial"/>
              </a:rPr>
              <a:t>   "</a:t>
            </a:r>
            <a:r>
              <a:rPr lang="en-GB" sz="1400" dirty="0" err="1">
                <a:latin typeface="Arial"/>
              </a:rPr>
              <a:t>params</a:t>
            </a:r>
            <a:r>
              <a:rPr lang="en-GB" sz="1400" dirty="0">
                <a:latin typeface="Arial"/>
              </a:rPr>
              <a:t>": [{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param</a:t>
            </a:r>
            <a:r>
              <a:rPr lang="en-GB" sz="1400" dirty="0">
                <a:latin typeface="Arial"/>
              </a:rPr>
              <a:t>": "Input",</a:t>
            </a:r>
            <a:endParaRPr dirty="0"/>
          </a:p>
          <a:p>
            <a:r>
              <a:rPr lang="en-GB" sz="1400" dirty="0">
                <a:latin typeface="Arial"/>
              </a:rPr>
              <a:t>     "type": "string",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current_value</a:t>
            </a:r>
            <a:r>
              <a:rPr lang="en-GB" sz="1400" dirty="0">
                <a:latin typeface="Arial"/>
              </a:rPr>
              <a:t>": {</a:t>
            </a:r>
            <a:endParaRPr dirty="0"/>
          </a:p>
          <a:p>
            <a:r>
              <a:rPr lang="en-GB" sz="1400" dirty="0">
                <a:latin typeface="Arial"/>
              </a:rPr>
              <a:t>      "protocol": "</a:t>
            </a:r>
            <a:r>
              <a:rPr lang="en-GB" sz="1400" dirty="0" err="1">
                <a:latin typeface="Arial"/>
              </a:rPr>
              <a:t>irods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"value": "/</a:t>
            </a:r>
            <a:r>
              <a:rPr lang="en-GB" sz="1400" dirty="0" err="1" smtClean="0">
                <a:latin typeface="Arial"/>
              </a:rPr>
              <a:t>tgacZone</a:t>
            </a:r>
            <a:r>
              <a:rPr lang="en-GB" sz="1400" dirty="0" smtClean="0">
                <a:latin typeface="Arial"/>
              </a:rPr>
              <a:t>/home/</a:t>
            </a:r>
            <a:r>
              <a:rPr lang="en-GB" sz="1400" dirty="0" err="1" smtClean="0">
                <a:latin typeface="Arial"/>
              </a:rPr>
              <a:t>tyrrells</a:t>
            </a:r>
            <a:r>
              <a:rPr lang="en-GB" sz="1400" dirty="0" smtClean="0">
                <a:latin typeface="Arial"/>
              </a:rPr>
              <a:t>/</a:t>
            </a:r>
            <a:r>
              <a:rPr lang="en-GB" sz="1400" dirty="0" err="1" smtClean="0">
                <a:latin typeface="Arial"/>
              </a:rPr>
              <a:t>test.fa</a:t>
            </a:r>
            <a:r>
              <a:rPr lang="en-GB" sz="1400" dirty="0" smtClean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},</a:t>
            </a:r>
            <a:endParaRPr dirty="0"/>
          </a:p>
          <a:p>
            <a:r>
              <a:rPr lang="en-GB" sz="1400" dirty="0">
                <a:latin typeface="Arial"/>
              </a:rPr>
              <a:t>     "tag": 1,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default_value</a:t>
            </a:r>
            <a:r>
              <a:rPr lang="en-GB" sz="1400" dirty="0">
                <a:latin typeface="Arial"/>
              </a:rPr>
              <a:t>": {</a:t>
            </a:r>
            <a:endParaRPr dirty="0"/>
          </a:p>
          <a:p>
            <a:r>
              <a:rPr lang="en-GB" sz="1400" dirty="0">
                <a:latin typeface="Arial"/>
              </a:rPr>
              <a:t>      "protocol": "</a:t>
            </a:r>
            <a:r>
              <a:rPr lang="en-GB" sz="1400" dirty="0" err="1">
                <a:latin typeface="Arial"/>
              </a:rPr>
              <a:t>irods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"value": "/</a:t>
            </a:r>
            <a:r>
              <a:rPr lang="en-GB" sz="1400" dirty="0" err="1" smtClean="0">
                <a:latin typeface="Arial"/>
              </a:rPr>
              <a:t>tgacZone</a:t>
            </a:r>
            <a:r>
              <a:rPr lang="en-GB" sz="1400" dirty="0" smtClean="0">
                <a:latin typeface="Arial"/>
              </a:rPr>
              <a:t>/home/</a:t>
            </a:r>
            <a:r>
              <a:rPr lang="en-GB" sz="1400" dirty="0" err="1" smtClean="0">
                <a:latin typeface="Arial"/>
              </a:rPr>
              <a:t>tyrrells</a:t>
            </a:r>
            <a:r>
              <a:rPr lang="en-GB" sz="1400" dirty="0" smtClean="0">
                <a:latin typeface="Arial"/>
              </a:rPr>
              <a:t>/</a:t>
            </a:r>
            <a:r>
              <a:rPr lang="en-GB" sz="1400" dirty="0" err="1" smtClean="0">
                <a:latin typeface="Arial"/>
              </a:rPr>
              <a:t>test.fa</a:t>
            </a:r>
            <a:r>
              <a:rPr lang="en-GB" sz="1400" dirty="0" smtClean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},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wheatis_type</a:t>
            </a:r>
            <a:r>
              <a:rPr lang="en-GB" sz="1400" dirty="0">
                <a:latin typeface="Arial"/>
              </a:rPr>
              <a:t>": 7,</a:t>
            </a:r>
            <a:endParaRPr dirty="0"/>
          </a:p>
          <a:p>
            <a:r>
              <a:rPr lang="en-GB" sz="1400" dirty="0">
                <a:latin typeface="Arial"/>
              </a:rPr>
              <a:t>     "description": "The input file to read"</a:t>
            </a:r>
            <a:endParaRPr dirty="0"/>
          </a:p>
          <a:p>
            <a:r>
              <a:rPr lang="en-GB" sz="1400" dirty="0">
                <a:latin typeface="Arial"/>
              </a:rPr>
              <a:t>    }, </a:t>
            </a:r>
            <a:endParaRPr dirty="0"/>
          </a:p>
        </p:txBody>
      </p:sp>
      <p:sp>
        <p:nvSpPr>
          <p:cNvPr id="150" name="CustomShape 5"/>
          <p:cNvSpPr/>
          <p:nvPr/>
        </p:nvSpPr>
        <p:spPr>
          <a:xfrm>
            <a:off x="4752000" y="1728000"/>
            <a:ext cx="4250160" cy="42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>
                <a:latin typeface="Arial"/>
              </a:rPr>
              <a:t>    {"</a:t>
            </a:r>
            <a:r>
              <a:rPr lang="en-GB" sz="1400" dirty="0" err="1">
                <a:latin typeface="Arial"/>
              </a:rPr>
              <a:t>param</a:t>
            </a:r>
            <a:r>
              <a:rPr lang="en-GB" sz="1400" dirty="0">
                <a:latin typeface="Arial"/>
              </a:rPr>
              <a:t>": "Compression algorithm",</a:t>
            </a:r>
            <a:endParaRPr dirty="0"/>
          </a:p>
          <a:p>
            <a:r>
              <a:rPr lang="en-GB" sz="1400" dirty="0">
                <a:latin typeface="Arial"/>
              </a:rPr>
              <a:t>     "type": "string",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current_value</a:t>
            </a:r>
            <a:r>
              <a:rPr lang="en-GB" sz="1400" dirty="0">
                <a:latin typeface="Arial"/>
              </a:rPr>
              <a:t>": "</a:t>
            </a:r>
            <a:r>
              <a:rPr lang="en-GB" sz="1400" dirty="0" smtClean="0">
                <a:latin typeface="Arial"/>
              </a:rPr>
              <a:t>zip",</a:t>
            </a:r>
            <a:endParaRPr dirty="0"/>
          </a:p>
          <a:p>
            <a:r>
              <a:rPr lang="en-GB" sz="1400" dirty="0">
                <a:latin typeface="Arial"/>
              </a:rPr>
              <a:t>     "tag": 4294901761,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default_value</a:t>
            </a:r>
            <a:r>
              <a:rPr lang="en-GB" sz="1400" dirty="0">
                <a:latin typeface="Arial"/>
              </a:rPr>
              <a:t>": "</a:t>
            </a:r>
            <a:r>
              <a:rPr lang="en-GB" sz="1400" dirty="0" smtClean="0">
                <a:latin typeface="Arial"/>
              </a:rPr>
              <a:t>zip",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wheatis_type</a:t>
            </a:r>
            <a:r>
              <a:rPr lang="en-GB" sz="1400" dirty="0">
                <a:latin typeface="Arial"/>
              </a:rPr>
              <a:t>": 5,</a:t>
            </a:r>
            <a:endParaRPr dirty="0"/>
          </a:p>
          <a:p>
            <a:r>
              <a:rPr lang="en-GB" sz="1400" dirty="0">
                <a:latin typeface="Arial"/>
              </a:rPr>
              <a:t>     "description": "The algorithm to use to compress </a:t>
            </a:r>
            <a:endParaRPr dirty="0"/>
          </a:p>
          <a:p>
            <a:r>
              <a:rPr lang="en-GB" sz="1400" dirty="0">
                <a:latin typeface="Arial"/>
              </a:rPr>
              <a:t>	the data with",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enum</a:t>
            </a:r>
            <a:r>
              <a:rPr lang="en-GB" sz="1400" dirty="0">
                <a:latin typeface="Arial"/>
              </a:rPr>
              <a:t>": [{</a:t>
            </a:r>
            <a:endParaRPr dirty="0"/>
          </a:p>
          <a:p>
            <a:r>
              <a:rPr lang="en-GB" sz="1400" dirty="0">
                <a:latin typeface="Arial"/>
              </a:rPr>
              <a:t>       "description": "Use Raw",</a:t>
            </a:r>
            <a:endParaRPr dirty="0"/>
          </a:p>
          <a:p>
            <a:r>
              <a:rPr lang="en-GB" sz="1400" dirty="0">
                <a:latin typeface="Arial"/>
              </a:rPr>
              <a:t>       "value": "z"</a:t>
            </a:r>
            <a:endParaRPr dirty="0"/>
          </a:p>
          <a:p>
            <a:r>
              <a:rPr lang="en-GB" sz="1400" dirty="0">
                <a:latin typeface="Arial"/>
              </a:rPr>
              <a:t>      }, {</a:t>
            </a:r>
            <a:endParaRPr dirty="0"/>
          </a:p>
          <a:p>
            <a:r>
              <a:rPr lang="en-GB" sz="1400" dirty="0">
                <a:latin typeface="Arial"/>
              </a:rPr>
              <a:t>       "description": "Use Zip",</a:t>
            </a:r>
            <a:endParaRPr dirty="0"/>
          </a:p>
          <a:p>
            <a:r>
              <a:rPr lang="en-GB" sz="1400" dirty="0">
                <a:latin typeface="Arial"/>
              </a:rPr>
              <a:t>       "value": "zip"</a:t>
            </a:r>
            <a:endParaRPr dirty="0"/>
          </a:p>
          <a:p>
            <a:r>
              <a:rPr lang="en-GB" sz="1400" dirty="0">
                <a:latin typeface="Arial"/>
              </a:rPr>
              <a:t>      }, {</a:t>
            </a:r>
            <a:endParaRPr dirty="0"/>
          </a:p>
          <a:p>
            <a:r>
              <a:rPr lang="en-GB" sz="1400" dirty="0">
                <a:latin typeface="Arial"/>
              </a:rPr>
              <a:t>       "description": "Use </a:t>
            </a:r>
            <a:r>
              <a:rPr lang="en-GB" sz="1400" dirty="0" err="1">
                <a:latin typeface="Arial"/>
              </a:rPr>
              <a:t>GZip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 "value": "</a:t>
            </a:r>
            <a:r>
              <a:rPr lang="en-GB" sz="1400" dirty="0" err="1">
                <a:latin typeface="Arial"/>
              </a:rPr>
              <a:t>gz</a:t>
            </a:r>
            <a:r>
              <a:rPr lang="en-GB" sz="1400" dirty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 }]</a:t>
            </a:r>
            <a:endParaRPr dirty="0"/>
          </a:p>
          <a:p>
            <a:r>
              <a:rPr lang="en-GB" sz="1400" dirty="0">
                <a:latin typeface="Arial"/>
              </a:rPr>
              <a:t>    }]</a:t>
            </a:r>
            <a:endParaRPr dirty="0"/>
          </a:p>
          <a:p>
            <a:r>
              <a:rPr lang="en-GB" sz="1400" dirty="0">
                <a:latin typeface="Arial"/>
              </a:rPr>
              <a:t>  </a:t>
            </a:r>
            <a:r>
              <a:rPr lang="en-GB" sz="1400" dirty="0" smtClean="0">
                <a:latin typeface="Arial"/>
              </a:rPr>
              <a:t>}]</a:t>
            </a:r>
            <a:endParaRPr dirty="0"/>
          </a:p>
          <a:p>
            <a:r>
              <a:rPr lang="en-GB" sz="1400" dirty="0">
                <a:latin typeface="Arial"/>
              </a:rPr>
              <a:t> }]</a:t>
            </a:r>
            <a:endParaRPr dirty="0"/>
          </a:p>
        </p:txBody>
      </p:sp>
      <p:sp>
        <p:nvSpPr>
          <p:cNvPr id="151" name="CustomShape 6"/>
          <p:cNvSpPr/>
          <p:nvPr/>
        </p:nvSpPr>
        <p:spPr>
          <a:xfrm>
            <a:off x="433080" y="936000"/>
            <a:ext cx="8276760" cy="43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latin typeface="Arial"/>
              </a:rPr>
              <a:t>Service - operations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881245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FFFFFF"/>
                </a:solidFill>
                <a:latin typeface="Calibri"/>
              </a:rPr>
              <a:t>Communication</a:t>
            </a:r>
            <a:endParaRPr/>
          </a:p>
        </p:txBody>
      </p:sp>
      <p:pic>
        <p:nvPicPr>
          <p:cNvPr id="148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52000" y="1368360"/>
            <a:ext cx="4570920" cy="42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>
                <a:latin typeface="Arial"/>
              </a:rPr>
              <a:t>[</a:t>
            </a:r>
            <a:endParaRPr dirty="0"/>
          </a:p>
          <a:p>
            <a:r>
              <a:rPr lang="en-GB" sz="1400" dirty="0">
                <a:latin typeface="Arial"/>
              </a:rPr>
              <a:t>  {"path": "Compress service",</a:t>
            </a:r>
            <a:endParaRPr dirty="0"/>
          </a:p>
          <a:p>
            <a:r>
              <a:rPr lang="en-GB" sz="1400" dirty="0">
                <a:latin typeface="Arial"/>
              </a:rPr>
              <a:t>  "description": "A service to compress data",</a:t>
            </a:r>
            <a:endParaRPr dirty="0"/>
          </a:p>
          <a:p>
            <a:r>
              <a:rPr lang="en-GB" sz="1400" dirty="0">
                <a:latin typeface="Arial"/>
              </a:rPr>
              <a:t>  "operations": </a:t>
            </a:r>
            <a:r>
              <a:rPr lang="en-GB" sz="1400" dirty="0" smtClean="0">
                <a:latin typeface="Arial"/>
              </a:rPr>
              <a:t>[{</a:t>
            </a:r>
            <a:endParaRPr dirty="0"/>
          </a:p>
          <a:p>
            <a:r>
              <a:rPr lang="en-GB" sz="1400" dirty="0">
                <a:latin typeface="Arial"/>
              </a:rPr>
              <a:t>   "nickname": "Compress service",</a:t>
            </a:r>
            <a:endParaRPr dirty="0"/>
          </a:p>
          <a:p>
            <a:r>
              <a:rPr lang="en-GB" sz="1400" dirty="0">
                <a:latin typeface="Arial"/>
              </a:rPr>
              <a:t>   "summary": "A service to compress data",</a:t>
            </a:r>
            <a:endParaRPr dirty="0"/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params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[{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param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"Input",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"type": "string",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current_value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{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"protocol":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irods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"value": "/</a:t>
            </a:r>
            <a:r>
              <a:rPr lang="en-GB" sz="1400" b="1" dirty="0" err="1" smtClean="0">
                <a:solidFill>
                  <a:srgbClr val="C00000"/>
                </a:solidFill>
                <a:latin typeface="Arial"/>
              </a:rPr>
              <a:t>tgacZone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/home/</a:t>
            </a:r>
            <a:r>
              <a:rPr lang="en-GB" sz="1400" b="1" dirty="0" err="1" smtClean="0">
                <a:solidFill>
                  <a:srgbClr val="C00000"/>
                </a:solidFill>
                <a:latin typeface="Arial"/>
              </a:rPr>
              <a:t>tyrrells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/</a:t>
            </a:r>
            <a:r>
              <a:rPr lang="en-GB" sz="1400" b="1" dirty="0" err="1" smtClean="0">
                <a:solidFill>
                  <a:srgbClr val="C00000"/>
                </a:solidFill>
                <a:latin typeface="Arial"/>
              </a:rPr>
              <a:t>test.fa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"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},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"tag": 1,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default_value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{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"protocol":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irods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"value": "/</a:t>
            </a:r>
            <a:r>
              <a:rPr lang="en-GB" sz="1400" b="1" dirty="0" err="1" smtClean="0">
                <a:solidFill>
                  <a:srgbClr val="C00000"/>
                </a:solidFill>
                <a:latin typeface="Arial"/>
              </a:rPr>
              <a:t>tgacZone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/home/</a:t>
            </a:r>
            <a:r>
              <a:rPr lang="en-GB" sz="1400" b="1" dirty="0" err="1" smtClean="0">
                <a:solidFill>
                  <a:srgbClr val="C00000"/>
                </a:solidFill>
                <a:latin typeface="Arial"/>
              </a:rPr>
              <a:t>tyrrells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/</a:t>
            </a:r>
            <a:r>
              <a:rPr lang="en-GB" sz="1400" b="1" dirty="0" err="1" smtClean="0">
                <a:solidFill>
                  <a:srgbClr val="C00000"/>
                </a:solidFill>
                <a:latin typeface="Arial"/>
              </a:rPr>
              <a:t>test.fa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"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},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wheatis_type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7,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"description": "The input file to read"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},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4752000" y="1543050"/>
            <a:ext cx="4250160" cy="44700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{"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param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"Compression algorithm",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"type": "string",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current_value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"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zip",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"tag": 4294901761,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default_value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"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zip",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wheatis_type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5,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"description": "The algorithm to use to compress 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	the data with",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enum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[{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 "description": "Use Raw",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 "value": "z"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}, {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 "description": "Use Zip",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 "value": "zip"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}, {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 "description": "Use 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GZip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 "value":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gz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}]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}]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}]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}]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433080" y="936000"/>
            <a:ext cx="8276760" cy="43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latin typeface="Arial"/>
              </a:rPr>
              <a:t>Service - parameters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881245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FFFFFF"/>
                </a:solidFill>
                <a:latin typeface="Calibri"/>
              </a:rPr>
              <a:t>Communication</a:t>
            </a:r>
            <a:endParaRPr/>
          </a:p>
        </p:txBody>
      </p:sp>
      <p:pic>
        <p:nvPicPr>
          <p:cNvPr id="148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52000" y="1543050"/>
            <a:ext cx="7306088" cy="38433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 smtClean="0">
                <a:latin typeface="Arial"/>
              </a:rPr>
              <a:t>     {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param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"Input",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dirty="0">
                <a:latin typeface="Arial"/>
              </a:rPr>
              <a:t>     "type": "string",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current_value</a:t>
            </a:r>
            <a:r>
              <a:rPr lang="en-GB" sz="1400" dirty="0">
                <a:latin typeface="Arial"/>
              </a:rPr>
              <a:t>": {</a:t>
            </a:r>
            <a:endParaRPr dirty="0"/>
          </a:p>
          <a:p>
            <a:r>
              <a:rPr lang="en-GB" sz="1400" dirty="0">
                <a:latin typeface="Arial"/>
              </a:rPr>
              <a:t>      "protocol": "</a:t>
            </a:r>
            <a:r>
              <a:rPr lang="en-GB" sz="1400" dirty="0" err="1">
                <a:latin typeface="Arial"/>
              </a:rPr>
              <a:t>irods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"value": "/</a:t>
            </a:r>
            <a:r>
              <a:rPr lang="en-GB" sz="1400" dirty="0" err="1" smtClean="0">
                <a:latin typeface="Arial"/>
              </a:rPr>
              <a:t>tgacZone</a:t>
            </a:r>
            <a:r>
              <a:rPr lang="en-GB" sz="1400" dirty="0" smtClean="0">
                <a:latin typeface="Arial"/>
              </a:rPr>
              <a:t>/home/</a:t>
            </a:r>
            <a:r>
              <a:rPr lang="en-GB" sz="1400" dirty="0" err="1" smtClean="0">
                <a:latin typeface="Arial"/>
              </a:rPr>
              <a:t>tyrrells</a:t>
            </a:r>
            <a:r>
              <a:rPr lang="en-GB" sz="1400" dirty="0" smtClean="0">
                <a:latin typeface="Arial"/>
              </a:rPr>
              <a:t>/</a:t>
            </a:r>
            <a:r>
              <a:rPr lang="en-GB" sz="1400" dirty="0" err="1" smtClean="0">
                <a:latin typeface="Arial"/>
              </a:rPr>
              <a:t>test.fa</a:t>
            </a:r>
            <a:r>
              <a:rPr lang="en-GB" sz="1400" dirty="0" smtClean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},</a:t>
            </a:r>
            <a:endParaRPr dirty="0"/>
          </a:p>
          <a:p>
            <a:r>
              <a:rPr lang="en-GB" sz="1400" dirty="0">
                <a:latin typeface="Arial"/>
              </a:rPr>
              <a:t>     "tag": 1,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default_value</a:t>
            </a:r>
            <a:r>
              <a:rPr lang="en-GB" sz="1400" dirty="0">
                <a:latin typeface="Arial"/>
              </a:rPr>
              <a:t>": {</a:t>
            </a:r>
            <a:endParaRPr dirty="0"/>
          </a:p>
          <a:p>
            <a:r>
              <a:rPr lang="en-GB" sz="1400" dirty="0">
                <a:latin typeface="Arial"/>
              </a:rPr>
              <a:t>      "protocol": "</a:t>
            </a:r>
            <a:r>
              <a:rPr lang="en-GB" sz="1400" dirty="0" err="1">
                <a:latin typeface="Arial"/>
              </a:rPr>
              <a:t>irods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"value": "/</a:t>
            </a:r>
            <a:r>
              <a:rPr lang="en-GB" sz="1400" dirty="0" err="1" smtClean="0">
                <a:latin typeface="Arial"/>
              </a:rPr>
              <a:t>tgacZone</a:t>
            </a:r>
            <a:r>
              <a:rPr lang="en-GB" sz="1400" dirty="0" smtClean="0">
                <a:latin typeface="Arial"/>
              </a:rPr>
              <a:t>/home/</a:t>
            </a:r>
            <a:r>
              <a:rPr lang="en-GB" sz="1400" dirty="0" err="1" smtClean="0">
                <a:latin typeface="Arial"/>
              </a:rPr>
              <a:t>tyrrells</a:t>
            </a:r>
            <a:r>
              <a:rPr lang="en-GB" sz="1400" dirty="0" smtClean="0">
                <a:latin typeface="Arial"/>
              </a:rPr>
              <a:t>/</a:t>
            </a:r>
            <a:r>
              <a:rPr lang="en-GB" sz="1400" dirty="0" err="1" smtClean="0">
                <a:latin typeface="Arial"/>
              </a:rPr>
              <a:t>test.fa</a:t>
            </a:r>
            <a:r>
              <a:rPr lang="en-GB" sz="1400" dirty="0" smtClean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},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wheatis_type</a:t>
            </a:r>
            <a:r>
              <a:rPr lang="en-GB" sz="1400" dirty="0">
                <a:latin typeface="Arial"/>
              </a:rPr>
              <a:t>": 7,</a:t>
            </a:r>
            <a:endParaRPr dirty="0"/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"description": "The input file to read"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dirty="0">
                <a:latin typeface="Arial"/>
              </a:rPr>
              <a:t>    }, </a:t>
            </a:r>
            <a:endParaRPr lang="en-GB" sz="1400" dirty="0" smtClean="0">
              <a:latin typeface="Arial"/>
            </a:endParaRPr>
          </a:p>
          <a:p>
            <a:endParaRPr dirty="0"/>
          </a:p>
        </p:txBody>
      </p:sp>
      <p:sp>
        <p:nvSpPr>
          <p:cNvPr id="150" name="CustomShape 5"/>
          <p:cNvSpPr/>
          <p:nvPr/>
        </p:nvSpPr>
        <p:spPr>
          <a:xfrm>
            <a:off x="4752000" y="1543050"/>
            <a:ext cx="4250160" cy="44700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</a:t>
            </a:r>
            <a:endParaRPr b="1" dirty="0">
              <a:solidFill>
                <a:srgbClr val="C00000"/>
              </a:solidFill>
            </a:endParaRPr>
          </a:p>
          <a:p>
            <a:endParaRPr b="1" dirty="0">
              <a:solidFill>
                <a:srgbClr val="C00000"/>
              </a:solidFill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433080" y="936000"/>
            <a:ext cx="8276760" cy="43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latin typeface="Arial"/>
              </a:rPr>
              <a:t>Service - parameter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881245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FFFFFF"/>
                </a:solidFill>
                <a:latin typeface="Calibri"/>
              </a:rPr>
              <a:t>Communication</a:t>
            </a:r>
            <a:endParaRPr/>
          </a:p>
        </p:txBody>
      </p:sp>
      <p:pic>
        <p:nvPicPr>
          <p:cNvPr id="148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52000" y="1543050"/>
            <a:ext cx="7306088" cy="38433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 smtClean="0">
                <a:latin typeface="Arial"/>
              </a:rPr>
              <a:t>     </a:t>
            </a:r>
            <a:r>
              <a:rPr lang="en-GB" sz="1400" dirty="0">
                <a:latin typeface="Arial"/>
              </a:rPr>
              <a:t>"</a:t>
            </a:r>
            <a:r>
              <a:rPr lang="en-GB" sz="1400" dirty="0" err="1">
                <a:latin typeface="Arial"/>
              </a:rPr>
              <a:t>param</a:t>
            </a:r>
            <a:r>
              <a:rPr lang="en-GB" sz="1400" dirty="0">
                <a:latin typeface="Arial"/>
              </a:rPr>
              <a:t>": "Input",</a:t>
            </a:r>
            <a:endParaRPr dirty="0"/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"type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": 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"string",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dirty="0">
                <a:latin typeface="Arial"/>
              </a:rPr>
              <a:t>     </a:t>
            </a:r>
            <a:r>
              <a:rPr lang="en-GB" sz="1400" dirty="0" smtClean="0">
                <a:latin typeface="Arial"/>
              </a:rPr>
              <a:t>"</a:t>
            </a:r>
            <a:r>
              <a:rPr lang="en-GB" sz="1400" dirty="0" err="1" smtClean="0">
                <a:latin typeface="Arial"/>
              </a:rPr>
              <a:t>current_value</a:t>
            </a:r>
            <a:r>
              <a:rPr lang="en-GB" sz="1400" dirty="0" smtClean="0">
                <a:latin typeface="Arial"/>
              </a:rPr>
              <a:t>": </a:t>
            </a:r>
            <a:r>
              <a:rPr lang="en-GB" sz="1400" dirty="0">
                <a:latin typeface="Arial"/>
              </a:rPr>
              <a:t>{</a:t>
            </a:r>
            <a:endParaRPr dirty="0"/>
          </a:p>
          <a:p>
            <a:r>
              <a:rPr lang="en-GB" sz="1400" dirty="0">
                <a:latin typeface="Arial"/>
              </a:rPr>
              <a:t>      "protocol": "</a:t>
            </a:r>
            <a:r>
              <a:rPr lang="en-GB" sz="1400" dirty="0" err="1">
                <a:latin typeface="Arial"/>
              </a:rPr>
              <a:t>irods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"value": "/</a:t>
            </a:r>
            <a:r>
              <a:rPr lang="en-GB" sz="1400" dirty="0" err="1">
                <a:latin typeface="Arial"/>
              </a:rPr>
              <a:t>tgacZone</a:t>
            </a:r>
            <a:r>
              <a:rPr lang="en-GB" sz="1400" dirty="0">
                <a:latin typeface="Arial"/>
              </a:rPr>
              <a:t>/home/</a:t>
            </a:r>
            <a:r>
              <a:rPr lang="en-GB" sz="1400" dirty="0" err="1">
                <a:latin typeface="Arial"/>
              </a:rPr>
              <a:t>tyrrells</a:t>
            </a:r>
            <a:r>
              <a:rPr lang="en-GB" sz="1400" dirty="0">
                <a:latin typeface="Arial"/>
              </a:rPr>
              <a:t>/</a:t>
            </a:r>
            <a:r>
              <a:rPr lang="en-GB" sz="1400" dirty="0" err="1">
                <a:latin typeface="Arial"/>
              </a:rPr>
              <a:t>wheatis_util.doxy</a:t>
            </a:r>
            <a:r>
              <a:rPr lang="en-GB" sz="1400" dirty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},</a:t>
            </a:r>
            <a:endParaRPr dirty="0"/>
          </a:p>
          <a:p>
            <a:r>
              <a:rPr lang="en-GB" sz="1400" dirty="0">
                <a:latin typeface="Arial"/>
              </a:rPr>
              <a:t>     "tag": 1,</a:t>
            </a:r>
            <a:endParaRPr dirty="0"/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default_value</a:t>
            </a:r>
            <a:r>
              <a:rPr lang="en-GB" sz="1400" dirty="0">
                <a:latin typeface="Arial"/>
              </a:rPr>
              <a:t>": {</a:t>
            </a:r>
            <a:endParaRPr dirty="0"/>
          </a:p>
          <a:p>
            <a:r>
              <a:rPr lang="en-GB" sz="1400" dirty="0">
                <a:latin typeface="Arial"/>
              </a:rPr>
              <a:t>      "protocol": "</a:t>
            </a:r>
            <a:r>
              <a:rPr lang="en-GB" sz="1400" dirty="0" err="1">
                <a:latin typeface="Arial"/>
              </a:rPr>
              <a:t>irods</a:t>
            </a:r>
            <a:r>
              <a:rPr lang="en-GB" sz="1400" dirty="0">
                <a:latin typeface="Arial"/>
              </a:rPr>
              <a:t>",</a:t>
            </a:r>
            <a:endParaRPr dirty="0"/>
          </a:p>
          <a:p>
            <a:r>
              <a:rPr lang="en-GB" sz="1400" dirty="0">
                <a:latin typeface="Arial"/>
              </a:rPr>
              <a:t>      "value": "/</a:t>
            </a:r>
            <a:r>
              <a:rPr lang="en-GB" sz="1400" dirty="0" err="1">
                <a:latin typeface="Arial"/>
              </a:rPr>
              <a:t>tgacZone</a:t>
            </a:r>
            <a:r>
              <a:rPr lang="en-GB" sz="1400" dirty="0">
                <a:latin typeface="Arial"/>
              </a:rPr>
              <a:t>/home/</a:t>
            </a:r>
            <a:r>
              <a:rPr lang="en-GB" sz="1400" dirty="0" err="1">
                <a:latin typeface="Arial"/>
              </a:rPr>
              <a:t>tyrrells</a:t>
            </a:r>
            <a:r>
              <a:rPr lang="en-GB" sz="1400" dirty="0">
                <a:latin typeface="Arial"/>
              </a:rPr>
              <a:t>/</a:t>
            </a:r>
            <a:r>
              <a:rPr lang="en-GB" sz="1400" dirty="0" err="1">
                <a:latin typeface="Arial"/>
              </a:rPr>
              <a:t>wheatis_util.doxy</a:t>
            </a:r>
            <a:r>
              <a:rPr lang="en-GB" sz="1400" dirty="0">
                <a:latin typeface="Arial"/>
              </a:rPr>
              <a:t>"</a:t>
            </a:r>
            <a:endParaRPr dirty="0"/>
          </a:p>
          <a:p>
            <a:r>
              <a:rPr lang="en-GB" sz="1400" dirty="0">
                <a:latin typeface="Arial"/>
              </a:rPr>
              <a:t>     },</a:t>
            </a:r>
            <a:endParaRPr dirty="0"/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wheatis_type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7</a:t>
            </a:r>
            <a:r>
              <a:rPr lang="en-GB" sz="1400" dirty="0">
                <a:latin typeface="Arial"/>
              </a:rPr>
              <a:t>,</a:t>
            </a:r>
            <a:endParaRPr dirty="0"/>
          </a:p>
          <a:p>
            <a:r>
              <a:rPr lang="en-GB" sz="1400" dirty="0">
                <a:latin typeface="Arial"/>
              </a:rPr>
              <a:t>     "description": "The input file to read"</a:t>
            </a:r>
            <a:endParaRPr dirty="0"/>
          </a:p>
          <a:p>
            <a:r>
              <a:rPr lang="en-GB" sz="1400" dirty="0">
                <a:latin typeface="Arial"/>
              </a:rPr>
              <a:t>    }, </a:t>
            </a:r>
            <a:endParaRPr lang="en-GB" sz="1400" dirty="0" smtClean="0">
              <a:latin typeface="Arial"/>
            </a:endParaRPr>
          </a:p>
          <a:p>
            <a:endParaRPr dirty="0"/>
          </a:p>
        </p:txBody>
      </p:sp>
      <p:sp>
        <p:nvSpPr>
          <p:cNvPr id="150" name="CustomShape 5"/>
          <p:cNvSpPr/>
          <p:nvPr/>
        </p:nvSpPr>
        <p:spPr>
          <a:xfrm>
            <a:off x="4752000" y="1543050"/>
            <a:ext cx="4250160" cy="44700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</a:t>
            </a:r>
            <a:endParaRPr b="1" dirty="0">
              <a:solidFill>
                <a:srgbClr val="C00000"/>
              </a:solidFill>
            </a:endParaRPr>
          </a:p>
          <a:p>
            <a:endParaRPr b="1" dirty="0">
              <a:solidFill>
                <a:srgbClr val="C00000"/>
              </a:solidFill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433080" y="936000"/>
            <a:ext cx="8276760" cy="43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latin typeface="Arial"/>
              </a:rPr>
              <a:t>Service - parameter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881245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FFFFFF"/>
                </a:solidFill>
                <a:latin typeface="Calibri"/>
              </a:rPr>
              <a:t>Communication</a:t>
            </a:r>
            <a:endParaRPr/>
          </a:p>
        </p:txBody>
      </p:sp>
      <p:pic>
        <p:nvPicPr>
          <p:cNvPr id="148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252000" y="1543050"/>
            <a:ext cx="7306088" cy="38433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 smtClean="0">
                <a:latin typeface="Arial"/>
              </a:rPr>
              <a:t>    { </a:t>
            </a:r>
            <a:r>
              <a:rPr lang="en-GB" sz="1400" dirty="0">
                <a:latin typeface="Arial"/>
              </a:rPr>
              <a:t>"</a:t>
            </a:r>
            <a:r>
              <a:rPr lang="en-GB" sz="1400" dirty="0" err="1">
                <a:latin typeface="Arial"/>
              </a:rPr>
              <a:t>param</a:t>
            </a:r>
            <a:r>
              <a:rPr lang="en-GB" sz="1400" dirty="0">
                <a:latin typeface="Arial"/>
              </a:rPr>
              <a:t>": "Input",</a:t>
            </a:r>
            <a:endParaRPr dirty="0"/>
          </a:p>
          <a:p>
            <a:r>
              <a:rPr lang="en-GB" sz="1400" dirty="0">
                <a:latin typeface="Arial"/>
              </a:rPr>
              <a:t>     "type": "string",</a:t>
            </a:r>
            <a:endParaRPr dirty="0"/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current_value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{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"protocol":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irods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"value": "/</a:t>
            </a:r>
            <a:r>
              <a:rPr lang="en-GB" sz="1400" b="1" dirty="0" err="1" smtClean="0">
                <a:solidFill>
                  <a:srgbClr val="C00000"/>
                </a:solidFill>
                <a:latin typeface="Arial"/>
              </a:rPr>
              <a:t>tgacZone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/home/</a:t>
            </a:r>
            <a:r>
              <a:rPr lang="en-GB" sz="1400" b="1" dirty="0" err="1" smtClean="0">
                <a:solidFill>
                  <a:srgbClr val="C00000"/>
                </a:solidFill>
                <a:latin typeface="Arial"/>
              </a:rPr>
              <a:t>tyrrells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/</a:t>
            </a:r>
            <a:r>
              <a:rPr lang="en-GB" sz="1400" b="1" dirty="0" err="1" smtClean="0">
                <a:solidFill>
                  <a:srgbClr val="C00000"/>
                </a:solidFill>
                <a:latin typeface="Arial"/>
              </a:rPr>
              <a:t>test.fa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"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},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dirty="0">
                <a:latin typeface="Arial"/>
              </a:rPr>
              <a:t>     "tag": 1,</a:t>
            </a:r>
            <a:endParaRPr dirty="0"/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default_value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": {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"protocol": "</a:t>
            </a:r>
            <a:r>
              <a:rPr lang="en-GB" sz="1400" b="1" dirty="0" err="1">
                <a:solidFill>
                  <a:srgbClr val="C00000"/>
                </a:solidFill>
                <a:latin typeface="Arial"/>
              </a:rPr>
              <a:t>irods</a:t>
            </a:r>
            <a:r>
              <a:rPr lang="en-GB" sz="1400" b="1" dirty="0">
                <a:solidFill>
                  <a:srgbClr val="C00000"/>
                </a:solidFill>
                <a:latin typeface="Arial"/>
              </a:rPr>
              <a:t>",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 "value": "/</a:t>
            </a:r>
            <a:r>
              <a:rPr lang="en-GB" sz="1400" b="1" dirty="0" err="1" smtClean="0">
                <a:solidFill>
                  <a:srgbClr val="C00000"/>
                </a:solidFill>
                <a:latin typeface="Arial"/>
              </a:rPr>
              <a:t>tgacZone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/home/</a:t>
            </a:r>
            <a:r>
              <a:rPr lang="en-GB" sz="1400" b="1" dirty="0" err="1" smtClean="0">
                <a:solidFill>
                  <a:srgbClr val="C00000"/>
                </a:solidFill>
                <a:latin typeface="Arial"/>
              </a:rPr>
              <a:t>tyrrells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/</a:t>
            </a:r>
            <a:r>
              <a:rPr lang="en-GB" sz="1400" b="1" dirty="0" err="1" smtClean="0">
                <a:solidFill>
                  <a:srgbClr val="C00000"/>
                </a:solidFill>
                <a:latin typeface="Arial"/>
              </a:rPr>
              <a:t>test.fa</a:t>
            </a:r>
            <a:r>
              <a:rPr lang="en-GB" sz="1400" b="1" dirty="0" smtClean="0">
                <a:solidFill>
                  <a:srgbClr val="C00000"/>
                </a:solidFill>
                <a:latin typeface="Arial"/>
              </a:rPr>
              <a:t>"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 },</a:t>
            </a:r>
            <a:endParaRPr b="1" dirty="0">
              <a:solidFill>
                <a:srgbClr val="C00000"/>
              </a:solidFill>
            </a:endParaRPr>
          </a:p>
          <a:p>
            <a:r>
              <a:rPr lang="en-GB" sz="1400" dirty="0">
                <a:latin typeface="Arial"/>
              </a:rPr>
              <a:t>     "</a:t>
            </a:r>
            <a:r>
              <a:rPr lang="en-GB" sz="1400" dirty="0" err="1">
                <a:latin typeface="Arial"/>
              </a:rPr>
              <a:t>wheatis_type</a:t>
            </a:r>
            <a:r>
              <a:rPr lang="en-GB" sz="1400" dirty="0">
                <a:latin typeface="Arial"/>
              </a:rPr>
              <a:t>": 7,</a:t>
            </a:r>
            <a:endParaRPr dirty="0"/>
          </a:p>
          <a:p>
            <a:r>
              <a:rPr lang="en-GB" sz="1400" dirty="0">
                <a:latin typeface="Arial"/>
              </a:rPr>
              <a:t>     "description": "The input file to read"</a:t>
            </a:r>
            <a:endParaRPr dirty="0"/>
          </a:p>
          <a:p>
            <a:r>
              <a:rPr lang="en-GB" sz="1400" dirty="0">
                <a:latin typeface="Arial"/>
              </a:rPr>
              <a:t>    }, </a:t>
            </a:r>
            <a:endParaRPr lang="en-GB" sz="1400" dirty="0" smtClean="0">
              <a:latin typeface="Arial"/>
            </a:endParaRPr>
          </a:p>
          <a:p>
            <a:endParaRPr dirty="0"/>
          </a:p>
        </p:txBody>
      </p:sp>
      <p:sp>
        <p:nvSpPr>
          <p:cNvPr id="150" name="CustomShape 5"/>
          <p:cNvSpPr/>
          <p:nvPr/>
        </p:nvSpPr>
        <p:spPr>
          <a:xfrm>
            <a:off x="4752000" y="1543050"/>
            <a:ext cx="4250160" cy="44700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1" dirty="0">
                <a:solidFill>
                  <a:srgbClr val="C00000"/>
                </a:solidFill>
                <a:latin typeface="Arial"/>
              </a:rPr>
              <a:t>    </a:t>
            </a:r>
            <a:endParaRPr b="1" dirty="0">
              <a:solidFill>
                <a:srgbClr val="C00000"/>
              </a:solidFill>
            </a:endParaRPr>
          </a:p>
          <a:p>
            <a:endParaRPr b="1" dirty="0">
              <a:solidFill>
                <a:srgbClr val="C00000"/>
              </a:solidFill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433080" y="936000"/>
            <a:ext cx="8276760" cy="43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latin typeface="Arial"/>
              </a:rPr>
              <a:t>Service - parameter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881245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Clients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 descr="wis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" y="786218"/>
            <a:ext cx="7552894" cy="557013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729288" y="786218"/>
            <a:ext cx="0" cy="1214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29288" y="2000250"/>
            <a:ext cx="16197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49067" y="2000250"/>
            <a:ext cx="0" cy="814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29288" y="786218"/>
            <a:ext cx="2694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24001" y="786218"/>
            <a:ext cx="0" cy="2028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49067" y="2814638"/>
            <a:ext cx="10749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14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FFFFFF"/>
                </a:solidFill>
                <a:latin typeface="Calibri"/>
              </a:rPr>
              <a:t>Clients</a:t>
            </a:r>
            <a:endParaRPr/>
          </a:p>
        </p:txBody>
      </p:sp>
      <p:pic>
        <p:nvPicPr>
          <p:cNvPr id="142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285750" y="1080000"/>
            <a:ext cx="844641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Built dynamically from server's </a:t>
            </a:r>
            <a:r>
              <a:rPr lang="en-GB" sz="2800" dirty="0" smtClean="0">
                <a:solidFill>
                  <a:srgbClr val="000000"/>
                </a:solidFill>
                <a:latin typeface="Arial"/>
              </a:rPr>
              <a:t>JSON messages.</a:t>
            </a:r>
            <a:endParaRPr dirty="0"/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Interface of user's choice	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Graphical User Interface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Shell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Arial"/>
              </a:rPr>
              <a:t>Browser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44" name="Picture 143"/>
          <p:cNvPicPr/>
          <p:nvPr/>
        </p:nvPicPr>
        <p:blipFill>
          <a:blip r:embed="rId3"/>
          <a:stretch>
            <a:fillRect/>
          </a:stretch>
        </p:blipFill>
        <p:spPr>
          <a:xfrm>
            <a:off x="3096000" y="2592000"/>
            <a:ext cx="5581080" cy="3314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3399913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FFFFFF"/>
                </a:solidFill>
                <a:latin typeface="Calibri"/>
              </a:rPr>
              <a:t>About</a:t>
            </a:r>
            <a:endParaRPr/>
          </a:p>
        </p:txBody>
      </p:sp>
      <p:pic>
        <p:nvPicPr>
          <p:cNvPr id="9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57200" y="804600"/>
            <a:ext cx="8228160" cy="49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sz="2300" dirty="0" smtClean="0">
                <a:solidFill>
                  <a:srgbClr val="000000"/>
                </a:solidFill>
                <a:latin typeface="Arial"/>
                <a:cs typeface="Arial"/>
              </a:rPr>
              <a:t>G20 Initiative for food security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sz="2300" dirty="0" smtClean="0">
                <a:solidFill>
                  <a:srgbClr val="000000"/>
                </a:solidFill>
                <a:latin typeface="Arial"/>
                <a:cs typeface="Arial"/>
              </a:rPr>
              <a:t>Collective building of the </a:t>
            </a:r>
            <a:r>
              <a:rPr lang="en-GB" sz="2300" dirty="0" err="1" smtClean="0">
                <a:solidFill>
                  <a:srgbClr val="000000"/>
                </a:solidFill>
                <a:latin typeface="Arial"/>
                <a:cs typeface="Arial"/>
              </a:rPr>
              <a:t>WheatIS</a:t>
            </a:r>
            <a:r>
              <a:rPr lang="en-GB" sz="2300" dirty="0" smtClean="0">
                <a:solidFill>
                  <a:srgbClr val="000000"/>
                </a:solidFill>
                <a:latin typeface="Arial"/>
                <a:cs typeface="Arial"/>
              </a:rPr>
              <a:t> to better respond to the needs of the international wheat community</a:t>
            </a:r>
            <a:endParaRPr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sz="2300" dirty="0" smtClean="0">
                <a:solidFill>
                  <a:srgbClr val="000000"/>
                </a:solidFill>
                <a:latin typeface="Arial"/>
                <a:cs typeface="Arial"/>
              </a:rPr>
              <a:t>Promotion </a:t>
            </a:r>
            <a:r>
              <a:rPr lang="en-GB" sz="2300" dirty="0">
                <a:solidFill>
                  <a:srgbClr val="000000"/>
                </a:solidFill>
                <a:latin typeface="Arial"/>
                <a:cs typeface="Arial"/>
              </a:rPr>
              <a:t>of an open-access model for data exchange</a:t>
            </a:r>
            <a:endParaRPr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sz="2300" dirty="0">
                <a:solidFill>
                  <a:srgbClr val="000000"/>
                </a:solidFill>
                <a:latin typeface="Arial"/>
                <a:cs typeface="Arial"/>
              </a:rPr>
              <a:t>Reliance on a distributed system</a:t>
            </a:r>
            <a:endParaRPr dirty="0">
              <a:latin typeface="Arial"/>
              <a:cs typeface="Arial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300" dirty="0" smtClean="0">
                <a:solidFill>
                  <a:srgbClr val="000000"/>
                </a:solidFill>
                <a:latin typeface="Arial"/>
                <a:cs typeface="Arial"/>
              </a:rPr>
              <a:t>Virtual Machines </a:t>
            </a:r>
            <a:r>
              <a:rPr lang="en-GB" sz="2300" dirty="0">
                <a:solidFill>
                  <a:srgbClr val="000000"/>
                </a:solidFill>
                <a:latin typeface="Arial"/>
                <a:cs typeface="Arial"/>
              </a:rPr>
              <a:t>and Cloud Computing technologies to facilitate sharing data and </a:t>
            </a:r>
            <a:r>
              <a:rPr lang="en-GB" sz="2300" dirty="0" smtClean="0">
                <a:solidFill>
                  <a:srgbClr val="000000"/>
                </a:solidFill>
                <a:latin typeface="Arial"/>
                <a:cs typeface="Arial"/>
              </a:rPr>
              <a:t>tools</a:t>
            </a:r>
            <a:endParaRPr dirty="0">
              <a:latin typeface="Arial"/>
              <a:cs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4680000" y="5779080"/>
            <a:ext cx="4462560" cy="63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Taken from http://www.wheatis.org/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532893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-16" y="680638"/>
            <a:ext cx="403884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173736" y="680638"/>
            <a:ext cx="404028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Server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62" name="CustomShape 5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 dirty="0" smtClean="0">
                <a:solidFill>
                  <a:srgbClr val="FFFFFF"/>
                </a:solidFill>
                <a:latin typeface="Calibri"/>
              </a:rPr>
              <a:t>Demo 1</a:t>
            </a:r>
            <a:endParaRPr dirty="0"/>
          </a:p>
        </p:txBody>
      </p:sp>
      <p:pic>
        <p:nvPicPr>
          <p:cNvPr id="163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64" name="CustomShape 6"/>
          <p:cNvSpPr/>
          <p:nvPr/>
        </p:nvSpPr>
        <p:spPr>
          <a:xfrm>
            <a:off x="6143576" y="2160000"/>
            <a:ext cx="2329920" cy="13111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Get list of services applicable for the resource</a:t>
            </a:r>
            <a:endParaRPr/>
          </a:p>
        </p:txBody>
      </p:sp>
      <p:sp>
        <p:nvSpPr>
          <p:cNvPr id="165" name="CustomShape 7"/>
          <p:cNvSpPr/>
          <p:nvPr/>
        </p:nvSpPr>
        <p:spPr>
          <a:xfrm>
            <a:off x="6143576" y="3903840"/>
            <a:ext cx="2329920" cy="1531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Run chosen services on the resource with the user’s parameters</a:t>
            </a:r>
            <a:endParaRPr/>
          </a:p>
        </p:txBody>
      </p:sp>
      <p:sp>
        <p:nvSpPr>
          <p:cNvPr id="166" name="CustomShape 8"/>
          <p:cNvSpPr/>
          <p:nvPr/>
        </p:nvSpPr>
        <p:spPr>
          <a:xfrm>
            <a:off x="727544" y="1479960"/>
            <a:ext cx="2378880" cy="85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See what services are available for a resource</a:t>
            </a:r>
            <a:endParaRPr/>
          </a:p>
        </p:txBody>
      </p:sp>
      <p:sp>
        <p:nvSpPr>
          <p:cNvPr id="167" name="CustomShape 9"/>
          <p:cNvSpPr/>
          <p:nvPr/>
        </p:nvSpPr>
        <p:spPr>
          <a:xfrm>
            <a:off x="691544" y="3096000"/>
            <a:ext cx="2378880" cy="12909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dirty="0">
                <a:solidFill>
                  <a:srgbClr val="FFFFFF"/>
                </a:solidFill>
                <a:latin typeface="Calibri"/>
              </a:rPr>
              <a:t>Choose which services to run and set their parameters</a:t>
            </a:r>
            <a:endParaRPr dirty="0"/>
          </a:p>
        </p:txBody>
      </p:sp>
      <p:sp>
        <p:nvSpPr>
          <p:cNvPr id="168" name="CustomShape 10"/>
          <p:cNvSpPr/>
          <p:nvPr/>
        </p:nvSpPr>
        <p:spPr>
          <a:xfrm>
            <a:off x="727544" y="5143680"/>
            <a:ext cx="2378880" cy="859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Show running processes and/or results</a:t>
            </a:r>
            <a:endParaRPr/>
          </a:p>
        </p:txBody>
      </p:sp>
      <p:sp>
        <p:nvSpPr>
          <p:cNvPr id="169" name="Line 11"/>
          <p:cNvSpPr/>
          <p:nvPr/>
        </p:nvSpPr>
        <p:spPr>
          <a:xfrm>
            <a:off x="4572000" y="1479960"/>
            <a:ext cx="0" cy="4390200"/>
          </a:xfrm>
          <a:prstGeom prst="line">
            <a:avLst/>
          </a:prstGeom>
          <a:ln w="25560" cap="rnd">
            <a:solidFill>
              <a:srgbClr val="4F81BD"/>
            </a:solidFill>
            <a:prstDash val="dash"/>
            <a:round/>
          </a:ln>
        </p:spPr>
      </p:sp>
      <p:sp>
        <p:nvSpPr>
          <p:cNvPr id="170" name="CustomShape 12"/>
          <p:cNvSpPr/>
          <p:nvPr/>
        </p:nvSpPr>
        <p:spPr>
          <a:xfrm>
            <a:off x="3124080" y="1910520"/>
            <a:ext cx="3019496" cy="91584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171" name="CustomShape 13"/>
          <p:cNvSpPr/>
          <p:nvPr/>
        </p:nvSpPr>
        <p:spPr>
          <a:xfrm flipH="1">
            <a:off x="3106424" y="2827800"/>
            <a:ext cx="2944800" cy="91440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172" name="CustomShape 14"/>
          <p:cNvSpPr/>
          <p:nvPr/>
        </p:nvSpPr>
        <p:spPr>
          <a:xfrm>
            <a:off x="3161336" y="3743640"/>
            <a:ext cx="2982240" cy="91440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173" name="CustomShape 15"/>
          <p:cNvSpPr/>
          <p:nvPr/>
        </p:nvSpPr>
        <p:spPr>
          <a:xfrm flipH="1">
            <a:off x="3124080" y="4686480"/>
            <a:ext cx="2927144" cy="91440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type="arrow" w="med" len="med"/>
          </a:ln>
        </p:spPr>
      </p:sp>
      <p:sp>
        <p:nvSpPr>
          <p:cNvPr id="18" name="TextBox 17"/>
          <p:cNvSpPr txBox="1"/>
          <p:nvPr/>
        </p:nvSpPr>
        <p:spPr>
          <a:xfrm>
            <a:off x="3324704" y="85725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latin typeface="Arial" pitchFamily="34" charset="0"/>
                <a:cs typeface="Arial" pitchFamily="34" charset="0"/>
              </a:rPr>
              <a:t>JSON Messages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27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WheatIS Structure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 descr="wis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" y="786218"/>
            <a:ext cx="7552894" cy="55701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71107" y="766230"/>
            <a:ext cx="28861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57305" y="766230"/>
            <a:ext cx="0" cy="34637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57305" y="4229997"/>
            <a:ext cx="1563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21100" y="4229997"/>
            <a:ext cx="0" cy="1847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71107" y="6077340"/>
            <a:ext cx="44499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71107" y="766230"/>
            <a:ext cx="0" cy="531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211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WheatIS Structure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 descr="wis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" y="786218"/>
            <a:ext cx="7552894" cy="55701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974576" y="766230"/>
            <a:ext cx="14368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11473" y="766230"/>
            <a:ext cx="0" cy="30347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4577" y="3800987"/>
            <a:ext cx="1436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74576" y="786218"/>
            <a:ext cx="1" cy="3014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565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Java Server and Webapp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423098" cy="4525963"/>
          </a:xfrm>
        </p:spPr>
        <p:txBody>
          <a:bodyPr>
            <a:normAutofit/>
          </a:bodyPr>
          <a:lstStyle/>
          <a:p>
            <a:r>
              <a:rPr lang="en-GB" dirty="0" err="1" smtClean="0"/>
              <a:t>JaveSever</a:t>
            </a:r>
            <a:r>
              <a:rPr lang="en-GB" dirty="0" smtClean="0"/>
              <a:t> Pages (JSP) &amp; Tomcat webserver</a:t>
            </a:r>
          </a:p>
          <a:p>
            <a:r>
              <a:rPr lang="en-GB" dirty="0"/>
              <a:t>JSPs are translated into servlets at runtime</a:t>
            </a:r>
            <a:endParaRPr lang="en-GB" dirty="0" smtClean="0"/>
          </a:p>
          <a:p>
            <a:r>
              <a:rPr lang="en-US" altLang="zh-CN" dirty="0"/>
              <a:t>Dynamic content</a:t>
            </a:r>
            <a:endParaRPr lang="en-GB" dirty="0"/>
          </a:p>
          <a:p>
            <a:pPr lvl="1"/>
            <a:r>
              <a:rPr lang="en-GB" dirty="0" smtClean="0"/>
              <a:t>Server-side compilation</a:t>
            </a:r>
            <a:endParaRPr lang="en-US" altLang="zh-CN" dirty="0" smtClean="0"/>
          </a:p>
          <a:p>
            <a:pPr lvl="1"/>
            <a:r>
              <a:rPr lang="en-GB" dirty="0" smtClean="0"/>
              <a:t>Plus </a:t>
            </a:r>
            <a:r>
              <a:rPr lang="en-US" altLang="zh-CN" dirty="0" smtClean="0"/>
              <a:t>JavaScript/</a:t>
            </a:r>
            <a:r>
              <a:rPr lang="en-GB" dirty="0" smtClean="0"/>
              <a:t>Ajax Client-side compilation </a:t>
            </a:r>
            <a:endParaRPr lang="en-GB" dirty="0"/>
          </a:p>
        </p:txBody>
      </p:sp>
      <p:pic>
        <p:nvPicPr>
          <p:cNvPr id="2" name="Picture 1" descr="220px-JSP_Model_2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94" y="1037993"/>
            <a:ext cx="2794000" cy="3200400"/>
          </a:xfrm>
          <a:prstGeom prst="rect">
            <a:avLst/>
          </a:prstGeom>
        </p:spPr>
      </p:pic>
      <p:pic>
        <p:nvPicPr>
          <p:cNvPr id="3" name="Picture 2" descr="Screen Shot 2014-11-10 at 14.17.4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00" y="4476518"/>
            <a:ext cx="1948682" cy="500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901" y="5432964"/>
            <a:ext cx="971985" cy="693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9375" y="5281233"/>
            <a:ext cx="1615377" cy="961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4752" y="5153087"/>
            <a:ext cx="1126204" cy="11262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61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WheatIS Structure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 descr="wis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" y="786218"/>
            <a:ext cx="7552894" cy="55701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974573" y="5920739"/>
            <a:ext cx="34949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69477" y="3967860"/>
            <a:ext cx="1" cy="1952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4573" y="3967859"/>
            <a:ext cx="349490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74577" y="3967860"/>
            <a:ext cx="1" cy="1952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335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 smtClean="0"/>
              <a:t>Solr</a:t>
            </a:r>
            <a:r>
              <a:rPr lang="en-US" sz="3600" b="1" dirty="0" smtClean="0"/>
              <a:t> Indexing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Java </a:t>
            </a:r>
            <a:r>
              <a:rPr lang="en-GB" dirty="0" smtClean="0"/>
              <a:t>based</a:t>
            </a:r>
          </a:p>
          <a:p>
            <a:r>
              <a:rPr lang="en-US" altLang="zh-CN" dirty="0" smtClean="0"/>
              <a:t>P</a:t>
            </a:r>
            <a:r>
              <a:rPr lang="en-GB" dirty="0" err="1" smtClean="0"/>
              <a:t>owerful</a:t>
            </a:r>
            <a:r>
              <a:rPr lang="en-GB" dirty="0" smtClean="0"/>
              <a:t> </a:t>
            </a:r>
            <a:r>
              <a:rPr lang="en-GB" dirty="0"/>
              <a:t>full-text search, </a:t>
            </a:r>
            <a:endParaRPr lang="en-GB" dirty="0" smtClean="0"/>
          </a:p>
          <a:p>
            <a:r>
              <a:rPr lang="en-GB" dirty="0"/>
              <a:t>H</a:t>
            </a:r>
            <a:r>
              <a:rPr lang="en-GB" dirty="0" smtClean="0"/>
              <a:t>it </a:t>
            </a:r>
            <a:r>
              <a:rPr lang="en-GB" dirty="0"/>
              <a:t>highlighting, </a:t>
            </a:r>
            <a:endParaRPr lang="en-GB" dirty="0" smtClean="0"/>
          </a:p>
          <a:p>
            <a:r>
              <a:rPr lang="en-GB" dirty="0"/>
              <a:t>F</a:t>
            </a:r>
            <a:r>
              <a:rPr lang="en-GB" dirty="0" smtClean="0"/>
              <a:t>aceted </a:t>
            </a:r>
            <a:r>
              <a:rPr lang="en-GB" dirty="0"/>
              <a:t>search, </a:t>
            </a:r>
            <a:endParaRPr lang="en-GB" dirty="0" smtClean="0"/>
          </a:p>
          <a:p>
            <a:r>
              <a:rPr lang="en-GB" dirty="0"/>
              <a:t>N</a:t>
            </a:r>
            <a:r>
              <a:rPr lang="en-GB" dirty="0" smtClean="0"/>
              <a:t>ear </a:t>
            </a:r>
            <a:r>
              <a:rPr lang="en-GB" dirty="0"/>
              <a:t>real-time indexing, </a:t>
            </a:r>
            <a:endParaRPr lang="en-GB" dirty="0" smtClean="0"/>
          </a:p>
          <a:p>
            <a:r>
              <a:rPr lang="en-GB" dirty="0"/>
              <a:t>D</a:t>
            </a:r>
            <a:r>
              <a:rPr lang="en-GB" dirty="0" smtClean="0"/>
              <a:t>ynamic </a:t>
            </a:r>
            <a:r>
              <a:rPr lang="en-GB" dirty="0"/>
              <a:t>clustering, </a:t>
            </a:r>
            <a:endParaRPr lang="en-GB" dirty="0" smtClean="0"/>
          </a:p>
          <a:p>
            <a:r>
              <a:rPr lang="en-GB" dirty="0" smtClean="0"/>
              <a:t>Database </a:t>
            </a:r>
            <a:r>
              <a:rPr lang="en-GB" dirty="0"/>
              <a:t>integration, </a:t>
            </a:r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ich </a:t>
            </a:r>
            <a:r>
              <a:rPr lang="en-GB" dirty="0"/>
              <a:t>document (e.g., Word, PDF) </a:t>
            </a:r>
            <a:r>
              <a:rPr lang="en-GB" dirty="0" smtClean="0"/>
              <a:t>handling </a:t>
            </a:r>
          </a:p>
          <a:p>
            <a:r>
              <a:rPr lang="en-GB" dirty="0" smtClean="0"/>
              <a:t>Location aware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254" y="5069305"/>
            <a:ext cx="1917249" cy="10568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1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 smtClean="0"/>
              <a:t>Solr</a:t>
            </a:r>
            <a:r>
              <a:rPr lang="en-US" sz="3600" b="1" dirty="0" smtClean="0"/>
              <a:t> Indexing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254" y="5069305"/>
            <a:ext cx="1917249" cy="1056858"/>
          </a:xfrm>
          <a:prstGeom prst="rect">
            <a:avLst/>
          </a:prstGeom>
        </p:spPr>
      </p:pic>
      <p:pic>
        <p:nvPicPr>
          <p:cNvPr id="6" name="Picture 5" descr="Screen Shot 2014-11-10 at 14.53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8" y="1039131"/>
            <a:ext cx="5886930" cy="4828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64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WheatIS Structure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 descr="wis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" y="786218"/>
            <a:ext cx="7552894" cy="55701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87978" y="4422124"/>
            <a:ext cx="11865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74572" y="786217"/>
            <a:ext cx="0" cy="3651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7978" y="786219"/>
            <a:ext cx="11865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87978" y="786219"/>
            <a:ext cx="1" cy="36359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969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Interoperability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242151" cy="4387967"/>
          </a:xfrm>
        </p:spPr>
        <p:txBody>
          <a:bodyPr/>
          <a:lstStyle/>
          <a:p>
            <a:r>
              <a:rPr lang="en-US" altLang="zh-CN" dirty="0"/>
              <a:t>Distributed computing support</a:t>
            </a:r>
            <a:endParaRPr lang="en-GB" dirty="0"/>
          </a:p>
          <a:p>
            <a:pPr lvl="1"/>
            <a:r>
              <a:rPr lang="en-GB" dirty="0" err="1" smtClean="0"/>
              <a:t>OAuth</a:t>
            </a:r>
            <a:r>
              <a:rPr lang="en-GB" dirty="0" smtClean="0"/>
              <a:t> </a:t>
            </a:r>
            <a:r>
              <a:rPr lang="en-GB" dirty="0"/>
              <a:t>2 support</a:t>
            </a:r>
          </a:p>
          <a:p>
            <a:pPr lvl="1"/>
            <a:r>
              <a:rPr lang="en-GB" dirty="0" err="1" smtClean="0"/>
              <a:t>WheatIS_JS</a:t>
            </a:r>
            <a:r>
              <a:rPr lang="en-GB" dirty="0" smtClean="0"/>
              <a:t> library</a:t>
            </a:r>
          </a:p>
          <a:p>
            <a:pPr lvl="1"/>
            <a:r>
              <a:rPr lang="en-GB" dirty="0"/>
              <a:t>Representational state transfer (REST</a:t>
            </a:r>
            <a:r>
              <a:rPr lang="en-GB" dirty="0" smtClean="0"/>
              <a:t>) API</a:t>
            </a:r>
          </a:p>
        </p:txBody>
      </p:sp>
      <p:pic>
        <p:nvPicPr>
          <p:cNvPr id="8" name="Picture 7" descr="oauth-retina-previe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00" y="5057978"/>
            <a:ext cx="1068185" cy="1068185"/>
          </a:xfrm>
          <a:prstGeom prst="rect">
            <a:avLst/>
          </a:prstGeom>
        </p:spPr>
      </p:pic>
      <p:pic>
        <p:nvPicPr>
          <p:cNvPr id="2" name="Picture 1" descr="distributed-computing-660x4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25" y="1600200"/>
            <a:ext cx="3946160" cy="27503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19800" y="4450011"/>
            <a:ext cx="16722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i="1" dirty="0">
                <a:solidFill>
                  <a:srgbClr val="464749"/>
                </a:solidFill>
                <a:latin typeface="Times-Roman"/>
              </a:rPr>
              <a:t>Image Credit: </a:t>
            </a:r>
            <a:r>
              <a:rPr lang="en-GB" sz="900" i="1" dirty="0">
                <a:solidFill>
                  <a:srgbClr val="3663AF"/>
                </a:solidFill>
                <a:latin typeface="Times-Roman"/>
                <a:hlinkClick r:id="rId5"/>
              </a:rPr>
              <a:t>Webhostinggeeks</a:t>
            </a:r>
            <a:endParaRPr lang="en-GB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838086"/>
            <a:ext cx="3145531" cy="1518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34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WheatIS Structure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 descr="wis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" y="786218"/>
            <a:ext cx="7552894" cy="557013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61838" y="3198392"/>
            <a:ext cx="11034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861837" y="3198393"/>
            <a:ext cx="9270" cy="1223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1837" y="4422124"/>
            <a:ext cx="11034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56033" y="3198393"/>
            <a:ext cx="9270" cy="1223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34615" y="3198391"/>
            <a:ext cx="11034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7234614" y="3198392"/>
            <a:ext cx="9270" cy="1223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34614" y="4422123"/>
            <a:ext cx="11034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8328810" y="3198392"/>
            <a:ext cx="9270" cy="1223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969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FFFFFF"/>
                </a:solidFill>
                <a:latin typeface="Calibri"/>
              </a:rPr>
              <a:t>Issues</a:t>
            </a:r>
            <a:endParaRPr/>
          </a:p>
        </p:txBody>
      </p:sp>
      <p:pic>
        <p:nvPicPr>
          <p:cNvPr id="96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432000" y="10800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  <a:cs typeface="Arial"/>
              </a:rPr>
              <a:t>Massive </a:t>
            </a:r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sets of data, prohibitive to </a:t>
            </a:r>
            <a:r>
              <a:rPr lang="en-GB" sz="2400" dirty="0" smtClean="0">
                <a:solidFill>
                  <a:srgbClr val="000000"/>
                </a:solidFill>
                <a:latin typeface="Arial"/>
                <a:cs typeface="Arial"/>
              </a:rPr>
              <a:t>copy</a:t>
            </a:r>
          </a:p>
          <a:p>
            <a:pPr marL="800100" lvl="1" indent="-342900">
              <a:buSzPct val="45000"/>
              <a:buFont typeface="Arial" pitchFamily="34" charset="0"/>
              <a:buChar char="•"/>
            </a:pPr>
            <a:r>
              <a:rPr lang="en-GB" sz="2400" dirty="0" smtClean="0">
                <a:latin typeface="Arial"/>
                <a:cs typeface="Arial"/>
              </a:rPr>
              <a:t>Geographically distant</a:t>
            </a:r>
            <a:endParaRPr sz="2400" dirty="0" smtClean="0">
              <a:latin typeface="Arial"/>
              <a:cs typeface="Arial"/>
            </a:endParaRPr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  <a:cs typeface="Arial"/>
              </a:rPr>
              <a:t>Access</a:t>
            </a:r>
          </a:p>
          <a:p>
            <a:pPr marL="1257300" lvl="2" indent="-342900">
              <a:buSzPct val="45000"/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  <a:cs typeface="Arial"/>
              </a:rPr>
              <a:t>Fully open to fully closed</a:t>
            </a:r>
            <a:endParaRPr sz="2400" dirty="0">
              <a:latin typeface="Arial"/>
              <a:cs typeface="Arial"/>
            </a:endParaRPr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  <a:cs typeface="Arial"/>
              </a:rPr>
              <a:t>Synchronisation</a:t>
            </a:r>
            <a:endParaRPr sz="2400" dirty="0">
              <a:latin typeface="Arial"/>
              <a:cs typeface="Arial"/>
            </a:endParaRPr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  <a:cs typeface="Arial"/>
              </a:rPr>
              <a:t>Collation</a:t>
            </a:r>
            <a:endParaRPr sz="2400" dirty="0">
              <a:latin typeface="Arial"/>
              <a:cs typeface="Arial"/>
            </a:endParaRPr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  <a:cs typeface="Arial"/>
              </a:rPr>
              <a:t>How to harvest the data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endParaRPr sz="24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/>
                <a:cs typeface="Arial"/>
              </a:rPr>
              <a:t>Services</a:t>
            </a:r>
            <a:endParaRPr sz="2400" dirty="0">
              <a:latin typeface="Arial"/>
              <a:cs typeface="Arial"/>
            </a:endParaRPr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  <a:cs typeface="Arial"/>
              </a:rPr>
              <a:t>Different areas of interest</a:t>
            </a:r>
            <a:endParaRPr sz="2400" dirty="0">
              <a:latin typeface="Arial"/>
              <a:cs typeface="Arial"/>
            </a:endParaRPr>
          </a:p>
          <a:p>
            <a:pPr marL="800100" lvl="1" indent="-342900">
              <a:buSzPct val="45000"/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/>
                <a:cs typeface="Arial"/>
              </a:rPr>
              <a:t>Work together smoothly </a:t>
            </a:r>
            <a:r>
              <a:rPr lang="en-GB" sz="2400" dirty="0" smtClean="0">
                <a:solidFill>
                  <a:srgbClr val="000000"/>
                </a:solidFill>
                <a:latin typeface="Arial"/>
              </a:rPr>
              <a:t>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</p:spTree>
    <p:extLst>
      <p:ext uri="{BB962C8B-B14F-4D97-AF65-F5344CB8AC3E}">
        <p14:creationId xmlns="" xmlns:p14="http://schemas.microsoft.com/office/powerpoint/2010/main" val="604848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 err="1" smtClean="0"/>
              <a:t>CerealsDB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86" y="5311759"/>
            <a:ext cx="1837054" cy="67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833" y="5353743"/>
            <a:ext cx="1725706" cy="501387"/>
          </a:xfrm>
          <a:prstGeom prst="rect">
            <a:avLst/>
          </a:prstGeom>
        </p:spPr>
      </p:pic>
      <p:pic>
        <p:nvPicPr>
          <p:cNvPr id="6" name="Picture 5" descr="Screen Shot 2014-11-10 at 14.55.2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8" y="5311759"/>
            <a:ext cx="1843267" cy="664785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Wheat Genome Database</a:t>
            </a:r>
          </a:p>
          <a:p>
            <a:r>
              <a:rPr lang="en-GB" dirty="0" smtClean="0"/>
              <a:t>Information </a:t>
            </a:r>
            <a:r>
              <a:rPr lang="en-GB" dirty="0"/>
              <a:t>about SNP </a:t>
            </a:r>
            <a:r>
              <a:rPr lang="en-GB" dirty="0" smtClean="0"/>
              <a:t>markers</a:t>
            </a:r>
          </a:p>
          <a:p>
            <a:r>
              <a:rPr lang="en-GB" dirty="0" smtClean="0"/>
              <a:t>Blast searches available</a:t>
            </a:r>
          </a:p>
          <a:p>
            <a:r>
              <a:rPr lang="en-GB" dirty="0" smtClean="0"/>
              <a:t>JSON API to connect WheatIS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929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 err="1" smtClean="0"/>
              <a:t>CerealsDB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86" y="5311759"/>
            <a:ext cx="1837054" cy="67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833" y="5353743"/>
            <a:ext cx="1725706" cy="501387"/>
          </a:xfrm>
          <a:prstGeom prst="rect">
            <a:avLst/>
          </a:prstGeom>
        </p:spPr>
      </p:pic>
      <p:pic>
        <p:nvPicPr>
          <p:cNvPr id="6" name="Picture 5" descr="Screen Shot 2014-11-10 at 14.55.2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8" y="5311759"/>
            <a:ext cx="1843267" cy="664785"/>
          </a:xfrm>
          <a:prstGeom prst="rect">
            <a:avLst/>
          </a:prstGeom>
        </p:spPr>
      </p:pic>
      <p:pic>
        <p:nvPicPr>
          <p:cNvPr id="16" name="Picture 15" descr="Screen Shot 2014-11-10 at 14.58.1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2" y="973546"/>
            <a:ext cx="4122113" cy="3277335"/>
          </a:xfrm>
          <a:prstGeom prst="rect">
            <a:avLst/>
          </a:prstGeom>
        </p:spPr>
      </p:pic>
      <p:pic>
        <p:nvPicPr>
          <p:cNvPr id="12" name="Picture 11" descr="Screen Shot 2014-11-10 at 14.57.1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86" y="1102969"/>
            <a:ext cx="4907228" cy="42061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04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WheatIS Demo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2751" y="3048554"/>
            <a:ext cx="1826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Demo 2</a:t>
            </a:r>
            <a:endParaRPr lang="en-GB" sz="4000" dirty="0"/>
          </a:p>
        </p:txBody>
      </p:sp>
    </p:spTree>
    <p:extLst>
      <p:ext uri="{BB962C8B-B14F-4D97-AF65-F5344CB8AC3E}">
        <p14:creationId xmlns="" xmlns:p14="http://schemas.microsoft.com/office/powerpoint/2010/main" val="39755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867" y="2081944"/>
            <a:ext cx="3250923" cy="3271319"/>
          </a:xfrm>
        </p:spPr>
        <p:txBody>
          <a:bodyPr>
            <a:normAutofit/>
          </a:bodyPr>
          <a:lstStyle/>
          <a:p>
            <a:r>
              <a:rPr lang="en-GB" sz="3300" dirty="0" smtClean="0"/>
              <a:t>Paul Wilkinson</a:t>
            </a:r>
          </a:p>
          <a:p>
            <a:r>
              <a:rPr lang="en-GB" sz="3300" dirty="0" smtClean="0"/>
              <a:t>Mark Winfield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480" y="6356350"/>
            <a:ext cx="2133600" cy="365125"/>
          </a:xfrm>
        </p:spPr>
        <p:txBody>
          <a:bodyPr/>
          <a:lstStyle/>
          <a:p>
            <a:fld id="{49E72EE5-FC59-4C07-8BB0-B846D7B3E35E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541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/>
              <a:t>Acknowledgements</a:t>
            </a:r>
            <a:endParaRPr lang="en-US" sz="36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The Genome Analysis Centre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1" y="1154388"/>
            <a:ext cx="1786216" cy="5076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627" y="1154388"/>
            <a:ext cx="1725706" cy="50138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2081944"/>
            <a:ext cx="3250923" cy="327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300" dirty="0" smtClean="0"/>
              <a:t>Robert Davey</a:t>
            </a:r>
          </a:p>
          <a:p>
            <a:r>
              <a:rPr lang="en-GB" sz="3300" dirty="0" smtClean="0"/>
              <a:t>Mario </a:t>
            </a:r>
            <a:r>
              <a:rPr lang="en-GB" sz="3300" dirty="0" err="1" smtClean="0"/>
              <a:t>Caccamo</a:t>
            </a:r>
            <a:endParaRPr lang="en-GB" sz="3300" dirty="0" smtClean="0"/>
          </a:p>
          <a:p>
            <a:endParaRPr lang="en-GB" sz="3300" dirty="0" smtClean="0"/>
          </a:p>
          <a:p>
            <a:r>
              <a:rPr lang="en-GB" sz="3300" dirty="0" smtClean="0"/>
              <a:t>Jon Wright</a:t>
            </a:r>
          </a:p>
          <a:p>
            <a:r>
              <a:rPr lang="en-GB" sz="3300" dirty="0" smtClean="0"/>
              <a:t>Paul Bailey</a:t>
            </a:r>
          </a:p>
        </p:txBody>
      </p:sp>
    </p:spTree>
    <p:extLst>
      <p:ext uri="{BB962C8B-B14F-4D97-AF65-F5344CB8AC3E}">
        <p14:creationId xmlns="" xmlns:p14="http://schemas.microsoft.com/office/powerpoint/2010/main" val="42067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21554"/>
            <a:ext cx="9144000" cy="0"/>
          </a:xfrm>
          <a:prstGeom prst="line">
            <a:avLst/>
          </a:prstGeom>
          <a:ln>
            <a:solidFill>
              <a:srgbClr val="000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/>
          </p:cNvSpPr>
          <p:nvPr/>
        </p:nvSpPr>
        <p:spPr bwMode="auto">
          <a:xfrm>
            <a:off x="4920996" y="1421554"/>
            <a:ext cx="40513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200" b="1" i="1" dirty="0">
                <a:solidFill>
                  <a:srgbClr val="000080"/>
                </a:solidFill>
                <a:ea typeface="ＭＳ Ｐゴシック" charset="0"/>
                <a:cs typeface="ＭＳ Ｐゴシック" charset="0"/>
              </a:rPr>
              <a:t>Building Excellence in Genomics and Computational Bioscience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32" y="378968"/>
            <a:ext cx="2874264" cy="816864"/>
          </a:xfrm>
          <a:prstGeom prst="rect">
            <a:avLst/>
          </a:prstGeom>
        </p:spPr>
      </p:pic>
      <p:sp>
        <p:nvSpPr>
          <p:cNvPr id="9" name="Rectangle 8"/>
          <p:cNvSpPr>
            <a:spLocks/>
          </p:cNvSpPr>
          <p:nvPr/>
        </p:nvSpPr>
        <p:spPr bwMode="auto">
          <a:xfrm>
            <a:off x="1253066" y="2655994"/>
            <a:ext cx="6637867" cy="102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endParaRPr lang="en-US" sz="2000" b="1" i="1" dirty="0">
              <a:solidFill>
                <a:srgbClr val="00008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3612" y="2969188"/>
            <a:ext cx="2483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000080"/>
                </a:solidFill>
              </a:rPr>
              <a:t>Thank you.</a:t>
            </a:r>
            <a:endParaRPr lang="en-GB" sz="4000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94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>
                <a:solidFill>
                  <a:srgbClr val="FFFFFF"/>
                </a:solidFill>
                <a:latin typeface="Calibri"/>
              </a:rPr>
              <a:t>Goals</a:t>
            </a:r>
            <a:endParaRPr/>
          </a:p>
        </p:txBody>
      </p:sp>
      <p:pic>
        <p:nvPicPr>
          <p:cNvPr id="11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410760" y="109044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Distributed services &amp; data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Interoperable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 restriction on data or services </a:t>
            </a:r>
            <a:r>
              <a:rPr lang="en-GB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Making data “smarter”</a:t>
            </a:r>
          </a:p>
          <a:p>
            <a:pPr marL="914400" lvl="1" indent="-4572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Linking</a:t>
            </a:r>
          </a:p>
          <a:p>
            <a:pPr marL="914400" lvl="1" indent="-4572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Aggregation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Automated workflows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GB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Searching</a:t>
            </a:r>
            <a:endParaRPr lang="en-GB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General </a:t>
            </a:r>
            <a:r>
              <a:rPr lang="en-GB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– standard text</a:t>
            </a:r>
          </a:p>
          <a:p>
            <a:pPr marL="914400" lvl="1" indent="-457200">
              <a:buFont typeface="Arial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Discipline-specific -  Identifying &amp; linking biological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terms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2665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-14288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 dirty="0" smtClean="0">
                <a:solidFill>
                  <a:srgbClr val="FFFFFF"/>
                </a:solidFill>
                <a:latin typeface="Calibri"/>
              </a:rPr>
              <a:t>Before</a:t>
            </a:r>
            <a:endParaRPr dirty="0"/>
          </a:p>
        </p:txBody>
      </p:sp>
      <p:pic>
        <p:nvPicPr>
          <p:cNvPr id="101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pic>
        <p:nvPicPr>
          <p:cNvPr id="102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581040" y="1187640"/>
            <a:ext cx="1765080" cy="1654920"/>
          </a:xfrm>
          <a:prstGeom prst="rect">
            <a:avLst/>
          </a:prstGeom>
          <a:ln>
            <a:noFill/>
          </a:ln>
        </p:spPr>
      </p:pic>
      <p:pic>
        <p:nvPicPr>
          <p:cNvPr id="103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79600" y="4068000"/>
            <a:ext cx="1765080" cy="1654920"/>
          </a:xfrm>
          <a:prstGeom prst="rect">
            <a:avLst/>
          </a:prstGeom>
          <a:ln w="9360">
            <a:noFill/>
          </a:ln>
        </p:spPr>
      </p:pic>
      <p:pic>
        <p:nvPicPr>
          <p:cNvPr id="104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581040" y="4068000"/>
            <a:ext cx="1765080" cy="1654920"/>
          </a:xfrm>
          <a:prstGeom prst="rect">
            <a:avLst/>
          </a:prstGeom>
          <a:ln w="9360">
            <a:noFill/>
          </a:ln>
        </p:spPr>
      </p:pic>
      <p:pic>
        <p:nvPicPr>
          <p:cNvPr id="105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79600" y="1187640"/>
            <a:ext cx="1765080" cy="165492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="" xmlns:p14="http://schemas.microsoft.com/office/powerpoint/2010/main" val="26551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 dirty="0" smtClean="0">
                <a:solidFill>
                  <a:srgbClr val="FFFFFF"/>
                </a:solidFill>
                <a:latin typeface="Calibri"/>
              </a:rPr>
              <a:t>After</a:t>
            </a:r>
            <a:endParaRPr dirty="0"/>
          </a:p>
        </p:txBody>
      </p:sp>
      <p:pic>
        <p:nvPicPr>
          <p:cNvPr id="101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pic>
        <p:nvPicPr>
          <p:cNvPr id="102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581040" y="1187640"/>
            <a:ext cx="1765080" cy="1654920"/>
          </a:xfrm>
          <a:prstGeom prst="rect">
            <a:avLst/>
          </a:prstGeom>
          <a:ln>
            <a:noFill/>
          </a:ln>
        </p:spPr>
      </p:pic>
      <p:pic>
        <p:nvPicPr>
          <p:cNvPr id="103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79600" y="4068000"/>
            <a:ext cx="1765080" cy="1654920"/>
          </a:xfrm>
          <a:prstGeom prst="rect">
            <a:avLst/>
          </a:prstGeom>
          <a:ln w="9360">
            <a:noFill/>
          </a:ln>
        </p:spPr>
      </p:pic>
      <p:pic>
        <p:nvPicPr>
          <p:cNvPr id="104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581040" y="4068000"/>
            <a:ext cx="1765080" cy="1654920"/>
          </a:xfrm>
          <a:prstGeom prst="rect">
            <a:avLst/>
          </a:prstGeom>
          <a:ln w="9360">
            <a:noFill/>
          </a:ln>
        </p:spPr>
      </p:pic>
      <p:pic>
        <p:nvPicPr>
          <p:cNvPr id="105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79600" y="1187640"/>
            <a:ext cx="1765080" cy="1654920"/>
          </a:xfrm>
          <a:prstGeom prst="rect">
            <a:avLst/>
          </a:prstGeom>
          <a:ln w="9360">
            <a:noFill/>
          </a:ln>
        </p:spPr>
      </p:pic>
      <p:sp>
        <p:nvSpPr>
          <p:cNvPr id="106" name="CustomShape 4"/>
          <p:cNvSpPr/>
          <p:nvPr/>
        </p:nvSpPr>
        <p:spPr>
          <a:xfrm>
            <a:off x="7762680" y="2843640"/>
            <a:ext cx="360" cy="12225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type="arrow" w="med" len="med"/>
            <a:tailEnd type="arrow" w="med" len="med"/>
          </a:ln>
        </p:spPr>
      </p:sp>
      <p:sp>
        <p:nvSpPr>
          <p:cNvPr id="107" name="CustomShape 5"/>
          <p:cNvSpPr/>
          <p:nvPr/>
        </p:nvSpPr>
        <p:spPr>
          <a:xfrm>
            <a:off x="2347920" y="2016000"/>
            <a:ext cx="45302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type="arrow" w="med" len="med"/>
            <a:tailEnd type="arrow" w="med" len="med"/>
          </a:ln>
        </p:spPr>
      </p:sp>
      <p:sp>
        <p:nvSpPr>
          <p:cNvPr id="108" name="CustomShape 6"/>
          <p:cNvSpPr/>
          <p:nvPr/>
        </p:nvSpPr>
        <p:spPr>
          <a:xfrm>
            <a:off x="1464480" y="2843640"/>
            <a:ext cx="360" cy="12225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type="arrow" w="med" len="med"/>
            <a:tailEnd type="arrow" w="med" len="med"/>
          </a:ln>
        </p:spPr>
      </p:sp>
      <p:sp>
        <p:nvSpPr>
          <p:cNvPr id="109" name="CustomShape 7"/>
          <p:cNvSpPr/>
          <p:nvPr/>
        </p:nvSpPr>
        <p:spPr>
          <a:xfrm>
            <a:off x="2347920" y="4896000"/>
            <a:ext cx="45302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type="arrow" w="med" len="med"/>
            <a:tailEnd type="arrow" w="med" len="med"/>
          </a:ln>
        </p:spPr>
      </p:sp>
      <p:sp>
        <p:nvSpPr>
          <p:cNvPr id="110" name="CustomShape 8"/>
          <p:cNvSpPr/>
          <p:nvPr/>
        </p:nvSpPr>
        <p:spPr>
          <a:xfrm flipV="1">
            <a:off x="2347920" y="2660760"/>
            <a:ext cx="4530240" cy="15829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type="arrow" w="med" len="med"/>
            <a:tailEnd type="arrow" w="med" len="med"/>
          </a:ln>
        </p:spPr>
      </p:sp>
      <p:sp>
        <p:nvSpPr>
          <p:cNvPr id="111" name="CustomShape 9"/>
          <p:cNvSpPr/>
          <p:nvPr/>
        </p:nvSpPr>
        <p:spPr>
          <a:xfrm>
            <a:off x="2347920" y="2664000"/>
            <a:ext cx="4530240" cy="17877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type="arrow" w="med" len="med"/>
            <a:tailEnd type="arrow" w="med" len="med"/>
          </a:ln>
        </p:spPr>
      </p:sp>
    </p:spTree>
    <p:extLst>
      <p:ext uri="{BB962C8B-B14F-4D97-AF65-F5344CB8AC3E}">
        <p14:creationId xmlns="" xmlns:p14="http://schemas.microsoft.com/office/powerpoint/2010/main" val="26551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0" y="6356520"/>
            <a:ext cx="9142560" cy="5000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0080"/>
          </a:solidFill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FFFFFF"/>
                </a:solidFill>
                <a:latin typeface="Calibri"/>
              </a:rPr>
              <a:t>The Genome Analysis Centre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0" y="0"/>
            <a:ext cx="9142560" cy="64656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600" b="1" dirty="0" smtClean="0">
                <a:solidFill>
                  <a:srgbClr val="FFFFFF"/>
                </a:solidFill>
                <a:latin typeface="Calibri"/>
              </a:rPr>
              <a:t>W</a:t>
            </a:r>
            <a:r>
              <a:rPr lang="en-US" altLang="zh-CN" sz="3600" b="1" smtClean="0">
                <a:solidFill>
                  <a:srgbClr val="FFFFFF"/>
                </a:solidFill>
                <a:latin typeface="Calibri"/>
              </a:rPr>
              <a:t>heat</a:t>
            </a:r>
            <a:r>
              <a:rPr lang="en-GB" sz="3600" b="1" smtClean="0">
                <a:solidFill>
                  <a:srgbClr val="FFFFFF"/>
                </a:solidFill>
                <a:latin typeface="Calibri"/>
              </a:rPr>
              <a:t>IS </a:t>
            </a:r>
            <a:r>
              <a:rPr lang="en-GB" sz="3600" b="1">
                <a:solidFill>
                  <a:srgbClr val="FFFFFF"/>
                </a:solidFill>
                <a:latin typeface="Calibri"/>
              </a:rPr>
              <a:t>Structure</a:t>
            </a:r>
            <a:endParaRPr dirty="0"/>
          </a:p>
        </p:txBody>
      </p:sp>
      <p:pic>
        <p:nvPicPr>
          <p:cNvPr id="12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49040" y="98280"/>
            <a:ext cx="1793520" cy="474840"/>
          </a:xfrm>
          <a:prstGeom prst="rect">
            <a:avLst/>
          </a:prstGeom>
          <a:ln>
            <a:noFill/>
          </a:ln>
        </p:spPr>
      </p:pic>
      <p:pic>
        <p:nvPicPr>
          <p:cNvPr id="121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871200" y="786240"/>
            <a:ext cx="7551360" cy="5568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48797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Genome Analysis Centre</a:t>
            </a:r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0" y="6356350"/>
            <a:ext cx="9144000" cy="501650"/>
          </a:xfrm>
          <a:prstGeom prst="round2Same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Genome Analysis Centre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4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/>
              <a:t>WheatIS Structure</a:t>
            </a:r>
            <a:endParaRPr lang="en-US" sz="3600" b="1" dirty="0"/>
          </a:p>
        </p:txBody>
      </p:sp>
      <p:pic>
        <p:nvPicPr>
          <p:cNvPr id="7" name="Picture 6" descr="white_for-we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98411"/>
            <a:ext cx="1794933" cy="476277"/>
          </a:xfrm>
          <a:prstGeom prst="rect">
            <a:avLst/>
          </a:prstGeom>
        </p:spPr>
      </p:pic>
      <p:pic>
        <p:nvPicPr>
          <p:cNvPr id="2" name="Picture 1" descr="wis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" y="786218"/>
            <a:ext cx="7552894" cy="55701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57305" y="786218"/>
            <a:ext cx="469818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57305" y="766230"/>
            <a:ext cx="0" cy="34637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57305" y="4229997"/>
            <a:ext cx="1563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21100" y="4229997"/>
            <a:ext cx="0" cy="2067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21100" y="6297759"/>
            <a:ext cx="31343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455487" y="786219"/>
            <a:ext cx="0" cy="5511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14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1995</Words>
  <Application>Microsoft Office PowerPoint</Application>
  <PresentationFormat>On-screen Show (4:3)</PresentationFormat>
  <Paragraphs>481</Paragraphs>
  <Slides>44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>The Genome Analysis Centre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Schneider-Gricar (TGAC)</dc:creator>
  <cp:lastModifiedBy>Billy</cp:lastModifiedBy>
  <cp:revision>278</cp:revision>
  <dcterms:created xsi:type="dcterms:W3CDTF">2013-03-16T21:23:41Z</dcterms:created>
  <dcterms:modified xsi:type="dcterms:W3CDTF">2014-11-11T23:42:03Z</dcterms:modified>
</cp:coreProperties>
</file>