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7" r:id="rId3"/>
    <p:sldId id="268" r:id="rId4"/>
    <p:sldId id="266" r:id="rId5"/>
    <p:sldId id="269" r:id="rId6"/>
    <p:sldId id="280" r:id="rId7"/>
    <p:sldId id="257" r:id="rId8"/>
    <p:sldId id="261" r:id="rId9"/>
    <p:sldId id="262" r:id="rId10"/>
    <p:sldId id="263" r:id="rId11"/>
    <p:sldId id="264" r:id="rId12"/>
    <p:sldId id="265" r:id="rId13"/>
    <p:sldId id="270" r:id="rId14"/>
    <p:sldId id="258" r:id="rId15"/>
    <p:sldId id="259" r:id="rId16"/>
    <p:sldId id="271" r:id="rId17"/>
    <p:sldId id="260" r:id="rId18"/>
    <p:sldId id="272" r:id="rId19"/>
    <p:sldId id="273" r:id="rId20"/>
    <p:sldId id="274" r:id="rId21"/>
    <p:sldId id="275" r:id="rId22"/>
    <p:sldId id="276" r:id="rId23"/>
    <p:sldId id="278"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4"/>
  </p:normalViewPr>
  <p:slideViewPr>
    <p:cSldViewPr snapToGrid="0" snapToObjects="1">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DF8DF-3396-64E9-AFA8-05BF88E3C6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FF59102-7BEA-4334-7365-1A3A6B215A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BE443A0-9C00-EE29-4AF6-F1A9BCF31F35}"/>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5" name="Footer Placeholder 4">
            <a:extLst>
              <a:ext uri="{FF2B5EF4-FFF2-40B4-BE49-F238E27FC236}">
                <a16:creationId xmlns:a16="http://schemas.microsoft.com/office/drawing/2014/main" id="{255FF8FE-5FA7-F8EF-ACD5-A94DC11B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928CD-C827-67B4-F9AD-60D28085956A}"/>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335682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36FA-E918-82F3-EEDE-1A555CF2F80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9B4951-9EDB-5808-C142-0B2BAFE934D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2B1689-5824-E3D3-4466-B0582B844EA2}"/>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5" name="Footer Placeholder 4">
            <a:extLst>
              <a:ext uri="{FF2B5EF4-FFF2-40B4-BE49-F238E27FC236}">
                <a16:creationId xmlns:a16="http://schemas.microsoft.com/office/drawing/2014/main" id="{8C2B70C1-9D26-470A-6A4A-59AFDB7CB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AA9B9-851F-851E-0E1C-71C8EF71DC56}"/>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201545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7D00D9-B5CD-39F6-B0DC-8BB7767817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25EF248-21D2-6C6D-492B-0D99153E0A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6DC9BE-11FF-ACE8-196E-1F5032174D8E}"/>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5" name="Footer Placeholder 4">
            <a:extLst>
              <a:ext uri="{FF2B5EF4-FFF2-40B4-BE49-F238E27FC236}">
                <a16:creationId xmlns:a16="http://schemas.microsoft.com/office/drawing/2014/main" id="{60183FBE-04B3-D7D0-B0B1-73BD66BCF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D8CF0-727E-2EF2-C128-D378D297F163}"/>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305295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26C9-FFF7-CC1D-1EA1-1F415552F6C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8992348-F629-0841-8511-73ECC8FD64E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E6B0D5-CBD4-6551-1EB8-E8D148370C23}"/>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5" name="Footer Placeholder 4">
            <a:extLst>
              <a:ext uri="{FF2B5EF4-FFF2-40B4-BE49-F238E27FC236}">
                <a16:creationId xmlns:a16="http://schemas.microsoft.com/office/drawing/2014/main" id="{E0E6817D-1B3D-80FA-DFF2-D7BA6920D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222DD7-F132-AF72-3C3E-D78FBF78179C}"/>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2489571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FFE50-36DD-9209-5B96-3ECCC8B4002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5DA513F-E4C8-DA6A-136E-05743E7E1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5FF5BEA-2503-DBD7-9A5C-B402789E3852}"/>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5" name="Footer Placeholder 4">
            <a:extLst>
              <a:ext uri="{FF2B5EF4-FFF2-40B4-BE49-F238E27FC236}">
                <a16:creationId xmlns:a16="http://schemas.microsoft.com/office/drawing/2014/main" id="{915D8D3D-CCB0-23B9-FE3A-759F282A30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155C6-6C36-9A61-5CE0-AF8FFC9442F9}"/>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343825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A28C-A66C-CCAC-18FC-E92A2852A8C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62A188-72B3-D3B5-A931-40DE3A2D41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6EB9CA1-A09C-89D2-0B55-054D5D4774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A0FE11-B28D-3073-86BC-677F6F1E9679}"/>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6" name="Footer Placeholder 5">
            <a:extLst>
              <a:ext uri="{FF2B5EF4-FFF2-40B4-BE49-F238E27FC236}">
                <a16:creationId xmlns:a16="http://schemas.microsoft.com/office/drawing/2014/main" id="{652C889F-0540-D79F-4022-A2FDF90AE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40A3C7-D3BD-2FF9-12B0-6474819463AB}"/>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25933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A5224-E229-C848-6A16-3C53E733A30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CE0DD6-E9DA-321B-7669-74E284940B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A2E91FA-CFE0-74E1-E3A4-388D5E25559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14310E-FDF9-03EC-1711-A63642E24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4B7C75-8191-3B85-BE9E-0EFB523CE39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AB58D4B-AFA5-1C01-AF79-1A40834AB17B}"/>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8" name="Footer Placeholder 7">
            <a:extLst>
              <a:ext uri="{FF2B5EF4-FFF2-40B4-BE49-F238E27FC236}">
                <a16:creationId xmlns:a16="http://schemas.microsoft.com/office/drawing/2014/main" id="{49848C5D-F242-FFFC-7B22-48DE24E7D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D5587D-7A32-B87F-A7C8-5E9101F007C8}"/>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3378332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A8EA-633C-EAB1-77F3-2B66A610139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725203B-3C98-52DC-28C8-7143948D726E}"/>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4" name="Footer Placeholder 3">
            <a:extLst>
              <a:ext uri="{FF2B5EF4-FFF2-40B4-BE49-F238E27FC236}">
                <a16:creationId xmlns:a16="http://schemas.microsoft.com/office/drawing/2014/main" id="{F1DCCF3B-C8E2-D91E-A411-F8E898DA25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B3FAF6-1D82-DFAD-6D3E-6EE4CD15DF2F}"/>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328639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72B86-8403-29FA-A14B-C6C9A8C1E400}"/>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3" name="Footer Placeholder 2">
            <a:extLst>
              <a:ext uri="{FF2B5EF4-FFF2-40B4-BE49-F238E27FC236}">
                <a16:creationId xmlns:a16="http://schemas.microsoft.com/office/drawing/2014/main" id="{86DB6799-8F8D-38EE-7D61-AA767953B8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2B88FD-9B74-987E-EC32-1575EEEDD191}"/>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359884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0E80C-6119-C2F3-A0E3-742B2A5B51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C4362CC-4FB7-CB59-66FB-D130DFC31D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C31783E-A0F1-EFED-2124-65E703301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D1848E1-AC85-D2FB-BD07-B4CC56A49B82}"/>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6" name="Footer Placeholder 5">
            <a:extLst>
              <a:ext uri="{FF2B5EF4-FFF2-40B4-BE49-F238E27FC236}">
                <a16:creationId xmlns:a16="http://schemas.microsoft.com/office/drawing/2014/main" id="{8F8A5719-3746-2D63-25E9-E86891BC9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8CE445-7993-7621-161F-CE34B083544C}"/>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3555559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A42-B499-7729-B5F0-D5E1BE1E6B0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E0AF742-D75A-C17B-5C25-68ED70750F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AE41C9-0DC4-E175-AAF4-2DBF7A5E2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E5CEC09-FF91-A9B5-F22A-102EC93609EC}"/>
              </a:ext>
            </a:extLst>
          </p:cNvPr>
          <p:cNvSpPr>
            <a:spLocks noGrp="1"/>
          </p:cNvSpPr>
          <p:nvPr>
            <p:ph type="dt" sz="half" idx="10"/>
          </p:nvPr>
        </p:nvSpPr>
        <p:spPr/>
        <p:txBody>
          <a:bodyPr/>
          <a:lstStyle/>
          <a:p>
            <a:fld id="{662AE684-56E2-744A-93D4-D280FDF7E2AF}" type="datetimeFigureOut">
              <a:rPr lang="en-US" smtClean="0"/>
              <a:t>9/20/22</a:t>
            </a:fld>
            <a:endParaRPr lang="en-US"/>
          </a:p>
        </p:txBody>
      </p:sp>
      <p:sp>
        <p:nvSpPr>
          <p:cNvPr id="6" name="Footer Placeholder 5">
            <a:extLst>
              <a:ext uri="{FF2B5EF4-FFF2-40B4-BE49-F238E27FC236}">
                <a16:creationId xmlns:a16="http://schemas.microsoft.com/office/drawing/2014/main" id="{F5F68263-5426-0902-9186-3AD235371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9BB89-041F-A277-5595-00C6CA775C74}"/>
              </a:ext>
            </a:extLst>
          </p:cNvPr>
          <p:cNvSpPr>
            <a:spLocks noGrp="1"/>
          </p:cNvSpPr>
          <p:nvPr>
            <p:ph type="sldNum" sz="quarter" idx="12"/>
          </p:nvPr>
        </p:nvSpPr>
        <p:spPr/>
        <p:txBody>
          <a:bodyPr/>
          <a:lstStyle/>
          <a:p>
            <a:fld id="{1960A0FD-A4EE-C749-9A44-0DFE323F8ABB}" type="slidenum">
              <a:rPr lang="en-US" smtClean="0"/>
              <a:t>‹#›</a:t>
            </a:fld>
            <a:endParaRPr lang="en-US"/>
          </a:p>
        </p:txBody>
      </p:sp>
    </p:spTree>
    <p:extLst>
      <p:ext uri="{BB962C8B-B14F-4D97-AF65-F5344CB8AC3E}">
        <p14:creationId xmlns:p14="http://schemas.microsoft.com/office/powerpoint/2010/main" val="76605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4BEFBB-431A-3C01-9357-3C6C72B4C9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469053-52A3-A65E-B22C-817F19B4C8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206B283-2D15-98DC-B17A-2B1566EB6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2AE684-56E2-744A-93D4-D280FDF7E2AF}" type="datetimeFigureOut">
              <a:rPr lang="en-US" smtClean="0"/>
              <a:t>9/20/22</a:t>
            </a:fld>
            <a:endParaRPr lang="en-US"/>
          </a:p>
        </p:txBody>
      </p:sp>
      <p:sp>
        <p:nvSpPr>
          <p:cNvPr id="5" name="Footer Placeholder 4">
            <a:extLst>
              <a:ext uri="{FF2B5EF4-FFF2-40B4-BE49-F238E27FC236}">
                <a16:creationId xmlns:a16="http://schemas.microsoft.com/office/drawing/2014/main" id="{CA391894-CEA8-B362-9D80-282277584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7EA49C-7A80-3B19-AF78-709A820F3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0A0FD-A4EE-C749-9A44-0DFE323F8ABB}" type="slidenum">
              <a:rPr lang="en-US" smtClean="0"/>
              <a:t>‹#›</a:t>
            </a:fld>
            <a:endParaRPr lang="en-US"/>
          </a:p>
        </p:txBody>
      </p:sp>
    </p:spTree>
    <p:extLst>
      <p:ext uri="{BB962C8B-B14F-4D97-AF65-F5344CB8AC3E}">
        <p14:creationId xmlns:p14="http://schemas.microsoft.com/office/powerpoint/2010/main" val="1367437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2423-21A4-709E-B497-070C7AA1A607}"/>
              </a:ext>
            </a:extLst>
          </p:cNvPr>
          <p:cNvSpPr>
            <a:spLocks noGrp="1"/>
          </p:cNvSpPr>
          <p:nvPr>
            <p:ph type="ctrTitle"/>
          </p:nvPr>
        </p:nvSpPr>
        <p:spPr/>
        <p:txBody>
          <a:bodyPr/>
          <a:lstStyle/>
          <a:p>
            <a:r>
              <a:rPr lang="en-US" altLang="zh-CN" dirty="0"/>
              <a:t>ADS</a:t>
            </a:r>
            <a:r>
              <a:rPr lang="zh-CN" altLang="en-US" dirty="0"/>
              <a:t> </a:t>
            </a:r>
            <a:r>
              <a:rPr lang="en-US" altLang="zh-CN" dirty="0" err="1"/>
              <a:t>Asmt</a:t>
            </a:r>
            <a:r>
              <a:rPr lang="zh-CN" altLang="en-US" dirty="0"/>
              <a:t> </a:t>
            </a:r>
            <a:r>
              <a:rPr lang="en-US" altLang="zh-CN" dirty="0"/>
              <a:t>2</a:t>
            </a:r>
            <a:r>
              <a:rPr lang="zh-CN" altLang="en-US" dirty="0"/>
              <a:t> </a:t>
            </a:r>
            <a:r>
              <a:rPr lang="en-US" altLang="zh-CN" dirty="0"/>
              <a:t>–</a:t>
            </a:r>
            <a:r>
              <a:rPr lang="zh-CN" altLang="en-US" dirty="0"/>
              <a:t> </a:t>
            </a:r>
            <a:r>
              <a:rPr lang="en-US" altLang="zh-CN" dirty="0"/>
              <a:t>Final</a:t>
            </a:r>
            <a:r>
              <a:rPr lang="zh-CN" altLang="en-US" dirty="0"/>
              <a:t> </a:t>
            </a:r>
            <a:r>
              <a:rPr lang="en-US" altLang="zh-CN" dirty="0"/>
              <a:t>Model Theory Explainer</a:t>
            </a:r>
            <a:endParaRPr lang="en-US" dirty="0"/>
          </a:p>
        </p:txBody>
      </p:sp>
      <p:sp>
        <p:nvSpPr>
          <p:cNvPr id="3" name="Subtitle 2">
            <a:extLst>
              <a:ext uri="{FF2B5EF4-FFF2-40B4-BE49-F238E27FC236}">
                <a16:creationId xmlns:a16="http://schemas.microsoft.com/office/drawing/2014/main" id="{11A7CF3B-FD56-00BA-AA0D-9A50906C5658}"/>
              </a:ext>
            </a:extLst>
          </p:cNvPr>
          <p:cNvSpPr>
            <a:spLocks noGrp="1"/>
          </p:cNvSpPr>
          <p:nvPr>
            <p:ph type="subTitle" idx="1"/>
          </p:nvPr>
        </p:nvSpPr>
        <p:spPr/>
        <p:txBody>
          <a:bodyPr/>
          <a:lstStyle/>
          <a:p>
            <a:r>
              <a:rPr lang="en-US" altLang="zh-CN" dirty="0"/>
              <a:t>Group</a:t>
            </a:r>
            <a:r>
              <a:rPr lang="zh-CN" altLang="en-US" dirty="0"/>
              <a:t> </a:t>
            </a:r>
            <a:r>
              <a:rPr lang="en-US" altLang="zh-CN" dirty="0"/>
              <a:t>8</a:t>
            </a:r>
            <a:endParaRPr lang="en-US" dirty="0"/>
          </a:p>
        </p:txBody>
      </p:sp>
    </p:spTree>
    <p:extLst>
      <p:ext uri="{BB962C8B-B14F-4D97-AF65-F5344CB8AC3E}">
        <p14:creationId xmlns:p14="http://schemas.microsoft.com/office/powerpoint/2010/main" val="805681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7307-C207-7390-1582-1413067C0C8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E9F2882-8C81-3267-D5B6-BA057016A976}"/>
              </a:ext>
            </a:extLst>
          </p:cNvPr>
          <p:cNvSpPr>
            <a:spLocks noGrp="1"/>
          </p:cNvSpPr>
          <p:nvPr>
            <p:ph idx="1"/>
          </p:nvPr>
        </p:nvSpPr>
        <p:spPr/>
        <p:txBody>
          <a:bodyPr>
            <a:normAutofit fontScale="92500" lnSpcReduction="10000"/>
          </a:bodyPr>
          <a:lstStyle/>
          <a:p>
            <a:r>
              <a:rPr lang="en-US" dirty="0"/>
              <a:t>3. Using the validation metrics (to be determined), we find the best set of hyperparameters {</a:t>
            </a:r>
            <a:r>
              <a:rPr lang="en-US" dirty="0" err="1"/>
              <a:t>aj</a:t>
            </a:r>
            <a:r>
              <a:rPr lang="en-US" dirty="0"/>
              <a:t>}</a:t>
            </a:r>
          </a:p>
          <a:p>
            <a:r>
              <a:rPr lang="en-US" dirty="0"/>
              <a:t>4. Using this set of hyperparameters, we will implement it on all companies – but now on our entire joint dataset (both train and </a:t>
            </a:r>
            <a:r>
              <a:rPr lang="en-US" dirty="0" err="1"/>
              <a:t>val</a:t>
            </a:r>
            <a:r>
              <a:rPr lang="en-US" dirty="0"/>
              <a:t>) and make this our final portfolio of 100 companies to present to Akira</a:t>
            </a:r>
          </a:p>
          <a:p>
            <a:r>
              <a:rPr lang="en-US" dirty="0"/>
              <a:t>5. we will calculate its revenue, standard deviation and also ratios for presentation</a:t>
            </a:r>
          </a:p>
          <a:p>
            <a:endParaRPr lang="en-US" dirty="0"/>
          </a:p>
          <a:p>
            <a:r>
              <a:rPr lang="en-US" dirty="0"/>
              <a:t>REMINDER: THIS WHOLE 5 STEPS IS THE MODEL – SORT OF CONFUSING BECAUSE WE’VE DONE TRAIN TEST SPLIT – BUT TTS IS </a:t>
            </a:r>
            <a:r>
              <a:rPr lang="en-US" u="sng" dirty="0"/>
              <a:t>PART OF THE MODEL!!</a:t>
            </a:r>
            <a:endParaRPr lang="en-US" dirty="0"/>
          </a:p>
          <a:p>
            <a:endParaRPr lang="en-US" dirty="0"/>
          </a:p>
          <a:p>
            <a:endParaRPr lang="en-US" dirty="0"/>
          </a:p>
        </p:txBody>
      </p:sp>
    </p:spTree>
    <p:extLst>
      <p:ext uri="{BB962C8B-B14F-4D97-AF65-F5344CB8AC3E}">
        <p14:creationId xmlns:p14="http://schemas.microsoft.com/office/powerpoint/2010/main" val="2331661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447E-C3FB-62FD-DDF3-ADA449248A56}"/>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070EA0FD-1E95-B251-648F-6810F0C6BB65}"/>
              </a:ext>
            </a:extLst>
          </p:cNvPr>
          <p:cNvSpPr>
            <a:spLocks noGrp="1"/>
          </p:cNvSpPr>
          <p:nvPr>
            <p:ph idx="1"/>
          </p:nvPr>
        </p:nvSpPr>
        <p:spPr/>
        <p:txBody>
          <a:bodyPr>
            <a:normAutofit lnSpcReduction="10000"/>
          </a:bodyPr>
          <a:lstStyle/>
          <a:p>
            <a:r>
              <a:rPr lang="en-US" dirty="0"/>
              <a:t>1. Is this overfit?</a:t>
            </a:r>
          </a:p>
          <a:p>
            <a:r>
              <a:rPr lang="en-US" i="1" dirty="0"/>
              <a:t>Answer: yea, but:</a:t>
            </a:r>
          </a:p>
          <a:p>
            <a:pPr lvl="1"/>
            <a:r>
              <a:rPr lang="en-US" i="1" dirty="0"/>
              <a:t>A. we are doing unsupervised learning</a:t>
            </a:r>
          </a:p>
          <a:p>
            <a:pPr lvl="1"/>
            <a:r>
              <a:rPr lang="en-US" i="1" dirty="0"/>
              <a:t>B. don’t have much data (i.e. if we had 3 years, then we could have used 2 years to build model and get final portfolio based on company performance in the final year).  And also, we are going to be using </a:t>
            </a:r>
            <a:r>
              <a:rPr lang="en-US" i="1" dirty="0" err="1"/>
              <a:t>sd</a:t>
            </a:r>
            <a:r>
              <a:rPr lang="en-US" i="1" dirty="0"/>
              <a:t> as one of our factors in h(), and we want more </a:t>
            </a:r>
            <a:r>
              <a:rPr lang="en-US" i="1" dirty="0" err="1"/>
              <a:t>df</a:t>
            </a:r>
            <a:r>
              <a:rPr lang="en-US" i="1" dirty="0"/>
              <a:t> with the </a:t>
            </a:r>
            <a:r>
              <a:rPr lang="en-US" i="1" dirty="0" err="1"/>
              <a:t>sd</a:t>
            </a:r>
            <a:r>
              <a:rPr lang="en-US" i="1" dirty="0"/>
              <a:t>…</a:t>
            </a:r>
          </a:p>
          <a:p>
            <a:pPr lvl="1"/>
            <a:r>
              <a:rPr lang="en-US" i="1" dirty="0"/>
              <a:t>C. We are also supposed to be making recommendation over whole dataset – it hurts our model more to only take companies last month or last 2 month transactions and make recommendations than this overfit</a:t>
            </a:r>
          </a:p>
          <a:p>
            <a:pPr lvl="1"/>
            <a:endParaRPr lang="en-US" i="1" dirty="0"/>
          </a:p>
          <a:p>
            <a:pPr lvl="1"/>
            <a:r>
              <a:rPr lang="en-US" i="1" dirty="0"/>
              <a:t>(open to rebuttal and debate!)</a:t>
            </a:r>
          </a:p>
        </p:txBody>
      </p:sp>
    </p:spTree>
    <p:extLst>
      <p:ext uri="{BB962C8B-B14F-4D97-AF65-F5344CB8AC3E}">
        <p14:creationId xmlns:p14="http://schemas.microsoft.com/office/powerpoint/2010/main" val="2690547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FF04-4E3F-F3B5-C22A-E9685BDB9807}"/>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C5B0F0EF-604B-BFBC-5F99-73C0CC55F159}"/>
              </a:ext>
            </a:extLst>
          </p:cNvPr>
          <p:cNvSpPr>
            <a:spLocks noGrp="1"/>
          </p:cNvSpPr>
          <p:nvPr>
            <p:ph idx="1"/>
          </p:nvPr>
        </p:nvSpPr>
        <p:spPr/>
        <p:txBody>
          <a:bodyPr>
            <a:normAutofit lnSpcReduction="10000"/>
          </a:bodyPr>
          <a:lstStyle/>
          <a:p>
            <a:r>
              <a:rPr lang="en-US" dirty="0"/>
              <a:t>2. why do we need to train </a:t>
            </a:r>
            <a:r>
              <a:rPr lang="en-US" dirty="0" err="1"/>
              <a:t>val</a:t>
            </a:r>
            <a:r>
              <a:rPr lang="en-US" dirty="0"/>
              <a:t> split?</a:t>
            </a:r>
          </a:p>
          <a:p>
            <a:r>
              <a:rPr lang="en-US" i="1" dirty="0"/>
              <a:t>Answer: we use training data to GET THE TOP 100 COMPANIES FOR THIS {</a:t>
            </a:r>
            <a:r>
              <a:rPr lang="en-US" i="1" dirty="0" err="1"/>
              <a:t>aj</a:t>
            </a:r>
            <a:r>
              <a:rPr lang="en-US" i="1" dirty="0"/>
              <a:t>}, and evaluate this portfolio of 100 company's performance on the validation data</a:t>
            </a:r>
          </a:p>
          <a:p>
            <a:endParaRPr lang="en-US" i="1" dirty="0"/>
          </a:p>
          <a:p>
            <a:r>
              <a:rPr lang="en-US" dirty="0"/>
              <a:t>3. can we do 8-2 split and then do 5 fold cross validation?</a:t>
            </a:r>
          </a:p>
          <a:p>
            <a:r>
              <a:rPr lang="en-US" i="1" dirty="0"/>
              <a:t>Answer: we are doing chronological split because some of our ‘predictive variables’ are predicting the future. </a:t>
            </a:r>
          </a:p>
          <a:p>
            <a:r>
              <a:rPr lang="en-US" i="1" dirty="0"/>
              <a:t>Also, I am </a:t>
            </a:r>
            <a:r>
              <a:rPr lang="en-US" i="1" dirty="0" err="1"/>
              <a:t>sceptical</a:t>
            </a:r>
            <a:r>
              <a:rPr lang="en-US" i="1" dirty="0"/>
              <a:t> whether it solves our problem of overfit as presented on last slide</a:t>
            </a:r>
          </a:p>
        </p:txBody>
      </p:sp>
    </p:spTree>
    <p:extLst>
      <p:ext uri="{BB962C8B-B14F-4D97-AF65-F5344CB8AC3E}">
        <p14:creationId xmlns:p14="http://schemas.microsoft.com/office/powerpoint/2010/main" val="352827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2F73-2163-7838-A677-DA8CC72799E4}"/>
              </a:ext>
            </a:extLst>
          </p:cNvPr>
          <p:cNvSpPr>
            <a:spLocks noGrp="1"/>
          </p:cNvSpPr>
          <p:nvPr>
            <p:ph type="title"/>
          </p:nvPr>
        </p:nvSpPr>
        <p:spPr/>
        <p:txBody>
          <a:bodyPr/>
          <a:lstStyle/>
          <a:p>
            <a:r>
              <a:rPr lang="en-US" dirty="0"/>
              <a:t>How to design the data</a:t>
            </a:r>
          </a:p>
        </p:txBody>
      </p:sp>
      <p:sp>
        <p:nvSpPr>
          <p:cNvPr id="3" name="Content Placeholder 2">
            <a:extLst>
              <a:ext uri="{FF2B5EF4-FFF2-40B4-BE49-F238E27FC236}">
                <a16:creationId xmlns:a16="http://schemas.microsoft.com/office/drawing/2014/main" id="{8A68CB20-D391-0BFC-AF02-9FC7CDAEE998}"/>
              </a:ext>
            </a:extLst>
          </p:cNvPr>
          <p:cNvSpPr>
            <a:spLocks noGrp="1"/>
          </p:cNvSpPr>
          <p:nvPr>
            <p:ph idx="1"/>
          </p:nvPr>
        </p:nvSpPr>
        <p:spPr/>
        <p:txBody>
          <a:bodyPr/>
          <a:lstStyle/>
          <a:p>
            <a:r>
              <a:rPr lang="en-US" dirty="0"/>
              <a:t>Data to be fed into model:</a:t>
            </a:r>
          </a:p>
          <a:p>
            <a:pPr lvl="1"/>
            <a:r>
              <a:rPr lang="en-US" dirty="0"/>
              <a:t>Instance: one instance per company</a:t>
            </a:r>
          </a:p>
          <a:p>
            <a:pPr lvl="1"/>
            <a:r>
              <a:rPr lang="en-US" dirty="0"/>
              <a:t>Label: none – unsupervised learning</a:t>
            </a:r>
          </a:p>
          <a:p>
            <a:pPr lvl="1"/>
            <a:r>
              <a:rPr lang="en-US" dirty="0"/>
              <a:t>Features</a:t>
            </a:r>
          </a:p>
        </p:txBody>
      </p:sp>
    </p:spTree>
    <p:extLst>
      <p:ext uri="{BB962C8B-B14F-4D97-AF65-F5344CB8AC3E}">
        <p14:creationId xmlns:p14="http://schemas.microsoft.com/office/powerpoint/2010/main" val="145615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1B01-0CB7-5079-F681-F2E9ED0E657B}"/>
              </a:ext>
            </a:extLst>
          </p:cNvPr>
          <p:cNvSpPr>
            <a:spLocks noGrp="1"/>
          </p:cNvSpPr>
          <p:nvPr>
            <p:ph type="title"/>
          </p:nvPr>
        </p:nvSpPr>
        <p:spPr/>
        <p:txBody>
          <a:bodyPr/>
          <a:lstStyle/>
          <a:p>
            <a:r>
              <a:rPr lang="en-US" altLang="zh-CN" dirty="0"/>
              <a:t>Features</a:t>
            </a:r>
            <a:endParaRPr lang="en-US" dirty="0"/>
          </a:p>
        </p:txBody>
      </p:sp>
      <p:sp>
        <p:nvSpPr>
          <p:cNvPr id="3" name="Content Placeholder 2">
            <a:extLst>
              <a:ext uri="{FF2B5EF4-FFF2-40B4-BE49-F238E27FC236}">
                <a16:creationId xmlns:a16="http://schemas.microsoft.com/office/drawing/2014/main" id="{3B9106D7-A1EB-3D10-3270-B6A9E29AD2D1}"/>
              </a:ext>
            </a:extLst>
          </p:cNvPr>
          <p:cNvSpPr>
            <a:spLocks noGrp="1"/>
          </p:cNvSpPr>
          <p:nvPr>
            <p:ph idx="1"/>
          </p:nvPr>
        </p:nvSpPr>
        <p:spPr/>
        <p:txBody>
          <a:bodyPr>
            <a:normAutofit fontScale="92500" lnSpcReduction="20000"/>
          </a:bodyPr>
          <a:lstStyle/>
          <a:p>
            <a:r>
              <a:rPr lang="en-US" dirty="0"/>
              <a:t>1. Mean of historic revenue</a:t>
            </a:r>
          </a:p>
          <a:p>
            <a:pPr lvl="1"/>
            <a:r>
              <a:rPr lang="en-US" i="1" dirty="0"/>
              <a:t>Possible choices: weight it based on time? More weight on current?</a:t>
            </a:r>
          </a:p>
          <a:p>
            <a:r>
              <a:rPr lang="en-US" dirty="0"/>
              <a:t>2. SD of historical revenue</a:t>
            </a:r>
          </a:p>
          <a:p>
            <a:pPr lvl="1"/>
            <a:r>
              <a:rPr lang="en-US" i="1" dirty="0"/>
              <a:t>Possible choices: </a:t>
            </a:r>
            <a:r>
              <a:rPr lang="en-US" i="1" dirty="0" err="1"/>
              <a:t>Normalise</a:t>
            </a:r>
            <a:r>
              <a:rPr lang="en-US" i="1" dirty="0"/>
              <a:t> by mean? Because we are not measuring return, so scale of </a:t>
            </a:r>
            <a:r>
              <a:rPr lang="en-US" i="1" dirty="0" err="1"/>
              <a:t>sd’s</a:t>
            </a:r>
            <a:r>
              <a:rPr lang="en-US" i="1" dirty="0"/>
              <a:t> are different. BUT: we can make this choice later</a:t>
            </a:r>
          </a:p>
          <a:p>
            <a:r>
              <a:rPr lang="en-US" dirty="0"/>
              <a:t>3. Beta = </a:t>
            </a:r>
            <a:r>
              <a:rPr lang="en-US" dirty="0" err="1"/>
              <a:t>cov</a:t>
            </a:r>
            <a:r>
              <a:rPr lang="en-US" dirty="0"/>
              <a:t>(company revenue, market revenue)/variance(market revenue)</a:t>
            </a:r>
          </a:p>
          <a:p>
            <a:pPr lvl="1"/>
            <a:r>
              <a:rPr lang="en-US" i="1" dirty="0"/>
              <a:t>Possible choices: use 2/3 beta + 1/3 – industry choice to </a:t>
            </a:r>
            <a:r>
              <a:rPr lang="en-US" i="1" dirty="0" err="1"/>
              <a:t>normalise</a:t>
            </a:r>
            <a:r>
              <a:rPr lang="en-US" i="1" dirty="0"/>
              <a:t> beta</a:t>
            </a:r>
          </a:p>
          <a:p>
            <a:r>
              <a:rPr lang="en-US" dirty="0"/>
              <a:t>4</a:t>
            </a:r>
            <a:r>
              <a:rPr lang="en-US" altLang="zh-CN" dirty="0"/>
              <a:t>+</a:t>
            </a:r>
            <a:r>
              <a:rPr lang="en-US" dirty="0"/>
              <a:t>. Growth variables</a:t>
            </a:r>
          </a:p>
          <a:p>
            <a:endParaRPr lang="en-US" dirty="0"/>
          </a:p>
          <a:p>
            <a:r>
              <a:rPr lang="en-US" dirty="0"/>
              <a:t>We want to restrict the number of features in h() because tuning would be costly</a:t>
            </a:r>
          </a:p>
        </p:txBody>
      </p:sp>
    </p:spTree>
    <p:extLst>
      <p:ext uri="{BB962C8B-B14F-4D97-AF65-F5344CB8AC3E}">
        <p14:creationId xmlns:p14="http://schemas.microsoft.com/office/powerpoint/2010/main" val="302752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8E7D-442C-55E5-E693-DA1422320A4C}"/>
              </a:ext>
            </a:extLst>
          </p:cNvPr>
          <p:cNvSpPr>
            <a:spLocks noGrp="1"/>
          </p:cNvSpPr>
          <p:nvPr>
            <p:ph type="title"/>
          </p:nvPr>
        </p:nvSpPr>
        <p:spPr/>
        <p:txBody>
          <a:bodyPr/>
          <a:lstStyle/>
          <a:p>
            <a:r>
              <a:rPr lang="en-US" altLang="zh-CN" dirty="0"/>
              <a:t>What</a:t>
            </a:r>
            <a:r>
              <a:rPr lang="zh-CN" altLang="en-US" dirty="0"/>
              <a:t> </a:t>
            </a:r>
            <a:r>
              <a:rPr lang="en-US" altLang="zh-CN" dirty="0"/>
              <a:t>is</a:t>
            </a:r>
            <a:r>
              <a:rPr lang="zh-CN" altLang="en-US" dirty="0"/>
              <a:t> </a:t>
            </a:r>
            <a:r>
              <a:rPr lang="en-US" altLang="zh-CN" dirty="0"/>
              <a:t>the</a:t>
            </a:r>
            <a:r>
              <a:rPr lang="zh-CN" altLang="en-US" dirty="0"/>
              <a:t> </a:t>
            </a:r>
            <a:r>
              <a:rPr lang="en-US" altLang="zh-CN" dirty="0"/>
              <a:t>“market”</a:t>
            </a:r>
            <a:r>
              <a:rPr lang="zh-CN" altLang="en-US" dirty="0"/>
              <a:t> </a:t>
            </a:r>
            <a:r>
              <a:rPr lang="en-US" altLang="zh-CN" dirty="0"/>
              <a:t>here?</a:t>
            </a:r>
            <a:endParaRPr lang="en-US" dirty="0"/>
          </a:p>
        </p:txBody>
      </p:sp>
      <p:sp>
        <p:nvSpPr>
          <p:cNvPr id="3" name="Content Placeholder 2">
            <a:extLst>
              <a:ext uri="{FF2B5EF4-FFF2-40B4-BE49-F238E27FC236}">
                <a16:creationId xmlns:a16="http://schemas.microsoft.com/office/drawing/2014/main" id="{4E76C508-990D-E8F9-7D5E-AA1106FB8787}"/>
              </a:ext>
            </a:extLst>
          </p:cNvPr>
          <p:cNvSpPr>
            <a:spLocks noGrp="1"/>
          </p:cNvSpPr>
          <p:nvPr>
            <p:ph idx="1"/>
          </p:nvPr>
        </p:nvSpPr>
        <p:spPr/>
        <p:txBody>
          <a:bodyPr>
            <a:normAutofit/>
          </a:bodyPr>
          <a:lstStyle/>
          <a:p>
            <a:r>
              <a:rPr lang="en-US" dirty="0"/>
              <a:t>1. Pretend we can accept all 4000 companies and leave it at that</a:t>
            </a:r>
          </a:p>
          <a:p>
            <a:pPr lvl="1"/>
            <a:r>
              <a:rPr lang="en-US" dirty="0"/>
              <a:t>Since we are just calculating correlation (</a:t>
            </a:r>
            <a:r>
              <a:rPr lang="en-US" dirty="0" err="1"/>
              <a:t>comovement</a:t>
            </a:r>
            <a:r>
              <a:rPr lang="en-US" dirty="0"/>
              <a:t>), it doesn’t </a:t>
            </a:r>
            <a:r>
              <a:rPr lang="en-US" dirty="0" err="1"/>
              <a:t>rlly</a:t>
            </a:r>
            <a:r>
              <a:rPr lang="en-US" dirty="0"/>
              <a:t> matter that market sum(w) = 4000 while portfolio sum(w) = 1</a:t>
            </a:r>
          </a:p>
          <a:p>
            <a:pPr lvl="2"/>
            <a:r>
              <a:rPr lang="en-US" dirty="0"/>
              <a:t>May need to adjust formula, but not a huge issue</a:t>
            </a:r>
          </a:p>
          <a:p>
            <a:endParaRPr lang="en-US" dirty="0"/>
          </a:p>
          <a:p>
            <a:r>
              <a:rPr lang="en-US" dirty="0"/>
              <a:t>As part of outlier analysis, we can get rid of dominated companies (i.e. very high SD but very low return) </a:t>
            </a:r>
          </a:p>
          <a:p>
            <a:pPr lvl="1"/>
            <a:r>
              <a:rPr lang="en-US" dirty="0"/>
              <a:t>Difficult, computationally expensive – recommend just don’t bother – only if really have time</a:t>
            </a:r>
          </a:p>
        </p:txBody>
      </p:sp>
    </p:spTree>
    <p:extLst>
      <p:ext uri="{BB962C8B-B14F-4D97-AF65-F5344CB8AC3E}">
        <p14:creationId xmlns:p14="http://schemas.microsoft.com/office/powerpoint/2010/main" val="678462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49145-3481-B36D-B874-80A850F15C9F}"/>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B0DCDFB0-47D7-5C71-6713-B6A5F9DFF634}"/>
              </a:ext>
            </a:extLst>
          </p:cNvPr>
          <p:cNvSpPr>
            <a:spLocks noGrp="1"/>
          </p:cNvSpPr>
          <p:nvPr>
            <p:ph idx="1"/>
          </p:nvPr>
        </p:nvSpPr>
        <p:spPr/>
        <p:txBody>
          <a:bodyPr/>
          <a:lstStyle/>
          <a:p>
            <a:r>
              <a:rPr lang="en-US" dirty="0"/>
              <a:t>For comparison purposes, can try do do</a:t>
            </a:r>
          </a:p>
          <a:p>
            <a:r>
              <a:rPr lang="en-US" dirty="0"/>
              <a:t>1. random sample of 100 companies (random baseline)</a:t>
            </a:r>
          </a:p>
          <a:p>
            <a:r>
              <a:rPr lang="en-US" dirty="0"/>
              <a:t>2. top revenue 100 companies</a:t>
            </a:r>
          </a:p>
          <a:p>
            <a:r>
              <a:rPr lang="en-US" dirty="0"/>
              <a:t>3. lowest variance 100 companies </a:t>
            </a:r>
          </a:p>
        </p:txBody>
      </p:sp>
    </p:spTree>
    <p:extLst>
      <p:ext uri="{BB962C8B-B14F-4D97-AF65-F5344CB8AC3E}">
        <p14:creationId xmlns:p14="http://schemas.microsoft.com/office/powerpoint/2010/main" val="68003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1CB91-19CB-2E82-9874-FB896324F120}"/>
              </a:ext>
            </a:extLst>
          </p:cNvPr>
          <p:cNvSpPr>
            <a:spLocks noGrp="1"/>
          </p:cNvSpPr>
          <p:nvPr>
            <p:ph type="title"/>
          </p:nvPr>
        </p:nvSpPr>
        <p:spPr/>
        <p:txBody>
          <a:bodyPr/>
          <a:lstStyle/>
          <a:p>
            <a:r>
              <a:rPr lang="en-US" dirty="0"/>
              <a:t>Growth variables</a:t>
            </a:r>
          </a:p>
        </p:txBody>
      </p:sp>
      <p:sp>
        <p:nvSpPr>
          <p:cNvPr id="3" name="Content Placeholder 2">
            <a:extLst>
              <a:ext uri="{FF2B5EF4-FFF2-40B4-BE49-F238E27FC236}">
                <a16:creationId xmlns:a16="http://schemas.microsoft.com/office/drawing/2014/main" id="{B101B244-FA6F-3C13-4C8D-09B65125F6B4}"/>
              </a:ext>
            </a:extLst>
          </p:cNvPr>
          <p:cNvSpPr>
            <a:spLocks noGrp="1"/>
          </p:cNvSpPr>
          <p:nvPr>
            <p:ph idx="1"/>
          </p:nvPr>
        </p:nvSpPr>
        <p:spPr/>
        <p:txBody>
          <a:bodyPr/>
          <a:lstStyle/>
          <a:p>
            <a:r>
              <a:rPr lang="en-US" dirty="0"/>
              <a:t>Yet to be completely decided. But these will be likely predicted using our persona data and past values using a supervised model</a:t>
            </a:r>
          </a:p>
          <a:p>
            <a:endParaRPr lang="en-US" dirty="0"/>
          </a:p>
          <a:p>
            <a:r>
              <a:rPr lang="en-US" dirty="0"/>
              <a:t>At this stage, thinking max 2 variables: one E(return growth) based, the other is just a generic “other factors”</a:t>
            </a:r>
            <a:r>
              <a:rPr lang="zh-CN" altLang="en-US" dirty="0"/>
              <a:t> </a:t>
            </a:r>
            <a:r>
              <a:rPr lang="en-US" altLang="zh-CN" dirty="0"/>
              <a:t>(second</a:t>
            </a:r>
            <a:r>
              <a:rPr lang="zh-CN" altLang="en-US" dirty="0"/>
              <a:t> </a:t>
            </a:r>
            <a:r>
              <a:rPr lang="en-US" altLang="zh-CN" dirty="0"/>
              <a:t>likely</a:t>
            </a:r>
            <a:r>
              <a:rPr lang="zh-CN" altLang="en-US" dirty="0"/>
              <a:t> </a:t>
            </a:r>
            <a:r>
              <a:rPr lang="en-US" altLang="zh-CN" dirty="0"/>
              <a:t>unsupervised</a:t>
            </a:r>
            <a:r>
              <a:rPr lang="zh-CN" altLang="en-US" dirty="0"/>
              <a:t> </a:t>
            </a:r>
            <a:r>
              <a:rPr lang="en-US" altLang="zh-CN" dirty="0"/>
              <a:t>again)</a:t>
            </a:r>
            <a:r>
              <a:rPr lang="en-US" dirty="0"/>
              <a:t>.</a:t>
            </a:r>
          </a:p>
          <a:p>
            <a:endParaRPr lang="en-US" dirty="0"/>
          </a:p>
          <a:p>
            <a:pPr lvl="1"/>
            <a:r>
              <a:rPr lang="en-US" i="1" dirty="0"/>
              <a:t>i.e.</a:t>
            </a:r>
            <a:r>
              <a:rPr lang="zh-CN" altLang="en-US" i="1" dirty="0"/>
              <a:t> </a:t>
            </a:r>
            <a:r>
              <a:rPr lang="en-US" altLang="zh-CN" i="1" dirty="0"/>
              <a:t>build</a:t>
            </a:r>
            <a:r>
              <a:rPr lang="zh-CN" altLang="en-US" i="1" dirty="0"/>
              <a:t> </a:t>
            </a:r>
            <a:r>
              <a:rPr lang="en-US" altLang="zh-CN" i="1" dirty="0"/>
              <a:t>a</a:t>
            </a:r>
            <a:r>
              <a:rPr lang="zh-CN" altLang="en-US" i="1" dirty="0"/>
              <a:t> </a:t>
            </a:r>
            <a:r>
              <a:rPr lang="en-US" altLang="zh-CN" i="1" dirty="0"/>
              <a:t>model</a:t>
            </a:r>
            <a:r>
              <a:rPr lang="zh-CN" altLang="en-US" i="1" dirty="0"/>
              <a:t> </a:t>
            </a:r>
            <a:r>
              <a:rPr lang="en-US" altLang="zh-CN" i="1" dirty="0"/>
              <a:t>to</a:t>
            </a:r>
            <a:r>
              <a:rPr lang="zh-CN" altLang="en-US" i="1" dirty="0"/>
              <a:t> </a:t>
            </a:r>
            <a:r>
              <a:rPr lang="en-US" altLang="zh-CN" i="1" dirty="0"/>
              <a:t>predict</a:t>
            </a:r>
            <a:r>
              <a:rPr lang="zh-CN" altLang="en-US" i="1" dirty="0"/>
              <a:t> </a:t>
            </a:r>
            <a:r>
              <a:rPr lang="en-US" altLang="zh-CN" i="1" dirty="0"/>
              <a:t>the</a:t>
            </a:r>
            <a:r>
              <a:rPr lang="zh-CN" altLang="en-US" i="1" dirty="0"/>
              <a:t> </a:t>
            </a:r>
            <a:r>
              <a:rPr lang="en-US" altLang="zh-CN" i="1" dirty="0"/>
              <a:t>E(return)</a:t>
            </a:r>
            <a:r>
              <a:rPr lang="zh-CN" altLang="en-US" i="1" dirty="0"/>
              <a:t> </a:t>
            </a:r>
            <a:r>
              <a:rPr lang="en-US" altLang="zh-CN" i="1" dirty="0"/>
              <a:t>based</a:t>
            </a:r>
            <a:r>
              <a:rPr lang="zh-CN" altLang="en-US" i="1" dirty="0"/>
              <a:t> </a:t>
            </a:r>
            <a:r>
              <a:rPr lang="en-US" altLang="zh-CN" i="1" dirty="0"/>
              <a:t>on</a:t>
            </a:r>
            <a:r>
              <a:rPr lang="zh-CN" altLang="en-US" i="1" dirty="0"/>
              <a:t> </a:t>
            </a:r>
            <a:r>
              <a:rPr lang="en-US" altLang="zh-CN" i="1" dirty="0"/>
              <a:t>personas</a:t>
            </a:r>
            <a:r>
              <a:rPr lang="zh-CN" altLang="en-US" i="1" dirty="0"/>
              <a:t> </a:t>
            </a:r>
            <a:r>
              <a:rPr lang="en-US" altLang="zh-CN" i="1" dirty="0"/>
              <a:t>and</a:t>
            </a:r>
            <a:r>
              <a:rPr lang="zh-CN" altLang="en-US" i="1" dirty="0"/>
              <a:t> </a:t>
            </a:r>
            <a:r>
              <a:rPr lang="en-US" altLang="zh-CN" i="1" dirty="0"/>
              <a:t>historical</a:t>
            </a:r>
            <a:r>
              <a:rPr lang="zh-CN" altLang="en-US" i="1" dirty="0"/>
              <a:t> </a:t>
            </a:r>
            <a:r>
              <a:rPr lang="en-US" altLang="zh-CN" i="1" dirty="0"/>
              <a:t>return</a:t>
            </a:r>
            <a:r>
              <a:rPr lang="zh-CN" altLang="en-US" i="1" dirty="0"/>
              <a:t> </a:t>
            </a:r>
            <a:r>
              <a:rPr lang="en-US" altLang="zh-CN" i="1" dirty="0"/>
              <a:t>(ARIMA/AUTOARIMA</a:t>
            </a:r>
            <a:r>
              <a:rPr lang="zh-CN" altLang="en-US" i="1" dirty="0"/>
              <a:t> </a:t>
            </a:r>
            <a:r>
              <a:rPr lang="en-US" altLang="zh-CN" i="1" dirty="0"/>
              <a:t>model)</a:t>
            </a:r>
            <a:r>
              <a:rPr lang="en-US" altLang="zh-CN" dirty="0"/>
              <a:t>.</a:t>
            </a:r>
            <a:endParaRPr lang="en-US" dirty="0"/>
          </a:p>
        </p:txBody>
      </p:sp>
    </p:spTree>
    <p:extLst>
      <p:ext uri="{BB962C8B-B14F-4D97-AF65-F5344CB8AC3E}">
        <p14:creationId xmlns:p14="http://schemas.microsoft.com/office/powerpoint/2010/main" val="1672310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9079-7125-840D-61A5-5CDCA1D4A9A0}"/>
              </a:ext>
            </a:extLst>
          </p:cNvPr>
          <p:cNvSpPr>
            <a:spLocks noGrp="1"/>
          </p:cNvSpPr>
          <p:nvPr>
            <p:ph type="title"/>
          </p:nvPr>
        </p:nvSpPr>
        <p:spPr/>
        <p:txBody>
          <a:bodyPr/>
          <a:lstStyle/>
          <a:p>
            <a:r>
              <a:rPr lang="en-US" altLang="zh-CN" dirty="0"/>
              <a:t>Another</a:t>
            </a:r>
            <a:r>
              <a:rPr lang="zh-CN" altLang="en-US" dirty="0"/>
              <a:t> </a:t>
            </a:r>
            <a:r>
              <a:rPr lang="en-US" altLang="zh-CN" dirty="0"/>
              <a:t>idea</a:t>
            </a:r>
            <a:r>
              <a:rPr lang="zh-CN" altLang="en-US" dirty="0"/>
              <a:t> </a:t>
            </a:r>
            <a:r>
              <a:rPr lang="en-US" altLang="zh-CN" dirty="0"/>
              <a:t>for</a:t>
            </a:r>
            <a:r>
              <a:rPr lang="zh-CN" altLang="en-US" dirty="0"/>
              <a:t> </a:t>
            </a:r>
            <a:r>
              <a:rPr lang="en-US" altLang="zh-CN" dirty="0"/>
              <a:t>E(r)</a:t>
            </a:r>
            <a:r>
              <a:rPr lang="zh-CN" altLang="en-US" dirty="0"/>
              <a:t> </a:t>
            </a:r>
            <a:r>
              <a:rPr lang="en-US" altLang="zh-CN" dirty="0"/>
              <a:t>based</a:t>
            </a:r>
            <a:endParaRPr lang="en-US" dirty="0"/>
          </a:p>
        </p:txBody>
      </p:sp>
      <p:sp>
        <p:nvSpPr>
          <p:cNvPr id="3" name="Content Placeholder 2">
            <a:extLst>
              <a:ext uri="{FF2B5EF4-FFF2-40B4-BE49-F238E27FC236}">
                <a16:creationId xmlns:a16="http://schemas.microsoft.com/office/drawing/2014/main" id="{9D5CE19A-B469-60C8-D5F0-562B3E93DC91}"/>
              </a:ext>
            </a:extLst>
          </p:cNvPr>
          <p:cNvSpPr>
            <a:spLocks noGrp="1"/>
          </p:cNvSpPr>
          <p:nvPr>
            <p:ph idx="1"/>
          </p:nvPr>
        </p:nvSpPr>
        <p:spPr/>
        <p:txBody>
          <a:bodyPr/>
          <a:lstStyle/>
          <a:p>
            <a:r>
              <a:rPr lang="en-US" altLang="zh-CN" dirty="0"/>
              <a:t>Look</a:t>
            </a:r>
            <a:r>
              <a:rPr lang="zh-CN" altLang="en-US" dirty="0"/>
              <a:t> </a:t>
            </a:r>
            <a:r>
              <a:rPr lang="en-US" altLang="zh-CN" dirty="0"/>
              <a:t>at</a:t>
            </a:r>
            <a:r>
              <a:rPr lang="zh-CN" altLang="en-US" dirty="0"/>
              <a:t> </a:t>
            </a:r>
            <a:r>
              <a:rPr lang="en-US" altLang="zh-CN" dirty="0"/>
              <a:t>future</a:t>
            </a:r>
            <a:r>
              <a:rPr lang="zh-CN" altLang="en-US" dirty="0"/>
              <a:t> </a:t>
            </a:r>
            <a:r>
              <a:rPr lang="en-US" altLang="zh-CN" dirty="0"/>
              <a:t>value:</a:t>
            </a:r>
            <a:r>
              <a:rPr lang="zh-CN" altLang="en-US" dirty="0"/>
              <a:t> </a:t>
            </a:r>
            <a:r>
              <a:rPr lang="en-US" altLang="zh-CN" dirty="0"/>
              <a:t>build</a:t>
            </a:r>
            <a:r>
              <a:rPr lang="zh-CN" altLang="en-US" dirty="0"/>
              <a:t> </a:t>
            </a:r>
            <a:r>
              <a:rPr lang="en-US" altLang="zh-CN" dirty="0"/>
              <a:t>model</a:t>
            </a:r>
            <a:r>
              <a:rPr lang="zh-CN" altLang="en-US" dirty="0"/>
              <a:t> </a:t>
            </a:r>
            <a:r>
              <a:rPr lang="en-US" altLang="zh-CN" dirty="0"/>
              <a:t>to</a:t>
            </a:r>
            <a:r>
              <a:rPr lang="zh-CN" altLang="en-US" dirty="0"/>
              <a:t> </a:t>
            </a:r>
            <a:r>
              <a:rPr lang="en-US" altLang="zh-CN" dirty="0"/>
              <a:t>predict</a:t>
            </a:r>
            <a:r>
              <a:rPr lang="zh-CN" altLang="en-US" dirty="0"/>
              <a:t> </a:t>
            </a:r>
            <a:r>
              <a:rPr lang="en-US" altLang="zh-CN" dirty="0"/>
              <a:t>both</a:t>
            </a:r>
            <a:r>
              <a:rPr lang="zh-CN" altLang="en-US" dirty="0"/>
              <a:t> </a:t>
            </a:r>
            <a:r>
              <a:rPr lang="en-US" altLang="zh-CN" dirty="0"/>
              <a:t>E(revenue)</a:t>
            </a:r>
            <a:r>
              <a:rPr lang="zh-CN" altLang="en-US" dirty="0"/>
              <a:t> </a:t>
            </a:r>
            <a:r>
              <a:rPr lang="en-US" altLang="zh-CN" dirty="0"/>
              <a:t>and</a:t>
            </a:r>
            <a:r>
              <a:rPr lang="zh-CN" altLang="en-US" dirty="0"/>
              <a:t> </a:t>
            </a:r>
            <a:r>
              <a:rPr lang="en-US" altLang="zh-CN" dirty="0"/>
              <a:t>E(return),</a:t>
            </a:r>
            <a:r>
              <a:rPr lang="zh-CN" altLang="en-US" dirty="0"/>
              <a:t> </a:t>
            </a:r>
            <a:r>
              <a:rPr lang="en-US" altLang="zh-CN" dirty="0"/>
              <a:t>and</a:t>
            </a:r>
            <a:r>
              <a:rPr lang="zh-CN" altLang="en-US" dirty="0"/>
              <a:t> </a:t>
            </a:r>
            <a:r>
              <a:rPr lang="en-US" altLang="zh-CN" dirty="0"/>
              <a:t>thus</a:t>
            </a:r>
            <a:r>
              <a:rPr lang="zh-CN" altLang="en-US" dirty="0"/>
              <a:t> </a:t>
            </a:r>
            <a:endParaRPr lang="en-AU" altLang="zh-CN" dirty="0"/>
          </a:p>
          <a:p>
            <a:pPr lvl="1"/>
            <a:r>
              <a:rPr lang="en-US" altLang="zh-CN" dirty="0"/>
              <a:t>E(revenue)/E(return)</a:t>
            </a:r>
            <a:r>
              <a:rPr lang="zh-CN" altLang="en-US" dirty="0"/>
              <a:t> </a:t>
            </a:r>
            <a:r>
              <a:rPr lang="en-US" altLang="zh-CN" dirty="0"/>
              <a:t>will</a:t>
            </a:r>
            <a:r>
              <a:rPr lang="zh-CN" altLang="en-US" dirty="0"/>
              <a:t> </a:t>
            </a:r>
            <a:r>
              <a:rPr lang="en-US" altLang="zh-CN" dirty="0"/>
              <a:t>be</a:t>
            </a:r>
            <a:r>
              <a:rPr lang="zh-CN" altLang="en-US" dirty="0"/>
              <a:t> </a:t>
            </a:r>
            <a:r>
              <a:rPr lang="en-US" altLang="zh-CN" dirty="0"/>
              <a:t>all</a:t>
            </a:r>
            <a:r>
              <a:rPr lang="zh-CN" altLang="en-US" dirty="0"/>
              <a:t> </a:t>
            </a:r>
            <a:r>
              <a:rPr lang="en-US" altLang="zh-CN" dirty="0"/>
              <a:t>future</a:t>
            </a:r>
            <a:r>
              <a:rPr lang="zh-CN" altLang="en-US" dirty="0"/>
              <a:t> </a:t>
            </a:r>
            <a:r>
              <a:rPr lang="en-US" altLang="zh-CN" dirty="0"/>
              <a:t>earnings.</a:t>
            </a:r>
          </a:p>
          <a:p>
            <a:endParaRPr lang="en-US" altLang="zh-CN" dirty="0"/>
          </a:p>
          <a:p>
            <a:pPr lvl="1"/>
            <a:r>
              <a:rPr lang="en-US" altLang="zh-CN" dirty="0"/>
              <a:t>Could</a:t>
            </a:r>
            <a:r>
              <a:rPr lang="zh-CN" altLang="en-US" dirty="0"/>
              <a:t> </a:t>
            </a:r>
            <a:r>
              <a:rPr lang="en-US" altLang="zh-CN" dirty="0"/>
              <a:t>use</a:t>
            </a:r>
            <a:r>
              <a:rPr lang="zh-CN" altLang="en-US" dirty="0"/>
              <a:t> </a:t>
            </a:r>
            <a:r>
              <a:rPr lang="en-US" altLang="zh-CN" dirty="0"/>
              <a:t>a</a:t>
            </a:r>
            <a:r>
              <a:rPr lang="zh-CN" altLang="en-US" dirty="0"/>
              <a:t> </a:t>
            </a:r>
            <a:r>
              <a:rPr lang="en-US" altLang="zh-CN" dirty="0"/>
              <a:t>Bayesian</a:t>
            </a:r>
            <a:r>
              <a:rPr lang="zh-CN" altLang="en-US" dirty="0"/>
              <a:t> </a:t>
            </a:r>
            <a:r>
              <a:rPr lang="en-US" altLang="zh-CN" dirty="0"/>
              <a:t>like</a:t>
            </a:r>
            <a:r>
              <a:rPr lang="zh-CN" altLang="en-US" dirty="0"/>
              <a:t> </a:t>
            </a:r>
            <a:r>
              <a:rPr lang="en-US" altLang="zh-CN" dirty="0"/>
              <a:t>style</a:t>
            </a:r>
            <a:r>
              <a:rPr lang="zh-CN" altLang="en-US" dirty="0"/>
              <a:t> </a:t>
            </a:r>
            <a:r>
              <a:rPr lang="en-US" altLang="zh-CN" dirty="0"/>
              <a:t>to</a:t>
            </a:r>
            <a:r>
              <a:rPr lang="zh-CN" altLang="en-US" dirty="0"/>
              <a:t> </a:t>
            </a:r>
            <a:r>
              <a:rPr lang="en-US" altLang="zh-CN" dirty="0"/>
              <a:t>weight</a:t>
            </a:r>
            <a:r>
              <a:rPr lang="zh-CN" altLang="en-US" dirty="0"/>
              <a:t> </a:t>
            </a:r>
            <a:r>
              <a:rPr lang="en-US" altLang="zh-CN" dirty="0"/>
              <a:t>the</a:t>
            </a:r>
            <a:r>
              <a:rPr lang="zh-CN" altLang="en-US" dirty="0"/>
              <a:t> </a:t>
            </a:r>
            <a:r>
              <a:rPr lang="en-US" altLang="zh-CN" dirty="0"/>
              <a:t>past</a:t>
            </a:r>
            <a:r>
              <a:rPr lang="zh-CN" altLang="en-US" dirty="0"/>
              <a:t> </a:t>
            </a:r>
            <a:r>
              <a:rPr lang="en-US" altLang="zh-CN" dirty="0"/>
              <a:t>and</a:t>
            </a:r>
            <a:r>
              <a:rPr lang="zh-CN" altLang="en-US" dirty="0"/>
              <a:t> </a:t>
            </a:r>
            <a:r>
              <a:rPr lang="en-US" altLang="zh-CN" dirty="0"/>
              <a:t>future.</a:t>
            </a:r>
            <a:r>
              <a:rPr lang="zh-CN" altLang="en-US" dirty="0"/>
              <a:t> </a:t>
            </a:r>
            <a:r>
              <a:rPr lang="en-US" altLang="zh-CN" dirty="0"/>
              <a:t>And</a:t>
            </a:r>
            <a:r>
              <a:rPr lang="zh-CN" altLang="en-US" dirty="0"/>
              <a:t> </a:t>
            </a:r>
            <a:r>
              <a:rPr lang="en-US" altLang="zh-CN" dirty="0"/>
              <a:t>how</a:t>
            </a:r>
            <a:r>
              <a:rPr lang="zh-CN" altLang="en-US" dirty="0"/>
              <a:t> </a:t>
            </a:r>
            <a:r>
              <a:rPr lang="en-US" altLang="zh-CN" dirty="0"/>
              <a:t>we</a:t>
            </a:r>
            <a:r>
              <a:rPr lang="zh-CN" altLang="en-US" dirty="0"/>
              <a:t> </a:t>
            </a:r>
            <a:r>
              <a:rPr lang="en-US" altLang="zh-CN" dirty="0"/>
              <a:t>weight</a:t>
            </a:r>
            <a:r>
              <a:rPr lang="zh-CN" altLang="en-US" dirty="0"/>
              <a:t> </a:t>
            </a:r>
            <a:r>
              <a:rPr lang="en-US" altLang="zh-CN" dirty="0"/>
              <a:t>it</a:t>
            </a:r>
            <a:r>
              <a:rPr lang="zh-CN" altLang="en-US" dirty="0"/>
              <a:t> </a:t>
            </a:r>
            <a:r>
              <a:rPr lang="en-US" altLang="zh-CN" dirty="0"/>
              <a:t>could</a:t>
            </a:r>
            <a:r>
              <a:rPr lang="zh-CN" altLang="en-US" dirty="0"/>
              <a:t> </a:t>
            </a:r>
            <a:r>
              <a:rPr lang="en-US" altLang="zh-CN" dirty="0"/>
              <a:t>be</a:t>
            </a:r>
            <a:r>
              <a:rPr lang="zh-CN" altLang="en-US" dirty="0"/>
              <a:t> </a:t>
            </a:r>
            <a:r>
              <a:rPr lang="en-US" altLang="zh-CN" dirty="0"/>
              <a:t>like</a:t>
            </a:r>
            <a:r>
              <a:rPr lang="zh-CN" altLang="en-US" dirty="0"/>
              <a:t> </a:t>
            </a:r>
            <a:r>
              <a:rPr lang="en-US" altLang="zh-CN" dirty="0"/>
              <a:t>using</a:t>
            </a:r>
            <a:r>
              <a:rPr lang="zh-CN" altLang="en-US" dirty="0"/>
              <a:t> </a:t>
            </a:r>
            <a:r>
              <a:rPr lang="en-US" altLang="zh-CN" dirty="0"/>
              <a:t>R^2</a:t>
            </a:r>
            <a:r>
              <a:rPr lang="zh-CN" altLang="en-US" dirty="0"/>
              <a:t> </a:t>
            </a:r>
            <a:r>
              <a:rPr lang="en-US" altLang="zh-CN" dirty="0"/>
              <a:t>or</a:t>
            </a:r>
            <a:r>
              <a:rPr lang="zh-CN" altLang="en-US" dirty="0"/>
              <a:t> </a:t>
            </a:r>
            <a:r>
              <a:rPr lang="en-US" altLang="zh-CN" dirty="0" err="1"/>
              <a:t>sd</a:t>
            </a:r>
            <a:r>
              <a:rPr lang="en-US" altLang="zh-CN" dirty="0"/>
              <a:t>(past</a:t>
            </a:r>
            <a:r>
              <a:rPr lang="zh-CN" altLang="en-US" dirty="0"/>
              <a:t> </a:t>
            </a:r>
            <a:r>
              <a:rPr lang="en-US" altLang="zh-CN" dirty="0"/>
              <a:t>return)</a:t>
            </a:r>
            <a:r>
              <a:rPr lang="zh-CN" altLang="en-US" dirty="0"/>
              <a:t> </a:t>
            </a:r>
            <a:r>
              <a:rPr lang="en-US" altLang="zh-CN" dirty="0"/>
              <a:t>of</a:t>
            </a:r>
            <a:r>
              <a:rPr lang="zh-CN" altLang="en-US" dirty="0"/>
              <a:t> </a:t>
            </a:r>
            <a:r>
              <a:rPr lang="en-US" altLang="zh-CN" dirty="0"/>
              <a:t>the</a:t>
            </a:r>
            <a:r>
              <a:rPr lang="zh-CN" altLang="en-US" dirty="0"/>
              <a:t> </a:t>
            </a:r>
            <a:r>
              <a:rPr lang="en-US" altLang="zh-CN" dirty="0"/>
              <a:t>prediction</a:t>
            </a:r>
            <a:r>
              <a:rPr lang="zh-CN" altLang="en-US" dirty="0"/>
              <a:t> </a:t>
            </a:r>
            <a:r>
              <a:rPr lang="en-US" altLang="zh-CN" dirty="0"/>
              <a:t>function</a:t>
            </a:r>
            <a:r>
              <a:rPr lang="zh-CN" altLang="en-US" dirty="0"/>
              <a:t> </a:t>
            </a:r>
            <a:r>
              <a:rPr lang="en-US" altLang="zh-CN" dirty="0"/>
              <a:t>for</a:t>
            </a:r>
            <a:r>
              <a:rPr lang="zh-CN" altLang="en-US" dirty="0"/>
              <a:t> </a:t>
            </a:r>
            <a:r>
              <a:rPr lang="en-US" altLang="zh-CN" dirty="0"/>
              <a:t>E(revenue)/E(return)</a:t>
            </a:r>
            <a:r>
              <a:rPr lang="zh-CN" altLang="en-US" dirty="0"/>
              <a:t> </a:t>
            </a:r>
            <a:r>
              <a:rPr lang="en-US" altLang="zh-CN" dirty="0"/>
              <a:t>-</a:t>
            </a:r>
            <a:r>
              <a:rPr lang="zh-CN" altLang="en-US" dirty="0"/>
              <a:t> </a:t>
            </a:r>
            <a:r>
              <a:rPr lang="en-US" altLang="zh-CN" dirty="0"/>
              <a:t>as</a:t>
            </a:r>
            <a:r>
              <a:rPr lang="zh-CN" altLang="en-US" dirty="0"/>
              <a:t> </a:t>
            </a:r>
            <a:r>
              <a:rPr lang="en-US" altLang="zh-CN" dirty="0"/>
              <a:t>a</a:t>
            </a:r>
            <a:r>
              <a:rPr lang="zh-CN" altLang="en-US" dirty="0"/>
              <a:t> </a:t>
            </a:r>
            <a:r>
              <a:rPr lang="en-US" altLang="zh-CN" dirty="0"/>
              <a:t>measure</a:t>
            </a:r>
            <a:r>
              <a:rPr lang="zh-CN" altLang="en-US" dirty="0"/>
              <a:t> </a:t>
            </a:r>
            <a:r>
              <a:rPr lang="en-US" altLang="zh-CN" dirty="0"/>
              <a:t>of</a:t>
            </a:r>
            <a:r>
              <a:rPr lang="zh-CN" altLang="en-US" dirty="0"/>
              <a:t> </a:t>
            </a:r>
            <a:r>
              <a:rPr lang="en-US" altLang="zh-CN" dirty="0"/>
              <a:t>confidence).</a:t>
            </a:r>
          </a:p>
          <a:p>
            <a:pPr lvl="1"/>
            <a:endParaRPr lang="en-US" altLang="zh-CN" dirty="0"/>
          </a:p>
          <a:p>
            <a:pPr lvl="1"/>
            <a:r>
              <a:rPr lang="en-US" altLang="zh-CN" dirty="0"/>
              <a:t>Or,</a:t>
            </a:r>
            <a:r>
              <a:rPr lang="zh-CN" altLang="en-US" dirty="0"/>
              <a:t> </a:t>
            </a:r>
            <a:r>
              <a:rPr lang="en-US" altLang="zh-CN" dirty="0"/>
              <a:t>just</a:t>
            </a:r>
            <a:r>
              <a:rPr lang="zh-CN" altLang="en-US" dirty="0"/>
              <a:t> </a:t>
            </a:r>
            <a:r>
              <a:rPr lang="en-US" altLang="zh-CN" dirty="0"/>
              <a:t>use</a:t>
            </a:r>
            <a:r>
              <a:rPr lang="zh-CN" altLang="en-US" dirty="0"/>
              <a:t> </a:t>
            </a:r>
            <a:r>
              <a:rPr lang="en-US" altLang="zh-CN" dirty="0"/>
              <a:t>R^2</a:t>
            </a:r>
            <a:r>
              <a:rPr lang="zh-CN" altLang="en-US" dirty="0"/>
              <a:t> </a:t>
            </a:r>
            <a:r>
              <a:rPr lang="en-US" altLang="zh-CN" dirty="0"/>
              <a:t>or</a:t>
            </a:r>
            <a:r>
              <a:rPr lang="zh-CN" altLang="en-US" dirty="0"/>
              <a:t> </a:t>
            </a:r>
            <a:r>
              <a:rPr lang="en-US" altLang="zh-CN" dirty="0" err="1"/>
              <a:t>sd</a:t>
            </a:r>
            <a:r>
              <a:rPr lang="en-US" altLang="zh-CN" dirty="0"/>
              <a:t>(past</a:t>
            </a:r>
            <a:r>
              <a:rPr lang="zh-CN" altLang="en-US" dirty="0"/>
              <a:t> </a:t>
            </a:r>
            <a:r>
              <a:rPr lang="en-US" altLang="zh-CN" dirty="0"/>
              <a:t>return)</a:t>
            </a:r>
            <a:r>
              <a:rPr lang="zh-CN" altLang="en-US" dirty="0"/>
              <a:t> </a:t>
            </a:r>
            <a:r>
              <a:rPr lang="en-US" altLang="zh-CN" dirty="0"/>
              <a:t>to</a:t>
            </a:r>
            <a:r>
              <a:rPr lang="zh-CN" altLang="en-US" dirty="0"/>
              <a:t> </a:t>
            </a:r>
            <a:r>
              <a:rPr lang="en-US" altLang="zh-CN" dirty="0"/>
              <a:t>weight</a:t>
            </a:r>
            <a:r>
              <a:rPr lang="zh-CN" altLang="en-US" dirty="0"/>
              <a:t> </a:t>
            </a:r>
            <a:r>
              <a:rPr lang="en-US" altLang="zh-CN" dirty="0"/>
              <a:t>down</a:t>
            </a:r>
            <a:r>
              <a:rPr lang="zh-CN" altLang="en-US" dirty="0"/>
              <a:t> </a:t>
            </a:r>
            <a:r>
              <a:rPr lang="en-US" altLang="zh-CN" dirty="0"/>
              <a:t>our</a:t>
            </a:r>
            <a:r>
              <a:rPr lang="zh-CN" altLang="en-US" dirty="0"/>
              <a:t> </a:t>
            </a:r>
            <a:r>
              <a:rPr lang="en-US" altLang="zh-CN" dirty="0"/>
              <a:t>expectations</a:t>
            </a:r>
            <a:r>
              <a:rPr lang="zh-CN" altLang="en-US" dirty="0"/>
              <a:t> </a:t>
            </a:r>
            <a:r>
              <a:rPr lang="en-US" altLang="zh-CN" dirty="0"/>
              <a:t>for</a:t>
            </a:r>
            <a:r>
              <a:rPr lang="zh-CN" altLang="en-US" dirty="0"/>
              <a:t> </a:t>
            </a:r>
            <a:r>
              <a:rPr lang="en-US" altLang="zh-CN" dirty="0"/>
              <a:t>E(r)</a:t>
            </a:r>
          </a:p>
        </p:txBody>
      </p:sp>
    </p:spTree>
    <p:extLst>
      <p:ext uri="{BB962C8B-B14F-4D97-AF65-F5344CB8AC3E}">
        <p14:creationId xmlns:p14="http://schemas.microsoft.com/office/powerpoint/2010/main" val="18709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65306-70F6-4154-487D-068AE4DDB1EE}"/>
              </a:ext>
            </a:extLst>
          </p:cNvPr>
          <p:cNvSpPr>
            <a:spLocks noGrp="1"/>
          </p:cNvSpPr>
          <p:nvPr>
            <p:ph type="title"/>
          </p:nvPr>
        </p:nvSpPr>
        <p:spPr/>
        <p:txBody>
          <a:bodyPr/>
          <a:lstStyle/>
          <a:p>
            <a:r>
              <a:rPr lang="en-US" altLang="zh-CN" dirty="0"/>
              <a:t>Generic</a:t>
            </a:r>
            <a:r>
              <a:rPr lang="zh-CN" altLang="en-US" dirty="0"/>
              <a:t> </a:t>
            </a:r>
            <a:r>
              <a:rPr lang="en-US" altLang="zh-CN" dirty="0"/>
              <a:t>growth</a:t>
            </a:r>
            <a:r>
              <a:rPr lang="zh-CN" altLang="en-US" dirty="0"/>
              <a:t> </a:t>
            </a:r>
            <a:r>
              <a:rPr lang="en-US" altLang="zh-CN" dirty="0"/>
              <a:t>variable</a:t>
            </a:r>
            <a:endParaRPr lang="en-US" dirty="0"/>
          </a:p>
        </p:txBody>
      </p:sp>
      <p:sp>
        <p:nvSpPr>
          <p:cNvPr id="3" name="Content Placeholder 2">
            <a:extLst>
              <a:ext uri="{FF2B5EF4-FFF2-40B4-BE49-F238E27FC236}">
                <a16:creationId xmlns:a16="http://schemas.microsoft.com/office/drawing/2014/main" id="{951B9B1F-6358-82BE-9A10-7C890291EB59}"/>
              </a:ext>
            </a:extLst>
          </p:cNvPr>
          <p:cNvSpPr>
            <a:spLocks noGrp="1"/>
          </p:cNvSpPr>
          <p:nvPr>
            <p:ph idx="1"/>
          </p:nvPr>
        </p:nvSpPr>
        <p:spPr/>
        <p:txBody>
          <a:bodyPr/>
          <a:lstStyle/>
          <a:p>
            <a:r>
              <a:rPr lang="en-US" altLang="zh-CN" dirty="0"/>
              <a:t>could</a:t>
            </a:r>
            <a:r>
              <a:rPr lang="zh-CN" altLang="en-US" dirty="0"/>
              <a:t> </a:t>
            </a:r>
            <a:r>
              <a:rPr lang="en-US" altLang="zh-CN" dirty="0"/>
              <a:t>account</a:t>
            </a:r>
            <a:r>
              <a:rPr lang="zh-CN" altLang="en-US" dirty="0"/>
              <a:t> </a:t>
            </a:r>
            <a:r>
              <a:rPr lang="en-US" altLang="zh-CN" dirty="0"/>
              <a:t>for</a:t>
            </a:r>
            <a:r>
              <a:rPr lang="zh-CN" altLang="en-US" dirty="0"/>
              <a:t> </a:t>
            </a:r>
            <a:r>
              <a:rPr lang="en-US" altLang="zh-CN" dirty="0"/>
              <a:t>growth</a:t>
            </a:r>
            <a:r>
              <a:rPr lang="zh-CN" altLang="en-US" dirty="0"/>
              <a:t> </a:t>
            </a:r>
            <a:r>
              <a:rPr lang="en-US" altLang="zh-CN" dirty="0"/>
              <a:t>potential</a:t>
            </a:r>
            <a:r>
              <a:rPr lang="zh-CN" altLang="en-US" dirty="0"/>
              <a:t> </a:t>
            </a:r>
            <a:r>
              <a:rPr lang="en-US" altLang="zh-CN" dirty="0"/>
              <a:t>or</a:t>
            </a:r>
            <a:r>
              <a:rPr lang="zh-CN" altLang="en-US" dirty="0"/>
              <a:t> </a:t>
            </a:r>
            <a:r>
              <a:rPr lang="en-US" altLang="zh-CN" dirty="0"/>
              <a:t>growth</a:t>
            </a:r>
            <a:r>
              <a:rPr lang="zh-CN" altLang="en-US" dirty="0"/>
              <a:t> </a:t>
            </a:r>
            <a:r>
              <a:rPr lang="en-US" altLang="zh-CN" dirty="0"/>
              <a:t>risk,</a:t>
            </a:r>
            <a:r>
              <a:rPr lang="zh-CN" altLang="en-US" dirty="0"/>
              <a:t> </a:t>
            </a:r>
            <a:r>
              <a:rPr lang="en-US" altLang="zh-CN" dirty="0"/>
              <a:t>or</a:t>
            </a:r>
            <a:r>
              <a:rPr lang="zh-CN" altLang="en-US" dirty="0"/>
              <a:t> </a:t>
            </a:r>
            <a:r>
              <a:rPr lang="en-US" altLang="zh-CN" dirty="0"/>
              <a:t>anything</a:t>
            </a:r>
            <a:r>
              <a:rPr lang="zh-CN" altLang="en-US" dirty="0"/>
              <a:t> </a:t>
            </a:r>
            <a:r>
              <a:rPr lang="en-US" altLang="zh-CN" dirty="0"/>
              <a:t>else</a:t>
            </a:r>
            <a:r>
              <a:rPr lang="zh-CN" altLang="en-US" dirty="0"/>
              <a:t> </a:t>
            </a:r>
            <a:r>
              <a:rPr lang="en-US" altLang="zh-CN" dirty="0"/>
              <a:t>unaccounted</a:t>
            </a:r>
            <a:r>
              <a:rPr lang="zh-CN" altLang="en-US" dirty="0"/>
              <a:t> </a:t>
            </a:r>
            <a:r>
              <a:rPr lang="en-US" altLang="zh-CN" dirty="0"/>
              <a:t>for</a:t>
            </a:r>
            <a:r>
              <a:rPr lang="zh-CN" altLang="en-US" dirty="0"/>
              <a:t> </a:t>
            </a:r>
            <a:r>
              <a:rPr lang="en-US" altLang="zh-CN" dirty="0"/>
              <a:t>by</a:t>
            </a:r>
            <a:r>
              <a:rPr lang="zh-CN" altLang="en-US" dirty="0"/>
              <a:t> </a:t>
            </a:r>
            <a:r>
              <a:rPr lang="en-US" altLang="zh-CN" dirty="0"/>
              <a:t>E(return)</a:t>
            </a:r>
          </a:p>
          <a:p>
            <a:r>
              <a:rPr lang="en-US" altLang="zh-CN" dirty="0"/>
              <a:t>Most</a:t>
            </a:r>
            <a:r>
              <a:rPr lang="zh-CN" altLang="en-US" dirty="0"/>
              <a:t> </a:t>
            </a:r>
            <a:r>
              <a:rPr lang="en-US" altLang="zh-CN" dirty="0"/>
              <a:t>likely</a:t>
            </a:r>
            <a:r>
              <a:rPr lang="zh-CN" altLang="en-US" dirty="0"/>
              <a:t> </a:t>
            </a:r>
            <a:r>
              <a:rPr lang="en-US" altLang="zh-CN" dirty="0"/>
              <a:t>unsupervised</a:t>
            </a:r>
            <a:r>
              <a:rPr lang="zh-CN" altLang="en-US" dirty="0"/>
              <a:t> </a:t>
            </a:r>
            <a:r>
              <a:rPr lang="en-US" altLang="zh-CN" dirty="0"/>
              <a:t>–</a:t>
            </a:r>
            <a:r>
              <a:rPr lang="zh-CN" altLang="en-US" dirty="0"/>
              <a:t> </a:t>
            </a:r>
            <a:r>
              <a:rPr lang="en-US" altLang="zh-CN" dirty="0"/>
              <a:t>create</a:t>
            </a:r>
            <a:r>
              <a:rPr lang="zh-CN" altLang="en-US" dirty="0"/>
              <a:t> </a:t>
            </a:r>
            <a:r>
              <a:rPr lang="en-US" altLang="zh-CN" dirty="0"/>
              <a:t>by</a:t>
            </a:r>
            <a:r>
              <a:rPr lang="zh-CN" altLang="en-US" dirty="0"/>
              <a:t> </a:t>
            </a:r>
            <a:r>
              <a:rPr lang="en-US" altLang="zh-CN" dirty="0"/>
              <a:t>distribution</a:t>
            </a:r>
            <a:r>
              <a:rPr lang="zh-CN" altLang="en-US" dirty="0"/>
              <a:t> </a:t>
            </a:r>
            <a:r>
              <a:rPr lang="en-US" altLang="zh-CN" dirty="0"/>
              <a:t>and</a:t>
            </a:r>
            <a:r>
              <a:rPr lang="zh-CN" altLang="en-US" dirty="0"/>
              <a:t> </a:t>
            </a:r>
            <a:r>
              <a:rPr lang="en-US" altLang="zh-CN" dirty="0"/>
              <a:t>scaling</a:t>
            </a:r>
            <a:r>
              <a:rPr lang="zh-CN" altLang="en-US" dirty="0"/>
              <a:t> </a:t>
            </a:r>
            <a:r>
              <a:rPr lang="en-US" altLang="zh-CN" dirty="0"/>
              <a:t>and</a:t>
            </a:r>
            <a:r>
              <a:rPr lang="zh-CN" altLang="en-US" dirty="0"/>
              <a:t> </a:t>
            </a:r>
            <a:r>
              <a:rPr lang="en-US" altLang="zh-CN" dirty="0"/>
              <a:t>internal</a:t>
            </a:r>
            <a:r>
              <a:rPr lang="zh-CN" altLang="en-US" dirty="0"/>
              <a:t> </a:t>
            </a:r>
            <a:r>
              <a:rPr lang="en-US" altLang="zh-CN" dirty="0"/>
              <a:t>relationship</a:t>
            </a:r>
            <a:r>
              <a:rPr lang="zh-CN" altLang="en-US" dirty="0"/>
              <a:t> </a:t>
            </a:r>
            <a:r>
              <a:rPr lang="en-US" altLang="zh-CN" dirty="0"/>
              <a:t>mining?</a:t>
            </a:r>
          </a:p>
          <a:p>
            <a:endParaRPr lang="en-US" dirty="0"/>
          </a:p>
          <a:p>
            <a:r>
              <a:rPr lang="en-US" altLang="zh-CN" dirty="0"/>
              <a:t>(note</a:t>
            </a:r>
            <a:r>
              <a:rPr lang="zh-CN" altLang="en-US" dirty="0"/>
              <a:t> </a:t>
            </a:r>
            <a:r>
              <a:rPr lang="en-US" altLang="zh-CN" dirty="0"/>
              <a:t>to</a:t>
            </a:r>
            <a:r>
              <a:rPr lang="zh-CN" altLang="en-US" dirty="0"/>
              <a:t> </a:t>
            </a:r>
            <a:r>
              <a:rPr lang="en-US" altLang="zh-CN" dirty="0"/>
              <a:t>self:</a:t>
            </a:r>
            <a:r>
              <a:rPr lang="zh-CN" altLang="en-US" dirty="0"/>
              <a:t> </a:t>
            </a:r>
            <a:r>
              <a:rPr lang="en-US" altLang="zh-CN" dirty="0"/>
              <a:t>only</a:t>
            </a:r>
            <a:r>
              <a:rPr lang="zh-CN" altLang="en-US" dirty="0"/>
              <a:t> </a:t>
            </a:r>
            <a:r>
              <a:rPr lang="en-US" altLang="zh-CN" dirty="0"/>
              <a:t>chance</a:t>
            </a:r>
            <a:r>
              <a:rPr lang="zh-CN" altLang="en-US" dirty="0"/>
              <a:t> </a:t>
            </a:r>
            <a:r>
              <a:rPr lang="en-US" altLang="zh-CN" dirty="0"/>
              <a:t>of</a:t>
            </a:r>
            <a:r>
              <a:rPr lang="zh-CN" altLang="en-US" dirty="0"/>
              <a:t> </a:t>
            </a:r>
            <a:r>
              <a:rPr lang="en-US" altLang="zh-CN" dirty="0"/>
              <a:t>supervised:</a:t>
            </a:r>
            <a:r>
              <a:rPr lang="zh-CN" altLang="en-US" dirty="0"/>
              <a:t> </a:t>
            </a:r>
            <a:r>
              <a:rPr lang="en-US" altLang="zh-CN" dirty="0"/>
              <a:t>something</a:t>
            </a:r>
            <a:r>
              <a:rPr lang="zh-CN" altLang="en-US" dirty="0"/>
              <a:t> </a:t>
            </a:r>
            <a:r>
              <a:rPr lang="en-US" altLang="zh-CN" dirty="0"/>
              <a:t>like</a:t>
            </a:r>
            <a:r>
              <a:rPr lang="zh-CN" altLang="en-US" dirty="0"/>
              <a:t> </a:t>
            </a:r>
            <a:r>
              <a:rPr lang="en-US" altLang="zh-CN" dirty="0"/>
              <a:t>alpha</a:t>
            </a:r>
            <a:r>
              <a:rPr lang="zh-CN" altLang="en-US" dirty="0"/>
              <a:t> </a:t>
            </a:r>
            <a:r>
              <a:rPr lang="en-US" altLang="zh-CN" dirty="0"/>
              <a:t>in</a:t>
            </a:r>
            <a:r>
              <a:rPr lang="zh-CN" altLang="en-US" dirty="0"/>
              <a:t> </a:t>
            </a:r>
            <a:r>
              <a:rPr lang="en-US" altLang="zh-CN" dirty="0"/>
              <a:t>CAPM?)</a:t>
            </a:r>
            <a:endParaRPr lang="en-US" dirty="0"/>
          </a:p>
        </p:txBody>
      </p:sp>
    </p:spTree>
    <p:extLst>
      <p:ext uri="{BB962C8B-B14F-4D97-AF65-F5344CB8AC3E}">
        <p14:creationId xmlns:p14="http://schemas.microsoft.com/office/powerpoint/2010/main" val="69348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6BE5-17D7-4526-BBD9-DF8E1D0644F6}"/>
              </a:ext>
            </a:extLst>
          </p:cNvPr>
          <p:cNvSpPr>
            <a:spLocks noGrp="1"/>
          </p:cNvSpPr>
          <p:nvPr>
            <p:ph type="title"/>
          </p:nvPr>
        </p:nvSpPr>
        <p:spPr/>
        <p:txBody>
          <a:bodyPr/>
          <a:lstStyle/>
          <a:p>
            <a:r>
              <a:rPr lang="en-US" dirty="0"/>
              <a:t>Key principals of finance</a:t>
            </a:r>
          </a:p>
        </p:txBody>
      </p:sp>
      <p:sp>
        <p:nvSpPr>
          <p:cNvPr id="3" name="Content Placeholder 2">
            <a:extLst>
              <a:ext uri="{FF2B5EF4-FFF2-40B4-BE49-F238E27FC236}">
                <a16:creationId xmlns:a16="http://schemas.microsoft.com/office/drawing/2014/main" id="{7034C314-4CB1-8501-F0D0-4572E773DCC7}"/>
              </a:ext>
            </a:extLst>
          </p:cNvPr>
          <p:cNvSpPr>
            <a:spLocks noGrp="1"/>
          </p:cNvSpPr>
          <p:nvPr>
            <p:ph idx="1"/>
          </p:nvPr>
        </p:nvSpPr>
        <p:spPr/>
        <p:txBody>
          <a:bodyPr/>
          <a:lstStyle/>
          <a:p>
            <a:r>
              <a:rPr lang="en-US" dirty="0"/>
              <a:t>1. time value of money and interest rate: whether $1.05 in future is worth more than $1 today is dependent on the interest rate* and time.</a:t>
            </a:r>
          </a:p>
          <a:p>
            <a:pPr lvl="1"/>
            <a:r>
              <a:rPr lang="en-US" dirty="0" err="1"/>
              <a:t>FutureValue</a:t>
            </a:r>
            <a:r>
              <a:rPr lang="en-US" dirty="0"/>
              <a:t> = </a:t>
            </a:r>
            <a:r>
              <a:rPr lang="en-US" dirty="0" err="1"/>
              <a:t>PresentValue</a:t>
            </a:r>
            <a:r>
              <a:rPr lang="en-US" dirty="0"/>
              <a:t>/(1+r)^t</a:t>
            </a:r>
          </a:p>
          <a:p>
            <a:pPr lvl="2"/>
            <a:r>
              <a:rPr lang="en-US" dirty="0"/>
              <a:t>*r is sometimes interest rate but also could be rate of return</a:t>
            </a:r>
          </a:p>
          <a:p>
            <a:pPr lvl="1"/>
            <a:r>
              <a:rPr lang="en-US" dirty="0"/>
              <a:t>Actually this formula isn’t exactly precise – but we don’t care about it for our project because although we borrow finance theory, we are not making investment (i.e. literally initial input = 0. we get to pick 100 companies for free – almost like buying 100 stocks for $0)</a:t>
            </a:r>
          </a:p>
        </p:txBody>
      </p:sp>
    </p:spTree>
    <p:extLst>
      <p:ext uri="{BB962C8B-B14F-4D97-AF65-F5344CB8AC3E}">
        <p14:creationId xmlns:p14="http://schemas.microsoft.com/office/powerpoint/2010/main" val="1851421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667B-0A00-F8FD-B695-88C42E88189D}"/>
              </a:ext>
            </a:extLst>
          </p:cNvPr>
          <p:cNvSpPr>
            <a:spLocks noGrp="1"/>
          </p:cNvSpPr>
          <p:nvPr>
            <p:ph type="title"/>
          </p:nvPr>
        </p:nvSpPr>
        <p:spPr/>
        <p:txBody>
          <a:bodyPr/>
          <a:lstStyle/>
          <a:p>
            <a:r>
              <a:rPr lang="en-US" altLang="zh-CN" dirty="0"/>
              <a:t>What</a:t>
            </a:r>
            <a:r>
              <a:rPr lang="zh-CN" altLang="en-US" dirty="0"/>
              <a:t> </a:t>
            </a:r>
            <a:r>
              <a:rPr lang="en-US" altLang="zh-CN" dirty="0"/>
              <a:t>time</a:t>
            </a:r>
            <a:r>
              <a:rPr lang="zh-CN" altLang="en-US" dirty="0"/>
              <a:t> </a:t>
            </a:r>
            <a:r>
              <a:rPr lang="en-US" altLang="zh-CN" dirty="0"/>
              <a:t>period</a:t>
            </a:r>
            <a:r>
              <a:rPr lang="zh-CN" altLang="en-US" dirty="0"/>
              <a:t> </a:t>
            </a:r>
            <a:r>
              <a:rPr lang="en-US" altLang="zh-CN" dirty="0"/>
              <a:t>granularity?</a:t>
            </a:r>
            <a:endParaRPr lang="en-US" dirty="0"/>
          </a:p>
        </p:txBody>
      </p:sp>
      <p:sp>
        <p:nvSpPr>
          <p:cNvPr id="3" name="Content Placeholder 2">
            <a:extLst>
              <a:ext uri="{FF2B5EF4-FFF2-40B4-BE49-F238E27FC236}">
                <a16:creationId xmlns:a16="http://schemas.microsoft.com/office/drawing/2014/main" id="{4A015E05-A8B3-0671-0104-FBBBC80E3361}"/>
              </a:ext>
            </a:extLst>
          </p:cNvPr>
          <p:cNvSpPr>
            <a:spLocks noGrp="1"/>
          </p:cNvSpPr>
          <p:nvPr>
            <p:ph idx="1"/>
          </p:nvPr>
        </p:nvSpPr>
        <p:spPr/>
        <p:txBody>
          <a:bodyPr/>
          <a:lstStyle/>
          <a:p>
            <a:r>
              <a:rPr lang="en-US" altLang="zh-CN" dirty="0"/>
              <a:t>Weeks?</a:t>
            </a:r>
            <a:r>
              <a:rPr lang="zh-CN" altLang="en-US" dirty="0"/>
              <a:t> </a:t>
            </a:r>
            <a:r>
              <a:rPr lang="en-US" altLang="zh-CN" dirty="0"/>
              <a:t>Fortnights?</a:t>
            </a:r>
            <a:r>
              <a:rPr lang="zh-CN" altLang="en-US" dirty="0"/>
              <a:t> </a:t>
            </a:r>
            <a:r>
              <a:rPr lang="en-US" altLang="zh-CN" dirty="0"/>
              <a:t>Months?</a:t>
            </a:r>
          </a:p>
          <a:p>
            <a:endParaRPr lang="en-US" altLang="zh-CN" dirty="0"/>
          </a:p>
          <a:p>
            <a:r>
              <a:rPr lang="en-US" altLang="zh-CN"/>
              <a:t>Ron</a:t>
            </a:r>
            <a:r>
              <a:rPr lang="zh-CN" altLang="en-US"/>
              <a:t> </a:t>
            </a:r>
            <a:r>
              <a:rPr lang="en-US" altLang="zh-CN" dirty="0"/>
              <a:t>recommendation</a:t>
            </a:r>
            <a:r>
              <a:rPr lang="zh-CN" altLang="en-US" dirty="0"/>
              <a:t> </a:t>
            </a:r>
            <a:r>
              <a:rPr lang="en-US" altLang="zh-CN" dirty="0"/>
              <a:t>is</a:t>
            </a:r>
            <a:r>
              <a:rPr lang="zh-CN" altLang="en-US" dirty="0"/>
              <a:t> </a:t>
            </a:r>
            <a:r>
              <a:rPr lang="en-US" altLang="zh-CN" dirty="0"/>
              <a:t>fortnight</a:t>
            </a:r>
          </a:p>
          <a:p>
            <a:endParaRPr lang="en-US" dirty="0"/>
          </a:p>
          <a:p>
            <a:endParaRPr lang="en-US" dirty="0"/>
          </a:p>
          <a:p>
            <a:endParaRPr lang="en-US" dirty="0"/>
          </a:p>
        </p:txBody>
      </p:sp>
    </p:spTree>
    <p:extLst>
      <p:ext uri="{BB962C8B-B14F-4D97-AF65-F5344CB8AC3E}">
        <p14:creationId xmlns:p14="http://schemas.microsoft.com/office/powerpoint/2010/main" val="2620855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0DF0-DF37-BE07-E87C-849C67C7C86C}"/>
              </a:ext>
            </a:extLst>
          </p:cNvPr>
          <p:cNvSpPr>
            <a:spLocks noGrp="1"/>
          </p:cNvSpPr>
          <p:nvPr>
            <p:ph type="title"/>
          </p:nvPr>
        </p:nvSpPr>
        <p:spPr/>
        <p:txBody>
          <a:bodyPr/>
          <a:lstStyle/>
          <a:p>
            <a:r>
              <a:rPr lang="en-US" altLang="zh-CN" dirty="0"/>
              <a:t>Plan</a:t>
            </a:r>
            <a:r>
              <a:rPr lang="zh-CN" altLang="en-US" dirty="0"/>
              <a:t> </a:t>
            </a:r>
            <a:r>
              <a:rPr lang="en-US" altLang="zh-CN" dirty="0"/>
              <a:t>here-on-in</a:t>
            </a:r>
            <a:r>
              <a:rPr lang="zh-CN" altLang="en-US" dirty="0"/>
              <a:t> </a:t>
            </a:r>
            <a:r>
              <a:rPr lang="en-US" altLang="zh-CN" dirty="0"/>
              <a:t>(different</a:t>
            </a:r>
            <a:r>
              <a:rPr lang="zh-CN" altLang="en-US" dirty="0"/>
              <a:t> </a:t>
            </a:r>
            <a:r>
              <a:rPr lang="en-US" altLang="zh-CN" dirty="0"/>
              <a:t>blocks)</a:t>
            </a:r>
            <a:endParaRPr lang="en-US" dirty="0"/>
          </a:p>
        </p:txBody>
      </p:sp>
      <p:sp>
        <p:nvSpPr>
          <p:cNvPr id="3" name="Content Placeholder 2">
            <a:extLst>
              <a:ext uri="{FF2B5EF4-FFF2-40B4-BE49-F238E27FC236}">
                <a16:creationId xmlns:a16="http://schemas.microsoft.com/office/drawing/2014/main" id="{957186D8-770B-4C03-8A90-7E6C112E4A57}"/>
              </a:ext>
            </a:extLst>
          </p:cNvPr>
          <p:cNvSpPr>
            <a:spLocks noGrp="1"/>
          </p:cNvSpPr>
          <p:nvPr>
            <p:ph idx="1"/>
          </p:nvPr>
        </p:nvSpPr>
        <p:spPr/>
        <p:txBody>
          <a:bodyPr>
            <a:normAutofit fontScale="85000" lnSpcReduction="20000"/>
          </a:bodyPr>
          <a:lstStyle/>
          <a:p>
            <a:r>
              <a:rPr lang="en-US" altLang="zh-CN" dirty="0"/>
              <a:t>0.</a:t>
            </a:r>
            <a:r>
              <a:rPr lang="zh-CN" altLang="en-US" dirty="0"/>
              <a:t> </a:t>
            </a:r>
            <a:r>
              <a:rPr lang="en-US" altLang="zh-CN" dirty="0"/>
              <a:t>get</a:t>
            </a:r>
            <a:r>
              <a:rPr lang="zh-CN" altLang="en-US" dirty="0"/>
              <a:t> </a:t>
            </a:r>
            <a:r>
              <a:rPr lang="en-US" altLang="zh-CN" dirty="0"/>
              <a:t>aggregated</a:t>
            </a:r>
            <a:r>
              <a:rPr lang="zh-CN" altLang="en-US" dirty="0"/>
              <a:t> </a:t>
            </a:r>
            <a:r>
              <a:rPr lang="en-US" altLang="zh-CN" dirty="0"/>
              <a:t>transaction</a:t>
            </a:r>
            <a:r>
              <a:rPr lang="zh-CN" altLang="en-US" dirty="0"/>
              <a:t> </a:t>
            </a:r>
            <a:r>
              <a:rPr lang="en-US" altLang="zh-CN" dirty="0"/>
              <a:t>data</a:t>
            </a:r>
            <a:r>
              <a:rPr lang="zh-CN" altLang="en-US" dirty="0"/>
              <a:t> </a:t>
            </a:r>
            <a:r>
              <a:rPr lang="en-US" altLang="zh-CN" dirty="0"/>
              <a:t>into</a:t>
            </a:r>
            <a:r>
              <a:rPr lang="zh-CN" altLang="en-US" dirty="0"/>
              <a:t> </a:t>
            </a:r>
            <a:r>
              <a:rPr lang="en-US" altLang="zh-CN" dirty="0"/>
              <a:t>the</a:t>
            </a:r>
            <a:r>
              <a:rPr lang="zh-CN" altLang="en-US" dirty="0"/>
              <a:t> </a:t>
            </a:r>
            <a:r>
              <a:rPr lang="en-US" altLang="zh-CN" dirty="0"/>
              <a:t>granularity</a:t>
            </a:r>
            <a:r>
              <a:rPr lang="zh-CN" altLang="en-US" dirty="0"/>
              <a:t> </a:t>
            </a:r>
            <a:r>
              <a:rPr lang="en-US" altLang="zh-CN" dirty="0"/>
              <a:t>we</a:t>
            </a:r>
            <a:r>
              <a:rPr lang="zh-CN" altLang="en-US" dirty="0"/>
              <a:t> </a:t>
            </a:r>
            <a:r>
              <a:rPr lang="en-US" altLang="zh-CN" dirty="0"/>
              <a:t>want</a:t>
            </a:r>
            <a:r>
              <a:rPr lang="zh-CN" altLang="en-US" dirty="0"/>
              <a:t> </a:t>
            </a:r>
            <a:r>
              <a:rPr lang="en-US" altLang="zh-CN" dirty="0"/>
              <a:t>(cleaned</a:t>
            </a:r>
            <a:r>
              <a:rPr lang="zh-CN" altLang="en-US" dirty="0"/>
              <a:t> </a:t>
            </a:r>
            <a:r>
              <a:rPr lang="en-US" altLang="zh-CN" dirty="0"/>
              <a:t>data</a:t>
            </a:r>
            <a:r>
              <a:rPr lang="zh-CN" altLang="en-US" dirty="0"/>
              <a:t> </a:t>
            </a:r>
            <a:r>
              <a:rPr lang="en-US" altLang="zh-CN" dirty="0"/>
              <a:t>1),</a:t>
            </a:r>
            <a:r>
              <a:rPr lang="zh-CN" altLang="en-US" dirty="0"/>
              <a:t> </a:t>
            </a:r>
            <a:r>
              <a:rPr lang="en-US" altLang="zh-CN" dirty="0"/>
              <a:t>so</a:t>
            </a:r>
            <a:r>
              <a:rPr lang="zh-CN" altLang="en-US" dirty="0"/>
              <a:t> </a:t>
            </a:r>
            <a:r>
              <a:rPr lang="en-US" altLang="zh-CN" dirty="0"/>
              <a:t>that</a:t>
            </a:r>
            <a:r>
              <a:rPr lang="zh-CN" altLang="en-US" dirty="0"/>
              <a:t> </a:t>
            </a:r>
            <a:r>
              <a:rPr lang="en-US" altLang="zh-CN" dirty="0"/>
              <a:t>we</a:t>
            </a:r>
            <a:r>
              <a:rPr lang="zh-CN" altLang="en-US" dirty="0"/>
              <a:t> </a:t>
            </a:r>
            <a:r>
              <a:rPr lang="en-US" altLang="zh-CN" dirty="0"/>
              <a:t>can</a:t>
            </a:r>
            <a:r>
              <a:rPr lang="zh-CN" altLang="en-US" dirty="0"/>
              <a:t> </a:t>
            </a:r>
            <a:r>
              <a:rPr lang="en-US" altLang="zh-CN" dirty="0"/>
              <a:t>get</a:t>
            </a:r>
            <a:r>
              <a:rPr lang="zh-CN" altLang="en-US" dirty="0"/>
              <a:t> </a:t>
            </a:r>
            <a:r>
              <a:rPr lang="en-US" altLang="zh-CN" dirty="0"/>
              <a:t>the</a:t>
            </a:r>
            <a:r>
              <a:rPr lang="zh-CN" altLang="en-US" dirty="0"/>
              <a:t> </a:t>
            </a:r>
            <a:r>
              <a:rPr lang="en-US" altLang="zh-CN" dirty="0"/>
              <a:t>first</a:t>
            </a:r>
            <a:r>
              <a:rPr lang="zh-CN" altLang="en-US" dirty="0"/>
              <a:t> </a:t>
            </a:r>
            <a:r>
              <a:rPr lang="en-US" altLang="zh-CN" dirty="0"/>
              <a:t>3</a:t>
            </a:r>
            <a:r>
              <a:rPr lang="zh-CN" altLang="en-US" dirty="0"/>
              <a:t> </a:t>
            </a:r>
            <a:r>
              <a:rPr lang="en-US" altLang="zh-CN" dirty="0"/>
              <a:t>variables</a:t>
            </a:r>
            <a:r>
              <a:rPr lang="zh-CN" altLang="en-US" dirty="0"/>
              <a:t> </a:t>
            </a:r>
            <a:endParaRPr lang="en-US" altLang="zh-CN" dirty="0"/>
          </a:p>
          <a:p>
            <a:pPr lvl="2"/>
            <a:r>
              <a:rPr lang="en-US" altLang="zh-CN" dirty="0"/>
              <a:t>Ron</a:t>
            </a:r>
            <a:r>
              <a:rPr lang="zh-CN" altLang="en-US" dirty="0"/>
              <a:t> </a:t>
            </a:r>
            <a:r>
              <a:rPr lang="en-US" altLang="zh-CN" dirty="0"/>
              <a:t>recommendation:</a:t>
            </a:r>
            <a:r>
              <a:rPr lang="zh-CN" altLang="en-US" dirty="0"/>
              <a:t> </a:t>
            </a:r>
            <a:r>
              <a:rPr lang="en-US" altLang="zh-CN" dirty="0"/>
              <a:t>don’t</a:t>
            </a:r>
            <a:r>
              <a:rPr lang="zh-CN" altLang="en-US" dirty="0"/>
              <a:t> </a:t>
            </a:r>
            <a:r>
              <a:rPr lang="en-US" altLang="zh-CN" dirty="0"/>
              <a:t>remove</a:t>
            </a:r>
            <a:r>
              <a:rPr lang="zh-CN" altLang="en-US" dirty="0"/>
              <a:t> </a:t>
            </a:r>
            <a:r>
              <a:rPr lang="en-US" altLang="zh-CN" dirty="0"/>
              <a:t>outliers</a:t>
            </a:r>
            <a:r>
              <a:rPr lang="zh-CN" altLang="en-US" dirty="0"/>
              <a:t> </a:t>
            </a:r>
            <a:r>
              <a:rPr lang="en-US" altLang="zh-CN" dirty="0"/>
              <a:t>–</a:t>
            </a:r>
            <a:r>
              <a:rPr lang="zh-CN" altLang="en-US" dirty="0"/>
              <a:t> </a:t>
            </a:r>
            <a:r>
              <a:rPr lang="en-US" altLang="zh-CN" dirty="0"/>
              <a:t>their</a:t>
            </a:r>
            <a:r>
              <a:rPr lang="zh-CN" altLang="en-US" dirty="0"/>
              <a:t> </a:t>
            </a:r>
            <a:r>
              <a:rPr lang="en-US" altLang="zh-CN" dirty="0"/>
              <a:t>pattern</a:t>
            </a:r>
            <a:r>
              <a:rPr lang="zh-CN" altLang="en-US" dirty="0"/>
              <a:t> </a:t>
            </a:r>
            <a:r>
              <a:rPr lang="en-US" altLang="zh-CN" dirty="0"/>
              <a:t>and</a:t>
            </a:r>
            <a:r>
              <a:rPr lang="zh-CN" altLang="en-US" dirty="0"/>
              <a:t> </a:t>
            </a:r>
            <a:r>
              <a:rPr lang="en-US" altLang="zh-CN" dirty="0"/>
              <a:t>negativity</a:t>
            </a:r>
            <a:r>
              <a:rPr lang="zh-CN" altLang="en-US" dirty="0"/>
              <a:t> </a:t>
            </a:r>
            <a:r>
              <a:rPr lang="en-US" altLang="zh-CN" dirty="0"/>
              <a:t>will</a:t>
            </a:r>
            <a:r>
              <a:rPr lang="zh-CN" altLang="en-US" dirty="0"/>
              <a:t> </a:t>
            </a:r>
            <a:r>
              <a:rPr lang="en-US" altLang="zh-CN" dirty="0"/>
              <a:t>be</a:t>
            </a:r>
            <a:r>
              <a:rPr lang="zh-CN" altLang="en-US" dirty="0"/>
              <a:t> </a:t>
            </a:r>
            <a:r>
              <a:rPr lang="en-US" altLang="zh-CN" dirty="0"/>
              <a:t>well</a:t>
            </a:r>
            <a:r>
              <a:rPr lang="zh-CN" altLang="en-US" dirty="0"/>
              <a:t> </a:t>
            </a:r>
            <a:r>
              <a:rPr lang="en-US" altLang="zh-CN" dirty="0"/>
              <a:t>captured</a:t>
            </a:r>
            <a:r>
              <a:rPr lang="zh-CN" altLang="en-US" dirty="0"/>
              <a:t> </a:t>
            </a:r>
            <a:r>
              <a:rPr lang="en-US" altLang="zh-CN" dirty="0"/>
              <a:t>by</a:t>
            </a:r>
            <a:r>
              <a:rPr lang="zh-CN" altLang="en-US" dirty="0"/>
              <a:t> </a:t>
            </a:r>
            <a:r>
              <a:rPr lang="en-US" altLang="zh-CN" dirty="0"/>
              <a:t>expectation</a:t>
            </a:r>
            <a:r>
              <a:rPr lang="zh-CN" altLang="en-US" dirty="0"/>
              <a:t> </a:t>
            </a:r>
            <a:r>
              <a:rPr lang="en-US" altLang="zh-CN" dirty="0"/>
              <a:t>and</a:t>
            </a:r>
            <a:r>
              <a:rPr lang="zh-CN" altLang="en-US" dirty="0"/>
              <a:t> </a:t>
            </a:r>
            <a:r>
              <a:rPr lang="en-US" altLang="zh-CN" dirty="0"/>
              <a:t>standard</a:t>
            </a:r>
            <a:r>
              <a:rPr lang="zh-CN" altLang="en-US" dirty="0"/>
              <a:t> </a:t>
            </a:r>
            <a:r>
              <a:rPr lang="en-US" altLang="zh-CN" dirty="0"/>
              <a:t>deviation</a:t>
            </a:r>
          </a:p>
          <a:p>
            <a:pPr lvl="1"/>
            <a:endParaRPr lang="en-US" altLang="zh-CN" dirty="0"/>
          </a:p>
          <a:p>
            <a:pPr lvl="1"/>
            <a:r>
              <a:rPr lang="en-US" altLang="zh-CN" dirty="0"/>
              <a:t>This</a:t>
            </a:r>
            <a:r>
              <a:rPr lang="zh-CN" altLang="en-US" dirty="0"/>
              <a:t> </a:t>
            </a:r>
            <a:r>
              <a:rPr lang="en-US" altLang="zh-CN" dirty="0" err="1"/>
              <a:t>agg</a:t>
            </a:r>
            <a:r>
              <a:rPr lang="zh-CN" altLang="en-US" dirty="0"/>
              <a:t> </a:t>
            </a:r>
            <a:r>
              <a:rPr lang="en-US" altLang="zh-CN" dirty="0"/>
              <a:t>will</a:t>
            </a:r>
            <a:r>
              <a:rPr lang="zh-CN" altLang="en-US" dirty="0"/>
              <a:t> </a:t>
            </a:r>
            <a:r>
              <a:rPr lang="en-US" altLang="zh-CN" dirty="0"/>
              <a:t>also</a:t>
            </a:r>
            <a:r>
              <a:rPr lang="zh-CN" altLang="en-US" dirty="0"/>
              <a:t> </a:t>
            </a:r>
            <a:r>
              <a:rPr lang="en-US" altLang="zh-CN" dirty="0"/>
              <a:t>allow</a:t>
            </a:r>
            <a:r>
              <a:rPr lang="zh-CN" altLang="en-US" dirty="0"/>
              <a:t> </a:t>
            </a:r>
            <a:r>
              <a:rPr lang="en-US" altLang="zh-CN" dirty="0"/>
              <a:t>us</a:t>
            </a:r>
            <a:r>
              <a:rPr lang="zh-CN" altLang="en-US" dirty="0"/>
              <a:t> </a:t>
            </a:r>
            <a:r>
              <a:rPr lang="en-US" altLang="zh-CN" dirty="0"/>
              <a:t>to</a:t>
            </a:r>
            <a:r>
              <a:rPr lang="zh-CN" altLang="en-US" dirty="0"/>
              <a:t> </a:t>
            </a:r>
            <a:r>
              <a:rPr lang="en-US" altLang="zh-CN" dirty="0"/>
              <a:t>get</a:t>
            </a:r>
            <a:r>
              <a:rPr lang="zh-CN" altLang="en-US" dirty="0"/>
              <a:t> </a:t>
            </a:r>
            <a:r>
              <a:rPr lang="en-US" altLang="zh-CN" dirty="0"/>
              <a:t>E(r)</a:t>
            </a:r>
            <a:r>
              <a:rPr lang="zh-CN" altLang="en-US" dirty="0"/>
              <a:t> </a:t>
            </a:r>
            <a:r>
              <a:rPr lang="en-US" altLang="zh-CN" dirty="0"/>
              <a:t>variables</a:t>
            </a:r>
            <a:r>
              <a:rPr lang="zh-CN" altLang="en-US" dirty="0"/>
              <a:t> </a:t>
            </a:r>
            <a:r>
              <a:rPr lang="en-US" altLang="zh-CN" dirty="0"/>
              <a:t>–</a:t>
            </a:r>
            <a:r>
              <a:rPr lang="zh-CN" altLang="en-US" dirty="0"/>
              <a:t> </a:t>
            </a:r>
            <a:r>
              <a:rPr lang="en-US" altLang="zh-CN" dirty="0"/>
              <a:t>for</a:t>
            </a:r>
            <a:r>
              <a:rPr lang="zh-CN" altLang="en-US" dirty="0"/>
              <a:t> </a:t>
            </a:r>
            <a:r>
              <a:rPr lang="en-US" altLang="zh-CN" dirty="0"/>
              <a:t>the</a:t>
            </a:r>
            <a:r>
              <a:rPr lang="zh-CN" altLang="en-US" dirty="0"/>
              <a:t> </a:t>
            </a:r>
            <a:r>
              <a:rPr lang="en-US" altLang="zh-CN" dirty="0"/>
              <a:t>growth</a:t>
            </a:r>
            <a:r>
              <a:rPr lang="zh-CN" altLang="en-US" dirty="0"/>
              <a:t> </a:t>
            </a:r>
            <a:r>
              <a:rPr lang="en-US" altLang="zh-CN" dirty="0"/>
              <a:t>variables</a:t>
            </a:r>
          </a:p>
          <a:p>
            <a:pPr lvl="2"/>
            <a:r>
              <a:rPr lang="en-US" altLang="zh-CN" dirty="0"/>
              <a:t>Recommendation:</a:t>
            </a:r>
            <a:r>
              <a:rPr lang="zh-CN" altLang="en-US" dirty="0"/>
              <a:t> </a:t>
            </a:r>
            <a:r>
              <a:rPr lang="en-US" altLang="zh-CN" b="1" dirty="0"/>
              <a:t>each</a:t>
            </a:r>
            <a:r>
              <a:rPr lang="zh-CN" altLang="en-US" b="1" dirty="0"/>
              <a:t> </a:t>
            </a:r>
            <a:r>
              <a:rPr lang="en-US" altLang="zh-CN" b="1" dirty="0"/>
              <a:t>instance</a:t>
            </a:r>
            <a:r>
              <a:rPr lang="zh-CN" altLang="en-US" b="1" dirty="0"/>
              <a:t> </a:t>
            </a:r>
            <a:r>
              <a:rPr lang="en-US" altLang="zh-CN" b="1" dirty="0"/>
              <a:t>is</a:t>
            </a:r>
            <a:r>
              <a:rPr lang="zh-CN" altLang="en-US" b="1" dirty="0"/>
              <a:t> </a:t>
            </a:r>
            <a:r>
              <a:rPr lang="en-US" altLang="zh-CN" b="1" dirty="0"/>
              <a:t>a</a:t>
            </a:r>
            <a:r>
              <a:rPr lang="zh-CN" altLang="en-US" b="1" dirty="0"/>
              <a:t> </a:t>
            </a:r>
            <a:r>
              <a:rPr lang="en-US" altLang="zh-CN" b="1" dirty="0"/>
              <a:t>company’s</a:t>
            </a:r>
            <a:r>
              <a:rPr lang="zh-CN" altLang="en-US" b="1" dirty="0"/>
              <a:t> </a:t>
            </a:r>
            <a:r>
              <a:rPr lang="en-US" altLang="zh-CN" b="1" dirty="0"/>
              <a:t>performance</a:t>
            </a:r>
            <a:r>
              <a:rPr lang="zh-CN" altLang="en-US" b="1" dirty="0"/>
              <a:t> </a:t>
            </a:r>
            <a:r>
              <a:rPr lang="en-US" altLang="zh-CN" b="1" dirty="0"/>
              <a:t>within</a:t>
            </a:r>
            <a:r>
              <a:rPr lang="zh-CN" altLang="en-US" b="1" dirty="0"/>
              <a:t> </a:t>
            </a:r>
            <a:r>
              <a:rPr lang="en-US" altLang="zh-CN" b="1" dirty="0"/>
              <a:t>a</a:t>
            </a:r>
            <a:r>
              <a:rPr lang="zh-CN" altLang="en-US" b="1" dirty="0"/>
              <a:t> </a:t>
            </a:r>
            <a:r>
              <a:rPr lang="en-US" altLang="zh-CN" b="1" dirty="0"/>
              <a:t>time</a:t>
            </a:r>
            <a:r>
              <a:rPr lang="zh-CN" altLang="en-US" b="1" dirty="0"/>
              <a:t> </a:t>
            </a:r>
            <a:r>
              <a:rPr lang="en-US" altLang="zh-CN" b="1" dirty="0"/>
              <a:t>period.</a:t>
            </a:r>
            <a:r>
              <a:rPr lang="zh-CN" altLang="en-US" b="1" dirty="0"/>
              <a:t> </a:t>
            </a:r>
            <a:r>
              <a:rPr lang="en-US" altLang="zh-CN" b="1" dirty="0"/>
              <a:t>Features</a:t>
            </a:r>
            <a:r>
              <a:rPr lang="zh-CN" altLang="en-US" b="1" dirty="0"/>
              <a:t> </a:t>
            </a:r>
            <a:r>
              <a:rPr lang="en-US" altLang="zh-CN" b="1" dirty="0"/>
              <a:t>include:</a:t>
            </a:r>
            <a:r>
              <a:rPr lang="zh-CN" altLang="en-US" b="1" dirty="0"/>
              <a:t> </a:t>
            </a:r>
            <a:r>
              <a:rPr lang="en-US" altLang="zh-CN" b="1" dirty="0"/>
              <a:t>revenue</a:t>
            </a:r>
            <a:r>
              <a:rPr lang="zh-CN" altLang="en-US" b="1" dirty="0"/>
              <a:t> </a:t>
            </a:r>
            <a:r>
              <a:rPr lang="en-US" altLang="zh-CN" b="1" dirty="0"/>
              <a:t>(then</a:t>
            </a:r>
            <a:r>
              <a:rPr lang="zh-CN" altLang="en-US" b="1" dirty="0"/>
              <a:t> </a:t>
            </a:r>
            <a:r>
              <a:rPr lang="en-US" altLang="zh-CN" b="1" dirty="0"/>
              <a:t>join</a:t>
            </a:r>
            <a:r>
              <a:rPr lang="zh-CN" altLang="en-US" b="1" dirty="0"/>
              <a:t> </a:t>
            </a:r>
            <a:r>
              <a:rPr lang="en-US" altLang="zh-CN" b="1" dirty="0"/>
              <a:t>with</a:t>
            </a:r>
            <a:r>
              <a:rPr lang="zh-CN" altLang="en-US" b="1" dirty="0"/>
              <a:t> </a:t>
            </a:r>
            <a:r>
              <a:rPr lang="en-US" altLang="zh-CN" b="1" dirty="0"/>
              <a:t>take</a:t>
            </a:r>
            <a:r>
              <a:rPr lang="zh-CN" altLang="en-US" b="1" dirty="0"/>
              <a:t> </a:t>
            </a:r>
            <a:r>
              <a:rPr lang="en-US" altLang="zh-CN" b="1" dirty="0"/>
              <a:t>rate</a:t>
            </a:r>
            <a:r>
              <a:rPr lang="zh-CN" altLang="en-US" b="1" dirty="0"/>
              <a:t> </a:t>
            </a:r>
            <a:r>
              <a:rPr lang="en-US" altLang="zh-CN" b="1" dirty="0"/>
              <a:t>and</a:t>
            </a:r>
            <a:r>
              <a:rPr lang="zh-CN" altLang="en-US" b="1" dirty="0"/>
              <a:t> </a:t>
            </a:r>
            <a:r>
              <a:rPr lang="en-US" altLang="zh-CN" b="1" dirty="0"/>
              <a:t>take</a:t>
            </a:r>
            <a:r>
              <a:rPr lang="zh-CN" altLang="en-US" b="1" dirty="0"/>
              <a:t> </a:t>
            </a:r>
            <a:r>
              <a:rPr lang="en-US" altLang="zh-CN" b="1" dirty="0"/>
              <a:t>product</a:t>
            </a:r>
            <a:r>
              <a:rPr lang="zh-CN" altLang="en-US" b="1" dirty="0"/>
              <a:t> </a:t>
            </a:r>
            <a:r>
              <a:rPr lang="en-US" altLang="zh-CN" b="1" dirty="0"/>
              <a:t>of</a:t>
            </a:r>
            <a:r>
              <a:rPr lang="zh-CN" altLang="en-US" b="1" dirty="0"/>
              <a:t> </a:t>
            </a:r>
            <a:r>
              <a:rPr lang="en-US" altLang="zh-CN" b="1" dirty="0"/>
              <a:t>two),</a:t>
            </a:r>
            <a:r>
              <a:rPr lang="zh-CN" altLang="en-US" b="1" dirty="0"/>
              <a:t> </a:t>
            </a:r>
            <a:r>
              <a:rPr lang="en-US" altLang="zh-CN" b="1" dirty="0"/>
              <a:t>number</a:t>
            </a:r>
            <a:r>
              <a:rPr lang="zh-CN" altLang="en-US" b="1" dirty="0"/>
              <a:t> </a:t>
            </a:r>
            <a:r>
              <a:rPr lang="en-US" altLang="zh-CN" b="1" dirty="0"/>
              <a:t>of</a:t>
            </a:r>
            <a:r>
              <a:rPr lang="zh-CN" altLang="en-US" b="1" dirty="0"/>
              <a:t> </a:t>
            </a:r>
            <a:r>
              <a:rPr lang="en-US" altLang="zh-CN" b="1" dirty="0"/>
              <a:t>distinct</a:t>
            </a:r>
            <a:r>
              <a:rPr lang="zh-CN" altLang="en-US" b="1" dirty="0"/>
              <a:t> </a:t>
            </a:r>
            <a:r>
              <a:rPr lang="en-US" altLang="zh-CN" b="1" dirty="0"/>
              <a:t>customers</a:t>
            </a:r>
            <a:r>
              <a:rPr lang="zh-CN" altLang="en-US" b="1" dirty="0"/>
              <a:t> </a:t>
            </a:r>
            <a:r>
              <a:rPr lang="en-US" altLang="zh-CN" b="1" dirty="0"/>
              <a:t>(can</a:t>
            </a:r>
            <a:r>
              <a:rPr lang="zh-CN" altLang="en-US" b="1" dirty="0"/>
              <a:t> </a:t>
            </a:r>
            <a:r>
              <a:rPr lang="en-US" altLang="zh-CN" b="1" dirty="0"/>
              <a:t>be</a:t>
            </a:r>
            <a:r>
              <a:rPr lang="zh-CN" altLang="en-US" b="1" dirty="0"/>
              <a:t> </a:t>
            </a:r>
            <a:r>
              <a:rPr lang="en-US" altLang="zh-CN" b="1" dirty="0"/>
              <a:t>created</a:t>
            </a:r>
            <a:r>
              <a:rPr lang="zh-CN" altLang="en-US" b="1" dirty="0"/>
              <a:t> </a:t>
            </a:r>
            <a:r>
              <a:rPr lang="en-US" altLang="zh-CN" b="1" dirty="0"/>
              <a:t>into</a:t>
            </a:r>
            <a:r>
              <a:rPr lang="zh-CN" altLang="en-US" b="1" dirty="0"/>
              <a:t> </a:t>
            </a:r>
            <a:r>
              <a:rPr lang="en-US" altLang="zh-CN" b="1" dirty="0"/>
              <a:t>mean</a:t>
            </a:r>
            <a:r>
              <a:rPr lang="zh-CN" altLang="en-US" b="1" dirty="0"/>
              <a:t> </a:t>
            </a:r>
            <a:r>
              <a:rPr lang="en-US" altLang="zh-CN" b="1" dirty="0"/>
              <a:t>customer</a:t>
            </a:r>
            <a:r>
              <a:rPr lang="zh-CN" altLang="en-US" b="1" dirty="0"/>
              <a:t> </a:t>
            </a:r>
            <a:r>
              <a:rPr lang="en-US" altLang="zh-CN" b="1" dirty="0"/>
              <a:t>spending;</a:t>
            </a:r>
            <a:r>
              <a:rPr lang="zh-CN" altLang="en-US" b="1" dirty="0"/>
              <a:t> </a:t>
            </a:r>
            <a:r>
              <a:rPr lang="en-US" altLang="zh-CN" b="1" dirty="0"/>
              <a:t>mean</a:t>
            </a:r>
            <a:r>
              <a:rPr lang="zh-CN" altLang="en-US" b="1" dirty="0"/>
              <a:t> </a:t>
            </a:r>
            <a:r>
              <a:rPr lang="en-US" altLang="zh-CN" b="1" dirty="0"/>
              <a:t>customer</a:t>
            </a:r>
            <a:r>
              <a:rPr lang="zh-CN" altLang="en-US" b="1" dirty="0"/>
              <a:t> </a:t>
            </a:r>
            <a:r>
              <a:rPr lang="en-US" altLang="zh-CN" b="1" dirty="0"/>
              <a:t>orders),</a:t>
            </a:r>
            <a:r>
              <a:rPr lang="zh-CN" altLang="en-US" b="1" dirty="0"/>
              <a:t> </a:t>
            </a:r>
            <a:r>
              <a:rPr lang="en-US" altLang="zh-CN" b="1" dirty="0"/>
              <a:t>number</a:t>
            </a:r>
            <a:r>
              <a:rPr lang="zh-CN" altLang="en-US" b="1" dirty="0"/>
              <a:t> </a:t>
            </a:r>
            <a:r>
              <a:rPr lang="en-US" altLang="zh-CN" b="1" dirty="0"/>
              <a:t>of</a:t>
            </a:r>
            <a:r>
              <a:rPr lang="zh-CN" altLang="en-US" b="1" dirty="0"/>
              <a:t> </a:t>
            </a:r>
            <a:r>
              <a:rPr lang="en-US" altLang="zh-CN" b="1" dirty="0"/>
              <a:t>transactions</a:t>
            </a:r>
            <a:r>
              <a:rPr lang="zh-CN" altLang="en-US" b="1" dirty="0"/>
              <a:t> </a:t>
            </a:r>
            <a:r>
              <a:rPr lang="en-US" altLang="zh-CN" b="1" dirty="0"/>
              <a:t>(can</a:t>
            </a:r>
            <a:r>
              <a:rPr lang="zh-CN" altLang="en-US" b="1" dirty="0"/>
              <a:t> </a:t>
            </a:r>
            <a:r>
              <a:rPr lang="en-US" altLang="zh-CN" b="1" dirty="0"/>
              <a:t>be</a:t>
            </a:r>
            <a:r>
              <a:rPr lang="zh-CN" altLang="en-US" b="1" dirty="0"/>
              <a:t> </a:t>
            </a:r>
            <a:r>
              <a:rPr lang="en-US" altLang="zh-CN" b="1" dirty="0"/>
              <a:t>created</a:t>
            </a:r>
            <a:r>
              <a:rPr lang="zh-CN" altLang="en-US" b="1" dirty="0"/>
              <a:t> </a:t>
            </a:r>
            <a:r>
              <a:rPr lang="en-US" altLang="zh-CN" b="1" dirty="0"/>
              <a:t>into</a:t>
            </a:r>
            <a:r>
              <a:rPr lang="zh-CN" altLang="en-US" b="1" dirty="0"/>
              <a:t> </a:t>
            </a:r>
            <a:r>
              <a:rPr lang="en-US" altLang="zh-CN" b="1" dirty="0"/>
              <a:t>mean</a:t>
            </a:r>
            <a:r>
              <a:rPr lang="zh-CN" altLang="en-US" b="1" dirty="0"/>
              <a:t> </a:t>
            </a:r>
            <a:r>
              <a:rPr lang="en-US" altLang="zh-CN" b="1" dirty="0"/>
              <a:t>transaction</a:t>
            </a:r>
            <a:r>
              <a:rPr lang="zh-CN" altLang="en-US" b="1" dirty="0"/>
              <a:t> </a:t>
            </a:r>
            <a:r>
              <a:rPr lang="en-US" altLang="zh-CN" b="1" dirty="0"/>
              <a:t>size).</a:t>
            </a:r>
            <a:r>
              <a:rPr lang="zh-CN" altLang="en-US" b="1" dirty="0"/>
              <a:t> </a:t>
            </a:r>
            <a:endParaRPr lang="en-AU" altLang="zh-CN" b="1" dirty="0"/>
          </a:p>
          <a:p>
            <a:pPr lvl="2"/>
            <a:r>
              <a:rPr lang="en-US" altLang="zh-CN" dirty="0"/>
              <a:t>Then</a:t>
            </a:r>
            <a:r>
              <a:rPr lang="zh-CN" altLang="en-US" dirty="0"/>
              <a:t> </a:t>
            </a:r>
            <a:r>
              <a:rPr lang="en-US" altLang="zh-CN" dirty="0"/>
              <a:t>take</a:t>
            </a:r>
            <a:r>
              <a:rPr lang="zh-CN" altLang="en-US" dirty="0"/>
              <a:t> </a:t>
            </a:r>
            <a:r>
              <a:rPr lang="en-US" altLang="zh-CN" dirty="0"/>
              <a:t>the</a:t>
            </a:r>
            <a:r>
              <a:rPr lang="zh-CN" altLang="en-US" dirty="0"/>
              <a:t> </a:t>
            </a:r>
            <a:r>
              <a:rPr lang="en-US" altLang="zh-CN" dirty="0"/>
              <a:t>percentage</a:t>
            </a:r>
            <a:r>
              <a:rPr lang="zh-CN" altLang="en-US" dirty="0"/>
              <a:t> </a:t>
            </a:r>
            <a:r>
              <a:rPr lang="en-US" altLang="zh-CN" dirty="0"/>
              <a:t>change</a:t>
            </a:r>
            <a:r>
              <a:rPr lang="zh-CN" altLang="en-US" dirty="0"/>
              <a:t> </a:t>
            </a:r>
            <a:r>
              <a:rPr lang="en-US" altLang="zh-CN" dirty="0"/>
              <a:t>between</a:t>
            </a:r>
            <a:r>
              <a:rPr lang="zh-CN" altLang="en-US" dirty="0"/>
              <a:t> </a:t>
            </a:r>
            <a:r>
              <a:rPr lang="en-US" altLang="zh-CN" dirty="0"/>
              <a:t>each</a:t>
            </a:r>
            <a:r>
              <a:rPr lang="zh-CN" altLang="en-US" dirty="0"/>
              <a:t> </a:t>
            </a:r>
            <a:r>
              <a:rPr lang="en-US" altLang="zh-CN" dirty="0"/>
              <a:t>time</a:t>
            </a:r>
            <a:r>
              <a:rPr lang="zh-CN" altLang="en-US" dirty="0"/>
              <a:t> </a:t>
            </a:r>
            <a:r>
              <a:rPr lang="en-US" altLang="zh-CN" dirty="0"/>
              <a:t>period.</a:t>
            </a:r>
          </a:p>
          <a:p>
            <a:pPr lvl="2"/>
            <a:r>
              <a:rPr lang="en-US" altLang="zh-CN" dirty="0"/>
              <a:t>Also,</a:t>
            </a:r>
            <a:r>
              <a:rPr lang="zh-CN" altLang="en-US" dirty="0"/>
              <a:t> </a:t>
            </a:r>
            <a:r>
              <a:rPr lang="en-US" altLang="zh-CN" dirty="0" err="1"/>
              <a:t>Yujie’s</a:t>
            </a:r>
            <a:r>
              <a:rPr lang="zh-CN" altLang="en-US" dirty="0"/>
              <a:t> </a:t>
            </a:r>
            <a:r>
              <a:rPr lang="en-US" altLang="zh-CN" dirty="0"/>
              <a:t>idea</a:t>
            </a:r>
            <a:r>
              <a:rPr lang="zh-CN" altLang="en-US" dirty="0"/>
              <a:t> </a:t>
            </a:r>
            <a:r>
              <a:rPr lang="en-US" altLang="zh-CN" dirty="0"/>
              <a:t>of</a:t>
            </a:r>
            <a:r>
              <a:rPr lang="zh-CN" altLang="en-US" dirty="0"/>
              <a:t> </a:t>
            </a:r>
            <a:r>
              <a:rPr lang="en-US" altLang="zh-CN" dirty="0"/>
              <a:t>loyalty:</a:t>
            </a:r>
            <a:r>
              <a:rPr lang="zh-CN" altLang="en-US" dirty="0"/>
              <a:t> </a:t>
            </a:r>
            <a:r>
              <a:rPr lang="en-US" altLang="zh-CN" dirty="0"/>
              <a:t>separate</a:t>
            </a:r>
            <a:r>
              <a:rPr lang="zh-CN" altLang="en-US" dirty="0"/>
              <a:t> </a:t>
            </a:r>
            <a:r>
              <a:rPr lang="en-US" altLang="zh-CN" dirty="0"/>
              <a:t>dataset</a:t>
            </a:r>
            <a:endParaRPr lang="en-AU" altLang="zh-CN" dirty="0"/>
          </a:p>
          <a:p>
            <a:pPr lvl="2"/>
            <a:endParaRPr lang="en-US" altLang="zh-CN" dirty="0"/>
          </a:p>
          <a:p>
            <a:r>
              <a:rPr lang="en-US" altLang="zh-CN" dirty="0"/>
              <a:t>1.</a:t>
            </a:r>
            <a:r>
              <a:rPr lang="zh-CN" altLang="en-US" dirty="0"/>
              <a:t> </a:t>
            </a:r>
            <a:r>
              <a:rPr lang="en-US" altLang="zh-CN" dirty="0"/>
              <a:t>clustering</a:t>
            </a:r>
            <a:r>
              <a:rPr lang="zh-CN" altLang="en-US" dirty="0"/>
              <a:t> </a:t>
            </a:r>
            <a:r>
              <a:rPr lang="en-US" altLang="zh-CN" dirty="0"/>
              <a:t>group:</a:t>
            </a:r>
            <a:r>
              <a:rPr lang="zh-CN" altLang="en-US" dirty="0"/>
              <a:t> </a:t>
            </a:r>
            <a:r>
              <a:rPr lang="en-US" altLang="zh-CN" dirty="0"/>
              <a:t>get</a:t>
            </a:r>
            <a:r>
              <a:rPr lang="zh-CN" altLang="en-US" dirty="0"/>
              <a:t> </a:t>
            </a:r>
            <a:r>
              <a:rPr lang="en-US" altLang="zh-CN" dirty="0"/>
              <a:t>data</a:t>
            </a:r>
            <a:r>
              <a:rPr lang="zh-CN" altLang="en-US" dirty="0"/>
              <a:t> </a:t>
            </a:r>
            <a:r>
              <a:rPr lang="en-US" altLang="zh-CN" dirty="0"/>
              <a:t>into</a:t>
            </a:r>
            <a:r>
              <a:rPr lang="zh-CN" altLang="en-US" dirty="0"/>
              <a:t> </a:t>
            </a:r>
            <a:r>
              <a:rPr lang="en-US" altLang="zh-CN" dirty="0"/>
              <a:t>format</a:t>
            </a:r>
            <a:r>
              <a:rPr lang="zh-CN" altLang="en-US" dirty="0"/>
              <a:t> </a:t>
            </a:r>
            <a:r>
              <a:rPr lang="en-US" altLang="zh-CN" dirty="0"/>
              <a:t>YOU</a:t>
            </a:r>
            <a:r>
              <a:rPr lang="zh-CN" altLang="en-US" dirty="0"/>
              <a:t> </a:t>
            </a:r>
            <a:r>
              <a:rPr lang="en-US" altLang="zh-CN" dirty="0"/>
              <a:t>like</a:t>
            </a:r>
            <a:r>
              <a:rPr lang="zh-CN" altLang="en-US" dirty="0"/>
              <a:t> </a:t>
            </a:r>
            <a:r>
              <a:rPr lang="en-US" altLang="zh-CN" dirty="0"/>
              <a:t>–</a:t>
            </a:r>
            <a:r>
              <a:rPr lang="zh-CN" altLang="en-US" dirty="0"/>
              <a:t> </a:t>
            </a:r>
            <a:r>
              <a:rPr lang="en-US" altLang="zh-CN" dirty="0"/>
              <a:t>and</a:t>
            </a:r>
            <a:r>
              <a:rPr lang="zh-CN" altLang="en-US" dirty="0"/>
              <a:t> </a:t>
            </a:r>
            <a:r>
              <a:rPr lang="en-US" altLang="zh-CN" dirty="0"/>
              <a:t>complete</a:t>
            </a:r>
          </a:p>
          <a:p>
            <a:pPr lvl="1"/>
            <a:r>
              <a:rPr lang="en-US" altLang="zh-CN" dirty="0"/>
              <a:t>A)</a:t>
            </a:r>
            <a:r>
              <a:rPr lang="zh-CN" altLang="en-US" dirty="0"/>
              <a:t> </a:t>
            </a:r>
            <a:r>
              <a:rPr lang="en-US" altLang="zh-CN" dirty="0"/>
              <a:t>3-5</a:t>
            </a:r>
            <a:r>
              <a:rPr lang="zh-CN" altLang="en-US" dirty="0"/>
              <a:t> </a:t>
            </a:r>
            <a:r>
              <a:rPr lang="en-US" altLang="zh-CN" dirty="0"/>
              <a:t>different</a:t>
            </a:r>
            <a:r>
              <a:rPr lang="zh-CN" altLang="en-US" dirty="0"/>
              <a:t> </a:t>
            </a:r>
            <a:r>
              <a:rPr lang="en-US" altLang="zh-CN" dirty="0"/>
              <a:t>categories</a:t>
            </a:r>
            <a:endParaRPr lang="en-AU" altLang="zh-CN" dirty="0"/>
          </a:p>
          <a:p>
            <a:pPr lvl="1"/>
            <a:r>
              <a:rPr lang="en-US" altLang="zh-CN" dirty="0"/>
              <a:t>B)</a:t>
            </a:r>
            <a:r>
              <a:rPr lang="zh-CN" altLang="en-US" dirty="0"/>
              <a:t> </a:t>
            </a:r>
            <a:r>
              <a:rPr lang="en-US" altLang="zh-CN" dirty="0"/>
              <a:t>imputation</a:t>
            </a:r>
            <a:r>
              <a:rPr lang="zh-CN" altLang="en-US" dirty="0"/>
              <a:t> </a:t>
            </a:r>
            <a:r>
              <a:rPr lang="en-US" altLang="zh-CN" dirty="0"/>
              <a:t>for</a:t>
            </a:r>
            <a:r>
              <a:rPr lang="zh-CN" altLang="en-US" dirty="0"/>
              <a:t> </a:t>
            </a:r>
            <a:r>
              <a:rPr lang="en-US" altLang="zh-CN" dirty="0"/>
              <a:t>some</a:t>
            </a:r>
            <a:r>
              <a:rPr lang="zh-CN" altLang="en-US" dirty="0"/>
              <a:t> </a:t>
            </a:r>
            <a:r>
              <a:rPr lang="en-US" altLang="zh-CN" dirty="0"/>
              <a:t>stores</a:t>
            </a:r>
            <a:r>
              <a:rPr lang="zh-CN" altLang="en-US" dirty="0"/>
              <a:t> </a:t>
            </a:r>
            <a:r>
              <a:rPr lang="en-US" altLang="zh-CN" dirty="0"/>
              <a:t>–</a:t>
            </a:r>
            <a:r>
              <a:rPr lang="zh-CN" altLang="en-US" dirty="0"/>
              <a:t> </a:t>
            </a:r>
            <a:r>
              <a:rPr lang="en-US" altLang="zh-CN" dirty="0"/>
              <a:t>to</a:t>
            </a:r>
            <a:r>
              <a:rPr lang="zh-CN" altLang="en-US" dirty="0"/>
              <a:t> </a:t>
            </a:r>
            <a:r>
              <a:rPr lang="en-US" altLang="zh-CN" dirty="0"/>
              <a:t>get</a:t>
            </a:r>
            <a:r>
              <a:rPr lang="zh-CN" altLang="en-US" dirty="0"/>
              <a:t> </a:t>
            </a:r>
            <a:r>
              <a:rPr lang="en-US" altLang="zh-CN" dirty="0"/>
              <a:t>take</a:t>
            </a:r>
            <a:r>
              <a:rPr lang="zh-CN" altLang="en-US" dirty="0"/>
              <a:t> </a:t>
            </a:r>
            <a:r>
              <a:rPr lang="en-US" altLang="zh-CN" dirty="0"/>
              <a:t>rates</a:t>
            </a:r>
            <a:r>
              <a:rPr lang="zh-CN" altLang="en-US" dirty="0"/>
              <a:t> </a:t>
            </a:r>
            <a:r>
              <a:rPr lang="en-US" altLang="zh-CN" dirty="0"/>
              <a:t>and</a:t>
            </a:r>
            <a:r>
              <a:rPr lang="zh-CN" altLang="en-US" dirty="0"/>
              <a:t> </a:t>
            </a:r>
            <a:r>
              <a:rPr lang="en-US" altLang="zh-CN" dirty="0"/>
              <a:t>stuff</a:t>
            </a:r>
            <a:r>
              <a:rPr lang="zh-CN" altLang="en-US" dirty="0"/>
              <a:t> </a:t>
            </a:r>
            <a:r>
              <a:rPr lang="en-US" altLang="zh-CN" dirty="0"/>
              <a:t>like</a:t>
            </a:r>
            <a:r>
              <a:rPr lang="zh-CN" altLang="en-US" dirty="0"/>
              <a:t> </a:t>
            </a:r>
            <a:r>
              <a:rPr lang="en-US" altLang="zh-CN" dirty="0"/>
              <a:t>that</a:t>
            </a:r>
          </a:p>
        </p:txBody>
      </p:sp>
    </p:spTree>
    <p:extLst>
      <p:ext uri="{BB962C8B-B14F-4D97-AF65-F5344CB8AC3E}">
        <p14:creationId xmlns:p14="http://schemas.microsoft.com/office/powerpoint/2010/main" val="3116786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16AD-1600-05B3-FC3B-A22A6CC09D73}"/>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D1E535EE-C7F6-9AB5-C669-AEA0B1A5E872}"/>
              </a:ext>
            </a:extLst>
          </p:cNvPr>
          <p:cNvSpPr>
            <a:spLocks noGrp="1"/>
          </p:cNvSpPr>
          <p:nvPr>
            <p:ph idx="1"/>
          </p:nvPr>
        </p:nvSpPr>
        <p:spPr/>
        <p:txBody>
          <a:bodyPr>
            <a:normAutofit fontScale="92500" lnSpcReduction="10000"/>
          </a:bodyPr>
          <a:lstStyle/>
          <a:p>
            <a:r>
              <a:rPr lang="en-US" dirty="0"/>
              <a:t>2. Fraud group (to be decided)</a:t>
            </a:r>
          </a:p>
          <a:p>
            <a:pPr lvl="1"/>
            <a:r>
              <a:rPr lang="en-US" dirty="0"/>
              <a:t>Ron recommendation: should we just rid fraud transactions, or get rid of company overall?</a:t>
            </a:r>
          </a:p>
          <a:p>
            <a:endParaRPr lang="en-US" dirty="0"/>
          </a:p>
          <a:p>
            <a:r>
              <a:rPr lang="en-US" altLang="zh-CN" dirty="0"/>
              <a:t>3.</a:t>
            </a:r>
            <a:r>
              <a:rPr lang="zh-CN" altLang="en-US" dirty="0"/>
              <a:t> </a:t>
            </a:r>
            <a:r>
              <a:rPr lang="en-US" altLang="zh-CN" dirty="0"/>
              <a:t>Growth</a:t>
            </a:r>
            <a:r>
              <a:rPr lang="zh-CN" altLang="en-US" dirty="0"/>
              <a:t> </a:t>
            </a:r>
            <a:r>
              <a:rPr lang="en-US" altLang="zh-CN" dirty="0"/>
              <a:t>variables</a:t>
            </a:r>
            <a:r>
              <a:rPr lang="zh-CN" altLang="en-US" dirty="0"/>
              <a:t> </a:t>
            </a:r>
            <a:r>
              <a:rPr lang="en-US" altLang="zh-CN" dirty="0"/>
              <a:t>(supervised</a:t>
            </a:r>
            <a:r>
              <a:rPr lang="zh-CN" altLang="en-US" dirty="0"/>
              <a:t> </a:t>
            </a:r>
            <a:r>
              <a:rPr lang="en-US" altLang="zh-CN" dirty="0"/>
              <a:t>learning</a:t>
            </a:r>
            <a:r>
              <a:rPr lang="zh-CN" altLang="en-US" dirty="0"/>
              <a:t> </a:t>
            </a:r>
            <a:r>
              <a:rPr lang="en-US" altLang="zh-CN" dirty="0"/>
              <a:t>and</a:t>
            </a:r>
            <a:r>
              <a:rPr lang="zh-CN" altLang="en-US" dirty="0"/>
              <a:t> </a:t>
            </a:r>
            <a:r>
              <a:rPr lang="en-US" altLang="zh-CN" dirty="0"/>
              <a:t>potentially</a:t>
            </a:r>
            <a:r>
              <a:rPr lang="zh-CN" altLang="en-US" dirty="0"/>
              <a:t> </a:t>
            </a:r>
            <a:r>
              <a:rPr lang="en-US" altLang="zh-CN" dirty="0"/>
              <a:t>unsupervised)</a:t>
            </a:r>
          </a:p>
          <a:p>
            <a:pPr lvl="1"/>
            <a:r>
              <a:rPr lang="en-US" altLang="zh-CN" dirty="0"/>
              <a:t>Input</a:t>
            </a:r>
            <a:r>
              <a:rPr lang="zh-CN" altLang="en-US" dirty="0"/>
              <a:t> </a:t>
            </a:r>
            <a:r>
              <a:rPr lang="en-US" altLang="zh-CN" dirty="0"/>
              <a:t>features:</a:t>
            </a:r>
            <a:r>
              <a:rPr lang="zh-CN" altLang="en-US" dirty="0"/>
              <a:t> </a:t>
            </a:r>
            <a:r>
              <a:rPr lang="en-US" altLang="zh-CN" dirty="0"/>
              <a:t>transaction</a:t>
            </a:r>
            <a:r>
              <a:rPr lang="zh-CN" altLang="en-US" dirty="0"/>
              <a:t> </a:t>
            </a:r>
            <a:r>
              <a:rPr lang="en-US" altLang="zh-CN" dirty="0"/>
              <a:t>data</a:t>
            </a:r>
            <a:r>
              <a:rPr lang="zh-CN" altLang="en-US" dirty="0"/>
              <a:t> </a:t>
            </a:r>
            <a:r>
              <a:rPr lang="en-US" altLang="zh-CN" dirty="0"/>
              <a:t>(Ron</a:t>
            </a:r>
            <a:r>
              <a:rPr lang="zh-CN" altLang="en-US" dirty="0"/>
              <a:t> </a:t>
            </a:r>
            <a:r>
              <a:rPr lang="en-US" altLang="zh-CN" dirty="0"/>
              <a:t>recommend</a:t>
            </a:r>
            <a:r>
              <a:rPr lang="zh-CN" altLang="en-US" dirty="0"/>
              <a:t> </a:t>
            </a:r>
            <a:r>
              <a:rPr lang="en-US" altLang="zh-CN" dirty="0"/>
              <a:t>look</a:t>
            </a:r>
            <a:r>
              <a:rPr lang="zh-CN" altLang="en-US" dirty="0"/>
              <a:t> </a:t>
            </a:r>
            <a:r>
              <a:rPr lang="en-US" altLang="zh-CN" dirty="0"/>
              <a:t>at</a:t>
            </a:r>
            <a:r>
              <a:rPr lang="zh-CN" altLang="en-US" dirty="0"/>
              <a:t> </a:t>
            </a:r>
            <a:r>
              <a:rPr lang="en-US" altLang="zh-CN" dirty="0"/>
              <a:t>trend</a:t>
            </a:r>
            <a:r>
              <a:rPr lang="zh-CN" altLang="en-US" dirty="0"/>
              <a:t> </a:t>
            </a:r>
            <a:r>
              <a:rPr lang="en-US" altLang="zh-CN" dirty="0"/>
              <a:t>of</a:t>
            </a:r>
            <a:r>
              <a:rPr lang="zh-CN" altLang="en-US" dirty="0"/>
              <a:t> </a:t>
            </a:r>
            <a:r>
              <a:rPr lang="en-US" altLang="zh-CN" dirty="0"/>
              <a:t>i.e.</a:t>
            </a:r>
            <a:r>
              <a:rPr lang="zh-CN" altLang="en-US" dirty="0"/>
              <a:t> </a:t>
            </a:r>
            <a:r>
              <a:rPr lang="en-US" altLang="zh-CN" dirty="0"/>
              <a:t>number</a:t>
            </a:r>
            <a:r>
              <a:rPr lang="zh-CN" altLang="en-US" dirty="0"/>
              <a:t> </a:t>
            </a:r>
            <a:r>
              <a:rPr lang="en-US" altLang="zh-CN" dirty="0"/>
              <a:t>of</a:t>
            </a:r>
            <a:r>
              <a:rPr lang="zh-CN" altLang="en-US" dirty="0"/>
              <a:t> </a:t>
            </a:r>
            <a:r>
              <a:rPr lang="en-US" altLang="zh-CN" dirty="0"/>
              <a:t>distinct</a:t>
            </a:r>
            <a:r>
              <a:rPr lang="zh-CN" altLang="en-US" dirty="0"/>
              <a:t> </a:t>
            </a:r>
            <a:r>
              <a:rPr lang="en-US" altLang="zh-CN" dirty="0"/>
              <a:t>customers,</a:t>
            </a:r>
            <a:r>
              <a:rPr lang="zh-CN" altLang="en-US" dirty="0"/>
              <a:t> </a:t>
            </a:r>
            <a:r>
              <a:rPr lang="en-US" altLang="zh-CN" dirty="0"/>
              <a:t>number</a:t>
            </a:r>
            <a:r>
              <a:rPr lang="zh-CN" altLang="en-US" dirty="0"/>
              <a:t> </a:t>
            </a:r>
            <a:r>
              <a:rPr lang="en-US" altLang="zh-CN" dirty="0"/>
              <a:t>of</a:t>
            </a:r>
            <a:r>
              <a:rPr lang="zh-CN" altLang="en-US" dirty="0"/>
              <a:t> </a:t>
            </a:r>
            <a:r>
              <a:rPr lang="en-US" altLang="zh-CN" dirty="0"/>
              <a:t>transactions,</a:t>
            </a:r>
            <a:r>
              <a:rPr lang="zh-CN" altLang="en-US" dirty="0"/>
              <a:t> </a:t>
            </a:r>
            <a:r>
              <a:rPr lang="en-US" altLang="zh-CN" dirty="0"/>
              <a:t>growth</a:t>
            </a:r>
            <a:r>
              <a:rPr lang="zh-CN" altLang="en-US" dirty="0"/>
              <a:t> </a:t>
            </a:r>
            <a:r>
              <a:rPr lang="en-US" altLang="zh-CN" dirty="0"/>
              <a:t>rate</a:t>
            </a:r>
            <a:r>
              <a:rPr lang="zh-CN" altLang="en-US" dirty="0"/>
              <a:t> </a:t>
            </a:r>
            <a:r>
              <a:rPr lang="en-US" altLang="zh-CN" dirty="0" err="1"/>
              <a:t>etc</a:t>
            </a:r>
            <a:r>
              <a:rPr lang="en-US" altLang="zh-CN" dirty="0"/>
              <a:t>),</a:t>
            </a:r>
            <a:r>
              <a:rPr lang="zh-CN" altLang="en-US" dirty="0"/>
              <a:t> </a:t>
            </a:r>
            <a:r>
              <a:rPr lang="en-US" altLang="zh-CN" dirty="0"/>
              <a:t>loyalty</a:t>
            </a:r>
            <a:r>
              <a:rPr lang="zh-CN" altLang="en-US" dirty="0"/>
              <a:t> </a:t>
            </a:r>
            <a:r>
              <a:rPr lang="en-US" altLang="zh-CN" dirty="0"/>
              <a:t>rate,</a:t>
            </a:r>
            <a:r>
              <a:rPr lang="zh-CN" altLang="en-US" dirty="0"/>
              <a:t> </a:t>
            </a:r>
            <a:r>
              <a:rPr lang="en-US" altLang="zh-CN" dirty="0"/>
              <a:t>persona.</a:t>
            </a:r>
          </a:p>
          <a:p>
            <a:pPr lvl="2"/>
            <a:r>
              <a:rPr lang="en-US" altLang="zh-CN" dirty="0"/>
              <a:t>Other</a:t>
            </a:r>
            <a:r>
              <a:rPr lang="zh-CN" altLang="en-US" dirty="0"/>
              <a:t> </a:t>
            </a:r>
            <a:r>
              <a:rPr lang="en-US" altLang="zh-CN" dirty="0"/>
              <a:t>geolocation</a:t>
            </a:r>
            <a:r>
              <a:rPr lang="zh-CN" altLang="en-US" dirty="0"/>
              <a:t> </a:t>
            </a:r>
            <a:r>
              <a:rPr lang="en-US" altLang="zh-CN" dirty="0"/>
              <a:t>related</a:t>
            </a:r>
            <a:r>
              <a:rPr lang="zh-CN" altLang="en-US" dirty="0"/>
              <a:t> </a:t>
            </a:r>
            <a:r>
              <a:rPr lang="en-US" altLang="zh-CN" dirty="0"/>
              <a:t>things</a:t>
            </a:r>
            <a:r>
              <a:rPr lang="zh-CN" altLang="en-US" dirty="0"/>
              <a:t> </a:t>
            </a:r>
            <a:r>
              <a:rPr lang="en-US" altLang="zh-CN" dirty="0"/>
              <a:t>that</a:t>
            </a:r>
            <a:r>
              <a:rPr lang="zh-CN" altLang="en-US" dirty="0"/>
              <a:t> </a:t>
            </a:r>
            <a:r>
              <a:rPr lang="en-US" altLang="zh-CN" dirty="0"/>
              <a:t>Anderson</a:t>
            </a:r>
            <a:r>
              <a:rPr lang="zh-CN" altLang="en-US" dirty="0"/>
              <a:t> </a:t>
            </a:r>
            <a:r>
              <a:rPr lang="en-US" altLang="zh-CN" dirty="0"/>
              <a:t>suggested?</a:t>
            </a:r>
          </a:p>
          <a:p>
            <a:pPr lvl="1"/>
            <a:r>
              <a:rPr lang="en-US" altLang="zh-CN" dirty="0"/>
              <a:t>Ron</a:t>
            </a:r>
            <a:r>
              <a:rPr lang="zh-CN" altLang="en-US" dirty="0"/>
              <a:t> </a:t>
            </a:r>
            <a:r>
              <a:rPr lang="en-US" altLang="zh-CN" dirty="0"/>
              <a:t>recommend</a:t>
            </a:r>
            <a:r>
              <a:rPr lang="zh-CN" altLang="en-US" dirty="0"/>
              <a:t> </a:t>
            </a:r>
            <a:r>
              <a:rPr lang="en-US" altLang="zh-CN" dirty="0"/>
              <a:t>building</a:t>
            </a:r>
            <a:r>
              <a:rPr lang="zh-CN" altLang="en-US" dirty="0"/>
              <a:t> </a:t>
            </a:r>
            <a:r>
              <a:rPr lang="en-US" altLang="zh-CN" dirty="0"/>
              <a:t>supervised</a:t>
            </a:r>
            <a:r>
              <a:rPr lang="zh-CN" altLang="en-US" dirty="0"/>
              <a:t> </a:t>
            </a:r>
            <a:r>
              <a:rPr lang="en-US" altLang="zh-CN" dirty="0"/>
              <a:t>learning</a:t>
            </a:r>
            <a:r>
              <a:rPr lang="zh-CN" altLang="en-US" dirty="0"/>
              <a:t> </a:t>
            </a:r>
            <a:r>
              <a:rPr lang="en-US" altLang="zh-CN" dirty="0"/>
              <a:t>model</a:t>
            </a:r>
            <a:r>
              <a:rPr lang="zh-CN" altLang="en-US" dirty="0"/>
              <a:t> </a:t>
            </a:r>
            <a:r>
              <a:rPr lang="en-US" altLang="zh-CN" dirty="0"/>
              <a:t>where</a:t>
            </a:r>
            <a:r>
              <a:rPr lang="zh-CN" altLang="en-US" dirty="0"/>
              <a:t> </a:t>
            </a:r>
            <a:r>
              <a:rPr lang="en-US" altLang="zh-CN" dirty="0"/>
              <a:t>label</a:t>
            </a:r>
            <a:r>
              <a:rPr lang="zh-CN" altLang="en-US" dirty="0"/>
              <a:t> </a:t>
            </a:r>
            <a:r>
              <a:rPr lang="en-US" altLang="zh-CN" dirty="0"/>
              <a:t>is</a:t>
            </a:r>
            <a:r>
              <a:rPr lang="zh-CN" altLang="en-US" dirty="0"/>
              <a:t> </a:t>
            </a:r>
            <a:r>
              <a:rPr lang="en-US" altLang="zh-CN" dirty="0"/>
              <a:t>E(growth)</a:t>
            </a:r>
            <a:r>
              <a:rPr lang="zh-CN" altLang="en-US" dirty="0"/>
              <a:t> </a:t>
            </a:r>
            <a:r>
              <a:rPr lang="en-US" altLang="zh-CN" dirty="0"/>
              <a:t>or</a:t>
            </a:r>
            <a:r>
              <a:rPr lang="zh-CN" altLang="en-US" dirty="0"/>
              <a:t> </a:t>
            </a:r>
            <a:r>
              <a:rPr lang="en-US" altLang="zh-CN" dirty="0"/>
              <a:t>E(revenue),</a:t>
            </a:r>
            <a:r>
              <a:rPr lang="zh-CN" altLang="en-US" dirty="0"/>
              <a:t> </a:t>
            </a:r>
            <a:r>
              <a:rPr lang="en-US" altLang="zh-CN" dirty="0"/>
              <a:t>input</a:t>
            </a:r>
            <a:r>
              <a:rPr lang="zh-CN" altLang="en-US" dirty="0"/>
              <a:t> </a:t>
            </a:r>
            <a:r>
              <a:rPr lang="en-US" altLang="zh-CN" dirty="0"/>
              <a:t>features</a:t>
            </a:r>
            <a:r>
              <a:rPr lang="zh-CN" altLang="en-US" dirty="0"/>
              <a:t> </a:t>
            </a:r>
            <a:r>
              <a:rPr lang="en-US" altLang="zh-CN" dirty="0"/>
              <a:t>is</a:t>
            </a:r>
            <a:r>
              <a:rPr lang="zh-CN" altLang="en-US" dirty="0"/>
              <a:t> </a:t>
            </a:r>
            <a:r>
              <a:rPr lang="en-US" altLang="zh-CN" dirty="0"/>
              <a:t>as</a:t>
            </a:r>
            <a:r>
              <a:rPr lang="zh-CN" altLang="en-US" dirty="0"/>
              <a:t> </a:t>
            </a:r>
            <a:r>
              <a:rPr lang="en-US" altLang="zh-CN" dirty="0"/>
              <a:t>above,</a:t>
            </a:r>
            <a:r>
              <a:rPr lang="zh-CN" altLang="en-US" dirty="0"/>
              <a:t> </a:t>
            </a:r>
            <a:r>
              <a:rPr lang="en-US" altLang="zh-CN" dirty="0"/>
              <a:t>instances</a:t>
            </a:r>
            <a:r>
              <a:rPr lang="zh-CN" altLang="en-US" dirty="0"/>
              <a:t> </a:t>
            </a:r>
            <a:r>
              <a:rPr lang="en-US" altLang="zh-CN" dirty="0"/>
              <a:t>are</a:t>
            </a:r>
            <a:r>
              <a:rPr lang="zh-CN" altLang="en-US" dirty="0"/>
              <a:t> </a:t>
            </a:r>
            <a:r>
              <a:rPr lang="en-US" altLang="zh-CN" dirty="0"/>
              <a:t>COMPANY-PERIOD</a:t>
            </a:r>
          </a:p>
          <a:p>
            <a:pPr lvl="1"/>
            <a:endParaRPr lang="en-US" altLang="zh-CN" dirty="0"/>
          </a:p>
          <a:p>
            <a:pPr lvl="1"/>
            <a:r>
              <a:rPr lang="en-US" altLang="zh-CN" dirty="0"/>
              <a:t>What</a:t>
            </a:r>
            <a:r>
              <a:rPr lang="zh-CN" altLang="en-US" dirty="0"/>
              <a:t> </a:t>
            </a:r>
            <a:r>
              <a:rPr lang="en-US" altLang="zh-CN" dirty="0"/>
              <a:t>growth</a:t>
            </a:r>
            <a:r>
              <a:rPr lang="zh-CN" altLang="en-US" dirty="0"/>
              <a:t> </a:t>
            </a:r>
            <a:r>
              <a:rPr lang="en-US" altLang="zh-CN" dirty="0"/>
              <a:t>vars</a:t>
            </a:r>
            <a:r>
              <a:rPr lang="zh-CN" altLang="en-US" dirty="0"/>
              <a:t> </a:t>
            </a:r>
            <a:r>
              <a:rPr lang="en-US" altLang="zh-CN" dirty="0"/>
              <a:t>to</a:t>
            </a:r>
            <a:r>
              <a:rPr lang="zh-CN" altLang="en-US" dirty="0"/>
              <a:t> </a:t>
            </a:r>
            <a:r>
              <a:rPr lang="en-US" altLang="zh-CN" dirty="0"/>
              <a:t>use</a:t>
            </a:r>
            <a:r>
              <a:rPr lang="zh-CN" altLang="en-US" dirty="0"/>
              <a:t> </a:t>
            </a:r>
            <a:r>
              <a:rPr lang="en-US" altLang="zh-CN" dirty="0"/>
              <a:t>are</a:t>
            </a:r>
            <a:r>
              <a:rPr lang="zh-CN" altLang="en-US" dirty="0"/>
              <a:t> </a:t>
            </a:r>
            <a:r>
              <a:rPr lang="en-US" altLang="zh-CN" dirty="0"/>
              <a:t>to</a:t>
            </a:r>
            <a:r>
              <a:rPr lang="zh-CN" altLang="en-US" dirty="0"/>
              <a:t> </a:t>
            </a:r>
            <a:r>
              <a:rPr lang="en-US" altLang="zh-CN" dirty="0"/>
              <a:t>be</a:t>
            </a:r>
            <a:r>
              <a:rPr lang="zh-CN" altLang="en-US" dirty="0"/>
              <a:t> </a:t>
            </a:r>
            <a:r>
              <a:rPr lang="en-US" altLang="zh-CN" dirty="0"/>
              <a:t>defined</a:t>
            </a:r>
            <a:r>
              <a:rPr lang="zh-CN" altLang="en-US" dirty="0"/>
              <a:t> </a:t>
            </a:r>
            <a:r>
              <a:rPr lang="en-US" altLang="zh-CN" dirty="0"/>
              <a:t>by</a:t>
            </a:r>
            <a:r>
              <a:rPr lang="zh-CN" altLang="en-US" dirty="0"/>
              <a:t> </a:t>
            </a:r>
            <a:r>
              <a:rPr lang="en-US" altLang="zh-CN" dirty="0"/>
              <a:t>the</a:t>
            </a:r>
            <a:r>
              <a:rPr lang="zh-CN" altLang="en-US" dirty="0"/>
              <a:t> </a:t>
            </a:r>
            <a:r>
              <a:rPr lang="en-US" altLang="zh-CN" dirty="0"/>
              <a:t>Growth</a:t>
            </a:r>
            <a:r>
              <a:rPr lang="zh-CN" altLang="en-US" dirty="0"/>
              <a:t> </a:t>
            </a:r>
            <a:r>
              <a:rPr lang="en-US" altLang="zh-CN" dirty="0"/>
              <a:t>Variable</a:t>
            </a:r>
            <a:r>
              <a:rPr lang="zh-CN" altLang="en-US" dirty="0"/>
              <a:t> </a:t>
            </a:r>
            <a:r>
              <a:rPr lang="en-US" altLang="zh-CN" dirty="0"/>
              <a:t>group</a:t>
            </a:r>
            <a:r>
              <a:rPr lang="zh-CN" altLang="en-US" dirty="0"/>
              <a:t> </a:t>
            </a:r>
            <a:r>
              <a:rPr lang="en-US" altLang="zh-CN" dirty="0"/>
              <a:t>–</a:t>
            </a:r>
            <a:r>
              <a:rPr lang="zh-CN" altLang="en-US" dirty="0"/>
              <a:t> </a:t>
            </a:r>
            <a:r>
              <a:rPr lang="en-US" altLang="zh-CN" dirty="0"/>
              <a:t>only</a:t>
            </a:r>
            <a:r>
              <a:rPr lang="zh-CN" altLang="en-US" dirty="0"/>
              <a:t> </a:t>
            </a:r>
            <a:r>
              <a:rPr lang="en-US" altLang="zh-CN" dirty="0"/>
              <a:t>requirement:</a:t>
            </a:r>
            <a:r>
              <a:rPr lang="zh-CN" altLang="en-US" dirty="0"/>
              <a:t> </a:t>
            </a:r>
            <a:r>
              <a:rPr lang="en-US" altLang="zh-CN" dirty="0"/>
              <a:t>don’t</a:t>
            </a:r>
            <a:r>
              <a:rPr lang="zh-CN" altLang="en-US" dirty="0"/>
              <a:t> </a:t>
            </a:r>
            <a:r>
              <a:rPr lang="en-US" altLang="zh-CN" dirty="0"/>
              <a:t>make</a:t>
            </a:r>
            <a:r>
              <a:rPr lang="zh-CN" altLang="en-US" dirty="0"/>
              <a:t> </a:t>
            </a:r>
            <a:r>
              <a:rPr lang="en-US" altLang="zh-CN" dirty="0"/>
              <a:t>too</a:t>
            </a:r>
            <a:r>
              <a:rPr lang="zh-CN" altLang="en-US" dirty="0"/>
              <a:t> </a:t>
            </a:r>
            <a:r>
              <a:rPr lang="en-US" altLang="zh-CN" dirty="0"/>
              <a:t>many</a:t>
            </a:r>
            <a:r>
              <a:rPr lang="zh-CN" altLang="en-US" dirty="0"/>
              <a:t> </a:t>
            </a:r>
            <a:r>
              <a:rPr lang="en-US" altLang="zh-CN" dirty="0"/>
              <a:t>thx.</a:t>
            </a:r>
          </a:p>
        </p:txBody>
      </p:sp>
    </p:spTree>
    <p:extLst>
      <p:ext uri="{BB962C8B-B14F-4D97-AF65-F5344CB8AC3E}">
        <p14:creationId xmlns:p14="http://schemas.microsoft.com/office/powerpoint/2010/main" val="2908036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58822-8BBA-0549-6485-2D0F58C82C68}"/>
              </a:ext>
            </a:extLst>
          </p:cNvPr>
          <p:cNvSpPr>
            <a:spLocks noGrp="1"/>
          </p:cNvSpPr>
          <p:nvPr>
            <p:ph type="title"/>
          </p:nvPr>
        </p:nvSpPr>
        <p:spPr/>
        <p:txBody>
          <a:bodyPr/>
          <a:lstStyle/>
          <a:p>
            <a:r>
              <a:rPr lang="en-US" altLang="zh-CN" dirty="0" err="1"/>
              <a:t>cont</a:t>
            </a:r>
            <a:endParaRPr lang="en-US" dirty="0"/>
          </a:p>
        </p:txBody>
      </p:sp>
      <p:sp>
        <p:nvSpPr>
          <p:cNvPr id="3" name="Content Placeholder 2">
            <a:extLst>
              <a:ext uri="{FF2B5EF4-FFF2-40B4-BE49-F238E27FC236}">
                <a16:creationId xmlns:a16="http://schemas.microsoft.com/office/drawing/2014/main" id="{70369318-4455-DF2D-9286-F6828D6FCF21}"/>
              </a:ext>
            </a:extLst>
          </p:cNvPr>
          <p:cNvSpPr>
            <a:spLocks noGrp="1"/>
          </p:cNvSpPr>
          <p:nvPr>
            <p:ph idx="1"/>
          </p:nvPr>
        </p:nvSpPr>
        <p:spPr/>
        <p:txBody>
          <a:bodyPr/>
          <a:lstStyle/>
          <a:p>
            <a:r>
              <a:rPr lang="en-US" altLang="zh-CN" dirty="0"/>
              <a:t>4.</a:t>
            </a:r>
            <a:r>
              <a:rPr lang="zh-CN" altLang="en-US" dirty="0"/>
              <a:t> </a:t>
            </a:r>
            <a:r>
              <a:rPr lang="en-US" altLang="zh-CN" dirty="0"/>
              <a:t>Final</a:t>
            </a:r>
            <a:r>
              <a:rPr lang="zh-CN" altLang="en-US" dirty="0"/>
              <a:t> </a:t>
            </a:r>
            <a:r>
              <a:rPr lang="en-US" altLang="zh-CN" dirty="0"/>
              <a:t>model</a:t>
            </a:r>
            <a:r>
              <a:rPr lang="zh-CN" altLang="en-US" dirty="0"/>
              <a:t> </a:t>
            </a:r>
            <a:r>
              <a:rPr lang="en-US" altLang="zh-CN" dirty="0"/>
              <a:t>(following</a:t>
            </a:r>
            <a:r>
              <a:rPr lang="zh-CN" altLang="en-US" dirty="0"/>
              <a:t> </a:t>
            </a:r>
            <a:r>
              <a:rPr lang="en-US" altLang="zh-CN" dirty="0"/>
              <a:t>fraud</a:t>
            </a:r>
            <a:r>
              <a:rPr lang="zh-CN" altLang="en-US" dirty="0"/>
              <a:t> </a:t>
            </a:r>
            <a:r>
              <a:rPr lang="en-US" altLang="zh-CN" dirty="0"/>
              <a:t>–</a:t>
            </a:r>
            <a:r>
              <a:rPr lang="zh-CN" altLang="en-US" dirty="0"/>
              <a:t> </a:t>
            </a:r>
            <a:r>
              <a:rPr lang="en-US" altLang="zh-CN" dirty="0"/>
              <a:t>don’t</a:t>
            </a:r>
            <a:r>
              <a:rPr lang="zh-CN" altLang="en-US" dirty="0"/>
              <a:t> </a:t>
            </a:r>
            <a:r>
              <a:rPr lang="en-US" altLang="zh-CN" dirty="0"/>
              <a:t>need</a:t>
            </a:r>
            <a:r>
              <a:rPr lang="zh-CN" altLang="en-US" dirty="0"/>
              <a:t> </a:t>
            </a:r>
            <a:r>
              <a:rPr lang="en-US" altLang="zh-CN" dirty="0"/>
              <a:t>to</a:t>
            </a:r>
            <a:r>
              <a:rPr lang="zh-CN" altLang="en-US" dirty="0"/>
              <a:t> </a:t>
            </a:r>
            <a:r>
              <a:rPr lang="en-US" altLang="zh-CN" dirty="0"/>
              <a:t>do</a:t>
            </a:r>
            <a:r>
              <a:rPr lang="zh-CN" altLang="en-US" dirty="0"/>
              <a:t> </a:t>
            </a:r>
            <a:r>
              <a:rPr lang="en-US" altLang="zh-CN" dirty="0"/>
              <a:t>too</a:t>
            </a:r>
            <a:r>
              <a:rPr lang="zh-CN" altLang="en-US" dirty="0"/>
              <a:t> </a:t>
            </a:r>
            <a:r>
              <a:rPr lang="en-US" altLang="zh-CN" dirty="0"/>
              <a:t>early)</a:t>
            </a:r>
          </a:p>
          <a:p>
            <a:pPr lvl="1"/>
            <a:r>
              <a:rPr lang="en-US" altLang="zh-CN" dirty="0"/>
              <a:t>Build</a:t>
            </a:r>
            <a:r>
              <a:rPr lang="zh-CN" altLang="en-US" dirty="0"/>
              <a:t> </a:t>
            </a:r>
            <a:r>
              <a:rPr lang="en-US" altLang="zh-CN" dirty="0"/>
              <a:t>the</a:t>
            </a:r>
            <a:r>
              <a:rPr lang="zh-CN" altLang="en-US" dirty="0"/>
              <a:t> </a:t>
            </a:r>
            <a:r>
              <a:rPr lang="en-US" altLang="zh-CN" dirty="0"/>
              <a:t>market</a:t>
            </a:r>
            <a:r>
              <a:rPr lang="zh-CN" altLang="en-US" dirty="0"/>
              <a:t> </a:t>
            </a:r>
            <a:r>
              <a:rPr lang="en-US" altLang="zh-CN" dirty="0"/>
              <a:t>portfolio</a:t>
            </a:r>
            <a:r>
              <a:rPr lang="zh-CN" altLang="en-US" dirty="0"/>
              <a:t> </a:t>
            </a:r>
            <a:r>
              <a:rPr lang="en-US" altLang="zh-CN" dirty="0"/>
              <a:t>(following</a:t>
            </a:r>
            <a:r>
              <a:rPr lang="zh-CN" altLang="en-US" dirty="0"/>
              <a:t> </a:t>
            </a:r>
            <a:r>
              <a:rPr lang="en-US" altLang="zh-CN" dirty="0"/>
              <a:t>fraud)</a:t>
            </a:r>
            <a:endParaRPr lang="en-AU" altLang="zh-CN" dirty="0"/>
          </a:p>
          <a:p>
            <a:pPr lvl="1"/>
            <a:r>
              <a:rPr lang="en-US" altLang="zh-CN" dirty="0"/>
              <a:t>once</a:t>
            </a:r>
            <a:r>
              <a:rPr lang="zh-CN" altLang="en-US" dirty="0"/>
              <a:t> </a:t>
            </a:r>
            <a:r>
              <a:rPr lang="en-US" altLang="zh-CN" dirty="0"/>
              <a:t>task</a:t>
            </a:r>
            <a:r>
              <a:rPr lang="zh-CN" altLang="en-US" dirty="0"/>
              <a:t> </a:t>
            </a:r>
            <a:r>
              <a:rPr lang="en-US" altLang="zh-CN" dirty="0"/>
              <a:t>0</a:t>
            </a:r>
            <a:r>
              <a:rPr lang="zh-CN" altLang="en-US" dirty="0"/>
              <a:t> </a:t>
            </a:r>
            <a:r>
              <a:rPr lang="en-US" altLang="zh-CN" dirty="0"/>
              <a:t>and</a:t>
            </a:r>
            <a:r>
              <a:rPr lang="zh-CN" altLang="en-US" dirty="0"/>
              <a:t> </a:t>
            </a:r>
            <a:r>
              <a:rPr lang="en-US" altLang="zh-CN" dirty="0"/>
              <a:t>3</a:t>
            </a:r>
            <a:r>
              <a:rPr lang="zh-CN" altLang="en-US" dirty="0"/>
              <a:t> </a:t>
            </a:r>
            <a:r>
              <a:rPr lang="en-US" altLang="zh-CN" dirty="0"/>
              <a:t>complete,</a:t>
            </a:r>
            <a:r>
              <a:rPr lang="zh-CN" altLang="en-US" dirty="0"/>
              <a:t> </a:t>
            </a:r>
            <a:r>
              <a:rPr lang="en-US" altLang="zh-CN" dirty="0"/>
              <a:t>we</a:t>
            </a:r>
            <a:r>
              <a:rPr lang="zh-CN" altLang="en-US" dirty="0"/>
              <a:t> </a:t>
            </a:r>
            <a:r>
              <a:rPr lang="en-US" altLang="zh-CN" dirty="0"/>
              <a:t>build</a:t>
            </a:r>
            <a:r>
              <a:rPr lang="zh-CN" altLang="en-US" dirty="0"/>
              <a:t> </a:t>
            </a:r>
            <a:r>
              <a:rPr lang="en-US" altLang="zh-CN" dirty="0"/>
              <a:t>dataset</a:t>
            </a:r>
            <a:r>
              <a:rPr lang="zh-CN" altLang="en-US" dirty="0"/>
              <a:t> </a:t>
            </a:r>
            <a:r>
              <a:rPr lang="en-US" altLang="zh-CN" dirty="0"/>
              <a:t>2</a:t>
            </a:r>
            <a:r>
              <a:rPr lang="zh-CN" altLang="en-US" dirty="0"/>
              <a:t> </a:t>
            </a:r>
            <a:r>
              <a:rPr lang="en-US" altLang="zh-CN" dirty="0"/>
              <a:t>to</a:t>
            </a:r>
            <a:r>
              <a:rPr lang="zh-CN" altLang="en-US" dirty="0"/>
              <a:t> </a:t>
            </a:r>
            <a:r>
              <a:rPr lang="en-US" altLang="zh-CN" dirty="0"/>
              <a:t>have</a:t>
            </a:r>
            <a:r>
              <a:rPr lang="zh-CN" altLang="en-US" dirty="0"/>
              <a:t> </a:t>
            </a:r>
            <a:r>
              <a:rPr lang="en-US" altLang="zh-CN" dirty="0"/>
              <a:t>instances</a:t>
            </a:r>
            <a:r>
              <a:rPr lang="zh-CN" altLang="en-US" dirty="0"/>
              <a:t> </a:t>
            </a:r>
            <a:r>
              <a:rPr lang="en-US" altLang="zh-CN" dirty="0"/>
              <a:t>representing</a:t>
            </a:r>
            <a:r>
              <a:rPr lang="zh-CN" altLang="en-US" dirty="0"/>
              <a:t> </a:t>
            </a:r>
            <a:r>
              <a:rPr lang="en-US" altLang="zh-CN" dirty="0"/>
              <a:t>entire</a:t>
            </a:r>
            <a:r>
              <a:rPr lang="zh-CN" altLang="en-US" dirty="0"/>
              <a:t> </a:t>
            </a:r>
            <a:r>
              <a:rPr lang="en-US" altLang="zh-CN" dirty="0"/>
              <a:t>company.</a:t>
            </a:r>
          </a:p>
          <a:p>
            <a:pPr lvl="1"/>
            <a:r>
              <a:rPr lang="en-US" altLang="zh-CN" dirty="0"/>
              <a:t>Then,</a:t>
            </a:r>
            <a:r>
              <a:rPr lang="zh-CN" altLang="en-US" dirty="0"/>
              <a:t> </a:t>
            </a:r>
            <a:r>
              <a:rPr lang="en-US" altLang="zh-CN" dirty="0"/>
              <a:t>we</a:t>
            </a:r>
            <a:r>
              <a:rPr lang="zh-CN" altLang="en-US" dirty="0"/>
              <a:t> </a:t>
            </a:r>
            <a:r>
              <a:rPr lang="en-US" altLang="zh-CN" dirty="0"/>
              <a:t>can</a:t>
            </a:r>
            <a:r>
              <a:rPr lang="zh-CN" altLang="en-US" dirty="0"/>
              <a:t> </a:t>
            </a:r>
            <a:r>
              <a:rPr lang="en-US" altLang="zh-CN" dirty="0"/>
              <a:t>start</a:t>
            </a:r>
            <a:r>
              <a:rPr lang="zh-CN" altLang="en-US" dirty="0"/>
              <a:t> </a:t>
            </a:r>
            <a:r>
              <a:rPr lang="en-US" altLang="zh-CN" dirty="0"/>
              <a:t>building</a:t>
            </a:r>
            <a:r>
              <a:rPr lang="zh-CN" altLang="en-US" dirty="0"/>
              <a:t> </a:t>
            </a:r>
            <a:r>
              <a:rPr lang="en-US" altLang="zh-CN" dirty="0"/>
              <a:t>the</a:t>
            </a:r>
            <a:r>
              <a:rPr lang="zh-CN" altLang="en-US" dirty="0"/>
              <a:t> </a:t>
            </a:r>
            <a:r>
              <a:rPr lang="en-US" altLang="zh-CN" dirty="0"/>
              <a:t>model</a:t>
            </a:r>
            <a:r>
              <a:rPr lang="zh-CN" altLang="en-US" dirty="0"/>
              <a:t> </a:t>
            </a:r>
            <a:r>
              <a:rPr lang="en-US" altLang="zh-CN" dirty="0"/>
              <a:t>and</a:t>
            </a:r>
            <a:r>
              <a:rPr lang="zh-CN" altLang="en-US" dirty="0"/>
              <a:t> </a:t>
            </a:r>
            <a:r>
              <a:rPr lang="en-US" altLang="zh-CN" dirty="0"/>
              <a:t>hopefully</a:t>
            </a:r>
            <a:r>
              <a:rPr lang="zh-CN" altLang="en-US" dirty="0"/>
              <a:t> </a:t>
            </a:r>
            <a:r>
              <a:rPr lang="en-US" altLang="zh-CN" dirty="0"/>
              <a:t>use</a:t>
            </a:r>
            <a:r>
              <a:rPr lang="zh-CN" altLang="en-US" dirty="0"/>
              <a:t> </a:t>
            </a:r>
            <a:r>
              <a:rPr lang="en-US" altLang="zh-CN" dirty="0" err="1"/>
              <a:t>YangZhou</a:t>
            </a:r>
            <a:r>
              <a:rPr lang="zh-CN" altLang="en-US" dirty="0"/>
              <a:t> </a:t>
            </a:r>
            <a:r>
              <a:rPr lang="en-US" altLang="zh-CN" dirty="0"/>
              <a:t>to</a:t>
            </a:r>
            <a:r>
              <a:rPr lang="zh-CN" altLang="en-US" dirty="0"/>
              <a:t> </a:t>
            </a:r>
            <a:r>
              <a:rPr lang="en-US" altLang="zh-CN" dirty="0"/>
              <a:t>train</a:t>
            </a:r>
            <a:endParaRPr lang="en-AU" altLang="zh-CN" dirty="0"/>
          </a:p>
          <a:p>
            <a:endParaRPr lang="en-AU" dirty="0"/>
          </a:p>
          <a:p>
            <a:r>
              <a:rPr lang="en-US" altLang="zh-CN" dirty="0"/>
              <a:t>5.</a:t>
            </a:r>
            <a:r>
              <a:rPr lang="zh-CN" altLang="en-US" dirty="0"/>
              <a:t> </a:t>
            </a:r>
            <a:r>
              <a:rPr lang="en-US" altLang="zh-CN" dirty="0"/>
              <a:t>prepare</a:t>
            </a:r>
            <a:r>
              <a:rPr lang="zh-CN" altLang="en-US" dirty="0"/>
              <a:t> </a:t>
            </a:r>
            <a:r>
              <a:rPr lang="en-US" altLang="zh-CN" dirty="0"/>
              <a:t>presentation</a:t>
            </a:r>
            <a:r>
              <a:rPr lang="zh-CN" altLang="en-US" dirty="0"/>
              <a:t> </a:t>
            </a:r>
            <a:r>
              <a:rPr lang="en-US" altLang="zh-CN" dirty="0"/>
              <a:t>of</a:t>
            </a:r>
            <a:r>
              <a:rPr lang="zh-CN" altLang="en-US" dirty="0"/>
              <a:t> </a:t>
            </a:r>
            <a:r>
              <a:rPr lang="en-US" altLang="zh-CN" dirty="0"/>
              <a:t>PPT</a:t>
            </a:r>
          </a:p>
          <a:p>
            <a:pPr lvl="1"/>
            <a:r>
              <a:rPr lang="en-US" altLang="zh-CN" dirty="0"/>
              <a:t>Story</a:t>
            </a:r>
            <a:r>
              <a:rPr lang="zh-CN" altLang="en-US" dirty="0"/>
              <a:t> </a:t>
            </a:r>
            <a:r>
              <a:rPr lang="en-US" altLang="zh-CN" dirty="0"/>
              <a:t>telling</a:t>
            </a:r>
          </a:p>
          <a:p>
            <a:pPr lvl="1"/>
            <a:r>
              <a:rPr lang="en-US" altLang="zh-CN" dirty="0" err="1"/>
              <a:t>Visualisation</a:t>
            </a:r>
            <a:r>
              <a:rPr lang="en-US" altLang="zh-CN" dirty="0"/>
              <a:t>??</a:t>
            </a:r>
            <a:r>
              <a:rPr lang="zh-CN" altLang="en-US" dirty="0"/>
              <a:t> </a:t>
            </a:r>
            <a:r>
              <a:rPr lang="en-US" altLang="zh-CN" dirty="0"/>
              <a:t>(need</a:t>
            </a:r>
            <a:r>
              <a:rPr lang="zh-CN" altLang="en-US" dirty="0"/>
              <a:t> </a:t>
            </a:r>
            <a:r>
              <a:rPr lang="en-US" altLang="zh-CN" dirty="0"/>
              <a:t>to</a:t>
            </a:r>
            <a:r>
              <a:rPr lang="zh-CN" altLang="en-US" dirty="0"/>
              <a:t> </a:t>
            </a:r>
            <a:r>
              <a:rPr lang="en-US" altLang="zh-CN" dirty="0"/>
              <a:t>think</a:t>
            </a:r>
            <a:r>
              <a:rPr lang="zh-CN" altLang="en-US" dirty="0"/>
              <a:t> </a:t>
            </a:r>
            <a:r>
              <a:rPr lang="en-US" altLang="zh-CN" dirty="0"/>
              <a:t>about</a:t>
            </a:r>
            <a:r>
              <a:rPr lang="zh-CN" altLang="en-US" dirty="0"/>
              <a:t> </a:t>
            </a:r>
            <a:r>
              <a:rPr lang="en-US" altLang="zh-CN" dirty="0"/>
              <a:t>it</a:t>
            </a:r>
            <a:r>
              <a:rPr lang="zh-CN" altLang="en-US" dirty="0"/>
              <a:t> </a:t>
            </a:r>
            <a:r>
              <a:rPr lang="en-US" altLang="zh-CN" dirty="0"/>
              <a:t>between)</a:t>
            </a:r>
          </a:p>
          <a:p>
            <a:pPr lvl="1"/>
            <a:r>
              <a:rPr lang="en-US" altLang="zh-CN" dirty="0"/>
              <a:t>Rehearse</a:t>
            </a:r>
            <a:r>
              <a:rPr lang="zh-CN" altLang="en-US" dirty="0"/>
              <a:t> </a:t>
            </a:r>
            <a:r>
              <a:rPr lang="en-US" altLang="zh-CN" dirty="0"/>
              <a:t>presentation</a:t>
            </a:r>
            <a:endParaRPr lang="en-US" dirty="0"/>
          </a:p>
        </p:txBody>
      </p:sp>
    </p:spTree>
    <p:extLst>
      <p:ext uri="{BB962C8B-B14F-4D97-AF65-F5344CB8AC3E}">
        <p14:creationId xmlns:p14="http://schemas.microsoft.com/office/powerpoint/2010/main" val="39052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927D-03A5-1E14-FC80-B5918142649E}"/>
              </a:ext>
            </a:extLst>
          </p:cNvPr>
          <p:cNvSpPr>
            <a:spLocks noGrp="1"/>
          </p:cNvSpPr>
          <p:nvPr>
            <p:ph type="title"/>
          </p:nvPr>
        </p:nvSpPr>
        <p:spPr/>
        <p:txBody>
          <a:bodyPr/>
          <a:lstStyle/>
          <a:p>
            <a:r>
              <a:rPr lang="en-US" altLang="zh-CN" dirty="0"/>
              <a:t>Key</a:t>
            </a:r>
            <a:r>
              <a:rPr lang="zh-CN" altLang="en-US" dirty="0"/>
              <a:t> </a:t>
            </a:r>
            <a:r>
              <a:rPr lang="en-US" altLang="zh-CN" dirty="0"/>
              <a:t>thing</a:t>
            </a:r>
            <a:r>
              <a:rPr lang="zh-CN" altLang="en-US" dirty="0"/>
              <a:t> </a:t>
            </a:r>
            <a:r>
              <a:rPr lang="en-US" altLang="zh-CN" dirty="0"/>
              <a:t>to</a:t>
            </a:r>
            <a:r>
              <a:rPr lang="zh-CN" altLang="en-US" dirty="0"/>
              <a:t> </a:t>
            </a:r>
            <a:r>
              <a:rPr lang="en-US" altLang="zh-CN" dirty="0"/>
              <a:t>understand</a:t>
            </a:r>
            <a:r>
              <a:rPr lang="zh-CN" altLang="en-US" dirty="0"/>
              <a:t> </a:t>
            </a:r>
            <a:r>
              <a:rPr lang="en-US" altLang="zh-CN" dirty="0"/>
              <a:t>regarding</a:t>
            </a:r>
            <a:r>
              <a:rPr lang="zh-CN" altLang="en-US" dirty="0"/>
              <a:t> </a:t>
            </a:r>
            <a:r>
              <a:rPr lang="en-US" altLang="zh-CN" dirty="0"/>
              <a:t>the</a:t>
            </a:r>
            <a:r>
              <a:rPr lang="zh-CN" altLang="en-US" dirty="0"/>
              <a:t> </a:t>
            </a:r>
            <a:r>
              <a:rPr lang="en-US" altLang="zh-CN" dirty="0"/>
              <a:t>data</a:t>
            </a:r>
            <a:endParaRPr lang="en-US" dirty="0"/>
          </a:p>
        </p:txBody>
      </p:sp>
      <p:sp>
        <p:nvSpPr>
          <p:cNvPr id="3" name="Content Placeholder 2">
            <a:extLst>
              <a:ext uri="{FF2B5EF4-FFF2-40B4-BE49-F238E27FC236}">
                <a16:creationId xmlns:a16="http://schemas.microsoft.com/office/drawing/2014/main" id="{D695D72C-E03F-43BA-D44F-B68A320FF7CF}"/>
              </a:ext>
            </a:extLst>
          </p:cNvPr>
          <p:cNvSpPr>
            <a:spLocks noGrp="1"/>
          </p:cNvSpPr>
          <p:nvPr>
            <p:ph idx="1"/>
          </p:nvPr>
        </p:nvSpPr>
        <p:spPr/>
        <p:txBody>
          <a:bodyPr>
            <a:normAutofit fontScale="70000" lnSpcReduction="20000"/>
          </a:bodyPr>
          <a:lstStyle/>
          <a:p>
            <a:r>
              <a:rPr lang="en-US" altLang="zh-CN" dirty="0"/>
              <a:t>WE</a:t>
            </a:r>
            <a:r>
              <a:rPr lang="zh-CN" altLang="en-US" dirty="0"/>
              <a:t> </a:t>
            </a:r>
            <a:r>
              <a:rPr lang="en-US" altLang="zh-CN" dirty="0"/>
              <a:t>WILL</a:t>
            </a:r>
            <a:r>
              <a:rPr lang="zh-CN" altLang="en-US" dirty="0"/>
              <a:t> </a:t>
            </a:r>
            <a:r>
              <a:rPr lang="en-US" altLang="zh-CN" dirty="0"/>
              <a:t>HAVE</a:t>
            </a:r>
            <a:r>
              <a:rPr lang="zh-CN" altLang="en-US" dirty="0"/>
              <a:t> </a:t>
            </a:r>
            <a:r>
              <a:rPr lang="en-US" altLang="zh-CN" dirty="0"/>
              <a:t>MULTIPLE</a:t>
            </a:r>
            <a:r>
              <a:rPr lang="zh-CN" altLang="en-US" dirty="0"/>
              <a:t> </a:t>
            </a:r>
            <a:r>
              <a:rPr lang="en-US" altLang="zh-CN" dirty="0"/>
              <a:t>DATASETS</a:t>
            </a:r>
            <a:r>
              <a:rPr lang="zh-CN" altLang="en-US" dirty="0"/>
              <a:t> </a:t>
            </a:r>
            <a:r>
              <a:rPr lang="en-US" altLang="zh-CN" dirty="0"/>
              <a:t>FOR</a:t>
            </a:r>
            <a:r>
              <a:rPr lang="zh-CN" altLang="en-US" dirty="0"/>
              <a:t> </a:t>
            </a:r>
            <a:r>
              <a:rPr lang="en-US" altLang="zh-CN" dirty="0"/>
              <a:t>DIFFERENT</a:t>
            </a:r>
            <a:r>
              <a:rPr lang="zh-CN" altLang="en-US" dirty="0"/>
              <a:t> </a:t>
            </a:r>
            <a:r>
              <a:rPr lang="en-US" altLang="zh-CN" dirty="0"/>
              <a:t>TASKS</a:t>
            </a:r>
            <a:r>
              <a:rPr lang="zh-CN" altLang="en-US" dirty="0"/>
              <a:t> </a:t>
            </a:r>
            <a:r>
              <a:rPr lang="en-US" altLang="zh-CN" dirty="0"/>
              <a:t>–</a:t>
            </a:r>
            <a:r>
              <a:rPr lang="zh-CN" altLang="en-US" dirty="0"/>
              <a:t> </a:t>
            </a:r>
            <a:r>
              <a:rPr lang="en-US" altLang="zh-CN" dirty="0"/>
              <a:t>SOME</a:t>
            </a:r>
            <a:r>
              <a:rPr lang="zh-CN" altLang="en-US" dirty="0"/>
              <a:t> </a:t>
            </a:r>
            <a:r>
              <a:rPr lang="en-US" altLang="zh-CN" dirty="0"/>
              <a:t>TASKS</a:t>
            </a:r>
            <a:r>
              <a:rPr lang="zh-CN" altLang="en-US" dirty="0"/>
              <a:t> </a:t>
            </a:r>
            <a:r>
              <a:rPr lang="en-US" altLang="zh-CN" dirty="0"/>
              <a:t>WILL</a:t>
            </a:r>
            <a:r>
              <a:rPr lang="zh-CN" altLang="en-US" dirty="0"/>
              <a:t> </a:t>
            </a:r>
            <a:r>
              <a:rPr lang="en-US" altLang="zh-CN" dirty="0"/>
              <a:t>HAVE</a:t>
            </a:r>
            <a:r>
              <a:rPr lang="zh-CN" altLang="en-US" dirty="0"/>
              <a:t> </a:t>
            </a:r>
            <a:r>
              <a:rPr lang="en-US" altLang="zh-CN" dirty="0"/>
              <a:t>TWO</a:t>
            </a:r>
            <a:r>
              <a:rPr lang="zh-CN" altLang="en-US" dirty="0"/>
              <a:t> </a:t>
            </a:r>
            <a:r>
              <a:rPr lang="en-US" altLang="zh-CN" dirty="0"/>
              <a:t>DATASETS</a:t>
            </a:r>
            <a:r>
              <a:rPr lang="zh-CN" altLang="en-US" dirty="0"/>
              <a:t> </a:t>
            </a:r>
            <a:r>
              <a:rPr lang="en-US" altLang="zh-CN" dirty="0"/>
              <a:t>ON</a:t>
            </a:r>
            <a:r>
              <a:rPr lang="zh-CN" altLang="en-US" dirty="0"/>
              <a:t> </a:t>
            </a:r>
            <a:r>
              <a:rPr lang="en-US" altLang="zh-CN" dirty="0"/>
              <a:t>THE</a:t>
            </a:r>
            <a:r>
              <a:rPr lang="zh-CN" altLang="en-US" dirty="0"/>
              <a:t> </a:t>
            </a:r>
            <a:r>
              <a:rPr lang="en-US" altLang="zh-CN" dirty="0"/>
              <a:t>SAME</a:t>
            </a:r>
            <a:r>
              <a:rPr lang="zh-CN" altLang="en-US" dirty="0"/>
              <a:t> </a:t>
            </a:r>
            <a:r>
              <a:rPr lang="en-US" altLang="zh-CN" dirty="0"/>
              <a:t>CONTENT</a:t>
            </a:r>
            <a:r>
              <a:rPr lang="zh-CN" altLang="en-US" dirty="0"/>
              <a:t> </a:t>
            </a:r>
            <a:r>
              <a:rPr lang="en-US" altLang="zh-CN" dirty="0"/>
              <a:t>BUT</a:t>
            </a:r>
            <a:r>
              <a:rPr lang="zh-CN" altLang="en-US" dirty="0"/>
              <a:t> </a:t>
            </a:r>
            <a:r>
              <a:rPr lang="en-US" altLang="zh-CN" dirty="0"/>
              <a:t>IN</a:t>
            </a:r>
            <a:r>
              <a:rPr lang="zh-CN" altLang="en-US" dirty="0"/>
              <a:t> </a:t>
            </a:r>
            <a:r>
              <a:rPr lang="en-US" altLang="zh-CN" dirty="0"/>
              <a:t>DIFFERENT</a:t>
            </a:r>
            <a:r>
              <a:rPr lang="zh-CN" altLang="en-US" dirty="0"/>
              <a:t> </a:t>
            </a:r>
            <a:r>
              <a:rPr lang="en-US" altLang="zh-CN" dirty="0"/>
              <a:t>GRANULARITY.</a:t>
            </a:r>
            <a:r>
              <a:rPr lang="zh-CN" altLang="en-US" dirty="0"/>
              <a:t> </a:t>
            </a:r>
            <a:r>
              <a:rPr lang="en-US" altLang="zh-CN" dirty="0"/>
              <a:t>IT</a:t>
            </a:r>
            <a:r>
              <a:rPr lang="zh-CN" altLang="en-US" dirty="0"/>
              <a:t> </a:t>
            </a:r>
            <a:r>
              <a:rPr lang="en-US" altLang="zh-CN" dirty="0"/>
              <a:t>IS</a:t>
            </a:r>
            <a:r>
              <a:rPr lang="zh-CN" altLang="en-US" dirty="0"/>
              <a:t> </a:t>
            </a:r>
            <a:r>
              <a:rPr lang="en-US" altLang="zh-CN" dirty="0"/>
              <a:t>ESSENTIAL</a:t>
            </a:r>
            <a:r>
              <a:rPr lang="zh-CN" altLang="en-US" dirty="0"/>
              <a:t> </a:t>
            </a:r>
            <a:r>
              <a:rPr lang="en-US" altLang="zh-CN" dirty="0"/>
              <a:t>TO</a:t>
            </a:r>
            <a:r>
              <a:rPr lang="zh-CN" altLang="en-US" dirty="0"/>
              <a:t> </a:t>
            </a:r>
            <a:r>
              <a:rPr lang="en-US" altLang="zh-CN" dirty="0"/>
              <a:t>UNDERSTAND</a:t>
            </a:r>
            <a:r>
              <a:rPr lang="zh-CN" altLang="en-US" dirty="0"/>
              <a:t> </a:t>
            </a:r>
            <a:r>
              <a:rPr lang="en-US" altLang="zh-CN" dirty="0"/>
              <a:t>WHAT</a:t>
            </a:r>
            <a:r>
              <a:rPr lang="zh-CN" altLang="en-US" dirty="0"/>
              <a:t> </a:t>
            </a:r>
            <a:r>
              <a:rPr lang="en-US" altLang="zh-CN" dirty="0"/>
              <a:t>BELONGS</a:t>
            </a:r>
            <a:r>
              <a:rPr lang="zh-CN" altLang="en-US" dirty="0"/>
              <a:t> </a:t>
            </a:r>
            <a:r>
              <a:rPr lang="en-US" altLang="zh-CN" dirty="0"/>
              <a:t>IN</a:t>
            </a:r>
            <a:r>
              <a:rPr lang="zh-CN" altLang="en-US" dirty="0"/>
              <a:t> </a:t>
            </a:r>
            <a:r>
              <a:rPr lang="en-US" altLang="zh-CN" dirty="0"/>
              <a:t>WHICH</a:t>
            </a:r>
            <a:r>
              <a:rPr lang="zh-CN" altLang="en-US" dirty="0"/>
              <a:t> </a:t>
            </a:r>
            <a:r>
              <a:rPr lang="en-US" altLang="zh-CN" dirty="0"/>
              <a:t>DATASET.</a:t>
            </a:r>
          </a:p>
          <a:p>
            <a:endParaRPr lang="en-US" altLang="zh-CN" dirty="0"/>
          </a:p>
          <a:p>
            <a:r>
              <a:rPr lang="en-US" altLang="zh-CN" dirty="0"/>
              <a:t>What</a:t>
            </a:r>
            <a:r>
              <a:rPr lang="zh-CN" altLang="en-US" dirty="0"/>
              <a:t> </a:t>
            </a:r>
            <a:r>
              <a:rPr lang="en-US" altLang="zh-CN" dirty="0"/>
              <a:t>are</a:t>
            </a:r>
            <a:r>
              <a:rPr lang="zh-CN" altLang="en-US" dirty="0"/>
              <a:t> </a:t>
            </a:r>
            <a:r>
              <a:rPr lang="en-US" altLang="zh-CN" dirty="0"/>
              <a:t>metrics</a:t>
            </a:r>
            <a:r>
              <a:rPr lang="zh-CN" altLang="en-US" dirty="0"/>
              <a:t> </a:t>
            </a:r>
            <a:r>
              <a:rPr lang="en-US" altLang="zh-CN" dirty="0"/>
              <a:t>that</a:t>
            </a:r>
            <a:r>
              <a:rPr lang="zh-CN" altLang="en-US" dirty="0"/>
              <a:t> </a:t>
            </a:r>
            <a:r>
              <a:rPr lang="en-US" altLang="zh-CN" dirty="0"/>
              <a:t>belong</a:t>
            </a:r>
            <a:r>
              <a:rPr lang="zh-CN" altLang="en-US" dirty="0"/>
              <a:t> </a:t>
            </a:r>
            <a:r>
              <a:rPr lang="en-US" altLang="zh-CN" dirty="0"/>
              <a:t>only</a:t>
            </a:r>
            <a:r>
              <a:rPr lang="zh-CN" altLang="en-US" dirty="0"/>
              <a:t> </a:t>
            </a:r>
            <a:r>
              <a:rPr lang="en-US" altLang="zh-CN" dirty="0"/>
              <a:t>to</a:t>
            </a:r>
            <a:r>
              <a:rPr lang="zh-CN" altLang="en-US" dirty="0"/>
              <a:t> </a:t>
            </a:r>
            <a:r>
              <a:rPr lang="en-US" altLang="zh-CN" dirty="0"/>
              <a:t>the instance representing the</a:t>
            </a:r>
            <a:r>
              <a:rPr lang="zh-CN" altLang="en-US" dirty="0"/>
              <a:t> </a:t>
            </a:r>
            <a:r>
              <a:rPr lang="en-US" altLang="zh-CN" dirty="0"/>
              <a:t>overall</a:t>
            </a:r>
            <a:r>
              <a:rPr lang="zh-CN" altLang="en-US" dirty="0"/>
              <a:t> </a:t>
            </a:r>
            <a:r>
              <a:rPr lang="en-US" altLang="zh-CN" dirty="0"/>
              <a:t>company?</a:t>
            </a:r>
          </a:p>
          <a:p>
            <a:pPr lvl="1"/>
            <a:r>
              <a:rPr lang="en-US" altLang="zh-CN" dirty="0"/>
              <a:t>i.e.</a:t>
            </a:r>
            <a:r>
              <a:rPr lang="zh-CN" altLang="en-US" dirty="0"/>
              <a:t> </a:t>
            </a:r>
            <a:r>
              <a:rPr lang="en-US" altLang="zh-CN" dirty="0"/>
              <a:t>MEAN</a:t>
            </a:r>
            <a:r>
              <a:rPr lang="zh-CN" altLang="en-US" dirty="0"/>
              <a:t> </a:t>
            </a:r>
            <a:r>
              <a:rPr lang="en-US" altLang="zh-CN" dirty="0"/>
              <a:t>growth</a:t>
            </a:r>
            <a:r>
              <a:rPr lang="zh-CN" altLang="en-US" dirty="0"/>
              <a:t> </a:t>
            </a:r>
            <a:r>
              <a:rPr lang="en-US" altLang="zh-CN" dirty="0"/>
              <a:t>rate,</a:t>
            </a:r>
            <a:r>
              <a:rPr lang="zh-CN" altLang="en-US" dirty="0"/>
              <a:t> </a:t>
            </a:r>
            <a:r>
              <a:rPr lang="en-US" altLang="zh-CN" dirty="0"/>
              <a:t>MEAN</a:t>
            </a:r>
            <a:r>
              <a:rPr lang="zh-CN" altLang="en-US" dirty="0"/>
              <a:t> </a:t>
            </a:r>
            <a:r>
              <a:rPr lang="en-US" altLang="zh-CN" dirty="0"/>
              <a:t>revenue,</a:t>
            </a:r>
            <a:r>
              <a:rPr lang="zh-CN" altLang="en-US" dirty="0"/>
              <a:t> </a:t>
            </a:r>
            <a:r>
              <a:rPr lang="en-US" altLang="zh-CN" dirty="0"/>
              <a:t>SD</a:t>
            </a:r>
            <a:r>
              <a:rPr lang="zh-CN" altLang="en-US" dirty="0"/>
              <a:t> </a:t>
            </a:r>
            <a:r>
              <a:rPr lang="en-US" altLang="zh-CN" dirty="0"/>
              <a:t>of</a:t>
            </a:r>
            <a:r>
              <a:rPr lang="zh-CN" altLang="en-US" dirty="0"/>
              <a:t> </a:t>
            </a:r>
            <a:r>
              <a:rPr lang="en-US" altLang="zh-CN" dirty="0"/>
              <a:t>revenue</a:t>
            </a:r>
          </a:p>
          <a:p>
            <a:endParaRPr lang="en-US" altLang="zh-CN" dirty="0"/>
          </a:p>
          <a:p>
            <a:r>
              <a:rPr lang="en-US" altLang="zh-CN" dirty="0"/>
              <a:t>What</a:t>
            </a:r>
            <a:r>
              <a:rPr lang="zh-CN" altLang="en-US" dirty="0"/>
              <a:t> </a:t>
            </a:r>
            <a:r>
              <a:rPr lang="en-US" altLang="zh-CN" dirty="0"/>
              <a:t>are metrics that belong to each the instance representing one period of the company (COMPANY-PERIOD)?</a:t>
            </a:r>
          </a:p>
          <a:p>
            <a:pPr lvl="1"/>
            <a:r>
              <a:rPr lang="en-US" altLang="zh-CN" dirty="0"/>
              <a:t>i.e. number of customers this period, transaction amount this period, growth rate since last period</a:t>
            </a:r>
          </a:p>
          <a:p>
            <a:endParaRPr lang="en-US" altLang="zh-CN" dirty="0"/>
          </a:p>
          <a:p>
            <a:r>
              <a:rPr lang="en-US" altLang="zh-CN" dirty="0"/>
              <a:t>What about the persona data?</a:t>
            </a:r>
          </a:p>
          <a:p>
            <a:pPr lvl="1"/>
            <a:r>
              <a:rPr lang="en-US" altLang="zh-CN" dirty="0"/>
              <a:t>Well, technically census data is constant, but because we are reweighting persona per period based on the tally of different customers from each postcode, they are COMPANY-PERIOD SPECIFIC.</a:t>
            </a:r>
          </a:p>
        </p:txBody>
      </p:sp>
    </p:spTree>
    <p:extLst>
      <p:ext uri="{BB962C8B-B14F-4D97-AF65-F5344CB8AC3E}">
        <p14:creationId xmlns:p14="http://schemas.microsoft.com/office/powerpoint/2010/main" val="1783475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EC95-0DCB-75A5-6D0D-CD96FE74E483}"/>
              </a:ext>
            </a:extLst>
          </p:cNvPr>
          <p:cNvSpPr>
            <a:spLocks noGrp="1"/>
          </p:cNvSpPr>
          <p:nvPr>
            <p:ph type="title"/>
          </p:nvPr>
        </p:nvSpPr>
        <p:spPr/>
        <p:txBody>
          <a:bodyPr/>
          <a:lstStyle/>
          <a:p>
            <a:r>
              <a:rPr lang="en-US" altLang="zh-CN" dirty="0"/>
              <a:t>As</a:t>
            </a:r>
            <a:r>
              <a:rPr lang="zh-CN" altLang="en-US" dirty="0"/>
              <a:t> </a:t>
            </a:r>
            <a:r>
              <a:rPr lang="en-US" altLang="zh-CN" dirty="0"/>
              <a:t>for</a:t>
            </a:r>
            <a:r>
              <a:rPr lang="zh-CN" altLang="en-US" dirty="0"/>
              <a:t> </a:t>
            </a:r>
            <a:r>
              <a:rPr lang="en-US" altLang="zh-CN" dirty="0"/>
              <a:t>train</a:t>
            </a:r>
            <a:r>
              <a:rPr lang="zh-CN" altLang="en-US" dirty="0"/>
              <a:t> </a:t>
            </a:r>
            <a:r>
              <a:rPr lang="en-US" altLang="zh-CN" dirty="0"/>
              <a:t>test</a:t>
            </a:r>
            <a:r>
              <a:rPr lang="zh-CN" altLang="en-US" dirty="0"/>
              <a:t> </a:t>
            </a:r>
            <a:r>
              <a:rPr lang="en-US" altLang="zh-CN" dirty="0"/>
              <a:t>split</a:t>
            </a:r>
            <a:endParaRPr lang="en-US" dirty="0"/>
          </a:p>
        </p:txBody>
      </p:sp>
      <p:sp>
        <p:nvSpPr>
          <p:cNvPr id="3" name="Content Placeholder 2">
            <a:extLst>
              <a:ext uri="{FF2B5EF4-FFF2-40B4-BE49-F238E27FC236}">
                <a16:creationId xmlns:a16="http://schemas.microsoft.com/office/drawing/2014/main" id="{18D73400-53CD-069B-FC99-AB922D1F3F0A}"/>
              </a:ext>
            </a:extLst>
          </p:cNvPr>
          <p:cNvSpPr>
            <a:spLocks noGrp="1"/>
          </p:cNvSpPr>
          <p:nvPr>
            <p:ph idx="1"/>
          </p:nvPr>
        </p:nvSpPr>
        <p:spPr/>
        <p:txBody>
          <a:bodyPr>
            <a:normAutofit fontScale="92500"/>
          </a:bodyPr>
          <a:lstStyle/>
          <a:p>
            <a:r>
              <a:rPr lang="en-US" altLang="zh-CN" dirty="0"/>
              <a:t>Technically</a:t>
            </a:r>
            <a:r>
              <a:rPr lang="zh-CN" altLang="en-US" dirty="0"/>
              <a:t> </a:t>
            </a:r>
            <a:r>
              <a:rPr lang="en-US" altLang="zh-CN" dirty="0"/>
              <a:t>for</a:t>
            </a:r>
            <a:r>
              <a:rPr lang="zh-CN" altLang="en-US" dirty="0"/>
              <a:t> </a:t>
            </a:r>
            <a:r>
              <a:rPr lang="en-US" altLang="zh-CN" dirty="0"/>
              <a:t>stage</a:t>
            </a:r>
            <a:r>
              <a:rPr lang="zh-CN" altLang="en-US" dirty="0"/>
              <a:t> </a:t>
            </a:r>
            <a:r>
              <a:rPr lang="en-US" altLang="zh-CN" dirty="0"/>
              <a:t>0</a:t>
            </a:r>
            <a:r>
              <a:rPr lang="zh-CN" altLang="en-US" dirty="0"/>
              <a:t> </a:t>
            </a:r>
            <a:r>
              <a:rPr lang="en-US" altLang="zh-CN" dirty="0"/>
              <a:t>don’t</a:t>
            </a:r>
            <a:r>
              <a:rPr lang="zh-CN" altLang="en-US" dirty="0"/>
              <a:t> </a:t>
            </a:r>
            <a:r>
              <a:rPr lang="en-US" altLang="zh-CN" dirty="0"/>
              <a:t>bother</a:t>
            </a:r>
            <a:r>
              <a:rPr lang="zh-CN" altLang="en-US" dirty="0"/>
              <a:t> </a:t>
            </a:r>
            <a:r>
              <a:rPr lang="en-US" altLang="zh-CN" dirty="0"/>
              <a:t>about</a:t>
            </a:r>
            <a:r>
              <a:rPr lang="zh-CN" altLang="en-US" dirty="0"/>
              <a:t> </a:t>
            </a:r>
            <a:r>
              <a:rPr lang="en-US" altLang="zh-CN" dirty="0"/>
              <a:t>train</a:t>
            </a:r>
            <a:r>
              <a:rPr lang="zh-CN" altLang="en-US" dirty="0"/>
              <a:t> </a:t>
            </a:r>
            <a:r>
              <a:rPr lang="en-US" altLang="zh-CN" dirty="0"/>
              <a:t>test</a:t>
            </a:r>
            <a:r>
              <a:rPr lang="zh-CN" altLang="en-US" dirty="0"/>
              <a:t> </a:t>
            </a:r>
            <a:r>
              <a:rPr lang="en-US" altLang="zh-CN" dirty="0"/>
              <a:t>split</a:t>
            </a:r>
            <a:r>
              <a:rPr lang="zh-CN" altLang="en-US" dirty="0"/>
              <a:t> </a:t>
            </a:r>
            <a:r>
              <a:rPr lang="en-US" altLang="zh-CN" dirty="0"/>
              <a:t>–</a:t>
            </a:r>
            <a:r>
              <a:rPr lang="zh-CN" altLang="en-US" dirty="0"/>
              <a:t> </a:t>
            </a:r>
            <a:r>
              <a:rPr lang="en-US" altLang="zh-CN" dirty="0"/>
              <a:t>just</a:t>
            </a:r>
            <a:r>
              <a:rPr lang="zh-CN" altLang="en-US" dirty="0"/>
              <a:t> </a:t>
            </a:r>
            <a:r>
              <a:rPr lang="en-US" altLang="zh-CN" dirty="0"/>
              <a:t>calculating</a:t>
            </a:r>
            <a:r>
              <a:rPr lang="zh-CN" altLang="en-US" dirty="0"/>
              <a:t> </a:t>
            </a:r>
            <a:r>
              <a:rPr lang="en-US" altLang="zh-CN" dirty="0"/>
              <a:t>rates</a:t>
            </a:r>
            <a:r>
              <a:rPr lang="zh-CN" altLang="en-US" dirty="0"/>
              <a:t> </a:t>
            </a:r>
            <a:r>
              <a:rPr lang="en-US" altLang="zh-CN" dirty="0"/>
              <a:t>of</a:t>
            </a:r>
            <a:r>
              <a:rPr lang="zh-CN" altLang="en-US" dirty="0"/>
              <a:t> </a:t>
            </a:r>
            <a:r>
              <a:rPr lang="en-US" altLang="zh-CN" dirty="0"/>
              <a:t>change</a:t>
            </a:r>
            <a:r>
              <a:rPr lang="zh-CN" altLang="en-US" dirty="0"/>
              <a:t> </a:t>
            </a:r>
            <a:r>
              <a:rPr lang="en-US" altLang="zh-CN" dirty="0"/>
              <a:t>between</a:t>
            </a:r>
            <a:r>
              <a:rPr lang="zh-CN" altLang="en-US" dirty="0"/>
              <a:t> </a:t>
            </a:r>
            <a:r>
              <a:rPr lang="en-US" altLang="zh-CN" dirty="0"/>
              <a:t>periods;</a:t>
            </a:r>
            <a:r>
              <a:rPr lang="zh-CN" altLang="en-US" dirty="0"/>
              <a:t> </a:t>
            </a:r>
            <a:r>
              <a:rPr lang="en-US" altLang="zh-CN" dirty="0"/>
              <a:t>no</a:t>
            </a:r>
            <a:r>
              <a:rPr lang="zh-CN" altLang="en-US" dirty="0"/>
              <a:t> </a:t>
            </a:r>
            <a:r>
              <a:rPr lang="en-US" altLang="zh-CN" dirty="0"/>
              <a:t>big</a:t>
            </a:r>
            <a:r>
              <a:rPr lang="zh-CN" altLang="en-US" dirty="0"/>
              <a:t> </a:t>
            </a:r>
            <a:r>
              <a:rPr lang="en-US" altLang="zh-CN" dirty="0"/>
              <a:t>deal.</a:t>
            </a:r>
          </a:p>
          <a:p>
            <a:endParaRPr lang="en-US" dirty="0"/>
          </a:p>
          <a:p>
            <a:r>
              <a:rPr lang="en-US" altLang="zh-CN" dirty="0"/>
              <a:t>Probably</a:t>
            </a:r>
            <a:r>
              <a:rPr lang="zh-CN" altLang="en-US" dirty="0"/>
              <a:t> </a:t>
            </a:r>
            <a:r>
              <a:rPr lang="en-US" altLang="zh-CN" dirty="0"/>
              <a:t>when</a:t>
            </a:r>
            <a:r>
              <a:rPr lang="zh-CN" altLang="en-US" dirty="0"/>
              <a:t> </a:t>
            </a:r>
            <a:r>
              <a:rPr lang="en-US" altLang="zh-CN" dirty="0"/>
              <a:t>it</a:t>
            </a:r>
            <a:r>
              <a:rPr lang="zh-CN" altLang="en-US" dirty="0"/>
              <a:t> </a:t>
            </a:r>
            <a:r>
              <a:rPr lang="en-US" altLang="zh-CN" dirty="0"/>
              <a:t>comes</a:t>
            </a:r>
            <a:r>
              <a:rPr lang="zh-CN" altLang="en-US" dirty="0"/>
              <a:t> </a:t>
            </a:r>
            <a:r>
              <a:rPr lang="en-US" altLang="zh-CN" dirty="0"/>
              <a:t>to</a:t>
            </a:r>
            <a:r>
              <a:rPr lang="zh-CN" altLang="en-US" dirty="0"/>
              <a:t> </a:t>
            </a:r>
            <a:r>
              <a:rPr lang="en-US" altLang="zh-CN" dirty="0"/>
              <a:t>task</a:t>
            </a:r>
            <a:r>
              <a:rPr lang="zh-CN" altLang="en-US" dirty="0"/>
              <a:t> </a:t>
            </a:r>
            <a:r>
              <a:rPr lang="en-US" altLang="zh-CN" dirty="0"/>
              <a:t>4,</a:t>
            </a:r>
            <a:r>
              <a:rPr lang="zh-CN" altLang="en-US" dirty="0"/>
              <a:t> </a:t>
            </a:r>
            <a:r>
              <a:rPr lang="en-US" altLang="zh-CN" dirty="0"/>
              <a:t>then</a:t>
            </a:r>
            <a:r>
              <a:rPr lang="zh-CN" altLang="en-US" dirty="0"/>
              <a:t> </a:t>
            </a:r>
            <a:r>
              <a:rPr lang="en-US" altLang="zh-CN" dirty="0"/>
              <a:t>do</a:t>
            </a:r>
            <a:r>
              <a:rPr lang="zh-CN" altLang="en-US" dirty="0"/>
              <a:t> </a:t>
            </a:r>
            <a:r>
              <a:rPr lang="en-US" altLang="zh-CN" dirty="0"/>
              <a:t>TTS</a:t>
            </a:r>
            <a:r>
              <a:rPr lang="zh-CN" altLang="en-US" dirty="0"/>
              <a:t> </a:t>
            </a:r>
            <a:r>
              <a:rPr lang="en-US" altLang="zh-CN" dirty="0"/>
              <a:t>before</a:t>
            </a:r>
            <a:r>
              <a:rPr lang="zh-CN" altLang="en-US" dirty="0"/>
              <a:t> </a:t>
            </a:r>
            <a:r>
              <a:rPr lang="en-US" altLang="zh-CN" dirty="0"/>
              <a:t>calculating</a:t>
            </a:r>
            <a:r>
              <a:rPr lang="zh-CN" altLang="en-US" dirty="0"/>
              <a:t> </a:t>
            </a:r>
            <a:r>
              <a:rPr lang="en-US" altLang="zh-CN" dirty="0"/>
              <a:t>things</a:t>
            </a:r>
            <a:r>
              <a:rPr lang="zh-CN" altLang="en-US" dirty="0"/>
              <a:t> </a:t>
            </a:r>
            <a:r>
              <a:rPr lang="en-US" altLang="zh-CN" dirty="0"/>
              <a:t>like</a:t>
            </a:r>
            <a:r>
              <a:rPr lang="zh-CN" altLang="en-US" dirty="0"/>
              <a:t> </a:t>
            </a:r>
            <a:r>
              <a:rPr lang="en-US" altLang="zh-CN" dirty="0"/>
              <a:t>SD</a:t>
            </a:r>
          </a:p>
          <a:p>
            <a:r>
              <a:rPr lang="en-US" altLang="zh-CN" dirty="0"/>
              <a:t>Task</a:t>
            </a:r>
            <a:r>
              <a:rPr lang="zh-CN" altLang="en-US" dirty="0"/>
              <a:t> </a:t>
            </a:r>
            <a:r>
              <a:rPr lang="en-US" altLang="zh-CN" dirty="0"/>
              <a:t>3</a:t>
            </a:r>
            <a:r>
              <a:rPr lang="zh-CN" altLang="en-US" dirty="0"/>
              <a:t> </a:t>
            </a:r>
            <a:r>
              <a:rPr lang="en-US" altLang="zh-CN" dirty="0"/>
              <a:t>do</a:t>
            </a:r>
            <a:r>
              <a:rPr lang="zh-CN" altLang="en-US" dirty="0"/>
              <a:t> </a:t>
            </a:r>
            <a:r>
              <a:rPr lang="en-US" altLang="zh-CN" dirty="0"/>
              <a:t>own</a:t>
            </a:r>
            <a:r>
              <a:rPr lang="zh-CN" altLang="en-US" dirty="0"/>
              <a:t> </a:t>
            </a:r>
            <a:r>
              <a:rPr lang="en-US" altLang="zh-CN" dirty="0"/>
              <a:t>TTS</a:t>
            </a:r>
            <a:r>
              <a:rPr lang="zh-CN" altLang="en-US" dirty="0"/>
              <a:t> </a:t>
            </a:r>
            <a:r>
              <a:rPr lang="en-US" altLang="zh-CN" dirty="0"/>
              <a:t>within</a:t>
            </a:r>
            <a:r>
              <a:rPr lang="zh-CN" altLang="en-US" dirty="0"/>
              <a:t> </a:t>
            </a:r>
            <a:r>
              <a:rPr lang="en-US" altLang="zh-CN" dirty="0"/>
              <a:t>the</a:t>
            </a:r>
            <a:r>
              <a:rPr lang="zh-CN" altLang="en-US" dirty="0"/>
              <a:t> </a:t>
            </a:r>
            <a:r>
              <a:rPr lang="en-US" altLang="zh-CN" dirty="0"/>
              <a:t>overall</a:t>
            </a:r>
            <a:r>
              <a:rPr lang="zh-CN" altLang="en-US" dirty="0"/>
              <a:t> </a:t>
            </a:r>
            <a:r>
              <a:rPr lang="en-US" altLang="zh-CN" dirty="0"/>
              <a:t>TTS</a:t>
            </a:r>
            <a:r>
              <a:rPr lang="zh-CN" altLang="en-US" dirty="0"/>
              <a:t> </a:t>
            </a:r>
            <a:r>
              <a:rPr lang="en-US" altLang="zh-CN" dirty="0"/>
              <a:t>for</a:t>
            </a:r>
            <a:r>
              <a:rPr lang="zh-CN" altLang="en-US" dirty="0"/>
              <a:t> </a:t>
            </a:r>
            <a:r>
              <a:rPr lang="en-US" altLang="zh-CN" dirty="0"/>
              <a:t>step</a:t>
            </a:r>
            <a:r>
              <a:rPr lang="zh-CN" altLang="en-US" dirty="0"/>
              <a:t> </a:t>
            </a:r>
            <a:r>
              <a:rPr lang="en-US" altLang="zh-CN" dirty="0"/>
              <a:t>4??</a:t>
            </a:r>
            <a:r>
              <a:rPr lang="zh-CN" altLang="en-US" dirty="0"/>
              <a:t> </a:t>
            </a:r>
            <a:r>
              <a:rPr lang="en-US" altLang="zh-CN" dirty="0"/>
              <a:t>(to</a:t>
            </a:r>
            <a:r>
              <a:rPr lang="zh-CN" altLang="en-US" dirty="0"/>
              <a:t> </a:t>
            </a:r>
            <a:r>
              <a:rPr lang="en-US" altLang="zh-CN" dirty="0"/>
              <a:t>prevent</a:t>
            </a:r>
            <a:r>
              <a:rPr lang="zh-CN" altLang="en-US" dirty="0"/>
              <a:t> </a:t>
            </a:r>
            <a:r>
              <a:rPr lang="en-US" altLang="zh-CN" dirty="0"/>
              <a:t>overfit)</a:t>
            </a:r>
          </a:p>
          <a:p>
            <a:r>
              <a:rPr lang="en-US" altLang="zh-CN" dirty="0"/>
              <a:t>Task</a:t>
            </a:r>
            <a:r>
              <a:rPr lang="zh-CN" altLang="en-US" dirty="0"/>
              <a:t> </a:t>
            </a:r>
            <a:r>
              <a:rPr lang="en-US" altLang="zh-CN" dirty="0"/>
              <a:t>1</a:t>
            </a:r>
            <a:r>
              <a:rPr lang="zh-CN" altLang="en-US" dirty="0"/>
              <a:t> </a:t>
            </a:r>
            <a:r>
              <a:rPr lang="en-US" altLang="zh-CN" dirty="0"/>
              <a:t>and</a:t>
            </a:r>
            <a:r>
              <a:rPr lang="zh-CN" altLang="en-US" dirty="0"/>
              <a:t> </a:t>
            </a:r>
            <a:r>
              <a:rPr lang="en-US" altLang="zh-CN" dirty="0"/>
              <a:t>2:</a:t>
            </a:r>
            <a:r>
              <a:rPr lang="zh-CN" altLang="en-US" dirty="0"/>
              <a:t> </a:t>
            </a:r>
            <a:r>
              <a:rPr lang="en-US" altLang="zh-CN" dirty="0"/>
              <a:t>not</a:t>
            </a:r>
            <a:r>
              <a:rPr lang="zh-CN" altLang="en-US" dirty="0"/>
              <a:t> </a:t>
            </a:r>
            <a:r>
              <a:rPr lang="en-US" altLang="zh-CN" dirty="0"/>
              <a:t>very</a:t>
            </a:r>
            <a:r>
              <a:rPr lang="zh-CN" altLang="en-US" dirty="0"/>
              <a:t> </a:t>
            </a:r>
            <a:r>
              <a:rPr lang="en-US" altLang="zh-CN" dirty="0"/>
              <a:t>sure</a:t>
            </a:r>
            <a:r>
              <a:rPr lang="zh-CN" altLang="en-US" dirty="0"/>
              <a:t> </a:t>
            </a:r>
            <a:r>
              <a:rPr lang="en-US" altLang="zh-CN" dirty="0"/>
              <a:t>whether</a:t>
            </a:r>
            <a:r>
              <a:rPr lang="zh-CN" altLang="en-US" dirty="0"/>
              <a:t> </a:t>
            </a:r>
            <a:r>
              <a:rPr lang="en-US" altLang="zh-CN" dirty="0"/>
              <a:t>to</a:t>
            </a:r>
            <a:r>
              <a:rPr lang="zh-CN" altLang="en-US" dirty="0"/>
              <a:t> </a:t>
            </a:r>
            <a:r>
              <a:rPr lang="en-US" altLang="zh-CN" dirty="0"/>
              <a:t>validate</a:t>
            </a:r>
            <a:r>
              <a:rPr lang="zh-CN" altLang="en-US" dirty="0"/>
              <a:t> </a:t>
            </a:r>
            <a:r>
              <a:rPr lang="en-US" altLang="zh-CN" dirty="0"/>
              <a:t>unsupervised</a:t>
            </a:r>
            <a:r>
              <a:rPr lang="zh-CN" altLang="en-US" dirty="0"/>
              <a:t> </a:t>
            </a:r>
            <a:r>
              <a:rPr lang="en-US" altLang="zh-CN" dirty="0"/>
              <a:t>–</a:t>
            </a:r>
            <a:r>
              <a:rPr lang="zh-CN" altLang="en-US" dirty="0"/>
              <a:t> </a:t>
            </a:r>
            <a:r>
              <a:rPr lang="en-US" altLang="zh-CN" dirty="0"/>
              <a:t>up</a:t>
            </a:r>
            <a:r>
              <a:rPr lang="zh-CN" altLang="en-US" dirty="0"/>
              <a:t> </a:t>
            </a:r>
            <a:r>
              <a:rPr lang="en-US" altLang="zh-CN" dirty="0"/>
              <a:t>to</a:t>
            </a:r>
            <a:r>
              <a:rPr lang="zh-CN" altLang="en-US" dirty="0"/>
              <a:t> </a:t>
            </a:r>
            <a:r>
              <a:rPr lang="en-US" altLang="zh-CN" dirty="0"/>
              <a:t>those</a:t>
            </a:r>
            <a:r>
              <a:rPr lang="zh-CN" altLang="en-US" dirty="0"/>
              <a:t> </a:t>
            </a:r>
            <a:r>
              <a:rPr lang="en-US" altLang="zh-CN" dirty="0"/>
              <a:t>groups</a:t>
            </a:r>
            <a:r>
              <a:rPr lang="zh-CN" altLang="en-US" dirty="0"/>
              <a:t> </a:t>
            </a:r>
            <a:r>
              <a:rPr lang="en-US" altLang="zh-CN" dirty="0"/>
              <a:t>to</a:t>
            </a:r>
            <a:r>
              <a:rPr lang="zh-CN" altLang="en-US" dirty="0"/>
              <a:t> </a:t>
            </a:r>
            <a:r>
              <a:rPr lang="en-US" altLang="zh-CN" dirty="0" err="1"/>
              <a:t>workit</a:t>
            </a:r>
            <a:r>
              <a:rPr lang="zh-CN" altLang="en-US" dirty="0"/>
              <a:t> </a:t>
            </a:r>
            <a:r>
              <a:rPr lang="en-US" altLang="zh-CN" dirty="0"/>
              <a:t>out.</a:t>
            </a:r>
            <a:r>
              <a:rPr lang="zh-CN" altLang="en-US" dirty="0"/>
              <a:t> </a:t>
            </a:r>
            <a:r>
              <a:rPr lang="en-US" altLang="zh-CN" dirty="0"/>
              <a:t>Don’t</a:t>
            </a:r>
            <a:r>
              <a:rPr lang="zh-CN" altLang="en-US" dirty="0"/>
              <a:t> </a:t>
            </a:r>
            <a:r>
              <a:rPr lang="en-US" altLang="zh-CN" dirty="0"/>
              <a:t>need</a:t>
            </a:r>
            <a:r>
              <a:rPr lang="zh-CN" altLang="en-US" dirty="0"/>
              <a:t> </a:t>
            </a:r>
            <a:r>
              <a:rPr lang="en-US" altLang="zh-CN" dirty="0"/>
              <a:t>to</a:t>
            </a:r>
            <a:r>
              <a:rPr lang="zh-CN" altLang="en-US" dirty="0"/>
              <a:t> </a:t>
            </a:r>
            <a:r>
              <a:rPr lang="en-US" altLang="zh-CN" dirty="0"/>
              <a:t>consider</a:t>
            </a:r>
            <a:r>
              <a:rPr lang="zh-CN" altLang="en-US" dirty="0"/>
              <a:t> </a:t>
            </a:r>
            <a:r>
              <a:rPr lang="en-US" altLang="zh-CN" dirty="0"/>
              <a:t>overall</a:t>
            </a:r>
            <a:r>
              <a:rPr lang="zh-CN" altLang="en-US" dirty="0"/>
              <a:t> </a:t>
            </a:r>
            <a:r>
              <a:rPr lang="en-US" altLang="zh-CN" dirty="0"/>
              <a:t>TTS</a:t>
            </a:r>
            <a:r>
              <a:rPr lang="zh-CN" altLang="en-US" dirty="0"/>
              <a:t> </a:t>
            </a:r>
            <a:r>
              <a:rPr lang="en-US" altLang="zh-CN" dirty="0"/>
              <a:t>as</a:t>
            </a:r>
            <a:r>
              <a:rPr lang="zh-CN" altLang="en-US" dirty="0"/>
              <a:t> </a:t>
            </a:r>
            <a:r>
              <a:rPr lang="en-US" altLang="zh-CN" dirty="0"/>
              <a:t>we</a:t>
            </a:r>
            <a:r>
              <a:rPr lang="zh-CN" altLang="en-US" dirty="0"/>
              <a:t> </a:t>
            </a:r>
            <a:r>
              <a:rPr lang="en-US" altLang="zh-CN" dirty="0"/>
              <a:t>are</a:t>
            </a:r>
            <a:r>
              <a:rPr lang="zh-CN" altLang="en-US" dirty="0"/>
              <a:t> </a:t>
            </a:r>
            <a:r>
              <a:rPr lang="en-US" altLang="zh-CN" dirty="0"/>
              <a:t>working</a:t>
            </a:r>
            <a:r>
              <a:rPr lang="zh-CN" altLang="en-US" dirty="0"/>
              <a:t> </a:t>
            </a:r>
            <a:r>
              <a:rPr lang="en-US" altLang="zh-CN" dirty="0"/>
              <a:t>based</a:t>
            </a:r>
            <a:r>
              <a:rPr lang="zh-CN" altLang="en-US" dirty="0"/>
              <a:t> </a:t>
            </a:r>
            <a:r>
              <a:rPr lang="en-US" altLang="zh-CN" dirty="0"/>
              <a:t>on</a:t>
            </a:r>
            <a:r>
              <a:rPr lang="zh-CN" altLang="en-US" dirty="0"/>
              <a:t> </a:t>
            </a:r>
            <a:r>
              <a:rPr lang="en-US" altLang="zh-CN" dirty="0"/>
              <a:t>whole</a:t>
            </a:r>
            <a:r>
              <a:rPr lang="zh-CN" altLang="en-US" dirty="0"/>
              <a:t> </a:t>
            </a:r>
            <a:r>
              <a:rPr lang="en-US" altLang="zh-CN" dirty="0"/>
              <a:t>companies</a:t>
            </a:r>
            <a:r>
              <a:rPr lang="zh-CN" altLang="en-US" dirty="0"/>
              <a:t> </a:t>
            </a:r>
            <a:r>
              <a:rPr lang="en-US" altLang="zh-CN" dirty="0"/>
              <a:t>for</a:t>
            </a:r>
            <a:r>
              <a:rPr lang="zh-CN" altLang="en-US" dirty="0"/>
              <a:t> </a:t>
            </a:r>
            <a:r>
              <a:rPr lang="en-US" altLang="zh-CN" dirty="0"/>
              <a:t>task</a:t>
            </a:r>
            <a:r>
              <a:rPr lang="zh-CN" altLang="en-US" dirty="0"/>
              <a:t> </a:t>
            </a:r>
            <a:r>
              <a:rPr lang="en-US" altLang="zh-CN" dirty="0"/>
              <a:t>1</a:t>
            </a:r>
            <a:r>
              <a:rPr lang="zh-CN" altLang="en-US" dirty="0"/>
              <a:t> </a:t>
            </a:r>
            <a:r>
              <a:rPr lang="en-US" altLang="zh-CN" dirty="0"/>
              <a:t>and</a:t>
            </a:r>
            <a:r>
              <a:rPr lang="zh-CN" altLang="en-US" dirty="0"/>
              <a:t> </a:t>
            </a:r>
            <a:r>
              <a:rPr lang="en-US" altLang="zh-CN" dirty="0"/>
              <a:t>task</a:t>
            </a:r>
            <a:r>
              <a:rPr lang="zh-CN" altLang="en-US" dirty="0"/>
              <a:t> </a:t>
            </a:r>
            <a:r>
              <a:rPr lang="en-US" altLang="zh-CN" dirty="0"/>
              <a:t>2</a:t>
            </a:r>
            <a:r>
              <a:rPr lang="zh-CN" altLang="en-US" dirty="0"/>
              <a:t> </a:t>
            </a:r>
            <a:r>
              <a:rPr lang="en-US" altLang="zh-CN" dirty="0"/>
              <a:t>is</a:t>
            </a:r>
            <a:r>
              <a:rPr lang="zh-CN" altLang="en-US" dirty="0"/>
              <a:t> </a:t>
            </a:r>
            <a:r>
              <a:rPr lang="en-US" altLang="zh-CN" dirty="0"/>
              <a:t>sort</a:t>
            </a:r>
            <a:r>
              <a:rPr lang="zh-CN" altLang="en-US" dirty="0"/>
              <a:t> </a:t>
            </a:r>
            <a:r>
              <a:rPr lang="en-US" altLang="zh-CN" dirty="0"/>
              <a:t>of</a:t>
            </a:r>
            <a:r>
              <a:rPr lang="zh-CN" altLang="en-US" dirty="0"/>
              <a:t> </a:t>
            </a:r>
            <a:r>
              <a:rPr lang="en-US" altLang="zh-CN" dirty="0"/>
              <a:t>independent</a:t>
            </a:r>
            <a:r>
              <a:rPr lang="zh-CN" altLang="en-US" dirty="0"/>
              <a:t> </a:t>
            </a:r>
            <a:r>
              <a:rPr lang="en-US" altLang="zh-CN" dirty="0"/>
              <a:t>to</a:t>
            </a:r>
            <a:r>
              <a:rPr lang="zh-CN" altLang="en-US" dirty="0"/>
              <a:t> </a:t>
            </a:r>
            <a:r>
              <a:rPr lang="en-US" altLang="zh-CN" dirty="0"/>
              <a:t>task</a:t>
            </a:r>
            <a:r>
              <a:rPr lang="zh-CN" altLang="en-US" dirty="0"/>
              <a:t> </a:t>
            </a:r>
            <a:r>
              <a:rPr lang="en-US" altLang="zh-CN" dirty="0"/>
              <a:t>5.</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642651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52D6-867C-2DB8-89B1-3446A4F939F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5EF994D-01A1-1AFC-C6C7-EAA23DC3152C}"/>
              </a:ext>
            </a:extLst>
          </p:cNvPr>
          <p:cNvSpPr>
            <a:spLocks noGrp="1"/>
          </p:cNvSpPr>
          <p:nvPr>
            <p:ph idx="1"/>
          </p:nvPr>
        </p:nvSpPr>
        <p:spPr/>
        <p:txBody>
          <a:bodyPr>
            <a:normAutofit lnSpcReduction="10000"/>
          </a:bodyPr>
          <a:lstStyle/>
          <a:p>
            <a:r>
              <a:rPr lang="en-US" dirty="0"/>
              <a:t>2. More return on less risk:</a:t>
            </a:r>
          </a:p>
          <a:p>
            <a:pPr lvl="1"/>
            <a:r>
              <a:rPr lang="en-US" dirty="0"/>
              <a:t>Just because get return, doesn’t mean its good. i.e., 50% chance get 100 million, 50% chance you lose everything and die; part of the reward in 100 million (if you get it) is in the RISK that you took on for this gamble.</a:t>
            </a:r>
          </a:p>
          <a:p>
            <a:pPr lvl="1"/>
            <a:r>
              <a:rPr lang="en-US" dirty="0"/>
              <a:t>This is THE foundation for our model: we don’t just want high return, we also want stable return. (i.e. less risk == less standard deviation for our return)</a:t>
            </a:r>
          </a:p>
          <a:p>
            <a:pPr lvl="2"/>
            <a:r>
              <a:rPr lang="en-US" dirty="0"/>
              <a:t>Link to reality: all companies want stable cashflow and hopefully stable growth because market dislikes risk. Having stable income and growth is good for this BNPL when it goes onto stock market (THIS IS A STORY WE CAN TELL IN PRESENTATION)</a:t>
            </a:r>
          </a:p>
          <a:p>
            <a:pPr lvl="1"/>
            <a:endParaRPr lang="en-US" dirty="0"/>
          </a:p>
          <a:p>
            <a:pPr lvl="1"/>
            <a:r>
              <a:rPr lang="en-US" dirty="0"/>
              <a:t>(When risk of stock is higher, people demand higher prices in stocks for compensation).</a:t>
            </a:r>
          </a:p>
          <a:p>
            <a:pPr lvl="1"/>
            <a:r>
              <a:rPr lang="en-US" dirty="0"/>
              <a:t>How do we balance the two: see slide 6</a:t>
            </a:r>
          </a:p>
          <a:p>
            <a:endParaRPr lang="en-US" dirty="0"/>
          </a:p>
        </p:txBody>
      </p:sp>
    </p:spTree>
    <p:extLst>
      <p:ext uri="{BB962C8B-B14F-4D97-AF65-F5344CB8AC3E}">
        <p14:creationId xmlns:p14="http://schemas.microsoft.com/office/powerpoint/2010/main" val="195543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3C6D-AE43-53C4-EB77-B518F5AB4CFB}"/>
              </a:ext>
            </a:extLst>
          </p:cNvPr>
          <p:cNvSpPr>
            <a:spLocks noGrp="1"/>
          </p:cNvSpPr>
          <p:nvPr>
            <p:ph type="title"/>
          </p:nvPr>
        </p:nvSpPr>
        <p:spPr/>
        <p:txBody>
          <a:bodyPr/>
          <a:lstStyle/>
          <a:p>
            <a:r>
              <a:rPr lang="en-US" dirty="0"/>
              <a:t>Some key finance terms</a:t>
            </a:r>
          </a:p>
        </p:txBody>
      </p:sp>
      <p:sp>
        <p:nvSpPr>
          <p:cNvPr id="3" name="Content Placeholder 2">
            <a:extLst>
              <a:ext uri="{FF2B5EF4-FFF2-40B4-BE49-F238E27FC236}">
                <a16:creationId xmlns:a16="http://schemas.microsoft.com/office/drawing/2014/main" id="{81141EA8-AB74-DB3D-409A-335122E2B898}"/>
              </a:ext>
            </a:extLst>
          </p:cNvPr>
          <p:cNvSpPr>
            <a:spLocks noGrp="1"/>
          </p:cNvSpPr>
          <p:nvPr>
            <p:ph idx="1"/>
          </p:nvPr>
        </p:nvSpPr>
        <p:spPr/>
        <p:txBody>
          <a:bodyPr>
            <a:normAutofit fontScale="92500" lnSpcReduction="10000"/>
          </a:bodyPr>
          <a:lstStyle/>
          <a:p>
            <a:endParaRPr lang="en-US" dirty="0"/>
          </a:p>
          <a:p>
            <a:r>
              <a:rPr lang="en-US" u="sng" dirty="0"/>
              <a:t>Return</a:t>
            </a:r>
            <a:r>
              <a:rPr lang="en-US" dirty="0"/>
              <a:t>: the percentage difference between this period’s absolute value and last period’s absolute value</a:t>
            </a:r>
          </a:p>
          <a:p>
            <a:r>
              <a:rPr lang="en-US" u="sng" dirty="0"/>
              <a:t>Period</a:t>
            </a:r>
            <a:r>
              <a:rPr lang="en-US" dirty="0"/>
              <a:t>: the timeframe of ‘investment’. Each investment period is almost always the same (so that </a:t>
            </a:r>
            <a:r>
              <a:rPr lang="en-US" dirty="0" err="1"/>
              <a:t>sd</a:t>
            </a:r>
            <a:r>
              <a:rPr lang="en-US" dirty="0"/>
              <a:t> and mean can be comparable)</a:t>
            </a:r>
          </a:p>
          <a:p>
            <a:r>
              <a:rPr lang="en-US" u="sng" dirty="0"/>
              <a:t>Portfolio</a:t>
            </a:r>
            <a:r>
              <a:rPr lang="en-US" dirty="0"/>
              <a:t>: a group of ‘stocks’, in this case companies.</a:t>
            </a:r>
          </a:p>
          <a:p>
            <a:pPr lvl="1"/>
            <a:r>
              <a:rPr lang="en-US" dirty="0"/>
              <a:t>Why portfolios: because each stock’s return have standard deviations, and if we put i.e. two stocks with NEGATIVE COVARIANCE together, it can move to reduce the standard deviation of the entire portfolio – means less risk</a:t>
            </a:r>
          </a:p>
          <a:p>
            <a:r>
              <a:rPr lang="en-US" u="sng" dirty="0"/>
              <a:t>Market</a:t>
            </a:r>
            <a:r>
              <a:rPr lang="en-US" dirty="0"/>
              <a:t>: the portfolio of all stocks on market(although sometimes it will have to be ‘efficient’ so is not just buy 1/#stocks of each stock)</a:t>
            </a:r>
          </a:p>
          <a:p>
            <a:pPr lvl="1"/>
            <a:r>
              <a:rPr lang="en-US" dirty="0"/>
              <a:t>For our project we will have to loosen definitions and make assumptions</a:t>
            </a:r>
          </a:p>
          <a:p>
            <a:pPr lvl="1"/>
            <a:endParaRPr lang="en-US" dirty="0"/>
          </a:p>
          <a:p>
            <a:endParaRPr lang="en-US" dirty="0"/>
          </a:p>
        </p:txBody>
      </p:sp>
    </p:spTree>
    <p:extLst>
      <p:ext uri="{BB962C8B-B14F-4D97-AF65-F5344CB8AC3E}">
        <p14:creationId xmlns:p14="http://schemas.microsoft.com/office/powerpoint/2010/main" val="222108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7165-184F-BCCA-328F-9B634FB08C18}"/>
              </a:ext>
            </a:extLst>
          </p:cNvPr>
          <p:cNvSpPr>
            <a:spLocks noGrp="1"/>
          </p:cNvSpPr>
          <p:nvPr>
            <p:ph type="title"/>
          </p:nvPr>
        </p:nvSpPr>
        <p:spPr/>
        <p:txBody>
          <a:bodyPr/>
          <a:lstStyle/>
          <a:p>
            <a:r>
              <a:rPr lang="en-US" dirty="0"/>
              <a:t>Differences to keep in mind for those who have studied some finance</a:t>
            </a:r>
          </a:p>
        </p:txBody>
      </p:sp>
      <p:sp>
        <p:nvSpPr>
          <p:cNvPr id="3" name="Content Placeholder 2">
            <a:extLst>
              <a:ext uri="{FF2B5EF4-FFF2-40B4-BE49-F238E27FC236}">
                <a16:creationId xmlns:a16="http://schemas.microsoft.com/office/drawing/2014/main" id="{680564D8-BF3B-BF3E-FF79-E3363F2802A0}"/>
              </a:ext>
            </a:extLst>
          </p:cNvPr>
          <p:cNvSpPr>
            <a:spLocks noGrp="1"/>
          </p:cNvSpPr>
          <p:nvPr>
            <p:ph idx="1"/>
          </p:nvPr>
        </p:nvSpPr>
        <p:spPr/>
        <p:txBody>
          <a:bodyPr/>
          <a:lstStyle/>
          <a:p>
            <a:r>
              <a:rPr lang="en-US" dirty="0"/>
              <a:t>1. in finance investment, you can choose how much of your wealth (w) to put in to each stock – any number between 0 and 1 – or even higher than 1 if using leverage.</a:t>
            </a:r>
          </a:p>
          <a:p>
            <a:pPr lvl="1"/>
            <a:r>
              <a:rPr lang="en-US" dirty="0"/>
              <a:t>Here: we can only choose w=1 and add up to 100. discrete, and also exceeds 1.</a:t>
            </a:r>
          </a:p>
          <a:p>
            <a:r>
              <a:rPr lang="en-US" dirty="0"/>
              <a:t>2. when talking about stock market, we measure in return and </a:t>
            </a:r>
            <a:r>
              <a:rPr lang="en-US" dirty="0" err="1"/>
              <a:t>sd</a:t>
            </a:r>
            <a:r>
              <a:rPr lang="en-US" dirty="0"/>
              <a:t>(return); but this </a:t>
            </a:r>
            <a:r>
              <a:rPr lang="en-US" dirty="0" err="1"/>
              <a:t>proj</a:t>
            </a:r>
            <a:r>
              <a:rPr lang="en-US" dirty="0"/>
              <a:t> we look at revenue and </a:t>
            </a:r>
            <a:r>
              <a:rPr lang="en-US" dirty="0" err="1"/>
              <a:t>sd</a:t>
            </a:r>
            <a:r>
              <a:rPr lang="en-US" dirty="0"/>
              <a:t>(revenue), because we didn’t make an initial investment (put money in), and also we want higher revenue in general, not higher growth.</a:t>
            </a:r>
          </a:p>
        </p:txBody>
      </p:sp>
    </p:spTree>
    <p:extLst>
      <p:ext uri="{BB962C8B-B14F-4D97-AF65-F5344CB8AC3E}">
        <p14:creationId xmlns:p14="http://schemas.microsoft.com/office/powerpoint/2010/main" val="211581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8B22-5FCE-F6A3-5736-427A9E5B5CC6}"/>
              </a:ext>
            </a:extLst>
          </p:cNvPr>
          <p:cNvSpPr>
            <a:spLocks noGrp="1"/>
          </p:cNvSpPr>
          <p:nvPr>
            <p:ph type="title"/>
          </p:nvPr>
        </p:nvSpPr>
        <p:spPr/>
        <p:txBody>
          <a:bodyPr/>
          <a:lstStyle/>
          <a:p>
            <a:r>
              <a:rPr lang="en-US" altLang="zh-CN" dirty="0"/>
              <a:t>A</a:t>
            </a:r>
            <a:r>
              <a:rPr lang="zh-CN" altLang="en-US" dirty="0"/>
              <a:t> </a:t>
            </a:r>
            <a:r>
              <a:rPr lang="en-US" altLang="zh-CN" dirty="0"/>
              <a:t>few</a:t>
            </a:r>
            <a:r>
              <a:rPr lang="zh-CN" altLang="en-US" dirty="0"/>
              <a:t> </a:t>
            </a:r>
            <a:r>
              <a:rPr lang="en-US" altLang="zh-CN" dirty="0"/>
              <a:t>equations</a:t>
            </a:r>
            <a:r>
              <a:rPr lang="zh-CN" altLang="en-US" dirty="0"/>
              <a:t> </a:t>
            </a:r>
            <a:r>
              <a:rPr lang="en-US" altLang="zh-CN" dirty="0"/>
              <a:t>to</a:t>
            </a:r>
            <a:r>
              <a:rPr lang="zh-CN" altLang="en-US" dirty="0"/>
              <a:t> </a:t>
            </a:r>
            <a:r>
              <a:rPr lang="en-US" altLang="zh-CN" dirty="0"/>
              <a:t>get</a:t>
            </a:r>
            <a:r>
              <a:rPr lang="zh-CN" altLang="en-US" dirty="0"/>
              <a:t> </a:t>
            </a:r>
            <a:r>
              <a:rPr lang="en-US" altLang="zh-CN" dirty="0"/>
              <a:t>your</a:t>
            </a:r>
            <a:r>
              <a:rPr lang="zh-CN" altLang="en-US" dirty="0"/>
              <a:t> </a:t>
            </a:r>
            <a:r>
              <a:rPr lang="en-US" altLang="zh-CN" dirty="0"/>
              <a:t>head</a:t>
            </a:r>
            <a:r>
              <a:rPr lang="zh-CN" altLang="en-US" dirty="0"/>
              <a:t> </a:t>
            </a:r>
            <a:r>
              <a:rPr lang="en-US" altLang="zh-CN" dirty="0"/>
              <a:t>around</a:t>
            </a:r>
            <a:endParaRPr lang="en-US" dirty="0"/>
          </a:p>
        </p:txBody>
      </p:sp>
      <p:sp>
        <p:nvSpPr>
          <p:cNvPr id="6" name="Content Placeholder 5">
            <a:extLst>
              <a:ext uri="{FF2B5EF4-FFF2-40B4-BE49-F238E27FC236}">
                <a16:creationId xmlns:a16="http://schemas.microsoft.com/office/drawing/2014/main" id="{2743A736-B7AA-4B6B-B822-31AEAC08FF44}"/>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59C63AD8-10BD-1CA9-F57F-C2E9C72EA4D2}"/>
              </a:ext>
            </a:extLst>
          </p:cNvPr>
          <p:cNvPicPr>
            <a:picLocks noChangeAspect="1"/>
          </p:cNvPicPr>
          <p:nvPr/>
        </p:nvPicPr>
        <p:blipFill>
          <a:blip r:embed="rId2"/>
          <a:stretch>
            <a:fillRect/>
          </a:stretch>
        </p:blipFill>
        <p:spPr>
          <a:xfrm>
            <a:off x="1025611" y="1426722"/>
            <a:ext cx="10140778" cy="5066153"/>
          </a:xfrm>
          <a:prstGeom prst="rect">
            <a:avLst/>
          </a:prstGeom>
        </p:spPr>
      </p:pic>
    </p:spTree>
    <p:extLst>
      <p:ext uri="{BB962C8B-B14F-4D97-AF65-F5344CB8AC3E}">
        <p14:creationId xmlns:p14="http://schemas.microsoft.com/office/powerpoint/2010/main" val="3557112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9F02-5BD2-6E78-40F6-BCA236BBB13B}"/>
              </a:ext>
            </a:extLst>
          </p:cNvPr>
          <p:cNvSpPr>
            <a:spLocks noGrp="1"/>
          </p:cNvSpPr>
          <p:nvPr>
            <p:ph type="title"/>
          </p:nvPr>
        </p:nvSpPr>
        <p:spPr/>
        <p:txBody>
          <a:bodyPr/>
          <a:lstStyle/>
          <a:p>
            <a:r>
              <a:rPr lang="en-AU" altLang="zh-CN" b="1" dirty="0"/>
              <a:t>Model proposal</a:t>
            </a:r>
            <a:endParaRPr lang="en-US" b="1" dirty="0"/>
          </a:p>
        </p:txBody>
      </p:sp>
      <p:sp>
        <p:nvSpPr>
          <p:cNvPr id="3" name="Content Placeholder 2">
            <a:extLst>
              <a:ext uri="{FF2B5EF4-FFF2-40B4-BE49-F238E27FC236}">
                <a16:creationId xmlns:a16="http://schemas.microsoft.com/office/drawing/2014/main" id="{91BDAEF1-D21B-F2C3-20AF-5D6C8317A5F7}"/>
              </a:ext>
            </a:extLst>
          </p:cNvPr>
          <p:cNvSpPr>
            <a:spLocks noGrp="1"/>
          </p:cNvSpPr>
          <p:nvPr>
            <p:ph idx="1"/>
          </p:nvPr>
        </p:nvSpPr>
        <p:spPr/>
        <p:txBody>
          <a:bodyPr>
            <a:normAutofit fontScale="92500" lnSpcReduction="10000"/>
          </a:bodyPr>
          <a:lstStyle/>
          <a:p>
            <a:r>
              <a:rPr lang="en-US" altLang="zh-CN" dirty="0"/>
              <a:t>We</a:t>
            </a:r>
            <a:r>
              <a:rPr lang="zh-CN" altLang="en-US" dirty="0"/>
              <a:t> </a:t>
            </a:r>
            <a:r>
              <a:rPr lang="en-US" altLang="zh-CN" dirty="0"/>
              <a:t>want</a:t>
            </a:r>
            <a:r>
              <a:rPr lang="zh-CN" altLang="en-US" dirty="0"/>
              <a:t> </a:t>
            </a:r>
            <a:r>
              <a:rPr lang="en-US" altLang="zh-CN" dirty="0"/>
              <a:t>to</a:t>
            </a:r>
            <a:r>
              <a:rPr lang="zh-CN" altLang="en-US" dirty="0"/>
              <a:t> </a:t>
            </a:r>
            <a:r>
              <a:rPr lang="en-US" altLang="zh-CN" dirty="0"/>
              <a:t>build</a:t>
            </a:r>
            <a:r>
              <a:rPr lang="zh-CN" altLang="en-US" dirty="0"/>
              <a:t> </a:t>
            </a:r>
            <a:r>
              <a:rPr lang="en-US" altLang="zh-CN" dirty="0"/>
              <a:t>a</a:t>
            </a:r>
            <a:r>
              <a:rPr lang="zh-CN" altLang="en-US" dirty="0"/>
              <a:t> </a:t>
            </a:r>
            <a:r>
              <a:rPr lang="en-US" altLang="zh-CN" dirty="0"/>
              <a:t>scoring</a:t>
            </a:r>
            <a:r>
              <a:rPr lang="zh-CN" altLang="en-US" dirty="0"/>
              <a:t> </a:t>
            </a:r>
            <a:r>
              <a:rPr lang="en-US" altLang="zh-CN" dirty="0"/>
              <a:t>system</a:t>
            </a:r>
            <a:r>
              <a:rPr lang="zh-CN" altLang="en-US" dirty="0"/>
              <a:t> </a:t>
            </a:r>
            <a:r>
              <a:rPr lang="en-US" altLang="zh-CN" dirty="0"/>
              <a:t>(for</a:t>
            </a:r>
            <a:r>
              <a:rPr lang="zh-CN" altLang="en-US" dirty="0"/>
              <a:t> </a:t>
            </a:r>
            <a:r>
              <a:rPr lang="en-US" altLang="zh-CN" dirty="0"/>
              <a:t>each</a:t>
            </a:r>
            <a:r>
              <a:rPr lang="zh-CN" altLang="en-US" dirty="0"/>
              <a:t> </a:t>
            </a:r>
            <a:r>
              <a:rPr lang="en-US" altLang="zh-CN" dirty="0"/>
              <a:t>company)</a:t>
            </a:r>
            <a:r>
              <a:rPr lang="zh-CN" altLang="en-US" dirty="0"/>
              <a:t> </a:t>
            </a:r>
            <a:r>
              <a:rPr lang="en-US" altLang="zh-CN" dirty="0"/>
              <a:t>so</a:t>
            </a:r>
            <a:r>
              <a:rPr lang="zh-CN" altLang="en-US" dirty="0"/>
              <a:t> </a:t>
            </a:r>
            <a:r>
              <a:rPr lang="en-US" altLang="zh-CN" dirty="0"/>
              <a:t>that</a:t>
            </a:r>
            <a:r>
              <a:rPr lang="zh-CN" altLang="en-US" dirty="0"/>
              <a:t> </a:t>
            </a:r>
            <a:r>
              <a:rPr lang="en-US" altLang="zh-CN" dirty="0"/>
              <a:t>the</a:t>
            </a:r>
            <a:r>
              <a:rPr lang="zh-CN" altLang="en-US" dirty="0"/>
              <a:t> </a:t>
            </a:r>
            <a:r>
              <a:rPr lang="en-US" altLang="zh-CN" dirty="0"/>
              <a:t>top</a:t>
            </a:r>
            <a:r>
              <a:rPr lang="zh-CN" altLang="en-US" dirty="0"/>
              <a:t> </a:t>
            </a:r>
            <a:r>
              <a:rPr lang="en-US" altLang="zh-CN" dirty="0"/>
              <a:t>100</a:t>
            </a:r>
            <a:r>
              <a:rPr lang="zh-CN" altLang="en-US" dirty="0"/>
              <a:t> </a:t>
            </a:r>
            <a:r>
              <a:rPr lang="en-US" altLang="zh-CN" dirty="0"/>
              <a:t>scoring</a:t>
            </a:r>
            <a:r>
              <a:rPr lang="zh-CN" altLang="en-US" dirty="0"/>
              <a:t> </a:t>
            </a:r>
            <a:r>
              <a:rPr lang="en-US" altLang="zh-CN" dirty="0"/>
              <a:t>companies</a:t>
            </a:r>
            <a:r>
              <a:rPr lang="zh-CN" altLang="en-US" dirty="0"/>
              <a:t> </a:t>
            </a:r>
            <a:r>
              <a:rPr lang="en-US" altLang="zh-CN" dirty="0"/>
              <a:t>will</a:t>
            </a:r>
            <a:r>
              <a:rPr lang="zh-CN" altLang="en-US" dirty="0"/>
              <a:t> </a:t>
            </a:r>
            <a:r>
              <a:rPr lang="en-US" altLang="zh-CN" dirty="0"/>
              <a:t>return</a:t>
            </a:r>
            <a:r>
              <a:rPr lang="zh-CN" altLang="en-US" dirty="0"/>
              <a:t> </a:t>
            </a:r>
            <a:r>
              <a:rPr lang="en-US" altLang="zh-CN" dirty="0"/>
              <a:t>a</a:t>
            </a:r>
            <a:r>
              <a:rPr lang="zh-CN" altLang="en-US" dirty="0"/>
              <a:t> </a:t>
            </a:r>
            <a:r>
              <a:rPr lang="en-US" altLang="zh-CN" dirty="0"/>
              <a:t>PORTFOLIO</a:t>
            </a:r>
            <a:r>
              <a:rPr lang="zh-CN" altLang="en-US" dirty="0"/>
              <a:t> </a:t>
            </a:r>
            <a:r>
              <a:rPr lang="en-US" altLang="zh-CN" dirty="0"/>
              <a:t>with</a:t>
            </a:r>
            <a:r>
              <a:rPr lang="zh-CN" altLang="en-US" dirty="0"/>
              <a:t> </a:t>
            </a:r>
            <a:r>
              <a:rPr lang="en-US" altLang="zh-CN" dirty="0"/>
              <a:t>the</a:t>
            </a:r>
            <a:r>
              <a:rPr lang="zh-CN" altLang="en-US" dirty="0"/>
              <a:t> </a:t>
            </a:r>
            <a:r>
              <a:rPr lang="en-US" altLang="zh-CN" dirty="0"/>
              <a:t>highest</a:t>
            </a:r>
            <a:r>
              <a:rPr lang="zh-CN" altLang="en-US" dirty="0"/>
              <a:t> </a:t>
            </a:r>
            <a:r>
              <a:rPr lang="en-US" altLang="zh-CN" dirty="0"/>
              <a:t>metric</a:t>
            </a:r>
            <a:endParaRPr lang="en-AU" altLang="zh-CN" dirty="0"/>
          </a:p>
          <a:p>
            <a:endParaRPr lang="en-AU" dirty="0"/>
          </a:p>
          <a:p>
            <a:r>
              <a:rPr lang="en-US" altLang="zh-CN" dirty="0"/>
              <a:t>Metric:</a:t>
            </a:r>
            <a:endParaRPr lang="en-AU" altLang="zh-CN" dirty="0"/>
          </a:p>
          <a:p>
            <a:r>
              <a:rPr lang="en-US" altLang="zh-CN" dirty="0"/>
              <a:t>1.</a:t>
            </a:r>
            <a:r>
              <a:rPr lang="zh-CN" altLang="en-US" dirty="0"/>
              <a:t> </a:t>
            </a:r>
            <a:r>
              <a:rPr lang="en-US" altLang="zh-CN" dirty="0"/>
              <a:t>Sharpe’s</a:t>
            </a:r>
            <a:r>
              <a:rPr lang="zh-CN" altLang="en-US" dirty="0"/>
              <a:t> </a:t>
            </a:r>
            <a:r>
              <a:rPr lang="en-US" altLang="zh-CN" dirty="0"/>
              <a:t>ratio</a:t>
            </a:r>
            <a:r>
              <a:rPr lang="zh-CN" altLang="en-US" dirty="0"/>
              <a:t>* </a:t>
            </a:r>
            <a:r>
              <a:rPr lang="en-US" altLang="zh-CN" dirty="0"/>
              <a:t>=</a:t>
            </a:r>
            <a:r>
              <a:rPr lang="zh-CN" altLang="en-US" dirty="0"/>
              <a:t> </a:t>
            </a:r>
            <a:r>
              <a:rPr lang="en-US" altLang="zh-CN" i="1" dirty="0"/>
              <a:t>Portfolio</a:t>
            </a:r>
            <a:r>
              <a:rPr lang="zh-CN" altLang="en-US" i="1" dirty="0"/>
              <a:t> </a:t>
            </a:r>
            <a:r>
              <a:rPr lang="en-US" altLang="zh-CN" i="1" dirty="0"/>
              <a:t>Historic</a:t>
            </a:r>
            <a:r>
              <a:rPr lang="zh-CN" altLang="en-US" i="1" dirty="0"/>
              <a:t> </a:t>
            </a:r>
            <a:r>
              <a:rPr lang="en-US" altLang="zh-CN" i="1" dirty="0"/>
              <a:t>Revenue/portfolio</a:t>
            </a:r>
            <a:r>
              <a:rPr lang="zh-CN" altLang="en-US" i="1" dirty="0"/>
              <a:t> </a:t>
            </a:r>
            <a:r>
              <a:rPr lang="en-US" altLang="zh-CN" i="1" dirty="0" err="1"/>
              <a:t>sd</a:t>
            </a:r>
            <a:endParaRPr lang="en-US" altLang="zh-CN" i="1" dirty="0"/>
          </a:p>
          <a:p>
            <a:r>
              <a:rPr lang="en-US" altLang="zh-CN" dirty="0"/>
              <a:t>2.</a:t>
            </a:r>
            <a:r>
              <a:rPr lang="zh-CN" altLang="en-US" dirty="0"/>
              <a:t> </a:t>
            </a:r>
            <a:r>
              <a:rPr lang="en-US" altLang="zh-CN" dirty="0"/>
              <a:t>Treynor’s</a:t>
            </a:r>
            <a:r>
              <a:rPr lang="zh-CN" altLang="en-US" dirty="0"/>
              <a:t> </a:t>
            </a:r>
            <a:r>
              <a:rPr lang="en-US" altLang="zh-CN" dirty="0"/>
              <a:t>ratio</a:t>
            </a:r>
            <a:r>
              <a:rPr lang="zh-CN" altLang="en-US" dirty="0"/>
              <a:t>* </a:t>
            </a:r>
            <a:r>
              <a:rPr lang="en-US" altLang="zh-CN" dirty="0"/>
              <a:t>=</a:t>
            </a:r>
            <a:r>
              <a:rPr lang="zh-CN" altLang="en-US" dirty="0"/>
              <a:t> </a:t>
            </a:r>
            <a:r>
              <a:rPr lang="en-US" altLang="zh-CN" i="1" dirty="0"/>
              <a:t>Portfolio</a:t>
            </a:r>
            <a:r>
              <a:rPr lang="zh-CN" altLang="en-US" i="1" dirty="0"/>
              <a:t> </a:t>
            </a:r>
            <a:r>
              <a:rPr lang="en-US" altLang="zh-CN" i="1" dirty="0"/>
              <a:t>Historic</a:t>
            </a:r>
            <a:r>
              <a:rPr lang="zh-CN" altLang="en-US" i="1" dirty="0"/>
              <a:t> </a:t>
            </a:r>
            <a:r>
              <a:rPr lang="en-US" altLang="zh-CN" i="1" dirty="0"/>
              <a:t>Revenue /Portfolio</a:t>
            </a:r>
            <a:r>
              <a:rPr lang="zh-CN" altLang="en-US" i="1" dirty="0"/>
              <a:t> </a:t>
            </a:r>
            <a:r>
              <a:rPr lang="en-US" altLang="zh-CN" i="1" dirty="0"/>
              <a:t>beta</a:t>
            </a:r>
            <a:endParaRPr lang="en-US" dirty="0"/>
          </a:p>
          <a:p>
            <a:pPr lvl="1"/>
            <a:r>
              <a:rPr lang="en-US" altLang="zh-CN" dirty="0"/>
              <a:t>Beta</a:t>
            </a:r>
            <a:r>
              <a:rPr lang="zh-CN" altLang="en-US" dirty="0"/>
              <a:t> </a:t>
            </a:r>
            <a:r>
              <a:rPr lang="en-US" altLang="zh-CN" dirty="0"/>
              <a:t>is</a:t>
            </a:r>
            <a:r>
              <a:rPr lang="zh-CN" altLang="en-US" dirty="0"/>
              <a:t> </a:t>
            </a:r>
            <a:r>
              <a:rPr lang="en-US" altLang="zh-CN" i="1" dirty="0" err="1"/>
              <a:t>covar</a:t>
            </a:r>
            <a:r>
              <a:rPr lang="en-US" altLang="zh-CN" i="1" dirty="0"/>
              <a:t>(portfolio,</a:t>
            </a:r>
            <a:r>
              <a:rPr lang="zh-CN" altLang="en-US" i="1" dirty="0"/>
              <a:t> </a:t>
            </a:r>
            <a:r>
              <a:rPr lang="en-US" altLang="zh-CN" i="1" dirty="0"/>
              <a:t>market)/var(market)</a:t>
            </a:r>
          </a:p>
          <a:p>
            <a:endParaRPr lang="en-US" altLang="zh-CN" i="1" dirty="0"/>
          </a:p>
          <a:p>
            <a:r>
              <a:rPr lang="zh-CN" altLang="en-US" dirty="0"/>
              <a:t>* </a:t>
            </a:r>
            <a:r>
              <a:rPr lang="en-US" altLang="zh-CN" dirty="0"/>
              <a:t>because</a:t>
            </a:r>
            <a:r>
              <a:rPr lang="zh-CN" altLang="en-US" dirty="0"/>
              <a:t> </a:t>
            </a:r>
            <a:r>
              <a:rPr lang="en-US" altLang="zh-CN" dirty="0"/>
              <a:t>we’ve</a:t>
            </a:r>
            <a:r>
              <a:rPr lang="zh-CN" altLang="en-US" dirty="0"/>
              <a:t> </a:t>
            </a:r>
            <a:r>
              <a:rPr lang="en-US" altLang="zh-CN" dirty="0"/>
              <a:t>adjusted</a:t>
            </a:r>
            <a:r>
              <a:rPr lang="zh-CN" altLang="en-US" dirty="0"/>
              <a:t> </a:t>
            </a:r>
            <a:r>
              <a:rPr lang="en-US" altLang="zh-CN" dirty="0"/>
              <a:t>the</a:t>
            </a:r>
            <a:r>
              <a:rPr lang="zh-CN" altLang="en-US" dirty="0"/>
              <a:t> </a:t>
            </a:r>
            <a:r>
              <a:rPr lang="en-US" altLang="zh-CN" dirty="0"/>
              <a:t>formulas</a:t>
            </a:r>
            <a:r>
              <a:rPr lang="zh-CN" altLang="en-US" dirty="0"/>
              <a:t> </a:t>
            </a:r>
            <a:r>
              <a:rPr lang="en-US" altLang="zh-CN" dirty="0"/>
              <a:t>from</a:t>
            </a:r>
            <a:r>
              <a:rPr lang="zh-CN" altLang="en-US" dirty="0"/>
              <a:t> </a:t>
            </a:r>
            <a:r>
              <a:rPr lang="en-US" altLang="zh-CN" dirty="0"/>
              <a:t>typical</a:t>
            </a:r>
            <a:r>
              <a:rPr lang="zh-CN" altLang="en-US" dirty="0"/>
              <a:t> </a:t>
            </a:r>
            <a:r>
              <a:rPr lang="en-US" altLang="zh-CN" dirty="0"/>
              <a:t>stock</a:t>
            </a:r>
            <a:r>
              <a:rPr lang="zh-CN" altLang="en-US" dirty="0"/>
              <a:t> </a:t>
            </a:r>
            <a:r>
              <a:rPr lang="en-US" altLang="zh-CN" dirty="0"/>
              <a:t>market</a:t>
            </a:r>
          </a:p>
          <a:p>
            <a:r>
              <a:rPr lang="en-US" altLang="zh-CN" dirty="0"/>
              <a:t>Here, Revenue = company transaction amount using BNPL * take rate</a:t>
            </a:r>
          </a:p>
        </p:txBody>
      </p:sp>
    </p:spTree>
    <p:extLst>
      <p:ext uri="{BB962C8B-B14F-4D97-AF65-F5344CB8AC3E}">
        <p14:creationId xmlns:p14="http://schemas.microsoft.com/office/powerpoint/2010/main" val="193630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6EC6-C26F-7E66-23F8-C5A38A7AF7CB}"/>
              </a:ext>
            </a:extLst>
          </p:cNvPr>
          <p:cNvSpPr>
            <a:spLocks noGrp="1"/>
          </p:cNvSpPr>
          <p:nvPr>
            <p:ph type="title"/>
          </p:nvPr>
        </p:nvSpPr>
        <p:spPr/>
        <p:txBody>
          <a:bodyPr/>
          <a:lstStyle/>
          <a:p>
            <a:r>
              <a:rPr lang="en-US" altLang="zh-CN" dirty="0"/>
              <a:t>Scoring</a:t>
            </a:r>
            <a:r>
              <a:rPr lang="zh-CN" altLang="en-US" dirty="0"/>
              <a:t> </a:t>
            </a:r>
            <a:r>
              <a:rPr lang="en-US" altLang="zh-CN" dirty="0"/>
              <a:t>function</a:t>
            </a:r>
            <a:endParaRPr lang="en-US" dirty="0"/>
          </a:p>
        </p:txBody>
      </p:sp>
      <p:sp>
        <p:nvSpPr>
          <p:cNvPr id="3" name="Content Placeholder 2">
            <a:extLst>
              <a:ext uri="{FF2B5EF4-FFF2-40B4-BE49-F238E27FC236}">
                <a16:creationId xmlns:a16="http://schemas.microsoft.com/office/drawing/2014/main" id="{F76688CC-F11C-704E-D9E5-AA2B49862349}"/>
              </a:ext>
            </a:extLst>
          </p:cNvPr>
          <p:cNvSpPr>
            <a:spLocks noGrp="1"/>
          </p:cNvSpPr>
          <p:nvPr>
            <p:ph idx="1"/>
          </p:nvPr>
        </p:nvSpPr>
        <p:spPr/>
        <p:txBody>
          <a:bodyPr/>
          <a:lstStyle/>
          <a:p>
            <a:r>
              <a:rPr lang="en-US" altLang="zh-CN" dirty="0"/>
              <a:t>Most</a:t>
            </a:r>
            <a:r>
              <a:rPr lang="zh-CN" altLang="en-US" dirty="0"/>
              <a:t> </a:t>
            </a:r>
            <a:r>
              <a:rPr lang="en-US" altLang="zh-CN" dirty="0"/>
              <a:t>basic</a:t>
            </a:r>
            <a:r>
              <a:rPr lang="zh-CN" altLang="en-US" dirty="0"/>
              <a:t> </a:t>
            </a:r>
            <a:r>
              <a:rPr lang="en-US" altLang="zh-CN" dirty="0"/>
              <a:t>heuristic</a:t>
            </a:r>
            <a:r>
              <a:rPr lang="zh-CN" altLang="en-US" dirty="0"/>
              <a:t> </a:t>
            </a:r>
            <a:r>
              <a:rPr lang="en-US" altLang="zh-CN" dirty="0"/>
              <a:t>function:</a:t>
            </a:r>
          </a:p>
          <a:p>
            <a:pPr lvl="1"/>
            <a:r>
              <a:rPr lang="en-US" altLang="zh-CN" dirty="0"/>
              <a:t>h(</a:t>
            </a:r>
            <a:r>
              <a:rPr lang="en-US" altLang="zh-CN" dirty="0" err="1"/>
              <a:t>company_i</a:t>
            </a:r>
            <a:r>
              <a:rPr lang="en-US" altLang="zh-CN" dirty="0"/>
              <a:t>)</a:t>
            </a:r>
            <a:r>
              <a:rPr lang="zh-CN" altLang="en-US" dirty="0"/>
              <a:t> </a:t>
            </a:r>
            <a:r>
              <a:rPr lang="en-US" altLang="zh-CN" dirty="0"/>
              <a:t>=</a:t>
            </a:r>
            <a:r>
              <a:rPr lang="zh-CN" altLang="en-US" dirty="0"/>
              <a:t> </a:t>
            </a:r>
            <a:r>
              <a:rPr lang="en-US" altLang="zh-CN" dirty="0"/>
              <a:t>a1</a:t>
            </a:r>
            <a:r>
              <a:rPr lang="zh-CN" altLang="en-US" dirty="0"/>
              <a:t> * </a:t>
            </a:r>
            <a:r>
              <a:rPr lang="en-US" altLang="zh-CN" dirty="0"/>
              <a:t>variable1_i</a:t>
            </a:r>
            <a:r>
              <a:rPr lang="zh-CN" altLang="en-US" dirty="0"/>
              <a:t> </a:t>
            </a:r>
            <a:r>
              <a:rPr lang="en-US" altLang="zh-CN" dirty="0"/>
              <a:t>+</a:t>
            </a:r>
            <a:r>
              <a:rPr lang="zh-CN" altLang="en-US" dirty="0"/>
              <a:t> </a:t>
            </a:r>
            <a:r>
              <a:rPr lang="en-US" altLang="zh-CN" dirty="0"/>
              <a:t>a2</a:t>
            </a:r>
            <a:r>
              <a:rPr lang="zh-CN" altLang="en-US" dirty="0"/>
              <a:t> * </a:t>
            </a:r>
            <a:r>
              <a:rPr lang="en-US" altLang="zh-CN" dirty="0"/>
              <a:t>variable</a:t>
            </a:r>
            <a:r>
              <a:rPr lang="en-AU" altLang="zh-CN" dirty="0"/>
              <a:t>2_i</a:t>
            </a:r>
            <a:r>
              <a:rPr lang="en-US" altLang="zh-CN" dirty="0"/>
              <a:t> …</a:t>
            </a:r>
          </a:p>
          <a:p>
            <a:pPr lvl="1"/>
            <a:endParaRPr lang="en-US" altLang="zh-CN" dirty="0"/>
          </a:p>
          <a:p>
            <a:r>
              <a:rPr lang="en-US" altLang="zh-CN" dirty="0"/>
              <a:t>Currently we will h() as a linear function, but later we could put some restrictions/transformations on the variables (i.e. make the function more complex)</a:t>
            </a:r>
          </a:p>
          <a:p>
            <a:endParaRPr lang="en-US" altLang="zh-CN" dirty="0"/>
          </a:p>
          <a:p>
            <a:r>
              <a:rPr lang="en-US" altLang="zh-CN" dirty="0"/>
              <a:t>How do we find this function?</a:t>
            </a:r>
          </a:p>
          <a:p>
            <a:pPr lvl="1"/>
            <a:r>
              <a:rPr lang="en-US" altLang="zh-CN" dirty="0"/>
              <a:t>We will be trying different combinations of {</a:t>
            </a:r>
            <a:r>
              <a:rPr lang="en-US" altLang="zh-CN" dirty="0" err="1"/>
              <a:t>aj</a:t>
            </a:r>
            <a:r>
              <a:rPr lang="en-US" altLang="zh-CN" dirty="0"/>
              <a:t>}</a:t>
            </a:r>
          </a:p>
          <a:p>
            <a:pPr lvl="1"/>
            <a:r>
              <a:rPr lang="en-US" altLang="zh-CN" dirty="0"/>
              <a:t>But it is an unsupervised problem….</a:t>
            </a:r>
          </a:p>
          <a:p>
            <a:endParaRPr lang="en-US" altLang="zh-CN" dirty="0"/>
          </a:p>
          <a:p>
            <a:endParaRPr lang="en-US" altLang="zh-CN" dirty="0"/>
          </a:p>
        </p:txBody>
      </p:sp>
    </p:spTree>
    <p:extLst>
      <p:ext uri="{BB962C8B-B14F-4D97-AF65-F5344CB8AC3E}">
        <p14:creationId xmlns:p14="http://schemas.microsoft.com/office/powerpoint/2010/main" val="208349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7CC8-B90D-0CCE-A7C3-D9134DA0FCE2}"/>
              </a:ext>
            </a:extLst>
          </p:cNvPr>
          <p:cNvSpPr>
            <a:spLocks noGrp="1"/>
          </p:cNvSpPr>
          <p:nvPr>
            <p:ph type="title"/>
          </p:nvPr>
        </p:nvSpPr>
        <p:spPr/>
        <p:txBody>
          <a:bodyPr/>
          <a:lstStyle/>
          <a:p>
            <a:r>
              <a:rPr lang="en-US" dirty="0"/>
              <a:t>Whole process (THIS ENTIRE PROCESS ITSELF IS OUR UNSUPERVISED LEARNING MODEL)</a:t>
            </a:r>
          </a:p>
        </p:txBody>
      </p:sp>
      <p:sp>
        <p:nvSpPr>
          <p:cNvPr id="3" name="Content Placeholder 2">
            <a:extLst>
              <a:ext uri="{FF2B5EF4-FFF2-40B4-BE49-F238E27FC236}">
                <a16:creationId xmlns:a16="http://schemas.microsoft.com/office/drawing/2014/main" id="{3F833E7A-69E0-E118-57D4-945C31821917}"/>
              </a:ext>
            </a:extLst>
          </p:cNvPr>
          <p:cNvSpPr>
            <a:spLocks noGrp="1"/>
          </p:cNvSpPr>
          <p:nvPr>
            <p:ph idx="1"/>
          </p:nvPr>
        </p:nvSpPr>
        <p:spPr/>
        <p:txBody>
          <a:bodyPr>
            <a:normAutofit/>
          </a:bodyPr>
          <a:lstStyle/>
          <a:p>
            <a:r>
              <a:rPr lang="en-US" altLang="zh-CN" dirty="0"/>
              <a:t>1.</a:t>
            </a:r>
            <a:r>
              <a:rPr lang="zh-CN" altLang="en-US" dirty="0"/>
              <a:t> </a:t>
            </a:r>
            <a:r>
              <a:rPr lang="en-US" altLang="zh-CN" dirty="0"/>
              <a:t>Train</a:t>
            </a:r>
            <a:r>
              <a:rPr lang="zh-CN" altLang="en-US" dirty="0"/>
              <a:t> </a:t>
            </a:r>
            <a:r>
              <a:rPr lang="en-US" altLang="zh-CN" dirty="0"/>
              <a:t>test split chronologically (</a:t>
            </a:r>
            <a:r>
              <a:rPr lang="en-US" altLang="zh-CN" i="1" dirty="0"/>
              <a:t>but not for the purpose that we typically have for supervised learning)</a:t>
            </a:r>
          </a:p>
          <a:p>
            <a:pPr lvl="1"/>
            <a:r>
              <a:rPr lang="en-US" altLang="zh-CN" dirty="0"/>
              <a:t>Splits: 5-5, 6-4, 7-3, 8-2, 9-1…</a:t>
            </a:r>
          </a:p>
          <a:p>
            <a:r>
              <a:rPr lang="en-US" altLang="zh-CN" dirty="0"/>
              <a:t>2. For each combination of {</a:t>
            </a:r>
            <a:r>
              <a:rPr lang="en-US" altLang="zh-CN" dirty="0" err="1"/>
              <a:t>aj</a:t>
            </a:r>
            <a:r>
              <a:rPr lang="en-US" altLang="zh-CN" dirty="0"/>
              <a:t>} (</a:t>
            </a:r>
            <a:r>
              <a:rPr lang="en-US" altLang="zh-CN" i="1" dirty="0"/>
              <a:t>WHICH WE WILL NEED TO HEURISTICALLY SET BOUNDS FOR)</a:t>
            </a:r>
            <a:r>
              <a:rPr lang="en-US" altLang="zh-CN" dirty="0"/>
              <a:t>:</a:t>
            </a:r>
          </a:p>
          <a:p>
            <a:pPr lvl="1"/>
            <a:r>
              <a:rPr lang="en-US" altLang="zh-CN" dirty="0"/>
              <a:t>2.1 calculate h(</a:t>
            </a:r>
            <a:r>
              <a:rPr lang="en-US" altLang="zh-CN" dirty="0" err="1"/>
              <a:t>comp_i</a:t>
            </a:r>
            <a:r>
              <a:rPr lang="en-US" altLang="zh-CN" dirty="0"/>
              <a:t>) for all companies</a:t>
            </a:r>
          </a:p>
          <a:p>
            <a:pPr lvl="1"/>
            <a:r>
              <a:rPr lang="en-US" altLang="zh-CN" dirty="0"/>
              <a:t>2.2 find the top 100 companies based on this score and turn them into a portfolio</a:t>
            </a:r>
          </a:p>
          <a:p>
            <a:pPr lvl="1"/>
            <a:r>
              <a:rPr lang="en-US" altLang="zh-CN" dirty="0"/>
              <a:t>2.3 get this portfolio’s VALIDATION SET historical revenue and </a:t>
            </a:r>
            <a:r>
              <a:rPr lang="en-US" altLang="zh-CN" dirty="0" err="1"/>
              <a:t>sd</a:t>
            </a:r>
            <a:r>
              <a:rPr lang="en-US" altLang="zh-CN" dirty="0"/>
              <a:t> to get their metrics (e.g. Treynor ratio or Sharpe’s ratio)</a:t>
            </a:r>
          </a:p>
          <a:p>
            <a:endParaRPr lang="en-US" dirty="0"/>
          </a:p>
        </p:txBody>
      </p:sp>
      <p:sp>
        <p:nvSpPr>
          <p:cNvPr id="4" name="TextBox 3">
            <a:extLst>
              <a:ext uri="{FF2B5EF4-FFF2-40B4-BE49-F238E27FC236}">
                <a16:creationId xmlns:a16="http://schemas.microsoft.com/office/drawing/2014/main" id="{8C8B173E-0618-3D2D-4B61-77F63DEE569B}"/>
              </a:ext>
            </a:extLst>
          </p:cNvPr>
          <p:cNvSpPr txBox="1"/>
          <p:nvPr/>
        </p:nvSpPr>
        <p:spPr>
          <a:xfrm>
            <a:off x="7426711" y="5530632"/>
            <a:ext cx="3155795" cy="646331"/>
          </a:xfrm>
          <a:prstGeom prst="rect">
            <a:avLst/>
          </a:prstGeom>
          <a:solidFill>
            <a:schemeClr val="accent6">
              <a:lumMod val="20000"/>
              <a:lumOff val="80000"/>
            </a:schemeClr>
          </a:solidFill>
        </p:spPr>
        <p:txBody>
          <a:bodyPr wrap="square" rtlCol="0">
            <a:spAutoFit/>
          </a:bodyPr>
          <a:lstStyle/>
          <a:p>
            <a:r>
              <a:rPr lang="en-US" dirty="0">
                <a:solidFill>
                  <a:srgbClr val="FF0000"/>
                </a:solidFill>
              </a:rPr>
              <a:t>This is like our accuracy for the combination of alpha</a:t>
            </a:r>
          </a:p>
        </p:txBody>
      </p:sp>
      <p:sp>
        <p:nvSpPr>
          <p:cNvPr id="5" name="TextBox 4">
            <a:extLst>
              <a:ext uri="{FF2B5EF4-FFF2-40B4-BE49-F238E27FC236}">
                <a16:creationId xmlns:a16="http://schemas.microsoft.com/office/drawing/2014/main" id="{D9DFFBCE-4F96-D7B0-997F-556FA4BE9159}"/>
              </a:ext>
            </a:extLst>
          </p:cNvPr>
          <p:cNvSpPr txBox="1"/>
          <p:nvPr/>
        </p:nvSpPr>
        <p:spPr>
          <a:xfrm>
            <a:off x="7177667" y="2449178"/>
            <a:ext cx="3155795" cy="646331"/>
          </a:xfrm>
          <a:prstGeom prst="rect">
            <a:avLst/>
          </a:prstGeom>
          <a:solidFill>
            <a:schemeClr val="accent6">
              <a:lumMod val="20000"/>
              <a:lumOff val="80000"/>
            </a:schemeClr>
          </a:solidFill>
        </p:spPr>
        <p:txBody>
          <a:bodyPr wrap="square" rtlCol="0">
            <a:spAutoFit/>
          </a:bodyPr>
          <a:lstStyle/>
          <a:p>
            <a:r>
              <a:rPr lang="en-US" dirty="0">
                <a:solidFill>
                  <a:srgbClr val="FF0000"/>
                </a:solidFill>
              </a:rPr>
              <a:t>This is like our hyperparameters for the model</a:t>
            </a:r>
          </a:p>
        </p:txBody>
      </p:sp>
    </p:spTree>
    <p:extLst>
      <p:ext uri="{BB962C8B-B14F-4D97-AF65-F5344CB8AC3E}">
        <p14:creationId xmlns:p14="http://schemas.microsoft.com/office/powerpoint/2010/main" val="2761298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2396</Words>
  <Application>Microsoft Macintosh PowerPoint</Application>
  <PresentationFormat>Widescreen</PresentationFormat>
  <Paragraphs>177</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ADS Asmt 2 – Final Model Theory Explainer</vt:lpstr>
      <vt:lpstr>Key principals of finance</vt:lpstr>
      <vt:lpstr>Cont.</vt:lpstr>
      <vt:lpstr>Some key finance terms</vt:lpstr>
      <vt:lpstr>Differences to keep in mind for those who have studied some finance</vt:lpstr>
      <vt:lpstr>A few equations to get your head around</vt:lpstr>
      <vt:lpstr>Model proposal</vt:lpstr>
      <vt:lpstr>Scoring function</vt:lpstr>
      <vt:lpstr>Whole process (THIS ENTIRE PROCESS ITSELF IS OUR UNSUPERVISED LEARNING MODEL)</vt:lpstr>
      <vt:lpstr>Cont.</vt:lpstr>
      <vt:lpstr>FAQ</vt:lpstr>
      <vt:lpstr>cont</vt:lpstr>
      <vt:lpstr>How to design the data</vt:lpstr>
      <vt:lpstr>Features</vt:lpstr>
      <vt:lpstr>What is the “market” here?</vt:lpstr>
      <vt:lpstr>cont</vt:lpstr>
      <vt:lpstr>Growth variables</vt:lpstr>
      <vt:lpstr>Another idea for E(r) based</vt:lpstr>
      <vt:lpstr>Generic growth variable</vt:lpstr>
      <vt:lpstr>What time period granularity?</vt:lpstr>
      <vt:lpstr>Plan here-on-in (different blocks)</vt:lpstr>
      <vt:lpstr>cont</vt:lpstr>
      <vt:lpstr>cont</vt:lpstr>
      <vt:lpstr>Key thing to understand regarding the data</vt:lpstr>
      <vt:lpstr>As for train test split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ADS Asmt 2 – Final Model Theory Explainer</dc:title>
  <dc:creator>Ron Chen</dc:creator>
  <cp:lastModifiedBy>Ron Chen</cp:lastModifiedBy>
  <cp:revision>4</cp:revision>
  <dcterms:created xsi:type="dcterms:W3CDTF">2022-09-11T01:22:27Z</dcterms:created>
  <dcterms:modified xsi:type="dcterms:W3CDTF">2022-09-20T03:17:07Z</dcterms:modified>
</cp:coreProperties>
</file>