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155F3-8307-4938-A366-86E9ADBE72E6}" v="89" dt="2019-12-11T09:49:25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szvek" userId="56653b21-96f7-4f77-9475-b9bf83b8ebf6" providerId="ADAL" clId="{FDB155F3-8307-4938-A366-86E9ADBE72E6}"/>
    <pc:docChg chg="custSel addSld delSld modSld">
      <pc:chgData name="Alexander Poszvek" userId="56653b21-96f7-4f77-9475-b9bf83b8ebf6" providerId="ADAL" clId="{FDB155F3-8307-4938-A366-86E9ADBE72E6}" dt="2019-12-11T09:49:35.217" v="140" actId="20577"/>
      <pc:docMkLst>
        <pc:docMk/>
      </pc:docMkLst>
      <pc:sldChg chg="modSp mod modAnim">
        <pc:chgData name="Alexander Poszvek" userId="56653b21-96f7-4f77-9475-b9bf83b8ebf6" providerId="ADAL" clId="{FDB155F3-8307-4938-A366-86E9ADBE72E6}" dt="2019-12-11T09:47:12.772" v="48" actId="20577"/>
        <pc:sldMkLst>
          <pc:docMk/>
          <pc:sldMk cId="4138894409" sldId="264"/>
        </pc:sldMkLst>
        <pc:spChg chg="mod">
          <ac:chgData name="Alexander Poszvek" userId="56653b21-96f7-4f77-9475-b9bf83b8ebf6" providerId="ADAL" clId="{FDB155F3-8307-4938-A366-86E9ADBE72E6}" dt="2019-12-11T09:47:12.772" v="48" actId="20577"/>
          <ac:spMkLst>
            <pc:docMk/>
            <pc:sldMk cId="4138894409" sldId="264"/>
            <ac:spMk id="3" creationId="{00000000-0000-0000-0000-000000000000}"/>
          </ac:spMkLst>
        </pc:spChg>
      </pc:sldChg>
      <pc:sldChg chg="add del">
        <pc:chgData name="Alexander Poszvek" userId="56653b21-96f7-4f77-9475-b9bf83b8ebf6" providerId="ADAL" clId="{FDB155F3-8307-4938-A366-86E9ADBE72E6}" dt="2019-12-11T09:47:48.413" v="51" actId="2696"/>
        <pc:sldMkLst>
          <pc:docMk/>
          <pc:sldMk cId="3098448998" sldId="266"/>
        </pc:sldMkLst>
      </pc:sldChg>
      <pc:sldChg chg="modSp add mod">
        <pc:chgData name="Alexander Poszvek" userId="56653b21-96f7-4f77-9475-b9bf83b8ebf6" providerId="ADAL" clId="{FDB155F3-8307-4938-A366-86E9ADBE72E6}" dt="2019-12-11T09:49:35.217" v="140" actId="20577"/>
        <pc:sldMkLst>
          <pc:docMk/>
          <pc:sldMk cId="2261810648" sldId="267"/>
        </pc:sldMkLst>
        <pc:spChg chg="mod">
          <ac:chgData name="Alexander Poszvek" userId="56653b21-96f7-4f77-9475-b9bf83b8ebf6" providerId="ADAL" clId="{FDB155F3-8307-4938-A366-86E9ADBE72E6}" dt="2019-12-11T09:49:35.217" v="140" actId="20577"/>
          <ac:spMkLst>
            <pc:docMk/>
            <pc:sldMk cId="2261810648" sldId="267"/>
            <ac:spMk id="2" creationId="{0444379C-FBB0-4417-95D4-F1DA043B881A}"/>
          </ac:spMkLst>
        </pc:spChg>
        <pc:spChg chg="mod">
          <ac:chgData name="Alexander Poszvek" userId="56653b21-96f7-4f77-9475-b9bf83b8ebf6" providerId="ADAL" clId="{FDB155F3-8307-4938-A366-86E9ADBE72E6}" dt="2019-12-11T09:49:25.967" v="92" actId="20577"/>
          <ac:spMkLst>
            <pc:docMk/>
            <pc:sldMk cId="2261810648" sldId="267"/>
            <ac:spMk id="3" creationId="{D9195343-AB5B-472D-915C-1A16DF83AB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309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737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91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63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836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3455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5400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408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90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6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298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3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8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980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69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97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564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31CBB3-3F7A-4F1B-A759-8198DAB5F41D}" type="datetimeFigureOut">
              <a:rPr lang="de-AT" smtClean="0"/>
              <a:t>11.12.2019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854C03-9D62-40CC-A76A-E9FC39E8C2F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27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Subtraktion im Dualsystem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2xHIT -  Lernbüro</a:t>
            </a:r>
          </a:p>
          <a:p>
            <a:r>
              <a:rPr lang="de-AT" dirty="0"/>
              <a:t>SYT – Grundlagen der Informatik</a:t>
            </a:r>
          </a:p>
        </p:txBody>
      </p:sp>
    </p:spTree>
    <p:extLst>
      <p:ext uri="{BB962C8B-B14F-4D97-AF65-F5344CB8AC3E}">
        <p14:creationId xmlns:p14="http://schemas.microsoft.com/office/powerpoint/2010/main" val="232817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4379C-FBB0-4417-95D4-F1DA043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2 – </a:t>
            </a:r>
            <a:r>
              <a:rPr lang="de-AT"/>
              <a:t>mit unterschiedlicher Anzahl von Stellen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9195343-AB5B-472D-915C-1A16DF83A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AT" dirty="0"/>
                  <a:t>27</a:t>
                </a:r>
                <a:r>
                  <a:rPr lang="de-AT" baseline="-25000" dirty="0"/>
                  <a:t>10</a:t>
                </a:r>
                <a:r>
                  <a:rPr lang="de-AT" dirty="0"/>
                  <a:t> – 11</a:t>
                </a:r>
                <a:r>
                  <a:rPr lang="de-AT" baseline="-25000" dirty="0"/>
                  <a:t>10</a:t>
                </a:r>
                <a:r>
                  <a:rPr lang="de-AT" dirty="0"/>
                  <a:t> = ?</a:t>
                </a:r>
              </a:p>
              <a:p>
                <a:r>
                  <a:rPr lang="de-AT" dirty="0"/>
                  <a:t>A = 27</a:t>
                </a:r>
                <a:r>
                  <a:rPr lang="de-AT" baseline="-25000" dirty="0"/>
                  <a:t>10</a:t>
                </a:r>
                <a:r>
                  <a:rPr lang="de-AT" dirty="0"/>
                  <a:t> = 11011</a:t>
                </a:r>
                <a:r>
                  <a:rPr lang="de-AT" baseline="-25000" dirty="0"/>
                  <a:t>2</a:t>
                </a:r>
                <a:r>
                  <a:rPr lang="de-AT" dirty="0"/>
                  <a:t>		B = 11</a:t>
                </a:r>
                <a:r>
                  <a:rPr lang="de-AT" baseline="-25000" dirty="0"/>
                  <a:t>10</a:t>
                </a:r>
                <a:r>
                  <a:rPr lang="de-AT" dirty="0"/>
                  <a:t> = 01011</a:t>
                </a:r>
                <a:r>
                  <a:rPr lang="de-AT" baseline="-25000" dirty="0"/>
                  <a:t>2 </a:t>
                </a:r>
                <a:r>
                  <a:rPr lang="de-A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= 10101</a:t>
                </a:r>
                <a:endParaRPr lang="de-AT" baseline="-25000" dirty="0"/>
              </a:p>
              <a:p>
                <a:r>
                  <a:rPr lang="de-AT" dirty="0"/>
                  <a:t>A		11011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		</a:t>
                </a:r>
                <a:r>
                  <a:rPr lang="de-AT" u="sng" dirty="0"/>
                  <a:t>10101</a:t>
                </a:r>
                <a:br>
                  <a:rPr lang="de-AT" dirty="0"/>
                </a:br>
                <a:r>
                  <a:rPr lang="de-AT" dirty="0"/>
                  <a:t>A+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    </a:t>
                </a:r>
                <a:r>
                  <a:rPr lang="de-AT" dirty="0">
                    <a:solidFill>
                      <a:srgbClr val="FF0000"/>
                    </a:solidFill>
                  </a:rPr>
                  <a:t>1</a:t>
                </a:r>
                <a:r>
                  <a:rPr lang="de-AT" dirty="0"/>
                  <a:t>10000</a:t>
                </a:r>
                <a:r>
                  <a:rPr lang="de-AT" baseline="-25000" dirty="0"/>
                  <a:t>2</a:t>
                </a:r>
                <a:r>
                  <a:rPr lang="de-AT" dirty="0"/>
                  <a:t> </a:t>
                </a:r>
                <a:endParaRPr lang="de-AT" b="1" baseline="-25000" dirty="0"/>
              </a:p>
              <a:p>
                <a:r>
                  <a:rPr lang="de-AT" dirty="0"/>
                  <a:t>Übertrag </a:t>
                </a:r>
                <a:r>
                  <a:rPr lang="de-AT" dirty="0">
                    <a:solidFill>
                      <a:srgbClr val="FF0000"/>
                    </a:solidFill>
                  </a:rPr>
                  <a:t>1 </a:t>
                </a:r>
                <a:r>
                  <a:rPr lang="de-AT" dirty="0"/>
                  <a:t>streichen -&gt; Ergebnis </a:t>
                </a:r>
                <a:r>
                  <a:rPr lang="de-AT" b="1" dirty="0"/>
                  <a:t>10000</a:t>
                </a:r>
                <a:r>
                  <a:rPr lang="de-AT" b="1" baseline="-25000" dirty="0"/>
                  <a:t>2</a:t>
                </a:r>
                <a:r>
                  <a:rPr lang="de-AT" b="1" dirty="0"/>
                  <a:t> = 16</a:t>
                </a:r>
                <a:r>
                  <a:rPr lang="de-AT" b="1" baseline="-25000" dirty="0"/>
                  <a:t>10</a:t>
                </a:r>
                <a:endParaRPr lang="de-AT" b="1" dirty="0"/>
              </a:p>
              <a:p>
                <a:r>
                  <a:rPr lang="de-AT" dirty="0"/>
                  <a:t>Probe im Dezimalsystem 27 – 11 = 16, also Probe stimmt.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9195343-AB5B-472D-915C-1A16DF83A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8" t="-4029" b="-348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Subtraktion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/>
              <a:t>Rechner können keine direkte Subtraktion durchführen (würde zusätzliche Schaltung erfordern)</a:t>
            </a:r>
          </a:p>
          <a:p>
            <a:pPr>
              <a:lnSpc>
                <a:spcPct val="150000"/>
              </a:lnSpc>
            </a:pPr>
            <a:r>
              <a:rPr lang="de-AT" dirty="0"/>
              <a:t>Lösung: Subtraktion auf Addition zurückführbar durch Komplementbildung</a:t>
            </a:r>
          </a:p>
          <a:p>
            <a:pPr>
              <a:lnSpc>
                <a:spcPct val="150000"/>
              </a:lnSpc>
            </a:pPr>
            <a:r>
              <a:rPr lang="de-AT" dirty="0"/>
              <a:t>Komplementbildung im Dualsystem besonders einfach (durch NOT)</a:t>
            </a:r>
          </a:p>
          <a:p>
            <a:pPr>
              <a:lnSpc>
                <a:spcPct val="150000"/>
              </a:lnSpc>
            </a:pPr>
            <a:r>
              <a:rPr lang="de-AT" dirty="0"/>
              <a:t>Einerkomplement vs. Zweierkomplement</a:t>
            </a:r>
          </a:p>
        </p:txBody>
      </p:sp>
    </p:spTree>
    <p:extLst>
      <p:ext uri="{BB962C8B-B14F-4D97-AF65-F5344CB8AC3E}">
        <p14:creationId xmlns:p14="http://schemas.microsoft.com/office/powerpoint/2010/main" val="12806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AT" dirty="0"/>
                  <a:t>Stellenkomplement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 („Einerkomplement“)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AT" dirty="0"/>
                  <a:t>Nullen und Einser werden vertauscht</a:t>
                </a:r>
              </a:p>
              <a:p>
                <a:pPr>
                  <a:lnSpc>
                    <a:spcPct val="200000"/>
                  </a:lnSpc>
                </a:pPr>
                <a:r>
                  <a:rPr lang="de-AT" dirty="0"/>
                  <a:t>Addition des Komplement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 zur urspr. Zahl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AT" dirty="0"/>
                  <a:t> ergibt immer höchstzulässige Zahl – ergibt sich aus der Definition</a:t>
                </a:r>
              </a:p>
            </p:txBody>
          </p:sp>
        </mc:Choice>
        <mc:Fallback xmlns=""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3" b="-54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dirty="0"/>
                  <a:t>Beispiel:</a:t>
                </a:r>
              </a:p>
              <a:p>
                <a:pPr marL="0" indent="0">
                  <a:buNone/>
                </a:pPr>
                <a:r>
                  <a:rPr lang="de-AT" b="0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AT" dirty="0"/>
                  <a:t>	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1  0  1  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0  1  0  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	 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1  1  1  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77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Stellenkomplement („Einerkomplement“)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2438401"/>
            <a:ext cx="4320000" cy="3704832"/>
          </a:xfrm>
        </p:spPr>
      </p:pic>
      <p:sp>
        <p:nvSpPr>
          <p:cNvPr id="8" name="Textfeld 7"/>
          <p:cNvSpPr txBox="1"/>
          <p:nvPr/>
        </p:nvSpPr>
        <p:spPr>
          <a:xfrm>
            <a:off x="2412000" y="6143233"/>
            <a:ext cx="62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/>
              <a:t>http://www.iris.uni-stuttgart.de/lehre/eggenberger/gdi/1/Codierung/Zahlendarstellung/B-1-Komplement.gif</a:t>
            </a:r>
          </a:p>
        </p:txBody>
      </p:sp>
    </p:spTree>
    <p:extLst>
      <p:ext uri="{BB962C8B-B14F-4D97-AF65-F5344CB8AC3E}">
        <p14:creationId xmlns:p14="http://schemas.microsoft.com/office/powerpoint/2010/main" val="358198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AT" dirty="0"/>
                  <a:t>Stellenkomplement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 („Einerkomplement“)</a:t>
                </a:r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de-AT" dirty="0"/>
                  <a:t>Zwei Darstellungen für Zahl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AT" dirty="0"/>
              </a:p>
              <a:p>
                <a:pPr>
                  <a:lnSpc>
                    <a:spcPct val="200000"/>
                  </a:lnSpc>
                </a:pPr>
                <a:r>
                  <a:rPr lang="de-AT" dirty="0"/>
                  <a:t>Abhilfe </a:t>
                </a:r>
                <a:r>
                  <a:rPr lang="de-AT" dirty="0">
                    <a:sym typeface="Wingdings" panose="05000000000000000000" pitchFamily="2" charset="2"/>
                  </a:rPr>
                  <a:t> Zweierkomplement</a:t>
                </a:r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26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AT" dirty="0"/>
                  <a:t>Zweierkomplement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Berechnung: Stellenkomplement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  PLUS 1 (+ 1)</a:t>
                </a:r>
              </a:p>
              <a:p>
                <a:r>
                  <a:rPr lang="de-AT" dirty="0"/>
                  <a:t>Addition von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zur urspr. Zahl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AT" dirty="0"/>
                  <a:t> ergibt immer Null</a:t>
                </a:r>
              </a:p>
              <a:p>
                <a:r>
                  <a:rPr lang="de-AT" dirty="0"/>
                  <a:t>Beispiel: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1  0  1  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acc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0  1  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AT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0  1  1  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AT" dirty="0"/>
                  <a:t>	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A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 0  0  0 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AT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78" t="-457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Zweierkomplement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412000" y="6143233"/>
            <a:ext cx="62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/>
              <a:t>http://www.iris.uni-stuttgart.de/lehre/eggenberger/gdi/1/Codierung/Zahlendarstellung/B-Komplement.gif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23" y="2667000"/>
            <a:ext cx="3996017" cy="3332163"/>
          </a:xfrm>
        </p:spPr>
      </p:pic>
    </p:spTree>
    <p:extLst>
      <p:ext uri="{BB962C8B-B14F-4D97-AF65-F5344CB8AC3E}">
        <p14:creationId xmlns:p14="http://schemas.microsoft.com/office/powerpoint/2010/main" val="25407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Subtraktion im Dualsystem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AT" dirty="0"/>
              <a:t>ACHTUNG: Gleiche Anzahl von Stellen beachten!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AT" dirty="0"/>
              <a:t>Komplementbildung des Subtrahenden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AT" dirty="0"/>
              <a:t>Addition Minuenden + Komplement Subtrahend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AT" dirty="0"/>
              <a:t>Übertrag streichen </a:t>
            </a:r>
          </a:p>
        </p:txBody>
      </p:sp>
    </p:spTree>
    <p:extLst>
      <p:ext uri="{BB962C8B-B14F-4D97-AF65-F5344CB8AC3E}">
        <p14:creationId xmlns:p14="http://schemas.microsoft.com/office/powerpoint/2010/main" val="41388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4379C-FBB0-4417-95D4-F1DA043B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9195343-AB5B-472D-915C-1A16DF83A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AT" dirty="0"/>
                  <a:t>27</a:t>
                </a:r>
                <a:r>
                  <a:rPr lang="de-AT" baseline="-25000" dirty="0"/>
                  <a:t>10</a:t>
                </a:r>
                <a:r>
                  <a:rPr lang="de-AT" dirty="0"/>
                  <a:t> – 17</a:t>
                </a:r>
                <a:r>
                  <a:rPr lang="de-AT" baseline="-25000" dirty="0"/>
                  <a:t>10</a:t>
                </a:r>
                <a:r>
                  <a:rPr lang="de-AT" dirty="0"/>
                  <a:t> = ?</a:t>
                </a:r>
              </a:p>
              <a:p>
                <a:r>
                  <a:rPr lang="de-AT" dirty="0"/>
                  <a:t>A = 27</a:t>
                </a:r>
                <a:r>
                  <a:rPr lang="de-AT" baseline="-25000" dirty="0"/>
                  <a:t>10</a:t>
                </a:r>
                <a:r>
                  <a:rPr lang="de-AT" dirty="0"/>
                  <a:t> = 11011</a:t>
                </a:r>
                <a:r>
                  <a:rPr lang="de-AT" baseline="-25000" dirty="0"/>
                  <a:t>2</a:t>
                </a:r>
                <a:r>
                  <a:rPr lang="de-AT" dirty="0"/>
                  <a:t>		B = 17</a:t>
                </a:r>
                <a:r>
                  <a:rPr lang="de-AT" baseline="-25000" dirty="0"/>
                  <a:t>10</a:t>
                </a:r>
                <a:r>
                  <a:rPr lang="de-AT" dirty="0"/>
                  <a:t> = 10001</a:t>
                </a:r>
                <a:r>
                  <a:rPr lang="de-AT" baseline="-25000" dirty="0"/>
                  <a:t>2 </a:t>
                </a:r>
                <a:r>
                  <a:rPr lang="de-A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= 01111</a:t>
                </a:r>
                <a:endParaRPr lang="de-AT" baseline="-25000" dirty="0"/>
              </a:p>
              <a:p>
                <a:r>
                  <a:rPr lang="de-AT" dirty="0"/>
                  <a:t>A		11011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		</a:t>
                </a:r>
                <a:r>
                  <a:rPr lang="de-AT" u="sng" dirty="0"/>
                  <a:t>01111</a:t>
                </a:r>
                <a:br>
                  <a:rPr lang="de-AT" dirty="0"/>
                </a:br>
                <a:r>
                  <a:rPr lang="de-AT" dirty="0"/>
                  <a:t>A+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de-AT" dirty="0"/>
                  <a:t>      </a:t>
                </a:r>
                <a:r>
                  <a:rPr lang="de-AT" dirty="0">
                    <a:solidFill>
                      <a:srgbClr val="FF0000"/>
                    </a:solidFill>
                  </a:rPr>
                  <a:t>1</a:t>
                </a:r>
                <a:r>
                  <a:rPr lang="de-AT" dirty="0"/>
                  <a:t>01010</a:t>
                </a:r>
                <a:r>
                  <a:rPr lang="de-AT" baseline="-25000" dirty="0"/>
                  <a:t>2</a:t>
                </a:r>
                <a:r>
                  <a:rPr lang="de-AT" dirty="0"/>
                  <a:t> </a:t>
                </a:r>
                <a:endParaRPr lang="de-AT" b="1" baseline="-25000" dirty="0"/>
              </a:p>
              <a:p>
                <a:r>
                  <a:rPr lang="de-AT" dirty="0"/>
                  <a:t>Übertrag </a:t>
                </a:r>
                <a:r>
                  <a:rPr lang="de-AT" dirty="0">
                    <a:solidFill>
                      <a:srgbClr val="FF0000"/>
                    </a:solidFill>
                  </a:rPr>
                  <a:t>1 </a:t>
                </a:r>
                <a:r>
                  <a:rPr lang="de-AT" dirty="0"/>
                  <a:t>streichen -&gt; Ergebnis </a:t>
                </a:r>
                <a:r>
                  <a:rPr lang="de-AT" b="1" dirty="0"/>
                  <a:t>01010</a:t>
                </a:r>
                <a:r>
                  <a:rPr lang="de-AT" b="1" baseline="-25000" dirty="0"/>
                  <a:t>2</a:t>
                </a:r>
                <a:r>
                  <a:rPr lang="de-AT" b="1" dirty="0"/>
                  <a:t> = 10</a:t>
                </a:r>
                <a:r>
                  <a:rPr lang="de-AT" b="1" baseline="-25000" dirty="0"/>
                  <a:t>10</a:t>
                </a:r>
                <a:endParaRPr lang="de-AT" b="1" dirty="0"/>
              </a:p>
              <a:p>
                <a:r>
                  <a:rPr lang="de-AT" dirty="0"/>
                  <a:t>Probe im Dezimalsystem 27 – 17 = 10, also </a:t>
                </a:r>
                <a:r>
                  <a:rPr lang="de-AT"/>
                  <a:t>Probe stimmt.</a:t>
                </a:r>
                <a:endParaRPr lang="de-AT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9195343-AB5B-472D-915C-1A16DF83A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78" t="-4029" b="-348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94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383</Words>
  <Application>Microsoft Office PowerPoint</Application>
  <PresentationFormat>Bildschirmpräsentation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Parallax</vt:lpstr>
      <vt:lpstr>Subtraktion im Dualsystem</vt:lpstr>
      <vt:lpstr>Subtraktion</vt:lpstr>
      <vt:lpstr>Stellenkomplement (B-1) ̅ („Einerkomplement“)</vt:lpstr>
      <vt:lpstr>Stellenkomplement („Einerkomplement“)</vt:lpstr>
      <vt:lpstr>Stellenkomplement (B-1) ̅ („Einerkomplement“)</vt:lpstr>
      <vt:lpstr>Zweierkomplement B ̅</vt:lpstr>
      <vt:lpstr>Zweierkomplement</vt:lpstr>
      <vt:lpstr>Subtraktion im Dualsystem</vt:lpstr>
      <vt:lpstr>Beispiel</vt:lpstr>
      <vt:lpstr>Beispiel 2 – mit unterschiedlicher Anzahl von 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Subtraktion im Dualsystem</dc:title>
  <dc:creator>Alexander Poszvek</dc:creator>
  <cp:lastModifiedBy>Alexander Poszvek</cp:lastModifiedBy>
  <cp:revision>13</cp:revision>
  <dcterms:created xsi:type="dcterms:W3CDTF">2016-10-26T13:53:10Z</dcterms:created>
  <dcterms:modified xsi:type="dcterms:W3CDTF">2019-12-11T09:49:36Z</dcterms:modified>
</cp:coreProperties>
</file>