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69138"/>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Travelling_Salesman_Proble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599" cy="2052599"/>
          </a:xfrm>
          <a:prstGeom prst="rect">
            <a:avLst/>
          </a:prstGeom>
        </p:spPr>
        <p:txBody>
          <a:bodyPr anchorCtr="0" anchor="b" bIns="91425" lIns="91425" rIns="91425" tIns="91425">
            <a:noAutofit/>
          </a:bodyPr>
          <a:lstStyle/>
          <a:p>
            <a:pPr lvl="0">
              <a:spcBef>
                <a:spcPts val="0"/>
              </a:spcBef>
              <a:buNone/>
            </a:pPr>
            <a:r>
              <a:rPr lang="en"/>
              <a:t>Vehicle Routing System</a:t>
            </a:r>
          </a:p>
        </p:txBody>
      </p:sp>
      <p:sp>
        <p:nvSpPr>
          <p:cNvPr id="55" name="Shape 55"/>
          <p:cNvSpPr txBox="1"/>
          <p:nvPr>
            <p:ph idx="1" type="subTitle"/>
          </p:nvPr>
        </p:nvSpPr>
        <p:spPr>
          <a:xfrm>
            <a:off x="311700" y="2834125"/>
            <a:ext cx="8520599" cy="792600"/>
          </a:xfrm>
          <a:prstGeom prst="rect">
            <a:avLst/>
          </a:prstGeom>
        </p:spPr>
        <p:txBody>
          <a:bodyPr anchorCtr="0" anchor="t" bIns="91425" lIns="91425" rIns="91425" tIns="91425">
            <a:noAutofit/>
          </a:bodyPr>
          <a:lstStyle/>
          <a:p>
            <a:pPr lvl="0">
              <a:spcBef>
                <a:spcPts val="0"/>
              </a:spcBef>
              <a:buNone/>
            </a:pPr>
            <a:r>
              <a:rPr lang="en"/>
              <a:t>Computer Science 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3600">
                <a:solidFill>
                  <a:schemeClr val="dk1"/>
                </a:solidFill>
              </a:rPr>
              <a:t>For the dimensions of theTownship of Homerville we need to make the following </a:t>
            </a:r>
            <a:r>
              <a:rPr b="1" lang="en" sz="3600">
                <a:solidFill>
                  <a:srgbClr val="FF0000"/>
                </a:solidFill>
              </a:rPr>
              <a:t>assumptions</a:t>
            </a:r>
            <a:r>
              <a:rPr b="1" lang="en" sz="3600">
                <a:solidFill>
                  <a:schemeClr val="dk1"/>
                </a:solidFill>
              </a:rPr>
              <a:t>:</a:t>
            </a:r>
          </a:p>
          <a:p>
            <a:pPr lvl="0" rtl="0">
              <a:spcBef>
                <a:spcPts val="0"/>
              </a:spcBef>
              <a:buNone/>
            </a:pPr>
            <a:r>
              <a:t/>
            </a:r>
            <a:endParaRPr b="1" sz="3600">
              <a:solidFill>
                <a:schemeClr val="dk1"/>
              </a:solidFil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idx="1" type="body"/>
          </p:nvPr>
        </p:nvSpPr>
        <p:spPr>
          <a:xfrm>
            <a:off x="495150" y="340700"/>
            <a:ext cx="8520599" cy="4973099"/>
          </a:xfrm>
          <a:prstGeom prst="rect">
            <a:avLst/>
          </a:prstGeom>
        </p:spPr>
        <p:txBody>
          <a:bodyPr anchorCtr="0" anchor="t" bIns="91425" lIns="91425" rIns="91425" tIns="91425">
            <a:noAutofit/>
          </a:bodyPr>
          <a:lstStyle/>
          <a:p>
            <a:pPr lvl="0" rtl="0">
              <a:spcBef>
                <a:spcPts val="0"/>
              </a:spcBef>
              <a:spcAft>
                <a:spcPts val="0"/>
              </a:spcAft>
              <a:buClr>
                <a:schemeClr val="dk1"/>
              </a:buClr>
              <a:buSzPct val="36666"/>
              <a:buFont typeface="Arial"/>
              <a:buNone/>
            </a:pPr>
            <a:r>
              <a:rPr b="1" lang="en" sz="3000">
                <a:solidFill>
                  <a:schemeClr val="dk1"/>
                </a:solidFill>
              </a:rPr>
              <a:t>There are 5,000 feet in a mile</a:t>
            </a:r>
          </a:p>
          <a:p>
            <a:pPr lvl="0" rtl="0">
              <a:spcBef>
                <a:spcPts val="0"/>
              </a:spcBef>
              <a:spcAft>
                <a:spcPts val="0"/>
              </a:spcAft>
              <a:buClr>
                <a:schemeClr val="dk1"/>
              </a:buClr>
              <a:buSzPct val="36666"/>
              <a:buFont typeface="Arial"/>
              <a:buNone/>
            </a:pPr>
            <a:r>
              <a:t/>
            </a:r>
            <a:endParaRPr b="1" sz="3000">
              <a:solidFill>
                <a:schemeClr val="dk1"/>
              </a:solidFill>
            </a:endParaRPr>
          </a:p>
          <a:p>
            <a:pPr lvl="0" rtl="0">
              <a:spcBef>
                <a:spcPts val="0"/>
              </a:spcBef>
              <a:spcAft>
                <a:spcPts val="0"/>
              </a:spcAft>
              <a:buClr>
                <a:schemeClr val="dk1"/>
              </a:buClr>
              <a:buSzPct val="36666"/>
              <a:buFont typeface="Arial"/>
              <a:buNone/>
            </a:pPr>
            <a:r>
              <a:rPr b="1" lang="en" sz="3000">
                <a:solidFill>
                  <a:schemeClr val="dk1"/>
                </a:solidFill>
              </a:rPr>
              <a:t>The distance of the actual street separating the homes on a given block are infinitely small.  This means that we will discount the fact that there is a street with a given distance is ignored so a width of 0 feet is assumed.</a:t>
            </a: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3000">
                <a:solidFill>
                  <a:schemeClr val="dk1"/>
                </a:solidFill>
              </a:rPr>
              <a:t>All homes are 100 feet wide by 100 feet deep, 10,000 square feet</a:t>
            </a:r>
          </a:p>
          <a:p>
            <a:pPr lvl="0" rtl="0">
              <a:spcBef>
                <a:spcPts val="0"/>
              </a:spcBef>
              <a:spcAft>
                <a:spcPts val="0"/>
              </a:spcAft>
              <a:buNone/>
            </a:pPr>
            <a:r>
              <a:t/>
            </a:r>
            <a:endParaRPr b="1" sz="3000">
              <a:solidFill>
                <a:schemeClr val="dk1"/>
              </a:solidFill>
            </a:endParaRPr>
          </a:p>
          <a:p>
            <a:pPr lvl="0" rtl="0">
              <a:spcBef>
                <a:spcPts val="0"/>
              </a:spcBef>
              <a:spcAft>
                <a:spcPts val="0"/>
              </a:spcAft>
              <a:buNone/>
            </a:pPr>
            <a:r>
              <a:rPr b="1" lang="en" sz="3000">
                <a:solidFill>
                  <a:schemeClr val="dk1"/>
                </a:solidFill>
              </a:rPr>
              <a:t>There are 10 homes on each side of a block, therefore each block is </a:t>
            </a:r>
          </a:p>
          <a:p>
            <a:pPr lvl="0" rtl="0">
              <a:spcBef>
                <a:spcPts val="0"/>
              </a:spcBef>
              <a:spcAft>
                <a:spcPts val="0"/>
              </a:spcAft>
              <a:buNone/>
            </a:pPr>
            <a:r>
              <a:rPr b="1" lang="en" sz="3000">
                <a:solidFill>
                  <a:schemeClr val="dk1"/>
                </a:solidFill>
              </a:rPr>
              <a:t>1,000 feet long (⅕  of a mile).  </a:t>
            </a:r>
          </a:p>
          <a:p>
            <a:pPr lvl="0" rtl="0">
              <a:spcBef>
                <a:spcPts val="0"/>
              </a:spcBef>
              <a:spcAft>
                <a:spcPts val="0"/>
              </a:spcAft>
              <a:buNone/>
            </a:pPr>
            <a:r>
              <a:t/>
            </a:r>
            <a:endParaRPr b="1" sz="3000">
              <a:solidFill>
                <a:schemeClr val="dk1"/>
              </a:solidFill>
            </a:endParaRPr>
          </a:p>
          <a:p>
            <a:pPr lvl="0" rtl="0">
              <a:spcBef>
                <a:spcPts val="0"/>
              </a:spcBef>
              <a:spcAft>
                <a:spcPts val="0"/>
              </a:spcAft>
              <a:buNone/>
            </a:pPr>
            <a:r>
              <a:rPr b="1" lang="en" sz="3000">
                <a:solidFill>
                  <a:schemeClr val="dk1"/>
                </a:solidFill>
              </a:rPr>
              <a:t>Each block contains 20 homes.</a:t>
            </a:r>
          </a:p>
          <a:p>
            <a:pPr lvl="0" rtl="0">
              <a:spcBef>
                <a:spcPts val="0"/>
              </a:spcBef>
              <a:spcAft>
                <a:spcPts val="0"/>
              </a:spcAft>
              <a:buNone/>
            </a:pPr>
            <a:r>
              <a:t/>
            </a:r>
            <a:endParaRPr b="1" sz="3000">
              <a:solidFill>
                <a:schemeClr val="dk1"/>
              </a:solidFill>
            </a:endParaRP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3000">
                <a:solidFill>
                  <a:schemeClr val="dk1"/>
                </a:solidFill>
              </a:rPr>
              <a:t>Homerville is a region covering 10 square miles (100,000 feet by 100,000 feet).</a:t>
            </a:r>
          </a:p>
          <a:p>
            <a:pPr lvl="0" rtl="0">
              <a:spcBef>
                <a:spcPts val="0"/>
              </a:spcBef>
              <a:spcAft>
                <a:spcPts val="0"/>
              </a:spcAft>
              <a:buNone/>
            </a:pPr>
            <a:r>
              <a:t/>
            </a:r>
            <a:endParaRPr b="1" sz="3000">
              <a:solidFill>
                <a:schemeClr val="dk1"/>
              </a:solidFill>
            </a:endParaRPr>
          </a:p>
          <a:p>
            <a:pPr lvl="0" rtl="0">
              <a:spcBef>
                <a:spcPts val="0"/>
              </a:spcBef>
              <a:spcAft>
                <a:spcPts val="0"/>
              </a:spcAft>
              <a:buNone/>
            </a:pPr>
            <a:r>
              <a:rPr b="1" lang="en" sz="3000">
                <a:solidFill>
                  <a:schemeClr val="dk1"/>
                </a:solidFill>
              </a:rPr>
              <a:t>There are 250 Streets (EAST to WEST) that are 200 feet apart (sum of 2 homes).</a:t>
            </a:r>
          </a:p>
          <a:p>
            <a:pPr lvl="0" rtl="0">
              <a:spcBef>
                <a:spcPts val="0"/>
              </a:spcBef>
              <a:spcAft>
                <a:spcPts val="0"/>
              </a:spcAft>
              <a:buNone/>
            </a:pPr>
            <a:r>
              <a:t/>
            </a:r>
            <a:endParaRPr b="1" sz="3000">
              <a:solidFill>
                <a:schemeClr val="dk1"/>
              </a:solidFill>
            </a:endParaRPr>
          </a:p>
          <a:p>
            <a:pPr lvl="0" rtl="0">
              <a:spcBef>
                <a:spcPts val="0"/>
              </a:spcBef>
              <a:spcAft>
                <a:spcPts val="0"/>
              </a:spcAft>
              <a:buNone/>
            </a:pPr>
            <a:r>
              <a:rPr b="1" lang="en" sz="3000">
                <a:solidFill>
                  <a:schemeClr val="dk1"/>
                </a:solidFill>
              </a:rPr>
              <a:t>There are 50 Avenues (NORTH and SOUTH) that are 1,000 feet apart.</a:t>
            </a: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3000">
                <a:solidFill>
                  <a:schemeClr val="dk1"/>
                </a:solidFill>
              </a:rPr>
              <a:t>Therefore, each Street contains 1,000 homes.  SInce there are 250 Streets, there is the potential of 250,000 homes.  </a:t>
            </a:r>
          </a:p>
          <a:p>
            <a:pPr lvl="0" rtl="0">
              <a:spcBef>
                <a:spcPts val="0"/>
              </a:spcBef>
              <a:spcAft>
                <a:spcPts val="0"/>
              </a:spcAft>
              <a:buNone/>
            </a:pPr>
            <a:r>
              <a:t/>
            </a:r>
            <a:endParaRPr b="1" sz="3000">
              <a:solidFill>
                <a:schemeClr val="dk1"/>
              </a:solidFill>
            </a:endParaRPr>
          </a:p>
          <a:p>
            <a:pPr lvl="0" rtl="0">
              <a:spcBef>
                <a:spcPts val="0"/>
              </a:spcBef>
              <a:spcAft>
                <a:spcPts val="0"/>
              </a:spcAft>
              <a:buNone/>
            </a:pPr>
            <a:r>
              <a:rPr b="1" lang="en" sz="3000">
                <a:solidFill>
                  <a:schemeClr val="dk1"/>
                </a:solidFill>
              </a:rPr>
              <a:t>However, the Bart Complex covers a 200 by 1,000 foot block and contains 300 units.  This complex is located between 2nd Street and 3rd Street and 3rd and 4th Avenues.  </a:t>
            </a: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3000">
                <a:solidFill>
                  <a:schemeClr val="dk1"/>
                </a:solidFill>
              </a:rPr>
              <a:t>Also, the Lisa Complex covers a 200 by 1,000 foot block and contains 500 units.  This complex is located between 149th  Street and 150th Street and 33rd and 34th Avenues.  </a:t>
            </a:r>
          </a:p>
          <a:p>
            <a:pPr lvl="0" rtl="0">
              <a:spcBef>
                <a:spcPts val="0"/>
              </a:spcBef>
              <a:spcAft>
                <a:spcPts val="0"/>
              </a:spcAft>
              <a:buNone/>
            </a:pPr>
            <a:r>
              <a:t/>
            </a:r>
            <a:endParaRPr b="1" sz="3000">
              <a:solidFill>
                <a:schemeClr val="dk1"/>
              </a:solidFill>
            </a:endParaRPr>
          </a:p>
          <a:p>
            <a:pPr lvl="0" rtl="0">
              <a:spcBef>
                <a:spcPts val="0"/>
              </a:spcBef>
              <a:spcAft>
                <a:spcPts val="0"/>
              </a:spcAft>
              <a:buNone/>
            </a:pPr>
            <a:r>
              <a:rPr b="1" lang="en" sz="3000">
                <a:solidFill>
                  <a:schemeClr val="dk1"/>
                </a:solidFill>
              </a:rPr>
              <a:t>Therefore, the homes that would have been on these blocks don’t exist, so the total homes is actually 249,960.</a:t>
            </a: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3600">
                <a:solidFill>
                  <a:schemeClr val="dk1"/>
                </a:solidFill>
              </a:rPr>
              <a:t>Homerville is laid out in a grid style where the </a:t>
            </a:r>
            <a:r>
              <a:rPr b="1" lang="en" sz="3600">
                <a:solidFill>
                  <a:srgbClr val="FF0000"/>
                </a:solidFill>
              </a:rPr>
              <a:t>streets running North and South </a:t>
            </a:r>
            <a:r>
              <a:rPr b="1" lang="en" sz="3600">
                <a:solidFill>
                  <a:schemeClr val="dk1"/>
                </a:solidFill>
              </a:rPr>
              <a:t>are named in numbers starting with 1st Street.   The streets running perpendicular, </a:t>
            </a:r>
            <a:r>
              <a:rPr b="1" lang="en" sz="3600">
                <a:solidFill>
                  <a:srgbClr val="FF0000"/>
                </a:solidFill>
              </a:rPr>
              <a:t>East and West,</a:t>
            </a:r>
            <a:r>
              <a:rPr b="1" lang="en" sz="3600">
                <a:solidFill>
                  <a:schemeClr val="dk1"/>
                </a:solidFill>
              </a:rPr>
              <a:t> are also named in numbers starting with 1st </a:t>
            </a:r>
            <a:r>
              <a:rPr b="1" lang="en" sz="3600">
                <a:solidFill>
                  <a:srgbClr val="FF0000"/>
                </a:solidFill>
              </a:rPr>
              <a:t>Avenue</a:t>
            </a:r>
            <a:r>
              <a:rPr b="1" lang="en" sz="3600">
                <a:solidFill>
                  <a:schemeClr val="dk1"/>
                </a:solidFill>
              </a:rPr>
              <a:t>.</a:t>
            </a: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3600">
                <a:solidFill>
                  <a:schemeClr val="dk1"/>
                </a:solidFill>
              </a:rPr>
              <a:t>Also there are two major apartment complexes in Homerville.  The Bart Complex is between 2nd Street and 3rd Street and 3rd Avenue and 4th Avenue.  This complex contains 300 units.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3600">
                <a:solidFill>
                  <a:schemeClr val="dk1"/>
                </a:solidFill>
              </a:rPr>
              <a:t>The second complex is The Lisa Complex and  is between 149th Street and 150th Street and 33rd Avenue and 34th Avenue.  This complex contains 500 units.  The streets and avenues are evenly distributed and you can assume street width that is virtually ZERO feet wide.</a:t>
            </a: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3600">
                <a:solidFill>
                  <a:schemeClr val="dk1"/>
                </a:solidFill>
              </a:rPr>
              <a:t>The houses are numbered </a:t>
            </a:r>
            <a:r>
              <a:rPr b="1" lang="en" sz="3600">
                <a:solidFill>
                  <a:srgbClr val="FF0000"/>
                </a:solidFill>
              </a:rPr>
              <a:t>A,B,C,D,E,F,G,H,I &amp; J</a:t>
            </a:r>
            <a:r>
              <a:rPr b="1" lang="en" sz="3600">
                <a:solidFill>
                  <a:schemeClr val="dk1"/>
                </a:solidFill>
              </a:rPr>
              <a:t> for the west side of the street </a:t>
            </a:r>
          </a:p>
          <a:p>
            <a:pPr lvl="0" rtl="0">
              <a:spcBef>
                <a:spcPts val="0"/>
              </a:spcBef>
              <a:spcAft>
                <a:spcPts val="0"/>
              </a:spcAft>
              <a:buNone/>
            </a:pPr>
            <a:r>
              <a:t/>
            </a:r>
            <a:endParaRPr b="1" sz="3600">
              <a:solidFill>
                <a:schemeClr val="dk1"/>
              </a:solidFill>
            </a:endParaRPr>
          </a:p>
          <a:p>
            <a:pPr lvl="0" rtl="0">
              <a:spcBef>
                <a:spcPts val="0"/>
              </a:spcBef>
              <a:spcAft>
                <a:spcPts val="0"/>
              </a:spcAft>
              <a:buNone/>
            </a:pPr>
            <a:r>
              <a:rPr b="1" lang="en" sz="3600">
                <a:solidFill>
                  <a:srgbClr val="FF0000"/>
                </a:solidFill>
              </a:rPr>
              <a:t>AA,BB,CC,DD,EE,FF,HH,II &amp; JJ</a:t>
            </a:r>
            <a:r>
              <a:rPr b="1" lang="en" sz="3600">
                <a:solidFill>
                  <a:schemeClr val="dk1"/>
                </a:solidFill>
              </a:rPr>
              <a:t> for the east side of the street.</a:t>
            </a:r>
          </a:p>
          <a:p>
            <a:pPr lvl="0" rtl="0">
              <a:spcBef>
                <a:spcPts val="0"/>
              </a:spcBef>
              <a:spcAft>
                <a:spcPts val="0"/>
              </a:spcAft>
              <a:buNone/>
            </a:pPr>
            <a:r>
              <a:t/>
            </a:r>
            <a:endParaRPr b="1" sz="3600">
              <a:solidFill>
                <a:schemeClr val="dk1"/>
              </a:solidFill>
            </a:endParaRP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idx="1" type="body"/>
          </p:nvPr>
        </p:nvSpPr>
        <p:spPr>
          <a:xfrm>
            <a:off x="311700" y="170350"/>
            <a:ext cx="8520599" cy="5025599"/>
          </a:xfrm>
          <a:prstGeom prst="rect">
            <a:avLst/>
          </a:prstGeom>
        </p:spPr>
        <p:txBody>
          <a:bodyPr anchorCtr="0" anchor="t" bIns="91425" lIns="91425" rIns="91425" tIns="91425">
            <a:noAutofit/>
          </a:bodyPr>
          <a:lstStyle/>
          <a:p>
            <a:pPr lvl="0" rtl="0">
              <a:spcBef>
                <a:spcPts val="0"/>
              </a:spcBef>
              <a:spcAft>
                <a:spcPts val="0"/>
              </a:spcAft>
              <a:buNone/>
            </a:pPr>
            <a:r>
              <a:rPr b="1" lang="en" sz="3600">
                <a:solidFill>
                  <a:schemeClr val="dk1"/>
                </a:solidFill>
              </a:rPr>
              <a:t>Assume that there were just 5 people on your block that had a morning newspaper delivered to their home.  If you were the delivery person, it would be irrelevant, as far as time efficiency, what order in which you delivered the newspapers.  A difference of a few minutes really doesn't matter.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3600">
                <a:solidFill>
                  <a:schemeClr val="dk1"/>
                </a:solidFill>
              </a:rPr>
              <a:t>The DISTRIBUTION Center, where ALL of the packages and trucks reside, </a:t>
            </a:r>
            <a:r>
              <a:rPr b="1" lang="en" sz="3600">
                <a:solidFill>
                  <a:srgbClr val="0000FF"/>
                </a:solidFill>
              </a:rPr>
              <a:t>covers a full block between 125th Street and 126th Street and 22nd Avenue and 23rd Avenue</a:t>
            </a:r>
            <a:r>
              <a:rPr b="1" lang="en" sz="3600">
                <a:solidFill>
                  <a:schemeClr val="dk1"/>
                </a:solidFill>
              </a:rPr>
              <a:t>.  This also reduces the total number of homes by 20, making the total homes </a:t>
            </a:r>
            <a:r>
              <a:rPr b="1" lang="en" sz="3600">
                <a:solidFill>
                  <a:srgbClr val="FF0000"/>
                </a:solidFill>
              </a:rPr>
              <a:t>249,940</a:t>
            </a:r>
            <a:r>
              <a:rPr b="1" lang="en" sz="3600">
                <a:solidFill>
                  <a:schemeClr val="dk1"/>
                </a:solidFill>
              </a:rPr>
              <a:t>.</a:t>
            </a:r>
          </a:p>
          <a:p>
            <a:pPr lvl="0" rtl="0">
              <a:spcBef>
                <a:spcPts val="0"/>
              </a:spcBef>
              <a:spcAft>
                <a:spcPts val="0"/>
              </a:spcAft>
              <a:buNone/>
            </a:pPr>
            <a:r>
              <a:t/>
            </a:r>
            <a:endParaRPr b="1" sz="3600">
              <a:solidFill>
                <a:schemeClr val="dk1"/>
              </a:solidFill>
            </a:endParaRPr>
          </a:p>
          <a:p>
            <a:pPr lvl="0" rtl="0">
              <a:spcBef>
                <a:spcPts val="0"/>
              </a:spcBef>
              <a:spcAft>
                <a:spcPts val="0"/>
              </a:spcAft>
              <a:buNone/>
            </a:pPr>
            <a:r>
              <a:t/>
            </a:r>
            <a:endParaRPr b="1" sz="3600">
              <a:solidFill>
                <a:schemeClr val="dk1"/>
              </a:solidFill>
            </a:endParaRP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3600">
                <a:solidFill>
                  <a:schemeClr val="dk1"/>
                </a:solidFill>
              </a:rPr>
              <a:t>Your company has options for distributing packages to customers of Homerville.</a:t>
            </a:r>
          </a:p>
          <a:p>
            <a:pPr lvl="0" rtl="0">
              <a:spcBef>
                <a:spcPts val="0"/>
              </a:spcBef>
              <a:spcAft>
                <a:spcPts val="0"/>
              </a:spcAft>
              <a:buNone/>
            </a:pPr>
            <a:r>
              <a:t/>
            </a:r>
            <a:endParaRPr b="1" sz="3600">
              <a:solidFill>
                <a:schemeClr val="dk1"/>
              </a:solidFill>
            </a:endParaRPr>
          </a:p>
          <a:p>
            <a:pPr lvl="0" rtl="0">
              <a:spcBef>
                <a:spcPts val="0"/>
              </a:spcBef>
              <a:spcAft>
                <a:spcPts val="0"/>
              </a:spcAft>
              <a:buNone/>
            </a:pPr>
            <a:r>
              <a:t/>
            </a:r>
            <a:endParaRPr b="1" sz="3600">
              <a:solidFill>
                <a:schemeClr val="dk1"/>
              </a:solidFill>
            </a:endParaRPr>
          </a:p>
          <a:p>
            <a:pPr lvl="0" rtl="0">
              <a:spcBef>
                <a:spcPts val="0"/>
              </a:spcBef>
              <a:spcAft>
                <a:spcPts val="0"/>
              </a:spcAft>
              <a:buNone/>
            </a:pPr>
            <a:r>
              <a:t/>
            </a:r>
            <a:endParaRPr b="1" sz="3600">
              <a:solidFill>
                <a:schemeClr val="dk1"/>
              </a:solidFill>
            </a:endParaRP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idx="1" type="body"/>
          </p:nvPr>
        </p:nvSpPr>
        <p:spPr>
          <a:xfrm>
            <a:off x="311700" y="91725"/>
            <a:ext cx="8520599" cy="4973099"/>
          </a:xfrm>
          <a:prstGeom prst="rect">
            <a:avLst/>
          </a:prstGeom>
        </p:spPr>
        <p:txBody>
          <a:bodyPr anchorCtr="0" anchor="t" bIns="91425" lIns="91425" rIns="91425" tIns="91425">
            <a:noAutofit/>
          </a:bodyPr>
          <a:lstStyle/>
          <a:p>
            <a:pPr indent="-419100" lvl="0" marL="457200" rtl="0">
              <a:spcBef>
                <a:spcPts val="0"/>
              </a:spcBef>
              <a:spcAft>
                <a:spcPts val="0"/>
              </a:spcAft>
              <a:buClr>
                <a:schemeClr val="dk1"/>
              </a:buClr>
              <a:buSzPct val="100000"/>
            </a:pPr>
            <a:r>
              <a:rPr b="1" lang="en" sz="3000">
                <a:solidFill>
                  <a:schemeClr val="dk1"/>
                </a:solidFill>
              </a:rPr>
              <a:t>Purchase a Delivery Truck at a Cost of  $100,000</a:t>
            </a:r>
          </a:p>
          <a:p>
            <a:pPr indent="-419100" lvl="0" marL="457200" rtl="0">
              <a:spcBef>
                <a:spcPts val="0"/>
              </a:spcBef>
              <a:spcAft>
                <a:spcPts val="0"/>
              </a:spcAft>
              <a:buClr>
                <a:schemeClr val="dk1"/>
              </a:buClr>
              <a:buSzPct val="100000"/>
            </a:pPr>
            <a:r>
              <a:rPr b="1" lang="en" sz="3000">
                <a:solidFill>
                  <a:schemeClr val="dk1"/>
                </a:solidFill>
              </a:rPr>
              <a:t>Rental of a Delivery Truck Cost $15,000 per day for a 10 day cycle.</a:t>
            </a:r>
          </a:p>
          <a:p>
            <a:pPr indent="-419100" lvl="0" marL="457200" rtl="0">
              <a:spcBef>
                <a:spcPts val="0"/>
              </a:spcBef>
              <a:spcAft>
                <a:spcPts val="0"/>
              </a:spcAft>
              <a:buClr>
                <a:schemeClr val="dk1"/>
              </a:buClr>
              <a:buSzPct val="100000"/>
            </a:pPr>
            <a:r>
              <a:rPr b="1" lang="en" sz="3000">
                <a:solidFill>
                  <a:schemeClr val="dk1"/>
                </a:solidFill>
              </a:rPr>
              <a:t>There is a fuel charge of $5.00 per mile for any truck.</a:t>
            </a:r>
          </a:p>
          <a:p>
            <a:pPr indent="-419100" lvl="0" marL="457200" rtl="0">
              <a:spcBef>
                <a:spcPts val="0"/>
              </a:spcBef>
              <a:spcAft>
                <a:spcPts val="0"/>
              </a:spcAft>
              <a:buClr>
                <a:schemeClr val="dk1"/>
              </a:buClr>
              <a:buSzPct val="100000"/>
            </a:pPr>
            <a:r>
              <a:rPr b="1" lang="en" sz="3000">
                <a:solidFill>
                  <a:schemeClr val="dk1"/>
                </a:solidFill>
              </a:rPr>
              <a:t>Owned Trucks need to be maintained every 100 miles at a cost of $1,000</a:t>
            </a: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idx="1" type="body"/>
          </p:nvPr>
        </p:nvSpPr>
        <p:spPr>
          <a:xfrm>
            <a:off x="311700" y="91725"/>
            <a:ext cx="8520599" cy="4973099"/>
          </a:xfrm>
          <a:prstGeom prst="rect">
            <a:avLst/>
          </a:prstGeom>
        </p:spPr>
        <p:txBody>
          <a:bodyPr anchorCtr="0" anchor="t" bIns="91425" lIns="91425" rIns="91425" tIns="91425">
            <a:noAutofit/>
          </a:bodyPr>
          <a:lstStyle/>
          <a:p>
            <a:pPr indent="-419100" lvl="0" marL="457200" rtl="0">
              <a:spcBef>
                <a:spcPts val="0"/>
              </a:spcBef>
              <a:spcAft>
                <a:spcPts val="0"/>
              </a:spcAft>
              <a:buClr>
                <a:schemeClr val="dk1"/>
              </a:buClr>
              <a:buSzPct val="100000"/>
            </a:pPr>
            <a:r>
              <a:rPr b="1" lang="en" sz="3000">
                <a:solidFill>
                  <a:schemeClr val="dk1"/>
                </a:solidFill>
              </a:rPr>
              <a:t>Each Employee cost $30 per hour for an 8 hour period and then $45 for each additional hour.</a:t>
            </a:r>
          </a:p>
          <a:p>
            <a:pPr lvl="0" rtl="0">
              <a:spcBef>
                <a:spcPts val="0"/>
              </a:spcBef>
              <a:spcAft>
                <a:spcPts val="0"/>
              </a:spcAft>
              <a:buNone/>
            </a:pPr>
            <a:r>
              <a:t/>
            </a:r>
            <a:endParaRPr b="1" sz="3000">
              <a:solidFill>
                <a:schemeClr val="dk1"/>
              </a:solidFill>
            </a:endParaRPr>
          </a:p>
          <a:p>
            <a:pPr indent="-419100" lvl="0" marL="457200" rtl="0">
              <a:spcBef>
                <a:spcPts val="0"/>
              </a:spcBef>
              <a:spcAft>
                <a:spcPts val="0"/>
              </a:spcAft>
              <a:buClr>
                <a:schemeClr val="dk1"/>
              </a:buClr>
              <a:buSzPct val="100000"/>
            </a:pPr>
            <a:r>
              <a:rPr b="1" lang="en" sz="3000">
                <a:solidFill>
                  <a:schemeClr val="dk1"/>
                </a:solidFill>
              </a:rPr>
              <a:t>A Truck can hold an infinite amount of packages.  </a:t>
            </a: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3000">
                <a:solidFill>
                  <a:schemeClr val="dk1"/>
                </a:solidFill>
              </a:rPr>
              <a:t>As for delivery time, a truck takes </a:t>
            </a:r>
            <a:r>
              <a:rPr b="1" lang="en" sz="3000">
                <a:solidFill>
                  <a:srgbClr val="FF0000"/>
                </a:solidFill>
              </a:rPr>
              <a:t>30 seconds</a:t>
            </a:r>
            <a:r>
              <a:rPr b="1" lang="en" sz="3000">
                <a:solidFill>
                  <a:schemeClr val="dk1"/>
                </a:solidFill>
              </a:rPr>
              <a:t> to travel 1 block and it takes </a:t>
            </a:r>
            <a:r>
              <a:rPr b="1" lang="en" sz="3000">
                <a:solidFill>
                  <a:srgbClr val="FF0000"/>
                </a:solidFill>
              </a:rPr>
              <a:t>1 minute </a:t>
            </a:r>
            <a:r>
              <a:rPr b="1" lang="en" sz="3000">
                <a:solidFill>
                  <a:schemeClr val="dk1"/>
                </a:solidFill>
              </a:rPr>
              <a:t>to deliver EACH package (1 package per house/unit).</a:t>
            </a:r>
          </a:p>
          <a:p>
            <a:pPr lvl="0" rtl="0">
              <a:spcBef>
                <a:spcPts val="0"/>
              </a:spcBef>
              <a:spcAft>
                <a:spcPts val="0"/>
              </a:spcAft>
              <a:buNone/>
            </a:pPr>
            <a:r>
              <a:t/>
            </a:r>
            <a:endParaRPr b="1" sz="3000">
              <a:solidFill>
                <a:schemeClr val="dk1"/>
              </a:solidFill>
            </a:endParaRP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idx="1" type="body"/>
          </p:nvPr>
        </p:nvSpPr>
        <p:spPr>
          <a:xfrm>
            <a:off x="311700" y="91725"/>
            <a:ext cx="8520600" cy="4973100"/>
          </a:xfrm>
          <a:prstGeom prst="rect">
            <a:avLst/>
          </a:prstGeom>
        </p:spPr>
        <p:txBody>
          <a:bodyPr anchorCtr="0" anchor="t" bIns="91425" lIns="91425" rIns="91425" tIns="91425">
            <a:noAutofit/>
          </a:bodyPr>
          <a:lstStyle/>
          <a:p>
            <a:pPr lvl="0" rtl="0">
              <a:spcBef>
                <a:spcPts val="0"/>
              </a:spcBef>
              <a:spcAft>
                <a:spcPts val="0"/>
              </a:spcAft>
              <a:buClr>
                <a:schemeClr val="dk1"/>
              </a:buClr>
              <a:buSzPct val="30555"/>
              <a:buFont typeface="Arial"/>
              <a:buNone/>
            </a:pPr>
            <a:r>
              <a:rPr b="1" lang="en" sz="3600">
                <a:solidFill>
                  <a:srgbClr val="38761D"/>
                </a:solidFill>
              </a:rPr>
              <a:t>HOWEVER, YOU MAY decide to traverse PART WAY up a street.  IN THAT CASE, you take 3 seconds PER HOUSE UP the street AND THEN 3 seconds PER HOUSE BACK down the street.</a:t>
            </a:r>
          </a:p>
          <a:p>
            <a:pPr lvl="0" rtl="0">
              <a:spcBef>
                <a:spcPts val="0"/>
              </a:spcBef>
              <a:spcAft>
                <a:spcPts val="0"/>
              </a:spcAft>
              <a:buClr>
                <a:schemeClr val="dk1"/>
              </a:buClr>
              <a:buSzPct val="91666"/>
              <a:buFont typeface="Arial"/>
              <a:buNone/>
            </a:pPr>
            <a:r>
              <a:t/>
            </a:r>
            <a:endParaRPr b="1" sz="12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3000">
                <a:solidFill>
                  <a:schemeClr val="dk1"/>
                </a:solidFill>
              </a:rPr>
              <a:t>Deliveries to the Bart or Lisa complex include the time to drive to the complex, </a:t>
            </a:r>
            <a:r>
              <a:rPr b="1" lang="en" sz="3000">
                <a:solidFill>
                  <a:srgbClr val="FF0000"/>
                </a:solidFill>
              </a:rPr>
              <a:t>plus 30 seconds for each package</a:t>
            </a:r>
            <a:r>
              <a:rPr b="1" lang="en" sz="3000">
                <a:solidFill>
                  <a:schemeClr val="dk1"/>
                </a:solidFill>
              </a:rPr>
              <a:t> to be delivered at that complex.  If there are </a:t>
            </a:r>
            <a:r>
              <a:rPr b="1" lang="en" sz="3000">
                <a:solidFill>
                  <a:srgbClr val="FF0000"/>
                </a:solidFill>
              </a:rPr>
              <a:t>more than 100 units</a:t>
            </a:r>
            <a:r>
              <a:rPr b="1" lang="en" sz="3000">
                <a:solidFill>
                  <a:schemeClr val="dk1"/>
                </a:solidFill>
              </a:rPr>
              <a:t>, additional trips are required.</a:t>
            </a:r>
          </a:p>
          <a:p>
            <a:pPr lvl="0" rtl="0">
              <a:spcBef>
                <a:spcPts val="0"/>
              </a:spcBef>
              <a:spcAft>
                <a:spcPts val="0"/>
              </a:spcAft>
              <a:buNone/>
            </a:pPr>
            <a:r>
              <a:t/>
            </a:r>
            <a:endParaRPr b="1" sz="3000">
              <a:solidFill>
                <a:schemeClr val="dk1"/>
              </a:solidFill>
            </a:endParaRPr>
          </a:p>
          <a:p>
            <a:pPr lvl="0" rtl="0">
              <a:spcBef>
                <a:spcPts val="0"/>
              </a:spcBef>
              <a:spcAft>
                <a:spcPts val="0"/>
              </a:spcAft>
              <a:buNone/>
            </a:pPr>
            <a:r>
              <a:rPr b="1" lang="en" sz="3000">
                <a:solidFill>
                  <a:schemeClr val="dk1"/>
                </a:solidFill>
              </a:rPr>
              <a:t>The simulation will run for </a:t>
            </a:r>
            <a:r>
              <a:rPr b="1" lang="en" sz="3000">
                <a:solidFill>
                  <a:srgbClr val="FF0000"/>
                </a:solidFill>
              </a:rPr>
              <a:t>10  cycles</a:t>
            </a:r>
            <a:r>
              <a:rPr b="1" lang="en" sz="3000">
                <a:solidFill>
                  <a:schemeClr val="dk1"/>
                </a:solidFill>
              </a:rPr>
              <a:t> (10 working days).  The amount and location of deliveries will vary each cycle (day).</a:t>
            </a: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2400">
                <a:solidFill>
                  <a:schemeClr val="dk1"/>
                </a:solidFill>
              </a:rPr>
              <a:t>Your program must be able </a:t>
            </a:r>
            <a:r>
              <a:rPr b="1" lang="en" sz="2400">
                <a:solidFill>
                  <a:srgbClr val="0000FF"/>
                </a:solidFill>
              </a:rPr>
              <a:t>to read in a cycle of information from a comma delimited flat file</a:t>
            </a:r>
            <a:r>
              <a:rPr b="1" lang="en" sz="2400">
                <a:solidFill>
                  <a:schemeClr val="dk1"/>
                </a:solidFill>
              </a:rPr>
              <a:t> in the following format:</a:t>
            </a:r>
          </a:p>
          <a:p>
            <a:pPr lvl="0" rtl="0">
              <a:spcBef>
                <a:spcPts val="0"/>
              </a:spcBef>
              <a:spcAft>
                <a:spcPts val="0"/>
              </a:spcAft>
              <a:buNone/>
            </a:pPr>
            <a:r>
              <a:t/>
            </a:r>
            <a:endParaRPr b="1" sz="2400">
              <a:solidFill>
                <a:schemeClr val="dk1"/>
              </a:solidFill>
            </a:endParaRPr>
          </a:p>
          <a:p>
            <a:pPr lvl="0" rtl="0">
              <a:spcBef>
                <a:spcPts val="0"/>
              </a:spcBef>
              <a:spcAft>
                <a:spcPts val="0"/>
              </a:spcAft>
              <a:buNone/>
            </a:pPr>
            <a:r>
              <a:rPr b="1" lang="en" sz="2400">
                <a:solidFill>
                  <a:schemeClr val="dk1"/>
                </a:solidFill>
              </a:rPr>
              <a:t>Cycle Number</a:t>
            </a:r>
          </a:p>
          <a:p>
            <a:pPr lvl="0" rtl="0">
              <a:spcBef>
                <a:spcPts val="0"/>
              </a:spcBef>
              <a:spcAft>
                <a:spcPts val="0"/>
              </a:spcAft>
              <a:buNone/>
            </a:pPr>
            <a:r>
              <a:rPr b="1" lang="en" sz="2400">
                <a:solidFill>
                  <a:schemeClr val="dk1"/>
                </a:solidFill>
              </a:rPr>
              <a:t>Total Packages</a:t>
            </a:r>
          </a:p>
          <a:p>
            <a:pPr lvl="0" rtl="0">
              <a:spcBef>
                <a:spcPts val="0"/>
              </a:spcBef>
              <a:spcAft>
                <a:spcPts val="0"/>
              </a:spcAft>
              <a:buNone/>
            </a:pPr>
            <a:r>
              <a:rPr b="1" lang="en" sz="2400">
                <a:solidFill>
                  <a:schemeClr val="dk1"/>
                </a:solidFill>
              </a:rPr>
              <a:t>Home Address</a:t>
            </a:r>
          </a:p>
          <a:p>
            <a:pPr lvl="0" rtl="0">
              <a:spcBef>
                <a:spcPts val="0"/>
              </a:spcBef>
              <a:spcAft>
                <a:spcPts val="0"/>
              </a:spcAft>
              <a:buNone/>
            </a:pPr>
            <a:r>
              <a:rPr b="1" lang="en" sz="2400">
                <a:solidFill>
                  <a:schemeClr val="dk1"/>
                </a:solidFill>
              </a:rPr>
              <a:t>Bart Complex</a:t>
            </a:r>
          </a:p>
          <a:p>
            <a:pPr lvl="0" rtl="0">
              <a:spcBef>
                <a:spcPts val="0"/>
              </a:spcBef>
              <a:spcAft>
                <a:spcPts val="0"/>
              </a:spcAft>
              <a:buNone/>
            </a:pPr>
            <a:r>
              <a:rPr b="1" lang="en" sz="2400">
                <a:solidFill>
                  <a:schemeClr val="dk1"/>
                </a:solidFill>
              </a:rPr>
              <a:t>Bart Complex units</a:t>
            </a:r>
          </a:p>
          <a:p>
            <a:pPr lvl="0" rtl="0">
              <a:spcBef>
                <a:spcPts val="0"/>
              </a:spcBef>
              <a:spcAft>
                <a:spcPts val="0"/>
              </a:spcAft>
              <a:buNone/>
            </a:pPr>
            <a:r>
              <a:rPr b="1" lang="en" sz="2400">
                <a:solidFill>
                  <a:schemeClr val="dk1"/>
                </a:solidFill>
              </a:rPr>
              <a:t>Lisa Complex</a:t>
            </a:r>
          </a:p>
          <a:p>
            <a:pPr lvl="0" rtl="0">
              <a:spcBef>
                <a:spcPts val="0"/>
              </a:spcBef>
              <a:spcAft>
                <a:spcPts val="0"/>
              </a:spcAft>
              <a:buNone/>
            </a:pPr>
            <a:r>
              <a:rPr b="1" lang="en" sz="2400">
                <a:solidFill>
                  <a:schemeClr val="dk1"/>
                </a:solidFill>
              </a:rPr>
              <a:t>Lisa Complex units</a:t>
            </a: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a:solidFill>
                  <a:schemeClr val="dk1"/>
                </a:solidFill>
              </a:rPr>
              <a:t>Example:</a:t>
            </a:r>
          </a:p>
          <a:p>
            <a:pPr lvl="0" rtl="0">
              <a:spcBef>
                <a:spcPts val="0"/>
              </a:spcBef>
              <a:spcAft>
                <a:spcPts val="0"/>
              </a:spcAft>
              <a:buNone/>
            </a:pPr>
            <a:r>
              <a:rPr b="1" lang="en">
                <a:solidFill>
                  <a:srgbClr val="FF0000"/>
                </a:solidFill>
              </a:rPr>
              <a:t>cycle1.dat</a:t>
            </a:r>
          </a:p>
          <a:p>
            <a:pPr lvl="0" rtl="0">
              <a:spcBef>
                <a:spcPts val="0"/>
              </a:spcBef>
              <a:spcAft>
                <a:spcPts val="0"/>
              </a:spcAft>
              <a:buNone/>
            </a:pPr>
            <a:r>
              <a:rPr b="1" lang="en">
                <a:solidFill>
                  <a:schemeClr val="dk1"/>
                </a:solidFill>
              </a:rPr>
              <a:t>1</a:t>
            </a:r>
          </a:p>
          <a:p>
            <a:pPr lvl="0" rtl="0">
              <a:spcBef>
                <a:spcPts val="0"/>
              </a:spcBef>
              <a:spcAft>
                <a:spcPts val="0"/>
              </a:spcAft>
              <a:buNone/>
            </a:pPr>
            <a:r>
              <a:rPr b="1" lang="en">
                <a:solidFill>
                  <a:schemeClr val="dk1"/>
                </a:solidFill>
              </a:rPr>
              <a:t>4560</a:t>
            </a:r>
          </a:p>
          <a:p>
            <a:pPr lvl="0" rtl="0">
              <a:spcBef>
                <a:spcPts val="0"/>
              </a:spcBef>
              <a:spcAft>
                <a:spcPts val="0"/>
              </a:spcAft>
              <a:buNone/>
            </a:pPr>
            <a:r>
              <a:rPr b="1" lang="en">
                <a:solidFill>
                  <a:schemeClr val="dk1"/>
                </a:solidFill>
              </a:rPr>
              <a:t>1s,31a,AA</a:t>
            </a:r>
          </a:p>
          <a:p>
            <a:pPr lvl="0" rtl="0">
              <a:spcBef>
                <a:spcPts val="0"/>
              </a:spcBef>
              <a:spcAft>
                <a:spcPts val="0"/>
              </a:spcAft>
              <a:buNone/>
            </a:pPr>
            <a:r>
              <a:rPr b="1" lang="en">
                <a:solidFill>
                  <a:schemeClr val="dk1"/>
                </a:solidFill>
              </a:rPr>
              <a:t>1s,48a,HH</a:t>
            </a:r>
          </a:p>
          <a:p>
            <a:pPr lvl="0" rtl="0">
              <a:spcBef>
                <a:spcPts val="0"/>
              </a:spcBef>
              <a:spcAft>
                <a:spcPts val="0"/>
              </a:spcAft>
              <a:buNone/>
            </a:pPr>
            <a:r>
              <a:rPr b="1" lang="en">
                <a:solidFill>
                  <a:schemeClr val="dk1"/>
                </a:solidFill>
              </a:rPr>
              <a:t>1s,40a,J</a:t>
            </a:r>
          </a:p>
          <a:p>
            <a:pPr lvl="0" rtl="0">
              <a:spcBef>
                <a:spcPts val="0"/>
              </a:spcBef>
              <a:spcAft>
                <a:spcPts val="0"/>
              </a:spcAft>
              <a:buNone/>
            </a:pPr>
            <a:r>
              <a:rPr b="1" lang="en">
                <a:solidFill>
                  <a:schemeClr val="dk1"/>
                </a:solidFill>
              </a:rPr>
              <a:t>4s,35a,EE</a:t>
            </a:r>
          </a:p>
          <a:p>
            <a:pPr lvl="0" rtl="0">
              <a:spcBef>
                <a:spcPts val="0"/>
              </a:spcBef>
              <a:spcAft>
                <a:spcPts val="0"/>
              </a:spcAft>
              <a:buNone/>
            </a:pPr>
            <a:r>
              <a:rPr b="1" lang="en">
                <a:solidFill>
                  <a:schemeClr val="dk1"/>
                </a:solidFill>
              </a:rPr>
              <a:t>Bart Complex</a:t>
            </a:r>
          </a:p>
          <a:p>
            <a:pPr lvl="0" rtl="0">
              <a:spcBef>
                <a:spcPts val="0"/>
              </a:spcBef>
              <a:spcAft>
                <a:spcPts val="0"/>
              </a:spcAft>
              <a:buNone/>
            </a:pPr>
            <a:r>
              <a:rPr b="1" lang="en">
                <a:solidFill>
                  <a:schemeClr val="dk1"/>
                </a:solidFill>
              </a:rPr>
              <a:t>190</a:t>
            </a:r>
          </a:p>
          <a:p>
            <a:pPr lvl="0" rtl="0">
              <a:spcBef>
                <a:spcPts val="0"/>
              </a:spcBef>
              <a:spcAft>
                <a:spcPts val="0"/>
              </a:spcAft>
              <a:buNone/>
            </a:pPr>
            <a:r>
              <a:rPr b="1" lang="en">
                <a:solidFill>
                  <a:schemeClr val="dk1"/>
                </a:solidFill>
              </a:rPr>
              <a:t>Lisa Complex</a:t>
            </a:r>
          </a:p>
          <a:p>
            <a:pPr lvl="0" rtl="0">
              <a:spcBef>
                <a:spcPts val="0"/>
              </a:spcBef>
              <a:spcAft>
                <a:spcPts val="0"/>
              </a:spcAft>
              <a:buNone/>
            </a:pPr>
            <a:r>
              <a:rPr b="1" lang="en">
                <a:solidFill>
                  <a:schemeClr val="dk1"/>
                </a:solidFill>
              </a:rPr>
              <a:t>121</a:t>
            </a:r>
          </a:p>
          <a:p>
            <a:pPr lvl="0" rtl="0">
              <a:spcBef>
                <a:spcPts val="0"/>
              </a:spcBef>
              <a:spcAft>
                <a:spcPts val="0"/>
              </a:spcAft>
              <a:buNone/>
            </a:pPr>
            <a:r>
              <a:t/>
            </a:r>
            <a:endParaRPr b="1" sz="1200">
              <a:solidFill>
                <a:schemeClr val="dk1"/>
              </a:solidFill>
            </a:endParaRPr>
          </a:p>
          <a:p>
            <a:pPr lvl="0" rtl="0">
              <a:spcBef>
                <a:spcPts val="0"/>
              </a:spcBef>
              <a:spcAft>
                <a:spcPts val="0"/>
              </a:spcAft>
              <a:buNone/>
            </a:pPr>
            <a:r>
              <a:t/>
            </a:r>
            <a:endParaRPr b="1" sz="24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a:solidFill>
                  <a:schemeClr val="dk1"/>
                </a:solidFill>
              </a:rPr>
              <a:t>The stats for the last 10 day cycle are as follows:</a:t>
            </a:r>
          </a:p>
          <a:p>
            <a:pPr lvl="0" rtl="0">
              <a:spcBef>
                <a:spcPts val="0"/>
              </a:spcBef>
              <a:spcAft>
                <a:spcPts val="0"/>
              </a:spcAft>
              <a:buNone/>
            </a:pPr>
            <a:r>
              <a:t/>
            </a:r>
            <a:endParaRPr b="1">
              <a:solidFill>
                <a:schemeClr val="dk1"/>
              </a:solidFill>
            </a:endParaRPr>
          </a:p>
          <a:p>
            <a:pPr lvl="0" rtl="0">
              <a:spcBef>
                <a:spcPts val="0"/>
              </a:spcBef>
              <a:spcAft>
                <a:spcPts val="0"/>
              </a:spcAft>
              <a:buNone/>
            </a:pPr>
            <a:r>
              <a:rPr b="1" lang="en">
                <a:solidFill>
                  <a:schemeClr val="dk1"/>
                </a:solidFill>
              </a:rPr>
              <a:t>1.	4,560 packages</a:t>
            </a:r>
          </a:p>
          <a:p>
            <a:pPr lvl="0" rtl="0">
              <a:spcBef>
                <a:spcPts val="0"/>
              </a:spcBef>
              <a:spcAft>
                <a:spcPts val="0"/>
              </a:spcAft>
              <a:buNone/>
            </a:pPr>
            <a:r>
              <a:rPr b="1" lang="en">
                <a:solidFill>
                  <a:schemeClr val="dk1"/>
                </a:solidFill>
              </a:rPr>
              <a:t>2.	3,980 packages</a:t>
            </a:r>
          </a:p>
          <a:p>
            <a:pPr lvl="0" rtl="0">
              <a:spcBef>
                <a:spcPts val="0"/>
              </a:spcBef>
              <a:spcAft>
                <a:spcPts val="0"/>
              </a:spcAft>
              <a:buNone/>
            </a:pPr>
            <a:r>
              <a:rPr b="1" lang="en">
                <a:solidFill>
                  <a:schemeClr val="dk1"/>
                </a:solidFill>
              </a:rPr>
              <a:t>3.	2,890 packages</a:t>
            </a:r>
          </a:p>
          <a:p>
            <a:pPr lvl="0" rtl="0">
              <a:spcBef>
                <a:spcPts val="0"/>
              </a:spcBef>
              <a:spcAft>
                <a:spcPts val="0"/>
              </a:spcAft>
              <a:buNone/>
            </a:pPr>
            <a:r>
              <a:rPr b="1" lang="en">
                <a:solidFill>
                  <a:schemeClr val="dk1"/>
                </a:solidFill>
              </a:rPr>
              <a:t>4.	1,990 packages</a:t>
            </a:r>
          </a:p>
          <a:p>
            <a:pPr lvl="0" rtl="0">
              <a:spcBef>
                <a:spcPts val="0"/>
              </a:spcBef>
              <a:spcAft>
                <a:spcPts val="0"/>
              </a:spcAft>
              <a:buNone/>
            </a:pPr>
            <a:r>
              <a:rPr b="1" lang="en">
                <a:solidFill>
                  <a:schemeClr val="dk1"/>
                </a:solidFill>
              </a:rPr>
              <a:t>5.	2,100 packages</a:t>
            </a:r>
          </a:p>
          <a:p>
            <a:pPr lvl="0" rtl="0">
              <a:spcBef>
                <a:spcPts val="0"/>
              </a:spcBef>
              <a:spcAft>
                <a:spcPts val="0"/>
              </a:spcAft>
              <a:buNone/>
            </a:pPr>
            <a:r>
              <a:rPr b="1" lang="en">
                <a:solidFill>
                  <a:schemeClr val="dk1"/>
                </a:solidFill>
              </a:rPr>
              <a:t>6.	5,100 packages</a:t>
            </a:r>
          </a:p>
          <a:p>
            <a:pPr lvl="0" rtl="0">
              <a:spcBef>
                <a:spcPts val="0"/>
              </a:spcBef>
              <a:spcAft>
                <a:spcPts val="0"/>
              </a:spcAft>
              <a:buNone/>
            </a:pPr>
            <a:r>
              <a:rPr b="1" lang="en">
                <a:solidFill>
                  <a:schemeClr val="dk1"/>
                </a:solidFill>
              </a:rPr>
              <a:t>7.	4,010 packages</a:t>
            </a:r>
          </a:p>
          <a:p>
            <a:pPr lvl="0" rtl="0">
              <a:spcBef>
                <a:spcPts val="0"/>
              </a:spcBef>
              <a:spcAft>
                <a:spcPts val="0"/>
              </a:spcAft>
              <a:buNone/>
            </a:pPr>
            <a:r>
              <a:rPr b="1" lang="en">
                <a:solidFill>
                  <a:schemeClr val="dk1"/>
                </a:solidFill>
              </a:rPr>
              <a:t>8.	3,001 packages</a:t>
            </a:r>
          </a:p>
          <a:p>
            <a:pPr lvl="0" rtl="0">
              <a:spcBef>
                <a:spcPts val="0"/>
              </a:spcBef>
              <a:spcAft>
                <a:spcPts val="0"/>
              </a:spcAft>
              <a:buNone/>
            </a:pPr>
            <a:r>
              <a:rPr b="1" lang="en">
                <a:solidFill>
                  <a:schemeClr val="dk1"/>
                </a:solidFill>
              </a:rPr>
              <a:t>9.	2,000 packages</a:t>
            </a:r>
          </a:p>
          <a:p>
            <a:pPr lvl="0" rtl="0">
              <a:spcBef>
                <a:spcPts val="0"/>
              </a:spcBef>
              <a:spcAft>
                <a:spcPts val="0"/>
              </a:spcAft>
              <a:buNone/>
            </a:pPr>
            <a:r>
              <a:rPr b="1" lang="en">
                <a:solidFill>
                  <a:schemeClr val="dk1"/>
                </a:solidFill>
              </a:rPr>
              <a:t>10.  1,950 packages</a:t>
            </a:r>
          </a:p>
          <a:p>
            <a:pPr lvl="0" rtl="0">
              <a:spcBef>
                <a:spcPts val="0"/>
              </a:spcBef>
              <a:spcAft>
                <a:spcPts val="0"/>
              </a:spcAft>
              <a:buNone/>
            </a:pPr>
            <a:r>
              <a:t/>
            </a:r>
            <a:endParaRPr b="1">
              <a:solidFill>
                <a:schemeClr val="dk1"/>
              </a:solidFill>
            </a:endParaRPr>
          </a:p>
          <a:p>
            <a:pPr lvl="0" rtl="0">
              <a:spcBef>
                <a:spcPts val="0"/>
              </a:spcBef>
              <a:spcAft>
                <a:spcPts val="0"/>
              </a:spcAft>
              <a:buNone/>
            </a:pPr>
            <a:r>
              <a:t/>
            </a:r>
            <a:endParaRPr b="1" sz="1200">
              <a:solidFill>
                <a:schemeClr val="dk1"/>
              </a:solidFill>
            </a:endParaRPr>
          </a:p>
          <a:p>
            <a:pPr lvl="0" rtl="0">
              <a:spcBef>
                <a:spcPts val="0"/>
              </a:spcBef>
              <a:spcAft>
                <a:spcPts val="0"/>
              </a:spcAft>
              <a:buNone/>
            </a:pPr>
            <a:r>
              <a:t/>
            </a:r>
            <a:endParaRPr b="1" sz="24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idx="1" type="body"/>
          </p:nvPr>
        </p:nvSpPr>
        <p:spPr>
          <a:xfrm>
            <a:off x="311700" y="170350"/>
            <a:ext cx="8520599" cy="4398599"/>
          </a:xfrm>
          <a:prstGeom prst="rect">
            <a:avLst/>
          </a:prstGeom>
        </p:spPr>
        <p:txBody>
          <a:bodyPr anchorCtr="0" anchor="t" bIns="91425" lIns="91425" rIns="91425" tIns="91425">
            <a:noAutofit/>
          </a:bodyPr>
          <a:lstStyle/>
          <a:p>
            <a:pPr lvl="0" rtl="0">
              <a:spcBef>
                <a:spcPts val="0"/>
              </a:spcBef>
              <a:spcAft>
                <a:spcPts val="0"/>
              </a:spcAft>
              <a:buNone/>
            </a:pPr>
            <a:r>
              <a:rPr b="1" lang="en" sz="3600">
                <a:solidFill>
                  <a:schemeClr val="dk1"/>
                </a:solidFill>
              </a:rPr>
              <a:t>Now, assume that you add several more customers and they reside several blocks from one another.  Now you probably need to put more thought into the order in which you make your deliveries.  </a:t>
            </a:r>
          </a:p>
          <a:p>
            <a:pPr lvl="0" rtl="0">
              <a:spcBef>
                <a:spcPts val="0"/>
              </a:spcBef>
              <a:buNone/>
            </a:pPr>
            <a:r>
              <a:t/>
            </a:r>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3000">
                <a:solidFill>
                  <a:schemeClr val="dk1"/>
                </a:solidFill>
              </a:rPr>
              <a:t>Your team's objective is to implement a delivery algorithm that </a:t>
            </a:r>
            <a:r>
              <a:rPr b="1" lang="en" sz="3000">
                <a:solidFill>
                  <a:srgbClr val="38761D"/>
                </a:solidFill>
              </a:rPr>
              <a:t>minimizes total delivery time and Cycle cost</a:t>
            </a:r>
            <a:r>
              <a:rPr b="1" lang="en" sz="3000">
                <a:solidFill>
                  <a:schemeClr val="dk1"/>
                </a:solidFill>
              </a:rPr>
              <a:t>.</a:t>
            </a:r>
          </a:p>
          <a:p>
            <a:pPr lvl="0" rtl="0">
              <a:spcBef>
                <a:spcPts val="0"/>
              </a:spcBef>
              <a:spcAft>
                <a:spcPts val="0"/>
              </a:spcAft>
              <a:buNone/>
            </a:pPr>
            <a:r>
              <a:t/>
            </a:r>
            <a:endParaRPr b="1" sz="3000">
              <a:solidFill>
                <a:schemeClr val="dk1"/>
              </a:solidFill>
            </a:endParaRPr>
          </a:p>
          <a:p>
            <a:pPr lvl="0" rtl="0">
              <a:spcBef>
                <a:spcPts val="0"/>
              </a:spcBef>
              <a:spcAft>
                <a:spcPts val="0"/>
              </a:spcAft>
              <a:buNone/>
            </a:pPr>
            <a:r>
              <a:rPr b="1" lang="en" sz="3000">
                <a:solidFill>
                  <a:schemeClr val="dk1"/>
                </a:solidFill>
              </a:rPr>
              <a:t>Decisions need to be made with regard to the number of employees and trucks you utilize.  </a:t>
            </a:r>
          </a:p>
          <a:p>
            <a:pPr lvl="0" rtl="0">
              <a:spcBef>
                <a:spcPts val="0"/>
              </a:spcBef>
              <a:spcAft>
                <a:spcPts val="0"/>
              </a:spcAft>
              <a:buNone/>
            </a:pPr>
            <a:r>
              <a:t/>
            </a:r>
            <a:endParaRPr b="1" sz="3000">
              <a:solidFill>
                <a:schemeClr val="dk1"/>
              </a:solidFill>
            </a:endParaRPr>
          </a:p>
          <a:p>
            <a:pPr lvl="0" rtl="0">
              <a:spcBef>
                <a:spcPts val="0"/>
              </a:spcBef>
              <a:spcAft>
                <a:spcPts val="0"/>
              </a:spcAft>
              <a:buNone/>
            </a:pPr>
            <a:r>
              <a:rPr b="1" lang="en" sz="3000">
                <a:solidFill>
                  <a:schemeClr val="dk1"/>
                </a:solidFill>
              </a:rPr>
              <a:t>Also, decide if you will purchase, rent trucks or a combination.</a:t>
            </a: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3000">
                <a:solidFill>
                  <a:schemeClr val="dk1"/>
                </a:solidFill>
              </a:rPr>
              <a:t>You MUST have </a:t>
            </a:r>
            <a:r>
              <a:rPr b="1" lang="en" sz="3000">
                <a:solidFill>
                  <a:srgbClr val="FF0000"/>
                </a:solidFill>
              </a:rPr>
              <a:t>one employee per Truck</a:t>
            </a:r>
            <a:r>
              <a:rPr b="1" lang="en" sz="3000">
                <a:solidFill>
                  <a:schemeClr val="dk1"/>
                </a:solidFill>
              </a:rPr>
              <a:t>.  If you decide to use two employees per truck, your delivery time per house will be reduced to 30 seconds, but your hourly employee costs go up.</a:t>
            </a:r>
          </a:p>
          <a:p>
            <a:pPr lvl="0" rtl="0">
              <a:spcBef>
                <a:spcPts val="0"/>
              </a:spcBef>
              <a:spcAft>
                <a:spcPts val="0"/>
              </a:spcAft>
              <a:buNone/>
            </a:pPr>
            <a:r>
              <a:t/>
            </a:r>
            <a:endParaRPr b="1" sz="3000">
              <a:solidFill>
                <a:schemeClr val="dk1"/>
              </a:solidFill>
            </a:endParaRPr>
          </a:p>
          <a:p>
            <a:pPr lvl="0" rtl="0">
              <a:spcBef>
                <a:spcPts val="0"/>
              </a:spcBef>
              <a:spcAft>
                <a:spcPts val="0"/>
              </a:spcAft>
              <a:buNone/>
            </a:pPr>
            <a:r>
              <a:rPr b="1" lang="en" sz="3000">
                <a:solidFill>
                  <a:schemeClr val="dk1"/>
                </a:solidFill>
              </a:rPr>
              <a:t>After each cycle run, you need to display, in a file, the following information:</a:t>
            </a: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3000">
                <a:solidFill>
                  <a:schemeClr val="dk1"/>
                </a:solidFill>
              </a:rPr>
              <a:t>Truck cost  (rental and purchase)</a:t>
            </a:r>
          </a:p>
          <a:p>
            <a:pPr lvl="0" rtl="0">
              <a:spcBef>
                <a:spcPts val="0"/>
              </a:spcBef>
              <a:spcAft>
                <a:spcPts val="0"/>
              </a:spcAft>
              <a:buNone/>
            </a:pPr>
            <a:r>
              <a:rPr b="1" lang="en" sz="3000">
                <a:solidFill>
                  <a:schemeClr val="dk1"/>
                </a:solidFill>
              </a:rPr>
              <a:t>Total Gas Cost</a:t>
            </a:r>
          </a:p>
          <a:p>
            <a:pPr lvl="0" rtl="0">
              <a:spcBef>
                <a:spcPts val="0"/>
              </a:spcBef>
              <a:spcAft>
                <a:spcPts val="0"/>
              </a:spcAft>
              <a:buNone/>
            </a:pPr>
            <a:r>
              <a:rPr b="1" lang="en" sz="3000">
                <a:solidFill>
                  <a:schemeClr val="dk1"/>
                </a:solidFill>
              </a:rPr>
              <a:t>Employee Cost (rate times hours worked)</a:t>
            </a:r>
          </a:p>
          <a:p>
            <a:pPr lvl="0" rtl="0">
              <a:spcBef>
                <a:spcPts val="0"/>
              </a:spcBef>
              <a:spcAft>
                <a:spcPts val="0"/>
              </a:spcAft>
              <a:buNone/>
            </a:pPr>
            <a:r>
              <a:rPr b="1" lang="en" sz="3000">
                <a:solidFill>
                  <a:schemeClr val="dk1"/>
                </a:solidFill>
              </a:rPr>
              <a:t>TOTAL packages delivered</a:t>
            </a:r>
          </a:p>
          <a:p>
            <a:pPr lvl="0" rtl="0">
              <a:spcBef>
                <a:spcPts val="0"/>
              </a:spcBef>
              <a:spcAft>
                <a:spcPts val="0"/>
              </a:spcAft>
              <a:buNone/>
            </a:pPr>
            <a:r>
              <a:rPr b="1" lang="en" sz="3000">
                <a:solidFill>
                  <a:schemeClr val="dk1"/>
                </a:solidFill>
              </a:rPr>
              <a:t>TOTAL delivery time (sum of all trucks delivery times)</a:t>
            </a:r>
          </a:p>
          <a:p>
            <a:pPr lvl="0" rtl="0">
              <a:spcBef>
                <a:spcPts val="0"/>
              </a:spcBef>
              <a:spcAft>
                <a:spcPts val="0"/>
              </a:spcAft>
              <a:buNone/>
            </a:pPr>
            <a:r>
              <a:t/>
            </a:r>
            <a:endParaRPr b="1" sz="3000">
              <a:solidFill>
                <a:schemeClr val="dk1"/>
              </a:solidFill>
            </a:endParaRPr>
          </a:p>
          <a:p>
            <a:pPr lvl="0" rtl="0">
              <a:spcBef>
                <a:spcPts val="0"/>
              </a:spcBef>
              <a:spcAft>
                <a:spcPts val="0"/>
              </a:spcAft>
              <a:buNone/>
            </a:pPr>
            <a:r>
              <a:rPr b="1" lang="en" sz="3000">
                <a:solidFill>
                  <a:schemeClr val="dk1"/>
                </a:solidFill>
              </a:rPr>
              <a:t>Overall TOTAL Cycle Cost</a:t>
            </a: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idx="1" type="body"/>
          </p:nvPr>
        </p:nvSpPr>
        <p:spPr>
          <a:xfrm>
            <a:off x="259300" y="85200"/>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2400">
                <a:solidFill>
                  <a:schemeClr val="dk1"/>
                </a:solidFill>
              </a:rPr>
              <a:t>For example:</a:t>
            </a:r>
          </a:p>
          <a:p>
            <a:pPr lvl="0" rtl="0">
              <a:spcBef>
                <a:spcPts val="0"/>
              </a:spcBef>
              <a:spcAft>
                <a:spcPts val="0"/>
              </a:spcAft>
              <a:buNone/>
            </a:pPr>
            <a:r>
              <a:t/>
            </a:r>
            <a:endParaRPr b="1" sz="2400">
              <a:solidFill>
                <a:schemeClr val="dk1"/>
              </a:solidFill>
            </a:endParaRPr>
          </a:p>
          <a:p>
            <a:pPr lvl="0" rtl="0">
              <a:spcBef>
                <a:spcPts val="0"/>
              </a:spcBef>
              <a:spcAft>
                <a:spcPts val="0"/>
              </a:spcAft>
              <a:buNone/>
            </a:pPr>
            <a:r>
              <a:rPr b="1" lang="en" sz="2400">
                <a:solidFill>
                  <a:schemeClr val="dk1"/>
                </a:solidFill>
              </a:rPr>
              <a:t>Purchased Truck:  100,000 (only counts once, this cost moves to 0 for the remaining 9 cycles)</a:t>
            </a:r>
          </a:p>
          <a:p>
            <a:pPr lvl="0" rtl="0">
              <a:spcBef>
                <a:spcPts val="0"/>
              </a:spcBef>
              <a:spcAft>
                <a:spcPts val="0"/>
              </a:spcAft>
              <a:buNone/>
            </a:pPr>
            <a:r>
              <a:rPr b="1" lang="en" sz="2400">
                <a:solidFill>
                  <a:schemeClr val="dk1"/>
                </a:solidFill>
              </a:rPr>
              <a:t>3 Rental Trucks        45,000                                 </a:t>
            </a:r>
          </a:p>
          <a:p>
            <a:pPr lvl="0" rtl="0">
              <a:spcBef>
                <a:spcPts val="0"/>
              </a:spcBef>
              <a:spcAft>
                <a:spcPts val="0"/>
              </a:spcAft>
              <a:buNone/>
            </a:pPr>
            <a:r>
              <a:rPr b="1" lang="en" sz="2400">
                <a:solidFill>
                  <a:schemeClr val="dk1"/>
                </a:solidFill>
              </a:rPr>
              <a:t>Gas Cost 		        150</a:t>
            </a:r>
          </a:p>
          <a:p>
            <a:pPr lvl="0" rtl="0">
              <a:spcBef>
                <a:spcPts val="0"/>
              </a:spcBef>
              <a:spcAft>
                <a:spcPts val="0"/>
              </a:spcAft>
              <a:buNone/>
            </a:pPr>
            <a:r>
              <a:rPr b="1" lang="en" sz="2400">
                <a:solidFill>
                  <a:schemeClr val="dk1"/>
                </a:solidFill>
              </a:rPr>
              <a:t>Employee Cost  (4)        570</a:t>
            </a:r>
          </a:p>
          <a:p>
            <a:pPr lvl="0" rtl="0">
              <a:spcBef>
                <a:spcPts val="0"/>
              </a:spcBef>
              <a:spcAft>
                <a:spcPts val="0"/>
              </a:spcAft>
              <a:buNone/>
            </a:pPr>
            <a:r>
              <a:rPr b="1" lang="en" sz="2400">
                <a:solidFill>
                  <a:schemeClr val="dk1"/>
                </a:solidFill>
              </a:rPr>
              <a:t>Packages Delivered    4,560    </a:t>
            </a:r>
          </a:p>
          <a:p>
            <a:pPr lvl="0" rtl="0">
              <a:spcBef>
                <a:spcPts val="0"/>
              </a:spcBef>
              <a:spcAft>
                <a:spcPts val="0"/>
              </a:spcAft>
              <a:buNone/>
            </a:pPr>
            <a:r>
              <a:rPr b="1" lang="en" sz="2400">
                <a:solidFill>
                  <a:schemeClr val="dk1"/>
                </a:solidFill>
              </a:rPr>
              <a:t>Total Delivery Time     19 hours</a:t>
            </a:r>
          </a:p>
          <a:p>
            <a:pPr lvl="0" rtl="0">
              <a:spcBef>
                <a:spcPts val="0"/>
              </a:spcBef>
              <a:spcAft>
                <a:spcPts val="0"/>
              </a:spcAft>
              <a:buNone/>
            </a:pPr>
            <a:r>
              <a:t/>
            </a:r>
            <a:endParaRPr b="1" sz="2400">
              <a:solidFill>
                <a:schemeClr val="dk1"/>
              </a:solidFill>
            </a:endParaRPr>
          </a:p>
          <a:p>
            <a:pPr lvl="0" rtl="0">
              <a:spcBef>
                <a:spcPts val="0"/>
              </a:spcBef>
              <a:spcAft>
                <a:spcPts val="0"/>
              </a:spcAft>
              <a:buNone/>
            </a:pPr>
            <a:r>
              <a:rPr b="1" lang="en" sz="2400">
                <a:solidFill>
                  <a:schemeClr val="dk1"/>
                </a:solidFill>
              </a:rPr>
              <a:t>Total Cycle Cost        145,728</a:t>
            </a:r>
          </a:p>
          <a:p>
            <a:pPr lvl="0" rtl="0">
              <a:spcBef>
                <a:spcPts val="0"/>
              </a:spcBef>
              <a:spcAft>
                <a:spcPts val="0"/>
              </a:spcAft>
              <a:buNone/>
            </a:pPr>
            <a:r>
              <a:t/>
            </a:r>
            <a:endParaRPr b="1" sz="24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3600">
                <a:solidFill>
                  <a:schemeClr val="dk1"/>
                </a:solidFill>
              </a:rPr>
              <a:t>After all </a:t>
            </a:r>
            <a:r>
              <a:rPr b="1" lang="en" sz="3600">
                <a:solidFill>
                  <a:srgbClr val="FF0000"/>
                </a:solidFill>
              </a:rPr>
              <a:t>10 cycles</a:t>
            </a:r>
            <a:r>
              <a:rPr b="1" lang="en" sz="3600">
                <a:solidFill>
                  <a:schemeClr val="dk1"/>
                </a:solidFill>
              </a:rPr>
              <a:t> are run through your program, we will total the cost for all cycles.   </a:t>
            </a:r>
          </a:p>
          <a:p>
            <a:pPr lvl="0" rtl="0">
              <a:spcBef>
                <a:spcPts val="0"/>
              </a:spcBef>
              <a:spcAft>
                <a:spcPts val="0"/>
              </a:spcAft>
              <a:buNone/>
            </a:pPr>
            <a:r>
              <a:t/>
            </a:r>
            <a:endParaRPr b="1" sz="36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3000">
                <a:solidFill>
                  <a:schemeClr val="dk1"/>
                </a:solidFill>
              </a:rPr>
              <a:t>You need to identify a </a:t>
            </a:r>
            <a:r>
              <a:rPr b="1" lang="en" sz="3000" u="sng">
                <a:solidFill>
                  <a:srgbClr val="FF0000"/>
                </a:solidFill>
              </a:rPr>
              <a:t>team captain</a:t>
            </a:r>
            <a:r>
              <a:rPr b="1" lang="en" sz="3000">
                <a:solidFill>
                  <a:schemeClr val="dk1"/>
                </a:solidFill>
              </a:rPr>
              <a:t>.  </a:t>
            </a:r>
          </a:p>
          <a:p>
            <a:pPr lvl="0" rtl="0">
              <a:spcBef>
                <a:spcPts val="0"/>
              </a:spcBef>
              <a:spcAft>
                <a:spcPts val="0"/>
              </a:spcAft>
              <a:buNone/>
            </a:pPr>
            <a:r>
              <a:t/>
            </a:r>
            <a:endParaRPr b="1" sz="3000">
              <a:solidFill>
                <a:schemeClr val="dk1"/>
              </a:solidFill>
            </a:endParaRPr>
          </a:p>
          <a:p>
            <a:pPr lvl="0" rtl="0">
              <a:spcBef>
                <a:spcPts val="0"/>
              </a:spcBef>
              <a:spcAft>
                <a:spcPts val="0"/>
              </a:spcAft>
              <a:buNone/>
            </a:pPr>
            <a:r>
              <a:rPr b="1" lang="en" sz="3000">
                <a:solidFill>
                  <a:schemeClr val="dk1"/>
                </a:solidFill>
              </a:rPr>
              <a:t>The captain is responsible for maintaining a daily journal that details the actions, meetings and decisions of your team.  </a:t>
            </a:r>
          </a:p>
          <a:p>
            <a:pPr lvl="0" rtl="0">
              <a:spcBef>
                <a:spcPts val="0"/>
              </a:spcBef>
              <a:spcAft>
                <a:spcPts val="0"/>
              </a:spcAft>
              <a:buNone/>
            </a:pPr>
            <a:r>
              <a:t/>
            </a:r>
            <a:endParaRPr b="1" sz="3000">
              <a:solidFill>
                <a:schemeClr val="dk1"/>
              </a:solidFill>
            </a:endParaRPr>
          </a:p>
          <a:p>
            <a:pPr lvl="0" rtl="0">
              <a:spcBef>
                <a:spcPts val="0"/>
              </a:spcBef>
              <a:spcAft>
                <a:spcPts val="0"/>
              </a:spcAft>
              <a:buNone/>
            </a:pPr>
            <a:r>
              <a:rPr b="1" lang="en" sz="3000">
                <a:solidFill>
                  <a:schemeClr val="dk1"/>
                </a:solidFill>
              </a:rPr>
              <a:t>Your team will meet with Mr. Farrell once a week to review your progress and evaluate your journal.</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None/>
            </a:pPr>
            <a:r>
              <a:rPr b="1" lang="en" sz="3000">
                <a:solidFill>
                  <a:schemeClr val="dk1"/>
                </a:solidFill>
              </a:rPr>
              <a:t>Your project grade is a function of:</a:t>
            </a:r>
          </a:p>
          <a:p>
            <a:pPr indent="-419100" lvl="0" marL="457200" rtl="0">
              <a:spcBef>
                <a:spcPts val="0"/>
              </a:spcBef>
              <a:spcAft>
                <a:spcPts val="0"/>
              </a:spcAft>
              <a:buClr>
                <a:schemeClr val="dk1"/>
              </a:buClr>
              <a:buSzPct val="100000"/>
            </a:pPr>
            <a:r>
              <a:rPr b="1" lang="en" sz="3000">
                <a:solidFill>
                  <a:schemeClr val="dk1"/>
                </a:solidFill>
              </a:rPr>
              <a:t> The effectiveness of your team’s efforts</a:t>
            </a:r>
          </a:p>
          <a:p>
            <a:pPr indent="-419100" lvl="0" marL="457200" rtl="0">
              <a:spcBef>
                <a:spcPts val="0"/>
              </a:spcBef>
              <a:spcAft>
                <a:spcPts val="0"/>
              </a:spcAft>
              <a:buClr>
                <a:schemeClr val="dk1"/>
              </a:buClr>
              <a:buSzPct val="100000"/>
            </a:pPr>
            <a:r>
              <a:rPr b="1" lang="en" sz="3000">
                <a:solidFill>
                  <a:schemeClr val="dk1"/>
                </a:solidFill>
              </a:rPr>
              <a:t>Your weekly meetings</a:t>
            </a:r>
          </a:p>
          <a:p>
            <a:pPr indent="-419100" lvl="0" marL="457200" rtl="0">
              <a:spcBef>
                <a:spcPts val="0"/>
              </a:spcBef>
              <a:spcAft>
                <a:spcPts val="0"/>
              </a:spcAft>
              <a:buClr>
                <a:schemeClr val="dk1"/>
              </a:buClr>
              <a:buSzPct val="100000"/>
            </a:pPr>
            <a:r>
              <a:rPr b="1" lang="en" sz="3000">
                <a:solidFill>
                  <a:schemeClr val="dk1"/>
                </a:solidFill>
              </a:rPr>
              <a:t>The quality and depth of your journal </a:t>
            </a:r>
          </a:p>
          <a:p>
            <a:pPr indent="-419100" lvl="0" marL="457200" rtl="0">
              <a:spcBef>
                <a:spcPts val="0"/>
              </a:spcBef>
              <a:spcAft>
                <a:spcPts val="0"/>
              </a:spcAft>
              <a:buClr>
                <a:schemeClr val="dk1"/>
              </a:buClr>
              <a:buSzPct val="100000"/>
            </a:pPr>
            <a:r>
              <a:rPr b="1" lang="en" sz="3000">
                <a:solidFill>
                  <a:schemeClr val="dk1"/>
                </a:solidFill>
              </a:rPr>
              <a:t>Your standing, as compared to the other teams, as a result of your 10 cycle runs.</a:t>
            </a:r>
          </a:p>
          <a:p>
            <a:pPr indent="-419100" lvl="0" marL="457200" rtl="0">
              <a:spcBef>
                <a:spcPts val="0"/>
              </a:spcBef>
              <a:spcAft>
                <a:spcPts val="0"/>
              </a:spcAft>
              <a:buClr>
                <a:schemeClr val="dk1"/>
              </a:buClr>
              <a:buSzPct val="100000"/>
            </a:pPr>
            <a:r>
              <a:rPr b="1" lang="en" sz="3000">
                <a:solidFill>
                  <a:schemeClr val="dk1"/>
                </a:solidFill>
              </a:rPr>
              <a:t>Your Graphic representation, proof, of the complete route being run</a:t>
            </a: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spcAft>
                <a:spcPts val="0"/>
              </a:spcAft>
              <a:buNone/>
            </a:pPr>
            <a:r>
              <a:t/>
            </a:r>
            <a:endParaRPr b="1" sz="3000">
              <a:solidFill>
                <a:schemeClr val="dk1"/>
              </a:solidFill>
            </a:endParaRPr>
          </a:p>
          <a:p>
            <a:pPr lvl="0" rtl="0">
              <a:spcBef>
                <a:spcPts val="0"/>
              </a:spcBef>
              <a:buNone/>
            </a:pPr>
            <a:r>
              <a:t/>
            </a:r>
            <a:endParaRPr b="1" sz="3000">
              <a:solidFill>
                <a:schemeClr val="dk1"/>
              </a:solidFill>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t/>
            </a:r>
            <a:endParaRPr/>
          </a:p>
        </p:txBody>
      </p:sp>
      <p:sp>
        <p:nvSpPr>
          <p:cNvPr id="236" name="Shape 23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t/>
            </a:r>
            <a:endParaRPr/>
          </a:p>
        </p:txBody>
      </p:sp>
      <p:sp>
        <p:nvSpPr>
          <p:cNvPr id="242" name="Shape 24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idx="1" type="body"/>
          </p:nvPr>
        </p:nvSpPr>
        <p:spPr>
          <a:xfrm>
            <a:off x="311700" y="307950"/>
            <a:ext cx="8520599" cy="4254299"/>
          </a:xfrm>
          <a:prstGeom prst="rect">
            <a:avLst/>
          </a:prstGeom>
        </p:spPr>
        <p:txBody>
          <a:bodyPr anchorCtr="0" anchor="t" bIns="91425" lIns="91425" rIns="91425" tIns="91425">
            <a:noAutofit/>
          </a:bodyPr>
          <a:lstStyle/>
          <a:p>
            <a:pPr lvl="0" rtl="0">
              <a:spcBef>
                <a:spcPts val="0"/>
              </a:spcBef>
              <a:spcAft>
                <a:spcPts val="0"/>
              </a:spcAft>
              <a:buClr>
                <a:schemeClr val="dk1"/>
              </a:buClr>
              <a:buSzPct val="25000"/>
              <a:buFont typeface="Arial"/>
              <a:buNone/>
            </a:pPr>
            <a:r>
              <a:rPr b="1" lang="en" sz="4800">
                <a:solidFill>
                  <a:schemeClr val="dk1"/>
                </a:solidFill>
              </a:rPr>
              <a:t>You can draw out each possible path, </a:t>
            </a:r>
            <a:r>
              <a:rPr b="1" lang="en" sz="4800">
                <a:solidFill>
                  <a:srgbClr val="FF0000"/>
                </a:solidFill>
              </a:rPr>
              <a:t>BRUTE FORCE</a:t>
            </a:r>
            <a:r>
              <a:rPr b="1" lang="en" sz="4800">
                <a:solidFill>
                  <a:schemeClr val="dk1"/>
                </a:solidFill>
              </a:rPr>
              <a:t>, and then select the most optimal solution. </a:t>
            </a:r>
            <a:r>
              <a:rPr b="1" lang="en" sz="1200">
                <a:solidFill>
                  <a:schemeClr val="dk1"/>
                </a:solidFill>
              </a:rPr>
              <a:t> </a:t>
            </a:r>
          </a:p>
          <a:p>
            <a:pPr lv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idx="1" type="body"/>
          </p:nvPr>
        </p:nvSpPr>
        <p:spPr>
          <a:xfrm>
            <a:off x="311700" y="235875"/>
            <a:ext cx="8520599" cy="4332900"/>
          </a:xfrm>
          <a:prstGeom prst="rect">
            <a:avLst/>
          </a:prstGeom>
        </p:spPr>
        <p:txBody>
          <a:bodyPr anchorCtr="0" anchor="t" bIns="91425" lIns="91425" rIns="91425" tIns="91425">
            <a:noAutofit/>
          </a:bodyPr>
          <a:lstStyle/>
          <a:p>
            <a:pPr lvl="0" rtl="0">
              <a:spcBef>
                <a:spcPts val="0"/>
              </a:spcBef>
              <a:spcAft>
                <a:spcPts val="0"/>
              </a:spcAft>
              <a:buNone/>
            </a:pPr>
            <a:r>
              <a:rPr b="1" lang="en" sz="3600">
                <a:solidFill>
                  <a:schemeClr val="dk1"/>
                </a:solidFill>
              </a:rPr>
              <a:t>A few weeks later, you add several hundred customers and they reside, not only in your town, but in neighboring towns.  Working out a solution where you draw out, manually, each possible route would no longer be practical.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idx="1" type="body"/>
          </p:nvPr>
        </p:nvSpPr>
        <p:spPr>
          <a:xfrm>
            <a:off x="311700" y="235875"/>
            <a:ext cx="8520599" cy="4332900"/>
          </a:xfrm>
          <a:prstGeom prst="rect">
            <a:avLst/>
          </a:prstGeom>
        </p:spPr>
        <p:txBody>
          <a:bodyPr anchorCtr="0" anchor="t" bIns="91425" lIns="91425" rIns="91425" tIns="91425">
            <a:noAutofit/>
          </a:bodyPr>
          <a:lstStyle/>
          <a:p>
            <a:pPr lvl="0" rtl="0">
              <a:spcBef>
                <a:spcPts val="0"/>
              </a:spcBef>
              <a:spcAft>
                <a:spcPts val="0"/>
              </a:spcAft>
              <a:buNone/>
            </a:pPr>
            <a:r>
              <a:rPr b="1" lang="en" sz="3600">
                <a:solidFill>
                  <a:schemeClr val="dk1"/>
                </a:solidFill>
              </a:rPr>
              <a:t> You would need to derive a more effective method for building your route.</a:t>
            </a:r>
          </a:p>
          <a:p>
            <a:pPr lvl="0" rt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idx="1" type="body"/>
          </p:nvPr>
        </p:nvSpPr>
        <p:spPr>
          <a:xfrm>
            <a:off x="311700" y="248975"/>
            <a:ext cx="8520599" cy="4320000"/>
          </a:xfrm>
          <a:prstGeom prst="rect">
            <a:avLst/>
          </a:prstGeom>
          <a:solidFill>
            <a:srgbClr val="FFFFFF"/>
          </a:solidFill>
          <a:ln cap="flat" cmpd="sng" w="9525">
            <a:solidFill>
              <a:srgbClr val="F3F3F3"/>
            </a:solidFill>
            <a:prstDash val="solid"/>
            <a:round/>
            <a:headEnd len="med" w="med" type="none"/>
            <a:tailEnd len="med" w="med" type="none"/>
          </a:ln>
        </p:spPr>
        <p:txBody>
          <a:bodyPr anchorCtr="0" anchor="t" bIns="91425" lIns="91425" rIns="91425" tIns="91425">
            <a:noAutofit/>
          </a:bodyPr>
          <a:lstStyle/>
          <a:p>
            <a:pPr lvl="0">
              <a:spcBef>
                <a:spcPts val="0"/>
              </a:spcBef>
              <a:spcAft>
                <a:spcPts val="0"/>
              </a:spcAft>
              <a:buClr>
                <a:schemeClr val="dk1"/>
              </a:buClr>
              <a:buSzPct val="30555"/>
              <a:buFont typeface="Arial"/>
              <a:buNone/>
            </a:pPr>
            <a:r>
              <a:rPr b="1" lang="en" sz="3600">
                <a:solidFill>
                  <a:schemeClr val="dk1"/>
                </a:solidFill>
              </a:rPr>
              <a:t>This problem, commonly called the </a:t>
            </a:r>
            <a:r>
              <a:rPr b="1" lang="en" sz="3600">
                <a:solidFill>
                  <a:srgbClr val="FF0000"/>
                </a:solidFill>
              </a:rPr>
              <a:t>Traveling Salesman Problem</a:t>
            </a:r>
            <a:r>
              <a:rPr b="1" lang="en" sz="3600">
                <a:solidFill>
                  <a:schemeClr val="dk1"/>
                </a:solidFill>
              </a:rPr>
              <a:t>, is one that has drawn a lot of attention and resulted in many algorithms.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idx="1" type="body"/>
          </p:nvPr>
        </p:nvSpPr>
        <p:spPr>
          <a:xfrm>
            <a:off x="311700" y="203125"/>
            <a:ext cx="8520599" cy="4365599"/>
          </a:xfrm>
          <a:prstGeom prst="rect">
            <a:avLst/>
          </a:prstGeom>
        </p:spPr>
        <p:txBody>
          <a:bodyPr anchorCtr="0" anchor="t" bIns="91425" lIns="91425" rIns="91425" tIns="91425">
            <a:noAutofit/>
          </a:bodyPr>
          <a:lstStyle/>
          <a:p>
            <a:pPr lvl="0" rtl="0">
              <a:spcBef>
                <a:spcPts val="0"/>
              </a:spcBef>
              <a:spcAft>
                <a:spcPts val="0"/>
              </a:spcAft>
              <a:buClr>
                <a:schemeClr val="dk1"/>
              </a:buClr>
              <a:buSzPct val="30555"/>
              <a:buFont typeface="Arial"/>
              <a:buNone/>
            </a:pPr>
            <a:r>
              <a:rPr b="1" lang="en" sz="3600">
                <a:solidFill>
                  <a:schemeClr val="dk1"/>
                </a:solidFill>
              </a:rPr>
              <a:t> In this problem, you will work with the </a:t>
            </a:r>
            <a:r>
              <a:rPr b="1" lang="en" sz="3600">
                <a:solidFill>
                  <a:srgbClr val="FF0000"/>
                </a:solidFill>
              </a:rPr>
              <a:t>Vehicle Routing Problem</a:t>
            </a:r>
            <a:r>
              <a:rPr b="1" lang="en" sz="3600">
                <a:solidFill>
                  <a:schemeClr val="dk1"/>
                </a:solidFill>
              </a:rPr>
              <a:t> which </a:t>
            </a:r>
            <a:r>
              <a:rPr b="1" lang="en" sz="3600">
                <a:solidFill>
                  <a:srgbClr val="252525"/>
                </a:solidFill>
                <a:highlight>
                  <a:srgbClr val="FFFFFF"/>
                </a:highlight>
              </a:rPr>
              <a:t>generalizes the more known </a:t>
            </a:r>
            <a:r>
              <a:rPr b="1" lang="en" sz="3600">
                <a:solidFill>
                  <a:schemeClr val="dk1"/>
                </a:solidFill>
                <a:highlight>
                  <a:srgbClr val="FFFFFF"/>
                </a:highlight>
                <a:hlinkClick r:id="rId3"/>
              </a:rPr>
              <a:t>Travelling Salesman Problem</a:t>
            </a:r>
            <a:r>
              <a:rPr b="1" lang="en" sz="3600">
                <a:solidFill>
                  <a:schemeClr val="dk1"/>
                </a:solidFill>
              </a:rPr>
              <a:t>. </a:t>
            </a:r>
          </a:p>
          <a:p>
            <a:pPr lvl="0">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idx="1" type="body"/>
          </p:nvPr>
        </p:nvSpPr>
        <p:spPr>
          <a:xfrm>
            <a:off x="311700" y="91725"/>
            <a:ext cx="8520599" cy="4973099"/>
          </a:xfrm>
          <a:prstGeom prst="rect">
            <a:avLst/>
          </a:prstGeom>
        </p:spPr>
        <p:txBody>
          <a:bodyPr anchorCtr="0" anchor="t" bIns="91425" lIns="91425" rIns="91425" tIns="91425">
            <a:noAutofit/>
          </a:bodyPr>
          <a:lstStyle/>
          <a:p>
            <a:pPr lvl="0" rtl="0">
              <a:spcBef>
                <a:spcPts val="0"/>
              </a:spcBef>
              <a:spcAft>
                <a:spcPts val="0"/>
              </a:spcAft>
              <a:buClr>
                <a:schemeClr val="dk1"/>
              </a:buClr>
              <a:buSzPct val="30555"/>
              <a:buFont typeface="Arial"/>
              <a:buNone/>
            </a:pPr>
            <a:r>
              <a:rPr b="1" lang="en" sz="3600">
                <a:solidFill>
                  <a:schemeClr val="dk1"/>
                </a:solidFill>
              </a:rPr>
              <a:t>For this project, you will provide a cost effective solution for your delivery company, the International Parcel Service (IPS).  IPS services the greater </a:t>
            </a:r>
            <a:r>
              <a:rPr b="1" lang="en" sz="3600">
                <a:solidFill>
                  <a:srgbClr val="00FF00"/>
                </a:solidFill>
              </a:rPr>
              <a:t>Homerville</a:t>
            </a:r>
            <a:r>
              <a:rPr b="1" lang="en" sz="3600">
                <a:solidFill>
                  <a:schemeClr val="dk1"/>
                </a:solidFill>
              </a:rPr>
              <a:t> area.</a:t>
            </a:r>
          </a:p>
          <a:p>
            <a:pPr lv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