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605" r:id="rId4"/>
    <p:sldId id="649" r:id="rId5"/>
    <p:sldId id="617" r:id="rId6"/>
    <p:sldId id="646" r:id="rId7"/>
    <p:sldId id="648" r:id="rId8"/>
    <p:sldId id="647" r:id="rId9"/>
    <p:sldId id="669" r:id="rId10"/>
    <p:sldId id="670" r:id="rId11"/>
    <p:sldId id="650" r:id="rId12"/>
    <p:sldId id="675" r:id="rId13"/>
    <p:sldId id="671" r:id="rId14"/>
    <p:sldId id="654" r:id="rId15"/>
    <p:sldId id="655" r:id="rId16"/>
    <p:sldId id="672" r:id="rId17"/>
    <p:sldId id="673" r:id="rId18"/>
    <p:sldId id="676" r:id="rId19"/>
    <p:sldId id="674" r:id="rId20"/>
    <p:sldId id="2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CA2A2A"/>
    <a:srgbClr val="ED7D31"/>
    <a:srgbClr val="FFD966"/>
    <a:srgbClr val="990000"/>
    <a:srgbClr val="E0A1F1"/>
    <a:srgbClr val="70AD47"/>
    <a:srgbClr val="5B9BD5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14" autoAdjust="0"/>
  </p:normalViewPr>
  <p:slideViewPr>
    <p:cSldViewPr snapToGrid="0" showGuides="1">
      <p:cViewPr>
        <p:scale>
          <a:sx n="60" d="100"/>
          <a:sy n="60" d="100"/>
        </p:scale>
        <p:origin x="-1080" y="-23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6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5F21-C970-4F98-B36A-7785D763E612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B654-1501-43D1-931C-26DFEC84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1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09283" y="0"/>
            <a:ext cx="2783541" cy="766482"/>
          </a:xfrm>
          <a:prstGeom prst="rect">
            <a:avLst/>
          </a:prstGeom>
          <a:solidFill>
            <a:srgbClr val="CA2A2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0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2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5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076765" y="0"/>
            <a:ext cx="2783541" cy="766482"/>
          </a:xfrm>
          <a:prstGeom prst="rect">
            <a:avLst/>
          </a:prstGeom>
          <a:solidFill>
            <a:srgbClr val="CA2A2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5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2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B01A-61B5-429E-948F-AF7844F4ECE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513" y="3660993"/>
            <a:ext cx="9144000" cy="752249"/>
          </a:xfrm>
        </p:spPr>
        <p:txBody>
          <a:bodyPr>
            <a:normAutofit/>
          </a:bodyPr>
          <a:lstStyle/>
          <a:p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r>
              <a:rPr lang="zh-CN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讲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：自然语言模型简介</a:t>
            </a:r>
            <a:endParaRPr lang="zh-CN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829" y="207963"/>
            <a:ext cx="2728685" cy="38712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机械压缩分词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87" y="5308020"/>
            <a:ext cx="1141253" cy="390037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524000" y="5698057"/>
            <a:ext cx="9144000" cy="365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中软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国际教育科技集团 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 CTO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办公室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9" y="1221580"/>
            <a:ext cx="2296886" cy="22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统计语言模型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28825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统计语言模型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1F0AD94-8545-4E6A-B79D-7E198BF67036}"/>
              </a:ext>
            </a:extLst>
          </p:cNvPr>
          <p:cNvSpPr/>
          <p:nvPr/>
        </p:nvSpPr>
        <p:spPr>
          <a:xfrm>
            <a:off x="1274536" y="1869201"/>
            <a:ext cx="1024690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接下来问题就是如何估计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P(Wi|Wi-1)</a:t>
            </a:r>
            <a:endParaRPr lang="en-US" altLang="zh-CN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056" y="2977547"/>
            <a:ext cx="4218763" cy="104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652055" y="4550540"/>
            <a:ext cx="7106799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如果有大量机读文本（语料库），根据大数定理，如果语料库文本足够多。 只要去统计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Wi-1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 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这对词前后相邻在语料库中出现的频率率，和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Wi-1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本身出现的频率，二者相除就可以得到上述概率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63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统计语言模型</a:t>
            </a:r>
          </a:p>
        </p:txBody>
      </p:sp>
      <p:sp>
        <p:nvSpPr>
          <p:cNvPr id="12" name="矩形 11"/>
          <p:cNvSpPr/>
          <p:nvPr/>
        </p:nvSpPr>
        <p:spPr>
          <a:xfrm>
            <a:off x="1481138" y="5026353"/>
            <a:ext cx="8577262" cy="787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当然不仅仅是这两点。真正实现一个好的统计语言模型，还有许多细节，数学问题太多，在此不表。对于英语分词容易，对于汉语等亚洲国家的语言，分词是一个难点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1036" y="978368"/>
            <a:ext cx="28825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统计语言模型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1F0AD94-8545-4E6A-B79D-7E198BF67036}"/>
              </a:ext>
            </a:extLst>
          </p:cNvPr>
          <p:cNvSpPr/>
          <p:nvPr/>
        </p:nvSpPr>
        <p:spPr>
          <a:xfrm>
            <a:off x="1274536" y="1869201"/>
            <a:ext cx="1024690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由上述可知，统计语言模型很重要的两点：</a:t>
            </a:r>
            <a:endParaRPr lang="en-US" altLang="zh-CN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03702" y="3063766"/>
            <a:ext cx="1406715" cy="748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语料库</a:t>
            </a:r>
            <a:endParaRPr lang="en-US" altLang="zh-CN" dirty="0" smtClean="0"/>
          </a:p>
        </p:txBody>
      </p:sp>
      <p:sp>
        <p:nvSpPr>
          <p:cNvPr id="11" name="椭圆 10"/>
          <p:cNvSpPr/>
          <p:nvPr/>
        </p:nvSpPr>
        <p:spPr>
          <a:xfrm>
            <a:off x="6444875" y="3063766"/>
            <a:ext cx="1406715" cy="748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43598" y="4004441"/>
            <a:ext cx="1825042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</a:t>
            </a:r>
            <a:r>
              <a:rPr lang="zh-CN" altLang="en-US" dirty="0" smtClean="0"/>
              <a:t>类算法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5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统计语言模型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28825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统计语言模型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1F0AD94-8545-4E6A-B79D-7E198BF67036}"/>
              </a:ext>
            </a:extLst>
          </p:cNvPr>
          <p:cNvSpPr/>
          <p:nvPr/>
        </p:nvSpPr>
        <p:spPr>
          <a:xfrm>
            <a:off x="1274536" y="1869201"/>
            <a:ext cx="1024690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利用统计语言模型分析的方法，可以用几个数学公式简单概括。假定一个句子</a:t>
            </a:r>
            <a:r>
              <a:rPr lang="en-US" altLang="zh-CN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可以有几种分词方法，以三种为例：</a:t>
            </a:r>
            <a:endParaRPr lang="en-US" altLang="zh-CN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523" y="3445386"/>
            <a:ext cx="664779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A1, A2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A3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…., </a:t>
            </a:r>
            <a:r>
              <a:rPr lang="en-US" altLang="zh-CN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Ak</a:t>
            </a:r>
            <a:endParaRPr lang="en-US" altLang="zh-CN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B1, B2, B3, ….., </a:t>
            </a:r>
            <a:r>
              <a:rPr lang="en-US" altLang="zh-CN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endParaRPr lang="en-US" altLang="zh-CN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C1, C2, C3, ….., </a:t>
            </a:r>
            <a:r>
              <a:rPr lang="en-US" altLang="zh-CN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endParaRPr lang="en-US" altLang="zh-CN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以上字母书写的都代表一个汉语的词</a:t>
            </a:r>
            <a:endParaRPr lang="en-US" altLang="zh-CN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7989" y="3607456"/>
            <a:ext cx="3250508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最好的分词方法应该是保证分完词后这个句子出现的概率最大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8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330" y="2334005"/>
            <a:ext cx="73733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情感分析概述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情感分析概述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459412" y="3217006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情感分析怎么做？</a:t>
            </a:r>
            <a:endParaRPr lang="en-US" altLang="zh-CN" sz="16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1036" y="978368"/>
            <a:ext cx="29787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情感分析概述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1F0AD94-8545-4E6A-B79D-7E198BF67036}"/>
              </a:ext>
            </a:extLst>
          </p:cNvPr>
          <p:cNvSpPr/>
          <p:nvPr/>
        </p:nvSpPr>
        <p:spPr>
          <a:xfrm>
            <a:off x="1274536" y="1869201"/>
            <a:ext cx="102469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情感分析是自然语言处理中常见的场景，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评价，饿了么外卖评价等，对于指导产品更新迭代具有关键性作用。通过情感分析，可以挖掘产品在各个维度的优劣，从而明确如何改进产品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情感分析可以采用基于情感词典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，也可以采用基于深度学习的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9085943" y="227038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情感分析概述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71036" y="978368"/>
            <a:ext cx="37593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情感分析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情感词典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情感分析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1F0AD94-8545-4E6A-B79D-7E198BF67036}"/>
              </a:ext>
            </a:extLst>
          </p:cNvPr>
          <p:cNvSpPr/>
          <p:nvPr/>
        </p:nvSpPr>
        <p:spPr>
          <a:xfrm>
            <a:off x="1274536" y="1869201"/>
            <a:ext cx="1024690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基于情感词典的方法，先对文本进行分词和停用词处理等预处理，再利用先构建好的情感词典，对文本进行字符串匹配，从而挖掘正面和负面信息。如下图</a:t>
            </a:r>
            <a:endParaRPr lang="en-US" altLang="zh-CN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33" y="3205819"/>
            <a:ext cx="7789863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3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情感分析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37593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情感分析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情感词典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1F0AD94-8545-4E6A-B79D-7E198BF67036}"/>
              </a:ext>
            </a:extLst>
          </p:cNvPr>
          <p:cNvSpPr/>
          <p:nvPr/>
        </p:nvSpPr>
        <p:spPr>
          <a:xfrm>
            <a:off x="1274536" y="1869201"/>
            <a:ext cx="1024690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情感词典包含正面词语词典、负面词语词典、否定词语词典、程度副词词典等四部分。如下图</a:t>
            </a:r>
            <a:endParaRPr lang="en-US" altLang="zh-CN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67" y="2613135"/>
            <a:ext cx="778986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773784" y="5420114"/>
            <a:ext cx="78537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词典包含两个部分：词语和权重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3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情感分析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37593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情感分析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情感词典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1F0AD94-8545-4E6A-B79D-7E198BF67036}"/>
              </a:ext>
            </a:extLst>
          </p:cNvPr>
          <p:cNvSpPr/>
          <p:nvPr/>
        </p:nvSpPr>
        <p:spPr>
          <a:xfrm>
            <a:off x="1274536" y="1869201"/>
            <a:ext cx="1024690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词典在整个情感分析中至关重要，所幸现在有很多开源的情感词典，如</a:t>
            </a:r>
            <a:r>
              <a:rPr lang="en-US" altLang="zh-CN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BosonNLP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情感词典，它是基于微博、新闻、论坛等数据来源构建的情感词典，以及知网情感词典等。当然我们也可以通过语料来自己训练情感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词典。</a:t>
            </a:r>
            <a:endParaRPr lang="en-US" altLang="zh-CN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48" y="3617857"/>
            <a:ext cx="8868552" cy="163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1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89" y="1660260"/>
            <a:ext cx="7173311" cy="460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情感分析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1036" y="978368"/>
            <a:ext cx="37593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情感分析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情感词典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1F0AD94-8545-4E6A-B79D-7E198BF67036}"/>
              </a:ext>
            </a:extLst>
          </p:cNvPr>
          <p:cNvSpPr/>
          <p:nvPr/>
        </p:nvSpPr>
        <p:spPr>
          <a:xfrm>
            <a:off x="630620" y="2717270"/>
            <a:ext cx="288509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正面词权重加法、负面词权重减法，否定词权重取相反数，程度副词权重和它所修饰的词权重相乘。</a:t>
            </a:r>
            <a:endParaRPr lang="en-US" altLang="zh-CN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18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1036" y="978368"/>
            <a:ext cx="37593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情感分析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情感分析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1F0AD94-8545-4E6A-B79D-7E198BF67036}"/>
              </a:ext>
            </a:extLst>
          </p:cNvPr>
          <p:cNvSpPr/>
          <p:nvPr/>
        </p:nvSpPr>
        <p:spPr>
          <a:xfrm>
            <a:off x="1274536" y="1869201"/>
            <a:ext cx="1024690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深度学习的情感分类，首先对语句进行分词、停用词、简繁转换等预处理，然后进行词向量编码，然后利用</a:t>
            </a:r>
            <a:r>
              <a:rPr lang="en-US" altLang="zh-CN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网络进行特征提取，最后通过全连接层和</a:t>
            </a:r>
            <a:r>
              <a:rPr lang="en-US" altLang="zh-CN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输出每个分类的概率，从而得到情感分类。</a:t>
            </a:r>
            <a:endParaRPr lang="en-US" altLang="zh-CN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74" y="3855655"/>
            <a:ext cx="8123237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2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1248147" y="1872795"/>
            <a:ext cx="8940882" cy="2423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目标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：文法规则理解自然语言</a:t>
            </a:r>
            <a:endParaRPr lang="en-US" altLang="zh-CN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目标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：统计语言模型</a:t>
            </a:r>
            <a:endParaRPr lang="en-US" altLang="zh-CN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目标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：情感分析概述</a:t>
            </a:r>
            <a:endParaRPr lang="en-US" altLang="zh-CN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194823"/>
            <a:ext cx="2728686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本 章 内 容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703862" y="1170199"/>
            <a:ext cx="137168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知识点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056700" y="2660868"/>
            <a:ext cx="419470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!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027672" y="3413344"/>
            <a:ext cx="4194709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放飞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自由梦想，成就卓越人生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模块数据处理</a:t>
            </a:r>
          </a:p>
        </p:txBody>
      </p:sp>
    </p:spTree>
    <p:extLst>
      <p:ext uri="{BB962C8B-B14F-4D97-AF65-F5344CB8AC3E}">
        <p14:creationId xmlns:p14="http://schemas.microsoft.com/office/powerpoint/2010/main" val="26025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330" y="2334005"/>
            <a:ext cx="73733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文法规则理解自然语言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自然语言处理发展简介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自然语言处理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---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从语法规则到统计模型。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自然语言处理发展简介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19479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机器智能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8836" y="2416147"/>
            <a:ext cx="5068837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计算机能否处理自然语言？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8836" y="4003209"/>
            <a:ext cx="5068837" cy="662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如果能，怎么处理？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3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文本去重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39725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让计算机理解自然语言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1607388"/>
            <a:ext cx="10057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年代，学术界对于人工智能和自然语言理解的普遍认知是：要让计算机万彩城翻译或者语音识别等工作，必须需要让计算机理解自然语言。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怎么理解自然语言？ 模仿人类，学习语法规则、词性和构词法。分析语句和获取语义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12124" y="3063766"/>
            <a:ext cx="7814552" cy="3543603"/>
            <a:chOff x="2412124" y="3063766"/>
            <a:chExt cx="7814552" cy="3543603"/>
          </a:xfrm>
        </p:grpSpPr>
        <p:sp>
          <p:nvSpPr>
            <p:cNvPr id="2" name="矩形 1"/>
            <p:cNvSpPr/>
            <p:nvPr/>
          </p:nvSpPr>
          <p:spPr>
            <a:xfrm>
              <a:off x="3931077" y="5218386"/>
              <a:ext cx="1825042" cy="693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句法分析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526687" y="5234151"/>
              <a:ext cx="1825042" cy="693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语义分析</a:t>
              </a:r>
              <a:endParaRPr lang="zh-CN" altLang="en-US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412124" y="5060730"/>
              <a:ext cx="7583214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3931077" y="4125310"/>
              <a:ext cx="5420652" cy="693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自然语言理解</a:t>
              </a:r>
              <a:endParaRPr lang="zh-CN" altLang="en-US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412124" y="3888826"/>
              <a:ext cx="7583214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503702" y="3063766"/>
              <a:ext cx="1406715" cy="74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语音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识别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5234688" y="3063766"/>
              <a:ext cx="1406715" cy="74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机器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翻译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032493" y="3063766"/>
              <a:ext cx="1406715" cy="74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自动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问答</a:t>
              </a:r>
              <a:endParaRPr lang="en-US" altLang="zh-CN" dirty="0" smtClean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8648371" y="3063766"/>
              <a:ext cx="1406715" cy="74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。。。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59719" y="55269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基础层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26539" y="444966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认知层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9718" y="325353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应用层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412124" y="6145704"/>
              <a:ext cx="7814552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accent4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早期科学家对于自然语言处理的理解（现在实际中不是）。</a:t>
              </a:r>
              <a:endParaRPr lang="zh-CN" altLang="en-US" sz="16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自然语言处理发展简介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871036" y="978368"/>
            <a:ext cx="39725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让计算机理解自然语言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4433" y="1607388"/>
            <a:ext cx="10057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如果根据上述的认知，那么就需要事先写好大量的文法规则。如下，一句简单的一句话就有一个很复杂的文法分析树。如果句子更加复杂一些，那么算法的复杂度和计算量就会非常的大。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如果再考虑到自然语言的多义性，和上下文关联，难度可想而知。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9152" y="3299414"/>
            <a:ext cx="252330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徐志摩喜欢林徽因。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349" y="3232275"/>
            <a:ext cx="1481959" cy="51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句子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29426" y="4206495"/>
            <a:ext cx="1028344" cy="51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主语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989227" y="4203597"/>
            <a:ext cx="959784" cy="51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谓语</a:t>
            </a:r>
          </a:p>
        </p:txBody>
      </p:sp>
      <p:sp>
        <p:nvSpPr>
          <p:cNvPr id="15" name="矩形 14"/>
          <p:cNvSpPr/>
          <p:nvPr/>
        </p:nvSpPr>
        <p:spPr>
          <a:xfrm>
            <a:off x="7597308" y="4460094"/>
            <a:ext cx="959784" cy="51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名词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短语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085943" y="4203597"/>
            <a:ext cx="933509" cy="51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句号</a:t>
            </a:r>
          </a:p>
        </p:txBody>
      </p:sp>
      <p:sp>
        <p:nvSpPr>
          <p:cNvPr id="18" name="矩形 17"/>
          <p:cNvSpPr/>
          <p:nvPr/>
        </p:nvSpPr>
        <p:spPr>
          <a:xfrm>
            <a:off x="4329425" y="5131405"/>
            <a:ext cx="1028344" cy="51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名词</a:t>
            </a:r>
          </a:p>
        </p:txBody>
      </p:sp>
      <p:sp>
        <p:nvSpPr>
          <p:cNvPr id="19" name="矩形 18"/>
          <p:cNvSpPr/>
          <p:nvPr/>
        </p:nvSpPr>
        <p:spPr>
          <a:xfrm>
            <a:off x="5989226" y="5128507"/>
            <a:ext cx="959784" cy="51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动词</a:t>
            </a:r>
          </a:p>
        </p:txBody>
      </p:sp>
      <p:sp>
        <p:nvSpPr>
          <p:cNvPr id="20" name="矩形 19"/>
          <p:cNvSpPr/>
          <p:nvPr/>
        </p:nvSpPr>
        <p:spPr>
          <a:xfrm>
            <a:off x="7597308" y="5345319"/>
            <a:ext cx="959784" cy="51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名词</a:t>
            </a:r>
          </a:p>
        </p:txBody>
      </p:sp>
      <p:sp>
        <p:nvSpPr>
          <p:cNvPr id="22" name="矩形 21"/>
          <p:cNvSpPr/>
          <p:nvPr/>
        </p:nvSpPr>
        <p:spPr>
          <a:xfrm>
            <a:off x="4329426" y="6072081"/>
            <a:ext cx="1028344" cy="51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徐志摩</a:t>
            </a:r>
          </a:p>
        </p:txBody>
      </p:sp>
      <p:sp>
        <p:nvSpPr>
          <p:cNvPr id="23" name="矩形 22"/>
          <p:cNvSpPr/>
          <p:nvPr/>
        </p:nvSpPr>
        <p:spPr>
          <a:xfrm>
            <a:off x="5989227" y="6069183"/>
            <a:ext cx="959784" cy="51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喜欢</a:t>
            </a:r>
          </a:p>
        </p:txBody>
      </p:sp>
      <p:sp>
        <p:nvSpPr>
          <p:cNvPr id="24" name="矩形 23"/>
          <p:cNvSpPr/>
          <p:nvPr/>
        </p:nvSpPr>
        <p:spPr>
          <a:xfrm>
            <a:off x="7597308" y="6072081"/>
            <a:ext cx="959784" cy="51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林徽因</a:t>
            </a:r>
          </a:p>
        </p:txBody>
      </p:sp>
      <p:sp>
        <p:nvSpPr>
          <p:cNvPr id="25" name="矩形 24"/>
          <p:cNvSpPr/>
          <p:nvPr/>
        </p:nvSpPr>
        <p:spPr>
          <a:xfrm>
            <a:off x="9085943" y="6066285"/>
            <a:ext cx="933509" cy="51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" idx="2"/>
            <a:endCxn id="13" idx="0"/>
          </p:cNvCxnSpPr>
          <p:nvPr/>
        </p:nvCxnSpPr>
        <p:spPr>
          <a:xfrm flipH="1">
            <a:off x="4843598" y="3745269"/>
            <a:ext cx="2012731" cy="46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2"/>
            <a:endCxn id="14" idx="0"/>
          </p:cNvCxnSpPr>
          <p:nvPr/>
        </p:nvCxnSpPr>
        <p:spPr>
          <a:xfrm flipH="1">
            <a:off x="6469119" y="3745269"/>
            <a:ext cx="387210" cy="458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" idx="2"/>
            <a:endCxn id="17" idx="0"/>
          </p:cNvCxnSpPr>
          <p:nvPr/>
        </p:nvCxnSpPr>
        <p:spPr>
          <a:xfrm>
            <a:off x="6856329" y="3745269"/>
            <a:ext cx="2696369" cy="458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3" idx="2"/>
            <a:endCxn id="18" idx="0"/>
          </p:cNvCxnSpPr>
          <p:nvPr/>
        </p:nvCxnSpPr>
        <p:spPr>
          <a:xfrm flipH="1">
            <a:off x="4843597" y="4719489"/>
            <a:ext cx="1" cy="411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8" idx="2"/>
            <a:endCxn id="22" idx="0"/>
          </p:cNvCxnSpPr>
          <p:nvPr/>
        </p:nvCxnSpPr>
        <p:spPr>
          <a:xfrm>
            <a:off x="4843597" y="5644399"/>
            <a:ext cx="1" cy="42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469119" y="4719489"/>
            <a:ext cx="1" cy="411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469119" y="5644399"/>
            <a:ext cx="1" cy="42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4" idx="3"/>
            <a:endCxn id="15" idx="1"/>
          </p:cNvCxnSpPr>
          <p:nvPr/>
        </p:nvCxnSpPr>
        <p:spPr>
          <a:xfrm>
            <a:off x="6949011" y="4460094"/>
            <a:ext cx="648297" cy="256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5" idx="2"/>
            <a:endCxn id="20" idx="0"/>
          </p:cNvCxnSpPr>
          <p:nvPr/>
        </p:nvCxnSpPr>
        <p:spPr>
          <a:xfrm>
            <a:off x="8077200" y="4973088"/>
            <a:ext cx="0" cy="372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0" idx="2"/>
            <a:endCxn id="24" idx="0"/>
          </p:cNvCxnSpPr>
          <p:nvPr/>
        </p:nvCxnSpPr>
        <p:spPr>
          <a:xfrm>
            <a:off x="8077200" y="5858313"/>
            <a:ext cx="0" cy="213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7" idx="2"/>
            <a:endCxn id="25" idx="0"/>
          </p:cNvCxnSpPr>
          <p:nvPr/>
        </p:nvCxnSpPr>
        <p:spPr>
          <a:xfrm>
            <a:off x="9552698" y="4716591"/>
            <a:ext cx="0" cy="1349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97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330" y="2334005"/>
            <a:ext cx="73733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统计语言模型概述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统计语言模型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459412" y="3217006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用数学方法描述语言规律</a:t>
            </a:r>
            <a:endParaRPr lang="en-US" altLang="zh-CN" sz="16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统计语言模型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28825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统计语言模型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1F0AD94-8545-4E6A-B79D-7E198BF67036}"/>
              </a:ext>
            </a:extLst>
          </p:cNvPr>
          <p:cNvSpPr/>
          <p:nvPr/>
        </p:nvSpPr>
        <p:spPr>
          <a:xfrm>
            <a:off x="1274536" y="1869201"/>
            <a:ext cx="10246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个句子是否合理，就看它在语言中出现的可能性大小如何</a:t>
            </a:r>
            <a:endParaRPr lang="en-US" altLang="zh-CN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对于可能性，用概率来衡量。普遍性描述如下：</a:t>
            </a:r>
            <a:endParaRPr lang="en-US" altLang="zh-CN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1F0AD94-8545-4E6A-B79D-7E198BF67036}"/>
              </a:ext>
            </a:extLst>
          </p:cNvPr>
          <p:cNvSpPr/>
          <p:nvPr/>
        </p:nvSpPr>
        <p:spPr>
          <a:xfrm>
            <a:off x="1274536" y="3188249"/>
            <a:ext cx="91830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表示某一个有意义的句子，由一连串特定顺序排列的词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w1, w2,….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  <a:endParaRPr lang="en-US" altLang="zh-CN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在文本中出现的可能性，即概率</a:t>
            </a:r>
            <a:endParaRPr lang="en-US" altLang="zh-CN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P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w1, w2,….</a:t>
            </a:r>
            <a:r>
              <a:rPr lang="zh-CN" altLang="en-US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</a:t>
            </a: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= P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w1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*P(w2|w1)*P(w3|w1,w2)… P(wn|w1,w2,…,</a:t>
            </a:r>
            <a:r>
              <a:rPr lang="en-US" altLang="zh-CN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 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w1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）表示第一个词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w1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出现的概率，</a:t>
            </a: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P(w2|w1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表示已知第一个词的前提下，第二个词出现的概率，以此类推。随着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变大，</a:t>
            </a: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P(wn|w1,w2,…,</a:t>
            </a:r>
            <a:r>
              <a:rPr lang="en-US" altLang="zh-CN" b="1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难以估算，怎么办？</a:t>
            </a:r>
            <a:endParaRPr lang="en-US" altLang="zh-CN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2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统计语言模型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28825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统计语言模型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1F0AD94-8545-4E6A-B79D-7E198BF67036}"/>
              </a:ext>
            </a:extLst>
          </p:cNvPr>
          <p:cNvSpPr/>
          <p:nvPr/>
        </p:nvSpPr>
        <p:spPr>
          <a:xfrm>
            <a:off x="1274536" y="1869201"/>
            <a:ext cx="10246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针对上述条件概率难以计算的问题，可以利用马尔科夫假设。</a:t>
            </a:r>
            <a:endParaRPr lang="en-US" altLang="zh-CN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问题便转化成为了，任意一个词</a:t>
            </a:r>
            <a:r>
              <a:rPr lang="en-US" altLang="zh-CN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</a:t>
            </a:r>
            <a:r>
              <a:rPr lang="en-US" altLang="zh-CN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出现的概率只同它前面的词</a:t>
            </a:r>
            <a:r>
              <a:rPr lang="en-US" altLang="zh-CN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wi-1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有关，于是问题就变得简单</a:t>
            </a:r>
            <a:endParaRPr lang="en-US" altLang="zh-CN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523" y="3445386"/>
            <a:ext cx="66477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P</a:t>
            </a:r>
            <a:r>
              <a:rPr lang="zh-CN" altLang="en-US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W1</a:t>
            </a: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W2</a:t>
            </a: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,….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= P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W1</a:t>
            </a:r>
            <a:r>
              <a:rPr lang="zh-CN" altLang="en-US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P(W2|W1</a:t>
            </a:r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)*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P(W3|W2),… ,P(Wn|Wn-1)</a:t>
            </a:r>
            <a:endParaRPr lang="en-US" altLang="zh-CN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29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18526</TotalTime>
  <Words>1092</Words>
  <Application>Microsoft Office PowerPoint</Application>
  <PresentationFormat>自定义</PresentationFormat>
  <Paragraphs>116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第01讲：自然语言模型简介</vt:lpstr>
      <vt:lpstr>PowerPoint 演示文稿</vt:lpstr>
      <vt:lpstr>1. 文法规则理解自然语言</vt:lpstr>
      <vt:lpstr>PowerPoint 演示文稿</vt:lpstr>
      <vt:lpstr>PowerPoint 演示文稿</vt:lpstr>
      <vt:lpstr>PowerPoint 演示文稿</vt:lpstr>
      <vt:lpstr>2. 统计语言模型概述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情感分析概述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!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admin</cp:lastModifiedBy>
  <cp:revision>5400</cp:revision>
  <dcterms:created xsi:type="dcterms:W3CDTF">2017-04-17T02:08:04Z</dcterms:created>
  <dcterms:modified xsi:type="dcterms:W3CDTF">2020-07-05T23:50:26Z</dcterms:modified>
</cp:coreProperties>
</file>