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553" r:id="rId2"/>
    <p:sldId id="560" r:id="rId3"/>
    <p:sldId id="561" r:id="rId4"/>
    <p:sldId id="256" r:id="rId5"/>
    <p:sldId id="291" r:id="rId6"/>
    <p:sldId id="329" r:id="rId7"/>
    <p:sldId id="555" r:id="rId8"/>
    <p:sldId id="556" r:id="rId9"/>
    <p:sldId id="557" r:id="rId10"/>
    <p:sldId id="559" r:id="rId11"/>
    <p:sldId id="558" r:id="rId12"/>
    <p:sldId id="478" r:id="rId13"/>
    <p:sldId id="502" r:id="rId14"/>
    <p:sldId id="503" r:id="rId15"/>
    <p:sldId id="504" r:id="rId16"/>
    <p:sldId id="505" r:id="rId17"/>
    <p:sldId id="506" r:id="rId18"/>
    <p:sldId id="507" r:id="rId19"/>
    <p:sldId id="508" r:id="rId20"/>
    <p:sldId id="509" r:id="rId21"/>
    <p:sldId id="510" r:id="rId22"/>
    <p:sldId id="511" r:id="rId23"/>
    <p:sldId id="512" r:id="rId24"/>
    <p:sldId id="513" r:id="rId25"/>
    <p:sldId id="514" r:id="rId26"/>
    <p:sldId id="562" r:id="rId27"/>
    <p:sldId id="515" r:id="rId28"/>
    <p:sldId id="516" r:id="rId29"/>
    <p:sldId id="517" r:id="rId30"/>
    <p:sldId id="518" r:id="rId31"/>
    <p:sldId id="519" r:id="rId32"/>
    <p:sldId id="520" r:id="rId33"/>
    <p:sldId id="521" r:id="rId34"/>
    <p:sldId id="522" r:id="rId35"/>
    <p:sldId id="523" r:id="rId36"/>
    <p:sldId id="524" r:id="rId37"/>
    <p:sldId id="525" r:id="rId38"/>
    <p:sldId id="526" r:id="rId39"/>
    <p:sldId id="527" r:id="rId40"/>
    <p:sldId id="528" r:id="rId41"/>
    <p:sldId id="529" r:id="rId42"/>
    <p:sldId id="530" r:id="rId43"/>
    <p:sldId id="531" r:id="rId44"/>
    <p:sldId id="532" r:id="rId45"/>
    <p:sldId id="533" r:id="rId46"/>
    <p:sldId id="534" r:id="rId47"/>
    <p:sldId id="536" r:id="rId48"/>
    <p:sldId id="537" r:id="rId49"/>
    <p:sldId id="538" r:id="rId50"/>
    <p:sldId id="539" r:id="rId51"/>
    <p:sldId id="540" r:id="rId52"/>
    <p:sldId id="541" r:id="rId53"/>
    <p:sldId id="542" r:id="rId54"/>
    <p:sldId id="543" r:id="rId55"/>
    <p:sldId id="544" r:id="rId56"/>
    <p:sldId id="545" r:id="rId57"/>
    <p:sldId id="546" r:id="rId58"/>
    <p:sldId id="547" r:id="rId59"/>
    <p:sldId id="548" r:id="rId60"/>
    <p:sldId id="564" r:id="rId61"/>
    <p:sldId id="565" r:id="rId62"/>
    <p:sldId id="566" r:id="rId63"/>
    <p:sldId id="567" r:id="rId64"/>
    <p:sldId id="568" r:id="rId65"/>
    <p:sldId id="569" r:id="rId66"/>
    <p:sldId id="288"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2A2A"/>
    <a:srgbClr val="0563C1"/>
    <a:srgbClr val="ED7D31"/>
    <a:srgbClr val="FFD966"/>
    <a:srgbClr val="990000"/>
    <a:srgbClr val="E0A1F1"/>
    <a:srgbClr val="70AD47"/>
    <a:srgbClr val="5B9BD5"/>
    <a:srgbClr val="81B2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6" autoAdjust="0"/>
    <p:restoredTop sz="94414" autoAdjust="0"/>
  </p:normalViewPr>
  <p:slideViewPr>
    <p:cSldViewPr snapToGrid="0" showGuides="1">
      <p:cViewPr varScale="1">
        <p:scale>
          <a:sx n="77" d="100"/>
          <a:sy n="77" d="100"/>
        </p:scale>
        <p:origin x="-84" y="-90"/>
      </p:cViewPr>
      <p:guideLst>
        <p:guide orient="horz" pos="2160"/>
        <p:guide pos="3840"/>
      </p:guideLst>
    </p:cSldViewPr>
  </p:slideViewPr>
  <p:outlineViewPr>
    <p:cViewPr>
      <p:scale>
        <a:sx n="33" d="100"/>
        <a:sy n="33" d="100"/>
      </p:scale>
      <p:origin x="0" y="-6864"/>
    </p:cViewPr>
  </p:outlin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54" d="100"/>
          <a:sy n="54"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45F21-C970-4F98-B36A-7785D763E612}" type="datetimeFigureOut">
              <a:rPr lang="zh-CN" altLang="en-US" smtClean="0"/>
              <a:t>2020/7/2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B654-1501-43D1-931C-26DFEC84B06A}" type="slidenum">
              <a:rPr lang="zh-CN" altLang="en-US" smtClean="0"/>
              <a:t>‹#›</a:t>
            </a:fld>
            <a:endParaRPr lang="zh-CN" altLang="en-US"/>
          </a:p>
        </p:txBody>
      </p:sp>
    </p:spTree>
    <p:extLst>
      <p:ext uri="{BB962C8B-B14F-4D97-AF65-F5344CB8AC3E}">
        <p14:creationId xmlns:p14="http://schemas.microsoft.com/office/powerpoint/2010/main" val="3786111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t>57</a:t>
            </a:fld>
            <a:endParaRPr lang="zh-CN" altLang="en-US"/>
          </a:p>
        </p:txBody>
      </p:sp>
    </p:spTree>
    <p:extLst>
      <p:ext uri="{BB962C8B-B14F-4D97-AF65-F5344CB8AC3E}">
        <p14:creationId xmlns:p14="http://schemas.microsoft.com/office/powerpoint/2010/main" val="136698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8" name="矩形 7"/>
          <p:cNvSpPr/>
          <p:nvPr userDrawn="1"/>
        </p:nvSpPr>
        <p:spPr>
          <a:xfrm>
            <a:off x="309283" y="0"/>
            <a:ext cx="2783541" cy="766482"/>
          </a:xfrm>
          <a:prstGeom prst="rect">
            <a:avLst/>
          </a:prstGeom>
          <a:solidFill>
            <a:srgbClr val="CA2A2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16049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193812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617651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
        <p:nvSpPr>
          <p:cNvPr id="8" name="矩形 7"/>
          <p:cNvSpPr/>
          <p:nvPr userDrawn="1"/>
        </p:nvSpPr>
        <p:spPr>
          <a:xfrm>
            <a:off x="9076765" y="0"/>
            <a:ext cx="2783541" cy="766482"/>
          </a:xfrm>
          <a:prstGeom prst="rect">
            <a:avLst/>
          </a:prstGeom>
          <a:solidFill>
            <a:srgbClr val="CA2A2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Tree>
    <p:extLst>
      <p:ext uri="{BB962C8B-B14F-4D97-AF65-F5344CB8AC3E}">
        <p14:creationId xmlns:p14="http://schemas.microsoft.com/office/powerpoint/2010/main" val="345397058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3809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4672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074991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23759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85472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343432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1FB01A-61B5-429E-948F-AF7844F4ECEE}" type="datetimeFigureOut">
              <a:rPr lang="zh-CN" altLang="en-US" smtClean="0"/>
              <a:t>2020/7/2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4288105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FB01A-61B5-429E-948F-AF7844F4ECEE}" type="datetimeFigureOut">
              <a:rPr lang="zh-CN" altLang="en-US" smtClean="0"/>
              <a:t>2020/7/2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B2CA2-EC76-460B-9027-427100CA5803}" type="slidenum">
              <a:rPr lang="zh-CN" altLang="en-US" smtClean="0"/>
              <a:t>‹#›</a:t>
            </a:fld>
            <a:endParaRPr lang="zh-CN" altLang="en-US"/>
          </a:p>
        </p:txBody>
      </p:sp>
    </p:spTree>
    <p:extLst>
      <p:ext uri="{BB962C8B-B14F-4D97-AF65-F5344CB8AC3E}">
        <p14:creationId xmlns:p14="http://schemas.microsoft.com/office/powerpoint/2010/main" val="239938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cipy.org/" TargetMode="External"/><Relationship Id="rId2" Type="http://schemas.openxmlformats.org/officeDocument/2006/relationships/hyperlink" Target="https://docs.scipy.org/doc/numpy/dev/"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matplotlib.org/" TargetMode="External"/><Relationship Id="rId4" Type="http://schemas.openxmlformats.org/officeDocument/2006/relationships/hyperlink" Target="http://pandas.pydata.or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参考资料</a:t>
            </a:r>
            <a:endParaRPr lang="zh-CN" altLang="en-US" sz="2000" b="1" dirty="0">
              <a:solidFill>
                <a:schemeClr val="bg1">
                  <a:lumMod val="95000"/>
                </a:schemeClr>
              </a:solidFill>
            </a:endParaRPr>
          </a:p>
        </p:txBody>
      </p:sp>
      <p:sp>
        <p:nvSpPr>
          <p:cNvPr id="5" name="标题 1"/>
          <p:cNvSpPr txBox="1">
            <a:spLocks/>
          </p:cNvSpPr>
          <p:nvPr/>
        </p:nvSpPr>
        <p:spPr>
          <a:xfrm>
            <a:off x="838198" y="936605"/>
            <a:ext cx="10515600"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500" dirty="0" smtClean="0">
                <a:solidFill>
                  <a:schemeClr val="tx1">
                    <a:lumMod val="65000"/>
                    <a:lumOff val="35000"/>
                  </a:schemeClr>
                </a:solidFill>
              </a:rPr>
              <a:t>科学计算核心模块 官方文档</a:t>
            </a:r>
            <a:endParaRPr lang="en-US" altLang="zh-CN" sz="2500" dirty="0" smtClean="0">
              <a:solidFill>
                <a:schemeClr val="tx1">
                  <a:lumMod val="65000"/>
                  <a:lumOff val="35000"/>
                </a:schemeClr>
              </a:solidFill>
            </a:endParaRPr>
          </a:p>
        </p:txBody>
      </p:sp>
      <p:sp>
        <p:nvSpPr>
          <p:cNvPr id="6" name="内容占位符 2"/>
          <p:cNvSpPr txBox="1">
            <a:spLocks/>
          </p:cNvSpPr>
          <p:nvPr/>
        </p:nvSpPr>
        <p:spPr>
          <a:xfrm>
            <a:off x="724686" y="1717983"/>
            <a:ext cx="11089943" cy="20366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1800" dirty="0" err="1" smtClean="0"/>
              <a:t>NumPy</a:t>
            </a:r>
            <a:r>
              <a:rPr lang="en-US" altLang="zh-CN" sz="1800" dirty="0" smtClean="0"/>
              <a:t> </a:t>
            </a:r>
            <a:r>
              <a:rPr lang="zh-CN" altLang="en-US" sz="1800" dirty="0" smtClean="0"/>
              <a:t>官方文档库 </a:t>
            </a:r>
            <a:r>
              <a:rPr lang="en-US" altLang="zh-CN" sz="1800" dirty="0">
                <a:hlinkClick r:id="rId2"/>
              </a:rPr>
              <a:t>https://docs.scipy.org/doc/numpy/dev</a:t>
            </a:r>
            <a:r>
              <a:rPr lang="en-US" altLang="zh-CN" sz="1800" dirty="0" smtClean="0">
                <a:hlinkClick r:id="rId2"/>
              </a:rPr>
              <a:t>/</a:t>
            </a:r>
            <a:endParaRPr lang="en-US" altLang="zh-CN" sz="1800" dirty="0" smtClean="0"/>
          </a:p>
          <a:p>
            <a:pPr>
              <a:lnSpc>
                <a:spcPct val="150000"/>
              </a:lnSpc>
            </a:pPr>
            <a:r>
              <a:rPr lang="en-US" altLang="zh-CN" sz="1800" dirty="0" err="1" smtClean="0"/>
              <a:t>Scipy</a:t>
            </a:r>
            <a:r>
              <a:rPr lang="en-US" altLang="zh-CN" sz="1800" dirty="0" smtClean="0"/>
              <a:t> </a:t>
            </a:r>
            <a:r>
              <a:rPr lang="zh-CN" altLang="en-US" sz="1800" dirty="0" smtClean="0"/>
              <a:t>官方文档库 </a:t>
            </a:r>
            <a:r>
              <a:rPr lang="en-US" altLang="zh-CN" sz="1800" dirty="0">
                <a:hlinkClick r:id="rId3"/>
              </a:rPr>
              <a:t>https://www.scipy.org/</a:t>
            </a:r>
            <a:endParaRPr lang="en-US" altLang="zh-CN" sz="1800" dirty="0" smtClean="0"/>
          </a:p>
          <a:p>
            <a:pPr>
              <a:lnSpc>
                <a:spcPct val="150000"/>
              </a:lnSpc>
            </a:pPr>
            <a:r>
              <a:rPr lang="en-US" altLang="zh-CN" sz="1800" dirty="0" smtClean="0"/>
              <a:t>Pandas </a:t>
            </a:r>
            <a:r>
              <a:rPr lang="zh-CN" altLang="en-US" sz="1800" dirty="0" smtClean="0"/>
              <a:t>官方文档库 </a:t>
            </a:r>
            <a:r>
              <a:rPr lang="en-US" altLang="zh-CN" sz="1800" dirty="0">
                <a:hlinkClick r:id="rId4"/>
              </a:rPr>
              <a:t>http://</a:t>
            </a:r>
            <a:r>
              <a:rPr lang="en-US" altLang="zh-CN" sz="1800" dirty="0" smtClean="0">
                <a:hlinkClick r:id="rId4"/>
              </a:rPr>
              <a:t>pandas.pydata.org/</a:t>
            </a:r>
            <a:endParaRPr lang="en-US" altLang="zh-CN" sz="1800" dirty="0" smtClean="0"/>
          </a:p>
          <a:p>
            <a:pPr>
              <a:lnSpc>
                <a:spcPct val="150000"/>
              </a:lnSpc>
            </a:pPr>
            <a:r>
              <a:rPr lang="en-US" altLang="zh-CN" sz="1800" dirty="0" err="1" smtClean="0"/>
              <a:t>Matpoltlib</a:t>
            </a:r>
            <a:r>
              <a:rPr lang="en-US" altLang="zh-CN" sz="1800" dirty="0" smtClean="0"/>
              <a:t> </a:t>
            </a:r>
            <a:r>
              <a:rPr lang="zh-CN" altLang="en-US" sz="1800" dirty="0" smtClean="0"/>
              <a:t>官方文档库 </a:t>
            </a:r>
            <a:r>
              <a:rPr lang="en-US" altLang="zh-CN" sz="1800" dirty="0">
                <a:hlinkClick r:id="rId5"/>
              </a:rPr>
              <a:t>https://matplotlib.org</a:t>
            </a:r>
            <a:r>
              <a:rPr lang="en-US" altLang="zh-CN" sz="1800" dirty="0" smtClean="0">
                <a:hlinkClick r:id="rId5"/>
              </a:rPr>
              <a:t>/</a:t>
            </a:r>
            <a:endParaRPr lang="zh-CN" altLang="en-US" sz="1800" dirty="0"/>
          </a:p>
        </p:txBody>
      </p:sp>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Tree>
    <p:extLst>
      <p:ext uri="{BB962C8B-B14F-4D97-AF65-F5344CB8AC3E}">
        <p14:creationId xmlns:p14="http://schemas.microsoft.com/office/powerpoint/2010/main" val="807136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人工智能</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920445"/>
            <a:ext cx="5314275" cy="477054"/>
          </a:xfrm>
          <a:prstGeom prst="rect">
            <a:avLst/>
          </a:prstGeom>
        </p:spPr>
        <p:txBody>
          <a:bodyPr wrap="non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科学计算与数据分析（</a:t>
            </a:r>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库简介）</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122088" y="1605356"/>
            <a:ext cx="1040670" cy="369332"/>
          </a:xfrm>
          <a:prstGeom prst="rect">
            <a:avLst/>
          </a:prstGeom>
        </p:spPr>
        <p:txBody>
          <a:bodyPr wrap="none">
            <a:spAutoFit/>
          </a:bodyPr>
          <a:lstStyle/>
          <a:p>
            <a:r>
              <a:rPr lang="en-US" altLang="zh-CN"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25" name="矩形 24"/>
          <p:cNvSpPr/>
          <p:nvPr/>
        </p:nvSpPr>
        <p:spPr>
          <a:xfrm>
            <a:off x="1122088" y="2023613"/>
            <a:ext cx="10184542"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语言提供了全新的数组类型，可以快速实现 多维矩阵 以及 常用的矢量计算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。该模块数是 高等数学和线性代数等</a:t>
            </a:r>
            <a:r>
              <a:rPr lang="zh-CN" altLang="en-US" sz="1600" dirty="0" smtClean="0">
                <a:ln w="0"/>
                <a:solidFill>
                  <a:schemeClr val="accent1">
                    <a:lumMod val="75000"/>
                  </a:schemeClr>
                </a:solidFill>
                <a:latin typeface="微软雅黑" panose="020B0503020204020204" pitchFamily="34" charset="-122"/>
                <a:ea typeface="微软雅黑" panose="020B0503020204020204" pitchFamily="34" charset="-122"/>
              </a:rPr>
              <a:t>数学原理的实现库</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122088" y="2903535"/>
            <a:ext cx="797013" cy="369332"/>
          </a:xfrm>
          <a:prstGeom prst="rect">
            <a:avLst/>
          </a:prstGeom>
        </p:spPr>
        <p:txBody>
          <a:bodyPr wrap="none">
            <a:spAutoFit/>
          </a:bodyPr>
          <a:lstStyle/>
          <a:p>
            <a:r>
              <a:rPr lang="en-US" altLang="zh-CN"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Sci</a:t>
            </a:r>
            <a:r>
              <a:rPr lang="en-US" altLang="zh-CN"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6" name="矩形 15"/>
          <p:cNvSpPr/>
          <p:nvPr/>
        </p:nvSpPr>
        <p:spPr>
          <a:xfrm>
            <a:off x="1122088" y="3321792"/>
            <a:ext cx="10184542" cy="78752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 科学计算 中是一个典型的依赖工具库，全面支持 </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模块库的使用。我们也可以单独使用</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Scipy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模块库。该模块数是 </a:t>
            </a:r>
            <a:r>
              <a:rPr lang="zh-CN" altLang="en-US" sz="1600" dirty="0" smtClean="0">
                <a:ln w="0"/>
                <a:solidFill>
                  <a:schemeClr val="accent1">
                    <a:lumMod val="75000"/>
                  </a:schemeClr>
                </a:solidFill>
                <a:latin typeface="微软雅黑" panose="020B0503020204020204" pitchFamily="34" charset="-122"/>
                <a:ea typeface="微软雅黑" panose="020B0503020204020204" pitchFamily="34" charset="-122"/>
              </a:rPr>
              <a:t>统计学各种统计算法和基础理论的实现库</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1122088" y="4158240"/>
            <a:ext cx="1013419" cy="369332"/>
          </a:xfrm>
          <a:prstGeom prst="rect">
            <a:avLst/>
          </a:prstGeom>
        </p:spPr>
        <p:txBody>
          <a:bodyPr wrap="none">
            <a:spAutoFit/>
          </a:bodyPr>
          <a:lstStyle/>
          <a:p>
            <a:r>
              <a:rPr lang="en-US" altLang="zh-CN"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Pandas</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22" name="矩形 21"/>
          <p:cNvSpPr/>
          <p:nvPr/>
        </p:nvSpPr>
        <p:spPr>
          <a:xfrm>
            <a:off x="1122088" y="4576497"/>
            <a:ext cx="10184542"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科学</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计算数据分析的核心模块库，在</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SciPy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的支撑下，快速完成对两个基础模块进行二次封装，提供更加简洁的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API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函数完成数据处理和统计分析，同时添加其特有的数据类型和数据处理</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API</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1122088" y="5456419"/>
            <a:ext cx="1317990" cy="369332"/>
          </a:xfrm>
          <a:prstGeom prst="rect">
            <a:avLst/>
          </a:prstGeom>
        </p:spPr>
        <p:txBody>
          <a:bodyPr wrap="none">
            <a:spAutoFit/>
          </a:bodyPr>
          <a:lstStyle/>
          <a:p>
            <a:r>
              <a:rPr lang="en-US" altLang="zh-CN"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Matplolib</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24" name="矩形 23"/>
          <p:cNvSpPr/>
          <p:nvPr/>
        </p:nvSpPr>
        <p:spPr>
          <a:xfrm>
            <a:off x="1122088" y="5874676"/>
            <a:ext cx="10184542"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数据</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可视化的基础模块库，实现数据的可视化呈现，以各种直观的图表形式，快速展现数据特征和变化趋势，</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9827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人工智能</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79972"/>
            <a:ext cx="4673074" cy="477054"/>
          </a:xfrm>
          <a:prstGeom prst="rect">
            <a:avLst/>
          </a:prstGeom>
        </p:spPr>
        <p:txBody>
          <a:bodyPr wrap="none">
            <a:spAutoFit/>
          </a:bodyPr>
          <a:lstStyle/>
          <a:p>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深度</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学习（人工智能核心应用）</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122088" y="1881122"/>
            <a:ext cx="2723823"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人工智能的应用技术领域</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106654" y="3318069"/>
            <a:ext cx="3152017" cy="400110"/>
          </a:xfrm>
          <a:prstGeom prst="rect">
            <a:avLst/>
          </a:prstGeom>
        </p:spPr>
        <p:txBody>
          <a:bodyPr wrap="none">
            <a:spAutoFit/>
          </a:bodyPr>
          <a:lstStyle/>
          <a:p>
            <a:r>
              <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深度</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学习（</a:t>
            </a:r>
            <a:r>
              <a:rPr lang="en-US" altLang="zh-CN" sz="2000" b="1" dirty="0" err="1">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Tensorflow</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4" name="矩形 13"/>
          <p:cNvSpPr/>
          <p:nvPr/>
        </p:nvSpPr>
        <p:spPr>
          <a:xfrm>
            <a:off x="1580120" y="3875419"/>
            <a:ext cx="6208751" cy="369332"/>
          </a:xfrm>
          <a:prstGeom prst="rect">
            <a:avLst/>
          </a:prstGeom>
        </p:spPr>
        <p:txBody>
          <a:bodyPr wrap="none">
            <a:spAutoFit/>
          </a:bodyPr>
          <a:lstStyle/>
          <a:p>
            <a:r>
              <a:rPr lang="en-US" altLang="zh-CN"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 </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掌握常用 回归算法模型 的实现技术，自主构建 学习模型</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25" name="矩形 24"/>
          <p:cNvSpPr/>
          <p:nvPr/>
        </p:nvSpPr>
        <p:spPr>
          <a:xfrm>
            <a:off x="1122088" y="2299379"/>
            <a:ext cx="10184542"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accent1">
                    <a:lumMod val="75000"/>
                  </a:schemeClr>
                </a:solidFill>
                <a:latin typeface="微软雅黑" panose="020B0503020204020204" pitchFamily="34" charset="-122"/>
                <a:ea typeface="微软雅黑" panose="020B0503020204020204" pitchFamily="34" charset="-122"/>
              </a:rPr>
              <a:t>深度学习</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的概念源于</a:t>
            </a:r>
            <a:r>
              <a:rPr lang="zh-CN" altLang="en-US" sz="1600" dirty="0">
                <a:ln w="0"/>
                <a:solidFill>
                  <a:schemeClr val="accent1">
                    <a:lumMod val="75000"/>
                  </a:schemeClr>
                </a:solidFill>
                <a:latin typeface="微软雅黑" panose="020B0503020204020204" pitchFamily="34" charset="-122"/>
                <a:ea typeface="微软雅黑" panose="020B0503020204020204" pitchFamily="34" charset="-122"/>
              </a:rPr>
              <a:t>人工神经网络</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的研究。含多隐层的</a:t>
            </a:r>
            <a:r>
              <a:rPr lang="zh-CN" altLang="en-US" sz="1600" dirty="0">
                <a:ln w="0"/>
                <a:solidFill>
                  <a:schemeClr val="accent1">
                    <a:lumMod val="75000"/>
                  </a:schemeClr>
                </a:solidFill>
                <a:latin typeface="微软雅黑" panose="020B0503020204020204" pitchFamily="34" charset="-122"/>
                <a:ea typeface="微软雅黑" panose="020B0503020204020204" pitchFamily="34" charset="-122"/>
              </a:rPr>
              <a:t>多层感知器</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就是一种深度学习结构。深度学习通过组合低层特征形成更加抽象的高层表示属性类别或特征，以发现数据的分布式特征表示</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634798" y="5957727"/>
            <a:ext cx="8786380" cy="369332"/>
          </a:xfrm>
          <a:prstGeom prst="rect">
            <a:avLst/>
          </a:prstGeom>
        </p:spPr>
        <p:txBody>
          <a:bodyPr wrap="none">
            <a:spAutoFit/>
          </a:bodyPr>
          <a:lstStyle/>
          <a:p>
            <a:r>
              <a:rPr lang="en-US" altLang="zh-CN"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 </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了解 </a:t>
            </a:r>
            <a:r>
              <a:rPr lang="en-US" altLang="zh-CN"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CNN</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RNN</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LSTM</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）等常用的 神经网络 以及 常用的</a:t>
            </a:r>
            <a:r>
              <a:rPr lang="en-US" altLang="zh-CN"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学习模型的实现方法</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6" name="矩形 15"/>
          <p:cNvSpPr/>
          <p:nvPr/>
        </p:nvSpPr>
        <p:spPr>
          <a:xfrm>
            <a:off x="2017486" y="4302508"/>
            <a:ext cx="9864218"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数据拟合</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回归计算</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最小二</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乘积的实现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残差均方值的计算</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4235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模块介绍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379036" y="1875742"/>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Numerical 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的简称）是</a:t>
            </a:r>
            <a:r>
              <a:rPr lang="zh-CN" altLang="en-US" sz="1600" dirty="0" smtClean="0">
                <a:ln w="0"/>
                <a:solidFill>
                  <a:srgbClr val="CA2A2A"/>
                </a:solidFill>
                <a:latin typeface="微软雅黑" panose="020B0503020204020204" pitchFamily="34" charset="-122"/>
                <a:ea typeface="微软雅黑" panose="020B0503020204020204" pitchFamily="34" charset="-122"/>
              </a:rPr>
              <a:t>高性能科学计算和数据分析的基础模块包</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它是科学计算与数据分析中几乎所有高级工具的</a:t>
            </a:r>
            <a:r>
              <a:rPr lang="zh-CN" altLang="en-US" sz="1600" dirty="0" smtClean="0">
                <a:ln w="0"/>
                <a:solidFill>
                  <a:srgbClr val="CA2A2A"/>
                </a:solidFill>
                <a:latin typeface="微软雅黑" panose="020B0503020204020204" pitchFamily="34" charset="-122"/>
                <a:ea typeface="微软雅黑" panose="020B0503020204020204" pitchFamily="34" charset="-122"/>
              </a:rPr>
              <a:t>构建基础</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1225112"/>
            <a:ext cx="3238387"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1.1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模块介绍</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矩形 8"/>
          <p:cNvSpPr/>
          <p:nvPr/>
        </p:nvSpPr>
        <p:spPr>
          <a:xfrm>
            <a:off x="1379036" y="2880315"/>
            <a:ext cx="2031325"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其部分功能如下：</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 name="矩形 9"/>
          <p:cNvSpPr/>
          <p:nvPr/>
        </p:nvSpPr>
        <p:spPr>
          <a:xfrm>
            <a:off x="1379036" y="3297546"/>
            <a:ext cx="10246906"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ndarray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一</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个具有</a:t>
            </a:r>
            <a:r>
              <a:rPr lang="zh-CN" altLang="en-US" sz="1600" dirty="0" smtClean="0">
                <a:ln w="0"/>
                <a:solidFill>
                  <a:srgbClr val="CA2A2A"/>
                </a:solidFill>
                <a:latin typeface="微软雅黑" panose="020B0503020204020204" pitchFamily="34" charset="-122"/>
                <a:ea typeface="微软雅黑" panose="020B0503020204020204" pitchFamily="34" charset="-122"/>
              </a:rPr>
              <a:t>矢量算术运算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zh-CN" altLang="en-US" sz="1600" dirty="0" smtClean="0">
                <a:ln w="0"/>
                <a:solidFill>
                  <a:srgbClr val="CA2A2A"/>
                </a:solidFill>
                <a:latin typeface="微软雅黑" panose="020B0503020204020204" pitchFamily="34" charset="-122"/>
                <a:ea typeface="微软雅黑" panose="020B0503020204020204" pitchFamily="34" charset="-122"/>
              </a:rPr>
              <a:t>复杂广播能力</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600" dirty="0" smtClean="0">
                <a:ln w="0"/>
                <a:solidFill>
                  <a:srgbClr val="CA2A2A"/>
                </a:solidFill>
                <a:latin typeface="微软雅黑" panose="020B0503020204020204" pitchFamily="34" charset="-122"/>
                <a:ea typeface="微软雅黑" panose="020B0503020204020204" pitchFamily="34" charset="-122"/>
              </a:rPr>
              <a:t>快速</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且</a:t>
            </a:r>
            <a:r>
              <a:rPr lang="zh-CN" altLang="en-US" sz="1600" dirty="0" smtClean="0">
                <a:ln w="0"/>
                <a:solidFill>
                  <a:srgbClr val="CA2A2A"/>
                </a:solidFill>
                <a:latin typeface="微软雅黑" panose="020B0503020204020204" pitchFamily="34" charset="-122"/>
                <a:ea typeface="微软雅黑" panose="020B0503020204020204" pitchFamily="34" charset="-122"/>
              </a:rPr>
              <a:t>节省空间</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600" dirty="0" smtClean="0">
                <a:ln w="0"/>
                <a:solidFill>
                  <a:schemeClr val="accent6"/>
                </a:solidFill>
                <a:latin typeface="微软雅黑" panose="020B0503020204020204" pitchFamily="34" charset="-122"/>
                <a:ea typeface="微软雅黑" panose="020B0503020204020204" pitchFamily="34" charset="-122"/>
              </a:rPr>
              <a:t>多维数组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用于对整组数据记性快速运算的</a:t>
            </a:r>
            <a:r>
              <a:rPr lang="zh-CN" altLang="en-US" sz="1600" dirty="0" smtClean="0">
                <a:ln w="0"/>
                <a:solidFill>
                  <a:srgbClr val="CA2A2A"/>
                </a:solidFill>
                <a:latin typeface="微软雅黑" panose="020B0503020204020204" pitchFamily="34" charset="-122"/>
                <a:ea typeface="微软雅黑" panose="020B0503020204020204" pitchFamily="34" charset="-122"/>
              </a:rPr>
              <a:t>标准数学函数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（无需编写循环）。</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用于</a:t>
            </a:r>
            <a:r>
              <a:rPr lang="zh-CN" altLang="en-US" sz="1600" dirty="0" smtClean="0">
                <a:ln w="0"/>
                <a:solidFill>
                  <a:srgbClr val="CA2A2A"/>
                </a:solidFill>
                <a:latin typeface="微软雅黑" panose="020B0503020204020204" pitchFamily="34" charset="-122"/>
                <a:ea typeface="微软雅黑" panose="020B0503020204020204" pitchFamily="34" charset="-122"/>
              </a:rPr>
              <a:t>读取磁盘数据</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的工具以及用于</a:t>
            </a:r>
            <a:r>
              <a:rPr lang="zh-CN" altLang="en-US" sz="1600" dirty="0" smtClean="0">
                <a:ln w="0"/>
                <a:solidFill>
                  <a:srgbClr val="CA2A2A"/>
                </a:solidFill>
                <a:latin typeface="微软雅黑" panose="020B0503020204020204" pitchFamily="34" charset="-122"/>
                <a:ea typeface="微软雅黑" panose="020B0503020204020204" pitchFamily="34" charset="-122"/>
              </a:rPr>
              <a:t>操作内存映射文件</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的工具。</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具备</a:t>
            </a:r>
            <a:r>
              <a:rPr lang="zh-CN" altLang="en-US" sz="1600" dirty="0" smtClean="0">
                <a:ln w="0"/>
                <a:solidFill>
                  <a:srgbClr val="CA2A2A"/>
                </a:solidFill>
                <a:latin typeface="微软雅黑" panose="020B0503020204020204" pitchFamily="34" charset="-122"/>
                <a:ea typeface="微软雅黑" panose="020B0503020204020204" pitchFamily="34" charset="-122"/>
              </a:rPr>
              <a:t>线性代数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rgbClr val="CA2A2A"/>
                </a:solidFill>
                <a:latin typeface="微软雅黑" panose="020B0503020204020204" pitchFamily="34" charset="-122"/>
                <a:ea typeface="微软雅黑" panose="020B0503020204020204" pitchFamily="34" charset="-122"/>
              </a:rPr>
              <a:t>随机数生成</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以及</a:t>
            </a:r>
            <a:r>
              <a:rPr lang="zh-CN" altLang="en-US" sz="1600" dirty="0" smtClean="0">
                <a:ln w="0"/>
                <a:solidFill>
                  <a:srgbClr val="CA2A2A"/>
                </a:solidFill>
                <a:latin typeface="微软雅黑" panose="020B0503020204020204" pitchFamily="34" charset="-122"/>
                <a:ea typeface="微软雅黑" panose="020B0503020204020204" pitchFamily="34" charset="-122"/>
              </a:rPr>
              <a:t>傅里叶变换</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功能。</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用于</a:t>
            </a:r>
            <a:r>
              <a:rPr lang="zh-CN" altLang="en-US" sz="1600" dirty="0" smtClean="0">
                <a:ln w="0"/>
                <a:solidFill>
                  <a:srgbClr val="CA2A2A"/>
                </a:solidFill>
                <a:latin typeface="微软雅黑" panose="020B0503020204020204" pitchFamily="34" charset="-122"/>
                <a:ea typeface="微软雅黑" panose="020B0503020204020204" pitchFamily="34" charset="-122"/>
              </a:rPr>
              <a:t>集成</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由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C++</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Fortran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等语言编写的代码的</a:t>
            </a:r>
            <a:r>
              <a:rPr lang="zh-CN" altLang="en-US" sz="1600" dirty="0" smtClean="0">
                <a:ln w="0"/>
                <a:solidFill>
                  <a:srgbClr val="CA2A2A"/>
                </a:solidFill>
                <a:latin typeface="微软雅黑" panose="020B0503020204020204" pitchFamily="34" charset="-122"/>
                <a:ea typeface="微软雅黑" panose="020B0503020204020204" pitchFamily="34" charset="-122"/>
              </a:rPr>
              <a:t>工具</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847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语言共通</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799950" y="2989734"/>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由于</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提供了一个简单易用的 </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C API</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，因此很容易</a:t>
            </a:r>
            <a:r>
              <a:rPr lang="zh-CN" altLang="en-US" sz="1600" dirty="0" smtClean="0">
                <a:ln w="0"/>
                <a:solidFill>
                  <a:srgbClr val="CA2A2A"/>
                </a:solidFill>
                <a:latin typeface="微软雅黑" panose="020B0503020204020204" pitchFamily="34" charset="-122"/>
                <a:ea typeface="微软雅黑" panose="020B0503020204020204" pitchFamily="34" charset="-122"/>
              </a:rPr>
              <a:t>将数据传递给低级语言编写的外部库</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外部</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库也能</a:t>
            </a:r>
            <a:r>
              <a:rPr lang="zh-CN" altLang="en-US" sz="1600" dirty="0" smtClean="0">
                <a:ln w="0"/>
                <a:solidFill>
                  <a:srgbClr val="CA2A2A"/>
                </a:solidFill>
                <a:latin typeface="微软雅黑" panose="020B0503020204020204" pitchFamily="34" charset="-122"/>
                <a:ea typeface="微软雅黑" panose="020B0503020204020204" pitchFamily="34" charset="-122"/>
              </a:rPr>
              <a:t>以</a:t>
            </a:r>
            <a:r>
              <a:rPr lang="en-US" altLang="zh-CN" sz="1600" dirty="0" err="1" smtClean="0">
                <a:ln w="0"/>
                <a:solidFill>
                  <a:srgbClr val="CA2A2A"/>
                </a:solidFill>
                <a:latin typeface="微软雅黑" panose="020B0503020204020204" pitchFamily="34" charset="-122"/>
                <a:ea typeface="微软雅黑" panose="020B0503020204020204" pitchFamily="34" charset="-122"/>
              </a:rPr>
              <a:t>NumPy</a:t>
            </a:r>
            <a:r>
              <a:rPr lang="zh-CN" altLang="en-US" sz="1600" dirty="0" smtClean="0">
                <a:ln w="0"/>
                <a:solidFill>
                  <a:srgbClr val="CA2A2A"/>
                </a:solidFill>
                <a:latin typeface="微软雅黑" panose="020B0503020204020204" pitchFamily="34" charset="-122"/>
                <a:ea typeface="微软雅黑" panose="020B0503020204020204" pitchFamily="34" charset="-122"/>
              </a:rPr>
              <a:t>数组的形式将数据</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返回给</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1225112"/>
            <a:ext cx="5125762"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1.2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从</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语言的生态系统角度</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379036" y="3939857"/>
            <a:ext cx="9463135" cy="830997"/>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这个功能使</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成为一种包装</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C/C++/Fortran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历史代码库的选择，并使被包装库拥有一个动态的、易用的</a:t>
            </a:r>
            <a:r>
              <a:rPr lang="zh-CN" altLang="en-US" sz="1600" dirty="0" smtClean="0">
                <a:ln w="0"/>
                <a:solidFill>
                  <a:srgbClr val="CA2A2A"/>
                </a:solidFill>
                <a:latin typeface="微软雅黑" panose="020B0503020204020204" pitchFamily="34" charset="-122"/>
                <a:ea typeface="微软雅黑" panose="020B0503020204020204" pitchFamily="34" charset="-122"/>
              </a:rPr>
              <a:t>接口</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1379035" y="2039612"/>
            <a:ext cx="9463135" cy="830997"/>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我们从上一章的学习了解到，</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在实际应用中经常作为“</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粘合剂</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a:t>
            </a:r>
            <a:r>
              <a:rPr lang="zh-CN" altLang="en-US" sz="1600" dirty="0" smtClean="0">
                <a:ln w="0"/>
                <a:solidFill>
                  <a:srgbClr val="CA2A2A"/>
                </a:solidFill>
                <a:latin typeface="微软雅黑" panose="020B0503020204020204" pitchFamily="34" charset="-122"/>
                <a:ea typeface="微软雅黑" panose="020B0503020204020204" pitchFamily="34" charset="-122"/>
              </a:rPr>
              <a:t>与其他语言的互通</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成为了其快速发展的一个重要特色之一。</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6796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模块作用</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225112"/>
            <a:ext cx="6444393"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1.3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模块库在数据计算分析中的作用</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379035" y="2039612"/>
            <a:ext cx="9463135"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其实，</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模块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在数据科学计算与分析领域提供的都是一些</a:t>
            </a:r>
            <a:r>
              <a:rPr lang="zh-CN" altLang="en-US" sz="1600" dirty="0" smtClean="0">
                <a:ln w="0"/>
                <a:solidFill>
                  <a:srgbClr val="CA2A2A"/>
                </a:solidFill>
                <a:latin typeface="微软雅黑" panose="020B0503020204020204" pitchFamily="34" charset="-122"/>
                <a:ea typeface="微软雅黑" panose="020B0503020204020204" pitchFamily="34" charset="-122"/>
              </a:rPr>
              <a:t>基础</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而且</a:t>
            </a:r>
            <a:r>
              <a:rPr lang="zh-CN" altLang="en-US" sz="1600" dirty="0" smtClean="0">
                <a:ln w="0"/>
                <a:solidFill>
                  <a:srgbClr val="CA2A2A"/>
                </a:solidFill>
                <a:latin typeface="微软雅黑" panose="020B0503020204020204" pitchFamily="34" charset="-122"/>
                <a:ea typeface="微软雅黑" panose="020B0503020204020204" pitchFamily="34" charset="-122"/>
              </a:rPr>
              <a:t>简单的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分析功能。</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我们只需要了解</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600" dirty="0" smtClean="0">
                <a:ln w="0"/>
                <a:solidFill>
                  <a:srgbClr val="CA2A2A"/>
                </a:solidFill>
                <a:latin typeface="微软雅黑" panose="020B0503020204020204" pitchFamily="34" charset="-122"/>
                <a:ea typeface="微软雅黑" panose="020B0503020204020204" pitchFamily="34" charset="-122"/>
              </a:rPr>
              <a:t>多维数组的概念</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以及</a:t>
            </a:r>
            <a:r>
              <a:rPr lang="zh-CN" altLang="en-US" sz="1600" dirty="0" smtClean="0">
                <a:ln w="0"/>
                <a:solidFill>
                  <a:srgbClr val="CA2A2A"/>
                </a:solidFill>
                <a:latin typeface="微软雅黑" panose="020B0503020204020204" pitchFamily="34" charset="-122"/>
                <a:ea typeface="微软雅黑" panose="020B0503020204020204" pitchFamily="34" charset="-122"/>
              </a:rPr>
              <a:t>面向数组的计算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基本就掌握了这个模块。</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同时也为后续章节的</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模块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i="1" dirty="0" smtClean="0">
                <a:ln w="0"/>
                <a:solidFill>
                  <a:schemeClr val="tx1">
                    <a:lumMod val="65000"/>
                    <a:lumOff val="35000"/>
                  </a:schemeClr>
                </a:solidFill>
                <a:latin typeface="微软雅黑" panose="020B0503020204020204" pitchFamily="34" charset="-122"/>
                <a:ea typeface="微软雅黑" panose="020B0503020204020204" pitchFamily="34" charset="-122"/>
              </a:rPr>
              <a:t>数据分析核心模块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）打下了坚实的基础。</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6059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数据分析功能</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225112"/>
            <a:ext cx="5254965"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1.4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数据分析过程中我们关注的功能</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394433" y="2028301"/>
            <a:ext cx="9463135" cy="418191"/>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对于大部分的数据分析应用而言，我们在日常最关注的功能主要集中在以下几个方面：</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1400945" y="2563531"/>
            <a:ext cx="9463135" cy="2308324"/>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用于数据整理和清理、子集构造和过滤、转换等快速的矢量化数组运算。</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常用的数组算法，如 排序、唯一化、集合运算等。</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高效的描述统计和数据聚合</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摘要运算。</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用于异构数据集的合并</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连接运算的数据对齐和关系型数据运算。</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将条件逻辑表述为数组表达式（而不是带有</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if-</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elif</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-else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分支的循环）。</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数据的分组运算（聚合、转换、函数应用等）。</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7839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安装使用模块</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225112"/>
            <a:ext cx="5803192"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1.5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我们如何在环境中安装</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394433" y="2028301"/>
            <a:ext cx="9463135" cy="461665"/>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由于</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模块不是</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的标准模块库，因此我们需要在系统中下载安装，具体如下：</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标题 1"/>
          <p:cNvSpPr txBox="1">
            <a:spLocks/>
          </p:cNvSpPr>
          <p:nvPr/>
        </p:nvSpPr>
        <p:spPr>
          <a:xfrm>
            <a:off x="1500472" y="3161836"/>
            <a:ext cx="6754599" cy="444870"/>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lumMod val="60000"/>
                    <a:lumOff val="40000"/>
                  </a:schemeClr>
                </a:solidFill>
              </a:rPr>
              <a:t>  (penv36)d:\</a:t>
            </a:r>
            <a:r>
              <a:rPr lang="en-US" altLang="zh-CN" sz="1400" dirty="0" smtClean="0">
                <a:solidFill>
                  <a:schemeClr val="bg1">
                    <a:lumMod val="95000"/>
                  </a:schemeClr>
                </a:solidFill>
              </a:rPr>
              <a:t> pip install –U </a:t>
            </a:r>
            <a:r>
              <a:rPr lang="en-US" altLang="zh-CN" sz="1400" dirty="0" err="1" smtClean="0">
                <a:solidFill>
                  <a:schemeClr val="bg1">
                    <a:lumMod val="95000"/>
                  </a:schemeClr>
                </a:solidFill>
              </a:rPr>
              <a:t>numpy</a:t>
            </a:r>
            <a:endParaRPr lang="en-US" altLang="zh-CN" sz="1400" dirty="0">
              <a:solidFill>
                <a:schemeClr val="bg1">
                  <a:lumMod val="95000"/>
                </a:schemeClr>
              </a:solidFill>
            </a:endParaRPr>
          </a:p>
        </p:txBody>
      </p:sp>
      <p:sp>
        <p:nvSpPr>
          <p:cNvPr id="8" name="矩形 7"/>
          <p:cNvSpPr/>
          <p:nvPr/>
        </p:nvSpPr>
        <p:spPr>
          <a:xfrm>
            <a:off x="1394433" y="2699988"/>
            <a:ext cx="3506088" cy="338554"/>
          </a:xfrm>
          <a:prstGeom prst="rect">
            <a:avLst/>
          </a:prstGeom>
        </p:spPr>
        <p:txBody>
          <a:bodyPr wrap="none">
            <a:spAutoFit/>
          </a:bodyPr>
          <a:lstStyle/>
          <a:p>
            <a:r>
              <a:rPr lang="en-US" altLang="zh-CN"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windows</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下安装</a:t>
            </a:r>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模块指令：</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 name="矩形 9"/>
          <p:cNvSpPr/>
          <p:nvPr/>
        </p:nvSpPr>
        <p:spPr>
          <a:xfrm>
            <a:off x="1394433" y="4155281"/>
            <a:ext cx="3328540" cy="338554"/>
          </a:xfrm>
          <a:prstGeom prst="rect">
            <a:avLst/>
          </a:prstGeom>
        </p:spPr>
        <p:txBody>
          <a:bodyPr wrap="none">
            <a:spAutoFit/>
          </a:bodyPr>
          <a:lstStyle/>
          <a:p>
            <a:r>
              <a:rPr lang="en-US" altLang="zh-CN"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Python</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程序中导入</a:t>
            </a:r>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a:t>
            </a:r>
            <a:endPar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1" name="标题 1"/>
          <p:cNvSpPr txBox="1">
            <a:spLocks/>
          </p:cNvSpPr>
          <p:nvPr/>
        </p:nvSpPr>
        <p:spPr>
          <a:xfrm>
            <a:off x="1500472" y="4617128"/>
            <a:ext cx="7833004" cy="1471538"/>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solidFill>
              </a:rPr>
              <a:t># </a:t>
            </a:r>
            <a:r>
              <a:rPr lang="zh-CN" altLang="en-US" sz="1400" dirty="0" smtClean="0">
                <a:solidFill>
                  <a:schemeClr val="accent6"/>
                </a:solidFill>
              </a:rPr>
              <a:t>导入</a:t>
            </a:r>
            <a:r>
              <a:rPr lang="en-US" altLang="zh-CN" sz="1400" dirty="0" err="1" smtClean="0">
                <a:solidFill>
                  <a:schemeClr val="accent6"/>
                </a:solidFill>
              </a:rPr>
              <a:t>NumPy</a:t>
            </a:r>
            <a:r>
              <a:rPr lang="zh-CN" altLang="en-US" sz="1400" dirty="0" smtClean="0">
                <a:solidFill>
                  <a:schemeClr val="accent6"/>
                </a:solidFill>
              </a:rPr>
              <a:t>模块</a:t>
            </a:r>
            <a:endParaRPr lang="en-US" altLang="zh-CN" sz="1400" dirty="0" smtClean="0">
              <a:solidFill>
                <a:schemeClr val="accent6"/>
              </a:solidFill>
            </a:endParaRPr>
          </a:p>
          <a:p>
            <a:pPr>
              <a:lnSpc>
                <a:spcPct val="150000"/>
              </a:lnSpc>
            </a:pPr>
            <a:r>
              <a:rPr lang="en-US" altLang="zh-CN" sz="1400" dirty="0" smtClean="0">
                <a:solidFill>
                  <a:srgbClr val="0563C1"/>
                </a:solidFill>
              </a:rPr>
              <a:t>import </a:t>
            </a:r>
            <a:r>
              <a:rPr lang="en-US" altLang="zh-CN" sz="1400" b="0" dirty="0" err="1" smtClean="0">
                <a:solidFill>
                  <a:schemeClr val="tx1">
                    <a:lumMod val="65000"/>
                    <a:lumOff val="35000"/>
                  </a:schemeClr>
                </a:solidFill>
              </a:rPr>
              <a:t>numpy</a:t>
            </a:r>
            <a:r>
              <a:rPr lang="en-US" altLang="zh-CN" sz="1400" b="0" dirty="0" smtClean="0">
                <a:solidFill>
                  <a:schemeClr val="tx1">
                    <a:lumMod val="65000"/>
                    <a:lumOff val="35000"/>
                  </a:schemeClr>
                </a:solidFill>
              </a:rPr>
              <a:t> </a:t>
            </a:r>
            <a:r>
              <a:rPr lang="en-US" altLang="zh-CN" sz="1400" dirty="0" smtClean="0">
                <a:solidFill>
                  <a:srgbClr val="0563C1"/>
                </a:solidFill>
              </a:rPr>
              <a:t>as</a:t>
            </a:r>
            <a:r>
              <a:rPr lang="en-US" altLang="zh-CN" sz="1400" b="0" dirty="0" smtClean="0">
                <a:solidFill>
                  <a:schemeClr val="tx1">
                    <a:lumMod val="65000"/>
                    <a:lumOff val="35000"/>
                  </a:schemeClr>
                </a:solidFill>
              </a:rPr>
              <a:t> </a:t>
            </a:r>
            <a:r>
              <a:rPr lang="en-US" altLang="zh-CN" sz="1400" dirty="0" smtClean="0">
                <a:solidFill>
                  <a:srgbClr val="C00000"/>
                </a:solidFill>
              </a:rPr>
              <a:t>np  </a:t>
            </a:r>
            <a:r>
              <a:rPr lang="en-US" altLang="zh-CN" sz="1400" dirty="0" smtClean="0">
                <a:solidFill>
                  <a:schemeClr val="accent6"/>
                </a:solidFill>
              </a:rPr>
              <a:t># </a:t>
            </a:r>
            <a:r>
              <a:rPr lang="zh-CN" altLang="en-US" sz="1400" dirty="0" smtClean="0">
                <a:solidFill>
                  <a:schemeClr val="accent6"/>
                </a:solidFill>
              </a:rPr>
              <a:t>推荐使用，给模块起别名</a:t>
            </a:r>
            <a:r>
              <a:rPr lang="en-US" altLang="zh-CN" sz="1400" b="0" dirty="0" smtClean="0">
                <a:solidFill>
                  <a:schemeClr val="accent6"/>
                </a:solidFill>
              </a:rPr>
              <a:t> </a:t>
            </a:r>
          </a:p>
          <a:p>
            <a:pPr>
              <a:lnSpc>
                <a:spcPct val="150000"/>
              </a:lnSpc>
            </a:pPr>
            <a:r>
              <a:rPr lang="en-US" altLang="zh-CN" sz="1400" dirty="0" smtClean="0">
                <a:solidFill>
                  <a:schemeClr val="accent6"/>
                </a:solidFill>
              </a:rPr>
              <a:t># </a:t>
            </a:r>
            <a:r>
              <a:rPr lang="zh-CN" altLang="en-US" sz="1400" dirty="0" smtClean="0">
                <a:solidFill>
                  <a:schemeClr val="accent6"/>
                </a:solidFill>
              </a:rPr>
              <a:t>或</a:t>
            </a:r>
            <a:endParaRPr lang="en-US" altLang="zh-CN" sz="1400" dirty="0" smtClean="0">
              <a:solidFill>
                <a:schemeClr val="accent6"/>
              </a:solidFill>
            </a:endParaRPr>
          </a:p>
          <a:p>
            <a:pPr>
              <a:lnSpc>
                <a:spcPct val="150000"/>
              </a:lnSpc>
            </a:pPr>
            <a:r>
              <a:rPr lang="en-US" altLang="zh-CN" sz="1400" dirty="0">
                <a:solidFill>
                  <a:srgbClr val="0563C1"/>
                </a:solidFill>
              </a:rPr>
              <a:t>f</a:t>
            </a:r>
            <a:r>
              <a:rPr lang="en-US" altLang="zh-CN" sz="1400" dirty="0" smtClean="0">
                <a:solidFill>
                  <a:srgbClr val="0563C1"/>
                </a:solidFill>
              </a:rPr>
              <a:t>rom</a:t>
            </a:r>
            <a:r>
              <a:rPr lang="en-US" altLang="zh-CN" sz="1400" b="0" dirty="0" smtClean="0">
                <a:solidFill>
                  <a:schemeClr val="tx1">
                    <a:lumMod val="65000"/>
                    <a:lumOff val="35000"/>
                  </a:schemeClr>
                </a:solidFill>
              </a:rPr>
              <a:t> </a:t>
            </a:r>
            <a:r>
              <a:rPr lang="en-US" altLang="zh-CN" sz="1400" b="0" dirty="0" err="1" smtClean="0">
                <a:solidFill>
                  <a:schemeClr val="tx1">
                    <a:lumMod val="65000"/>
                    <a:lumOff val="35000"/>
                  </a:schemeClr>
                </a:solidFill>
              </a:rPr>
              <a:t>numpy</a:t>
            </a:r>
            <a:r>
              <a:rPr lang="en-US" altLang="zh-CN" sz="1400" b="0" dirty="0" smtClean="0">
                <a:solidFill>
                  <a:schemeClr val="tx1">
                    <a:lumMod val="65000"/>
                    <a:lumOff val="35000"/>
                  </a:schemeClr>
                </a:solidFill>
              </a:rPr>
              <a:t> </a:t>
            </a:r>
            <a:r>
              <a:rPr lang="en-US" altLang="zh-CN" sz="1400" b="0" dirty="0" smtClean="0">
                <a:solidFill>
                  <a:srgbClr val="0563C1"/>
                </a:solidFill>
              </a:rPr>
              <a:t>import</a:t>
            </a:r>
            <a:r>
              <a:rPr lang="en-US" altLang="zh-CN" sz="1400" b="0" dirty="0" smtClean="0">
                <a:solidFill>
                  <a:schemeClr val="tx1">
                    <a:lumMod val="65000"/>
                    <a:lumOff val="35000"/>
                  </a:schemeClr>
                </a:solidFill>
              </a:rPr>
              <a:t> </a:t>
            </a:r>
            <a:r>
              <a:rPr lang="en-US" altLang="zh-CN" sz="1400" dirty="0" smtClean="0">
                <a:solidFill>
                  <a:srgbClr val="C00000"/>
                </a:solidFill>
              </a:rPr>
              <a:t>*</a:t>
            </a:r>
          </a:p>
        </p:txBody>
      </p:sp>
    </p:spTree>
    <p:extLst>
      <p:ext uri="{BB962C8B-B14F-4D97-AF65-F5344CB8AC3E}">
        <p14:creationId xmlns:p14="http://schemas.microsoft.com/office/powerpoint/2010/main" val="244661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anim calcmode="lin" valueType="num">
                                      <p:cBhvr>
                                        <p:cTn id="12" dur="500" fill="hold"/>
                                        <p:tgtEl>
                                          <p:spTgt spid="7"/>
                                        </p:tgtEl>
                                        <p:attrNameLst>
                                          <p:attrName>ppt_x</p:attrName>
                                        </p:attrNameLst>
                                      </p:cBhvr>
                                      <p:tavLst>
                                        <p:tav tm="0">
                                          <p:val>
                                            <p:strVal val="#ppt_x"/>
                                          </p:val>
                                        </p:tav>
                                        <p:tav tm="100000">
                                          <p:val>
                                            <p:strVal val="#ppt_x"/>
                                          </p:val>
                                        </p:tav>
                                      </p:tavLst>
                                    </p:anim>
                                    <p:anim calcmode="lin" valueType="num">
                                      <p:cBhvr>
                                        <p:cTn id="13"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500"/>
                            </p:stCondLst>
                            <p:childTnLst>
                              <p:par>
                                <p:cTn id="20" presetID="42"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2. </a:t>
            </a:r>
            <a:r>
              <a:rPr lang="en-US" altLang="zh-CN" sz="3000" dirty="0" err="1" smtClean="0">
                <a:solidFill>
                  <a:schemeClr val="tx1">
                    <a:lumMod val="65000"/>
                    <a:lumOff val="35000"/>
                  </a:schemeClr>
                </a:solidFill>
              </a:rPr>
              <a:t>NumPy</a:t>
            </a:r>
            <a:r>
              <a:rPr lang="zh-CN" altLang="en-US" sz="3000" dirty="0" smtClean="0">
                <a:solidFill>
                  <a:schemeClr val="tx1">
                    <a:lumMod val="65000"/>
                    <a:lumOff val="35000"/>
                  </a:schemeClr>
                </a:solidFill>
              </a:rPr>
              <a:t>中的数组对象</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a:solidFill>
                  <a:schemeClr val="bg1">
                    <a:lumMod val="95000"/>
                  </a:schemeClr>
                </a:solidFill>
              </a:rPr>
              <a:t>NumPy</a:t>
            </a:r>
            <a:r>
              <a:rPr lang="zh-CN" altLang="en-US" sz="2000" b="1" dirty="0">
                <a:solidFill>
                  <a:schemeClr val="bg1">
                    <a:lumMod val="95000"/>
                  </a:schemeClr>
                </a:solidFill>
              </a:rPr>
              <a:t>模块基础</a:t>
            </a:r>
          </a:p>
        </p:txBody>
      </p:sp>
      <p:sp>
        <p:nvSpPr>
          <p:cNvPr id="11" name="标题 1"/>
          <p:cNvSpPr txBox="1">
            <a:spLocks/>
          </p:cNvSpPr>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了解</a:t>
            </a:r>
            <a:r>
              <a:rPr lang="en-US" altLang="zh-CN" sz="1400" b="0" dirty="0" err="1" smtClean="0">
                <a:solidFill>
                  <a:schemeClr val="tx1">
                    <a:lumMod val="65000"/>
                    <a:lumOff val="35000"/>
                  </a:schemeClr>
                </a:solidFill>
              </a:rPr>
              <a:t>ndarray</a:t>
            </a:r>
            <a:r>
              <a:rPr lang="zh-CN" altLang="en-US" sz="1400" b="0" dirty="0" smtClean="0">
                <a:solidFill>
                  <a:schemeClr val="tx1">
                    <a:lumMod val="65000"/>
                    <a:lumOff val="35000"/>
                  </a:schemeClr>
                </a:solidFill>
              </a:rPr>
              <a:t>类型，掌握数组的创建及各种应用技巧</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77888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NumPy</a:t>
            </a:r>
            <a:r>
              <a:rPr lang="zh-CN" altLang="en-US" sz="2000" b="1" dirty="0" smtClean="0">
                <a:solidFill>
                  <a:schemeClr val="bg1">
                    <a:lumMod val="95000"/>
                  </a:schemeClr>
                </a:solidFill>
              </a:rPr>
              <a:t>数组介绍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07398"/>
            <a:ext cx="5453737"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2.1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初识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数组</a:t>
            </a:r>
            <a:r>
              <a:rPr lang="zh-CN" altLang="en-US" sz="20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2000" b="1" dirty="0" err="1"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ndarray</a:t>
            </a:r>
            <a:r>
              <a:rPr lang="zh-CN" altLang="en-US" sz="20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对象）</a:t>
            </a:r>
            <a:endParaRPr lang="zh-CN" altLang="en-US" sz="20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3" name="矩形 12"/>
          <p:cNvSpPr/>
          <p:nvPr/>
        </p:nvSpPr>
        <p:spPr>
          <a:xfrm>
            <a:off x="1394433" y="1607388"/>
            <a:ext cx="9582120"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在</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学习</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之前的过程中，我们了解到</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是</a:t>
            </a:r>
            <a:r>
              <a:rPr lang="zh-CN" altLang="en-US" sz="1600" dirty="0" smtClean="0">
                <a:ln w="0"/>
                <a:solidFill>
                  <a:srgbClr val="C00000"/>
                </a:solidFill>
                <a:latin typeface="微软雅黑" panose="020B0503020204020204" pitchFamily="34" charset="-122"/>
                <a:ea typeface="微软雅黑" panose="020B0503020204020204" pitchFamily="34" charset="-122"/>
              </a:rPr>
              <a:t>没有数组对象</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的。一般都是用</a:t>
            </a:r>
            <a:r>
              <a:rPr lang="zh-CN" altLang="en-US" sz="1600" dirty="0" smtClean="0">
                <a:ln w="0"/>
                <a:solidFill>
                  <a:schemeClr val="accent6"/>
                </a:solidFill>
                <a:latin typeface="微软雅黑" panose="020B0503020204020204" pitchFamily="34" charset="-122"/>
                <a:ea typeface="微软雅黑" panose="020B0503020204020204" pitchFamily="34" charset="-122"/>
              </a:rPr>
              <a:t>列表</a:t>
            </a:r>
            <a:r>
              <a:rPr lang="en-US" altLang="zh-CN" sz="1600" dirty="0" smtClean="0">
                <a:ln w="0"/>
                <a:solidFill>
                  <a:schemeClr val="accent6"/>
                </a:solidFill>
                <a:latin typeface="微软雅黑" panose="020B0503020204020204" pitchFamily="34" charset="-122"/>
                <a:ea typeface="微软雅黑" panose="020B0503020204020204" pitchFamily="34" charset="-122"/>
              </a:rPr>
              <a:t>List</a:t>
            </a:r>
            <a:r>
              <a:rPr lang="zh-CN" altLang="en-US" sz="1600" dirty="0" smtClean="0">
                <a:ln w="0"/>
                <a:solidFill>
                  <a:schemeClr val="accent6"/>
                </a:solidFill>
                <a:latin typeface="微软雅黑" panose="020B0503020204020204" pitchFamily="34" charset="-122"/>
                <a:ea typeface="微软雅黑" panose="020B0503020204020204" pitchFamily="34" charset="-122"/>
              </a:rPr>
              <a:t>序列类型替代数组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但 </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模块提供了 </a:t>
            </a:r>
            <a:r>
              <a:rPr lang="en-US" altLang="zh-CN" sz="1600" dirty="0" err="1" smtClean="0">
                <a:ln w="0"/>
                <a:solidFill>
                  <a:srgbClr val="C00000"/>
                </a:solidFill>
                <a:latin typeface="微软雅黑" panose="020B0503020204020204" pitchFamily="34" charset="-122"/>
                <a:ea typeface="微软雅黑" panose="020B0503020204020204" pitchFamily="34" charset="-122"/>
              </a:rPr>
              <a:t>ndarray</a:t>
            </a:r>
            <a:r>
              <a:rPr lang="zh-CN" altLang="en-US" sz="1600" dirty="0" smtClean="0">
                <a:ln w="0"/>
                <a:solidFill>
                  <a:srgbClr val="C00000"/>
                </a:solidFill>
                <a:latin typeface="微软雅黑" panose="020B0503020204020204" pitchFamily="34" charset="-122"/>
                <a:ea typeface="微软雅黑" panose="020B0503020204020204" pitchFamily="34" charset="-122"/>
              </a:rPr>
              <a:t>类型</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对象，其实就是</a:t>
            </a:r>
            <a:r>
              <a:rPr lang="zh-CN" altLang="en-US" sz="1600" dirty="0" smtClean="0">
                <a:ln w="0"/>
                <a:solidFill>
                  <a:schemeClr val="accent6"/>
                </a:solidFill>
                <a:latin typeface="微软雅黑" panose="020B0503020204020204" pitchFamily="34" charset="-122"/>
                <a:ea typeface="微软雅黑" panose="020B0503020204020204" pitchFamily="34" charset="-122"/>
              </a:rPr>
              <a:t>弥补了</a:t>
            </a:r>
            <a:r>
              <a:rPr lang="en-US" altLang="zh-CN" sz="1600" dirty="0" smtClean="0">
                <a:ln w="0"/>
                <a:solidFill>
                  <a:schemeClr val="accent6"/>
                </a:solidFill>
                <a:latin typeface="微软雅黑" panose="020B0503020204020204" pitchFamily="34" charset="-122"/>
                <a:ea typeface="微软雅黑" panose="020B0503020204020204" pitchFamily="34" charset="-122"/>
              </a:rPr>
              <a:t>Python</a:t>
            </a:r>
            <a:r>
              <a:rPr lang="zh-CN" altLang="en-US" sz="1600" dirty="0" smtClean="0">
                <a:ln w="0"/>
                <a:solidFill>
                  <a:schemeClr val="accent6"/>
                </a:solidFill>
                <a:latin typeface="微软雅黑" panose="020B0503020204020204" pitchFamily="34" charset="-122"/>
                <a:ea typeface="微软雅黑" panose="020B0503020204020204" pitchFamily="34" charset="-122"/>
              </a:rPr>
              <a:t>语言中没有数组的问题</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，同时提供</a:t>
            </a:r>
            <a:r>
              <a:rPr lang="zh-CN" altLang="en-US" sz="1600" dirty="0" smtClean="0">
                <a:ln w="0"/>
                <a:solidFill>
                  <a:srgbClr val="C00000"/>
                </a:solidFill>
                <a:latin typeface="微软雅黑" panose="020B0503020204020204" pitchFamily="34" charset="-122"/>
                <a:ea typeface="微软雅黑" panose="020B0503020204020204" pitchFamily="34" charset="-122"/>
              </a:rPr>
              <a:t>二维数组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以及</a:t>
            </a:r>
            <a:r>
              <a:rPr lang="zh-CN" altLang="en-US" sz="1600" dirty="0" smtClean="0">
                <a:ln w="0"/>
                <a:solidFill>
                  <a:srgbClr val="C00000"/>
                </a:solidFill>
                <a:latin typeface="微软雅黑" panose="020B0503020204020204" pitchFamily="34" charset="-122"/>
                <a:ea typeface="微软雅黑" panose="020B0503020204020204" pitchFamily="34" charset="-122"/>
              </a:rPr>
              <a:t>多维数组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（一般用到三维数组）的</a:t>
            </a:r>
            <a:r>
              <a:rPr lang="zh-CN" altLang="en-US" sz="1600" dirty="0" smtClean="0">
                <a:ln w="0"/>
                <a:solidFill>
                  <a:schemeClr val="accent6"/>
                </a:solidFill>
                <a:latin typeface="微软雅黑" panose="020B0503020204020204" pitchFamily="34" charset="-122"/>
                <a:ea typeface="微软雅黑" panose="020B0503020204020204" pitchFamily="34" charset="-122"/>
              </a:rPr>
              <a:t>创建</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及</a:t>
            </a:r>
            <a:r>
              <a:rPr lang="zh-CN" altLang="en-US" sz="1600" dirty="0" smtClean="0">
                <a:ln w="0"/>
                <a:solidFill>
                  <a:schemeClr val="accent6"/>
                </a:solidFill>
                <a:latin typeface="微软雅黑" panose="020B0503020204020204" pitchFamily="34" charset="-122"/>
                <a:ea typeface="微软雅黑" panose="020B0503020204020204" pitchFamily="34" charset="-122"/>
              </a:rPr>
              <a:t>各种矢量运算</a:t>
            </a:r>
            <a:r>
              <a:rPr lang="en-US" altLang="zh-CN" sz="1600" dirty="0" smtClean="0">
                <a:ln w="0"/>
                <a:solidFill>
                  <a:schemeClr val="accent6"/>
                </a:solidFill>
                <a:latin typeface="微软雅黑" panose="020B0503020204020204" pitchFamily="34" charset="-122"/>
                <a:ea typeface="微软雅黑" panose="020B0503020204020204" pitchFamily="34" charset="-122"/>
              </a:rPr>
              <a:t>API</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rgbClr val="C00000"/>
                </a:solidFill>
                <a:latin typeface="微软雅黑" panose="020B0503020204020204" pitchFamily="34" charset="-122"/>
                <a:ea typeface="微软雅黑" panose="020B0503020204020204" pitchFamily="34" charset="-122"/>
              </a:rPr>
              <a:t>简化了</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我们的各种复杂的数组矢量计算问题。</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394433" y="5656346"/>
            <a:ext cx="9463135" cy="830997"/>
          </a:xfrm>
          <a:prstGeom prst="rect">
            <a:avLst/>
          </a:prstGeom>
          <a:solidFill>
            <a:schemeClr val="accent6">
              <a:lumMod val="60000"/>
              <a:lumOff val="40000"/>
            </a:schemeClr>
          </a:solidFill>
        </p:spPr>
        <p:txBody>
          <a:bodyPr wrap="square">
            <a:spAutoFit/>
          </a:bodyPr>
          <a:lstStyle/>
          <a:p>
            <a:pPr>
              <a:lnSpc>
                <a:spcPct val="150000"/>
              </a:lnSpc>
            </a:pPr>
            <a:r>
              <a:rPr lang="zh-CN" altLang="en-US" sz="1600" b="1" dirty="0" smtClean="0">
                <a:ln w="0"/>
                <a:solidFill>
                  <a:schemeClr val="accent6">
                    <a:lumMod val="50000"/>
                  </a:schemeClr>
                </a:solidFill>
                <a:latin typeface="微软雅黑" panose="020B0503020204020204" pitchFamily="34" charset="-122"/>
                <a:ea typeface="微软雅黑" panose="020B0503020204020204" pitchFamily="34" charset="-122"/>
              </a:rPr>
              <a:t>说明：</a:t>
            </a:r>
            <a:r>
              <a:rPr lang="zh-CN" altLang="en-US" sz="1600" dirty="0" smtClean="0">
                <a:ln w="0"/>
                <a:solidFill>
                  <a:schemeClr val="accent6">
                    <a:lumMod val="50000"/>
                  </a:schemeClr>
                </a:solidFill>
                <a:latin typeface="微软雅黑" panose="020B0503020204020204" pitchFamily="34" charset="-122"/>
                <a:ea typeface="微软雅黑" panose="020B0503020204020204" pitchFamily="34" charset="-122"/>
              </a:rPr>
              <a:t>多维数组的矢量计算是科学计算和数据分析的基础操作，几乎所有的数据分析计算都是基于多维数组（以二维数组居多）的计算。</a:t>
            </a:r>
            <a:endParaRPr lang="zh-CN" altLang="en-US" sz="1600" dirty="0">
              <a:solidFill>
                <a:schemeClr val="accent6">
                  <a:lumMod val="50000"/>
                </a:schemeClr>
              </a:solidFill>
            </a:endParaRPr>
          </a:p>
        </p:txBody>
      </p:sp>
      <p:sp>
        <p:nvSpPr>
          <p:cNvPr id="14" name="矩形 13"/>
          <p:cNvSpPr/>
          <p:nvPr/>
        </p:nvSpPr>
        <p:spPr>
          <a:xfrm>
            <a:off x="1394433" y="3766193"/>
            <a:ext cx="2383986" cy="338554"/>
          </a:xfrm>
          <a:prstGeom prst="rect">
            <a:avLst/>
          </a:prstGeom>
        </p:spPr>
        <p:txBody>
          <a:bodyPr wrap="none">
            <a:spAutoFit/>
          </a:bodyPr>
          <a:lstStyle/>
          <a:p>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数组创建语法：</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5" name="标题 1"/>
          <p:cNvSpPr txBox="1">
            <a:spLocks/>
          </p:cNvSpPr>
          <p:nvPr/>
        </p:nvSpPr>
        <p:spPr>
          <a:xfrm>
            <a:off x="1400948" y="4268360"/>
            <a:ext cx="6533630" cy="950872"/>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zh-CN" altLang="en-US" sz="1400" dirty="0" smtClean="0">
                <a:solidFill>
                  <a:schemeClr val="tx1">
                    <a:lumMod val="65000"/>
                    <a:lumOff val="35000"/>
                  </a:schemeClr>
                </a:solidFill>
              </a:rPr>
              <a:t>一维数组对象 </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np.</a:t>
            </a:r>
            <a:r>
              <a:rPr lang="en-US" altLang="zh-CN" sz="1400" dirty="0" err="1" smtClean="0">
                <a:solidFill>
                  <a:schemeClr val="accent2"/>
                </a:solidFill>
              </a:rPr>
              <a:t>array</a:t>
            </a:r>
            <a:r>
              <a:rPr lang="zh-CN" altLang="en-US" sz="1400" dirty="0" smtClean="0">
                <a:solidFill>
                  <a:schemeClr val="tx1">
                    <a:lumMod val="65000"/>
                    <a:lumOff val="35000"/>
                  </a:schemeClr>
                </a:solidFill>
              </a:rPr>
              <a:t>（一维度值</a:t>
            </a:r>
            <a:r>
              <a:rPr lang="zh-CN" altLang="en-US" sz="1400" b="0" dirty="0" smtClean="0">
                <a:solidFill>
                  <a:schemeClr val="tx1">
                    <a:lumMod val="65000"/>
                    <a:lumOff val="35000"/>
                  </a:schemeClr>
                </a:solidFill>
              </a:rPr>
              <a:t> </a:t>
            </a:r>
            <a:r>
              <a:rPr lang="en-US" altLang="zh-CN" sz="1400" b="0" i="1" dirty="0" smtClean="0">
                <a:solidFill>
                  <a:schemeClr val="tx1">
                    <a:lumMod val="65000"/>
                    <a:lumOff val="35000"/>
                  </a:schemeClr>
                </a:solidFill>
              </a:rPr>
              <a:t>[, </a:t>
            </a:r>
            <a:r>
              <a:rPr lang="en-US" altLang="zh-CN" sz="1400" b="0" i="1" dirty="0" err="1" smtClean="0">
                <a:solidFill>
                  <a:schemeClr val="tx1">
                    <a:lumMod val="65000"/>
                    <a:lumOff val="35000"/>
                  </a:schemeClr>
                </a:solidFill>
              </a:rPr>
              <a:t>dtype</a:t>
            </a:r>
            <a:r>
              <a:rPr lang="zh-CN" altLang="en-US" sz="1400" b="0" i="1" dirty="0" smtClean="0">
                <a:solidFill>
                  <a:schemeClr val="tx1">
                    <a:lumMod val="65000"/>
                    <a:lumOff val="35000"/>
                  </a:schemeClr>
                </a:solidFill>
              </a:rPr>
              <a:t>类型</a:t>
            </a:r>
            <a:r>
              <a:rPr lang="en-US" altLang="zh-CN" sz="1400" b="0" i="1" dirty="0" smtClean="0">
                <a:solidFill>
                  <a:schemeClr val="tx1">
                    <a:lumMod val="65000"/>
                    <a:lumOff val="35000"/>
                  </a:schemeClr>
                </a:solidFill>
              </a:rPr>
              <a:t>]</a:t>
            </a:r>
            <a:r>
              <a:rPr lang="zh-CN" altLang="en-US"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a:p>
            <a:pPr>
              <a:lnSpc>
                <a:spcPts val="2200"/>
              </a:lnSpc>
            </a:pPr>
            <a:r>
              <a:rPr lang="zh-CN" altLang="en-US" sz="1400" dirty="0" smtClean="0">
                <a:solidFill>
                  <a:schemeClr val="tx1">
                    <a:lumMod val="65000"/>
                    <a:lumOff val="35000"/>
                  </a:schemeClr>
                </a:solidFill>
              </a:rPr>
              <a:t>二维数组对象 </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np.</a:t>
            </a:r>
            <a:r>
              <a:rPr lang="en-US" altLang="zh-CN" sz="1400" dirty="0" err="1" smtClean="0">
                <a:solidFill>
                  <a:schemeClr val="accent2"/>
                </a:solidFill>
              </a:rPr>
              <a:t>array</a:t>
            </a:r>
            <a:r>
              <a:rPr lang="zh-CN" altLang="en-US" sz="1400" dirty="0" smtClean="0">
                <a:solidFill>
                  <a:schemeClr val="tx1">
                    <a:lumMod val="65000"/>
                    <a:lumOff val="35000"/>
                  </a:schemeClr>
                </a:solidFill>
              </a:rPr>
              <a:t>（</a:t>
            </a:r>
            <a:r>
              <a:rPr lang="zh-CN" altLang="en-US" sz="1400" dirty="0" smtClean="0">
                <a:solidFill>
                  <a:schemeClr val="accent2"/>
                </a:solidFill>
              </a:rPr>
              <a:t>（</a:t>
            </a:r>
            <a:r>
              <a:rPr lang="zh-CN" altLang="en-US" sz="1400" dirty="0" smtClean="0">
                <a:solidFill>
                  <a:schemeClr val="tx1">
                    <a:lumMod val="65000"/>
                    <a:lumOff val="35000"/>
                  </a:schemeClr>
                </a:solidFill>
              </a:rPr>
              <a:t>一</a:t>
            </a:r>
            <a:r>
              <a:rPr lang="zh-CN" altLang="en-US" sz="1400" dirty="0">
                <a:solidFill>
                  <a:schemeClr val="tx1">
                    <a:lumMod val="65000"/>
                    <a:lumOff val="35000"/>
                  </a:schemeClr>
                </a:solidFill>
              </a:rPr>
              <a:t>维度</a:t>
            </a:r>
            <a:r>
              <a:rPr lang="zh-CN" altLang="en-US" sz="1400" dirty="0" smtClean="0">
                <a:solidFill>
                  <a:schemeClr val="tx1">
                    <a:lumMod val="65000"/>
                    <a:lumOff val="35000"/>
                  </a:schemeClr>
                </a:solidFill>
              </a:rPr>
              <a:t>值，二维度值</a:t>
            </a:r>
            <a:r>
              <a:rPr lang="zh-CN" altLang="en-US" sz="1400" dirty="0" smtClean="0">
                <a:solidFill>
                  <a:schemeClr val="accent2"/>
                </a:solidFill>
              </a:rPr>
              <a:t>）</a:t>
            </a:r>
            <a:r>
              <a:rPr lang="zh-CN" altLang="en-US" sz="1400" b="0" dirty="0" smtClean="0">
                <a:solidFill>
                  <a:schemeClr val="tx1">
                    <a:lumMod val="65000"/>
                    <a:lumOff val="35000"/>
                  </a:schemeClr>
                </a:solidFill>
              </a:rPr>
              <a:t> </a:t>
            </a:r>
            <a:r>
              <a:rPr lang="en-US" altLang="zh-CN" sz="1400" b="0" i="1" dirty="0">
                <a:solidFill>
                  <a:schemeClr val="tx1">
                    <a:lumMod val="65000"/>
                    <a:lumOff val="35000"/>
                  </a:schemeClr>
                </a:solidFill>
              </a:rPr>
              <a:t>[, </a:t>
            </a:r>
            <a:r>
              <a:rPr lang="en-US" altLang="zh-CN" sz="1400" b="0" i="1" dirty="0" err="1" smtClean="0">
                <a:solidFill>
                  <a:schemeClr val="tx1">
                    <a:lumMod val="65000"/>
                    <a:lumOff val="35000"/>
                  </a:schemeClr>
                </a:solidFill>
              </a:rPr>
              <a:t>dtype</a:t>
            </a:r>
            <a:r>
              <a:rPr lang="zh-CN" altLang="en-US" sz="1400" b="0" i="1" dirty="0">
                <a:solidFill>
                  <a:schemeClr val="tx1">
                    <a:lumMod val="65000"/>
                    <a:lumOff val="35000"/>
                  </a:schemeClr>
                </a:solidFill>
              </a:rPr>
              <a:t>类型</a:t>
            </a:r>
            <a:r>
              <a:rPr lang="en-US" altLang="zh-CN" sz="1400" b="0" i="1" dirty="0">
                <a:solidFill>
                  <a:schemeClr val="tx1">
                    <a:lumMod val="65000"/>
                    <a:lumOff val="35000"/>
                  </a:schemeClr>
                </a:solidFill>
              </a:rPr>
              <a:t>] </a:t>
            </a:r>
            <a:r>
              <a:rPr lang="zh-CN" altLang="en-US"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a:p>
            <a:pPr>
              <a:lnSpc>
                <a:spcPts val="2200"/>
              </a:lnSpc>
            </a:pPr>
            <a:r>
              <a:rPr lang="zh-CN" altLang="en-US" sz="1400" dirty="0" smtClean="0">
                <a:solidFill>
                  <a:schemeClr val="tx1">
                    <a:lumMod val="65000"/>
                    <a:lumOff val="35000"/>
                  </a:schemeClr>
                </a:solidFill>
              </a:rPr>
              <a:t>三维数</a:t>
            </a:r>
            <a:r>
              <a:rPr lang="zh-CN" altLang="en-US" sz="1400" dirty="0">
                <a:solidFill>
                  <a:schemeClr val="tx1">
                    <a:lumMod val="65000"/>
                    <a:lumOff val="35000"/>
                  </a:schemeClr>
                </a:solidFill>
              </a:rPr>
              <a:t>组对象 </a:t>
            </a:r>
            <a:r>
              <a:rPr lang="en-US" altLang="zh-CN" sz="1400" dirty="0">
                <a:solidFill>
                  <a:schemeClr val="tx1">
                    <a:lumMod val="65000"/>
                    <a:lumOff val="35000"/>
                  </a:schemeClr>
                </a:solidFill>
              </a:rPr>
              <a:t>= </a:t>
            </a:r>
            <a:r>
              <a:rPr lang="en-US" altLang="zh-CN" sz="1400" dirty="0" err="1" smtClean="0">
                <a:solidFill>
                  <a:schemeClr val="tx1">
                    <a:lumMod val="65000"/>
                    <a:lumOff val="35000"/>
                  </a:schemeClr>
                </a:solidFill>
              </a:rPr>
              <a:t>np.</a:t>
            </a:r>
            <a:r>
              <a:rPr lang="en-US" altLang="zh-CN" sz="1400" dirty="0" err="1" smtClean="0">
                <a:solidFill>
                  <a:schemeClr val="accent2"/>
                </a:solidFill>
              </a:rPr>
              <a:t>array</a:t>
            </a:r>
            <a:r>
              <a:rPr lang="zh-CN" altLang="en-US" sz="1400" dirty="0" smtClean="0">
                <a:solidFill>
                  <a:schemeClr val="tx1">
                    <a:lumMod val="65000"/>
                    <a:lumOff val="35000"/>
                  </a:schemeClr>
                </a:solidFill>
              </a:rPr>
              <a:t>（</a:t>
            </a:r>
            <a:r>
              <a:rPr lang="zh-CN" altLang="en-US" sz="1400" dirty="0" smtClean="0">
                <a:solidFill>
                  <a:schemeClr val="accent2"/>
                </a:solidFill>
              </a:rPr>
              <a:t>（</a:t>
            </a:r>
            <a:r>
              <a:rPr lang="zh-CN" altLang="en-US" sz="1400" dirty="0" smtClean="0">
                <a:solidFill>
                  <a:schemeClr val="tx1">
                    <a:lumMod val="65000"/>
                    <a:lumOff val="35000"/>
                  </a:schemeClr>
                </a:solidFill>
              </a:rPr>
              <a:t>一</a:t>
            </a:r>
            <a:r>
              <a:rPr lang="zh-CN" altLang="en-US" sz="1400" dirty="0">
                <a:solidFill>
                  <a:schemeClr val="tx1">
                    <a:lumMod val="65000"/>
                    <a:lumOff val="35000"/>
                  </a:schemeClr>
                </a:solidFill>
              </a:rPr>
              <a:t>维度值，二维度</a:t>
            </a:r>
            <a:r>
              <a:rPr lang="zh-CN" altLang="en-US" sz="1400" dirty="0" smtClean="0">
                <a:solidFill>
                  <a:schemeClr val="tx1">
                    <a:lumMod val="65000"/>
                    <a:lumOff val="35000"/>
                  </a:schemeClr>
                </a:solidFill>
              </a:rPr>
              <a:t>值，三维度值</a:t>
            </a:r>
            <a:r>
              <a:rPr lang="zh-CN" altLang="en-US" sz="1400" dirty="0" smtClean="0">
                <a:solidFill>
                  <a:schemeClr val="accent2"/>
                </a:solidFill>
              </a:rPr>
              <a:t>）</a:t>
            </a:r>
            <a:r>
              <a:rPr lang="zh-CN" altLang="en-US" sz="1400" b="0" dirty="0" smtClean="0">
                <a:solidFill>
                  <a:schemeClr val="tx1">
                    <a:lumMod val="65000"/>
                    <a:lumOff val="35000"/>
                  </a:schemeClr>
                </a:solidFill>
              </a:rPr>
              <a:t> </a:t>
            </a:r>
            <a:r>
              <a:rPr lang="en-US" altLang="zh-CN" sz="1400" b="0" i="1" dirty="0">
                <a:solidFill>
                  <a:schemeClr val="tx1">
                    <a:lumMod val="65000"/>
                    <a:lumOff val="35000"/>
                  </a:schemeClr>
                </a:solidFill>
              </a:rPr>
              <a:t>[, </a:t>
            </a:r>
            <a:r>
              <a:rPr lang="en-US" altLang="zh-CN" sz="1400" b="0" i="1" dirty="0" err="1" smtClean="0">
                <a:solidFill>
                  <a:schemeClr val="tx1">
                    <a:lumMod val="65000"/>
                    <a:lumOff val="35000"/>
                  </a:schemeClr>
                </a:solidFill>
              </a:rPr>
              <a:t>dtype</a:t>
            </a:r>
            <a:r>
              <a:rPr lang="zh-CN" altLang="en-US" sz="1400" b="0" i="1" dirty="0">
                <a:solidFill>
                  <a:schemeClr val="tx1">
                    <a:lumMod val="65000"/>
                    <a:lumOff val="35000"/>
                  </a:schemeClr>
                </a:solidFill>
              </a:rPr>
              <a:t>类型</a:t>
            </a:r>
            <a:r>
              <a:rPr lang="en-US" altLang="zh-CN" sz="1400" b="0" i="1" dirty="0">
                <a:solidFill>
                  <a:schemeClr val="tx1">
                    <a:lumMod val="65000"/>
                    <a:lumOff val="35000"/>
                  </a:schemeClr>
                </a:solidFill>
              </a:rPr>
              <a:t>] </a:t>
            </a:r>
            <a:r>
              <a:rPr lang="zh-CN" altLang="en-US"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p:txBody>
      </p:sp>
      <p:cxnSp>
        <p:nvCxnSpPr>
          <p:cNvPr id="22" name="直接箭头连接符 21"/>
          <p:cNvCxnSpPr/>
          <p:nvPr/>
        </p:nvCxnSpPr>
        <p:spPr>
          <a:xfrm flipV="1">
            <a:off x="8055431" y="3683228"/>
            <a:ext cx="0" cy="183220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8059296" y="5515429"/>
            <a:ext cx="2383986"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V="1">
            <a:off x="8055431" y="3821727"/>
            <a:ext cx="3281909" cy="169370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8186501" y="3869339"/>
            <a:ext cx="1785257" cy="153343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2" name="直接连接符 31"/>
          <p:cNvCxnSpPr/>
          <p:nvPr/>
        </p:nvCxnSpPr>
        <p:spPr>
          <a:xfrm>
            <a:off x="8186501" y="4390478"/>
            <a:ext cx="1785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186501" y="4896174"/>
            <a:ext cx="1785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725602" y="3867152"/>
            <a:ext cx="0" cy="1535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9342459" y="3867152"/>
            <a:ext cx="0" cy="1535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8186501" y="3453577"/>
            <a:ext cx="713662" cy="413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9978213" y="3465858"/>
            <a:ext cx="721326" cy="418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900163" y="3452029"/>
            <a:ext cx="1799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10700781" y="3452029"/>
            <a:ext cx="1" cy="1503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9975182" y="4982076"/>
            <a:ext cx="724357" cy="419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543332" y="3658486"/>
            <a:ext cx="18410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8720383" y="3456468"/>
            <a:ext cx="721195" cy="417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9351397" y="3447823"/>
            <a:ext cx="723588" cy="419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9967897" y="3963247"/>
            <a:ext cx="724417" cy="4198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9975182" y="4472988"/>
            <a:ext cx="724833" cy="420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V="1">
            <a:off x="10378272" y="3658486"/>
            <a:ext cx="1" cy="1503001"/>
          </a:xfrm>
          <a:prstGeom prst="line">
            <a:avLst/>
          </a:prstGeom>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7155377" y="3683228"/>
            <a:ext cx="800219" cy="276999"/>
          </a:xfrm>
          <a:prstGeom prst="rect">
            <a:avLst/>
          </a:prstGeom>
        </p:spPr>
        <p:txBody>
          <a:bodyPr wrap="none">
            <a:spAutoFit/>
          </a:bodyPr>
          <a:lstStyle/>
          <a:p>
            <a:r>
              <a:rPr lang="zh-CN" altLang="en-US" sz="1200" b="1" dirty="0" smtClean="0">
                <a:ln w="0"/>
                <a:solidFill>
                  <a:schemeClr val="accent2"/>
                </a:solidFill>
                <a:latin typeface="微软雅黑" panose="020B0503020204020204" pitchFamily="34" charset="-122"/>
                <a:ea typeface="微软雅黑" panose="020B0503020204020204" pitchFamily="34" charset="-122"/>
              </a:rPr>
              <a:t>二维度值</a:t>
            </a:r>
            <a:endParaRPr lang="zh-CN" altLang="en-US" sz="1200" b="1" dirty="0">
              <a:solidFill>
                <a:schemeClr val="accent2"/>
              </a:solidFill>
            </a:endParaRPr>
          </a:p>
        </p:txBody>
      </p:sp>
      <p:sp>
        <p:nvSpPr>
          <p:cNvPr id="62" name="矩形 61"/>
          <p:cNvSpPr/>
          <p:nvPr/>
        </p:nvSpPr>
        <p:spPr>
          <a:xfrm>
            <a:off x="10474451" y="5345391"/>
            <a:ext cx="800219" cy="276999"/>
          </a:xfrm>
          <a:prstGeom prst="rect">
            <a:avLst/>
          </a:prstGeom>
        </p:spPr>
        <p:txBody>
          <a:bodyPr wrap="none">
            <a:spAutoFit/>
          </a:bodyPr>
          <a:lstStyle/>
          <a:p>
            <a:r>
              <a:rPr lang="zh-CN" altLang="en-US" sz="1200" b="1" dirty="0">
                <a:ln w="0"/>
                <a:solidFill>
                  <a:schemeClr val="accent2"/>
                </a:solidFill>
                <a:latin typeface="微软雅黑" panose="020B0503020204020204" pitchFamily="34" charset="-122"/>
                <a:ea typeface="微软雅黑" panose="020B0503020204020204" pitchFamily="34" charset="-122"/>
              </a:rPr>
              <a:t>一</a:t>
            </a:r>
            <a:r>
              <a:rPr lang="zh-CN" altLang="en-US" sz="1200" b="1" dirty="0" smtClean="0">
                <a:ln w="0"/>
                <a:solidFill>
                  <a:schemeClr val="accent2"/>
                </a:solidFill>
                <a:latin typeface="微软雅黑" panose="020B0503020204020204" pitchFamily="34" charset="-122"/>
                <a:ea typeface="微软雅黑" panose="020B0503020204020204" pitchFamily="34" charset="-122"/>
              </a:rPr>
              <a:t>维度值</a:t>
            </a:r>
            <a:endParaRPr lang="zh-CN" altLang="en-US" sz="1200" b="1" dirty="0">
              <a:solidFill>
                <a:schemeClr val="accent2"/>
              </a:solidFill>
            </a:endParaRPr>
          </a:p>
        </p:txBody>
      </p:sp>
      <p:sp>
        <p:nvSpPr>
          <p:cNvPr id="63" name="矩形 62"/>
          <p:cNvSpPr/>
          <p:nvPr/>
        </p:nvSpPr>
        <p:spPr>
          <a:xfrm>
            <a:off x="10896323" y="3513765"/>
            <a:ext cx="1261884" cy="276999"/>
          </a:xfrm>
          <a:prstGeom prst="rect">
            <a:avLst/>
          </a:prstGeom>
        </p:spPr>
        <p:txBody>
          <a:bodyPr wrap="none">
            <a:spAutoFit/>
          </a:bodyPr>
          <a:lstStyle/>
          <a:p>
            <a:r>
              <a:rPr lang="zh-CN" altLang="en-US" sz="1200" b="1" dirty="0" smtClean="0">
                <a:ln w="0"/>
                <a:solidFill>
                  <a:schemeClr val="accent2"/>
                </a:solidFill>
                <a:latin typeface="微软雅黑" panose="020B0503020204020204" pitchFamily="34" charset="-122"/>
                <a:ea typeface="微软雅黑" panose="020B0503020204020204" pitchFamily="34" charset="-122"/>
              </a:rPr>
              <a:t>三维度值（轴）</a:t>
            </a:r>
            <a:endParaRPr lang="zh-CN" altLang="en-US" sz="1200" b="1" dirty="0">
              <a:solidFill>
                <a:schemeClr val="accent2"/>
              </a:solidFill>
            </a:endParaRPr>
          </a:p>
        </p:txBody>
      </p:sp>
    </p:spTree>
    <p:extLst>
      <p:ext uri="{BB962C8B-B14F-4D97-AF65-F5344CB8AC3E}">
        <p14:creationId xmlns:p14="http://schemas.microsoft.com/office/powerpoint/2010/main" val="297160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anim calcmode="lin" valueType="num">
                                      <p:cBhvr>
                                        <p:cTn id="14" dur="500" fill="hold"/>
                                        <p:tgtEl>
                                          <p:spTgt spid="15"/>
                                        </p:tgtEl>
                                        <p:attrNameLst>
                                          <p:attrName>ppt_x</p:attrName>
                                        </p:attrNameLst>
                                      </p:cBhvr>
                                      <p:tavLst>
                                        <p:tav tm="0">
                                          <p:val>
                                            <p:strVal val="#ppt_x"/>
                                          </p:val>
                                        </p:tav>
                                        <p:tav tm="100000">
                                          <p:val>
                                            <p:strVal val="#ppt_x"/>
                                          </p:val>
                                        </p:tav>
                                      </p:tavLst>
                                    </p:anim>
                                    <p:anim calcmode="lin" valueType="num">
                                      <p:cBhvr>
                                        <p:cTn id="15"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par>
                          <p:cTn id="38" fill="hold">
                            <p:stCondLst>
                              <p:cond delay="1500"/>
                            </p:stCondLst>
                            <p:childTnLst>
                              <p:par>
                                <p:cTn id="39" presetID="10"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childTnLst>
                          </p:cTn>
                        </p:par>
                        <p:par>
                          <p:cTn id="42" fill="hold">
                            <p:stCondLst>
                              <p:cond delay="2000"/>
                            </p:stCondLst>
                            <p:childTnLst>
                              <p:par>
                                <p:cTn id="43" presetID="10" presetClass="entr" presetSubtype="0" fill="hold" nodeType="after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par>
                          <p:cTn id="46" fill="hold">
                            <p:stCondLst>
                              <p:cond delay="2500"/>
                            </p:stCondLst>
                            <p:childTnLst>
                              <p:par>
                                <p:cTn id="47" presetID="10" presetClass="entr" presetSubtype="0"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par>
                                <p:cTn id="55" presetID="10" presetClass="entr" presetSubtype="0" fill="hold" nodeType="withEffect">
                                  <p:stCondLst>
                                    <p:cond delay="0"/>
                                  </p:stCondLst>
                                  <p:childTnLst>
                                    <p:set>
                                      <p:cBhvr>
                                        <p:cTn id="56" dur="1" fill="hold">
                                          <p:stCondLst>
                                            <p:cond delay="0"/>
                                          </p:stCondLst>
                                        </p:cTn>
                                        <p:tgtEl>
                                          <p:spTgt spid="46"/>
                                        </p:tgtEl>
                                        <p:attrNameLst>
                                          <p:attrName>style.visibility</p:attrName>
                                        </p:attrNameLst>
                                      </p:cBhvr>
                                      <p:to>
                                        <p:strVal val="visible"/>
                                      </p:to>
                                    </p:set>
                                    <p:animEffect transition="in" filter="fade">
                                      <p:cBhvr>
                                        <p:cTn id="57" dur="500"/>
                                        <p:tgtEl>
                                          <p:spTgt spid="46"/>
                                        </p:tgtEl>
                                      </p:cBhvr>
                                    </p:animEffect>
                                  </p:childTnLst>
                                </p:cTn>
                              </p:par>
                              <p:par>
                                <p:cTn id="58" presetID="10"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0" presetClass="entr" presetSubtype="0" fill="hold"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500"/>
                                        <p:tgtEl>
                                          <p:spTgt spid="55"/>
                                        </p:tgtEl>
                                      </p:cBhvr>
                                    </p:animEffect>
                                  </p:childTnLst>
                                </p:cTn>
                              </p:par>
                              <p:par>
                                <p:cTn id="64" presetID="10" presetClass="entr" presetSubtype="0" fill="hold"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par>
                                <p:cTn id="67" presetID="10"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fade">
                                      <p:cBhvr>
                                        <p:cTn id="69" dur="500"/>
                                        <p:tgtEl>
                                          <p:spTgt spid="54"/>
                                        </p:tgtEl>
                                      </p:cBhvr>
                                    </p:animEffect>
                                  </p:childTnLst>
                                </p:cTn>
                              </p:par>
                              <p:par>
                                <p:cTn id="70" presetID="10" presetClass="entr" presetSubtype="0" fill="hold" nodeType="with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fade">
                                      <p:cBhvr>
                                        <p:cTn id="72" dur="500"/>
                                        <p:tgtEl>
                                          <p:spTgt spid="58"/>
                                        </p:tgtEl>
                                      </p:cBhvr>
                                    </p:animEffect>
                                  </p:childTnLst>
                                </p:cTn>
                              </p:par>
                              <p:par>
                                <p:cTn id="73" presetID="10" presetClass="entr" presetSubtype="0" fill="hold" nodeType="with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fade">
                                      <p:cBhvr>
                                        <p:cTn id="75" dur="500"/>
                                        <p:tgtEl>
                                          <p:spTgt spid="56"/>
                                        </p:tgtEl>
                                      </p:cBhvr>
                                    </p:animEffect>
                                  </p:childTnLst>
                                </p:cTn>
                              </p:par>
                              <p:par>
                                <p:cTn id="76" presetID="10" presetClass="entr" presetSubtype="0" fill="hold"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fade">
                                      <p:cBhvr>
                                        <p:cTn id="78" dur="500"/>
                                        <p:tgtEl>
                                          <p:spTgt spid="49"/>
                                        </p:tgtEl>
                                      </p:cBhvr>
                                    </p:animEffect>
                                  </p:childTnLst>
                                </p:cTn>
                              </p:par>
                              <p:par>
                                <p:cTn id="79" presetID="10" presetClass="entr" presetSubtype="0"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fade">
                                      <p:cBhvr>
                                        <p:cTn id="81" dur="500"/>
                                        <p:tgtEl>
                                          <p:spTgt spid="57"/>
                                        </p:tgtEl>
                                      </p:cBhvr>
                                    </p:animEffect>
                                  </p:childTnLst>
                                </p:cTn>
                              </p:par>
                              <p:par>
                                <p:cTn id="82" presetID="10" presetClass="entr" presetSubtype="0" fill="hold"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500"/>
                                        <p:tgtEl>
                                          <p:spTgt spid="50"/>
                                        </p:tgtEl>
                                      </p:cBhvr>
                                    </p:animEffect>
                                  </p:childTnLst>
                                </p:cTn>
                              </p:par>
                            </p:childTnLst>
                          </p:cTn>
                        </p:par>
                        <p:par>
                          <p:cTn id="85" fill="hold">
                            <p:stCondLst>
                              <p:cond delay="500"/>
                            </p:stCondLst>
                            <p:childTnLst>
                              <p:par>
                                <p:cTn id="86" presetID="10" presetClass="entr" presetSubtype="0" fill="hold"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fade">
                                      <p:cBhvr>
                                        <p:cTn id="88" dur="500"/>
                                        <p:tgtEl>
                                          <p:spTgt spid="26"/>
                                        </p:tgtEl>
                                      </p:cBhvr>
                                    </p:animEffect>
                                  </p:childTnLst>
                                </p:cTn>
                              </p:par>
                            </p:childTnLst>
                          </p:cTn>
                        </p:par>
                        <p:par>
                          <p:cTn id="89" fill="hold">
                            <p:stCondLst>
                              <p:cond delay="1000"/>
                            </p:stCondLst>
                            <p:childTnLst>
                              <p:par>
                                <p:cTn id="90" presetID="10" presetClass="entr" presetSubtype="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fade">
                                      <p:cBhvr>
                                        <p:cTn id="92" dur="500"/>
                                        <p:tgtEl>
                                          <p:spTgt spid="63"/>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fade">
                                      <p:cBhvr>
                                        <p:cTn id="97" dur="500"/>
                                        <p:tgtEl>
                                          <p:spTgt spid="2"/>
                                        </p:tgtEl>
                                      </p:cBhvr>
                                    </p:animEffect>
                                    <p:anim calcmode="lin" valueType="num">
                                      <p:cBhvr>
                                        <p:cTn id="98" dur="500" fill="hold"/>
                                        <p:tgtEl>
                                          <p:spTgt spid="2"/>
                                        </p:tgtEl>
                                        <p:attrNameLst>
                                          <p:attrName>ppt_x</p:attrName>
                                        </p:attrNameLst>
                                      </p:cBhvr>
                                      <p:tavLst>
                                        <p:tav tm="0">
                                          <p:val>
                                            <p:strVal val="#ppt_x"/>
                                          </p:val>
                                        </p:tav>
                                        <p:tav tm="100000">
                                          <p:val>
                                            <p:strVal val="#ppt_x"/>
                                          </p:val>
                                        </p:tav>
                                      </p:tavLst>
                                    </p:anim>
                                    <p:anim calcmode="lin" valueType="num">
                                      <p:cBhvr>
                                        <p:cTn id="9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p:bldP spid="15" grpId="0" animBg="1"/>
      <p:bldP spid="29" grpId="0" animBg="1"/>
      <p:bldP spid="61" grpId="0"/>
      <p:bldP spid="62" grpId="0"/>
      <p:bldP spid="6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创建 </a:t>
            </a:r>
            <a:r>
              <a:rPr lang="en-US" altLang="zh-CN" sz="2000" b="1" dirty="0" err="1" smtClean="0">
                <a:solidFill>
                  <a:schemeClr val="bg1">
                    <a:lumMod val="95000"/>
                  </a:schemeClr>
                </a:solidFill>
              </a:rPr>
              <a:t>ndarry</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21915"/>
            <a:ext cx="4704493"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2.2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创建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ndarry</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a:t>
            </a:r>
            <a:r>
              <a:rPr lang="zh-CN" altLang="en-US" sz="14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b="1" dirty="0" err="1"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NumPy</a:t>
            </a:r>
            <a:r>
              <a:rPr lang="zh-CN" altLang="en-US" sz="14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数组）</a:t>
            </a:r>
            <a:endParaRPr lang="zh-CN" altLang="en-US" sz="14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3" name="矩形 12"/>
          <p:cNvSpPr/>
          <p:nvPr/>
        </p:nvSpPr>
        <p:spPr>
          <a:xfrm>
            <a:off x="1394433" y="1825104"/>
            <a:ext cx="9463135"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创建数组最简单的办法就是使用 </a:t>
            </a:r>
            <a:r>
              <a:rPr lang="en-US" altLang="zh-CN" sz="1600" b="1" dirty="0" smtClean="0">
                <a:ln w="0"/>
                <a:solidFill>
                  <a:srgbClr val="C00000"/>
                </a:solidFill>
                <a:latin typeface="微软雅黑" panose="020B0503020204020204" pitchFamily="34" charset="-122"/>
                <a:ea typeface="微软雅黑" panose="020B0503020204020204" pitchFamily="34" charset="-122"/>
              </a:rPr>
              <a:t>array</a:t>
            </a:r>
            <a:r>
              <a:rPr lang="zh-CN" altLang="en-US" sz="1600" b="1" dirty="0" smtClean="0">
                <a:ln w="0"/>
                <a:solidFill>
                  <a:srgbClr val="C00000"/>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它接受一切</a:t>
            </a:r>
            <a:r>
              <a:rPr lang="zh-CN" altLang="en-US" sz="1600" dirty="0" smtClean="0">
                <a:ln w="0"/>
                <a:solidFill>
                  <a:schemeClr val="accent6"/>
                </a:solidFill>
                <a:latin typeface="微软雅黑" panose="020B0503020204020204" pitchFamily="34" charset="-122"/>
                <a:ea typeface="微软雅黑" panose="020B0503020204020204" pitchFamily="34" charset="-122"/>
              </a:rPr>
              <a:t>序列类型</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对象（包括其他数组），然后</a:t>
            </a:r>
            <a:r>
              <a:rPr lang="zh-CN" altLang="en-US" sz="1600" dirty="0" smtClean="0">
                <a:ln w="0"/>
                <a:solidFill>
                  <a:schemeClr val="accent6"/>
                </a:solidFill>
                <a:latin typeface="微软雅黑" panose="020B0503020204020204" pitchFamily="34" charset="-122"/>
                <a:ea typeface="微软雅黑" panose="020B0503020204020204" pitchFamily="34" charset="-122"/>
              </a:rPr>
              <a:t>产生一个新的含有传入数据的</a:t>
            </a:r>
            <a:r>
              <a:rPr lang="en-US" altLang="zh-CN" sz="1600" dirty="0" err="1" smtClean="0">
                <a:ln w="0"/>
                <a:solidFill>
                  <a:schemeClr val="accent6"/>
                </a:solidFill>
                <a:latin typeface="微软雅黑" panose="020B0503020204020204" pitchFamily="34" charset="-122"/>
                <a:ea typeface="微软雅黑" panose="020B0503020204020204" pitchFamily="34" charset="-122"/>
              </a:rPr>
              <a:t>Numpy</a:t>
            </a:r>
            <a:r>
              <a:rPr lang="zh-CN" altLang="en-US" sz="1600" dirty="0" smtClean="0">
                <a:ln w="0"/>
                <a:solidFill>
                  <a:schemeClr val="accent6"/>
                </a:solidFill>
                <a:latin typeface="微软雅黑" panose="020B0503020204020204" pitchFamily="34" charset="-122"/>
                <a:ea typeface="微软雅黑" panose="020B0503020204020204" pitchFamily="34" charset="-122"/>
              </a:rPr>
              <a:t>数组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 </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ndarray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394433" y="3182291"/>
            <a:ext cx="5343129" cy="338554"/>
          </a:xfrm>
          <a:prstGeom prst="rect">
            <a:avLst/>
          </a:prstGeom>
        </p:spPr>
        <p:txBody>
          <a:bodyPr wrap="none">
            <a:spAutoFit/>
          </a:bodyPr>
          <a:lstStyle/>
          <a:p>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数组创建：</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（基于列表类型创建 </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ch01-demo01.py</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1514986" y="3722729"/>
            <a:ext cx="3434385" cy="228618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solidFill>
              </a:rPr>
              <a:t># </a:t>
            </a:r>
            <a:r>
              <a:rPr lang="zh-CN" altLang="en-US" sz="1400" dirty="0" smtClean="0">
                <a:solidFill>
                  <a:schemeClr val="accent6"/>
                </a:solidFill>
              </a:rPr>
              <a:t>导入</a:t>
            </a:r>
            <a:r>
              <a:rPr lang="en-US" altLang="zh-CN" sz="1400" dirty="0" err="1" smtClean="0">
                <a:solidFill>
                  <a:schemeClr val="accent6"/>
                </a:solidFill>
              </a:rPr>
              <a:t>NumPy</a:t>
            </a:r>
            <a:r>
              <a:rPr lang="zh-CN" altLang="en-US" sz="1400" dirty="0" smtClean="0">
                <a:solidFill>
                  <a:schemeClr val="accent6"/>
                </a:solidFill>
              </a:rPr>
              <a:t>模块</a:t>
            </a:r>
            <a:endParaRPr lang="en-US" altLang="zh-CN" sz="1400" dirty="0" smtClean="0">
              <a:solidFill>
                <a:schemeClr val="accent6"/>
              </a:solidFill>
            </a:endParaRPr>
          </a:p>
          <a:p>
            <a:pPr>
              <a:lnSpc>
                <a:spcPts val="2200"/>
              </a:lnSpc>
            </a:pPr>
            <a:r>
              <a:rPr lang="en-US" altLang="zh-CN" sz="1400" dirty="0" smtClean="0">
                <a:solidFill>
                  <a:srgbClr val="0563C1"/>
                </a:solidFill>
              </a:rPr>
              <a:t>import </a:t>
            </a:r>
            <a:r>
              <a:rPr lang="en-US" altLang="zh-CN" sz="1400" b="0" dirty="0" err="1" smtClean="0">
                <a:solidFill>
                  <a:schemeClr val="tx1">
                    <a:lumMod val="65000"/>
                    <a:lumOff val="35000"/>
                  </a:schemeClr>
                </a:solidFill>
              </a:rPr>
              <a:t>numpy</a:t>
            </a:r>
            <a:r>
              <a:rPr lang="en-US" altLang="zh-CN" sz="1400" b="0" dirty="0" smtClean="0">
                <a:solidFill>
                  <a:schemeClr val="tx1">
                    <a:lumMod val="65000"/>
                    <a:lumOff val="35000"/>
                  </a:schemeClr>
                </a:solidFill>
              </a:rPr>
              <a:t> </a:t>
            </a:r>
            <a:r>
              <a:rPr lang="en-US" altLang="zh-CN" sz="1400" dirty="0" smtClean="0">
                <a:solidFill>
                  <a:srgbClr val="0563C1"/>
                </a:solidFill>
              </a:rPr>
              <a:t>as</a:t>
            </a:r>
            <a:r>
              <a:rPr lang="en-US" altLang="zh-CN" sz="1400" b="0" dirty="0" smtClean="0">
                <a:solidFill>
                  <a:schemeClr val="tx1">
                    <a:lumMod val="65000"/>
                    <a:lumOff val="35000"/>
                  </a:schemeClr>
                </a:solidFill>
              </a:rPr>
              <a:t> </a:t>
            </a:r>
            <a:r>
              <a:rPr lang="en-US" altLang="zh-CN" sz="1400" dirty="0" smtClean="0">
                <a:solidFill>
                  <a:srgbClr val="C00000"/>
                </a:solidFill>
              </a:rPr>
              <a:t>np</a:t>
            </a:r>
            <a:endParaRPr lang="en-US" altLang="zh-CN" sz="1400" b="0" dirty="0" smtClean="0">
              <a:solidFill>
                <a:schemeClr val="accent6"/>
              </a:solidFill>
            </a:endParaRPr>
          </a:p>
          <a:p>
            <a:pPr>
              <a:lnSpc>
                <a:spcPts val="2200"/>
              </a:lnSpc>
            </a:pPr>
            <a:r>
              <a:rPr lang="en-US" altLang="zh-CN" sz="1400" dirty="0" smtClean="0">
                <a:solidFill>
                  <a:schemeClr val="accent6"/>
                </a:solidFill>
              </a:rPr>
              <a:t># </a:t>
            </a:r>
            <a:r>
              <a:rPr lang="zh-CN" altLang="en-US" sz="1400" dirty="0" smtClean="0">
                <a:solidFill>
                  <a:schemeClr val="accent6"/>
                </a:solidFill>
              </a:rPr>
              <a:t>创建一个列表对象</a:t>
            </a:r>
            <a:r>
              <a:rPr lang="en-US" altLang="zh-CN" sz="1400" dirty="0" smtClean="0">
                <a:solidFill>
                  <a:schemeClr val="accent6"/>
                </a:solidFill>
              </a:rPr>
              <a:t>data1</a:t>
            </a:r>
          </a:p>
          <a:p>
            <a:pPr>
              <a:lnSpc>
                <a:spcPts val="2200"/>
              </a:lnSpc>
            </a:pPr>
            <a:r>
              <a:rPr lang="en-US" altLang="zh-CN" sz="1400" dirty="0">
                <a:solidFill>
                  <a:schemeClr val="tx1">
                    <a:lumMod val="65000"/>
                    <a:lumOff val="35000"/>
                  </a:schemeClr>
                </a:solidFill>
              </a:rPr>
              <a:t>d</a:t>
            </a:r>
            <a:r>
              <a:rPr lang="en-US" altLang="zh-CN" sz="1400" dirty="0" smtClean="0">
                <a:solidFill>
                  <a:schemeClr val="tx1">
                    <a:lumMod val="65000"/>
                    <a:lumOff val="35000"/>
                  </a:schemeClr>
                </a:solidFill>
              </a:rPr>
              <a:t>ata1 = [6, 7.5, 8, 0, 1]</a:t>
            </a:r>
          </a:p>
          <a:p>
            <a:pPr>
              <a:lnSpc>
                <a:spcPts val="2200"/>
              </a:lnSpc>
            </a:pPr>
            <a:r>
              <a:rPr lang="en-US" altLang="zh-CN" sz="1400" dirty="0" smtClean="0">
                <a:solidFill>
                  <a:schemeClr val="accent6"/>
                </a:solidFill>
              </a:rPr>
              <a:t># </a:t>
            </a:r>
            <a:r>
              <a:rPr lang="zh-CN" altLang="en-US" sz="1400" dirty="0" smtClean="0">
                <a:solidFill>
                  <a:schemeClr val="accent6"/>
                </a:solidFill>
              </a:rPr>
              <a:t>创建</a:t>
            </a:r>
            <a:r>
              <a:rPr lang="en-US" altLang="zh-CN" sz="1400" dirty="0" err="1" smtClean="0">
                <a:solidFill>
                  <a:schemeClr val="accent6"/>
                </a:solidFill>
              </a:rPr>
              <a:t>ndarray</a:t>
            </a:r>
            <a:r>
              <a:rPr lang="zh-CN" altLang="en-US" sz="1400" dirty="0" smtClean="0">
                <a:solidFill>
                  <a:schemeClr val="accent6"/>
                </a:solidFill>
              </a:rPr>
              <a:t>对象（</a:t>
            </a:r>
            <a:r>
              <a:rPr lang="en-US" altLang="zh-CN" sz="1400" dirty="0" err="1" smtClean="0">
                <a:solidFill>
                  <a:schemeClr val="accent6"/>
                </a:solidFill>
              </a:rPr>
              <a:t>NumPy</a:t>
            </a:r>
            <a:r>
              <a:rPr lang="zh-CN" altLang="en-US" sz="1400" dirty="0" smtClean="0">
                <a:solidFill>
                  <a:schemeClr val="accent6"/>
                </a:solidFill>
              </a:rPr>
              <a:t>数组）</a:t>
            </a:r>
            <a:endParaRPr lang="en-US" altLang="zh-CN" sz="1400" dirty="0" smtClean="0">
              <a:solidFill>
                <a:schemeClr val="accent6"/>
              </a:solidFill>
            </a:endParaRPr>
          </a:p>
          <a:p>
            <a:pPr>
              <a:lnSpc>
                <a:spcPts val="2200"/>
              </a:lnSpc>
            </a:pPr>
            <a:r>
              <a:rPr lang="en-US" altLang="zh-CN" sz="1400" dirty="0">
                <a:solidFill>
                  <a:schemeClr val="tx1">
                    <a:lumMod val="65000"/>
                    <a:lumOff val="35000"/>
                  </a:schemeClr>
                </a:solidFill>
              </a:rPr>
              <a:t>a</a:t>
            </a:r>
            <a:r>
              <a:rPr lang="en-US" altLang="zh-CN" sz="1400" dirty="0" smtClean="0">
                <a:solidFill>
                  <a:schemeClr val="tx1">
                    <a:lumMod val="65000"/>
                    <a:lumOff val="35000"/>
                  </a:schemeClr>
                </a:solidFill>
              </a:rPr>
              <a:t>rr1 = </a:t>
            </a:r>
            <a:r>
              <a:rPr lang="en-US" altLang="zh-CN" sz="1400" dirty="0" err="1" smtClean="0">
                <a:solidFill>
                  <a:srgbClr val="C00000"/>
                </a:solidFill>
              </a:rPr>
              <a:t>np</a:t>
            </a:r>
            <a:r>
              <a:rPr lang="en-US" altLang="zh-CN" sz="1400" dirty="0" err="1" smtClean="0">
                <a:solidFill>
                  <a:schemeClr val="tx1">
                    <a:lumMod val="65000"/>
                    <a:lumOff val="35000"/>
                  </a:schemeClr>
                </a:solidFill>
              </a:rPr>
              <a:t>.</a:t>
            </a:r>
            <a:r>
              <a:rPr lang="en-US" altLang="zh-CN" sz="1400" dirty="0" err="1" smtClean="0">
                <a:solidFill>
                  <a:schemeClr val="accent2"/>
                </a:solidFill>
              </a:rPr>
              <a:t>array</a:t>
            </a:r>
            <a:r>
              <a:rPr lang="en-US" altLang="zh-CN" sz="1400" dirty="0" smtClean="0">
                <a:solidFill>
                  <a:schemeClr val="accent2"/>
                </a:solidFill>
              </a:rPr>
              <a:t>(</a:t>
            </a:r>
            <a:r>
              <a:rPr lang="en-US" altLang="zh-CN" sz="1400" dirty="0" smtClean="0">
                <a:solidFill>
                  <a:schemeClr val="tx1">
                    <a:lumMod val="65000"/>
                    <a:lumOff val="35000"/>
                  </a:schemeClr>
                </a:solidFill>
              </a:rPr>
              <a:t>data1</a:t>
            </a:r>
            <a:r>
              <a:rPr lang="en-US" altLang="zh-CN" sz="1400" dirty="0" smtClean="0">
                <a:solidFill>
                  <a:schemeClr val="accent2"/>
                </a:solidFill>
              </a:rPr>
              <a:t>)</a:t>
            </a:r>
          </a:p>
          <a:p>
            <a:pPr>
              <a:lnSpc>
                <a:spcPts val="2200"/>
              </a:lnSpc>
            </a:pPr>
            <a:r>
              <a:rPr lang="en-US" altLang="zh-CN" sz="1400" dirty="0" smtClean="0">
                <a:solidFill>
                  <a:schemeClr val="accent6"/>
                </a:solidFill>
              </a:rPr>
              <a:t># </a:t>
            </a:r>
            <a:r>
              <a:rPr lang="zh-CN" altLang="en-US" sz="1400" dirty="0" smtClean="0">
                <a:solidFill>
                  <a:schemeClr val="accent6"/>
                </a:solidFill>
              </a:rPr>
              <a:t>输出数组</a:t>
            </a:r>
            <a:endParaRPr lang="en-US" altLang="zh-CN" sz="1400" dirty="0" smtClean="0">
              <a:solidFill>
                <a:schemeClr val="accent6"/>
              </a:solidFill>
            </a:endParaRPr>
          </a:p>
          <a:p>
            <a:pPr>
              <a:lnSpc>
                <a:spcPts val="2200"/>
              </a:lnSpc>
            </a:pPr>
            <a:r>
              <a:rPr lang="en-US" altLang="zh-CN" sz="1400" dirty="0">
                <a:solidFill>
                  <a:srgbClr val="0563C1"/>
                </a:solidFill>
              </a:rPr>
              <a:t>print </a:t>
            </a:r>
            <a:r>
              <a:rPr lang="en-US" altLang="zh-CN" sz="1400" dirty="0">
                <a:solidFill>
                  <a:schemeClr val="tx1">
                    <a:lumMod val="65000"/>
                    <a:lumOff val="35000"/>
                  </a:schemeClr>
                </a:solidFill>
              </a:rPr>
              <a:t>'arr1</a:t>
            </a:r>
            <a:r>
              <a:rPr lang="zh-CN" altLang="en-US" sz="1400" dirty="0">
                <a:solidFill>
                  <a:schemeClr val="tx1">
                    <a:lumMod val="65000"/>
                    <a:lumOff val="35000"/>
                  </a:schemeClr>
                </a:solidFill>
              </a:rPr>
              <a:t>数组：</a:t>
            </a:r>
            <a:r>
              <a:rPr lang="en-US" altLang="zh-CN" sz="1400" dirty="0">
                <a:solidFill>
                  <a:schemeClr val="tx1">
                    <a:lumMod val="65000"/>
                    <a:lumOff val="35000"/>
                  </a:schemeClr>
                </a:solidFill>
              </a:rPr>
              <a:t>', arr1 </a:t>
            </a:r>
            <a:endParaRPr lang="en-US" altLang="zh-CN" sz="1400" dirty="0" smtClean="0">
              <a:solidFill>
                <a:schemeClr val="tx1">
                  <a:lumMod val="65000"/>
                  <a:lumOff val="35000"/>
                </a:schemeClr>
              </a:solidFill>
            </a:endParaRPr>
          </a:p>
        </p:txBody>
      </p:sp>
      <p:sp>
        <p:nvSpPr>
          <p:cNvPr id="9" name="标题 1"/>
          <p:cNvSpPr txBox="1">
            <a:spLocks/>
          </p:cNvSpPr>
          <p:nvPr/>
        </p:nvSpPr>
        <p:spPr>
          <a:xfrm>
            <a:off x="4582170" y="4189890"/>
            <a:ext cx="3434385" cy="537217"/>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ts val="2200"/>
              </a:lnSpc>
            </a:pPr>
            <a:r>
              <a:rPr lang="en-US" altLang="zh-CN" sz="1400" dirty="0">
                <a:solidFill>
                  <a:schemeClr val="bg1">
                    <a:lumMod val="95000"/>
                  </a:schemeClr>
                </a:solidFill>
              </a:rPr>
              <a:t>arr1</a:t>
            </a:r>
            <a:r>
              <a:rPr lang="zh-CN" altLang="en-US" sz="1400" dirty="0">
                <a:solidFill>
                  <a:schemeClr val="bg1">
                    <a:lumMod val="95000"/>
                  </a:schemeClr>
                </a:solidFill>
              </a:rPr>
              <a:t>数组： </a:t>
            </a:r>
            <a:r>
              <a:rPr lang="en-US" altLang="zh-CN" sz="1400" dirty="0">
                <a:solidFill>
                  <a:schemeClr val="bg1">
                    <a:lumMod val="95000"/>
                  </a:schemeClr>
                </a:solidFill>
              </a:rPr>
              <a:t>[ 6.   7.5  8.   0.   1. ] </a:t>
            </a:r>
            <a:endParaRPr lang="en-US" altLang="zh-CN" sz="1400" dirty="0" smtClean="0">
              <a:solidFill>
                <a:schemeClr val="bg1">
                  <a:lumMod val="95000"/>
                </a:schemeClr>
              </a:solidFill>
            </a:endParaRPr>
          </a:p>
        </p:txBody>
      </p:sp>
      <p:sp>
        <p:nvSpPr>
          <p:cNvPr id="10" name="矩形 9"/>
          <p:cNvSpPr/>
          <p:nvPr/>
        </p:nvSpPr>
        <p:spPr>
          <a:xfrm>
            <a:off x="5175542" y="5152612"/>
            <a:ext cx="5682026" cy="830997"/>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使用序列类型列表创建</a:t>
            </a:r>
            <a:r>
              <a:rPr lang="en-US" altLang="zh-CN" sz="1600" dirty="0" err="1" smtClean="0">
                <a:ln w="0"/>
                <a:solidFill>
                  <a:schemeClr val="accent4">
                    <a:lumMod val="50000"/>
                  </a:schemeClr>
                </a:solidFill>
                <a:latin typeface="微软雅黑" panose="020B0503020204020204" pitchFamily="34" charset="-122"/>
                <a:ea typeface="微软雅黑" panose="020B0503020204020204" pitchFamily="34" charset="-122"/>
              </a:rPr>
              <a:t>ndarray</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类型，是</a:t>
            </a:r>
            <a:r>
              <a:rPr lang="en-US" altLang="zh-CN" sz="1600" dirty="0" err="1" smtClean="0">
                <a:ln w="0"/>
                <a:solidFill>
                  <a:schemeClr val="accent4">
                    <a:lumMod val="50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模块中创建数组的最常用的方式，也是最简单快捷的一种方式。</a:t>
            </a:r>
            <a:endParaRPr lang="zh-CN" altLang="en-US" sz="1600" dirty="0">
              <a:solidFill>
                <a:schemeClr val="accent4">
                  <a:lumMod val="50000"/>
                </a:schemeClr>
              </a:solidFill>
            </a:endParaRPr>
          </a:p>
        </p:txBody>
      </p:sp>
      <p:sp>
        <p:nvSpPr>
          <p:cNvPr id="3" name="矩形 2"/>
          <p:cNvSpPr/>
          <p:nvPr/>
        </p:nvSpPr>
        <p:spPr>
          <a:xfrm>
            <a:off x="1378856" y="5138098"/>
            <a:ext cx="2859314" cy="304762"/>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70860" y="5166493"/>
            <a:ext cx="1107996" cy="276999"/>
          </a:xfrm>
          <a:prstGeom prst="rect">
            <a:avLst/>
          </a:prstGeom>
        </p:spPr>
        <p:txBody>
          <a:bodyPr wrap="none">
            <a:spAutoFit/>
          </a:bodyPr>
          <a:lstStyle/>
          <a:p>
            <a:pPr algn="ctr"/>
            <a:r>
              <a:rPr lang="zh-CN" altLang="en-US" sz="1200" b="1" dirty="0" smtClean="0">
                <a:ln w="0"/>
                <a:solidFill>
                  <a:schemeClr val="accent2">
                    <a:lumMod val="75000"/>
                  </a:schemeClr>
                </a:solidFill>
                <a:latin typeface="微软雅黑" panose="020B0503020204020204" pitchFamily="34" charset="-122"/>
                <a:ea typeface="微软雅黑" panose="020B0503020204020204" pitchFamily="34" charset="-122"/>
              </a:rPr>
              <a:t>数组创建语法</a:t>
            </a:r>
            <a:endParaRPr lang="zh-CN" altLang="en-US" sz="1200" b="1" dirty="0">
              <a:solidFill>
                <a:schemeClr val="accent2">
                  <a:lumMod val="75000"/>
                </a:schemeClr>
              </a:solidFill>
            </a:endParaRPr>
          </a:p>
        </p:txBody>
      </p:sp>
    </p:spTree>
    <p:extLst>
      <p:ext uri="{BB962C8B-B14F-4D97-AF65-F5344CB8AC3E}">
        <p14:creationId xmlns:p14="http://schemas.microsoft.com/office/powerpoint/2010/main" val="317972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anim calcmode="lin" valueType="num">
                                      <p:cBhvr>
                                        <p:cTn id="33" dur="500" fill="hold"/>
                                        <p:tgtEl>
                                          <p:spTgt spid="10"/>
                                        </p:tgtEl>
                                        <p:attrNameLst>
                                          <p:attrName>ppt_x</p:attrName>
                                        </p:attrNameLst>
                                      </p:cBhvr>
                                      <p:tavLst>
                                        <p:tav tm="0">
                                          <p:val>
                                            <p:strVal val="#ppt_x"/>
                                          </p:val>
                                        </p:tav>
                                        <p:tav tm="100000">
                                          <p:val>
                                            <p:strVal val="#ppt_x"/>
                                          </p:val>
                                        </p:tav>
                                      </p:tavLst>
                                    </p:anim>
                                    <p:anim calcmode="lin" valueType="num">
                                      <p:cBhvr>
                                        <p:cTn id="3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3"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专业工具</a:t>
            </a:r>
            <a:endParaRPr lang="zh-CN" altLang="en-US" sz="2000" b="1" dirty="0">
              <a:solidFill>
                <a:schemeClr val="bg1">
                  <a:lumMod val="95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721" y="1166237"/>
            <a:ext cx="1772558" cy="1864879"/>
          </a:xfrm>
          <a:prstGeom prst="rect">
            <a:avLst/>
          </a:prstGeom>
        </p:spPr>
      </p:pic>
      <p:sp>
        <p:nvSpPr>
          <p:cNvPr id="7" name="标题 1"/>
          <p:cNvSpPr txBox="1">
            <a:spLocks/>
          </p:cNvSpPr>
          <p:nvPr/>
        </p:nvSpPr>
        <p:spPr>
          <a:xfrm>
            <a:off x="4366983" y="3031116"/>
            <a:ext cx="3458029"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en-US" altLang="zh-CN" sz="2500" dirty="0" err="1" smtClean="0">
                <a:solidFill>
                  <a:schemeClr val="tx1">
                    <a:lumMod val="65000"/>
                    <a:lumOff val="35000"/>
                  </a:schemeClr>
                </a:solidFill>
              </a:rPr>
              <a:t>Jupyter</a:t>
            </a:r>
            <a:r>
              <a:rPr lang="en-US" altLang="zh-CN" sz="2500" dirty="0" smtClean="0">
                <a:solidFill>
                  <a:schemeClr val="tx1">
                    <a:lumMod val="65000"/>
                    <a:lumOff val="35000"/>
                  </a:schemeClr>
                </a:solidFill>
              </a:rPr>
              <a:t> notebook</a:t>
            </a:r>
          </a:p>
        </p:txBody>
      </p:sp>
      <p:sp>
        <p:nvSpPr>
          <p:cNvPr id="8" name="矩形 7"/>
          <p:cNvSpPr/>
          <p:nvPr/>
        </p:nvSpPr>
        <p:spPr>
          <a:xfrm>
            <a:off x="943430" y="3966888"/>
            <a:ext cx="10410368"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Jupyter</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Notebook</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（此前被称为 </a:t>
            </a: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IPython</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notebook</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）是一个交互式笔记本，支持运行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40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多种编程语言。</a:t>
            </a:r>
          </a:p>
          <a:p>
            <a:pPr marL="285750" indent="-285750">
              <a:lnSpc>
                <a:spcPct val="150000"/>
              </a:lnSpc>
              <a:buFont typeface="Arial" panose="020B0604020202020204" pitchFamily="34" charset="0"/>
              <a:buChar char="•"/>
            </a:pPr>
            <a:r>
              <a:rPr lang="en-US" altLang="zh-CN" sz="1600" dirty="0" err="1">
                <a:solidFill>
                  <a:schemeClr val="tx1">
                    <a:lumMod val="65000"/>
                    <a:lumOff val="35000"/>
                  </a:schemeClr>
                </a:solidFill>
                <a:latin typeface="微软雅黑" panose="020B0503020204020204" pitchFamily="34" charset="-122"/>
                <a:ea typeface="微软雅黑" panose="020B0503020204020204" pitchFamily="34" charset="-122"/>
              </a:rPr>
              <a:t>Jupyter</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 Notebook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的本质是一个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Web </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应用程序，便于创建和共享文学化程序文档，支持实时代码，数学方程，可视化和 </a:t>
            </a: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markdown</a:t>
            </a: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 用途包括：数据清理和转换，数值模拟，统计建模，机器学习</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等等</a:t>
            </a:r>
            <a:endPar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Jupyter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Notebook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作为</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在科学计算和数据分析领域的专业的</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B/S</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工具，以模块库的形式体现，安装部署完毕后，我们仅需启动 </a:t>
            </a:r>
            <a:r>
              <a:rPr lang="en-US" altLang="zh-CN" sz="1600" dirty="0" err="1" smtClean="0">
                <a:solidFill>
                  <a:schemeClr val="tx1">
                    <a:lumMod val="65000"/>
                    <a:lumOff val="35000"/>
                  </a:schemeClr>
                </a:solidFill>
                <a:latin typeface="微软雅黑" panose="020B0503020204020204" pitchFamily="34" charset="-122"/>
                <a:ea typeface="微软雅黑" panose="020B0503020204020204" pitchFamily="34" charset="-122"/>
              </a:rPr>
              <a:t>Jupyter</a:t>
            </a:r>
            <a:r>
              <a:rPr lang="en-US" altLang="zh-CN" sz="1600" dirty="0" smtClean="0">
                <a:solidFill>
                  <a:schemeClr val="tx1">
                    <a:lumMod val="65000"/>
                    <a:lumOff val="35000"/>
                  </a:schemeClr>
                </a:solidFill>
                <a:latin typeface="微软雅黑" panose="020B0503020204020204" pitchFamily="34" charset="-122"/>
                <a:ea typeface="微软雅黑" panose="020B0503020204020204" pitchFamily="34" charset="-122"/>
              </a:rPr>
              <a:t> notebook </a:t>
            </a: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后台服务，就可以通过浏览器网址访问，快速使用。</a:t>
            </a:r>
            <a:endPar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Tree>
    <p:extLst>
      <p:ext uri="{BB962C8B-B14F-4D97-AF65-F5344CB8AC3E}">
        <p14:creationId xmlns:p14="http://schemas.microsoft.com/office/powerpoint/2010/main" val="17118266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创建 多维数组</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21914"/>
            <a:ext cx="3010761"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2.3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多维数组的创建</a:t>
            </a:r>
            <a:endParaRPr lang="zh-CN" altLang="en-US" sz="14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3" name="矩形 12"/>
          <p:cNvSpPr/>
          <p:nvPr/>
        </p:nvSpPr>
        <p:spPr>
          <a:xfrm>
            <a:off x="1394433" y="1679960"/>
            <a:ext cx="9463135"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rgbClr val="C00000"/>
                </a:solidFill>
                <a:latin typeface="微软雅黑" panose="020B0503020204020204" pitchFamily="34" charset="-122"/>
                <a:ea typeface="微软雅黑" panose="020B0503020204020204" pitchFamily="34" charset="-122"/>
              </a:rPr>
              <a:t>多维数组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类型是科学计算和数据分析主要使用的</a:t>
            </a:r>
            <a:r>
              <a:rPr lang="zh-CN" altLang="en-US" sz="1600" dirty="0" smtClean="0">
                <a:ln w="0"/>
                <a:solidFill>
                  <a:srgbClr val="C00000"/>
                </a:solidFill>
                <a:latin typeface="微软雅黑" panose="020B0503020204020204" pitchFamily="34" charset="-122"/>
                <a:ea typeface="微软雅黑" panose="020B0503020204020204" pitchFamily="34" charset="-122"/>
              </a:rPr>
              <a:t>基础类型</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a:ln w="0"/>
                <a:solidFill>
                  <a:schemeClr val="tx1">
                    <a:lumMod val="65000"/>
                    <a:lumOff val="35000"/>
                  </a:schemeClr>
                </a:solidFill>
                <a:latin typeface="微软雅黑" panose="020B0503020204020204" pitchFamily="34" charset="-122"/>
                <a:ea typeface="微软雅黑" panose="020B0503020204020204" pitchFamily="34" charset="-122"/>
              </a:rPr>
              <a:t>多维</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一般常指（一维以上的数组，一般最多是三维数组即可）。</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实际开发中经常使用</a:t>
            </a:r>
            <a:r>
              <a:rPr lang="zh-CN" altLang="en-US" sz="1600" dirty="0" smtClean="0">
                <a:ln w="0"/>
                <a:solidFill>
                  <a:srgbClr val="C00000"/>
                </a:solidFill>
                <a:latin typeface="微软雅黑" panose="020B0503020204020204" pitchFamily="34" charset="-122"/>
                <a:ea typeface="微软雅黑" panose="020B0503020204020204" pitchFamily="34" charset="-122"/>
              </a:rPr>
              <a:t>嵌套列表</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做</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为参数快速转换多维数组（</a:t>
            </a:r>
            <a:r>
              <a:rPr lang="zh-CN" altLang="en-US" sz="1600" dirty="0" smtClean="0">
                <a:ln w="0"/>
                <a:solidFill>
                  <a:schemeClr val="accent6"/>
                </a:solidFill>
                <a:latin typeface="微软雅黑" panose="020B0503020204020204" pitchFamily="34" charset="-122"/>
                <a:ea typeface="微软雅黑" panose="020B0503020204020204" pitchFamily="34" charset="-122"/>
              </a:rPr>
              <a:t>仍然使用 </a:t>
            </a:r>
            <a:r>
              <a:rPr lang="en-US" altLang="zh-CN" sz="1600" b="1" dirty="0" smtClean="0">
                <a:ln w="0"/>
                <a:solidFill>
                  <a:schemeClr val="accent6"/>
                </a:solidFill>
                <a:latin typeface="微软雅黑" panose="020B0503020204020204" pitchFamily="34" charset="-122"/>
                <a:ea typeface="微软雅黑" panose="020B0503020204020204" pitchFamily="34" charset="-122"/>
              </a:rPr>
              <a:t>array</a:t>
            </a:r>
            <a:r>
              <a:rPr lang="zh-CN" altLang="en-US" sz="1600" b="1" dirty="0" smtClean="0">
                <a:ln w="0"/>
                <a:solidFill>
                  <a:schemeClr val="accent6"/>
                </a:solidFill>
                <a:latin typeface="微软雅黑" panose="020B0503020204020204" pitchFamily="34" charset="-122"/>
                <a:ea typeface="微软雅黑" panose="020B0503020204020204" pitchFamily="34" charset="-122"/>
              </a:rPr>
              <a:t>（）</a:t>
            </a:r>
            <a:r>
              <a:rPr lang="zh-CN" altLang="en-US" sz="1600" dirty="0">
                <a:ln w="0"/>
                <a:solidFill>
                  <a:schemeClr val="accent6"/>
                </a:solidFill>
                <a:latin typeface="微软雅黑" panose="020B0503020204020204" pitchFamily="34" charset="-122"/>
                <a:ea typeface="微软雅黑" panose="020B0503020204020204" pitchFamily="34" charset="-122"/>
              </a:rPr>
              <a:t>函数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394433" y="3204803"/>
            <a:ext cx="5753498" cy="338554"/>
          </a:xfrm>
          <a:prstGeom prst="rect">
            <a:avLst/>
          </a:prstGeom>
        </p:spPr>
        <p:txBody>
          <a:bodyPr wrap="none">
            <a:spAutoFit/>
          </a:bodyPr>
          <a:lstStyle/>
          <a:p>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多维数组创建：</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（基于嵌套列表创建 </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ch01-demo02.py</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8" name="标题 1"/>
          <p:cNvSpPr txBox="1">
            <a:spLocks/>
          </p:cNvSpPr>
          <p:nvPr/>
        </p:nvSpPr>
        <p:spPr>
          <a:xfrm>
            <a:off x="1514986" y="3722728"/>
            <a:ext cx="3434385" cy="228618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solidFill>
              </a:rPr>
              <a:t># </a:t>
            </a:r>
            <a:r>
              <a:rPr lang="zh-CN" altLang="en-US" sz="1400" dirty="0" smtClean="0">
                <a:solidFill>
                  <a:schemeClr val="accent6"/>
                </a:solidFill>
              </a:rPr>
              <a:t>导入</a:t>
            </a:r>
            <a:r>
              <a:rPr lang="en-US" altLang="zh-CN" sz="1400" dirty="0" err="1" smtClean="0">
                <a:solidFill>
                  <a:schemeClr val="accent6"/>
                </a:solidFill>
              </a:rPr>
              <a:t>NumPy</a:t>
            </a:r>
            <a:r>
              <a:rPr lang="zh-CN" altLang="en-US" sz="1400" dirty="0" smtClean="0">
                <a:solidFill>
                  <a:schemeClr val="accent6"/>
                </a:solidFill>
              </a:rPr>
              <a:t>模块</a:t>
            </a:r>
            <a:endParaRPr lang="en-US" altLang="zh-CN" sz="1400" dirty="0" smtClean="0">
              <a:solidFill>
                <a:schemeClr val="accent6"/>
              </a:solidFill>
            </a:endParaRPr>
          </a:p>
          <a:p>
            <a:pPr>
              <a:lnSpc>
                <a:spcPts val="2200"/>
              </a:lnSpc>
            </a:pPr>
            <a:r>
              <a:rPr lang="en-US" altLang="zh-CN" sz="1400" dirty="0" smtClean="0">
                <a:solidFill>
                  <a:srgbClr val="0563C1"/>
                </a:solidFill>
              </a:rPr>
              <a:t>import </a:t>
            </a:r>
            <a:r>
              <a:rPr lang="en-US" altLang="zh-CN" sz="1400" b="0" dirty="0" err="1" smtClean="0">
                <a:solidFill>
                  <a:schemeClr val="tx1">
                    <a:lumMod val="65000"/>
                    <a:lumOff val="35000"/>
                  </a:schemeClr>
                </a:solidFill>
              </a:rPr>
              <a:t>numpy</a:t>
            </a:r>
            <a:r>
              <a:rPr lang="en-US" altLang="zh-CN" sz="1400" b="0" dirty="0" smtClean="0">
                <a:solidFill>
                  <a:schemeClr val="tx1">
                    <a:lumMod val="65000"/>
                    <a:lumOff val="35000"/>
                  </a:schemeClr>
                </a:solidFill>
              </a:rPr>
              <a:t> </a:t>
            </a:r>
            <a:r>
              <a:rPr lang="en-US" altLang="zh-CN" sz="1400" dirty="0" smtClean="0">
                <a:solidFill>
                  <a:srgbClr val="0563C1"/>
                </a:solidFill>
              </a:rPr>
              <a:t>as</a:t>
            </a:r>
            <a:r>
              <a:rPr lang="en-US" altLang="zh-CN" sz="1400" b="0" dirty="0" smtClean="0">
                <a:solidFill>
                  <a:schemeClr val="tx1">
                    <a:lumMod val="65000"/>
                    <a:lumOff val="35000"/>
                  </a:schemeClr>
                </a:solidFill>
              </a:rPr>
              <a:t> </a:t>
            </a:r>
            <a:r>
              <a:rPr lang="en-US" altLang="zh-CN" sz="1400" dirty="0" smtClean="0">
                <a:solidFill>
                  <a:srgbClr val="C00000"/>
                </a:solidFill>
              </a:rPr>
              <a:t>np</a:t>
            </a:r>
            <a:endParaRPr lang="en-US" altLang="zh-CN" sz="1400" b="0" dirty="0" smtClean="0">
              <a:solidFill>
                <a:schemeClr val="accent6"/>
              </a:solidFill>
            </a:endParaRPr>
          </a:p>
          <a:p>
            <a:pPr>
              <a:lnSpc>
                <a:spcPts val="2200"/>
              </a:lnSpc>
            </a:pPr>
            <a:r>
              <a:rPr lang="en-US" altLang="zh-CN" sz="1400" dirty="0" smtClean="0">
                <a:solidFill>
                  <a:schemeClr val="accent6"/>
                </a:solidFill>
              </a:rPr>
              <a:t># </a:t>
            </a:r>
            <a:r>
              <a:rPr lang="zh-CN" altLang="en-US" sz="1400" dirty="0" smtClean="0">
                <a:solidFill>
                  <a:schemeClr val="accent6"/>
                </a:solidFill>
              </a:rPr>
              <a:t>创建一个列表对象</a:t>
            </a:r>
            <a:r>
              <a:rPr lang="en-US" altLang="zh-CN" sz="1400" dirty="0" smtClean="0">
                <a:solidFill>
                  <a:schemeClr val="accent6"/>
                </a:solidFill>
              </a:rPr>
              <a:t>data2</a:t>
            </a:r>
          </a:p>
          <a:p>
            <a:pPr>
              <a:lnSpc>
                <a:spcPts val="2200"/>
              </a:lnSpc>
            </a:pPr>
            <a:r>
              <a:rPr lang="en-US" altLang="zh-CN" sz="1400" dirty="0" smtClean="0">
                <a:solidFill>
                  <a:schemeClr val="tx1">
                    <a:lumMod val="65000"/>
                    <a:lumOff val="35000"/>
                  </a:schemeClr>
                </a:solidFill>
              </a:rPr>
              <a:t>data2 = [[1,2,3,4], [5,6,7,8]]</a:t>
            </a:r>
          </a:p>
          <a:p>
            <a:pPr>
              <a:lnSpc>
                <a:spcPts val="2200"/>
              </a:lnSpc>
            </a:pPr>
            <a:r>
              <a:rPr lang="en-US" altLang="zh-CN" sz="1400" dirty="0" smtClean="0">
                <a:solidFill>
                  <a:schemeClr val="accent6"/>
                </a:solidFill>
              </a:rPr>
              <a:t># </a:t>
            </a:r>
            <a:r>
              <a:rPr lang="zh-CN" altLang="en-US" sz="1400" dirty="0" smtClean="0">
                <a:solidFill>
                  <a:schemeClr val="accent6"/>
                </a:solidFill>
              </a:rPr>
              <a:t>创建</a:t>
            </a:r>
            <a:r>
              <a:rPr lang="en-US" altLang="zh-CN" sz="1400" dirty="0" err="1" smtClean="0">
                <a:solidFill>
                  <a:schemeClr val="accent6"/>
                </a:solidFill>
              </a:rPr>
              <a:t>ndarray</a:t>
            </a:r>
            <a:r>
              <a:rPr lang="zh-CN" altLang="en-US" sz="1400" dirty="0" smtClean="0">
                <a:solidFill>
                  <a:schemeClr val="accent6"/>
                </a:solidFill>
              </a:rPr>
              <a:t>对象（</a:t>
            </a:r>
            <a:r>
              <a:rPr lang="en-US" altLang="zh-CN" sz="1400" dirty="0" err="1" smtClean="0">
                <a:solidFill>
                  <a:schemeClr val="accent6"/>
                </a:solidFill>
              </a:rPr>
              <a:t>NumPy</a:t>
            </a:r>
            <a:r>
              <a:rPr lang="zh-CN" altLang="en-US" sz="1400" dirty="0" smtClean="0">
                <a:solidFill>
                  <a:schemeClr val="accent6"/>
                </a:solidFill>
              </a:rPr>
              <a:t>数组）</a:t>
            </a:r>
            <a:endParaRPr lang="en-US" altLang="zh-CN" sz="1400" dirty="0" smtClean="0">
              <a:solidFill>
                <a:schemeClr val="accent6"/>
              </a:solidFill>
            </a:endParaRPr>
          </a:p>
          <a:p>
            <a:pPr>
              <a:lnSpc>
                <a:spcPts val="2200"/>
              </a:lnSpc>
            </a:pPr>
            <a:r>
              <a:rPr lang="en-US" altLang="zh-CN" sz="1400" dirty="0" smtClean="0">
                <a:solidFill>
                  <a:schemeClr val="tx1">
                    <a:lumMod val="65000"/>
                    <a:lumOff val="35000"/>
                  </a:schemeClr>
                </a:solidFill>
              </a:rPr>
              <a:t>arr2 = </a:t>
            </a:r>
            <a:r>
              <a:rPr lang="en-US" altLang="zh-CN" sz="1400" dirty="0" err="1" smtClean="0">
                <a:solidFill>
                  <a:srgbClr val="C00000"/>
                </a:solidFill>
              </a:rPr>
              <a:t>np</a:t>
            </a:r>
            <a:r>
              <a:rPr lang="en-US" altLang="zh-CN" sz="1400" dirty="0" err="1" smtClean="0">
                <a:solidFill>
                  <a:schemeClr val="tx1">
                    <a:lumMod val="65000"/>
                    <a:lumOff val="35000"/>
                  </a:schemeClr>
                </a:solidFill>
              </a:rPr>
              <a:t>.</a:t>
            </a:r>
            <a:r>
              <a:rPr lang="en-US" altLang="zh-CN" sz="1400" dirty="0" err="1" smtClean="0">
                <a:solidFill>
                  <a:schemeClr val="accent2"/>
                </a:solidFill>
              </a:rPr>
              <a:t>array</a:t>
            </a:r>
            <a:r>
              <a:rPr lang="en-US" altLang="zh-CN" sz="1400" dirty="0" smtClean="0">
                <a:solidFill>
                  <a:schemeClr val="accent2"/>
                </a:solidFill>
              </a:rPr>
              <a:t>(</a:t>
            </a:r>
            <a:r>
              <a:rPr lang="en-US" altLang="zh-CN" sz="1400" dirty="0" smtClean="0">
                <a:solidFill>
                  <a:schemeClr val="tx1">
                    <a:lumMod val="65000"/>
                    <a:lumOff val="35000"/>
                  </a:schemeClr>
                </a:solidFill>
              </a:rPr>
              <a:t>data2</a:t>
            </a:r>
            <a:r>
              <a:rPr lang="en-US" altLang="zh-CN" sz="1400" dirty="0" smtClean="0">
                <a:solidFill>
                  <a:schemeClr val="accent2"/>
                </a:solidFill>
              </a:rPr>
              <a:t>)</a:t>
            </a:r>
          </a:p>
          <a:p>
            <a:pPr>
              <a:lnSpc>
                <a:spcPts val="2200"/>
              </a:lnSpc>
            </a:pPr>
            <a:r>
              <a:rPr lang="en-US" altLang="zh-CN" sz="1400" dirty="0" smtClean="0">
                <a:solidFill>
                  <a:schemeClr val="accent6"/>
                </a:solidFill>
              </a:rPr>
              <a:t># </a:t>
            </a:r>
            <a:r>
              <a:rPr lang="zh-CN" altLang="en-US" sz="1400" dirty="0" smtClean="0">
                <a:solidFill>
                  <a:schemeClr val="accent6"/>
                </a:solidFill>
              </a:rPr>
              <a:t>输出数组</a:t>
            </a:r>
            <a:endParaRPr lang="en-US" altLang="zh-CN" sz="1400" dirty="0" smtClean="0">
              <a:solidFill>
                <a:schemeClr val="accent6"/>
              </a:solidFill>
            </a:endParaRPr>
          </a:p>
          <a:p>
            <a:pPr>
              <a:lnSpc>
                <a:spcPts val="2200"/>
              </a:lnSpc>
            </a:pPr>
            <a:r>
              <a:rPr lang="en-US" altLang="zh-CN" sz="1400" dirty="0">
                <a:solidFill>
                  <a:srgbClr val="0563C1"/>
                </a:solidFill>
              </a:rPr>
              <a:t>print </a:t>
            </a:r>
            <a:r>
              <a:rPr lang="en-US" altLang="zh-CN" sz="1400" dirty="0" smtClean="0">
                <a:solidFill>
                  <a:schemeClr val="tx1">
                    <a:lumMod val="65000"/>
                    <a:lumOff val="35000"/>
                  </a:schemeClr>
                </a:solidFill>
              </a:rPr>
              <a:t>'arr2</a:t>
            </a:r>
            <a:r>
              <a:rPr lang="zh-CN" altLang="en-US" sz="1400" dirty="0" smtClean="0">
                <a:solidFill>
                  <a:schemeClr val="tx1">
                    <a:lumMod val="65000"/>
                    <a:lumOff val="35000"/>
                  </a:schemeClr>
                </a:solidFill>
              </a:rPr>
              <a:t>二维数组：</a:t>
            </a:r>
            <a:r>
              <a:rPr lang="en-US" altLang="zh-CN" sz="1400" dirty="0" smtClean="0">
                <a:solidFill>
                  <a:schemeClr val="tx1">
                    <a:lumMod val="65000"/>
                    <a:lumOff val="35000"/>
                  </a:schemeClr>
                </a:solidFill>
              </a:rPr>
              <a:t>\n', arr2 </a:t>
            </a:r>
          </a:p>
        </p:txBody>
      </p:sp>
      <p:sp>
        <p:nvSpPr>
          <p:cNvPr id="9" name="标题 1"/>
          <p:cNvSpPr txBox="1">
            <a:spLocks/>
          </p:cNvSpPr>
          <p:nvPr/>
        </p:nvSpPr>
        <p:spPr>
          <a:xfrm>
            <a:off x="4683770" y="3956309"/>
            <a:ext cx="1949259" cy="1004378"/>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bg1">
                    <a:lumMod val="95000"/>
                  </a:schemeClr>
                </a:solidFill>
              </a:rPr>
              <a:t>arr2</a:t>
            </a:r>
            <a:r>
              <a:rPr lang="zh-CN" altLang="en-US" sz="1400" dirty="0">
                <a:solidFill>
                  <a:schemeClr val="bg1">
                    <a:lumMod val="95000"/>
                  </a:schemeClr>
                </a:solidFill>
              </a:rPr>
              <a:t>二维数组：                                                                            </a:t>
            </a:r>
          </a:p>
          <a:p>
            <a:pPr>
              <a:lnSpc>
                <a:spcPts val="2200"/>
              </a:lnSpc>
            </a:pPr>
            <a:r>
              <a:rPr lang="en-US" altLang="zh-CN" sz="1400" dirty="0">
                <a:solidFill>
                  <a:schemeClr val="bg1">
                    <a:lumMod val="95000"/>
                  </a:schemeClr>
                </a:solidFill>
              </a:rPr>
              <a:t>[[1 2 3 4]                                                                                </a:t>
            </a:r>
          </a:p>
          <a:p>
            <a:pPr>
              <a:lnSpc>
                <a:spcPts val="2200"/>
              </a:lnSpc>
            </a:pPr>
            <a:r>
              <a:rPr lang="en-US" altLang="zh-CN" sz="1400" dirty="0">
                <a:solidFill>
                  <a:schemeClr val="bg1">
                    <a:lumMod val="95000"/>
                  </a:schemeClr>
                </a:solidFill>
              </a:rPr>
              <a:t> [5 6 7 8]] </a:t>
            </a:r>
            <a:endParaRPr lang="en-US" altLang="zh-CN" sz="1400" dirty="0" smtClean="0">
              <a:solidFill>
                <a:schemeClr val="bg1">
                  <a:lumMod val="95000"/>
                </a:schemeClr>
              </a:solidFill>
            </a:endParaRPr>
          </a:p>
        </p:txBody>
      </p:sp>
      <p:sp>
        <p:nvSpPr>
          <p:cNvPr id="10" name="矩形 9"/>
          <p:cNvSpPr/>
          <p:nvPr/>
        </p:nvSpPr>
        <p:spPr>
          <a:xfrm>
            <a:off x="5161028" y="5370884"/>
            <a:ext cx="6014972"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a:ln w="0"/>
                <a:solidFill>
                  <a:schemeClr val="accent4">
                    <a:lumMod val="50000"/>
                  </a:schemeClr>
                </a:solidFill>
                <a:latin typeface="微软雅黑" panose="020B0503020204020204" pitchFamily="34" charset="-122"/>
                <a:ea typeface="微软雅黑" panose="020B0503020204020204" pitchFamily="34" charset="-122"/>
              </a:rPr>
              <a:t>在</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使用嵌套列表创建</a:t>
            </a:r>
            <a:r>
              <a:rPr lang="en-US" altLang="zh-CN" sz="1600" dirty="0" err="1" smtClean="0">
                <a:ln w="0"/>
                <a:solidFill>
                  <a:schemeClr val="accent4">
                    <a:lumMod val="50000"/>
                  </a:schemeClr>
                </a:solidFill>
                <a:latin typeface="微软雅黑" panose="020B0503020204020204" pitchFamily="34" charset="-122"/>
                <a:ea typeface="微软雅黑" panose="020B0503020204020204" pitchFamily="34" charset="-122"/>
              </a:rPr>
              <a:t>ndarray</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数组时，自动转换成二维数组结构。</a:t>
            </a:r>
            <a:endParaRPr lang="zh-CN" altLang="en-US" sz="1600" dirty="0">
              <a:solidFill>
                <a:schemeClr val="accent4">
                  <a:lumMod val="50000"/>
                </a:schemeClr>
              </a:solidFill>
            </a:endParaRPr>
          </a:p>
        </p:txBody>
      </p:sp>
    </p:spTree>
    <p:extLst>
      <p:ext uri="{BB962C8B-B14F-4D97-AF65-F5344CB8AC3E}">
        <p14:creationId xmlns:p14="http://schemas.microsoft.com/office/powerpoint/2010/main" val="382495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anim calcmode="lin" valueType="num">
                                      <p:cBhvr>
                                        <p:cTn id="24" dur="500" fill="hold"/>
                                        <p:tgtEl>
                                          <p:spTgt spid="10"/>
                                        </p:tgtEl>
                                        <p:attrNameLst>
                                          <p:attrName>ppt_x</p:attrName>
                                        </p:attrNameLst>
                                      </p:cBhvr>
                                      <p:tavLst>
                                        <p:tav tm="0">
                                          <p:val>
                                            <p:strVal val="#ppt_x"/>
                                          </p:val>
                                        </p:tav>
                                        <p:tav tm="100000">
                                          <p:val>
                                            <p:strVal val="#ppt_x"/>
                                          </p:val>
                                        </p:tav>
                                      </p:tavLst>
                                    </p:anim>
                                    <p:anim calcmode="lin" valueType="num">
                                      <p:cBhvr>
                                        <p:cTn id="25"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smtClean="0">
                <a:solidFill>
                  <a:schemeClr val="bg1">
                    <a:lumMod val="95000"/>
                  </a:schemeClr>
                </a:solidFill>
              </a:rPr>
              <a:t>shape </a:t>
            </a:r>
            <a:r>
              <a:rPr lang="zh-CN" altLang="en-US" sz="2000" b="1" dirty="0" smtClean="0">
                <a:solidFill>
                  <a:schemeClr val="bg1">
                    <a:lumMod val="95000"/>
                  </a:schemeClr>
                </a:solidFill>
              </a:rPr>
              <a:t>和 </a:t>
            </a:r>
            <a:r>
              <a:rPr lang="en-US" altLang="zh-CN" sz="2000" b="1" dirty="0" err="1" smtClean="0">
                <a:solidFill>
                  <a:schemeClr val="bg1">
                    <a:lumMod val="95000"/>
                  </a:schemeClr>
                </a:solidFill>
              </a:rPr>
              <a:t>dtype</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36427"/>
            <a:ext cx="4759380"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2.4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多维数组的</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shape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和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dtpye</a:t>
            </a:r>
            <a:endParaRPr lang="zh-CN" altLang="en-US" sz="14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3" name="矩形 12"/>
          <p:cNvSpPr/>
          <p:nvPr/>
        </p:nvSpPr>
        <p:spPr>
          <a:xfrm>
            <a:off x="1394433" y="1839616"/>
            <a:ext cx="9463135"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最重要的一个特点就是</a:t>
            </a:r>
            <a:r>
              <a:rPr lang="zh-CN" altLang="en-US" sz="1600" dirty="0" smtClean="0">
                <a:ln w="0"/>
                <a:solidFill>
                  <a:srgbClr val="C00000"/>
                </a:solidFill>
                <a:latin typeface="微软雅黑" panose="020B0503020204020204" pitchFamily="34" charset="-122"/>
                <a:ea typeface="微软雅黑" panose="020B0503020204020204" pitchFamily="34" charset="-122"/>
              </a:rPr>
              <a:t>其</a:t>
            </a:r>
            <a:r>
              <a:rPr lang="en-US" altLang="zh-CN" sz="1600" dirty="0" smtClean="0">
                <a:ln w="0"/>
                <a:solidFill>
                  <a:srgbClr val="C00000"/>
                </a:solidFill>
                <a:latin typeface="微软雅黑" panose="020B0503020204020204" pitchFamily="34" charset="-122"/>
                <a:ea typeface="微软雅黑" panose="020B0503020204020204" pitchFamily="34" charset="-122"/>
              </a:rPr>
              <a:t>N</a:t>
            </a:r>
            <a:r>
              <a:rPr lang="zh-CN" altLang="en-US" sz="1600" dirty="0" smtClean="0">
                <a:ln w="0"/>
                <a:solidFill>
                  <a:srgbClr val="C00000"/>
                </a:solidFill>
                <a:latin typeface="微软雅黑" panose="020B0503020204020204" pitchFamily="34" charset="-122"/>
                <a:ea typeface="微软雅黑" panose="020B0503020204020204" pitchFamily="34" charset="-122"/>
              </a:rPr>
              <a:t>维数组对象</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 </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ndarray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该</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对象是一个快速而灵活的</a:t>
            </a:r>
            <a:r>
              <a:rPr lang="zh-CN" altLang="en-US" sz="1600" dirty="0" smtClean="0">
                <a:ln w="0"/>
                <a:solidFill>
                  <a:srgbClr val="C00000"/>
                </a:solidFill>
                <a:latin typeface="微软雅黑" panose="020B0503020204020204" pitchFamily="34" charset="-122"/>
                <a:ea typeface="微软雅黑" panose="020B0503020204020204" pitchFamily="34" charset="-122"/>
              </a:rPr>
              <a:t>大数据容器</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可以利用这种数组对</a:t>
            </a:r>
            <a:r>
              <a:rPr lang="zh-CN" altLang="en-US" sz="1600" dirty="0" smtClean="0">
                <a:ln w="0"/>
                <a:solidFill>
                  <a:srgbClr val="C00000"/>
                </a:solidFill>
                <a:latin typeface="微软雅黑" panose="020B0503020204020204" pitchFamily="34" charset="-122"/>
                <a:ea typeface="微软雅黑" panose="020B0503020204020204" pitchFamily="34" charset="-122"/>
              </a:rPr>
              <a:t>整块数据</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进行一些</a:t>
            </a:r>
            <a:r>
              <a:rPr lang="zh-CN" altLang="en-US" sz="1600" dirty="0" smtClean="0">
                <a:ln w="0"/>
                <a:solidFill>
                  <a:schemeClr val="accent6"/>
                </a:solidFill>
                <a:latin typeface="微软雅黑" panose="020B0503020204020204" pitchFamily="34" charset="-122"/>
                <a:ea typeface="微软雅黑" panose="020B0503020204020204" pitchFamily="34" charset="-122"/>
              </a:rPr>
              <a:t>数学矢量计算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1400945" y="3272682"/>
            <a:ext cx="9463135"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ndarray</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是一个通用的</a:t>
            </a:r>
            <a:r>
              <a:rPr lang="zh-CN" altLang="en-US" sz="1600" dirty="0" smtClean="0">
                <a:ln w="0"/>
                <a:solidFill>
                  <a:srgbClr val="C00000"/>
                </a:solidFill>
                <a:latin typeface="微软雅黑" panose="020B0503020204020204" pitchFamily="34" charset="-122"/>
                <a:ea typeface="微软雅黑" panose="020B0503020204020204" pitchFamily="34" charset="-122"/>
              </a:rPr>
              <a:t>同构数据多维容器</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其中的所有元素必须是</a:t>
            </a:r>
            <a:r>
              <a:rPr lang="zh-CN" altLang="en-US" sz="1600" dirty="0" smtClean="0">
                <a:ln w="0"/>
                <a:solidFill>
                  <a:srgbClr val="C00000"/>
                </a:solidFill>
                <a:latin typeface="微软雅黑" panose="020B0503020204020204" pitchFamily="34" charset="-122"/>
                <a:ea typeface="微软雅黑" panose="020B0503020204020204" pitchFamily="34" charset="-122"/>
              </a:rPr>
              <a:t>相同类型</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的数据（</a:t>
            </a:r>
            <a:r>
              <a:rPr lang="zh-CN" altLang="en-US"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也可以不同，相同是为了更好地进行数据计算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每个数组都有一个</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shap</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 </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dytype</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2090373" y="4490644"/>
            <a:ext cx="9463135"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shape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：一个表示各维度大小的</a:t>
            </a:r>
            <a:r>
              <a:rPr lang="zh-CN" altLang="en-US" sz="1600" dirty="0" smtClean="0">
                <a:ln w="0"/>
                <a:solidFill>
                  <a:schemeClr val="accent6"/>
                </a:solidFill>
                <a:latin typeface="微软雅黑" panose="020B0503020204020204" pitchFamily="34" charset="-122"/>
                <a:ea typeface="微软雅黑" panose="020B0503020204020204" pitchFamily="34" charset="-122"/>
              </a:rPr>
              <a:t>元组</a:t>
            </a:r>
            <a:endParaRPr lang="en-US" altLang="zh-CN" sz="1600" dirty="0" smtClean="0">
              <a:ln w="0"/>
              <a:solidFill>
                <a:schemeClr val="accent6"/>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dtype</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：一个用于</a:t>
            </a:r>
            <a:r>
              <a:rPr lang="zh-CN" altLang="en-US" sz="1600" dirty="0" smtClean="0">
                <a:ln w="0"/>
                <a:solidFill>
                  <a:schemeClr val="accent6"/>
                </a:solidFill>
                <a:latin typeface="微软雅黑" panose="020B0503020204020204" pitchFamily="34" charset="-122"/>
                <a:ea typeface="微软雅黑" panose="020B0503020204020204" pitchFamily="34" charset="-122"/>
              </a:rPr>
              <a:t>说明</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数组数据</a:t>
            </a:r>
            <a:r>
              <a:rPr lang="zh-CN" altLang="en-US" sz="1600" dirty="0" smtClean="0">
                <a:ln w="0"/>
                <a:solidFill>
                  <a:schemeClr val="accent6"/>
                </a:solidFill>
                <a:latin typeface="微软雅黑" panose="020B0503020204020204" pitchFamily="34" charset="-122"/>
                <a:ea typeface="微软雅黑" panose="020B0503020204020204" pitchFamily="34" charset="-122"/>
              </a:rPr>
              <a:t>类型的对象</a:t>
            </a:r>
            <a:endParaRPr lang="en-US" altLang="zh-CN" sz="1600" dirty="0" smtClean="0">
              <a:ln w="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173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anim calcmode="lin" valueType="num">
                                      <p:cBhvr>
                                        <p:cTn id="12" dur="500" fill="hold"/>
                                        <p:tgtEl>
                                          <p:spTgt spid="14"/>
                                        </p:tgtEl>
                                        <p:attrNameLst>
                                          <p:attrName>ppt_x</p:attrName>
                                        </p:attrNameLst>
                                      </p:cBhvr>
                                      <p:tavLst>
                                        <p:tav tm="0">
                                          <p:val>
                                            <p:strVal val="#ppt_x"/>
                                          </p:val>
                                        </p:tav>
                                        <p:tav tm="100000">
                                          <p:val>
                                            <p:strVal val="#ppt_x"/>
                                          </p:val>
                                        </p:tav>
                                      </p:tavLst>
                                    </p:anim>
                                    <p:anim calcmode="lin" valueType="num">
                                      <p:cBhvr>
                                        <p:cTn id="1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示 例</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36427"/>
            <a:ext cx="7893508" cy="477054"/>
          </a:xfrm>
          <a:prstGeom prst="rect">
            <a:avLst/>
          </a:prstGeom>
        </p:spPr>
        <p:txBody>
          <a:bodyPr wrap="non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示例：查看多维数组的维数大小和数组类型 </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ch01-demo03.py</a:t>
            </a:r>
            <a:endParaRPr lang="zh-CN" altLang="en-US" sz="14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4" name="矩形 13"/>
          <p:cNvSpPr/>
          <p:nvPr/>
        </p:nvSpPr>
        <p:spPr>
          <a:xfrm>
            <a:off x="1692715" y="4200820"/>
            <a:ext cx="9463135"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shape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返回一个元组类型（</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），说明该数组中有</a:t>
            </a:r>
            <a:r>
              <a:rPr lang="zh-CN" altLang="en-US" sz="1600" dirty="0">
                <a:ln w="0"/>
                <a:solidFill>
                  <a:srgbClr val="C00000"/>
                </a:solidFill>
                <a:latin typeface="微软雅黑" panose="020B0503020204020204" pitchFamily="34" charset="-122"/>
                <a:ea typeface="微软雅黑" panose="020B0503020204020204" pitchFamily="34" charset="-122"/>
              </a:rPr>
              <a:t>两</a:t>
            </a:r>
            <a:r>
              <a:rPr lang="zh-CN" altLang="en-US" sz="1600" dirty="0" smtClean="0">
                <a:ln w="0"/>
                <a:solidFill>
                  <a:srgbClr val="C00000"/>
                </a:solidFill>
                <a:latin typeface="微软雅黑" panose="020B0503020204020204" pitchFamily="34" charset="-122"/>
                <a:ea typeface="微软雅黑" panose="020B0503020204020204" pitchFamily="34" charset="-122"/>
              </a:rPr>
              <a:t>个一维数组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组成且每个数组</a:t>
            </a:r>
            <a:r>
              <a:rPr lang="zh-CN" altLang="en-US" sz="1600" dirty="0" smtClean="0">
                <a:ln w="0"/>
                <a:solidFill>
                  <a:srgbClr val="C00000"/>
                </a:solidFill>
                <a:latin typeface="微软雅黑" panose="020B0503020204020204" pitchFamily="34" charset="-122"/>
                <a:ea typeface="微软雅黑" panose="020B0503020204020204" pitchFamily="34" charset="-122"/>
              </a:rPr>
              <a:t>由</a:t>
            </a:r>
            <a:r>
              <a:rPr lang="en-US" altLang="zh-CN" sz="1600" dirty="0" smtClean="0">
                <a:ln w="0"/>
                <a:solidFill>
                  <a:srgbClr val="C00000"/>
                </a:solidFill>
                <a:latin typeface="微软雅黑" panose="020B0503020204020204" pitchFamily="34" charset="-122"/>
                <a:ea typeface="微软雅黑" panose="020B0503020204020204" pitchFamily="34" charset="-122"/>
              </a:rPr>
              <a:t>4</a:t>
            </a:r>
            <a:r>
              <a:rPr lang="zh-CN" altLang="en-US" sz="1600" dirty="0" smtClean="0">
                <a:ln w="0"/>
                <a:solidFill>
                  <a:srgbClr val="C00000"/>
                </a:solidFill>
                <a:latin typeface="微软雅黑" panose="020B0503020204020204" pitchFamily="34" charset="-122"/>
                <a:ea typeface="微软雅黑" panose="020B0503020204020204" pitchFamily="34" charset="-122"/>
              </a:rPr>
              <a:t>个元素</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组成。</a:t>
            </a:r>
            <a:endParaRPr lang="en-US" altLang="zh-CN" sz="1600" dirty="0" smtClean="0">
              <a:ln w="0"/>
              <a:solidFill>
                <a:schemeClr val="accent6"/>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dtype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返回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int64</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，说明该数组中的所有数据类型为 </a:t>
            </a:r>
            <a:r>
              <a:rPr lang="zh-CN" altLang="en-US" sz="1600" dirty="0" smtClean="0">
                <a:ln w="0"/>
                <a:solidFill>
                  <a:srgbClr val="C00000"/>
                </a:solidFill>
                <a:latin typeface="微软雅黑" panose="020B0503020204020204" pitchFamily="34" charset="-122"/>
                <a:ea typeface="微软雅黑" panose="020B0503020204020204" pitchFamily="34" charset="-122"/>
              </a:rPr>
              <a:t>整型数据</a:t>
            </a:r>
            <a:endParaRPr lang="en-US" altLang="zh-CN" sz="1600" dirty="0" smtClean="0">
              <a:ln w="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1400944" y="1660232"/>
            <a:ext cx="9463135"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 </a:t>
            </a:r>
            <a:r>
              <a:rPr lang="en-US" altLang="zh-CN" sz="1400" i="1" dirty="0" smtClean="0">
                <a:ln w="0"/>
                <a:solidFill>
                  <a:schemeClr val="tx1">
                    <a:lumMod val="65000"/>
                    <a:lumOff val="35000"/>
                  </a:schemeClr>
                </a:solidFill>
                <a:latin typeface="微软雅黑" panose="020B0503020204020204" pitchFamily="34" charset="-122"/>
                <a:ea typeface="微软雅黑" panose="020B0503020204020204" pitchFamily="34" charset="-122"/>
              </a:rPr>
              <a:t>ch02-demo02.py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的基础上，输出 </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arr2</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数组的维度以及数组类型。</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692715" y="2225174"/>
            <a:ext cx="3434385" cy="146636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输出数组维数</a:t>
            </a:r>
          </a:p>
          <a:p>
            <a:pPr>
              <a:lnSpc>
                <a:spcPts val="2200"/>
              </a:lnSpc>
            </a:pPr>
            <a:r>
              <a:rPr lang="en-US" altLang="zh-CN" sz="1400" dirty="0">
                <a:solidFill>
                  <a:srgbClr val="0563C1"/>
                </a:solidFill>
              </a:rPr>
              <a:t>print </a:t>
            </a:r>
            <a:r>
              <a:rPr lang="en-US" altLang="zh-CN" sz="1400" dirty="0">
                <a:solidFill>
                  <a:schemeClr val="tx1">
                    <a:lumMod val="65000"/>
                    <a:lumOff val="35000"/>
                  </a:schemeClr>
                </a:solidFill>
              </a:rPr>
              <a:t>'arr2</a:t>
            </a:r>
            <a:r>
              <a:rPr lang="zh-CN" altLang="en-US" sz="1400" dirty="0">
                <a:solidFill>
                  <a:schemeClr val="tx1">
                    <a:lumMod val="65000"/>
                    <a:lumOff val="35000"/>
                  </a:schemeClr>
                </a:solidFill>
              </a:rPr>
              <a:t>的维度：</a:t>
            </a:r>
            <a:r>
              <a:rPr lang="en-US" altLang="zh-CN" sz="1400" dirty="0">
                <a:solidFill>
                  <a:schemeClr val="tx1">
                    <a:lumMod val="65000"/>
                    <a:lumOff val="35000"/>
                  </a:schemeClr>
                </a:solidFill>
              </a:rPr>
              <a:t>', arr2.</a:t>
            </a:r>
            <a:r>
              <a:rPr lang="en-US" altLang="zh-CN" sz="1400" dirty="0">
                <a:solidFill>
                  <a:schemeClr val="accent2"/>
                </a:solidFill>
              </a:rPr>
              <a:t>shape</a:t>
            </a:r>
          </a:p>
          <a:p>
            <a:pPr>
              <a:lnSpc>
                <a:spcPts val="2200"/>
              </a:lnSpc>
            </a:pPr>
            <a:r>
              <a:rPr lang="en-US" altLang="zh-CN" sz="1400" dirty="0">
                <a:solidFill>
                  <a:schemeClr val="accent6"/>
                </a:solidFill>
              </a:rPr>
              <a:t># </a:t>
            </a:r>
            <a:r>
              <a:rPr lang="zh-CN" altLang="en-US" sz="1400" dirty="0">
                <a:solidFill>
                  <a:schemeClr val="accent6"/>
                </a:solidFill>
              </a:rPr>
              <a:t>输出数组类型</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'arr2</a:t>
            </a:r>
            <a:r>
              <a:rPr lang="zh-CN" altLang="en-US" sz="1400" dirty="0">
                <a:solidFill>
                  <a:schemeClr val="tx1">
                    <a:lumMod val="65000"/>
                    <a:lumOff val="35000"/>
                  </a:schemeClr>
                </a:solidFill>
              </a:rPr>
              <a:t>的数组类型：</a:t>
            </a:r>
            <a:r>
              <a:rPr lang="en-US" altLang="zh-CN" sz="1400" dirty="0">
                <a:solidFill>
                  <a:schemeClr val="tx1">
                    <a:lumMod val="65000"/>
                    <a:lumOff val="35000"/>
                  </a:schemeClr>
                </a:solidFill>
              </a:rPr>
              <a:t>', arr2.</a:t>
            </a:r>
            <a:r>
              <a:rPr lang="en-US" altLang="zh-CN" sz="1400" dirty="0">
                <a:solidFill>
                  <a:schemeClr val="accent2"/>
                </a:solidFill>
              </a:rPr>
              <a:t>dtype</a:t>
            </a:r>
            <a:endParaRPr lang="en-US" altLang="zh-CN" sz="1400" dirty="0" smtClean="0">
              <a:solidFill>
                <a:schemeClr val="accent2"/>
              </a:solidFill>
            </a:endParaRPr>
          </a:p>
        </p:txBody>
      </p:sp>
      <p:sp>
        <p:nvSpPr>
          <p:cNvPr id="15" name="标题 1"/>
          <p:cNvSpPr txBox="1">
            <a:spLocks/>
          </p:cNvSpPr>
          <p:nvPr/>
        </p:nvSpPr>
        <p:spPr>
          <a:xfrm>
            <a:off x="4947426" y="2427477"/>
            <a:ext cx="2370173" cy="820661"/>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bg1">
                    <a:lumMod val="95000"/>
                  </a:schemeClr>
                </a:solidFill>
              </a:rPr>
              <a:t>arr2</a:t>
            </a:r>
            <a:r>
              <a:rPr lang="zh-CN" altLang="en-US" sz="1400" dirty="0">
                <a:solidFill>
                  <a:schemeClr val="bg1">
                    <a:lumMod val="95000"/>
                  </a:schemeClr>
                </a:solidFill>
              </a:rPr>
              <a:t>的维度： </a:t>
            </a:r>
            <a:r>
              <a:rPr lang="en-US" altLang="zh-CN" sz="1400" dirty="0">
                <a:solidFill>
                  <a:schemeClr val="bg1">
                    <a:lumMod val="95000"/>
                  </a:schemeClr>
                </a:solidFill>
              </a:rPr>
              <a:t>(2, 4)                                                                       </a:t>
            </a:r>
          </a:p>
          <a:p>
            <a:pPr>
              <a:lnSpc>
                <a:spcPts val="2200"/>
              </a:lnSpc>
            </a:pPr>
            <a:r>
              <a:rPr lang="en-US" altLang="zh-CN" sz="1400" dirty="0">
                <a:solidFill>
                  <a:schemeClr val="bg1">
                    <a:lumMod val="95000"/>
                  </a:schemeClr>
                </a:solidFill>
              </a:rPr>
              <a:t>arr2</a:t>
            </a:r>
            <a:r>
              <a:rPr lang="zh-CN" altLang="en-US" sz="1400" dirty="0">
                <a:solidFill>
                  <a:schemeClr val="bg1">
                    <a:lumMod val="95000"/>
                  </a:schemeClr>
                </a:solidFill>
              </a:rPr>
              <a:t>的数组类型： </a:t>
            </a:r>
            <a:r>
              <a:rPr lang="en-US" altLang="zh-CN" sz="1400" dirty="0">
                <a:solidFill>
                  <a:schemeClr val="bg1">
                    <a:lumMod val="95000"/>
                  </a:schemeClr>
                </a:solidFill>
              </a:rPr>
              <a:t>int64</a:t>
            </a:r>
            <a:endParaRPr lang="en-US" altLang="zh-CN" sz="1400" dirty="0" smtClean="0">
              <a:solidFill>
                <a:schemeClr val="bg1">
                  <a:lumMod val="95000"/>
                </a:schemeClr>
              </a:solidFill>
            </a:endParaRPr>
          </a:p>
        </p:txBody>
      </p:sp>
      <p:sp>
        <p:nvSpPr>
          <p:cNvPr id="17" name="矩形 16"/>
          <p:cNvSpPr/>
          <p:nvPr/>
        </p:nvSpPr>
        <p:spPr>
          <a:xfrm>
            <a:off x="1400944" y="3862266"/>
            <a:ext cx="121058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代码说明：</a:t>
            </a:r>
            <a:endParaRPr lang="zh-CN" altLang="en-US" sz="14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8" name="矩形 17"/>
          <p:cNvSpPr/>
          <p:nvPr/>
        </p:nvSpPr>
        <p:spPr>
          <a:xfrm>
            <a:off x="1400944" y="5217914"/>
            <a:ext cx="7363600" cy="1061829"/>
          </a:xfrm>
          <a:prstGeom prst="rect">
            <a:avLst/>
          </a:prstGeom>
          <a:solidFill>
            <a:schemeClr val="accent4">
              <a:lumMod val="60000"/>
              <a:lumOff val="40000"/>
            </a:schemeClr>
          </a:solidFill>
        </p:spPr>
        <p:txBody>
          <a:bodyPr wrap="square">
            <a:spAutoFit/>
          </a:bodyPr>
          <a:lstStyle/>
          <a:p>
            <a:pPr>
              <a:lnSpc>
                <a:spcPct val="150000"/>
              </a:lnSpc>
            </a:pP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既然</a:t>
            </a:r>
            <a:r>
              <a:rPr lang="en-US" altLang="zh-CN" sz="1400" dirty="0" err="1" smtClean="0">
                <a:ln w="0"/>
                <a:solidFill>
                  <a:schemeClr val="accent4">
                    <a:lumMod val="50000"/>
                  </a:schemeClr>
                </a:solidFill>
                <a:latin typeface="微软雅黑" panose="020B0503020204020204" pitchFamily="34" charset="-122"/>
                <a:ea typeface="微软雅黑" panose="020B0503020204020204" pitchFamily="34" charset="-122"/>
              </a:rPr>
              <a:t>ndarray</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数组中的各元素类型无需保持一致，那么我们将</a:t>
            </a:r>
            <a:r>
              <a:rPr lang="en-US" altLang="zh-CN" sz="1400" dirty="0">
                <a:ln w="0"/>
                <a:solidFill>
                  <a:schemeClr val="accent4">
                    <a:lumMod val="50000"/>
                  </a:schemeClr>
                </a:solidFill>
                <a:latin typeface="微软雅黑" panose="020B0503020204020204" pitchFamily="34" charset="-122"/>
                <a:ea typeface="微软雅黑" panose="020B0503020204020204" pitchFamily="34" charset="-122"/>
              </a:rPr>
              <a:t> </a:t>
            </a:r>
            <a:r>
              <a:rPr lang="en-US" altLang="zh-CN" sz="1400" dirty="0" smtClean="0">
                <a:ln w="0"/>
                <a:solidFill>
                  <a:schemeClr val="accent4">
                    <a:lumMod val="50000"/>
                  </a:schemeClr>
                </a:solidFill>
                <a:latin typeface="微软雅黑" panose="020B0503020204020204" pitchFamily="34" charset="-122"/>
                <a:ea typeface="微软雅黑" panose="020B0503020204020204" pitchFamily="34" charset="-122"/>
              </a:rPr>
              <a:t>data2 </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列表元素改为： </a:t>
            </a:r>
            <a:endParaRPr lang="en-US" altLang="zh-CN" sz="1400"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it-IT" altLang="zh-CN" sz="1400" dirty="0" smtClean="0">
                <a:ln w="0"/>
                <a:solidFill>
                  <a:schemeClr val="accent4">
                    <a:lumMod val="50000"/>
                  </a:schemeClr>
                </a:solidFill>
                <a:latin typeface="微软雅黑" panose="020B0503020204020204" pitchFamily="34" charset="-122"/>
                <a:ea typeface="微软雅黑" panose="020B0503020204020204" pitchFamily="34" charset="-122"/>
              </a:rPr>
              <a:t>data2 </a:t>
            </a:r>
            <a:r>
              <a:rPr lang="it-IT" altLang="zh-CN" sz="1400" dirty="0">
                <a:ln w="0"/>
                <a:solidFill>
                  <a:schemeClr val="accent4">
                    <a:lumMod val="50000"/>
                  </a:schemeClr>
                </a:solidFill>
                <a:latin typeface="微软雅黑" panose="020B0503020204020204" pitchFamily="34" charset="-122"/>
                <a:ea typeface="微软雅黑" panose="020B0503020204020204" pitchFamily="34" charset="-122"/>
              </a:rPr>
              <a:t>= [[1,'a',3,4], [5,'b',7,8</a:t>
            </a:r>
            <a:r>
              <a:rPr lang="it-IT" altLang="zh-CN" sz="1400" dirty="0" smtClean="0">
                <a:ln w="0"/>
                <a:solidFill>
                  <a:schemeClr val="accent4">
                    <a:lumMod val="50000"/>
                  </a:schemeClr>
                </a:solidFill>
                <a:latin typeface="微软雅黑" panose="020B0503020204020204" pitchFamily="34" charset="-122"/>
                <a:ea typeface="微软雅黑" panose="020B0503020204020204" pitchFamily="34" charset="-122"/>
              </a:rPr>
              <a:t>]]</a:t>
            </a:r>
          </a:p>
          <a:p>
            <a:pPr>
              <a:lnSpc>
                <a:spcPct val="150000"/>
              </a:lnSpc>
            </a:pP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能正常创建数组吗？</a:t>
            </a:r>
            <a:r>
              <a:rPr lang="en-US" altLang="zh-CN" sz="1400" dirty="0">
                <a:ln w="0"/>
                <a:solidFill>
                  <a:schemeClr val="accent4">
                    <a:lumMod val="50000"/>
                  </a:schemeClr>
                </a:solidFill>
                <a:latin typeface="微软雅黑" panose="020B0503020204020204" pitchFamily="34" charset="-122"/>
                <a:ea typeface="微软雅黑" panose="020B0503020204020204" pitchFamily="34" charset="-122"/>
              </a:rPr>
              <a:t>s</a:t>
            </a:r>
            <a:r>
              <a:rPr lang="en-US" altLang="zh-CN" sz="1400" dirty="0" smtClean="0">
                <a:ln w="0"/>
                <a:solidFill>
                  <a:schemeClr val="accent4">
                    <a:lumMod val="50000"/>
                  </a:schemeClr>
                </a:solidFill>
                <a:latin typeface="微软雅黑" panose="020B0503020204020204" pitchFamily="34" charset="-122"/>
                <a:ea typeface="微软雅黑" panose="020B0503020204020204" pitchFamily="34" charset="-122"/>
              </a:rPr>
              <a:t>hape</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执行会报错吗？</a:t>
            </a:r>
            <a:r>
              <a:rPr lang="en-US" altLang="zh-CN" sz="1400" dirty="0" err="1" smtClean="0">
                <a:ln w="0"/>
                <a:solidFill>
                  <a:schemeClr val="accent4">
                    <a:lumMod val="50000"/>
                  </a:schemeClr>
                </a:solidFill>
                <a:latin typeface="微软雅黑" panose="020B0503020204020204" pitchFamily="34" charset="-122"/>
                <a:ea typeface="微软雅黑" panose="020B0503020204020204" pitchFamily="34" charset="-122"/>
              </a:rPr>
              <a:t>dtype</a:t>
            </a:r>
            <a:r>
              <a:rPr lang="zh-CN" altLang="en-US" sz="1400" dirty="0" smtClean="0">
                <a:ln w="0"/>
                <a:solidFill>
                  <a:schemeClr val="accent4">
                    <a:lumMod val="50000"/>
                  </a:schemeClr>
                </a:solidFill>
                <a:latin typeface="微软雅黑" panose="020B0503020204020204" pitchFamily="34" charset="-122"/>
                <a:ea typeface="微软雅黑" panose="020B0503020204020204" pitchFamily="34" charset="-122"/>
              </a:rPr>
              <a:t>将返回什么呢？</a:t>
            </a:r>
            <a:endParaRPr lang="zh-CN" altLang="en-US" sz="1400" dirty="0">
              <a:solidFill>
                <a:schemeClr val="accent4">
                  <a:lumMod val="50000"/>
                </a:schemeClr>
              </a:solidFill>
            </a:endParaRPr>
          </a:p>
        </p:txBody>
      </p:sp>
    </p:spTree>
    <p:extLst>
      <p:ext uri="{BB962C8B-B14F-4D97-AF65-F5344CB8AC3E}">
        <p14:creationId xmlns:p14="http://schemas.microsoft.com/office/powerpoint/2010/main" val="8138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500"/>
                            </p:stCondLst>
                            <p:childTnLst>
                              <p:par>
                                <p:cTn id="19" presetID="42"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anim calcmode="lin" valueType="num">
                                      <p:cBhvr>
                                        <p:cTn id="22" dur="500" fill="hold"/>
                                        <p:tgtEl>
                                          <p:spTgt spid="14"/>
                                        </p:tgtEl>
                                        <p:attrNameLst>
                                          <p:attrName>ppt_x</p:attrName>
                                        </p:attrNameLst>
                                      </p:cBhvr>
                                      <p:tavLst>
                                        <p:tav tm="0">
                                          <p:val>
                                            <p:strVal val="#ppt_x"/>
                                          </p:val>
                                        </p:tav>
                                        <p:tav tm="100000">
                                          <p:val>
                                            <p:strVal val="#ppt_x"/>
                                          </p:val>
                                        </p:tav>
                                      </p:tavLst>
                                    </p:anim>
                                    <p:anim calcmode="lin" valueType="num">
                                      <p:cBhvr>
                                        <p:cTn id="23"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anim calcmode="lin" valueType="num">
                                      <p:cBhvr>
                                        <p:cTn id="29" dur="500" fill="hold"/>
                                        <p:tgtEl>
                                          <p:spTgt spid="18"/>
                                        </p:tgtEl>
                                        <p:attrNameLst>
                                          <p:attrName>ppt_x</p:attrName>
                                        </p:attrNameLst>
                                      </p:cBhvr>
                                      <p:tavLst>
                                        <p:tav tm="0">
                                          <p:val>
                                            <p:strVal val="#ppt_x"/>
                                          </p:val>
                                        </p:tav>
                                        <p:tav tm="100000">
                                          <p:val>
                                            <p:strVal val="#ppt_x"/>
                                          </p:val>
                                        </p:tav>
                                      </p:tavLst>
                                    </p:anim>
                                    <p:anim calcmode="lin" valueType="num">
                                      <p:cBhvr>
                                        <p:cTn id="30" dur="5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animBg="1"/>
      <p:bldP spid="15" grpId="0" animBg="1"/>
      <p:bldP spid="17" grpId="0"/>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创建 数组</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07401"/>
            <a:ext cx="3568606"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2.5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创建数组的其他</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API</a:t>
            </a:r>
            <a:endParaRPr lang="zh-CN" altLang="en-US" sz="14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8" name="矩形 7"/>
          <p:cNvSpPr/>
          <p:nvPr/>
        </p:nvSpPr>
        <p:spPr>
          <a:xfrm>
            <a:off x="1400944" y="1631206"/>
            <a:ext cx="9463135"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除了上述利用列表序列类型创建数组外，我们还可以使用 </a:t>
            </a:r>
            <a:r>
              <a:rPr lang="en-US" altLang="zh-CN" sz="1600" dirty="0" smtClean="0">
                <a:ln w="0"/>
                <a:solidFill>
                  <a:srgbClr val="C00000"/>
                </a:solidFill>
                <a:latin typeface="微软雅黑" panose="020B0503020204020204" pitchFamily="34" charset="-122"/>
                <a:ea typeface="微软雅黑" panose="020B0503020204020204" pitchFamily="34" charset="-122"/>
              </a:rPr>
              <a:t>zeros</a:t>
            </a:r>
            <a:r>
              <a:rPr lang="zh-CN" altLang="en-US" sz="1600" dirty="0" smtClean="0">
                <a:ln w="0"/>
                <a:solidFill>
                  <a:srgbClr val="C00000"/>
                </a:solidFill>
                <a:latin typeface="微软雅黑" panose="020B0503020204020204" pitchFamily="34" charset="-122"/>
                <a:ea typeface="微软雅黑" panose="020B0503020204020204" pitchFamily="34" charset="-122"/>
              </a:rPr>
              <a:t>（）</a:t>
            </a:r>
            <a:r>
              <a:rPr lang="en-US" altLang="zh-CN" sz="1600" dirty="0" smtClean="0">
                <a:ln w="0"/>
                <a:solidFill>
                  <a:srgbClr val="C00000"/>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 </a:t>
            </a:r>
            <a:r>
              <a:rPr lang="en-US" altLang="zh-CN" sz="1600" dirty="0" smtClean="0">
                <a:ln w="0"/>
                <a:solidFill>
                  <a:srgbClr val="C00000"/>
                </a:solidFill>
                <a:latin typeface="微软雅黑" panose="020B0503020204020204" pitchFamily="34" charset="-122"/>
                <a:ea typeface="微软雅黑" panose="020B0503020204020204" pitchFamily="34" charset="-122"/>
              </a:rPr>
              <a:t>ones</a:t>
            </a:r>
            <a:r>
              <a:rPr lang="zh-CN" altLang="en-US" sz="1600" dirty="0" smtClean="0">
                <a:ln w="0"/>
                <a:solidFill>
                  <a:srgbClr val="C00000"/>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函数快速创建</a:t>
            </a:r>
            <a:r>
              <a:rPr lang="zh-CN" altLang="en-US" sz="1600" b="1" dirty="0" smtClean="0">
                <a:ln w="0"/>
                <a:solidFill>
                  <a:schemeClr val="accent6"/>
                </a:solidFill>
                <a:latin typeface="微软雅黑" panose="020B0503020204020204" pitchFamily="34" charset="-122"/>
                <a:ea typeface="微软雅黑" panose="020B0503020204020204" pitchFamily="34" charset="-122"/>
              </a:rPr>
              <a:t>全零</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数组或</a:t>
            </a:r>
            <a:r>
              <a:rPr lang="zh-CN" altLang="en-US" sz="1600" b="1" dirty="0" smtClean="0">
                <a:ln w="0"/>
                <a:solidFill>
                  <a:schemeClr val="accent6"/>
                </a:solidFill>
                <a:latin typeface="微软雅黑" panose="020B0503020204020204" pitchFamily="34" charset="-122"/>
                <a:ea typeface="微软雅黑" panose="020B0503020204020204" pitchFamily="34" charset="-122"/>
              </a:rPr>
              <a:t>全</a:t>
            </a:r>
            <a:r>
              <a:rPr lang="en-US" altLang="zh-CN" sz="1600" b="1" dirty="0" smtClean="0">
                <a:ln w="0"/>
                <a:solidFill>
                  <a:schemeClr val="accent6"/>
                </a:solidFill>
                <a:latin typeface="微软雅黑" panose="020B0503020204020204" pitchFamily="34" charset="-122"/>
                <a:ea typeface="微软雅黑" panose="020B0503020204020204" pitchFamily="34" charset="-122"/>
              </a:rPr>
              <a:t>1</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数组，在创建过程中指定</a:t>
            </a:r>
            <a:r>
              <a:rPr lang="zh-CN" altLang="en-US" sz="1600" dirty="0" smtClean="0">
                <a:ln w="0"/>
                <a:solidFill>
                  <a:schemeClr val="accent6"/>
                </a:solidFill>
                <a:latin typeface="微软雅黑" panose="020B0503020204020204" pitchFamily="34" charset="-122"/>
                <a:ea typeface="微软雅黑" panose="020B0503020204020204" pitchFamily="34" charset="-122"/>
              </a:rPr>
              <a:t>长度</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zh-CN" altLang="en-US" sz="1600" dirty="0" smtClean="0">
                <a:ln w="0"/>
                <a:solidFill>
                  <a:schemeClr val="accent6"/>
                </a:solidFill>
                <a:latin typeface="微软雅黑" panose="020B0503020204020204" pitchFamily="34" charset="-122"/>
                <a:ea typeface="微软雅黑" panose="020B0503020204020204" pitchFamily="34" charset="-122"/>
              </a:rPr>
              <a:t>维度</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也</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可以使用</a:t>
            </a:r>
            <a:r>
              <a:rPr lang="en-US" altLang="zh-CN" sz="1600" dirty="0" smtClean="0">
                <a:ln w="0"/>
                <a:solidFill>
                  <a:srgbClr val="C00000"/>
                </a:solidFill>
                <a:latin typeface="微软雅黑" panose="020B0503020204020204" pitchFamily="34" charset="-122"/>
                <a:ea typeface="微软雅黑" panose="020B0503020204020204" pitchFamily="34" charset="-122"/>
              </a:rPr>
              <a:t>empty</a:t>
            </a:r>
            <a:r>
              <a:rPr lang="zh-CN" altLang="en-US" sz="1600" dirty="0" smtClean="0">
                <a:ln w="0"/>
                <a:solidFill>
                  <a:srgbClr val="C00000"/>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函数创建没有任何具体值的数组。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1400944" y="3078525"/>
            <a:ext cx="4141455" cy="338554"/>
          </a:xfrm>
          <a:prstGeom prst="rect">
            <a:avLst/>
          </a:prstGeom>
        </p:spPr>
        <p:txBody>
          <a:bodyPr wrap="none">
            <a:spAutoFit/>
          </a:bodyPr>
          <a:lstStyle/>
          <a:p>
            <a:r>
              <a:rPr lang="en-US" altLang="zh-CN"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zeros()</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创建全零数组：</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ch01-demo04.py</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3" name="矩形 12"/>
          <p:cNvSpPr/>
          <p:nvPr/>
        </p:nvSpPr>
        <p:spPr>
          <a:xfrm>
            <a:off x="6941477" y="3078525"/>
            <a:ext cx="4150495" cy="338554"/>
          </a:xfrm>
          <a:prstGeom prst="rect">
            <a:avLst/>
          </a:prstGeom>
        </p:spPr>
        <p:txBody>
          <a:bodyPr wrap="none">
            <a:spAutoFit/>
          </a:bodyPr>
          <a:lstStyle/>
          <a:p>
            <a:r>
              <a:rPr lang="en-US" altLang="zh-CN"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ones()</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创建全零数组：</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ch02-demo05py</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6" name="标题 1"/>
          <p:cNvSpPr txBox="1">
            <a:spLocks/>
          </p:cNvSpPr>
          <p:nvPr/>
        </p:nvSpPr>
        <p:spPr>
          <a:xfrm>
            <a:off x="1400944" y="3533443"/>
            <a:ext cx="3434385" cy="124822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solidFill>
              </a:rPr>
              <a:t># </a:t>
            </a:r>
            <a:r>
              <a:rPr lang="zh-CN" altLang="en-US" sz="1400" dirty="0" smtClean="0">
                <a:solidFill>
                  <a:schemeClr val="accent6"/>
                </a:solidFill>
              </a:rPr>
              <a:t>创建</a:t>
            </a:r>
            <a:r>
              <a:rPr lang="zh-CN" altLang="en-US" sz="1400" dirty="0">
                <a:solidFill>
                  <a:schemeClr val="accent6"/>
                </a:solidFill>
              </a:rPr>
              <a:t>名</a:t>
            </a:r>
            <a:r>
              <a:rPr lang="zh-CN" altLang="en-US" sz="1400" dirty="0" smtClean="0">
                <a:solidFill>
                  <a:schemeClr val="accent6"/>
                </a:solidFill>
              </a:rPr>
              <a:t>为</a:t>
            </a:r>
            <a:r>
              <a:rPr lang="en-US" altLang="zh-CN" sz="1400" dirty="0" err="1" smtClean="0">
                <a:solidFill>
                  <a:schemeClr val="accent6"/>
                </a:solidFill>
              </a:rPr>
              <a:t>arr_zerons</a:t>
            </a:r>
            <a:r>
              <a:rPr lang="zh-CN" altLang="en-US" sz="1400" dirty="0" smtClean="0">
                <a:solidFill>
                  <a:schemeClr val="accent6"/>
                </a:solidFill>
              </a:rPr>
              <a:t>的全零一维数组</a:t>
            </a:r>
            <a:endParaRPr lang="en-US" altLang="zh-CN" sz="1400" dirty="0" smtClean="0">
              <a:solidFill>
                <a:schemeClr val="accent6"/>
              </a:solidFill>
            </a:endParaRPr>
          </a:p>
          <a:p>
            <a:pPr>
              <a:lnSpc>
                <a:spcPts val="2200"/>
              </a:lnSpc>
            </a:pPr>
            <a:r>
              <a:rPr lang="en-US" altLang="zh-CN" sz="1400" dirty="0" err="1" smtClean="0">
                <a:solidFill>
                  <a:schemeClr val="tx1">
                    <a:lumMod val="65000"/>
                    <a:lumOff val="35000"/>
                  </a:schemeClr>
                </a:solidFill>
              </a:rPr>
              <a:t>arr_zeros</a:t>
            </a:r>
            <a:r>
              <a:rPr lang="en-US" altLang="zh-CN" sz="1400" dirty="0" smtClean="0">
                <a:solidFill>
                  <a:schemeClr val="tx1">
                    <a:lumMod val="65000"/>
                    <a:lumOff val="35000"/>
                  </a:schemeClr>
                </a:solidFill>
              </a:rPr>
              <a:t> = </a:t>
            </a:r>
            <a:r>
              <a:rPr lang="en-US" altLang="zh-CN" sz="1400" dirty="0" err="1" smtClean="0">
                <a:solidFill>
                  <a:srgbClr val="C00000"/>
                </a:solidFill>
              </a:rPr>
              <a:t>np</a:t>
            </a:r>
            <a:r>
              <a:rPr lang="en-US" altLang="zh-CN" sz="1400" dirty="0" err="1" smtClean="0">
                <a:solidFill>
                  <a:schemeClr val="tx1">
                    <a:lumMod val="65000"/>
                    <a:lumOff val="35000"/>
                  </a:schemeClr>
                </a:solidFill>
              </a:rPr>
              <a:t>.</a:t>
            </a:r>
            <a:r>
              <a:rPr lang="en-US" altLang="zh-CN" sz="1400" dirty="0" err="1" smtClean="0">
                <a:solidFill>
                  <a:schemeClr val="accent2"/>
                </a:solidFill>
              </a:rPr>
              <a:t>zeros</a:t>
            </a:r>
            <a:r>
              <a:rPr lang="en-US" altLang="zh-CN" sz="1400" dirty="0" smtClean="0">
                <a:solidFill>
                  <a:schemeClr val="accent2"/>
                </a:solidFill>
              </a:rPr>
              <a:t>(</a:t>
            </a:r>
            <a:r>
              <a:rPr lang="en-US" altLang="zh-CN" sz="1400" dirty="0" smtClean="0">
                <a:solidFill>
                  <a:schemeClr val="tx1">
                    <a:lumMod val="65000"/>
                    <a:lumOff val="35000"/>
                  </a:schemeClr>
                </a:solidFill>
              </a:rPr>
              <a:t>10</a:t>
            </a:r>
            <a:r>
              <a:rPr lang="en-US" altLang="zh-CN" sz="1400" dirty="0" smtClean="0">
                <a:solidFill>
                  <a:schemeClr val="accent2"/>
                </a:solidFill>
              </a:rPr>
              <a:t>)</a:t>
            </a:r>
          </a:p>
          <a:p>
            <a:pPr>
              <a:lnSpc>
                <a:spcPts val="2200"/>
              </a:lnSpc>
            </a:pPr>
            <a:r>
              <a:rPr lang="en-US" altLang="zh-CN" sz="1400" dirty="0" smtClean="0">
                <a:solidFill>
                  <a:schemeClr val="accent6"/>
                </a:solidFill>
              </a:rPr>
              <a:t># </a:t>
            </a:r>
            <a:r>
              <a:rPr lang="zh-CN" altLang="en-US" sz="1400" dirty="0" smtClean="0">
                <a:solidFill>
                  <a:schemeClr val="accent6"/>
                </a:solidFill>
              </a:rPr>
              <a:t>输出数组</a:t>
            </a:r>
            <a:endParaRPr lang="en-US" altLang="zh-CN" sz="1400" dirty="0" smtClean="0">
              <a:solidFill>
                <a:schemeClr val="accent6"/>
              </a:solidFill>
            </a:endParaRPr>
          </a:p>
          <a:p>
            <a:pPr>
              <a:lnSpc>
                <a:spcPts val="2200"/>
              </a:lnSpc>
            </a:pPr>
            <a:r>
              <a:rPr lang="en-US" altLang="zh-CN" sz="1400" dirty="0">
                <a:solidFill>
                  <a:srgbClr val="0563C1"/>
                </a:solidFill>
              </a:rPr>
              <a:t>print </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arr_zeros</a:t>
            </a:r>
            <a:r>
              <a:rPr lang="zh-CN" altLang="en-US" sz="1400" dirty="0" smtClean="0">
                <a:solidFill>
                  <a:schemeClr val="tx1">
                    <a:lumMod val="65000"/>
                    <a:lumOff val="35000"/>
                  </a:schemeClr>
                </a:solidFill>
              </a:rPr>
              <a:t>数组：</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arr_zeros</a:t>
            </a:r>
            <a:endParaRPr lang="en-US" altLang="zh-CN" sz="1400" dirty="0" smtClean="0">
              <a:solidFill>
                <a:schemeClr val="tx1">
                  <a:lumMod val="65000"/>
                  <a:lumOff val="35000"/>
                </a:schemeClr>
              </a:solidFill>
            </a:endParaRPr>
          </a:p>
        </p:txBody>
      </p:sp>
      <p:sp>
        <p:nvSpPr>
          <p:cNvPr id="19" name="矩形 18"/>
          <p:cNvSpPr/>
          <p:nvPr/>
        </p:nvSpPr>
        <p:spPr>
          <a:xfrm>
            <a:off x="1306284" y="3896535"/>
            <a:ext cx="2859314" cy="304762"/>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98288" y="3910416"/>
            <a:ext cx="1107996" cy="276999"/>
          </a:xfrm>
          <a:prstGeom prst="rect">
            <a:avLst/>
          </a:prstGeom>
        </p:spPr>
        <p:txBody>
          <a:bodyPr wrap="none">
            <a:spAutoFit/>
          </a:bodyPr>
          <a:lstStyle/>
          <a:p>
            <a:pPr algn="ctr"/>
            <a:r>
              <a:rPr lang="zh-CN" altLang="en-US" sz="1200" b="1" dirty="0" smtClean="0">
                <a:ln w="0"/>
                <a:solidFill>
                  <a:schemeClr val="accent2">
                    <a:lumMod val="75000"/>
                  </a:schemeClr>
                </a:solidFill>
                <a:latin typeface="微软雅黑" panose="020B0503020204020204" pitchFamily="34" charset="-122"/>
                <a:ea typeface="微软雅黑" panose="020B0503020204020204" pitchFamily="34" charset="-122"/>
              </a:rPr>
              <a:t>数组创建语法</a:t>
            </a:r>
            <a:endParaRPr lang="zh-CN" altLang="en-US" sz="1200" b="1" dirty="0">
              <a:solidFill>
                <a:schemeClr val="accent2">
                  <a:lumMod val="75000"/>
                </a:schemeClr>
              </a:solidFill>
            </a:endParaRPr>
          </a:p>
        </p:txBody>
      </p:sp>
      <p:sp>
        <p:nvSpPr>
          <p:cNvPr id="21" name="标题 1"/>
          <p:cNvSpPr txBox="1">
            <a:spLocks/>
          </p:cNvSpPr>
          <p:nvPr/>
        </p:nvSpPr>
        <p:spPr>
          <a:xfrm>
            <a:off x="7086619" y="3533443"/>
            <a:ext cx="3434385" cy="124822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solidFill>
              </a:rPr>
              <a:t># </a:t>
            </a:r>
            <a:r>
              <a:rPr lang="zh-CN" altLang="en-US" sz="1400" dirty="0" smtClean="0">
                <a:solidFill>
                  <a:schemeClr val="accent6"/>
                </a:solidFill>
              </a:rPr>
              <a:t>创建</a:t>
            </a:r>
            <a:r>
              <a:rPr lang="zh-CN" altLang="en-US" sz="1400" dirty="0">
                <a:solidFill>
                  <a:schemeClr val="accent6"/>
                </a:solidFill>
              </a:rPr>
              <a:t>名</a:t>
            </a:r>
            <a:r>
              <a:rPr lang="zh-CN" altLang="en-US" sz="1400" dirty="0" smtClean="0">
                <a:solidFill>
                  <a:schemeClr val="accent6"/>
                </a:solidFill>
              </a:rPr>
              <a:t>为</a:t>
            </a:r>
            <a:r>
              <a:rPr lang="en-US" altLang="zh-CN" sz="1400" dirty="0" err="1" smtClean="0">
                <a:solidFill>
                  <a:schemeClr val="accent6"/>
                </a:solidFill>
              </a:rPr>
              <a:t>arr_ones</a:t>
            </a:r>
            <a:r>
              <a:rPr lang="zh-CN" altLang="en-US" sz="1400" dirty="0" smtClean="0">
                <a:solidFill>
                  <a:schemeClr val="accent6"/>
                </a:solidFill>
              </a:rPr>
              <a:t>的全</a:t>
            </a:r>
            <a:r>
              <a:rPr lang="en-US" altLang="zh-CN" sz="1400" dirty="0" smtClean="0">
                <a:solidFill>
                  <a:schemeClr val="accent6"/>
                </a:solidFill>
              </a:rPr>
              <a:t>1</a:t>
            </a:r>
            <a:r>
              <a:rPr lang="zh-CN" altLang="en-US" sz="1400" dirty="0" smtClean="0">
                <a:solidFill>
                  <a:schemeClr val="accent6"/>
                </a:solidFill>
              </a:rPr>
              <a:t>二维数组</a:t>
            </a:r>
            <a:endParaRPr lang="en-US" altLang="zh-CN" sz="1400" dirty="0" smtClean="0">
              <a:solidFill>
                <a:schemeClr val="accent6"/>
              </a:solidFill>
            </a:endParaRPr>
          </a:p>
          <a:p>
            <a:pPr>
              <a:lnSpc>
                <a:spcPts val="2200"/>
              </a:lnSpc>
            </a:pPr>
            <a:r>
              <a:rPr lang="en-US" altLang="zh-CN" sz="1400" dirty="0" err="1" smtClean="0">
                <a:solidFill>
                  <a:schemeClr val="tx1">
                    <a:lumMod val="65000"/>
                    <a:lumOff val="35000"/>
                  </a:schemeClr>
                </a:solidFill>
              </a:rPr>
              <a:t>arr_ones</a:t>
            </a:r>
            <a:r>
              <a:rPr lang="en-US" altLang="zh-CN" sz="1400" dirty="0" smtClean="0">
                <a:solidFill>
                  <a:schemeClr val="tx1">
                    <a:lumMod val="65000"/>
                    <a:lumOff val="35000"/>
                  </a:schemeClr>
                </a:solidFill>
              </a:rPr>
              <a:t> = </a:t>
            </a:r>
            <a:r>
              <a:rPr lang="en-US" altLang="zh-CN" sz="1400" dirty="0" err="1" smtClean="0">
                <a:solidFill>
                  <a:srgbClr val="C00000"/>
                </a:solidFill>
              </a:rPr>
              <a:t>np</a:t>
            </a:r>
            <a:r>
              <a:rPr lang="en-US" altLang="zh-CN" sz="1400" dirty="0" err="1" smtClean="0">
                <a:solidFill>
                  <a:schemeClr val="tx1">
                    <a:lumMod val="65000"/>
                    <a:lumOff val="35000"/>
                  </a:schemeClr>
                </a:solidFill>
              </a:rPr>
              <a:t>.</a:t>
            </a:r>
            <a:r>
              <a:rPr lang="en-US" altLang="zh-CN" sz="1400" dirty="0" err="1" smtClean="0">
                <a:solidFill>
                  <a:schemeClr val="accent2"/>
                </a:solidFill>
              </a:rPr>
              <a:t>ones</a:t>
            </a:r>
            <a:r>
              <a:rPr lang="en-US" altLang="zh-CN" sz="1400" dirty="0" smtClean="0">
                <a:solidFill>
                  <a:schemeClr val="accent2"/>
                </a:solidFill>
              </a:rPr>
              <a:t>(</a:t>
            </a:r>
            <a:r>
              <a:rPr lang="en-US" altLang="zh-CN" sz="1400" dirty="0" smtClean="0">
                <a:solidFill>
                  <a:schemeClr val="tx1">
                    <a:lumMod val="50000"/>
                    <a:lumOff val="50000"/>
                  </a:schemeClr>
                </a:solidFill>
              </a:rPr>
              <a:t>(</a:t>
            </a:r>
            <a:r>
              <a:rPr lang="en-US" altLang="zh-CN" sz="1400" dirty="0" smtClean="0">
                <a:solidFill>
                  <a:schemeClr val="tx1">
                    <a:lumMod val="65000"/>
                    <a:lumOff val="35000"/>
                  </a:schemeClr>
                </a:solidFill>
              </a:rPr>
              <a:t>3, 6)</a:t>
            </a:r>
            <a:r>
              <a:rPr lang="en-US" altLang="zh-CN" sz="1400" dirty="0" smtClean="0">
                <a:solidFill>
                  <a:schemeClr val="accent2"/>
                </a:solidFill>
              </a:rPr>
              <a:t>)</a:t>
            </a:r>
          </a:p>
          <a:p>
            <a:pPr>
              <a:lnSpc>
                <a:spcPts val="2200"/>
              </a:lnSpc>
            </a:pPr>
            <a:r>
              <a:rPr lang="en-US" altLang="zh-CN" sz="1400" dirty="0" smtClean="0">
                <a:solidFill>
                  <a:schemeClr val="accent6"/>
                </a:solidFill>
              </a:rPr>
              <a:t># </a:t>
            </a:r>
            <a:r>
              <a:rPr lang="zh-CN" altLang="en-US" sz="1400" dirty="0" smtClean="0">
                <a:solidFill>
                  <a:schemeClr val="accent6"/>
                </a:solidFill>
              </a:rPr>
              <a:t>输出数组</a:t>
            </a:r>
            <a:endParaRPr lang="en-US" altLang="zh-CN" sz="1400" dirty="0" smtClean="0">
              <a:solidFill>
                <a:schemeClr val="accent6"/>
              </a:solidFill>
            </a:endParaRPr>
          </a:p>
          <a:p>
            <a:pPr>
              <a:lnSpc>
                <a:spcPts val="2200"/>
              </a:lnSpc>
            </a:pPr>
            <a:r>
              <a:rPr lang="en-US" altLang="zh-CN" sz="1400" dirty="0">
                <a:solidFill>
                  <a:srgbClr val="0563C1"/>
                </a:solidFill>
              </a:rPr>
              <a:t>print </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arr_ones</a:t>
            </a:r>
            <a:r>
              <a:rPr lang="zh-CN" altLang="en-US" sz="1400" dirty="0" smtClean="0">
                <a:solidFill>
                  <a:schemeClr val="tx1">
                    <a:lumMod val="65000"/>
                    <a:lumOff val="35000"/>
                  </a:schemeClr>
                </a:solidFill>
              </a:rPr>
              <a:t>数组：</a:t>
            </a:r>
            <a:r>
              <a:rPr lang="en-US" altLang="zh-CN" sz="1400" dirty="0" smtClean="0">
                <a:solidFill>
                  <a:schemeClr val="tx1">
                    <a:lumMod val="65000"/>
                    <a:lumOff val="35000"/>
                  </a:schemeClr>
                </a:solidFill>
              </a:rPr>
              <a:t>\n', </a:t>
            </a:r>
            <a:r>
              <a:rPr lang="en-US" altLang="zh-CN" sz="1400" dirty="0" err="1" smtClean="0">
                <a:solidFill>
                  <a:schemeClr val="tx1">
                    <a:lumMod val="65000"/>
                    <a:lumOff val="35000"/>
                  </a:schemeClr>
                </a:solidFill>
              </a:rPr>
              <a:t>arr_ones</a:t>
            </a:r>
            <a:endParaRPr lang="en-US" altLang="zh-CN" sz="1400" dirty="0" smtClean="0">
              <a:solidFill>
                <a:schemeClr val="tx1">
                  <a:lumMod val="65000"/>
                  <a:lumOff val="35000"/>
                </a:schemeClr>
              </a:solidFill>
            </a:endParaRPr>
          </a:p>
        </p:txBody>
      </p:sp>
      <p:sp>
        <p:nvSpPr>
          <p:cNvPr id="22" name="矩形 21"/>
          <p:cNvSpPr/>
          <p:nvPr/>
        </p:nvSpPr>
        <p:spPr>
          <a:xfrm>
            <a:off x="6940549" y="3888586"/>
            <a:ext cx="2859314" cy="304762"/>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883963" y="3910416"/>
            <a:ext cx="1107996" cy="276999"/>
          </a:xfrm>
          <a:prstGeom prst="rect">
            <a:avLst/>
          </a:prstGeom>
        </p:spPr>
        <p:txBody>
          <a:bodyPr wrap="none">
            <a:spAutoFit/>
          </a:bodyPr>
          <a:lstStyle/>
          <a:p>
            <a:pPr algn="ctr"/>
            <a:r>
              <a:rPr lang="zh-CN" altLang="en-US" sz="1200" b="1" dirty="0" smtClean="0">
                <a:ln w="0"/>
                <a:solidFill>
                  <a:schemeClr val="accent2">
                    <a:lumMod val="75000"/>
                  </a:schemeClr>
                </a:solidFill>
                <a:latin typeface="微软雅黑" panose="020B0503020204020204" pitchFamily="34" charset="-122"/>
                <a:ea typeface="微软雅黑" panose="020B0503020204020204" pitchFamily="34" charset="-122"/>
              </a:rPr>
              <a:t>数组创建语法</a:t>
            </a:r>
            <a:endParaRPr lang="zh-CN" altLang="en-US" sz="1200" b="1" dirty="0">
              <a:solidFill>
                <a:schemeClr val="accent2">
                  <a:lumMod val="75000"/>
                </a:schemeClr>
              </a:solidFill>
            </a:endParaRPr>
          </a:p>
        </p:txBody>
      </p:sp>
      <p:sp>
        <p:nvSpPr>
          <p:cNvPr id="24" name="矩形 23"/>
          <p:cNvSpPr/>
          <p:nvPr/>
        </p:nvSpPr>
        <p:spPr>
          <a:xfrm>
            <a:off x="1306284" y="4923544"/>
            <a:ext cx="4012885" cy="369332"/>
          </a:xfrm>
          <a:prstGeom prst="rect">
            <a:avLst/>
          </a:prstGeom>
          <a:solidFill>
            <a:schemeClr val="accent4">
              <a:lumMod val="60000"/>
              <a:lumOff val="40000"/>
            </a:schemeClr>
          </a:solidFill>
        </p:spPr>
        <p:txBody>
          <a:bodyPr wrap="square">
            <a:spAutoFit/>
          </a:bodyPr>
          <a:lstStyle/>
          <a:p>
            <a:pPr>
              <a:lnSpc>
                <a:spcPct val="150000"/>
              </a:lnSpc>
            </a:pPr>
            <a:r>
              <a:rPr lang="en-US" altLang="zh-CN" sz="1200" dirty="0" err="1" smtClean="0">
                <a:ln w="0"/>
                <a:solidFill>
                  <a:schemeClr val="accent4">
                    <a:lumMod val="50000"/>
                  </a:schemeClr>
                </a:solidFill>
                <a:latin typeface="微软雅黑" panose="020B0503020204020204" pitchFamily="34" charset="-122"/>
                <a:ea typeface="微软雅黑" panose="020B0503020204020204" pitchFamily="34" charset="-122"/>
              </a:rPr>
              <a:t>arr_zeros</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10</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中，</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10 </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代表一维数组的元素个数</a:t>
            </a:r>
            <a:endParaRPr lang="zh-CN" altLang="en-US" sz="1200" dirty="0">
              <a:solidFill>
                <a:schemeClr val="accent4">
                  <a:lumMod val="50000"/>
                </a:schemeClr>
              </a:solidFill>
            </a:endParaRPr>
          </a:p>
        </p:txBody>
      </p:sp>
      <p:sp>
        <p:nvSpPr>
          <p:cNvPr id="25" name="矩形 24"/>
          <p:cNvSpPr/>
          <p:nvPr/>
        </p:nvSpPr>
        <p:spPr>
          <a:xfrm>
            <a:off x="6940549" y="4923544"/>
            <a:ext cx="3726523" cy="646331"/>
          </a:xfrm>
          <a:prstGeom prst="rect">
            <a:avLst/>
          </a:prstGeom>
          <a:solidFill>
            <a:schemeClr val="accent4">
              <a:lumMod val="60000"/>
              <a:lumOff val="40000"/>
            </a:schemeClr>
          </a:solidFill>
        </p:spPr>
        <p:txBody>
          <a:bodyPr wrap="square">
            <a:spAutoFit/>
          </a:bodyPr>
          <a:lstStyle/>
          <a:p>
            <a:pPr>
              <a:lnSpc>
                <a:spcPct val="150000"/>
              </a:lnSpc>
            </a:pPr>
            <a:r>
              <a:rPr lang="en-US" altLang="zh-CN" sz="1200" dirty="0" err="1" smtClean="0">
                <a:ln w="0"/>
                <a:solidFill>
                  <a:schemeClr val="accent4">
                    <a:lumMod val="50000"/>
                  </a:schemeClr>
                </a:solidFill>
                <a:latin typeface="微软雅黑" panose="020B0503020204020204" pitchFamily="34" charset="-122"/>
                <a:ea typeface="微软雅黑" panose="020B0503020204020204" pitchFamily="34" charset="-122"/>
              </a:rPr>
              <a:t>arr_ones</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3</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 </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6</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中，</a:t>
            </a:r>
            <a:r>
              <a:rPr lang="en-US" altLang="zh-CN" sz="1200" b="1" dirty="0">
                <a:ln w="0"/>
                <a:solidFill>
                  <a:schemeClr val="accent4">
                    <a:lumMod val="50000"/>
                  </a:schemeClr>
                </a:solidFill>
                <a:latin typeface="微软雅黑" panose="020B0503020204020204" pitchFamily="34" charset="-122"/>
                <a:ea typeface="微软雅黑" panose="020B0503020204020204" pitchFamily="34" charset="-122"/>
              </a:rPr>
              <a:t>3</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 </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代表数组中一维数组的个数</a:t>
            </a:r>
            <a:endPar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6</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 </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代表每个数组中的元素个数</a:t>
            </a:r>
            <a:endParaRPr lang="zh-CN" altLang="en-US" sz="1200" dirty="0">
              <a:solidFill>
                <a:schemeClr val="accent4">
                  <a:lumMod val="50000"/>
                </a:schemeClr>
              </a:solidFill>
            </a:endParaRPr>
          </a:p>
        </p:txBody>
      </p:sp>
      <p:sp>
        <p:nvSpPr>
          <p:cNvPr id="26" name="标题 1"/>
          <p:cNvSpPr txBox="1">
            <a:spLocks/>
          </p:cNvSpPr>
          <p:nvPr/>
        </p:nvSpPr>
        <p:spPr>
          <a:xfrm>
            <a:off x="1306284" y="5418829"/>
            <a:ext cx="4383591" cy="558470"/>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err="1">
                <a:solidFill>
                  <a:schemeClr val="bg1">
                    <a:lumMod val="95000"/>
                  </a:schemeClr>
                </a:solidFill>
              </a:rPr>
              <a:t>arr_zeros</a:t>
            </a:r>
            <a:r>
              <a:rPr lang="zh-CN" altLang="en-US" sz="1400" dirty="0">
                <a:solidFill>
                  <a:schemeClr val="bg1">
                    <a:lumMod val="95000"/>
                  </a:schemeClr>
                </a:solidFill>
              </a:rPr>
              <a:t>数组： </a:t>
            </a:r>
            <a:r>
              <a:rPr lang="en-US" altLang="zh-CN" sz="1400" dirty="0">
                <a:solidFill>
                  <a:schemeClr val="bg1">
                    <a:lumMod val="95000"/>
                  </a:schemeClr>
                </a:solidFill>
              </a:rPr>
              <a:t>[ 0.  0.  0.  0.  0.  0.  0.  0.  0.  0.] </a:t>
            </a:r>
            <a:endParaRPr lang="en-US" altLang="zh-CN" sz="1400" dirty="0" smtClean="0">
              <a:solidFill>
                <a:schemeClr val="bg1">
                  <a:lumMod val="95000"/>
                </a:schemeClr>
              </a:solidFill>
            </a:endParaRPr>
          </a:p>
        </p:txBody>
      </p:sp>
      <p:sp>
        <p:nvSpPr>
          <p:cNvPr id="27" name="标题 1"/>
          <p:cNvSpPr txBox="1">
            <a:spLocks/>
          </p:cNvSpPr>
          <p:nvPr/>
        </p:nvSpPr>
        <p:spPr>
          <a:xfrm>
            <a:off x="7645063" y="5229175"/>
            <a:ext cx="2317493" cy="1227872"/>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err="1">
                <a:solidFill>
                  <a:schemeClr val="bg1">
                    <a:lumMod val="95000"/>
                  </a:schemeClr>
                </a:solidFill>
              </a:rPr>
              <a:t>arr_ones</a:t>
            </a:r>
            <a:r>
              <a:rPr lang="zh-CN" altLang="en-US" sz="1400" dirty="0">
                <a:solidFill>
                  <a:schemeClr val="bg1">
                    <a:lumMod val="95000"/>
                  </a:schemeClr>
                </a:solidFill>
              </a:rPr>
              <a:t>数组：                                                                            </a:t>
            </a:r>
          </a:p>
          <a:p>
            <a:pPr>
              <a:lnSpc>
                <a:spcPts val="2200"/>
              </a:lnSpc>
            </a:pPr>
            <a:r>
              <a:rPr lang="en-US" altLang="zh-CN" sz="1400" dirty="0">
                <a:solidFill>
                  <a:schemeClr val="bg1">
                    <a:lumMod val="95000"/>
                  </a:schemeClr>
                </a:solidFill>
              </a:rPr>
              <a:t>[[ 1.  1.  1.  1.  1.  1.]                                                                </a:t>
            </a:r>
          </a:p>
          <a:p>
            <a:pPr>
              <a:lnSpc>
                <a:spcPts val="2200"/>
              </a:lnSpc>
            </a:pPr>
            <a:r>
              <a:rPr lang="en-US" altLang="zh-CN" sz="1400" dirty="0">
                <a:solidFill>
                  <a:schemeClr val="bg1">
                    <a:lumMod val="95000"/>
                  </a:schemeClr>
                </a:solidFill>
              </a:rPr>
              <a:t> [ 1.  1.  1.  1.  1.  1.]                                                                </a:t>
            </a:r>
          </a:p>
          <a:p>
            <a:pPr>
              <a:lnSpc>
                <a:spcPts val="2200"/>
              </a:lnSpc>
            </a:pPr>
            <a:r>
              <a:rPr lang="en-US" altLang="zh-CN" sz="1400" dirty="0">
                <a:solidFill>
                  <a:schemeClr val="bg1">
                    <a:lumMod val="95000"/>
                  </a:schemeClr>
                </a:solidFill>
              </a:rPr>
              <a:t> [ 1.  1.  1.  1.  1.  1.]] </a:t>
            </a:r>
            <a:endParaRPr lang="en-US" altLang="zh-CN" sz="1400" dirty="0" smtClean="0">
              <a:solidFill>
                <a:schemeClr val="bg1">
                  <a:lumMod val="95000"/>
                </a:schemeClr>
              </a:solidFill>
            </a:endParaRPr>
          </a:p>
        </p:txBody>
      </p:sp>
    </p:spTree>
    <p:extLst>
      <p:ext uri="{BB962C8B-B14F-4D97-AF65-F5344CB8AC3E}">
        <p14:creationId xmlns:p14="http://schemas.microsoft.com/office/powerpoint/2010/main" val="28686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50"/>
                                        <p:tgtEl>
                                          <p:spTgt spid="16"/>
                                        </p:tgtEl>
                                      </p:cBhvr>
                                    </p:animEffect>
                                    <p:anim calcmode="lin" valueType="num">
                                      <p:cBhvr>
                                        <p:cTn id="11" dur="750" fill="hold"/>
                                        <p:tgtEl>
                                          <p:spTgt spid="16"/>
                                        </p:tgtEl>
                                        <p:attrNameLst>
                                          <p:attrName>ppt_x</p:attrName>
                                        </p:attrNameLst>
                                      </p:cBhvr>
                                      <p:tavLst>
                                        <p:tav tm="0">
                                          <p:val>
                                            <p:strVal val="#ppt_x"/>
                                          </p:val>
                                        </p:tav>
                                        <p:tav tm="100000">
                                          <p:val>
                                            <p:strVal val="#ppt_x"/>
                                          </p:val>
                                        </p:tav>
                                      </p:tavLst>
                                    </p:anim>
                                    <p:anim calcmode="lin" valueType="num">
                                      <p:cBhvr>
                                        <p:cTn id="12" dur="7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anim calcmode="lin" valueType="num">
                                      <p:cBhvr>
                                        <p:cTn id="27" dur="500" fill="hold"/>
                                        <p:tgtEl>
                                          <p:spTgt spid="24"/>
                                        </p:tgtEl>
                                        <p:attrNameLst>
                                          <p:attrName>ppt_x</p:attrName>
                                        </p:attrNameLst>
                                      </p:cBhvr>
                                      <p:tavLst>
                                        <p:tav tm="0">
                                          <p:val>
                                            <p:strVal val="#ppt_x"/>
                                          </p:val>
                                        </p:tav>
                                        <p:tav tm="100000">
                                          <p:val>
                                            <p:strVal val="#ppt_x"/>
                                          </p:val>
                                        </p:tav>
                                      </p:tavLst>
                                    </p:anim>
                                    <p:anim calcmode="lin" valueType="num">
                                      <p:cBhvr>
                                        <p:cTn id="28"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42"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750"/>
                                        <p:tgtEl>
                                          <p:spTgt spid="21"/>
                                        </p:tgtEl>
                                      </p:cBhvr>
                                    </p:animEffect>
                                    <p:anim calcmode="lin" valueType="num">
                                      <p:cBhvr>
                                        <p:cTn id="42" dur="750" fill="hold"/>
                                        <p:tgtEl>
                                          <p:spTgt spid="21"/>
                                        </p:tgtEl>
                                        <p:attrNameLst>
                                          <p:attrName>ppt_x</p:attrName>
                                        </p:attrNameLst>
                                      </p:cBhvr>
                                      <p:tavLst>
                                        <p:tav tm="0">
                                          <p:val>
                                            <p:strVal val="#ppt_x"/>
                                          </p:val>
                                        </p:tav>
                                        <p:tav tm="100000">
                                          <p:val>
                                            <p:strVal val="#ppt_x"/>
                                          </p:val>
                                        </p:tav>
                                      </p:tavLst>
                                    </p:anim>
                                    <p:anim calcmode="lin" valueType="num">
                                      <p:cBhvr>
                                        <p:cTn id="43" dur="75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anim calcmode="lin" valueType="num">
                                      <p:cBhvr>
                                        <p:cTn id="58" dur="500" fill="hold"/>
                                        <p:tgtEl>
                                          <p:spTgt spid="25"/>
                                        </p:tgtEl>
                                        <p:attrNameLst>
                                          <p:attrName>ppt_x</p:attrName>
                                        </p:attrNameLst>
                                      </p:cBhvr>
                                      <p:tavLst>
                                        <p:tav tm="0">
                                          <p:val>
                                            <p:strVal val="#ppt_x"/>
                                          </p:val>
                                        </p:tav>
                                        <p:tav tm="100000">
                                          <p:val>
                                            <p:strVal val="#ppt_x"/>
                                          </p:val>
                                        </p:tav>
                                      </p:tavLst>
                                    </p:anim>
                                    <p:anim calcmode="lin" valueType="num">
                                      <p:cBhvr>
                                        <p:cTn id="59"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animBg="1"/>
      <p:bldP spid="19" grpId="0" animBg="1"/>
      <p:bldP spid="20" grpId="0"/>
      <p:bldP spid="21" grpId="0" animBg="1"/>
      <p:bldP spid="22" grpId="0" animBg="1"/>
      <p:bldP spid="23" grpId="0"/>
      <p:bldP spid="24" grpId="0" animBg="1"/>
      <p:bldP spid="25" grpId="0" animBg="1"/>
      <p:bldP spid="26" grpId="0" animBg="1"/>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创建 多维数组</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07401"/>
            <a:ext cx="3876382" cy="477054"/>
          </a:xfrm>
          <a:prstGeom prst="rect">
            <a:avLst/>
          </a:prstGeom>
        </p:spPr>
        <p:txBody>
          <a:bodyPr wrap="non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使用</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empty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创建多维数组</a:t>
            </a:r>
            <a:endParaRPr lang="zh-CN" altLang="en-US" sz="14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8" name="矩形 7"/>
          <p:cNvSpPr/>
          <p:nvPr/>
        </p:nvSpPr>
        <p:spPr>
          <a:xfrm>
            <a:off x="1400944" y="1631206"/>
            <a:ext cx="9463135"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empty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函数可以创建数组，在创建过程中</a:t>
            </a:r>
            <a:r>
              <a:rPr lang="zh-CN" altLang="en-US" sz="1600" dirty="0" smtClean="0">
                <a:ln w="0"/>
                <a:solidFill>
                  <a:srgbClr val="C00000"/>
                </a:solidFill>
                <a:latin typeface="微软雅黑" panose="020B0503020204020204" pitchFamily="34" charset="-122"/>
                <a:ea typeface="微软雅黑" panose="020B0503020204020204" pitchFamily="34" charset="-122"/>
              </a:rPr>
              <a:t>分配内存空间</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并且返回一些</a:t>
            </a:r>
            <a:r>
              <a:rPr lang="zh-CN" altLang="en-US" sz="1600" dirty="0" smtClean="0">
                <a:ln w="0"/>
                <a:solidFill>
                  <a:srgbClr val="C00000"/>
                </a:solidFill>
                <a:latin typeface="微软雅黑" panose="020B0503020204020204" pitchFamily="34" charset="-122"/>
                <a:ea typeface="微软雅黑" panose="020B0503020204020204" pitchFamily="34" charset="-122"/>
              </a:rPr>
              <a:t>垃圾值</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1353613" y="2325550"/>
            <a:ext cx="4256293" cy="338554"/>
          </a:xfrm>
          <a:prstGeom prst="rect">
            <a:avLst/>
          </a:prstGeom>
        </p:spPr>
        <p:txBody>
          <a:bodyPr wrap="none">
            <a:spAutoFit/>
          </a:bodyPr>
          <a:lstStyle/>
          <a:p>
            <a:r>
              <a:rPr lang="en-US" altLang="zh-CN"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empty()</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创建</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多维</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数组：</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ch01-demo06.py</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6" name="标题 1"/>
          <p:cNvSpPr txBox="1">
            <a:spLocks/>
          </p:cNvSpPr>
          <p:nvPr/>
        </p:nvSpPr>
        <p:spPr>
          <a:xfrm>
            <a:off x="1400944" y="2795183"/>
            <a:ext cx="4208962" cy="124822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solidFill>
              </a:rPr>
              <a:t># </a:t>
            </a:r>
            <a:r>
              <a:rPr lang="zh-CN" altLang="en-US" sz="1400" dirty="0" smtClean="0">
                <a:solidFill>
                  <a:schemeClr val="accent6"/>
                </a:solidFill>
              </a:rPr>
              <a:t>使用</a:t>
            </a:r>
            <a:r>
              <a:rPr lang="en-US" altLang="zh-CN" sz="1400" dirty="0" smtClean="0">
                <a:solidFill>
                  <a:schemeClr val="accent6"/>
                </a:solidFill>
              </a:rPr>
              <a:t>empty()</a:t>
            </a:r>
            <a:r>
              <a:rPr lang="zh-CN" altLang="en-US" sz="1400" dirty="0" smtClean="0">
                <a:solidFill>
                  <a:schemeClr val="accent6"/>
                </a:solidFill>
              </a:rPr>
              <a:t>创建多维数组</a:t>
            </a:r>
            <a:endParaRPr lang="en-US" altLang="zh-CN" sz="1400" dirty="0" smtClean="0">
              <a:solidFill>
                <a:schemeClr val="accent6"/>
              </a:solidFill>
            </a:endParaRPr>
          </a:p>
          <a:p>
            <a:pPr>
              <a:lnSpc>
                <a:spcPts val="2200"/>
              </a:lnSpc>
            </a:pPr>
            <a:r>
              <a:rPr lang="en-US" altLang="zh-CN" sz="1400" dirty="0" err="1" smtClean="0">
                <a:solidFill>
                  <a:schemeClr val="tx1">
                    <a:lumMod val="65000"/>
                    <a:lumOff val="35000"/>
                  </a:schemeClr>
                </a:solidFill>
              </a:rPr>
              <a:t>arr_empty</a:t>
            </a:r>
            <a:r>
              <a:rPr lang="en-US" altLang="zh-CN" sz="1400" dirty="0" smtClean="0">
                <a:solidFill>
                  <a:schemeClr val="tx1">
                    <a:lumMod val="65000"/>
                    <a:lumOff val="35000"/>
                  </a:schemeClr>
                </a:solidFill>
              </a:rPr>
              <a:t> = </a:t>
            </a:r>
            <a:r>
              <a:rPr lang="en-US" altLang="zh-CN" sz="1400" dirty="0" err="1" smtClean="0">
                <a:solidFill>
                  <a:srgbClr val="C00000"/>
                </a:solidFill>
              </a:rPr>
              <a:t>np</a:t>
            </a:r>
            <a:r>
              <a:rPr lang="en-US" altLang="zh-CN" sz="1400" dirty="0" err="1" smtClean="0">
                <a:solidFill>
                  <a:schemeClr val="tx1">
                    <a:lumMod val="65000"/>
                    <a:lumOff val="35000"/>
                  </a:schemeClr>
                </a:solidFill>
              </a:rPr>
              <a:t>.</a:t>
            </a:r>
            <a:r>
              <a:rPr lang="en-US" altLang="zh-CN" sz="1400" dirty="0" err="1" smtClean="0">
                <a:solidFill>
                  <a:schemeClr val="accent2"/>
                </a:solidFill>
              </a:rPr>
              <a:t>empty</a:t>
            </a:r>
            <a:r>
              <a:rPr lang="en-US" altLang="zh-CN" sz="1400" dirty="0" smtClean="0">
                <a:solidFill>
                  <a:schemeClr val="accent2"/>
                </a:solidFill>
              </a:rPr>
              <a:t>(</a:t>
            </a:r>
            <a:r>
              <a:rPr lang="en-US" altLang="zh-CN" sz="1400" dirty="0" smtClean="0">
                <a:solidFill>
                  <a:schemeClr val="tx1">
                    <a:lumMod val="65000"/>
                    <a:lumOff val="35000"/>
                  </a:schemeClr>
                </a:solidFill>
              </a:rPr>
              <a:t>(2,3,2)</a:t>
            </a:r>
            <a:r>
              <a:rPr lang="en-US" altLang="zh-CN" sz="1400" dirty="0" smtClean="0">
                <a:solidFill>
                  <a:schemeClr val="accent2"/>
                </a:solidFill>
              </a:rPr>
              <a:t>)</a:t>
            </a:r>
          </a:p>
          <a:p>
            <a:pPr>
              <a:lnSpc>
                <a:spcPts val="2200"/>
              </a:lnSpc>
            </a:pPr>
            <a:r>
              <a:rPr lang="en-US" altLang="zh-CN" sz="1400" dirty="0" smtClean="0">
                <a:solidFill>
                  <a:schemeClr val="accent6"/>
                </a:solidFill>
              </a:rPr>
              <a:t># </a:t>
            </a:r>
            <a:r>
              <a:rPr lang="zh-CN" altLang="en-US" sz="1400" dirty="0" smtClean="0">
                <a:solidFill>
                  <a:schemeClr val="accent6"/>
                </a:solidFill>
              </a:rPr>
              <a:t>输出数组</a:t>
            </a:r>
            <a:endParaRPr lang="en-US" altLang="zh-CN" sz="1400" dirty="0" smtClean="0">
              <a:solidFill>
                <a:schemeClr val="accent6"/>
              </a:solidFill>
            </a:endParaRPr>
          </a:p>
          <a:p>
            <a:pPr>
              <a:lnSpc>
                <a:spcPts val="2200"/>
              </a:lnSpc>
            </a:pPr>
            <a:r>
              <a:rPr lang="en-US" altLang="zh-CN" sz="1400" dirty="0">
                <a:solidFill>
                  <a:srgbClr val="0563C1"/>
                </a:solidFill>
              </a:rPr>
              <a:t>print </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arr_empty</a:t>
            </a:r>
            <a:r>
              <a:rPr lang="zh-CN" altLang="en-US" sz="1400" dirty="0" smtClean="0">
                <a:solidFill>
                  <a:schemeClr val="tx1">
                    <a:lumMod val="65000"/>
                    <a:lumOff val="35000"/>
                  </a:schemeClr>
                </a:solidFill>
              </a:rPr>
              <a:t>三维数组：</a:t>
            </a:r>
            <a:r>
              <a:rPr lang="en-US" altLang="zh-CN" sz="1400" dirty="0" smtClean="0">
                <a:solidFill>
                  <a:schemeClr val="tx1">
                    <a:lumMod val="65000"/>
                    <a:lumOff val="35000"/>
                  </a:schemeClr>
                </a:solidFill>
              </a:rPr>
              <a:t>\n', </a:t>
            </a:r>
            <a:r>
              <a:rPr lang="en-US" altLang="zh-CN" sz="1400" dirty="0" err="1" smtClean="0">
                <a:solidFill>
                  <a:schemeClr val="tx1">
                    <a:lumMod val="65000"/>
                    <a:lumOff val="35000"/>
                  </a:schemeClr>
                </a:solidFill>
              </a:rPr>
              <a:t>arr_empty</a:t>
            </a:r>
            <a:endParaRPr lang="en-US" altLang="zh-CN" sz="1400" dirty="0" smtClean="0">
              <a:solidFill>
                <a:schemeClr val="tx1">
                  <a:lumMod val="65000"/>
                  <a:lumOff val="35000"/>
                </a:schemeClr>
              </a:solidFill>
            </a:endParaRPr>
          </a:p>
        </p:txBody>
      </p:sp>
      <p:sp>
        <p:nvSpPr>
          <p:cNvPr id="19" name="矩形 18"/>
          <p:cNvSpPr/>
          <p:nvPr/>
        </p:nvSpPr>
        <p:spPr>
          <a:xfrm>
            <a:off x="1306284" y="3129246"/>
            <a:ext cx="2859314" cy="304762"/>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98288" y="3157642"/>
            <a:ext cx="1107996" cy="276999"/>
          </a:xfrm>
          <a:prstGeom prst="rect">
            <a:avLst/>
          </a:prstGeom>
        </p:spPr>
        <p:txBody>
          <a:bodyPr wrap="none">
            <a:spAutoFit/>
          </a:bodyPr>
          <a:lstStyle/>
          <a:p>
            <a:pPr algn="ctr"/>
            <a:r>
              <a:rPr lang="zh-CN" altLang="en-US" sz="1200" b="1" dirty="0" smtClean="0">
                <a:ln w="0"/>
                <a:solidFill>
                  <a:schemeClr val="accent2">
                    <a:lumMod val="75000"/>
                  </a:schemeClr>
                </a:solidFill>
                <a:latin typeface="微软雅黑" panose="020B0503020204020204" pitchFamily="34" charset="-122"/>
                <a:ea typeface="微软雅黑" panose="020B0503020204020204" pitchFamily="34" charset="-122"/>
              </a:rPr>
              <a:t>数组创建语法</a:t>
            </a:r>
            <a:endParaRPr lang="zh-CN" altLang="en-US" sz="1200" b="1" dirty="0">
              <a:solidFill>
                <a:schemeClr val="accent2">
                  <a:lumMod val="75000"/>
                </a:schemeClr>
              </a:solidFill>
            </a:endParaRPr>
          </a:p>
        </p:txBody>
      </p:sp>
      <p:sp>
        <p:nvSpPr>
          <p:cNvPr id="24" name="矩形 23"/>
          <p:cNvSpPr/>
          <p:nvPr/>
        </p:nvSpPr>
        <p:spPr>
          <a:xfrm>
            <a:off x="1306284" y="4185284"/>
            <a:ext cx="4470400" cy="1200329"/>
          </a:xfrm>
          <a:prstGeom prst="rect">
            <a:avLst/>
          </a:prstGeom>
          <a:solidFill>
            <a:schemeClr val="accent4">
              <a:lumMod val="60000"/>
              <a:lumOff val="40000"/>
            </a:schemeClr>
          </a:solidFill>
        </p:spPr>
        <p:txBody>
          <a:bodyPr wrap="square">
            <a:spAutoFit/>
          </a:bodyPr>
          <a:lstStyle/>
          <a:p>
            <a:pPr>
              <a:lnSpc>
                <a:spcPct val="150000"/>
              </a:lnSpc>
            </a:pPr>
            <a:r>
              <a:rPr lang="en-US" altLang="zh-CN" sz="1200" dirty="0" err="1" smtClean="0">
                <a:ln w="0"/>
                <a:solidFill>
                  <a:schemeClr val="accent4">
                    <a:lumMod val="50000"/>
                  </a:schemeClr>
                </a:solidFill>
                <a:latin typeface="微软雅黑" panose="020B0503020204020204" pitchFamily="34" charset="-122"/>
                <a:ea typeface="微软雅黑" panose="020B0503020204020204" pitchFamily="34" charset="-122"/>
              </a:rPr>
              <a:t>arr_empty</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(2,3,2)</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中：</a:t>
            </a:r>
            <a:endPar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2 </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代表三维度值在数组中的个数</a:t>
            </a:r>
            <a:endPar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3</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 </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代表二维度值在数组中的个数</a:t>
            </a:r>
            <a:endPar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2</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 </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代表一维度值在数据中的个数</a:t>
            </a:r>
            <a:endParaRPr lang="zh-CN" altLang="en-US" sz="1200" dirty="0">
              <a:solidFill>
                <a:schemeClr val="accent4">
                  <a:lumMod val="50000"/>
                </a:schemeClr>
              </a:solidFill>
            </a:endParaRPr>
          </a:p>
        </p:txBody>
      </p:sp>
      <p:sp>
        <p:nvSpPr>
          <p:cNvPr id="26" name="标题 1"/>
          <p:cNvSpPr txBox="1">
            <a:spLocks/>
          </p:cNvSpPr>
          <p:nvPr/>
        </p:nvSpPr>
        <p:spPr>
          <a:xfrm>
            <a:off x="6052456" y="2795183"/>
            <a:ext cx="4383591" cy="2440466"/>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err="1">
                <a:solidFill>
                  <a:schemeClr val="bg1">
                    <a:lumMod val="95000"/>
                  </a:schemeClr>
                </a:solidFill>
              </a:rPr>
              <a:t>arr_empty</a:t>
            </a:r>
            <a:r>
              <a:rPr lang="zh-CN" altLang="en-US" sz="1400" dirty="0">
                <a:solidFill>
                  <a:schemeClr val="bg1">
                    <a:lumMod val="95000"/>
                  </a:schemeClr>
                </a:solidFill>
              </a:rPr>
              <a:t>三维数组：                                                                       </a:t>
            </a:r>
          </a:p>
          <a:p>
            <a:pPr>
              <a:lnSpc>
                <a:spcPts val="2200"/>
              </a:lnSpc>
            </a:pPr>
            <a:r>
              <a:rPr lang="en-US" altLang="zh-CN" sz="1400" dirty="0">
                <a:solidFill>
                  <a:schemeClr val="bg1">
                    <a:lumMod val="95000"/>
                  </a:schemeClr>
                </a:solidFill>
              </a:rPr>
              <a:t>[[[  6.91393911e-310   1.82140265e-316]                                                   </a:t>
            </a:r>
          </a:p>
          <a:p>
            <a:pPr>
              <a:lnSpc>
                <a:spcPts val="2200"/>
              </a:lnSpc>
            </a:pPr>
            <a:r>
              <a:rPr lang="en-US" altLang="zh-CN" sz="1400" dirty="0">
                <a:solidFill>
                  <a:schemeClr val="bg1">
                    <a:lumMod val="95000"/>
                  </a:schemeClr>
                </a:solidFill>
              </a:rPr>
              <a:t>  [  6.91393930e-310   6.91393929e-310]                                                   </a:t>
            </a:r>
          </a:p>
          <a:p>
            <a:pPr>
              <a:lnSpc>
                <a:spcPts val="2200"/>
              </a:lnSpc>
            </a:pPr>
            <a:r>
              <a:rPr lang="en-US" altLang="zh-CN" sz="1400" dirty="0">
                <a:solidFill>
                  <a:schemeClr val="bg1">
                    <a:lumMod val="95000"/>
                  </a:schemeClr>
                </a:solidFill>
              </a:rPr>
              <a:t>  [  2.37151510e-322   3.16202013e-322]]                                                  </a:t>
            </a:r>
          </a:p>
          <a:p>
            <a:pPr>
              <a:lnSpc>
                <a:spcPts val="2200"/>
              </a:lnSpc>
            </a:pPr>
            <a:r>
              <a:rPr lang="en-US" altLang="zh-CN" sz="1400" dirty="0">
                <a:solidFill>
                  <a:schemeClr val="bg1">
                    <a:lumMod val="95000"/>
                  </a:schemeClr>
                </a:solidFill>
              </a:rPr>
              <a:t>                                                                                          </a:t>
            </a:r>
          </a:p>
          <a:p>
            <a:pPr>
              <a:lnSpc>
                <a:spcPts val="2200"/>
              </a:lnSpc>
            </a:pPr>
            <a:r>
              <a:rPr lang="en-US" altLang="zh-CN" sz="1400" dirty="0">
                <a:solidFill>
                  <a:schemeClr val="bg1">
                    <a:lumMod val="95000"/>
                  </a:schemeClr>
                </a:solidFill>
              </a:rPr>
              <a:t> [[  0.00000000e+000   6.91393453e-310]                                                   </a:t>
            </a:r>
          </a:p>
          <a:p>
            <a:pPr>
              <a:lnSpc>
                <a:spcPts val="2200"/>
              </a:lnSpc>
            </a:pPr>
            <a:r>
              <a:rPr lang="en-US" altLang="zh-CN" sz="1400" dirty="0">
                <a:solidFill>
                  <a:schemeClr val="bg1">
                    <a:lumMod val="95000"/>
                  </a:schemeClr>
                </a:solidFill>
              </a:rPr>
              <a:t>  [  6.91393927e-310   6.91393465e-310]                                                   </a:t>
            </a:r>
          </a:p>
          <a:p>
            <a:pPr>
              <a:lnSpc>
                <a:spcPts val="2200"/>
              </a:lnSpc>
            </a:pPr>
            <a:r>
              <a:rPr lang="en-US" altLang="zh-CN" sz="1400" dirty="0">
                <a:solidFill>
                  <a:schemeClr val="bg1">
                    <a:lumMod val="95000"/>
                  </a:schemeClr>
                </a:solidFill>
              </a:rPr>
              <a:t>  [  6.91393453e-310   6.91393453e-310]]] </a:t>
            </a:r>
            <a:endParaRPr lang="en-US" altLang="zh-CN" sz="1400" dirty="0" smtClean="0">
              <a:solidFill>
                <a:schemeClr val="bg1">
                  <a:lumMod val="95000"/>
                </a:schemeClr>
              </a:solidFill>
            </a:endParaRPr>
          </a:p>
        </p:txBody>
      </p:sp>
    </p:spTree>
    <p:extLst>
      <p:ext uri="{BB962C8B-B14F-4D97-AF65-F5344CB8AC3E}">
        <p14:creationId xmlns:p14="http://schemas.microsoft.com/office/powerpoint/2010/main" val="414040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50"/>
                                        <p:tgtEl>
                                          <p:spTgt spid="16"/>
                                        </p:tgtEl>
                                      </p:cBhvr>
                                    </p:animEffect>
                                    <p:anim calcmode="lin" valueType="num">
                                      <p:cBhvr>
                                        <p:cTn id="11" dur="750" fill="hold"/>
                                        <p:tgtEl>
                                          <p:spTgt spid="16"/>
                                        </p:tgtEl>
                                        <p:attrNameLst>
                                          <p:attrName>ppt_x</p:attrName>
                                        </p:attrNameLst>
                                      </p:cBhvr>
                                      <p:tavLst>
                                        <p:tav tm="0">
                                          <p:val>
                                            <p:strVal val="#ppt_x"/>
                                          </p:val>
                                        </p:tav>
                                        <p:tav tm="100000">
                                          <p:val>
                                            <p:strVal val="#ppt_x"/>
                                          </p:val>
                                        </p:tav>
                                      </p:tavLst>
                                    </p:anim>
                                    <p:anim calcmode="lin" valueType="num">
                                      <p:cBhvr>
                                        <p:cTn id="12" dur="7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anim calcmode="lin" valueType="num">
                                      <p:cBhvr>
                                        <p:cTn id="27" dur="500" fill="hold"/>
                                        <p:tgtEl>
                                          <p:spTgt spid="24"/>
                                        </p:tgtEl>
                                        <p:attrNameLst>
                                          <p:attrName>ppt_x</p:attrName>
                                        </p:attrNameLst>
                                      </p:cBhvr>
                                      <p:tavLst>
                                        <p:tav tm="0">
                                          <p:val>
                                            <p:strVal val="#ppt_x"/>
                                          </p:val>
                                        </p:tav>
                                        <p:tav tm="100000">
                                          <p:val>
                                            <p:strVal val="#ppt_x"/>
                                          </p:val>
                                        </p:tav>
                                      </p:tavLst>
                                    </p:anim>
                                    <p:anim calcmode="lin" valueType="num">
                                      <p:cBhvr>
                                        <p:cTn id="28"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animBg="1"/>
      <p:bldP spid="19" grpId="0" animBg="1"/>
      <p:bldP spid="20" grpId="0"/>
      <p:bldP spid="24"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a:solidFill>
                  <a:schemeClr val="bg1">
                    <a:lumMod val="95000"/>
                  </a:schemeClr>
                </a:solidFill>
              </a:rPr>
              <a:t>a</a:t>
            </a:r>
            <a:r>
              <a:rPr lang="en-US" altLang="zh-CN" sz="2000" b="1" dirty="0" err="1" smtClean="0">
                <a:solidFill>
                  <a:schemeClr val="bg1">
                    <a:lumMod val="95000"/>
                  </a:schemeClr>
                </a:solidFill>
              </a:rPr>
              <a:t>range</a:t>
            </a:r>
            <a:r>
              <a:rPr lang="zh-CN" altLang="en-US" sz="2000" b="1" dirty="0" smtClean="0">
                <a:solidFill>
                  <a:schemeClr val="bg1">
                    <a:lumMod val="95000"/>
                  </a:schemeClr>
                </a:solidFill>
              </a:rPr>
              <a:t>（）</a:t>
            </a:r>
            <a:r>
              <a:rPr lang="zh-CN" altLang="en-US" sz="2000" b="1" dirty="0">
                <a:solidFill>
                  <a:schemeClr val="bg1">
                    <a:lumMod val="95000"/>
                  </a:schemeClr>
                </a:solidFill>
              </a:rPr>
              <a:t>构建</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07401"/>
            <a:ext cx="4628190" cy="477054"/>
          </a:xfrm>
          <a:prstGeom prst="rect">
            <a:avLst/>
          </a:prstGeom>
        </p:spPr>
        <p:txBody>
          <a:bodyPr wrap="non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补充：</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arange</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构建 序列数组</a:t>
            </a:r>
            <a:endParaRPr lang="zh-CN" altLang="en-US" sz="14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8" name="矩形 7"/>
          <p:cNvSpPr/>
          <p:nvPr/>
        </p:nvSpPr>
        <p:spPr>
          <a:xfrm>
            <a:off x="1400944" y="1631206"/>
            <a:ext cx="9463135"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err="1">
                <a:ln w="0"/>
                <a:solidFill>
                  <a:schemeClr val="tx1">
                    <a:lumMod val="65000"/>
                    <a:lumOff val="35000"/>
                  </a:schemeClr>
                </a:solidFill>
                <a:latin typeface="微软雅黑" panose="020B0503020204020204" pitchFamily="34" charset="-122"/>
                <a:ea typeface="微软雅黑" panose="020B0503020204020204" pitchFamily="34" charset="-122"/>
              </a:rPr>
              <a:t>a</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range</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函数是</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内置函数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range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（）的数组版。</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1353613" y="2325550"/>
            <a:ext cx="2831224" cy="338554"/>
          </a:xfrm>
          <a:prstGeom prst="rect">
            <a:avLst/>
          </a:prstGeom>
        </p:spPr>
        <p:txBody>
          <a:bodyPr wrap="none">
            <a:spAutoFit/>
          </a:bodyPr>
          <a:lstStyle/>
          <a:p>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arange</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（）创建</a:t>
            </a: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一维</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数组：</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6" name="标题 1"/>
          <p:cNvSpPr txBox="1">
            <a:spLocks/>
          </p:cNvSpPr>
          <p:nvPr/>
        </p:nvSpPr>
        <p:spPr>
          <a:xfrm>
            <a:off x="1400944" y="2795183"/>
            <a:ext cx="4208962" cy="124822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solidFill>
              </a:rPr>
              <a:t># </a:t>
            </a:r>
            <a:r>
              <a:rPr lang="zh-CN" altLang="en-US" sz="1400" dirty="0" smtClean="0">
                <a:solidFill>
                  <a:schemeClr val="accent6"/>
                </a:solidFill>
              </a:rPr>
              <a:t>使用</a:t>
            </a:r>
            <a:r>
              <a:rPr lang="en-US" altLang="zh-CN" sz="1400" dirty="0" err="1" smtClean="0">
                <a:solidFill>
                  <a:schemeClr val="accent6"/>
                </a:solidFill>
              </a:rPr>
              <a:t>arange</a:t>
            </a:r>
            <a:r>
              <a:rPr lang="en-US" altLang="zh-CN" sz="1400" dirty="0" smtClean="0">
                <a:solidFill>
                  <a:schemeClr val="accent6"/>
                </a:solidFill>
              </a:rPr>
              <a:t>()</a:t>
            </a:r>
            <a:r>
              <a:rPr lang="zh-CN" altLang="en-US" sz="1400" dirty="0" smtClean="0">
                <a:solidFill>
                  <a:schemeClr val="accent6"/>
                </a:solidFill>
              </a:rPr>
              <a:t>创建</a:t>
            </a:r>
            <a:r>
              <a:rPr lang="en-US" altLang="zh-CN" sz="1400" dirty="0" err="1" smtClean="0">
                <a:solidFill>
                  <a:schemeClr val="accent6"/>
                </a:solidFill>
              </a:rPr>
              <a:t>Numpy</a:t>
            </a:r>
            <a:r>
              <a:rPr lang="zh-CN" altLang="en-US" sz="1400" dirty="0" smtClean="0">
                <a:solidFill>
                  <a:schemeClr val="accent6"/>
                </a:solidFill>
              </a:rPr>
              <a:t>数组</a:t>
            </a:r>
            <a:endParaRPr lang="en-US" altLang="zh-CN" sz="1400" dirty="0" smtClean="0">
              <a:solidFill>
                <a:schemeClr val="accent6"/>
              </a:solidFill>
            </a:endParaRPr>
          </a:p>
          <a:p>
            <a:pPr>
              <a:lnSpc>
                <a:spcPts val="2200"/>
              </a:lnSpc>
            </a:pPr>
            <a:r>
              <a:rPr lang="en-US" altLang="zh-CN" sz="1400" dirty="0" err="1" smtClean="0">
                <a:solidFill>
                  <a:schemeClr val="tx1">
                    <a:lumMod val="65000"/>
                    <a:lumOff val="35000"/>
                  </a:schemeClr>
                </a:solidFill>
              </a:rPr>
              <a:t>arr</a:t>
            </a:r>
            <a:r>
              <a:rPr lang="en-US" altLang="zh-CN" sz="1400" dirty="0" smtClean="0">
                <a:solidFill>
                  <a:schemeClr val="tx1">
                    <a:lumMod val="65000"/>
                    <a:lumOff val="35000"/>
                  </a:schemeClr>
                </a:solidFill>
              </a:rPr>
              <a:t> = </a:t>
            </a:r>
            <a:r>
              <a:rPr lang="en-US" altLang="zh-CN" sz="1400" dirty="0" err="1" smtClean="0">
                <a:solidFill>
                  <a:srgbClr val="C00000"/>
                </a:solidFill>
              </a:rPr>
              <a:t>np</a:t>
            </a:r>
            <a:r>
              <a:rPr lang="en-US" altLang="zh-CN" sz="1400" dirty="0" err="1" smtClean="0">
                <a:solidFill>
                  <a:schemeClr val="tx1">
                    <a:lumMod val="65000"/>
                    <a:lumOff val="35000"/>
                  </a:schemeClr>
                </a:solidFill>
              </a:rPr>
              <a:t>.</a:t>
            </a:r>
            <a:r>
              <a:rPr lang="en-US" altLang="zh-CN" sz="1400" dirty="0" err="1" smtClean="0">
                <a:solidFill>
                  <a:schemeClr val="accent2"/>
                </a:solidFill>
              </a:rPr>
              <a:t>arange</a:t>
            </a:r>
            <a:r>
              <a:rPr lang="en-US" altLang="zh-CN" sz="1400" dirty="0" smtClean="0">
                <a:solidFill>
                  <a:schemeClr val="accent2"/>
                </a:solidFill>
              </a:rPr>
              <a:t>(</a:t>
            </a:r>
            <a:r>
              <a:rPr lang="en-US" altLang="zh-CN" sz="1400" dirty="0">
                <a:solidFill>
                  <a:schemeClr val="tx1">
                    <a:lumMod val="65000"/>
                    <a:lumOff val="35000"/>
                  </a:schemeClr>
                </a:solidFill>
              </a:rPr>
              <a:t>5</a:t>
            </a:r>
            <a:r>
              <a:rPr lang="en-US" altLang="zh-CN" sz="1400" dirty="0" smtClean="0">
                <a:solidFill>
                  <a:schemeClr val="accent2"/>
                </a:solidFill>
              </a:rPr>
              <a:t>)</a:t>
            </a:r>
          </a:p>
          <a:p>
            <a:pPr>
              <a:lnSpc>
                <a:spcPts val="2200"/>
              </a:lnSpc>
            </a:pPr>
            <a:r>
              <a:rPr lang="en-US" altLang="zh-CN" sz="1400" dirty="0" smtClean="0">
                <a:solidFill>
                  <a:schemeClr val="accent6"/>
                </a:solidFill>
              </a:rPr>
              <a:t># </a:t>
            </a:r>
            <a:r>
              <a:rPr lang="zh-CN" altLang="en-US" sz="1400" dirty="0" smtClean="0">
                <a:solidFill>
                  <a:schemeClr val="accent6"/>
                </a:solidFill>
              </a:rPr>
              <a:t>输出数组</a:t>
            </a:r>
            <a:endParaRPr lang="en-US" altLang="zh-CN" sz="1400" dirty="0" smtClean="0">
              <a:solidFill>
                <a:schemeClr val="accent6"/>
              </a:solidFill>
            </a:endParaRPr>
          </a:p>
          <a:p>
            <a:pPr>
              <a:lnSpc>
                <a:spcPts val="2200"/>
              </a:lnSpc>
            </a:pPr>
            <a:r>
              <a:rPr lang="en-US" altLang="zh-CN" sz="1400" dirty="0">
                <a:solidFill>
                  <a:srgbClr val="0563C1"/>
                </a:solidFill>
              </a:rPr>
              <a:t>print </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arr</a:t>
            </a:r>
            <a:r>
              <a:rPr lang="zh-CN" altLang="en-US" sz="1400" dirty="0" smtClean="0">
                <a:solidFill>
                  <a:schemeClr val="tx1">
                    <a:lumMod val="65000"/>
                    <a:lumOff val="35000"/>
                  </a:schemeClr>
                </a:solidFill>
              </a:rPr>
              <a:t>数组：</a:t>
            </a:r>
            <a:r>
              <a:rPr lang="en-US" altLang="zh-CN" sz="1400" dirty="0" smtClean="0">
                <a:solidFill>
                  <a:schemeClr val="tx1">
                    <a:lumMod val="65000"/>
                    <a:lumOff val="35000"/>
                  </a:schemeClr>
                </a:solidFill>
              </a:rPr>
              <a:t>\n', </a:t>
            </a:r>
            <a:r>
              <a:rPr lang="en-US" altLang="zh-CN" sz="1400" dirty="0" err="1" smtClean="0">
                <a:solidFill>
                  <a:schemeClr val="tx1">
                    <a:lumMod val="65000"/>
                    <a:lumOff val="35000"/>
                  </a:schemeClr>
                </a:solidFill>
              </a:rPr>
              <a:t>arr</a:t>
            </a:r>
            <a:endParaRPr lang="en-US" altLang="zh-CN" sz="1400" dirty="0" smtClean="0">
              <a:solidFill>
                <a:schemeClr val="tx1">
                  <a:lumMod val="65000"/>
                  <a:lumOff val="35000"/>
                </a:schemeClr>
              </a:solidFill>
            </a:endParaRPr>
          </a:p>
        </p:txBody>
      </p:sp>
      <p:sp>
        <p:nvSpPr>
          <p:cNvPr id="19" name="矩形 18"/>
          <p:cNvSpPr/>
          <p:nvPr/>
        </p:nvSpPr>
        <p:spPr>
          <a:xfrm>
            <a:off x="1306284" y="3139747"/>
            <a:ext cx="2859314" cy="304762"/>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06284" y="4185284"/>
            <a:ext cx="4303622" cy="369332"/>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构建一维数组 </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[0, 1, 2, 3, 4 ]</a:t>
            </a:r>
            <a:endParaRPr lang="zh-CN" altLang="en-US" sz="1200" dirty="0">
              <a:solidFill>
                <a:schemeClr val="accent4">
                  <a:lumMod val="50000"/>
                </a:schemeClr>
              </a:solidFill>
            </a:endParaRPr>
          </a:p>
        </p:txBody>
      </p:sp>
      <p:sp>
        <p:nvSpPr>
          <p:cNvPr id="13" name="矩形 12"/>
          <p:cNvSpPr/>
          <p:nvPr/>
        </p:nvSpPr>
        <p:spPr>
          <a:xfrm>
            <a:off x="6426356" y="2325550"/>
            <a:ext cx="2646878"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另一种用法构建二维数组：</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4" name="标题 1"/>
          <p:cNvSpPr txBox="1">
            <a:spLocks/>
          </p:cNvSpPr>
          <p:nvPr/>
        </p:nvSpPr>
        <p:spPr>
          <a:xfrm>
            <a:off x="6473687" y="2795183"/>
            <a:ext cx="4208962" cy="124822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solidFill>
              </a:rPr>
              <a:t># </a:t>
            </a:r>
            <a:r>
              <a:rPr lang="zh-CN" altLang="en-US" sz="1400" dirty="0" smtClean="0">
                <a:solidFill>
                  <a:schemeClr val="accent6"/>
                </a:solidFill>
              </a:rPr>
              <a:t>使用</a:t>
            </a:r>
            <a:r>
              <a:rPr lang="en-US" altLang="zh-CN" sz="1400" dirty="0" err="1" smtClean="0">
                <a:solidFill>
                  <a:schemeClr val="accent6"/>
                </a:solidFill>
              </a:rPr>
              <a:t>arange</a:t>
            </a:r>
            <a:r>
              <a:rPr lang="en-US" altLang="zh-CN" sz="1400" dirty="0" smtClean="0">
                <a:solidFill>
                  <a:schemeClr val="accent6"/>
                </a:solidFill>
              </a:rPr>
              <a:t>()</a:t>
            </a:r>
            <a:r>
              <a:rPr lang="zh-CN" altLang="en-US" sz="1400" dirty="0" smtClean="0">
                <a:solidFill>
                  <a:schemeClr val="accent6"/>
                </a:solidFill>
              </a:rPr>
              <a:t>创建</a:t>
            </a:r>
            <a:r>
              <a:rPr lang="en-US" altLang="zh-CN" sz="1400" dirty="0" err="1" smtClean="0">
                <a:solidFill>
                  <a:schemeClr val="accent6"/>
                </a:solidFill>
              </a:rPr>
              <a:t>Numpy</a:t>
            </a:r>
            <a:r>
              <a:rPr lang="zh-CN" altLang="en-US" sz="1400" dirty="0" smtClean="0">
                <a:solidFill>
                  <a:schemeClr val="accent6"/>
                </a:solidFill>
              </a:rPr>
              <a:t>数组</a:t>
            </a:r>
            <a:endParaRPr lang="en-US" altLang="zh-CN" sz="1400" dirty="0" smtClean="0">
              <a:solidFill>
                <a:schemeClr val="accent6"/>
              </a:solidFill>
            </a:endParaRPr>
          </a:p>
          <a:p>
            <a:pPr>
              <a:lnSpc>
                <a:spcPts val="2200"/>
              </a:lnSpc>
            </a:pPr>
            <a:r>
              <a:rPr lang="en-US" altLang="zh-CN" sz="1400" dirty="0" err="1" smtClean="0">
                <a:solidFill>
                  <a:schemeClr val="tx1">
                    <a:lumMod val="65000"/>
                    <a:lumOff val="35000"/>
                  </a:schemeClr>
                </a:solidFill>
              </a:rPr>
              <a:t>arr</a:t>
            </a:r>
            <a:r>
              <a:rPr lang="en-US" altLang="zh-CN" sz="1400" dirty="0" smtClean="0">
                <a:solidFill>
                  <a:schemeClr val="tx1">
                    <a:lumMod val="65000"/>
                    <a:lumOff val="35000"/>
                  </a:schemeClr>
                </a:solidFill>
              </a:rPr>
              <a:t> = </a:t>
            </a:r>
            <a:r>
              <a:rPr lang="en-US" altLang="zh-CN" sz="1400" dirty="0" err="1" smtClean="0">
                <a:solidFill>
                  <a:srgbClr val="C00000"/>
                </a:solidFill>
              </a:rPr>
              <a:t>np</a:t>
            </a:r>
            <a:r>
              <a:rPr lang="en-US" altLang="zh-CN" sz="1400" dirty="0" err="1" smtClean="0">
                <a:solidFill>
                  <a:schemeClr val="tx1">
                    <a:lumMod val="65000"/>
                    <a:lumOff val="35000"/>
                  </a:schemeClr>
                </a:solidFill>
              </a:rPr>
              <a:t>.</a:t>
            </a:r>
            <a:r>
              <a:rPr lang="en-US" altLang="zh-CN" sz="1400" dirty="0" err="1" smtClean="0">
                <a:solidFill>
                  <a:schemeClr val="accent2"/>
                </a:solidFill>
              </a:rPr>
              <a:t>array</a:t>
            </a:r>
            <a:r>
              <a:rPr lang="en-US" altLang="zh-CN" sz="1400" dirty="0" smtClean="0">
                <a:solidFill>
                  <a:schemeClr val="accent2"/>
                </a:solidFill>
              </a:rPr>
              <a:t>(</a:t>
            </a:r>
            <a:r>
              <a:rPr lang="en-US" altLang="zh-CN" sz="1400" dirty="0" smtClean="0">
                <a:solidFill>
                  <a:schemeClr val="tx1">
                    <a:lumMod val="65000"/>
                    <a:lumOff val="35000"/>
                  </a:schemeClr>
                </a:solidFill>
              </a:rPr>
              <a:t>[[6,7,8,9], </a:t>
            </a:r>
            <a:r>
              <a:rPr lang="en-US" altLang="zh-CN" sz="1400" dirty="0" err="1" smtClean="0">
                <a:solidFill>
                  <a:schemeClr val="tx1">
                    <a:lumMod val="65000"/>
                    <a:lumOff val="35000"/>
                  </a:schemeClr>
                </a:solidFill>
              </a:rPr>
              <a:t>np.arange</a:t>
            </a:r>
            <a:r>
              <a:rPr lang="en-US" altLang="zh-CN" sz="1400" dirty="0" smtClean="0">
                <a:solidFill>
                  <a:schemeClr val="tx1">
                    <a:lumMod val="65000"/>
                    <a:lumOff val="35000"/>
                  </a:schemeClr>
                </a:solidFill>
              </a:rPr>
              <a:t>(4)]</a:t>
            </a:r>
            <a:r>
              <a:rPr lang="en-US" altLang="zh-CN" sz="1400" dirty="0" smtClean="0">
                <a:solidFill>
                  <a:schemeClr val="accent2"/>
                </a:solidFill>
              </a:rPr>
              <a:t>)</a:t>
            </a:r>
          </a:p>
          <a:p>
            <a:pPr>
              <a:lnSpc>
                <a:spcPts val="2200"/>
              </a:lnSpc>
            </a:pPr>
            <a:r>
              <a:rPr lang="en-US" altLang="zh-CN" sz="1400" dirty="0" smtClean="0">
                <a:solidFill>
                  <a:schemeClr val="accent6"/>
                </a:solidFill>
              </a:rPr>
              <a:t># </a:t>
            </a:r>
            <a:r>
              <a:rPr lang="zh-CN" altLang="en-US" sz="1400" dirty="0" smtClean="0">
                <a:solidFill>
                  <a:schemeClr val="accent6"/>
                </a:solidFill>
              </a:rPr>
              <a:t>输出数组</a:t>
            </a:r>
            <a:endParaRPr lang="en-US" altLang="zh-CN" sz="1400" dirty="0" smtClean="0">
              <a:solidFill>
                <a:schemeClr val="accent6"/>
              </a:solidFill>
            </a:endParaRPr>
          </a:p>
          <a:p>
            <a:pPr>
              <a:lnSpc>
                <a:spcPts val="2200"/>
              </a:lnSpc>
            </a:pPr>
            <a:r>
              <a:rPr lang="en-US" altLang="zh-CN" sz="1400" dirty="0">
                <a:solidFill>
                  <a:srgbClr val="0563C1"/>
                </a:solidFill>
              </a:rPr>
              <a:t>print </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arr</a:t>
            </a:r>
            <a:r>
              <a:rPr lang="zh-CN" altLang="en-US" sz="1400" dirty="0" smtClean="0">
                <a:solidFill>
                  <a:schemeClr val="tx1">
                    <a:lumMod val="65000"/>
                    <a:lumOff val="35000"/>
                  </a:schemeClr>
                </a:solidFill>
              </a:rPr>
              <a:t>数组：</a:t>
            </a:r>
            <a:r>
              <a:rPr lang="en-US" altLang="zh-CN" sz="1400" dirty="0" smtClean="0">
                <a:solidFill>
                  <a:schemeClr val="tx1">
                    <a:lumMod val="65000"/>
                    <a:lumOff val="35000"/>
                  </a:schemeClr>
                </a:solidFill>
              </a:rPr>
              <a:t>\n', </a:t>
            </a:r>
            <a:r>
              <a:rPr lang="en-US" altLang="zh-CN" sz="1400" dirty="0" err="1" smtClean="0">
                <a:solidFill>
                  <a:schemeClr val="tx1">
                    <a:lumMod val="65000"/>
                    <a:lumOff val="35000"/>
                  </a:schemeClr>
                </a:solidFill>
              </a:rPr>
              <a:t>arr</a:t>
            </a:r>
            <a:endParaRPr lang="en-US" altLang="zh-CN" sz="1400" dirty="0" smtClean="0">
              <a:solidFill>
                <a:schemeClr val="tx1">
                  <a:lumMod val="65000"/>
                  <a:lumOff val="35000"/>
                </a:schemeClr>
              </a:solidFill>
            </a:endParaRPr>
          </a:p>
        </p:txBody>
      </p:sp>
      <p:sp>
        <p:nvSpPr>
          <p:cNvPr id="15" name="矩形 14"/>
          <p:cNvSpPr/>
          <p:nvPr/>
        </p:nvSpPr>
        <p:spPr>
          <a:xfrm>
            <a:off x="6379027" y="4185284"/>
            <a:ext cx="4303622" cy="923330"/>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构建二维数组</a:t>
            </a:r>
            <a:endPar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 [ 6, 7, 8, 9 ]</a:t>
            </a:r>
          </a:p>
          <a:p>
            <a:pPr>
              <a:lnSpc>
                <a:spcPct val="150000"/>
              </a:lnSpc>
            </a:pPr>
            <a:r>
              <a:rPr lang="en-US" altLang="zh-CN" sz="1200" dirty="0">
                <a:ln w="0"/>
                <a:solidFill>
                  <a:schemeClr val="accent4">
                    <a:lumMod val="50000"/>
                  </a:schemeClr>
                </a:solidFill>
                <a:latin typeface="微软雅黑" panose="020B0503020204020204" pitchFamily="34" charset="-122"/>
                <a:ea typeface="微软雅黑" panose="020B0503020204020204" pitchFamily="34" charset="-122"/>
              </a:rPr>
              <a:t> </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 [ 0, 1, 2, 3, 4 ]}</a:t>
            </a:r>
            <a:endParaRPr lang="zh-CN" altLang="en-US" sz="1200" dirty="0">
              <a:solidFill>
                <a:schemeClr val="accent4">
                  <a:lumMod val="50000"/>
                </a:schemeClr>
              </a:solidFill>
            </a:endParaRPr>
          </a:p>
        </p:txBody>
      </p:sp>
      <p:sp>
        <p:nvSpPr>
          <p:cNvPr id="17" name="矩形 16"/>
          <p:cNvSpPr/>
          <p:nvPr/>
        </p:nvSpPr>
        <p:spPr>
          <a:xfrm>
            <a:off x="6379027" y="3136606"/>
            <a:ext cx="4071259" cy="311044"/>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095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50"/>
                                        <p:tgtEl>
                                          <p:spTgt spid="16"/>
                                        </p:tgtEl>
                                      </p:cBhvr>
                                    </p:animEffect>
                                    <p:anim calcmode="lin" valueType="num">
                                      <p:cBhvr>
                                        <p:cTn id="11" dur="750" fill="hold"/>
                                        <p:tgtEl>
                                          <p:spTgt spid="16"/>
                                        </p:tgtEl>
                                        <p:attrNameLst>
                                          <p:attrName>ppt_x</p:attrName>
                                        </p:attrNameLst>
                                      </p:cBhvr>
                                      <p:tavLst>
                                        <p:tav tm="0">
                                          <p:val>
                                            <p:strVal val="#ppt_x"/>
                                          </p:val>
                                        </p:tav>
                                        <p:tav tm="100000">
                                          <p:val>
                                            <p:strVal val="#ppt_x"/>
                                          </p:val>
                                        </p:tav>
                                      </p:tavLst>
                                    </p:anim>
                                    <p:anim calcmode="lin" valueType="num">
                                      <p:cBhvr>
                                        <p:cTn id="12" dur="7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500"/>
                            </p:stCondLst>
                            <p:childTnLst>
                              <p:par>
                                <p:cTn id="19" presetID="42"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anim calcmode="lin" valueType="num">
                                      <p:cBhvr>
                                        <p:cTn id="22" dur="500" fill="hold"/>
                                        <p:tgtEl>
                                          <p:spTgt spid="24"/>
                                        </p:tgtEl>
                                        <p:attrNameLst>
                                          <p:attrName>ppt_x</p:attrName>
                                        </p:attrNameLst>
                                      </p:cBhvr>
                                      <p:tavLst>
                                        <p:tav tm="0">
                                          <p:val>
                                            <p:strVal val="#ppt_x"/>
                                          </p:val>
                                        </p:tav>
                                        <p:tav tm="100000">
                                          <p:val>
                                            <p:strVal val="#ppt_x"/>
                                          </p:val>
                                        </p:tav>
                                      </p:tavLst>
                                    </p:anim>
                                    <p:anim calcmode="lin" valueType="num">
                                      <p:cBhvr>
                                        <p:cTn id="23"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750"/>
                                        <p:tgtEl>
                                          <p:spTgt spid="14"/>
                                        </p:tgtEl>
                                      </p:cBhvr>
                                    </p:animEffect>
                                    <p:anim calcmode="lin" valueType="num">
                                      <p:cBhvr>
                                        <p:cTn id="32" dur="750" fill="hold"/>
                                        <p:tgtEl>
                                          <p:spTgt spid="14"/>
                                        </p:tgtEl>
                                        <p:attrNameLst>
                                          <p:attrName>ppt_x</p:attrName>
                                        </p:attrNameLst>
                                      </p:cBhvr>
                                      <p:tavLst>
                                        <p:tav tm="0">
                                          <p:val>
                                            <p:strVal val="#ppt_x"/>
                                          </p:val>
                                        </p:tav>
                                        <p:tav tm="100000">
                                          <p:val>
                                            <p:strVal val="#ppt_x"/>
                                          </p:val>
                                        </p:tav>
                                      </p:tavLst>
                                    </p:anim>
                                    <p:anim calcmode="lin" valueType="num">
                                      <p:cBhvr>
                                        <p:cTn id="33" dur="7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par>
                          <p:cTn id="39" fill="hold">
                            <p:stCondLst>
                              <p:cond delay="500"/>
                            </p:stCondLst>
                            <p:childTnLst>
                              <p:par>
                                <p:cTn id="40" presetID="42"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anim calcmode="lin" valueType="num">
                                      <p:cBhvr>
                                        <p:cTn id="43" dur="500" fill="hold"/>
                                        <p:tgtEl>
                                          <p:spTgt spid="15"/>
                                        </p:tgtEl>
                                        <p:attrNameLst>
                                          <p:attrName>ppt_x</p:attrName>
                                        </p:attrNameLst>
                                      </p:cBhvr>
                                      <p:tavLst>
                                        <p:tav tm="0">
                                          <p:val>
                                            <p:strVal val="#ppt_x"/>
                                          </p:val>
                                        </p:tav>
                                        <p:tav tm="100000">
                                          <p:val>
                                            <p:strVal val="#ppt_x"/>
                                          </p:val>
                                        </p:tav>
                                      </p:tavLst>
                                    </p:anim>
                                    <p:anim calcmode="lin" valueType="num">
                                      <p:cBhvr>
                                        <p:cTn id="44"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animBg="1"/>
      <p:bldP spid="19" grpId="0" animBg="1"/>
      <p:bldP spid="24" grpId="0" animBg="1"/>
      <p:bldP spid="13" grpId="0"/>
      <p:bldP spid="14" grpId="0" animBg="1"/>
      <p:bldP spid="15"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a:solidFill>
                  <a:schemeClr val="bg1">
                    <a:lumMod val="95000"/>
                  </a:schemeClr>
                </a:solidFill>
              </a:rPr>
              <a:t>a</a:t>
            </a:r>
            <a:r>
              <a:rPr lang="en-US" altLang="zh-CN" sz="2000" b="1" dirty="0" err="1" smtClean="0">
                <a:solidFill>
                  <a:schemeClr val="bg1">
                    <a:lumMod val="95000"/>
                  </a:schemeClr>
                </a:solidFill>
              </a:rPr>
              <a:t>range</a:t>
            </a:r>
            <a:r>
              <a:rPr lang="zh-CN" altLang="en-US" sz="2000" b="1" dirty="0" smtClean="0">
                <a:solidFill>
                  <a:schemeClr val="bg1">
                    <a:lumMod val="95000"/>
                  </a:schemeClr>
                </a:solidFill>
              </a:rPr>
              <a:t>（）</a:t>
            </a:r>
            <a:r>
              <a:rPr lang="zh-CN" altLang="en-US" sz="2000" b="1" dirty="0">
                <a:solidFill>
                  <a:schemeClr val="bg1">
                    <a:lumMod val="95000"/>
                  </a:schemeClr>
                </a:solidFill>
              </a:rPr>
              <a:t>构建</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07401"/>
            <a:ext cx="3923959" cy="477054"/>
          </a:xfrm>
          <a:prstGeom prst="rect">
            <a:avLst/>
          </a:prstGeom>
        </p:spPr>
        <p:txBody>
          <a:bodyPr wrap="non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补充：</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matrix()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构建 </a:t>
            </a:r>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矩阵</a:t>
            </a:r>
            <a:endParaRPr lang="zh-CN" altLang="en-US" sz="14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8" name="矩形 7"/>
          <p:cNvSpPr/>
          <p:nvPr/>
        </p:nvSpPr>
        <p:spPr>
          <a:xfrm>
            <a:off x="1400944" y="1631206"/>
            <a:ext cx="9463135"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matrix</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函数是</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内置函数 构建矩阵。</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矩阵是高等代数学中的常见工具，也常见于统计分析等应用数学学科中。</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数值分析的主要分支致力于开发矩阵计算的有效算法，这是一个几个世纪以来的课题，是一个不断扩大的研究领域。 矩阵分解方法简化了理论和实际的计算。 </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1353613" y="3544751"/>
            <a:ext cx="2294924" cy="338554"/>
          </a:xfrm>
          <a:prstGeom prst="rect">
            <a:avLst/>
          </a:prstGeom>
        </p:spPr>
        <p:txBody>
          <a:bodyPr wrap="none">
            <a:spAutoFit/>
          </a:bodyPr>
          <a:lstStyle/>
          <a:p>
            <a:r>
              <a:rPr lang="en-US" altLang="zh-CN"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matrix</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（）创建矩阵：</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6" name="标题 1"/>
          <p:cNvSpPr txBox="1">
            <a:spLocks/>
          </p:cNvSpPr>
          <p:nvPr/>
        </p:nvSpPr>
        <p:spPr>
          <a:xfrm>
            <a:off x="1400944" y="4014384"/>
            <a:ext cx="4208962" cy="124822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solidFill>
              </a:rPr>
              <a:t># </a:t>
            </a:r>
            <a:r>
              <a:rPr lang="zh-CN" altLang="en-US" sz="1400" dirty="0" smtClean="0">
                <a:solidFill>
                  <a:schemeClr val="accent6"/>
                </a:solidFill>
              </a:rPr>
              <a:t>使用</a:t>
            </a:r>
            <a:r>
              <a:rPr lang="en-US" altLang="zh-CN" sz="1400" dirty="0" smtClean="0">
                <a:solidFill>
                  <a:schemeClr val="accent6"/>
                </a:solidFill>
              </a:rPr>
              <a:t>matrix()</a:t>
            </a:r>
            <a:r>
              <a:rPr lang="zh-CN" altLang="en-US" sz="1400" dirty="0" smtClean="0">
                <a:solidFill>
                  <a:schemeClr val="accent6"/>
                </a:solidFill>
              </a:rPr>
              <a:t>创建</a:t>
            </a:r>
            <a:r>
              <a:rPr lang="zh-CN" altLang="en-US" sz="1400" dirty="0">
                <a:solidFill>
                  <a:schemeClr val="accent6"/>
                </a:solidFill>
              </a:rPr>
              <a:t>矩阵</a:t>
            </a:r>
            <a:endParaRPr lang="en-US" altLang="zh-CN" sz="1400" dirty="0" smtClean="0">
              <a:solidFill>
                <a:schemeClr val="accent6"/>
              </a:solidFill>
            </a:endParaRPr>
          </a:p>
          <a:p>
            <a:pPr>
              <a:lnSpc>
                <a:spcPts val="2200"/>
              </a:lnSpc>
            </a:pPr>
            <a:r>
              <a:rPr lang="en-US" altLang="zh-CN" sz="1400" dirty="0" err="1" smtClean="0">
                <a:solidFill>
                  <a:schemeClr val="tx1">
                    <a:lumMod val="65000"/>
                    <a:lumOff val="35000"/>
                  </a:schemeClr>
                </a:solidFill>
              </a:rPr>
              <a:t>matrixA</a:t>
            </a:r>
            <a:r>
              <a:rPr lang="en-US" altLang="zh-CN" sz="1400" dirty="0" smtClean="0">
                <a:solidFill>
                  <a:schemeClr val="tx1">
                    <a:lumMod val="65000"/>
                    <a:lumOff val="35000"/>
                  </a:schemeClr>
                </a:solidFill>
              </a:rPr>
              <a:t> = </a:t>
            </a:r>
            <a:r>
              <a:rPr lang="en-US" altLang="zh-CN" sz="1400" dirty="0" err="1" smtClean="0">
                <a:solidFill>
                  <a:srgbClr val="C00000"/>
                </a:solidFill>
              </a:rPr>
              <a:t>np</a:t>
            </a:r>
            <a:r>
              <a:rPr lang="en-US" altLang="zh-CN" sz="1400" dirty="0" err="1" smtClean="0">
                <a:solidFill>
                  <a:schemeClr val="tx1">
                    <a:lumMod val="65000"/>
                    <a:lumOff val="35000"/>
                  </a:schemeClr>
                </a:solidFill>
              </a:rPr>
              <a:t>.</a:t>
            </a:r>
            <a:r>
              <a:rPr lang="en-US" altLang="zh-CN" sz="1400" dirty="0" err="1" smtClean="0">
                <a:solidFill>
                  <a:schemeClr val="accent2"/>
                </a:solidFill>
              </a:rPr>
              <a:t>matrix</a:t>
            </a:r>
            <a:r>
              <a:rPr lang="en-US" altLang="zh-CN" sz="1400" dirty="0" smtClean="0">
                <a:solidFill>
                  <a:schemeClr val="accent2"/>
                </a:solidFill>
              </a:rPr>
              <a:t>(</a:t>
            </a:r>
            <a:r>
              <a:rPr lang="en-US" altLang="zh-CN" sz="1400" dirty="0" err="1" smtClean="0">
                <a:solidFill>
                  <a:schemeClr val="tx1">
                    <a:lumMod val="65000"/>
                    <a:lumOff val="35000"/>
                  </a:schemeClr>
                </a:solidFill>
              </a:rPr>
              <a:t>np.arange</a:t>
            </a:r>
            <a:r>
              <a:rPr lang="en-US" altLang="zh-CN" sz="1400" dirty="0" smtClean="0">
                <a:solidFill>
                  <a:schemeClr val="tx1">
                    <a:lumMod val="65000"/>
                    <a:lumOff val="35000"/>
                  </a:schemeClr>
                </a:solidFill>
              </a:rPr>
              <a:t>(5)</a:t>
            </a:r>
            <a:r>
              <a:rPr lang="en-US" altLang="zh-CN" sz="1400" dirty="0" smtClean="0">
                <a:solidFill>
                  <a:schemeClr val="accent2"/>
                </a:solidFill>
              </a:rPr>
              <a:t>)</a:t>
            </a:r>
          </a:p>
          <a:p>
            <a:pPr>
              <a:lnSpc>
                <a:spcPts val="2200"/>
              </a:lnSpc>
            </a:pPr>
            <a:r>
              <a:rPr lang="en-US" altLang="zh-CN" sz="1400" dirty="0" smtClean="0">
                <a:solidFill>
                  <a:schemeClr val="accent6"/>
                </a:solidFill>
              </a:rPr>
              <a:t># </a:t>
            </a:r>
            <a:r>
              <a:rPr lang="zh-CN" altLang="en-US" sz="1400" dirty="0" smtClean="0">
                <a:solidFill>
                  <a:schemeClr val="accent6"/>
                </a:solidFill>
              </a:rPr>
              <a:t>输出数组</a:t>
            </a:r>
            <a:endParaRPr lang="en-US" altLang="zh-CN" sz="1400" dirty="0" smtClean="0">
              <a:solidFill>
                <a:schemeClr val="accent6"/>
              </a:solidFill>
            </a:endParaRPr>
          </a:p>
          <a:p>
            <a:pPr>
              <a:lnSpc>
                <a:spcPts val="2200"/>
              </a:lnSpc>
            </a:pPr>
            <a:r>
              <a:rPr lang="en-US" altLang="zh-CN" sz="1400" dirty="0">
                <a:solidFill>
                  <a:srgbClr val="0563C1"/>
                </a:solidFill>
              </a:rPr>
              <a:t>print </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matrixA</a:t>
            </a:r>
            <a:r>
              <a:rPr lang="zh-CN" altLang="en-US" sz="1400" dirty="0" smtClean="0">
                <a:solidFill>
                  <a:schemeClr val="tx1">
                    <a:lumMod val="65000"/>
                    <a:lumOff val="35000"/>
                  </a:schemeClr>
                </a:solidFill>
              </a:rPr>
              <a:t>矩阵：</a:t>
            </a:r>
            <a:r>
              <a:rPr lang="en-US" altLang="zh-CN" sz="1400" dirty="0" smtClean="0">
                <a:solidFill>
                  <a:schemeClr val="tx1">
                    <a:lumMod val="65000"/>
                    <a:lumOff val="35000"/>
                  </a:schemeClr>
                </a:solidFill>
              </a:rPr>
              <a:t>\n', </a:t>
            </a:r>
            <a:r>
              <a:rPr lang="en-US" altLang="zh-CN" sz="1400" dirty="0" err="1" smtClean="0">
                <a:solidFill>
                  <a:schemeClr val="tx1">
                    <a:lumMod val="65000"/>
                    <a:lumOff val="35000"/>
                  </a:schemeClr>
                </a:solidFill>
              </a:rPr>
              <a:t>matrixA</a:t>
            </a:r>
            <a:endParaRPr lang="en-US" altLang="zh-CN" sz="1400" dirty="0" smtClean="0">
              <a:solidFill>
                <a:schemeClr val="tx1">
                  <a:lumMod val="65000"/>
                  <a:lumOff val="35000"/>
                </a:schemeClr>
              </a:solidFill>
            </a:endParaRPr>
          </a:p>
        </p:txBody>
      </p:sp>
      <p:sp>
        <p:nvSpPr>
          <p:cNvPr id="19" name="矩形 18"/>
          <p:cNvSpPr/>
          <p:nvPr/>
        </p:nvSpPr>
        <p:spPr>
          <a:xfrm>
            <a:off x="1352306" y="4344295"/>
            <a:ext cx="3518393" cy="359957"/>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306284" y="5404485"/>
            <a:ext cx="4303622" cy="369332"/>
          </a:xfrm>
          <a:prstGeom prst="rect">
            <a:avLst/>
          </a:prstGeom>
          <a:solidFill>
            <a:schemeClr val="accent4">
              <a:lumMod val="60000"/>
              <a:lumOff val="40000"/>
            </a:schemeClr>
          </a:solidFill>
        </p:spPr>
        <p:txBody>
          <a:bodyPr wrap="square">
            <a:spAutoFit/>
          </a:bodyPr>
          <a:lstStyle/>
          <a:p>
            <a:pPr>
              <a:lnSpc>
                <a:spcPct val="150000"/>
              </a:lnSpc>
            </a:pP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Matrix:</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 </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[0, 1, 2, 3, 4 ]</a:t>
            </a:r>
            <a:endParaRPr lang="zh-CN" altLang="en-US" sz="1200" dirty="0">
              <a:solidFill>
                <a:schemeClr val="accent4">
                  <a:lumMod val="50000"/>
                </a:schemeClr>
              </a:solidFill>
            </a:endParaRPr>
          </a:p>
        </p:txBody>
      </p:sp>
      <p:sp>
        <p:nvSpPr>
          <p:cNvPr id="13" name="矩形 12"/>
          <p:cNvSpPr/>
          <p:nvPr/>
        </p:nvSpPr>
        <p:spPr>
          <a:xfrm>
            <a:off x="6426356" y="3544751"/>
            <a:ext cx="2236510" cy="338554"/>
          </a:xfrm>
          <a:prstGeom prst="rect">
            <a:avLst/>
          </a:prstGeom>
        </p:spPr>
        <p:txBody>
          <a:bodyPr wrap="none">
            <a:spAutoFit/>
          </a:bodyPr>
          <a:lstStyle/>
          <a:p>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另一种用法构建矩阵：</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4" name="标题 1"/>
          <p:cNvSpPr txBox="1">
            <a:spLocks/>
          </p:cNvSpPr>
          <p:nvPr/>
        </p:nvSpPr>
        <p:spPr>
          <a:xfrm>
            <a:off x="6473686" y="4014384"/>
            <a:ext cx="4499113" cy="124822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solidFill>
              </a:rPr>
              <a:t># </a:t>
            </a:r>
            <a:r>
              <a:rPr lang="zh-CN" altLang="en-US" sz="1400" dirty="0" smtClean="0">
                <a:solidFill>
                  <a:schemeClr val="accent6"/>
                </a:solidFill>
              </a:rPr>
              <a:t>使用</a:t>
            </a:r>
            <a:r>
              <a:rPr lang="en-US" altLang="zh-CN" sz="1400" dirty="0" smtClean="0">
                <a:solidFill>
                  <a:schemeClr val="accent6"/>
                </a:solidFill>
              </a:rPr>
              <a:t>matrix()</a:t>
            </a:r>
            <a:r>
              <a:rPr lang="zh-CN" altLang="en-US" sz="1400" dirty="0" smtClean="0">
                <a:solidFill>
                  <a:schemeClr val="accent6"/>
                </a:solidFill>
              </a:rPr>
              <a:t>创建</a:t>
            </a:r>
            <a:r>
              <a:rPr lang="zh-CN" altLang="en-US" sz="1400" dirty="0">
                <a:solidFill>
                  <a:schemeClr val="accent6"/>
                </a:solidFill>
              </a:rPr>
              <a:t>二</a:t>
            </a:r>
            <a:r>
              <a:rPr lang="zh-CN" altLang="en-US" sz="1400" dirty="0" smtClean="0">
                <a:solidFill>
                  <a:schemeClr val="accent6"/>
                </a:solidFill>
              </a:rPr>
              <a:t>维矩阵</a:t>
            </a:r>
            <a:endParaRPr lang="en-US" altLang="zh-CN" sz="1400" dirty="0" smtClean="0">
              <a:solidFill>
                <a:schemeClr val="accent6"/>
              </a:solidFill>
            </a:endParaRPr>
          </a:p>
          <a:p>
            <a:pPr>
              <a:lnSpc>
                <a:spcPts val="2200"/>
              </a:lnSpc>
            </a:pPr>
            <a:r>
              <a:rPr lang="en-US" altLang="zh-CN" sz="1400" dirty="0" err="1" smtClean="0">
                <a:solidFill>
                  <a:schemeClr val="tx1">
                    <a:lumMod val="65000"/>
                    <a:lumOff val="35000"/>
                  </a:schemeClr>
                </a:solidFill>
              </a:rPr>
              <a:t>matrixB</a:t>
            </a:r>
            <a:r>
              <a:rPr lang="en-US" altLang="zh-CN" sz="1400" dirty="0" smtClean="0">
                <a:solidFill>
                  <a:schemeClr val="tx1">
                    <a:lumMod val="65000"/>
                    <a:lumOff val="35000"/>
                  </a:schemeClr>
                </a:solidFill>
              </a:rPr>
              <a:t> = </a:t>
            </a:r>
            <a:r>
              <a:rPr lang="en-US" altLang="zh-CN" sz="1400" dirty="0" err="1" smtClean="0">
                <a:solidFill>
                  <a:srgbClr val="C00000"/>
                </a:solidFill>
              </a:rPr>
              <a:t>np</a:t>
            </a:r>
            <a:r>
              <a:rPr lang="en-US" altLang="zh-CN" sz="1400" dirty="0" err="1" smtClean="0">
                <a:solidFill>
                  <a:schemeClr val="tx1">
                    <a:lumMod val="65000"/>
                    <a:lumOff val="35000"/>
                  </a:schemeClr>
                </a:solidFill>
              </a:rPr>
              <a:t>.</a:t>
            </a:r>
            <a:r>
              <a:rPr lang="en-US" altLang="zh-CN" sz="1400" dirty="0" err="1" smtClean="0">
                <a:solidFill>
                  <a:schemeClr val="accent2"/>
                </a:solidFill>
              </a:rPr>
              <a:t>maxtrix</a:t>
            </a:r>
            <a:r>
              <a:rPr lang="en-US" altLang="zh-CN" sz="1400" dirty="0" smtClean="0">
                <a:solidFill>
                  <a:schemeClr val="accent2"/>
                </a:solidFill>
              </a:rPr>
              <a:t>(</a:t>
            </a:r>
            <a:r>
              <a:rPr lang="en-US" altLang="zh-CN" sz="1400" dirty="0" smtClean="0">
                <a:solidFill>
                  <a:schemeClr val="tx1">
                    <a:lumMod val="65000"/>
                    <a:lumOff val="35000"/>
                  </a:schemeClr>
                </a:solidFill>
              </a:rPr>
              <a:t>[[6,7,8,9], </a:t>
            </a:r>
            <a:r>
              <a:rPr lang="en-US" altLang="zh-CN" sz="1400" dirty="0" err="1" smtClean="0">
                <a:solidFill>
                  <a:schemeClr val="tx1">
                    <a:lumMod val="65000"/>
                    <a:lumOff val="35000"/>
                  </a:schemeClr>
                </a:solidFill>
              </a:rPr>
              <a:t>np.arange</a:t>
            </a:r>
            <a:r>
              <a:rPr lang="en-US" altLang="zh-CN" sz="1400" dirty="0" smtClean="0">
                <a:solidFill>
                  <a:schemeClr val="tx1">
                    <a:lumMod val="65000"/>
                    <a:lumOff val="35000"/>
                  </a:schemeClr>
                </a:solidFill>
              </a:rPr>
              <a:t>(4)]</a:t>
            </a:r>
            <a:r>
              <a:rPr lang="en-US" altLang="zh-CN" sz="1400" dirty="0" smtClean="0">
                <a:solidFill>
                  <a:schemeClr val="accent2"/>
                </a:solidFill>
              </a:rPr>
              <a:t>)</a:t>
            </a:r>
          </a:p>
          <a:p>
            <a:pPr>
              <a:lnSpc>
                <a:spcPts val="2200"/>
              </a:lnSpc>
            </a:pPr>
            <a:r>
              <a:rPr lang="en-US" altLang="zh-CN" sz="1400" dirty="0" smtClean="0">
                <a:solidFill>
                  <a:schemeClr val="accent6"/>
                </a:solidFill>
              </a:rPr>
              <a:t># </a:t>
            </a:r>
            <a:r>
              <a:rPr lang="zh-CN" altLang="en-US" sz="1400" dirty="0" smtClean="0">
                <a:solidFill>
                  <a:schemeClr val="accent6"/>
                </a:solidFill>
              </a:rPr>
              <a:t>输出数组</a:t>
            </a:r>
            <a:endParaRPr lang="en-US" altLang="zh-CN" sz="1400" dirty="0" smtClean="0">
              <a:solidFill>
                <a:schemeClr val="accent6"/>
              </a:solidFill>
            </a:endParaRPr>
          </a:p>
          <a:p>
            <a:pPr>
              <a:lnSpc>
                <a:spcPts val="2200"/>
              </a:lnSpc>
            </a:pPr>
            <a:r>
              <a:rPr lang="en-US" altLang="zh-CN" sz="1400" dirty="0">
                <a:solidFill>
                  <a:srgbClr val="0563C1"/>
                </a:solidFill>
              </a:rPr>
              <a:t>print </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matrixB</a:t>
            </a:r>
            <a:r>
              <a:rPr lang="zh-CN" altLang="en-US" sz="1400" dirty="0">
                <a:solidFill>
                  <a:schemeClr val="tx1">
                    <a:lumMod val="65000"/>
                    <a:lumOff val="35000"/>
                  </a:schemeClr>
                </a:solidFill>
              </a:rPr>
              <a:t>矩阵</a:t>
            </a:r>
            <a:r>
              <a:rPr lang="zh-CN" altLang="en-US" sz="1400" dirty="0" smtClean="0">
                <a:solidFill>
                  <a:schemeClr val="tx1">
                    <a:lumMod val="65000"/>
                    <a:lumOff val="35000"/>
                  </a:schemeClr>
                </a:solidFill>
              </a:rPr>
              <a:t>：</a:t>
            </a:r>
            <a:r>
              <a:rPr lang="en-US" altLang="zh-CN" sz="1400" dirty="0" smtClean="0">
                <a:solidFill>
                  <a:schemeClr val="tx1">
                    <a:lumMod val="65000"/>
                    <a:lumOff val="35000"/>
                  </a:schemeClr>
                </a:solidFill>
              </a:rPr>
              <a:t>\n', </a:t>
            </a:r>
            <a:r>
              <a:rPr lang="en-US" altLang="zh-CN" sz="1400" dirty="0" err="1" smtClean="0">
                <a:solidFill>
                  <a:schemeClr val="tx1">
                    <a:lumMod val="65000"/>
                    <a:lumOff val="35000"/>
                  </a:schemeClr>
                </a:solidFill>
              </a:rPr>
              <a:t>matrixB</a:t>
            </a:r>
            <a:endParaRPr lang="en-US" altLang="zh-CN" sz="1400" dirty="0" smtClean="0">
              <a:solidFill>
                <a:schemeClr val="tx1">
                  <a:lumMod val="65000"/>
                  <a:lumOff val="35000"/>
                </a:schemeClr>
              </a:solidFill>
            </a:endParaRPr>
          </a:p>
        </p:txBody>
      </p:sp>
      <p:sp>
        <p:nvSpPr>
          <p:cNvPr id="15" name="矩形 14"/>
          <p:cNvSpPr/>
          <p:nvPr/>
        </p:nvSpPr>
        <p:spPr>
          <a:xfrm>
            <a:off x="6379027" y="5404485"/>
            <a:ext cx="4303622" cy="923330"/>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构建二维</a:t>
            </a:r>
            <a:r>
              <a:rPr lang="zh-CN" altLang="en-US" sz="1200" dirty="0">
                <a:ln w="0"/>
                <a:solidFill>
                  <a:schemeClr val="accent4">
                    <a:lumMod val="50000"/>
                  </a:schemeClr>
                </a:solidFill>
                <a:latin typeface="微软雅黑" panose="020B0503020204020204" pitchFamily="34" charset="-122"/>
                <a:ea typeface="微软雅黑" panose="020B0503020204020204" pitchFamily="34" charset="-122"/>
              </a:rPr>
              <a:t>矩阵</a:t>
            </a:r>
            <a:endPar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Matrix:[ [ 6, 7, 8, 9 ]</a:t>
            </a:r>
          </a:p>
          <a:p>
            <a:pPr>
              <a:lnSpc>
                <a:spcPct val="150000"/>
              </a:lnSpc>
            </a:pPr>
            <a:r>
              <a:rPr lang="en-US" altLang="zh-CN" sz="1200" dirty="0">
                <a:ln w="0"/>
                <a:solidFill>
                  <a:schemeClr val="accent4">
                    <a:lumMod val="50000"/>
                  </a:schemeClr>
                </a:solidFill>
                <a:latin typeface="微软雅黑" panose="020B0503020204020204" pitchFamily="34" charset="-122"/>
                <a:ea typeface="微软雅黑" panose="020B0503020204020204" pitchFamily="34" charset="-122"/>
              </a:rPr>
              <a:t> </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 [ 0, 1, 2, 3, 4 ]}</a:t>
            </a:r>
            <a:endParaRPr lang="zh-CN" altLang="en-US" sz="1200" dirty="0">
              <a:solidFill>
                <a:schemeClr val="accent4">
                  <a:lumMod val="50000"/>
                </a:schemeClr>
              </a:solidFill>
            </a:endParaRPr>
          </a:p>
        </p:txBody>
      </p:sp>
      <p:sp>
        <p:nvSpPr>
          <p:cNvPr id="17" name="矩形 16"/>
          <p:cNvSpPr/>
          <p:nvPr/>
        </p:nvSpPr>
        <p:spPr>
          <a:xfrm>
            <a:off x="6379027" y="4332583"/>
            <a:ext cx="4485052" cy="364240"/>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991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50"/>
                                        <p:tgtEl>
                                          <p:spTgt spid="16"/>
                                        </p:tgtEl>
                                      </p:cBhvr>
                                    </p:animEffect>
                                    <p:anim calcmode="lin" valueType="num">
                                      <p:cBhvr>
                                        <p:cTn id="11" dur="750" fill="hold"/>
                                        <p:tgtEl>
                                          <p:spTgt spid="16"/>
                                        </p:tgtEl>
                                        <p:attrNameLst>
                                          <p:attrName>ppt_x</p:attrName>
                                        </p:attrNameLst>
                                      </p:cBhvr>
                                      <p:tavLst>
                                        <p:tav tm="0">
                                          <p:val>
                                            <p:strVal val="#ppt_x"/>
                                          </p:val>
                                        </p:tav>
                                        <p:tav tm="100000">
                                          <p:val>
                                            <p:strVal val="#ppt_x"/>
                                          </p:val>
                                        </p:tav>
                                      </p:tavLst>
                                    </p:anim>
                                    <p:anim calcmode="lin" valueType="num">
                                      <p:cBhvr>
                                        <p:cTn id="12" dur="75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500"/>
                            </p:stCondLst>
                            <p:childTnLst>
                              <p:par>
                                <p:cTn id="19" presetID="42"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anim calcmode="lin" valueType="num">
                                      <p:cBhvr>
                                        <p:cTn id="22" dur="500" fill="hold"/>
                                        <p:tgtEl>
                                          <p:spTgt spid="24"/>
                                        </p:tgtEl>
                                        <p:attrNameLst>
                                          <p:attrName>ppt_x</p:attrName>
                                        </p:attrNameLst>
                                      </p:cBhvr>
                                      <p:tavLst>
                                        <p:tav tm="0">
                                          <p:val>
                                            <p:strVal val="#ppt_x"/>
                                          </p:val>
                                        </p:tav>
                                        <p:tav tm="100000">
                                          <p:val>
                                            <p:strVal val="#ppt_x"/>
                                          </p:val>
                                        </p:tav>
                                      </p:tavLst>
                                    </p:anim>
                                    <p:anim calcmode="lin" valueType="num">
                                      <p:cBhvr>
                                        <p:cTn id="23"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750"/>
                                        <p:tgtEl>
                                          <p:spTgt spid="14"/>
                                        </p:tgtEl>
                                      </p:cBhvr>
                                    </p:animEffect>
                                    <p:anim calcmode="lin" valueType="num">
                                      <p:cBhvr>
                                        <p:cTn id="32" dur="750" fill="hold"/>
                                        <p:tgtEl>
                                          <p:spTgt spid="14"/>
                                        </p:tgtEl>
                                        <p:attrNameLst>
                                          <p:attrName>ppt_x</p:attrName>
                                        </p:attrNameLst>
                                      </p:cBhvr>
                                      <p:tavLst>
                                        <p:tav tm="0">
                                          <p:val>
                                            <p:strVal val="#ppt_x"/>
                                          </p:val>
                                        </p:tav>
                                        <p:tav tm="100000">
                                          <p:val>
                                            <p:strVal val="#ppt_x"/>
                                          </p:val>
                                        </p:tav>
                                      </p:tavLst>
                                    </p:anim>
                                    <p:anim calcmode="lin" valueType="num">
                                      <p:cBhvr>
                                        <p:cTn id="33" dur="7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par>
                          <p:cTn id="39" fill="hold">
                            <p:stCondLst>
                              <p:cond delay="500"/>
                            </p:stCondLst>
                            <p:childTnLst>
                              <p:par>
                                <p:cTn id="40" presetID="42"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anim calcmode="lin" valueType="num">
                                      <p:cBhvr>
                                        <p:cTn id="43" dur="500" fill="hold"/>
                                        <p:tgtEl>
                                          <p:spTgt spid="15"/>
                                        </p:tgtEl>
                                        <p:attrNameLst>
                                          <p:attrName>ppt_x</p:attrName>
                                        </p:attrNameLst>
                                      </p:cBhvr>
                                      <p:tavLst>
                                        <p:tav tm="0">
                                          <p:val>
                                            <p:strVal val="#ppt_x"/>
                                          </p:val>
                                        </p:tav>
                                        <p:tav tm="100000">
                                          <p:val>
                                            <p:strVal val="#ppt_x"/>
                                          </p:val>
                                        </p:tav>
                                      </p:tavLst>
                                    </p:anim>
                                    <p:anim calcmode="lin" valueType="num">
                                      <p:cBhvr>
                                        <p:cTn id="44"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animBg="1"/>
      <p:bldP spid="19" grpId="0" animBg="1"/>
      <p:bldP spid="24" grpId="0" animBg="1"/>
      <p:bldP spid="13" grpId="0"/>
      <p:bldP spid="14" grpId="0" animBg="1"/>
      <p:bldP spid="15"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a:solidFill>
                  <a:schemeClr val="bg1">
                    <a:lumMod val="95000"/>
                  </a:schemeClr>
                </a:solidFill>
              </a:rPr>
              <a:t>补充</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07401"/>
            <a:ext cx="5137945" cy="477054"/>
          </a:xfrm>
          <a:prstGeom prst="rect">
            <a:avLst/>
          </a:prstGeom>
        </p:spPr>
        <p:txBody>
          <a:bodyPr wrap="non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补充：</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模块构建数组的</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API</a:t>
            </a:r>
            <a:endParaRPr lang="zh-CN" altLang="en-US" sz="1400" i="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8" name="矩形 7"/>
          <p:cNvSpPr/>
          <p:nvPr/>
        </p:nvSpPr>
        <p:spPr>
          <a:xfrm>
            <a:off x="871036" y="1704373"/>
            <a:ext cx="9463135"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数组创建函数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93325656"/>
              </p:ext>
            </p:extLst>
          </p:nvPr>
        </p:nvGraphicFramePr>
        <p:xfrm>
          <a:off x="1291771" y="2292134"/>
          <a:ext cx="9448799" cy="3708400"/>
        </p:xfrm>
        <a:graphic>
          <a:graphicData uri="http://schemas.openxmlformats.org/drawingml/2006/table">
            <a:tbl>
              <a:tblPr firstRow="1" bandRow="1">
                <a:tableStyleId>{21E4AEA4-8DFA-4A89-87EB-49C32662AFE0}</a:tableStyleId>
              </a:tblPr>
              <a:tblGrid>
                <a:gridCol w="2446564"/>
                <a:gridCol w="7002235"/>
              </a:tblGrid>
              <a:tr h="370840">
                <a:tc>
                  <a:txBody>
                    <a:bodyPr/>
                    <a:lstStyle/>
                    <a:p>
                      <a:pPr algn="ctr"/>
                      <a:r>
                        <a:rPr lang="en-US" altLang="zh-CN" sz="1400" dirty="0" smtClean="0">
                          <a:solidFill>
                            <a:schemeClr val="bg1">
                              <a:lumMod val="95000"/>
                            </a:schemeClr>
                          </a:solidFill>
                          <a:latin typeface="微软雅黑" panose="020B0503020204020204" pitchFamily="34" charset="-122"/>
                          <a:ea typeface="微软雅黑" panose="020B0503020204020204" pitchFamily="34" charset="-122"/>
                        </a:rPr>
                        <a:t>API</a:t>
                      </a:r>
                      <a:r>
                        <a:rPr lang="zh-CN" altLang="en-US" sz="1400" dirty="0" smtClean="0">
                          <a:solidFill>
                            <a:schemeClr val="bg1">
                              <a:lumMod val="95000"/>
                            </a:schemeClr>
                          </a:solidFill>
                          <a:latin typeface="微软雅黑" panose="020B0503020204020204" pitchFamily="34" charset="-122"/>
                          <a:ea typeface="微软雅黑" panose="020B0503020204020204" pitchFamily="34" charset="-122"/>
                        </a:rPr>
                        <a:t>函数</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smtClean="0">
                          <a:solidFill>
                            <a:schemeClr val="bg1">
                              <a:lumMod val="95000"/>
                            </a:schemeClr>
                          </a:solidFill>
                          <a:latin typeface="微软雅黑" panose="020B0503020204020204" pitchFamily="34" charset="-122"/>
                          <a:ea typeface="微软雅黑" panose="020B0503020204020204" pitchFamily="34" charset="-122"/>
                        </a:rPr>
                        <a:t>说明</a:t>
                      </a:r>
                      <a:endParaRPr lang="zh-CN" altLang="en-US" sz="14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lnSpc>
                          <a:spcPct val="150000"/>
                        </a:lnSpc>
                      </a:pP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array</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将输入数据（列表、元组、数组或其他序列类型）转换为</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ndarry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。要么推断出</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dtype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，要么显式指定</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dtype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。默认直接复制输入数据。</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lnSpc>
                          <a:spcPct val="150000"/>
                        </a:lnSpc>
                      </a:pPr>
                      <a:r>
                        <a:rPr lang="en-US" altLang="zh-CN" sz="1400" b="1" dirty="0" err="1" smtClean="0">
                          <a:solidFill>
                            <a:schemeClr val="tx1">
                              <a:lumMod val="65000"/>
                              <a:lumOff val="35000"/>
                            </a:schemeClr>
                          </a:solidFill>
                          <a:latin typeface="微软雅黑" panose="020B0503020204020204" pitchFamily="34" charset="-122"/>
                          <a:ea typeface="微软雅黑" panose="020B0503020204020204" pitchFamily="34" charset="-122"/>
                        </a:rPr>
                        <a:t>asarry</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将输入转换为</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ndarray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，如果输入本身就是一个</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ndarray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就不进行复制。</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lnSpc>
                          <a:spcPct val="150000"/>
                        </a:lnSpc>
                      </a:pPr>
                      <a:r>
                        <a:rPr lang="en-US" altLang="zh-CN" sz="1400" b="1" dirty="0" err="1" smtClean="0">
                          <a:solidFill>
                            <a:schemeClr val="tx1">
                              <a:lumMod val="65000"/>
                              <a:lumOff val="35000"/>
                            </a:schemeClr>
                          </a:solidFill>
                          <a:latin typeface="微软雅黑" panose="020B0503020204020204" pitchFamily="34" charset="-122"/>
                          <a:ea typeface="微软雅黑" panose="020B0503020204020204" pitchFamily="34" charset="-122"/>
                        </a:rPr>
                        <a:t>arange</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类似于内置的</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range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，但返回的是一个</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ndarray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而不是列表。</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lnSpc>
                          <a:spcPct val="150000"/>
                        </a:lnSpc>
                      </a:pP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ones</a:t>
                      </a:r>
                      <a:r>
                        <a:rPr lang="en-US" altLang="zh-CN" sz="1400" b="1" baseline="0" dirty="0" smtClean="0">
                          <a:solidFill>
                            <a:schemeClr val="tx1">
                              <a:lumMod val="65000"/>
                              <a:lumOff val="35000"/>
                            </a:schemeClr>
                          </a:solidFill>
                          <a:latin typeface="微软雅黑" panose="020B0503020204020204" pitchFamily="34" charset="-122"/>
                          <a:ea typeface="微软雅黑" panose="020B0503020204020204" pitchFamily="34" charset="-122"/>
                        </a:rPr>
                        <a:t> , </a:t>
                      </a:r>
                      <a:r>
                        <a:rPr lang="en-US" altLang="zh-CN" sz="1400" b="1" baseline="0" dirty="0" err="1" smtClean="0">
                          <a:solidFill>
                            <a:schemeClr val="tx1">
                              <a:lumMod val="65000"/>
                              <a:lumOff val="35000"/>
                            </a:schemeClr>
                          </a:solidFill>
                          <a:latin typeface="微软雅黑" panose="020B0503020204020204" pitchFamily="34" charset="-122"/>
                          <a:ea typeface="微软雅黑" panose="020B0503020204020204" pitchFamily="34" charset="-122"/>
                        </a:rPr>
                        <a:t>ones_like</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根据指定形状和</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dtype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创建一个全</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数组。</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ones_like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以另一个数组为参数，并根据其形状和</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dtype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创建一个全</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的数组。</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lnSpc>
                          <a:spcPct val="150000"/>
                        </a:lnSpc>
                      </a:pP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zeros , </a:t>
                      </a:r>
                      <a:r>
                        <a:rPr lang="en-US" altLang="zh-CN" sz="1400" b="1" dirty="0" err="1" smtClean="0">
                          <a:solidFill>
                            <a:schemeClr val="tx1">
                              <a:lumMod val="65000"/>
                              <a:lumOff val="35000"/>
                            </a:schemeClr>
                          </a:solidFill>
                          <a:latin typeface="微软雅黑" panose="020B0503020204020204" pitchFamily="34" charset="-122"/>
                          <a:ea typeface="微软雅黑" panose="020B0503020204020204" pitchFamily="34" charset="-122"/>
                        </a:rPr>
                        <a:t>zeros_like</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类似于</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ones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和 </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ones_like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，只不过产生的是全零的数组。</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lnSpc>
                          <a:spcPct val="150000"/>
                        </a:lnSpc>
                      </a:pP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empty , </a:t>
                      </a:r>
                      <a:r>
                        <a:rPr lang="en-US" altLang="zh-CN" sz="1400" b="1" dirty="0" err="1" smtClean="0">
                          <a:solidFill>
                            <a:schemeClr val="tx1">
                              <a:lumMod val="65000"/>
                              <a:lumOff val="35000"/>
                            </a:schemeClr>
                          </a:solidFill>
                          <a:latin typeface="微软雅黑" panose="020B0503020204020204" pitchFamily="34" charset="-122"/>
                          <a:ea typeface="微软雅黑" panose="020B0503020204020204" pitchFamily="34" charset="-122"/>
                        </a:rPr>
                        <a:t>empty_like</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创建全新数组，只分配内存空间不填充值，但在返回时会显示一些垃圾值。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lnSpc>
                          <a:spcPct val="150000"/>
                        </a:lnSpc>
                      </a:pPr>
                      <a:r>
                        <a:rPr lang="en-US" altLang="zh-CN" sz="1400" b="1" dirty="0" smtClean="0">
                          <a:solidFill>
                            <a:schemeClr val="tx1">
                              <a:lumMod val="65000"/>
                              <a:lumOff val="35000"/>
                            </a:schemeClr>
                          </a:solidFill>
                          <a:latin typeface="微软雅黑" panose="020B0503020204020204" pitchFamily="34" charset="-122"/>
                          <a:ea typeface="微软雅黑" panose="020B0503020204020204" pitchFamily="34" charset="-122"/>
                        </a:rPr>
                        <a:t>eye , identity</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创建一个正方的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N*N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单位矩阵（对角线为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，其余为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extLst>
      <p:ext uri="{BB962C8B-B14F-4D97-AF65-F5344CB8AC3E}">
        <p14:creationId xmlns:p14="http://schemas.microsoft.com/office/powerpoint/2010/main" val="966817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3. </a:t>
            </a:r>
            <a:r>
              <a:rPr lang="en-US" altLang="zh-CN" sz="3000" dirty="0" err="1" smtClean="0">
                <a:solidFill>
                  <a:schemeClr val="tx1">
                    <a:lumMod val="65000"/>
                    <a:lumOff val="35000"/>
                  </a:schemeClr>
                </a:solidFill>
              </a:rPr>
              <a:t>ndarry</a:t>
            </a:r>
            <a:r>
              <a:rPr lang="zh-CN" altLang="en-US" sz="3000" dirty="0" smtClean="0">
                <a:solidFill>
                  <a:schemeClr val="tx1">
                    <a:lumMod val="65000"/>
                    <a:lumOff val="35000"/>
                  </a:schemeClr>
                </a:solidFill>
              </a:rPr>
              <a:t>中的数据类型</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a:solidFill>
                  <a:schemeClr val="bg1">
                    <a:lumMod val="95000"/>
                  </a:schemeClr>
                </a:solidFill>
              </a:rPr>
              <a:t>NumPy</a:t>
            </a:r>
            <a:r>
              <a:rPr lang="zh-CN" altLang="en-US" sz="2000" b="1" dirty="0">
                <a:solidFill>
                  <a:schemeClr val="bg1">
                    <a:lumMod val="95000"/>
                  </a:schemeClr>
                </a:solidFill>
              </a:rPr>
              <a:t>模块基础</a:t>
            </a:r>
          </a:p>
        </p:txBody>
      </p:sp>
      <p:sp>
        <p:nvSpPr>
          <p:cNvPr id="11" name="标题 1"/>
          <p:cNvSpPr txBox="1">
            <a:spLocks/>
          </p:cNvSpPr>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了解</a:t>
            </a:r>
            <a:r>
              <a:rPr lang="en-US" altLang="zh-CN" sz="1400" b="0" dirty="0" err="1" smtClean="0">
                <a:solidFill>
                  <a:schemeClr val="tx1">
                    <a:lumMod val="65000"/>
                    <a:lumOff val="35000"/>
                  </a:schemeClr>
                </a:solidFill>
              </a:rPr>
              <a:t>ndaray</a:t>
            </a:r>
            <a:r>
              <a:rPr lang="zh-CN" altLang="en-US" sz="1400" b="0" dirty="0" smtClean="0">
                <a:solidFill>
                  <a:schemeClr val="tx1">
                    <a:lumMod val="65000"/>
                    <a:lumOff val="35000"/>
                  </a:schemeClr>
                </a:solidFill>
              </a:rPr>
              <a:t>中的数据类型</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21543472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ndarray</a:t>
            </a:r>
            <a:r>
              <a:rPr lang="zh-CN" altLang="en-US" sz="2000" b="1" dirty="0" smtClean="0">
                <a:solidFill>
                  <a:schemeClr val="bg1">
                    <a:lumMod val="95000"/>
                  </a:schemeClr>
                </a:solidFill>
              </a:rPr>
              <a:t>数据类型</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07398"/>
            <a:ext cx="3619902"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3.1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ndarray</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的数据类型</a:t>
            </a:r>
            <a:endParaRPr lang="zh-CN" altLang="en-US" sz="20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3" name="矩形 12"/>
          <p:cNvSpPr/>
          <p:nvPr/>
        </p:nvSpPr>
        <p:spPr>
          <a:xfrm>
            <a:off x="1394433" y="1607388"/>
            <a:ext cx="9582120"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之前我们了解到，</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ndarray</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 </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数组）中的元素类型</a:t>
            </a:r>
            <a:r>
              <a:rPr lang="zh-CN" altLang="en-US" sz="1600" dirty="0" smtClean="0">
                <a:ln w="0"/>
                <a:solidFill>
                  <a:schemeClr val="accent6"/>
                </a:solidFill>
                <a:latin typeface="微软雅黑" panose="020B0503020204020204" pitchFamily="34" charset="-122"/>
                <a:ea typeface="微软雅黑" panose="020B0503020204020204" pitchFamily="34" charset="-122"/>
              </a:rPr>
              <a:t>可以一致，也可以不一致</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但是如果我们在创建 </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ndarray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对象时</a:t>
            </a:r>
            <a:r>
              <a:rPr lang="zh-CN" altLang="en-US" sz="1600" dirty="0" smtClean="0">
                <a:ln w="0"/>
                <a:solidFill>
                  <a:srgbClr val="C00000"/>
                </a:solidFill>
                <a:latin typeface="微软雅黑" panose="020B0503020204020204" pitchFamily="34" charset="-122"/>
                <a:ea typeface="微软雅黑" panose="020B0503020204020204" pitchFamily="34" charset="-122"/>
              </a:rPr>
              <a:t>使用了</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dtype</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参数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，则数组对象元素类型</a:t>
            </a:r>
            <a:r>
              <a:rPr lang="zh-CN" altLang="en-US" sz="1600" dirty="0" smtClean="0">
                <a:ln w="0"/>
                <a:solidFill>
                  <a:srgbClr val="C00000"/>
                </a:solidFill>
                <a:latin typeface="微软雅黑" panose="020B0503020204020204" pitchFamily="34" charset="-122"/>
                <a:ea typeface="微软雅黑" panose="020B0503020204020204" pitchFamily="34" charset="-122"/>
              </a:rPr>
              <a:t>必须一致，否则报错</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94433" y="2619541"/>
            <a:ext cx="3206596"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带</a:t>
            </a:r>
            <a:r>
              <a:rPr lang="en-US" altLang="zh-CN" sz="1600" b="1" dirty="0" err="1"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dtype</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类型参数构建数组：</a:t>
            </a:r>
            <a:endPar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33" name="标题 1"/>
          <p:cNvSpPr txBox="1">
            <a:spLocks/>
          </p:cNvSpPr>
          <p:nvPr/>
        </p:nvSpPr>
        <p:spPr>
          <a:xfrm>
            <a:off x="1729318" y="3081206"/>
            <a:ext cx="4208962" cy="124822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solidFill>
              </a:rPr>
              <a:t># </a:t>
            </a:r>
            <a:r>
              <a:rPr lang="zh-CN" altLang="en-US" sz="1400" dirty="0" smtClean="0">
                <a:solidFill>
                  <a:schemeClr val="accent6"/>
                </a:solidFill>
              </a:rPr>
              <a:t>创建</a:t>
            </a:r>
            <a:r>
              <a:rPr lang="en-US" altLang="zh-CN" sz="1400" dirty="0" err="1" smtClean="0">
                <a:solidFill>
                  <a:schemeClr val="accent6"/>
                </a:solidFill>
              </a:rPr>
              <a:t>Numpy</a:t>
            </a:r>
            <a:r>
              <a:rPr lang="zh-CN" altLang="en-US" sz="1400" dirty="0" smtClean="0">
                <a:solidFill>
                  <a:schemeClr val="accent6"/>
                </a:solidFill>
              </a:rPr>
              <a:t>数组</a:t>
            </a:r>
            <a:endParaRPr lang="en-US" altLang="zh-CN" sz="1400" dirty="0" smtClean="0">
              <a:solidFill>
                <a:schemeClr val="accent6"/>
              </a:solidFill>
            </a:endParaRPr>
          </a:p>
          <a:p>
            <a:pPr>
              <a:lnSpc>
                <a:spcPts val="2200"/>
              </a:lnSpc>
            </a:pPr>
            <a:r>
              <a:rPr lang="en-US" altLang="zh-CN" sz="1400" dirty="0" err="1" smtClean="0">
                <a:solidFill>
                  <a:schemeClr val="tx1">
                    <a:lumMod val="65000"/>
                    <a:lumOff val="35000"/>
                  </a:schemeClr>
                </a:solidFill>
              </a:rPr>
              <a:t>arr</a:t>
            </a:r>
            <a:r>
              <a:rPr lang="en-US" altLang="zh-CN" sz="1400" dirty="0" smtClean="0">
                <a:solidFill>
                  <a:schemeClr val="tx1">
                    <a:lumMod val="65000"/>
                    <a:lumOff val="35000"/>
                  </a:schemeClr>
                </a:solidFill>
              </a:rPr>
              <a:t> = </a:t>
            </a:r>
            <a:r>
              <a:rPr lang="en-US" altLang="zh-CN" sz="1400" dirty="0" err="1" smtClean="0">
                <a:solidFill>
                  <a:srgbClr val="C00000"/>
                </a:solidFill>
              </a:rPr>
              <a:t>np</a:t>
            </a:r>
            <a:r>
              <a:rPr lang="en-US" altLang="zh-CN" sz="1400" dirty="0" err="1" smtClean="0">
                <a:solidFill>
                  <a:schemeClr val="tx1">
                    <a:lumMod val="65000"/>
                    <a:lumOff val="35000"/>
                  </a:schemeClr>
                </a:solidFill>
              </a:rPr>
              <a:t>.</a:t>
            </a:r>
            <a:r>
              <a:rPr lang="en-US" altLang="zh-CN" sz="1400" dirty="0" err="1">
                <a:solidFill>
                  <a:schemeClr val="accent2"/>
                </a:solidFill>
              </a:rPr>
              <a:t>array</a:t>
            </a:r>
            <a:r>
              <a:rPr lang="en-US" altLang="zh-CN" sz="1400" dirty="0" smtClean="0">
                <a:solidFill>
                  <a:schemeClr val="accent2"/>
                </a:solidFill>
              </a:rPr>
              <a:t>(</a:t>
            </a:r>
            <a:r>
              <a:rPr lang="en-US" altLang="zh-CN" sz="1400" dirty="0" smtClean="0">
                <a:solidFill>
                  <a:schemeClr val="tx1">
                    <a:lumMod val="65000"/>
                    <a:lumOff val="35000"/>
                  </a:schemeClr>
                </a:solidFill>
              </a:rPr>
              <a:t>[1,2,3], </a:t>
            </a:r>
            <a:r>
              <a:rPr lang="en-US" altLang="zh-CN" sz="1400" dirty="0" err="1" smtClean="0">
                <a:solidFill>
                  <a:schemeClr val="tx1">
                    <a:lumMod val="65000"/>
                    <a:lumOff val="35000"/>
                  </a:schemeClr>
                </a:solidFill>
              </a:rPr>
              <a:t>dtype</a:t>
            </a:r>
            <a:r>
              <a:rPr lang="en-US" altLang="zh-CN" sz="1400" dirty="0" smtClean="0">
                <a:solidFill>
                  <a:schemeClr val="tx1">
                    <a:lumMod val="65000"/>
                    <a:lumOff val="35000"/>
                  </a:schemeClr>
                </a:solidFill>
              </a:rPr>
              <a:t> = </a:t>
            </a:r>
            <a:r>
              <a:rPr lang="en-US" altLang="zh-CN" sz="1400" dirty="0" smtClean="0">
                <a:solidFill>
                  <a:schemeClr val="accent4">
                    <a:lumMod val="75000"/>
                  </a:schemeClr>
                </a:solidFill>
              </a:rPr>
              <a:t>np.int32</a:t>
            </a:r>
            <a:r>
              <a:rPr lang="en-US" altLang="zh-CN" sz="1400" dirty="0" smtClean="0">
                <a:solidFill>
                  <a:schemeClr val="accent2"/>
                </a:solidFill>
              </a:rPr>
              <a:t>)</a:t>
            </a:r>
          </a:p>
          <a:p>
            <a:pPr>
              <a:lnSpc>
                <a:spcPts val="2200"/>
              </a:lnSpc>
            </a:pPr>
            <a:r>
              <a:rPr lang="en-US" altLang="zh-CN" sz="1400" dirty="0" smtClean="0">
                <a:solidFill>
                  <a:schemeClr val="accent6"/>
                </a:solidFill>
              </a:rPr>
              <a:t># </a:t>
            </a:r>
            <a:r>
              <a:rPr lang="zh-CN" altLang="en-US" sz="1400" dirty="0" smtClean="0">
                <a:solidFill>
                  <a:schemeClr val="accent6"/>
                </a:solidFill>
              </a:rPr>
              <a:t>输出数组</a:t>
            </a:r>
            <a:r>
              <a:rPr lang="zh-CN" altLang="en-US" sz="1400" dirty="0">
                <a:solidFill>
                  <a:schemeClr val="accent6"/>
                </a:solidFill>
              </a:rPr>
              <a:t>类型</a:t>
            </a:r>
            <a:endParaRPr lang="en-US" altLang="zh-CN" sz="1400" dirty="0" smtClean="0">
              <a:solidFill>
                <a:schemeClr val="accent6"/>
              </a:solidFill>
            </a:endParaRPr>
          </a:p>
          <a:p>
            <a:pPr>
              <a:lnSpc>
                <a:spcPts val="2200"/>
              </a:lnSpc>
            </a:pPr>
            <a:r>
              <a:rPr lang="en-US" altLang="zh-CN" sz="1400" dirty="0">
                <a:solidFill>
                  <a:srgbClr val="0563C1"/>
                </a:solidFill>
              </a:rPr>
              <a:t>print </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arr</a:t>
            </a:r>
            <a:r>
              <a:rPr lang="zh-CN" altLang="en-US" sz="1400" dirty="0" smtClean="0">
                <a:solidFill>
                  <a:schemeClr val="tx1">
                    <a:lumMod val="65000"/>
                    <a:lumOff val="35000"/>
                  </a:schemeClr>
                </a:solidFill>
              </a:rPr>
              <a:t>数组</a:t>
            </a:r>
            <a:r>
              <a:rPr lang="zh-CN" altLang="en-US" sz="1400" dirty="0">
                <a:solidFill>
                  <a:schemeClr val="tx1">
                    <a:lumMod val="65000"/>
                    <a:lumOff val="35000"/>
                  </a:schemeClr>
                </a:solidFill>
              </a:rPr>
              <a:t>类型</a:t>
            </a:r>
            <a:r>
              <a:rPr lang="zh-CN" altLang="en-US" sz="1400" dirty="0" smtClean="0">
                <a:solidFill>
                  <a:schemeClr val="tx1">
                    <a:lumMod val="65000"/>
                    <a:lumOff val="35000"/>
                  </a:schemeClr>
                </a:solidFill>
              </a:rPr>
              <a:t>：</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arr</a:t>
            </a:r>
            <a:r>
              <a:rPr lang="en-US" altLang="zh-CN" sz="1400" dirty="0" err="1" smtClean="0">
                <a:solidFill>
                  <a:schemeClr val="accent2"/>
                </a:solidFill>
              </a:rPr>
              <a:t>.dtype</a:t>
            </a:r>
            <a:endParaRPr lang="en-US" altLang="zh-CN" sz="1400" dirty="0" smtClean="0">
              <a:solidFill>
                <a:schemeClr val="accent2"/>
              </a:solidFill>
            </a:endParaRPr>
          </a:p>
        </p:txBody>
      </p:sp>
      <p:sp>
        <p:nvSpPr>
          <p:cNvPr id="34" name="矩形 33"/>
          <p:cNvSpPr/>
          <p:nvPr/>
        </p:nvSpPr>
        <p:spPr>
          <a:xfrm>
            <a:off x="1634658" y="3412058"/>
            <a:ext cx="3996885" cy="304762"/>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634658" y="4471307"/>
            <a:ext cx="4303622" cy="369332"/>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a:t>
            </a:r>
            <a:r>
              <a:rPr lang="en-US" altLang="zh-CN" sz="1200" b="1" dirty="0" err="1" smtClean="0">
                <a:ln w="0"/>
                <a:solidFill>
                  <a:schemeClr val="bg1">
                    <a:lumMod val="95000"/>
                  </a:schemeClr>
                </a:solidFill>
                <a:latin typeface="微软雅黑" panose="020B0503020204020204" pitchFamily="34" charset="-122"/>
                <a:ea typeface="微软雅黑" panose="020B0503020204020204" pitchFamily="34" charset="-122"/>
              </a:rPr>
              <a:t>rr</a:t>
            </a:r>
            <a:r>
              <a:rPr lang="zh-CN" altLang="en-US" sz="1200" b="1" dirty="0" smtClean="0">
                <a:ln w="0"/>
                <a:solidFill>
                  <a:schemeClr val="bg1">
                    <a:lumMod val="95000"/>
                  </a:schemeClr>
                </a:solidFill>
                <a:latin typeface="微软雅黑" panose="020B0503020204020204" pitchFamily="34" charset="-122"/>
                <a:ea typeface="微软雅黑" panose="020B0503020204020204" pitchFamily="34" charset="-122"/>
              </a:rPr>
              <a:t>数组类型： </a:t>
            </a:r>
            <a:r>
              <a:rPr lang="en-US" altLang="zh-CN" sz="1200" b="1" dirty="0" smtClean="0">
                <a:ln w="0"/>
                <a:solidFill>
                  <a:schemeClr val="bg1">
                    <a:lumMod val="95000"/>
                  </a:schemeClr>
                </a:solidFill>
                <a:latin typeface="微软雅黑" panose="020B0503020204020204" pitchFamily="34" charset="-122"/>
                <a:ea typeface="微软雅黑" panose="020B0503020204020204" pitchFamily="34" charset="-122"/>
              </a:rPr>
              <a:t>int32</a:t>
            </a:r>
            <a:endParaRPr lang="zh-CN" altLang="en-US" sz="1200" b="1" dirty="0">
              <a:solidFill>
                <a:schemeClr val="bg1">
                  <a:lumMod val="95000"/>
                </a:schemeClr>
              </a:solidFill>
            </a:endParaRPr>
          </a:p>
        </p:txBody>
      </p:sp>
      <p:sp>
        <p:nvSpPr>
          <p:cNvPr id="38" name="标题 1"/>
          <p:cNvSpPr txBox="1">
            <a:spLocks/>
          </p:cNvSpPr>
          <p:nvPr/>
        </p:nvSpPr>
        <p:spPr>
          <a:xfrm>
            <a:off x="6607933" y="3081206"/>
            <a:ext cx="4829323" cy="1759433"/>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solidFill>
              </a:rPr>
              <a:t># </a:t>
            </a:r>
            <a:r>
              <a:rPr lang="zh-CN" altLang="en-US" sz="1400" dirty="0" smtClean="0">
                <a:solidFill>
                  <a:schemeClr val="accent6"/>
                </a:solidFill>
              </a:rPr>
              <a:t>创建</a:t>
            </a:r>
            <a:r>
              <a:rPr lang="en-US" altLang="zh-CN" sz="1400" dirty="0" err="1" smtClean="0">
                <a:solidFill>
                  <a:schemeClr val="accent6"/>
                </a:solidFill>
              </a:rPr>
              <a:t>Numpy</a:t>
            </a:r>
            <a:r>
              <a:rPr lang="zh-CN" altLang="en-US" sz="1400" dirty="0" smtClean="0">
                <a:solidFill>
                  <a:schemeClr val="accent6"/>
                </a:solidFill>
              </a:rPr>
              <a:t>数组</a:t>
            </a:r>
            <a:endParaRPr lang="en-US" altLang="zh-CN" sz="1400" dirty="0" smtClean="0">
              <a:solidFill>
                <a:schemeClr val="accent6"/>
              </a:solidFill>
            </a:endParaRPr>
          </a:p>
          <a:p>
            <a:pPr>
              <a:lnSpc>
                <a:spcPts val="2200"/>
              </a:lnSpc>
            </a:pPr>
            <a:r>
              <a:rPr lang="en-US" altLang="zh-CN" sz="1400" dirty="0" err="1" smtClean="0">
                <a:solidFill>
                  <a:schemeClr val="tx1">
                    <a:lumMod val="65000"/>
                    <a:lumOff val="35000"/>
                  </a:schemeClr>
                </a:solidFill>
              </a:rPr>
              <a:t>arr</a:t>
            </a:r>
            <a:r>
              <a:rPr lang="en-US" altLang="zh-CN" sz="1400" dirty="0" smtClean="0">
                <a:solidFill>
                  <a:schemeClr val="tx1">
                    <a:lumMod val="65000"/>
                    <a:lumOff val="35000"/>
                  </a:schemeClr>
                </a:solidFill>
              </a:rPr>
              <a:t> = </a:t>
            </a:r>
            <a:r>
              <a:rPr lang="en-US" altLang="zh-CN" sz="1400" dirty="0" err="1" smtClean="0">
                <a:solidFill>
                  <a:srgbClr val="C00000"/>
                </a:solidFill>
              </a:rPr>
              <a:t>np</a:t>
            </a:r>
            <a:r>
              <a:rPr lang="en-US" altLang="zh-CN" sz="1400" dirty="0" err="1" smtClean="0">
                <a:solidFill>
                  <a:schemeClr val="tx1">
                    <a:lumMod val="65000"/>
                    <a:lumOff val="35000"/>
                  </a:schemeClr>
                </a:solidFill>
              </a:rPr>
              <a:t>.</a:t>
            </a:r>
            <a:r>
              <a:rPr lang="en-US" altLang="zh-CN" sz="1400" dirty="0" err="1" smtClean="0">
                <a:solidFill>
                  <a:schemeClr val="accent2"/>
                </a:solidFill>
              </a:rPr>
              <a:t>array</a:t>
            </a:r>
            <a:r>
              <a:rPr lang="en-US" altLang="zh-CN" sz="1400" dirty="0" smtClean="0">
                <a:solidFill>
                  <a:schemeClr val="accent2"/>
                </a:solidFill>
              </a:rPr>
              <a:t>(</a:t>
            </a:r>
            <a:r>
              <a:rPr lang="en-US" altLang="zh-CN" sz="1400" dirty="0" smtClean="0">
                <a:solidFill>
                  <a:schemeClr val="tx1">
                    <a:lumMod val="65000"/>
                    <a:lumOff val="35000"/>
                  </a:schemeClr>
                </a:solidFill>
              </a:rPr>
              <a:t>[1.1, 2.7, 3.5], </a:t>
            </a:r>
            <a:r>
              <a:rPr lang="en-US" altLang="zh-CN" sz="1400" dirty="0" err="1" smtClean="0">
                <a:solidFill>
                  <a:schemeClr val="tx1">
                    <a:lumMod val="65000"/>
                    <a:lumOff val="35000"/>
                  </a:schemeClr>
                </a:solidFill>
              </a:rPr>
              <a:t>dtype</a:t>
            </a:r>
            <a:r>
              <a:rPr lang="en-US" altLang="zh-CN" sz="1400" dirty="0" smtClean="0">
                <a:solidFill>
                  <a:schemeClr val="tx1">
                    <a:lumMod val="65000"/>
                    <a:lumOff val="35000"/>
                  </a:schemeClr>
                </a:solidFill>
              </a:rPr>
              <a:t> = </a:t>
            </a:r>
            <a:r>
              <a:rPr lang="en-US" altLang="zh-CN" sz="1400" dirty="0" smtClean="0">
                <a:solidFill>
                  <a:schemeClr val="accent4">
                    <a:lumMod val="75000"/>
                  </a:schemeClr>
                </a:solidFill>
              </a:rPr>
              <a:t>np.int64</a:t>
            </a:r>
            <a:r>
              <a:rPr lang="en-US" altLang="zh-CN" sz="1400" dirty="0" smtClean="0">
                <a:solidFill>
                  <a:schemeClr val="accent2"/>
                </a:solidFill>
              </a:rPr>
              <a:t>)</a:t>
            </a:r>
          </a:p>
          <a:p>
            <a:pPr>
              <a:lnSpc>
                <a:spcPts val="2200"/>
              </a:lnSpc>
            </a:pPr>
            <a:r>
              <a:rPr lang="en-US" altLang="zh-CN" sz="1400" dirty="0">
                <a:solidFill>
                  <a:schemeClr val="accent6"/>
                </a:solidFill>
              </a:rPr>
              <a:t># </a:t>
            </a:r>
            <a:r>
              <a:rPr lang="zh-CN" altLang="en-US" sz="1400" dirty="0">
                <a:solidFill>
                  <a:schemeClr val="accent6"/>
                </a:solidFill>
              </a:rPr>
              <a:t>输出数组类型</a:t>
            </a:r>
            <a:endParaRPr lang="en-US" altLang="zh-CN" sz="1400" dirty="0">
              <a:solidFill>
                <a:schemeClr val="accent6"/>
              </a:solidFill>
            </a:endParaRPr>
          </a:p>
          <a:p>
            <a:pPr>
              <a:lnSpc>
                <a:spcPts val="2200"/>
              </a:lnSpc>
            </a:pPr>
            <a:r>
              <a:rPr lang="en-US" altLang="zh-CN" sz="1400" dirty="0">
                <a:solidFill>
                  <a:srgbClr val="0563C1"/>
                </a:solidFill>
              </a:rPr>
              <a:t>print </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arr</a:t>
            </a:r>
            <a:r>
              <a:rPr lang="zh-CN" altLang="en-US" sz="1400" dirty="0" smtClean="0">
                <a:solidFill>
                  <a:schemeClr val="tx1">
                    <a:lumMod val="65000"/>
                    <a:lumOff val="35000"/>
                  </a:schemeClr>
                </a:solidFill>
              </a:rPr>
              <a:t>数组：</a:t>
            </a:r>
            <a:r>
              <a:rPr lang="en-US" altLang="zh-CN" sz="1400" dirty="0">
                <a:solidFill>
                  <a:schemeClr val="tx1">
                    <a:lumMod val="65000"/>
                    <a:lumOff val="35000"/>
                  </a:schemeClr>
                </a:solidFill>
              </a:rPr>
              <a:t>', </a:t>
            </a:r>
            <a:r>
              <a:rPr lang="en-US" altLang="zh-CN" sz="1400" dirty="0" err="1" smtClean="0">
                <a:solidFill>
                  <a:schemeClr val="tx1">
                    <a:lumMod val="65000"/>
                    <a:lumOff val="35000"/>
                  </a:schemeClr>
                </a:solidFill>
              </a:rPr>
              <a:t>arr</a:t>
            </a:r>
            <a:endParaRPr lang="en-US" altLang="zh-CN" sz="1400" dirty="0" smtClean="0">
              <a:solidFill>
                <a:schemeClr val="accent2"/>
              </a:solidFill>
            </a:endParaRPr>
          </a:p>
          <a:p>
            <a:pPr>
              <a:lnSpc>
                <a:spcPts val="2200"/>
              </a:lnSpc>
            </a:pPr>
            <a:r>
              <a:rPr lang="en-US" altLang="zh-CN" sz="1400" dirty="0" smtClean="0">
                <a:solidFill>
                  <a:schemeClr val="accent6"/>
                </a:solidFill>
              </a:rPr>
              <a:t># </a:t>
            </a:r>
            <a:r>
              <a:rPr lang="zh-CN" altLang="en-US" sz="1400" dirty="0" smtClean="0">
                <a:solidFill>
                  <a:schemeClr val="accent6"/>
                </a:solidFill>
              </a:rPr>
              <a:t>输出数组</a:t>
            </a:r>
            <a:r>
              <a:rPr lang="zh-CN" altLang="en-US" sz="1400" dirty="0">
                <a:solidFill>
                  <a:schemeClr val="accent6"/>
                </a:solidFill>
              </a:rPr>
              <a:t>类型</a:t>
            </a:r>
            <a:endParaRPr lang="en-US" altLang="zh-CN" sz="1400" dirty="0" smtClean="0">
              <a:solidFill>
                <a:schemeClr val="accent6"/>
              </a:solidFill>
            </a:endParaRPr>
          </a:p>
          <a:p>
            <a:pPr>
              <a:lnSpc>
                <a:spcPts val="2200"/>
              </a:lnSpc>
            </a:pPr>
            <a:r>
              <a:rPr lang="en-US" altLang="zh-CN" sz="1400" dirty="0">
                <a:solidFill>
                  <a:srgbClr val="0563C1"/>
                </a:solidFill>
              </a:rPr>
              <a:t>print </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arr</a:t>
            </a:r>
            <a:r>
              <a:rPr lang="zh-CN" altLang="en-US" sz="1400" dirty="0" smtClean="0">
                <a:solidFill>
                  <a:schemeClr val="tx1">
                    <a:lumMod val="65000"/>
                    <a:lumOff val="35000"/>
                  </a:schemeClr>
                </a:solidFill>
              </a:rPr>
              <a:t>数组</a:t>
            </a:r>
            <a:r>
              <a:rPr lang="zh-CN" altLang="en-US" sz="1400" dirty="0">
                <a:solidFill>
                  <a:schemeClr val="tx1">
                    <a:lumMod val="65000"/>
                    <a:lumOff val="35000"/>
                  </a:schemeClr>
                </a:solidFill>
              </a:rPr>
              <a:t>类型</a:t>
            </a:r>
            <a:r>
              <a:rPr lang="zh-CN" altLang="en-US" sz="1400" dirty="0" smtClean="0">
                <a:solidFill>
                  <a:schemeClr val="tx1">
                    <a:lumMod val="65000"/>
                    <a:lumOff val="35000"/>
                  </a:schemeClr>
                </a:solidFill>
              </a:rPr>
              <a:t>：</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arr</a:t>
            </a:r>
            <a:r>
              <a:rPr lang="en-US" altLang="zh-CN" sz="1400" dirty="0" err="1" smtClean="0">
                <a:solidFill>
                  <a:schemeClr val="accent2"/>
                </a:solidFill>
              </a:rPr>
              <a:t>.dtype</a:t>
            </a:r>
            <a:endParaRPr lang="en-US" altLang="zh-CN" sz="1400" dirty="0" smtClean="0">
              <a:solidFill>
                <a:schemeClr val="accent2"/>
              </a:solidFill>
            </a:endParaRPr>
          </a:p>
        </p:txBody>
      </p:sp>
      <p:sp>
        <p:nvSpPr>
          <p:cNvPr id="39" name="矩形 38"/>
          <p:cNvSpPr/>
          <p:nvPr/>
        </p:nvSpPr>
        <p:spPr>
          <a:xfrm>
            <a:off x="6513274" y="3412058"/>
            <a:ext cx="4633697" cy="301053"/>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6513274" y="4921250"/>
            <a:ext cx="4303622" cy="646331"/>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a:t>
            </a:r>
            <a:r>
              <a:rPr lang="zh-CN" altLang="en-US" sz="1200" b="1" dirty="0" smtClean="0">
                <a:ln w="0"/>
                <a:solidFill>
                  <a:schemeClr val="bg1">
                    <a:lumMod val="95000"/>
                  </a:schemeClr>
                </a:solidFill>
                <a:latin typeface="微软雅黑" panose="020B0503020204020204" pitchFamily="34" charset="-122"/>
                <a:ea typeface="微软雅黑" panose="020B0503020204020204" pitchFamily="34" charset="-122"/>
              </a:rPr>
              <a:t>数组：</a:t>
            </a:r>
            <a:r>
              <a:rPr lang="en-US" altLang="zh-CN" sz="1200" b="1" dirty="0" smtClean="0">
                <a:ln w="0"/>
                <a:solidFill>
                  <a:schemeClr val="bg1">
                    <a:lumMod val="95000"/>
                  </a:schemeClr>
                </a:solidFill>
                <a:latin typeface="微软雅黑" panose="020B0503020204020204" pitchFamily="34" charset="-122"/>
                <a:ea typeface="微软雅黑" panose="020B0503020204020204" pitchFamily="34" charset="-122"/>
              </a:rPr>
              <a:t>[1, 2, 3]</a:t>
            </a:r>
          </a:p>
          <a:p>
            <a:pPr>
              <a:lnSpc>
                <a:spcPct val="150000"/>
              </a:lnSpc>
            </a:pPr>
            <a:r>
              <a:rPr lang="en-US" altLang="zh-CN" sz="1200" b="1" dirty="0" err="1" smtClean="0">
                <a:ln w="0"/>
                <a:solidFill>
                  <a:schemeClr val="bg1">
                    <a:lumMod val="95000"/>
                  </a:schemeClr>
                </a:solidFill>
                <a:latin typeface="微软雅黑" panose="020B0503020204020204" pitchFamily="34" charset="-122"/>
                <a:ea typeface="微软雅黑" panose="020B0503020204020204" pitchFamily="34" charset="-122"/>
              </a:rPr>
              <a:t>arr</a:t>
            </a:r>
            <a:r>
              <a:rPr lang="zh-CN" altLang="en-US" sz="1200" b="1" dirty="0" smtClean="0">
                <a:ln w="0"/>
                <a:solidFill>
                  <a:schemeClr val="bg1">
                    <a:lumMod val="95000"/>
                  </a:schemeClr>
                </a:solidFill>
                <a:latin typeface="微软雅黑" panose="020B0503020204020204" pitchFamily="34" charset="-122"/>
                <a:ea typeface="微软雅黑" panose="020B0503020204020204" pitchFamily="34" charset="-122"/>
              </a:rPr>
              <a:t>数组类型： </a:t>
            </a:r>
            <a:r>
              <a:rPr lang="en-US" altLang="zh-CN" sz="1200" b="1" dirty="0" smtClean="0">
                <a:ln w="0"/>
                <a:solidFill>
                  <a:schemeClr val="bg1">
                    <a:lumMod val="95000"/>
                  </a:schemeClr>
                </a:solidFill>
                <a:latin typeface="微软雅黑" panose="020B0503020204020204" pitchFamily="34" charset="-122"/>
                <a:ea typeface="微软雅黑" panose="020B0503020204020204" pitchFamily="34" charset="-122"/>
              </a:rPr>
              <a:t>int64</a:t>
            </a:r>
            <a:endParaRPr lang="zh-CN" altLang="en-US" sz="1200" b="1" dirty="0">
              <a:solidFill>
                <a:schemeClr val="bg1">
                  <a:lumMod val="95000"/>
                </a:schemeClr>
              </a:solidFill>
            </a:endParaRPr>
          </a:p>
        </p:txBody>
      </p:sp>
      <p:sp>
        <p:nvSpPr>
          <p:cNvPr id="43" name="矩形 42"/>
          <p:cNvSpPr/>
          <p:nvPr/>
        </p:nvSpPr>
        <p:spPr>
          <a:xfrm>
            <a:off x="6513274" y="5791620"/>
            <a:ext cx="4303622" cy="646331"/>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将</a:t>
            </a:r>
            <a:r>
              <a:rPr lang="en-US" altLang="zh-CN" sz="1200" dirty="0" err="1" smtClean="0">
                <a:ln w="0"/>
                <a:solidFill>
                  <a:schemeClr val="accent4">
                    <a:lumMod val="50000"/>
                  </a:schemeClr>
                </a:solidFill>
                <a:latin typeface="微软雅黑" panose="020B0503020204020204" pitchFamily="34" charset="-122"/>
                <a:ea typeface="微软雅黑" panose="020B0503020204020204" pitchFamily="34" charset="-122"/>
              </a:rPr>
              <a:t>arr</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数组中的每一个元素类型由 </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float64 </a:t>
            </a:r>
            <a:r>
              <a:rPr lang="zh-CN" altLang="en-US" sz="1200" dirty="0">
                <a:ln w="0"/>
                <a:solidFill>
                  <a:schemeClr val="accent4">
                    <a:lumMod val="50000"/>
                  </a:schemeClr>
                </a:solidFill>
                <a:latin typeface="微软雅黑" panose="020B0503020204020204" pitchFamily="34" charset="-122"/>
                <a:ea typeface="微软雅黑" panose="020B0503020204020204" pitchFamily="34" charset="-122"/>
              </a:rPr>
              <a:t>浮点型</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 转换成 </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int64 </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整型数据，因此小数部分被截取只保留整数部分。</a:t>
            </a:r>
            <a:endParaRPr lang="zh-CN" altLang="en-US" sz="1200" dirty="0">
              <a:solidFill>
                <a:schemeClr val="accent4">
                  <a:lumMod val="50000"/>
                </a:schemeClr>
              </a:solidFill>
            </a:endParaRPr>
          </a:p>
        </p:txBody>
      </p:sp>
      <p:sp>
        <p:nvSpPr>
          <p:cNvPr id="44" name="矩形 43"/>
          <p:cNvSpPr/>
          <p:nvPr/>
        </p:nvSpPr>
        <p:spPr>
          <a:xfrm>
            <a:off x="1634658" y="5022362"/>
            <a:ext cx="4303622" cy="369332"/>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在</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Ubuntu64</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位系统中，若不指定</a:t>
            </a:r>
            <a:r>
              <a:rPr lang="en-US" altLang="zh-CN" sz="1200" dirty="0" err="1" smtClean="0">
                <a:ln w="0"/>
                <a:solidFill>
                  <a:schemeClr val="accent4">
                    <a:lumMod val="50000"/>
                  </a:schemeClr>
                </a:solidFill>
                <a:latin typeface="微软雅黑" panose="020B0503020204020204" pitchFamily="34" charset="-122"/>
                <a:ea typeface="微软雅黑" panose="020B0503020204020204" pitchFamily="34" charset="-122"/>
              </a:rPr>
              <a:t>dtype</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类型，默认为 </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int64</a:t>
            </a:r>
            <a:endParaRPr lang="zh-CN" altLang="en-US" sz="1200" dirty="0">
              <a:solidFill>
                <a:schemeClr val="accent4">
                  <a:lumMod val="50000"/>
                </a:schemeClr>
              </a:solidFill>
            </a:endParaRPr>
          </a:p>
        </p:txBody>
      </p:sp>
    </p:spTree>
    <p:extLst>
      <p:ext uri="{BB962C8B-B14F-4D97-AF65-F5344CB8AC3E}">
        <p14:creationId xmlns:p14="http://schemas.microsoft.com/office/powerpoint/2010/main" val="192766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750"/>
                                        <p:tgtEl>
                                          <p:spTgt spid="33"/>
                                        </p:tgtEl>
                                      </p:cBhvr>
                                    </p:animEffect>
                                    <p:anim calcmode="lin" valueType="num">
                                      <p:cBhvr>
                                        <p:cTn id="8" dur="750" fill="hold"/>
                                        <p:tgtEl>
                                          <p:spTgt spid="33"/>
                                        </p:tgtEl>
                                        <p:attrNameLst>
                                          <p:attrName>ppt_x</p:attrName>
                                        </p:attrNameLst>
                                      </p:cBhvr>
                                      <p:tavLst>
                                        <p:tav tm="0">
                                          <p:val>
                                            <p:strVal val="#ppt_x"/>
                                          </p:val>
                                        </p:tav>
                                        <p:tav tm="100000">
                                          <p:val>
                                            <p:strVal val="#ppt_x"/>
                                          </p:val>
                                        </p:tav>
                                      </p:tavLst>
                                    </p:anim>
                                    <p:anim calcmode="lin" valueType="num">
                                      <p:cBhvr>
                                        <p:cTn id="9"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anim calcmode="lin" valueType="num">
                                      <p:cBhvr>
                                        <p:cTn id="19" dur="500" fill="hold"/>
                                        <p:tgtEl>
                                          <p:spTgt spid="35"/>
                                        </p:tgtEl>
                                        <p:attrNameLst>
                                          <p:attrName>ppt_x</p:attrName>
                                        </p:attrNameLst>
                                      </p:cBhvr>
                                      <p:tavLst>
                                        <p:tav tm="0">
                                          <p:val>
                                            <p:strVal val="#ppt_x"/>
                                          </p:val>
                                        </p:tav>
                                        <p:tav tm="100000">
                                          <p:val>
                                            <p:strVal val="#ppt_x"/>
                                          </p:val>
                                        </p:tav>
                                      </p:tavLst>
                                    </p:anim>
                                    <p:anim calcmode="lin" valueType="num">
                                      <p:cBhvr>
                                        <p:cTn id="20" dur="500" fill="hold"/>
                                        <p:tgtEl>
                                          <p:spTgt spid="35"/>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42" presetClass="entr" presetSubtype="0" fill="hold" grpId="0"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anim calcmode="lin" valueType="num">
                                      <p:cBhvr>
                                        <p:cTn id="25" dur="500" fill="hold"/>
                                        <p:tgtEl>
                                          <p:spTgt spid="44"/>
                                        </p:tgtEl>
                                        <p:attrNameLst>
                                          <p:attrName>ppt_x</p:attrName>
                                        </p:attrNameLst>
                                      </p:cBhvr>
                                      <p:tavLst>
                                        <p:tav tm="0">
                                          <p:val>
                                            <p:strVal val="#ppt_x"/>
                                          </p:val>
                                        </p:tav>
                                        <p:tav tm="100000">
                                          <p:val>
                                            <p:strVal val="#ppt_x"/>
                                          </p:val>
                                        </p:tav>
                                      </p:tavLst>
                                    </p:anim>
                                    <p:anim calcmode="lin" valueType="num">
                                      <p:cBhvr>
                                        <p:cTn id="26" dur="5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750"/>
                                        <p:tgtEl>
                                          <p:spTgt spid="38"/>
                                        </p:tgtEl>
                                      </p:cBhvr>
                                    </p:animEffect>
                                    <p:anim calcmode="lin" valueType="num">
                                      <p:cBhvr>
                                        <p:cTn id="32" dur="750" fill="hold"/>
                                        <p:tgtEl>
                                          <p:spTgt spid="38"/>
                                        </p:tgtEl>
                                        <p:attrNameLst>
                                          <p:attrName>ppt_x</p:attrName>
                                        </p:attrNameLst>
                                      </p:cBhvr>
                                      <p:tavLst>
                                        <p:tav tm="0">
                                          <p:val>
                                            <p:strVal val="#ppt_x"/>
                                          </p:val>
                                        </p:tav>
                                        <p:tav tm="100000">
                                          <p:val>
                                            <p:strVal val="#ppt_x"/>
                                          </p:val>
                                        </p:tav>
                                      </p:tavLst>
                                    </p:anim>
                                    <p:anim calcmode="lin" valueType="num">
                                      <p:cBhvr>
                                        <p:cTn id="33" dur="75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childTnLst>
                          </p:cTn>
                        </p:par>
                        <p:par>
                          <p:cTn id="39" fill="hold">
                            <p:stCondLst>
                              <p:cond delay="500"/>
                            </p:stCondLst>
                            <p:childTnLst>
                              <p:par>
                                <p:cTn id="40" presetID="42" presetClass="entr" presetSubtype="0"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anim calcmode="lin" valueType="num">
                                      <p:cBhvr>
                                        <p:cTn id="43" dur="500" fill="hold"/>
                                        <p:tgtEl>
                                          <p:spTgt spid="40"/>
                                        </p:tgtEl>
                                        <p:attrNameLst>
                                          <p:attrName>ppt_x</p:attrName>
                                        </p:attrNameLst>
                                      </p:cBhvr>
                                      <p:tavLst>
                                        <p:tav tm="0">
                                          <p:val>
                                            <p:strVal val="#ppt_x"/>
                                          </p:val>
                                        </p:tav>
                                        <p:tav tm="100000">
                                          <p:val>
                                            <p:strVal val="#ppt_x"/>
                                          </p:val>
                                        </p:tav>
                                      </p:tavLst>
                                    </p:anim>
                                    <p:anim calcmode="lin" valueType="num">
                                      <p:cBhvr>
                                        <p:cTn id="44" dur="500" fill="hold"/>
                                        <p:tgtEl>
                                          <p:spTgt spid="40"/>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42" presetClass="entr" presetSubtype="0" fill="hold" grpId="0"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anim calcmode="lin" valueType="num">
                                      <p:cBhvr>
                                        <p:cTn id="49" dur="500" fill="hold"/>
                                        <p:tgtEl>
                                          <p:spTgt spid="43"/>
                                        </p:tgtEl>
                                        <p:attrNameLst>
                                          <p:attrName>ppt_x</p:attrName>
                                        </p:attrNameLst>
                                      </p:cBhvr>
                                      <p:tavLst>
                                        <p:tav tm="0">
                                          <p:val>
                                            <p:strVal val="#ppt_x"/>
                                          </p:val>
                                        </p:tav>
                                        <p:tav tm="100000">
                                          <p:val>
                                            <p:strVal val="#ppt_x"/>
                                          </p:val>
                                        </p:tav>
                                      </p:tavLst>
                                    </p:anim>
                                    <p:anim calcmode="lin" valueType="num">
                                      <p:cBhvr>
                                        <p:cTn id="50"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8" grpId="0" animBg="1"/>
      <p:bldP spid="39" grpId="0" animBg="1"/>
      <p:bldP spid="40" grpId="0" animBg="1"/>
      <p:bldP spid="43"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专业工具</a:t>
            </a:r>
            <a:endParaRPr lang="zh-CN" altLang="en-US" sz="2000" b="1" dirty="0">
              <a:solidFill>
                <a:schemeClr val="bg1">
                  <a:lumMod val="95000"/>
                </a:schemeClr>
              </a:solidFill>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4188" y="1156893"/>
            <a:ext cx="654958" cy="689071"/>
          </a:xfrm>
          <a:prstGeom prst="rect">
            <a:avLst/>
          </a:prstGeom>
        </p:spPr>
      </p:pic>
      <p:sp>
        <p:nvSpPr>
          <p:cNvPr id="7" name="标题 1"/>
          <p:cNvSpPr txBox="1">
            <a:spLocks/>
          </p:cNvSpPr>
          <p:nvPr/>
        </p:nvSpPr>
        <p:spPr>
          <a:xfrm>
            <a:off x="1507668" y="1171558"/>
            <a:ext cx="5096332" cy="776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en-US" altLang="zh-CN" sz="2500" dirty="0" err="1" smtClean="0">
                <a:solidFill>
                  <a:schemeClr val="tx1">
                    <a:lumMod val="65000"/>
                    <a:lumOff val="35000"/>
                  </a:schemeClr>
                </a:solidFill>
              </a:rPr>
              <a:t>Jupyter</a:t>
            </a:r>
            <a:r>
              <a:rPr lang="en-US" altLang="zh-CN" sz="2500" dirty="0" smtClean="0">
                <a:solidFill>
                  <a:schemeClr val="tx1">
                    <a:lumMod val="65000"/>
                    <a:lumOff val="35000"/>
                  </a:schemeClr>
                </a:solidFill>
              </a:rPr>
              <a:t> notebook </a:t>
            </a:r>
            <a:r>
              <a:rPr lang="zh-CN" altLang="en-US" sz="2500" dirty="0" smtClean="0">
                <a:solidFill>
                  <a:schemeClr val="tx1">
                    <a:lumMod val="65000"/>
                    <a:lumOff val="35000"/>
                  </a:schemeClr>
                </a:solidFill>
              </a:rPr>
              <a:t>安装和使用</a:t>
            </a:r>
            <a:endParaRPr lang="en-US" altLang="zh-CN" sz="2500" dirty="0" smtClean="0">
              <a:solidFill>
                <a:schemeClr val="tx1">
                  <a:lumMod val="65000"/>
                  <a:lumOff val="35000"/>
                </a:schemeClr>
              </a:solidFill>
            </a:endParaRPr>
          </a:p>
        </p:txBody>
      </p:sp>
      <p:sp>
        <p:nvSpPr>
          <p:cNvPr id="8" name="矩形 7"/>
          <p:cNvSpPr/>
          <p:nvPr/>
        </p:nvSpPr>
        <p:spPr>
          <a:xfrm>
            <a:off x="890816" y="4474890"/>
            <a:ext cx="10410368" cy="1846659"/>
          </a:xfrm>
          <a:prstGeom prst="rect">
            <a:avLst/>
          </a:prstGeom>
        </p:spPr>
        <p:txBody>
          <a:bodyPr wrap="square">
            <a:spAutoFit/>
          </a:bodyPr>
          <a:lstStyle/>
          <a:p>
            <a:pPr>
              <a:lnSpc>
                <a:spcPct val="150000"/>
              </a:lnSpc>
            </a:pPr>
            <a:r>
              <a:rPr lang="en-US" altLang="zh-CN" b="1" dirty="0" err="1">
                <a:solidFill>
                  <a:schemeClr val="tx1">
                    <a:lumMod val="50000"/>
                    <a:lumOff val="50000"/>
                  </a:schemeClr>
                </a:solidFill>
                <a:latin typeface="微软雅黑" panose="020B0503020204020204" pitchFamily="34" charset="-122"/>
                <a:ea typeface="微软雅黑" panose="020B0503020204020204" pitchFamily="34" charset="-122"/>
              </a:rPr>
              <a:t>Jupyter</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的安装和配置只需简单</a:t>
            </a:r>
            <a:r>
              <a:rPr lang="en-US" altLang="zh-CN" sz="2800" b="1" dirty="0">
                <a:solidFill>
                  <a:schemeClr val="accent6"/>
                </a:solidFill>
                <a:latin typeface="Script MT Bold" panose="03040602040607080904" pitchFamily="66" charset="0"/>
              </a:rPr>
              <a:t>3</a:t>
            </a:r>
            <a:r>
              <a:rPr lang="zh-CN" altLang="en-US" b="1" dirty="0">
                <a:solidFill>
                  <a:schemeClr val="tx1">
                    <a:lumMod val="50000"/>
                    <a:lumOff val="50000"/>
                  </a:schemeClr>
                </a:solidFill>
                <a:latin typeface="微软雅黑" panose="020B0503020204020204" pitchFamily="34" charset="-122"/>
                <a:ea typeface="微软雅黑" panose="020B0503020204020204" pitchFamily="34" charset="-122"/>
              </a:rPr>
              <a:t>步即可完成</a:t>
            </a: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a:p>
            <a:pPr indent="261938">
              <a:lnSpc>
                <a:spcPct val="150000"/>
              </a:lnSpc>
            </a:pPr>
            <a:r>
              <a:rPr lang="en-US" altLang="zh-CN" sz="1600" b="1" dirty="0">
                <a:solidFill>
                  <a:schemeClr val="accent2"/>
                </a:solidFill>
              </a:rPr>
              <a:t>Step1</a:t>
            </a:r>
            <a:r>
              <a:rPr lang="zh-CN" altLang="en-US" sz="1600" b="1" dirty="0">
                <a:solidFill>
                  <a:schemeClr val="accent2"/>
                </a:solidFill>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在终端输入指令：</a:t>
            </a:r>
            <a:r>
              <a:rPr lang="en-US" altLang="zh-CN" sz="1600" i="1" dirty="0">
                <a:ln w="0"/>
                <a:solidFill>
                  <a:schemeClr val="accent1">
                    <a:lumMod val="75000"/>
                  </a:schemeClr>
                </a:solidFill>
              </a:rPr>
              <a:t>pip install </a:t>
            </a:r>
            <a:r>
              <a:rPr lang="en-US" altLang="zh-CN" sz="1600" i="1" dirty="0" err="1" smtClean="0">
                <a:ln w="0"/>
                <a:solidFill>
                  <a:schemeClr val="accent1">
                    <a:lumMod val="75000"/>
                  </a:schemeClr>
                </a:solidFill>
              </a:rPr>
              <a:t>jupyter</a:t>
            </a:r>
            <a:r>
              <a:rPr lang="en-US" altLang="zh-CN" sz="1600" i="1" dirty="0" smtClean="0">
                <a:ln w="0"/>
                <a:solidFill>
                  <a:schemeClr val="accent1">
                    <a:lumMod val="75000"/>
                  </a:schemeClr>
                </a:solidFill>
              </a:rPr>
              <a:t> </a:t>
            </a:r>
            <a:r>
              <a:rPr lang="zh-CN" altLang="en-US" sz="1400" i="1" dirty="0">
                <a:ln w="0"/>
                <a:solidFill>
                  <a:schemeClr val="tx1">
                    <a:lumMod val="65000"/>
                    <a:lumOff val="35000"/>
                  </a:schemeClr>
                </a:solidFill>
                <a:latin typeface="微软雅黑" panose="020B0503020204020204" pitchFamily="34" charset="-122"/>
                <a:ea typeface="微软雅黑" panose="020B0503020204020204" pitchFamily="34" charset="-122"/>
              </a:rPr>
              <a:t>（之前要安装依赖</a:t>
            </a:r>
            <a:r>
              <a:rPr lang="zh-CN" altLang="en-US" sz="1400" i="1" dirty="0" smtClean="0">
                <a:ln w="0"/>
                <a:solidFill>
                  <a:schemeClr val="tx1">
                    <a:lumMod val="65000"/>
                    <a:lumOff val="35000"/>
                  </a:schemeClr>
                </a:solidFill>
                <a:latin typeface="微软雅黑" panose="020B0503020204020204" pitchFamily="34" charset="-122"/>
                <a:ea typeface="微软雅黑" panose="020B0503020204020204" pitchFamily="34" charset="-122"/>
              </a:rPr>
              <a:t>模块：</a:t>
            </a:r>
            <a:r>
              <a:rPr lang="en-US" altLang="zh-CN" sz="1400" i="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400" i="1"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i="1" dirty="0" err="1">
                <a:ln w="0"/>
                <a:solidFill>
                  <a:schemeClr val="tx1">
                    <a:lumMod val="65000"/>
                    <a:lumOff val="35000"/>
                  </a:schemeClr>
                </a:solidFill>
                <a:latin typeface="微软雅黑" panose="020B0503020204020204" pitchFamily="34" charset="-122"/>
                <a:ea typeface="微软雅黑" panose="020B0503020204020204" pitchFamily="34" charset="-122"/>
              </a:rPr>
              <a:t>scipy</a:t>
            </a:r>
            <a:r>
              <a:rPr lang="zh-CN" altLang="en-US" sz="1400" i="1"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400" i="1" dirty="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400" i="1" dirty="0">
                <a:ln w="0"/>
                <a:solidFill>
                  <a:schemeClr val="tx1">
                    <a:lumMod val="65000"/>
                    <a:lumOff val="35000"/>
                  </a:schemeClr>
                </a:solidFill>
                <a:latin typeface="微软雅黑" panose="020B0503020204020204" pitchFamily="34" charset="-122"/>
                <a:ea typeface="微软雅黑" panose="020B0503020204020204" pitchFamily="34" charset="-122"/>
              </a:rPr>
              <a:t>和 </a:t>
            </a:r>
            <a:r>
              <a:rPr lang="en-US" altLang="zh-CN" sz="1400" i="1" dirty="0" err="1">
                <a:ln w="0"/>
                <a:solidFill>
                  <a:schemeClr val="tx1">
                    <a:lumMod val="65000"/>
                    <a:lumOff val="35000"/>
                  </a:schemeClr>
                </a:solidFill>
                <a:latin typeface="微软雅黑" panose="020B0503020204020204" pitchFamily="34" charset="-122"/>
                <a:ea typeface="微软雅黑" panose="020B0503020204020204" pitchFamily="34" charset="-122"/>
              </a:rPr>
              <a:t>matplotlib</a:t>
            </a:r>
            <a:r>
              <a:rPr lang="zh-CN" altLang="en-US" sz="1400" i="1"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400" i="1"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indent="261938">
              <a:lnSpc>
                <a:spcPct val="150000"/>
              </a:lnSpc>
            </a:pPr>
            <a:r>
              <a:rPr lang="en-US" altLang="zh-CN" sz="1600" b="1" dirty="0">
                <a:solidFill>
                  <a:schemeClr val="accent2"/>
                </a:solidFill>
              </a:rPr>
              <a:t>Step2</a:t>
            </a:r>
            <a:r>
              <a:rPr lang="zh-CN" altLang="en-US" sz="1600" b="1" dirty="0">
                <a:solidFill>
                  <a:schemeClr val="accent2"/>
                </a:solidFill>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设置密码输入指令：</a:t>
            </a:r>
            <a:r>
              <a:rPr lang="en-US" altLang="zh-CN" sz="1600" i="1" dirty="0" err="1">
                <a:ln w="0"/>
                <a:solidFill>
                  <a:schemeClr val="accent1">
                    <a:lumMod val="75000"/>
                  </a:schemeClr>
                </a:solidFill>
              </a:rPr>
              <a:t>jupyter</a:t>
            </a:r>
            <a:r>
              <a:rPr lang="en-US" altLang="zh-CN" sz="1600" i="1" dirty="0">
                <a:ln w="0"/>
                <a:solidFill>
                  <a:schemeClr val="accent1">
                    <a:lumMod val="75000"/>
                  </a:schemeClr>
                </a:solidFill>
              </a:rPr>
              <a:t> notebook password</a:t>
            </a:r>
          </a:p>
          <a:p>
            <a:pPr indent="261938">
              <a:lnSpc>
                <a:spcPct val="150000"/>
              </a:lnSpc>
            </a:pPr>
            <a:r>
              <a:rPr lang="en-US" altLang="zh-CN" sz="1600" b="1" dirty="0">
                <a:solidFill>
                  <a:schemeClr val="accent2"/>
                </a:solidFill>
              </a:rPr>
              <a:t>Step3</a:t>
            </a:r>
            <a:r>
              <a:rPr lang="zh-CN" altLang="en-US" sz="1600" b="1" dirty="0">
                <a:solidFill>
                  <a:schemeClr val="accent2"/>
                </a:solidFill>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启动输入指令：</a:t>
            </a:r>
            <a:r>
              <a:rPr lang="en-US" altLang="zh-CN" sz="1600" i="1" dirty="0" err="1">
                <a:ln w="0"/>
                <a:solidFill>
                  <a:schemeClr val="accent1">
                    <a:lumMod val="75000"/>
                  </a:schemeClr>
                </a:solidFill>
              </a:rPr>
              <a:t>jupyter</a:t>
            </a:r>
            <a:r>
              <a:rPr lang="en-US" altLang="zh-CN" sz="1600" i="1" dirty="0">
                <a:ln w="0"/>
                <a:solidFill>
                  <a:schemeClr val="accent1">
                    <a:lumMod val="75000"/>
                  </a:schemeClr>
                </a:solidFill>
              </a:rPr>
              <a:t> notebook </a:t>
            </a:r>
            <a:r>
              <a:rPr lang="en-US" altLang="zh-CN" sz="1200" dirty="0">
                <a:ln w="0"/>
                <a:solidFill>
                  <a:srgbClr val="FF0000"/>
                </a:solidFill>
              </a:rPr>
              <a:t>(</a:t>
            </a:r>
            <a:r>
              <a:rPr lang="zh-CN" altLang="en-US" sz="1200" dirty="0">
                <a:ln w="0"/>
                <a:solidFill>
                  <a:srgbClr val="FF0000"/>
                </a:solidFill>
              </a:rPr>
              <a:t>若要停止服务</a:t>
            </a:r>
            <a:r>
              <a:rPr lang="en-US" altLang="zh-CN" sz="1200" dirty="0">
                <a:ln w="0"/>
                <a:solidFill>
                  <a:srgbClr val="FF0000"/>
                </a:solidFill>
              </a:rPr>
              <a:t>,</a:t>
            </a:r>
            <a:r>
              <a:rPr lang="zh-CN" altLang="en-US" sz="1200" dirty="0">
                <a:ln w="0"/>
                <a:solidFill>
                  <a:srgbClr val="FF0000"/>
                </a:solidFill>
              </a:rPr>
              <a:t>需在控制台使用 </a:t>
            </a:r>
            <a:r>
              <a:rPr lang="en-US" altLang="zh-CN" sz="1200" b="1" dirty="0" err="1">
                <a:ln w="0"/>
                <a:solidFill>
                  <a:srgbClr val="FF0000"/>
                </a:solidFill>
              </a:rPr>
              <a:t>Ctrl+C</a:t>
            </a:r>
            <a:r>
              <a:rPr lang="en-US" altLang="zh-CN" sz="1200" dirty="0">
                <a:ln w="0"/>
                <a:solidFill>
                  <a:srgbClr val="FF0000"/>
                </a:solidFill>
              </a:rPr>
              <a:t> </a:t>
            </a:r>
            <a:r>
              <a:rPr lang="zh-CN" altLang="en-US" sz="1200" dirty="0">
                <a:ln w="0"/>
                <a:solidFill>
                  <a:srgbClr val="FF0000"/>
                </a:solidFill>
              </a:rPr>
              <a:t>快捷键即可</a:t>
            </a:r>
            <a:r>
              <a:rPr lang="en-US" altLang="zh-CN" sz="1200" dirty="0">
                <a:ln w="0"/>
                <a:solidFill>
                  <a:srgbClr val="FF0000"/>
                </a:solidFill>
              </a:rPr>
              <a:t>)</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551" y="2350301"/>
            <a:ext cx="2811283" cy="1771407"/>
          </a:xfrm>
          <a:prstGeom prst="rect">
            <a:avLst/>
          </a:prstGeom>
          <a:ln>
            <a:noFill/>
          </a:ln>
          <a:effectLst>
            <a:outerShdw blurRad="292100" dist="139700" dir="2700000" algn="tl" rotWithShape="0">
              <a:srgbClr val="333333">
                <a:alpha val="65000"/>
              </a:srgbClr>
            </a:outerShdw>
          </a:effectLst>
        </p:spPr>
      </p:pic>
      <p:pic>
        <p:nvPicPr>
          <p:cNvPr id="13" name="图片 12"/>
          <p:cNvPicPr>
            <a:picLocks noChangeAspect="1"/>
          </p:cNvPicPr>
          <p:nvPr/>
        </p:nvPicPr>
        <p:blipFill>
          <a:blip r:embed="rId5"/>
          <a:stretch>
            <a:fillRect/>
          </a:stretch>
        </p:blipFill>
        <p:spPr>
          <a:xfrm>
            <a:off x="8094095" y="2331523"/>
            <a:ext cx="2762591" cy="1808964"/>
          </a:xfrm>
          <a:prstGeom prst="rect">
            <a:avLst/>
          </a:prstGeom>
          <a:ln>
            <a:noFill/>
          </a:ln>
          <a:effectLst>
            <a:outerShdw blurRad="292100" dist="139700" dir="2700000" algn="tl" rotWithShape="0">
              <a:srgbClr val="333333">
                <a:alpha val="65000"/>
              </a:srgbClr>
            </a:outerShdw>
          </a:effectLst>
        </p:spPr>
      </p:pic>
      <p:pic>
        <p:nvPicPr>
          <p:cNvPr id="14" name="图片 13"/>
          <p:cNvPicPr>
            <a:picLocks noChangeAspect="1"/>
          </p:cNvPicPr>
          <p:nvPr/>
        </p:nvPicPr>
        <p:blipFill>
          <a:blip r:embed="rId6"/>
          <a:stretch>
            <a:fillRect/>
          </a:stretch>
        </p:blipFill>
        <p:spPr>
          <a:xfrm>
            <a:off x="4701469" y="2336423"/>
            <a:ext cx="2789062" cy="18040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0598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ndarray</a:t>
            </a:r>
            <a:r>
              <a:rPr lang="zh-CN" altLang="en-US" sz="2000" b="1" dirty="0" smtClean="0">
                <a:solidFill>
                  <a:schemeClr val="bg1">
                    <a:lumMod val="95000"/>
                  </a:schemeClr>
                </a:solidFill>
              </a:rPr>
              <a:t>数据类型</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07398"/>
            <a:ext cx="3619902"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3.2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ndarray</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的数据类型</a:t>
            </a:r>
            <a:endParaRPr lang="zh-CN" altLang="en-US" sz="20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3" name="矩形 12"/>
          <p:cNvSpPr/>
          <p:nvPr/>
        </p:nvSpPr>
        <p:spPr>
          <a:xfrm>
            <a:off x="1394433" y="1607388"/>
            <a:ext cx="9582120" cy="267765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d</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type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是</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如此强大和灵活的原因之一。</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多数情况下，他们直接映射到响应的机器表示，这使得“</a:t>
            </a:r>
            <a:r>
              <a:rPr lang="zh-CN" altLang="en-US" sz="1600" dirty="0" smtClean="0">
                <a:ln w="0"/>
                <a:solidFill>
                  <a:srgbClr val="C00000"/>
                </a:solidFill>
                <a:latin typeface="微软雅黑" panose="020B0503020204020204" pitchFamily="34" charset="-122"/>
                <a:ea typeface="微软雅黑" panose="020B0503020204020204" pitchFamily="34" charset="-122"/>
              </a:rPr>
              <a:t>读写磁盘上的二进制流数据</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”以及“</a:t>
            </a:r>
            <a:r>
              <a:rPr lang="zh-CN" altLang="en-US" sz="1600" dirty="0" smtClean="0">
                <a:ln w="0"/>
                <a:solidFill>
                  <a:srgbClr val="C00000"/>
                </a:solidFill>
                <a:latin typeface="微软雅黑" panose="020B0503020204020204" pitchFamily="34" charset="-122"/>
                <a:ea typeface="微软雅黑" panose="020B0503020204020204" pitchFamily="34" charset="-122"/>
              </a:rPr>
              <a:t>集成低级语言代码（如</a:t>
            </a:r>
            <a:r>
              <a:rPr lang="en-US" altLang="zh-CN" sz="1600" dirty="0" smtClean="0">
                <a:ln w="0"/>
                <a:solidFill>
                  <a:srgbClr val="C00000"/>
                </a:solidFill>
                <a:latin typeface="微软雅黑" panose="020B0503020204020204" pitchFamily="34" charset="-122"/>
                <a:ea typeface="微软雅黑" panose="020B0503020204020204" pitchFamily="34" charset="-122"/>
              </a:rPr>
              <a:t>C</a:t>
            </a:r>
            <a:r>
              <a:rPr lang="zh-CN" altLang="en-US" sz="1600" dirty="0" smtClean="0">
                <a:ln w="0"/>
                <a:solidFill>
                  <a:srgbClr val="C00000"/>
                </a:solidFill>
                <a:latin typeface="微软雅黑" panose="020B0503020204020204" pitchFamily="34" charset="-122"/>
                <a:ea typeface="微软雅黑" panose="020B0503020204020204" pitchFamily="34" charset="-122"/>
              </a:rPr>
              <a:t>、</a:t>
            </a:r>
            <a:r>
              <a:rPr lang="en-US" altLang="zh-CN" sz="1600" dirty="0" smtClean="0">
                <a:ln w="0"/>
                <a:solidFill>
                  <a:srgbClr val="C00000"/>
                </a:solidFill>
                <a:latin typeface="微软雅黑" panose="020B0503020204020204" pitchFamily="34" charset="-122"/>
                <a:ea typeface="微软雅黑" panose="020B0503020204020204" pitchFamily="34" charset="-122"/>
              </a:rPr>
              <a:t>C++</a:t>
            </a:r>
            <a:r>
              <a:rPr lang="zh-CN" altLang="en-US" sz="1600" dirty="0" smtClean="0">
                <a:ln w="0"/>
                <a:solidFill>
                  <a:srgbClr val="C00000"/>
                </a:solidFill>
                <a:latin typeface="微软雅黑" panose="020B0503020204020204" pitchFamily="34" charset="-122"/>
                <a:ea typeface="微软雅黑" panose="020B0503020204020204" pitchFamily="34" charset="-122"/>
              </a:rPr>
              <a:t>、</a:t>
            </a:r>
            <a:r>
              <a:rPr lang="en-US" altLang="zh-CN" sz="1600" dirty="0" smtClean="0">
                <a:ln w="0"/>
                <a:solidFill>
                  <a:srgbClr val="C00000"/>
                </a:solidFill>
                <a:latin typeface="微软雅黑" panose="020B0503020204020204" pitchFamily="34" charset="-122"/>
                <a:ea typeface="微软雅黑" panose="020B0503020204020204" pitchFamily="34" charset="-122"/>
              </a:rPr>
              <a:t>Fortran</a:t>
            </a:r>
            <a:r>
              <a:rPr lang="zh-CN" altLang="en-US" sz="1600" dirty="0" smtClean="0">
                <a:ln w="0"/>
                <a:solidFill>
                  <a:srgbClr val="C00000"/>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”等工作变得更加简单。</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数值</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型 </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dtype</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的命名方式相同：</a:t>
            </a:r>
            <a:r>
              <a:rPr lang="zh-CN" altLang="en-US" sz="1600" dirty="0" smtClean="0">
                <a:ln w="0"/>
                <a:solidFill>
                  <a:srgbClr val="C00000"/>
                </a:solidFill>
                <a:latin typeface="微软雅黑" panose="020B0503020204020204" pitchFamily="34" charset="-122"/>
                <a:ea typeface="微软雅黑" panose="020B0503020204020204" pitchFamily="34" charset="-122"/>
              </a:rPr>
              <a:t>一个类型名</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（如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float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 </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int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rgbClr val="C00000"/>
                </a:solidFill>
                <a:latin typeface="微软雅黑" panose="020B0503020204020204" pitchFamily="34" charset="-122"/>
                <a:ea typeface="微软雅黑" panose="020B0503020204020204" pitchFamily="34" charset="-122"/>
              </a:rPr>
              <a:t>后面跟一个用于表示各元素位长度的数字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标准的双精度浮点值（即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中的</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float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对象）需要占</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8</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个字节（即</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64</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位）。</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因此，该类型在</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中就记作 </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float64</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7179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数据类型列表</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07398"/>
            <a:ext cx="4902304"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3.3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ndarray</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的常用数据类型列表</a:t>
            </a:r>
            <a:endParaRPr lang="zh-CN" altLang="en-US" sz="20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459709687"/>
              </p:ext>
            </p:extLst>
          </p:nvPr>
        </p:nvGraphicFramePr>
        <p:xfrm>
          <a:off x="871036" y="1550946"/>
          <a:ext cx="4785226" cy="4079240"/>
        </p:xfrm>
        <a:graphic>
          <a:graphicData uri="http://schemas.openxmlformats.org/drawingml/2006/table">
            <a:tbl>
              <a:tblPr firstRow="1" bandRow="1">
                <a:tableStyleId>{21E4AEA4-8DFA-4A89-87EB-49C32662AFE0}</a:tableStyleId>
              </a:tblPr>
              <a:tblGrid>
                <a:gridCol w="1170671"/>
                <a:gridCol w="3614555"/>
              </a:tblGrid>
              <a:tr h="370840">
                <a:tc>
                  <a:txBody>
                    <a:bodyPr/>
                    <a:lstStyle/>
                    <a:p>
                      <a:pPr algn="ctr" fontAlgn="b"/>
                      <a:r>
                        <a:rPr lang="zh-CN" altLang="en-US" sz="1400" b="1" i="0" u="none" strike="noStrike" dirty="0">
                          <a:solidFill>
                            <a:schemeClr val="bg1">
                              <a:lumMod val="95000"/>
                            </a:schemeClr>
                          </a:solidFill>
                          <a:effectLst/>
                          <a:latin typeface="微软雅黑" panose="020B0503020204020204" pitchFamily="34" charset="-122"/>
                          <a:ea typeface="微软雅黑" panose="020B0503020204020204" pitchFamily="34" charset="-122"/>
                        </a:rPr>
                        <a:t>名称</a:t>
                      </a:r>
                    </a:p>
                  </a:txBody>
                  <a:tcPr marL="9525" marR="9525" marT="9525" marB="0" anchor="ctr"/>
                </a:tc>
                <a:tc>
                  <a:txBody>
                    <a:bodyPr/>
                    <a:lstStyle/>
                    <a:p>
                      <a:pPr algn="ctr" fontAlgn="b"/>
                      <a:r>
                        <a:rPr lang="zh-CN" altLang="en-US" sz="1400" b="1" i="0" u="none" strike="noStrike" dirty="0">
                          <a:solidFill>
                            <a:schemeClr val="bg1">
                              <a:lumMod val="95000"/>
                            </a:schemeClr>
                          </a:solidFill>
                          <a:effectLst/>
                          <a:latin typeface="微软雅黑" panose="020B0503020204020204" pitchFamily="34" charset="-122"/>
                          <a:ea typeface="微软雅黑" panose="020B0503020204020204" pitchFamily="34" charset="-122"/>
                        </a:rPr>
                        <a:t>描述</a:t>
                      </a:r>
                    </a:p>
                  </a:txBody>
                  <a:tcPr marL="9525" marR="9525" marT="9525" marB="0" anchor="ctr"/>
                </a:tc>
              </a:tr>
              <a:tr h="370840">
                <a:tc>
                  <a:txBody>
                    <a:bodyPr/>
                    <a:lstStyle/>
                    <a:p>
                      <a:pPr algn="ctr" fontAlgn="b"/>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bool</a:t>
                      </a:r>
                    </a:p>
                  </a:txBody>
                  <a:tcPr marL="9525" marR="9525" marT="9525" marB="0" anchor="ctr"/>
                </a:tc>
                <a:tc>
                  <a:txBody>
                    <a:bodyPr/>
                    <a:lstStyle/>
                    <a:p>
                      <a:pPr algn="l" fontAlgn="b"/>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用一个字节存储的布尔类型（</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True</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或</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False</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a:t>
                      </a:r>
                    </a:p>
                  </a:txBody>
                  <a:tcPr marL="9525" marR="9525" marT="9525" marB="0" anchor="ctr"/>
                </a:tc>
              </a:tr>
              <a:tr h="370840">
                <a:tc>
                  <a:txBody>
                    <a:bodyPr/>
                    <a:lstStyle/>
                    <a:p>
                      <a:pPr algn="ctr" fontAlgn="b"/>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inti</a:t>
                      </a:r>
                    </a:p>
                  </a:txBody>
                  <a:tcPr marL="9525" marR="9525" marT="9525" marB="0" anchor="ctr"/>
                </a:tc>
                <a:tc>
                  <a:txBody>
                    <a:bodyPr/>
                    <a:lstStyle/>
                    <a:p>
                      <a:pPr algn="l" fontAlgn="b"/>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由所在平台决定其大小的整数（一般为</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int32</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或</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int64</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a:t>
                      </a:r>
                    </a:p>
                  </a:txBody>
                  <a:tcPr marL="9525" marR="9525" marT="9525" marB="0" anchor="ctr"/>
                </a:tc>
              </a:tr>
              <a:tr h="370840">
                <a:tc>
                  <a:txBody>
                    <a:bodyPr/>
                    <a:lstStyle/>
                    <a:p>
                      <a:pPr algn="ctr" fontAlgn="b"/>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int8</a:t>
                      </a:r>
                    </a:p>
                  </a:txBody>
                  <a:tcPr marL="9525" marR="9525" marT="9525" marB="0" anchor="ctr"/>
                </a:tc>
                <a:tc>
                  <a:txBody>
                    <a:bodyPr/>
                    <a:lstStyle/>
                    <a:p>
                      <a:pPr algn="l" fontAlgn="b"/>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一个字节大小，</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-128 </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至 </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127</a:t>
                      </a:r>
                    </a:p>
                  </a:txBody>
                  <a:tcPr marL="9525" marR="9525" marT="9525" marB="0" anchor="ctr"/>
                </a:tc>
              </a:tr>
              <a:tr h="370840">
                <a:tc>
                  <a:txBody>
                    <a:bodyPr/>
                    <a:lstStyle/>
                    <a:p>
                      <a:pPr algn="ctr" fontAlgn="b"/>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int16</a:t>
                      </a:r>
                    </a:p>
                  </a:txBody>
                  <a:tcPr marL="9525" marR="9525" marT="9525" marB="0" anchor="ctr"/>
                </a:tc>
                <a:tc>
                  <a:txBody>
                    <a:bodyPr/>
                    <a:lstStyle/>
                    <a:p>
                      <a:pPr algn="l" fontAlgn="b"/>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整数，</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-32768 </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至 </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32767</a:t>
                      </a:r>
                    </a:p>
                  </a:txBody>
                  <a:tcPr marL="9525" marR="9525" marT="9525" marB="0" anchor="ctr"/>
                </a:tc>
              </a:tr>
              <a:tr h="370840">
                <a:tc>
                  <a:txBody>
                    <a:bodyPr/>
                    <a:lstStyle/>
                    <a:p>
                      <a:pPr algn="ctr" fontAlgn="b"/>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int32</a:t>
                      </a:r>
                    </a:p>
                  </a:txBody>
                  <a:tcPr marL="9525" marR="9525" marT="9525" marB="0" anchor="ctr"/>
                </a:tc>
                <a:tc>
                  <a:txBody>
                    <a:bodyPr/>
                    <a:lstStyle/>
                    <a:p>
                      <a:pPr algn="l" fontAlgn="b"/>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整数，</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-2 ** 31 </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至 </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2 ** 32 -1</a:t>
                      </a:r>
                    </a:p>
                  </a:txBody>
                  <a:tcPr marL="9525" marR="9525" marT="9525" marB="0" anchor="ctr"/>
                </a:tc>
              </a:tr>
              <a:tr h="370840">
                <a:tc>
                  <a:txBody>
                    <a:bodyPr/>
                    <a:lstStyle/>
                    <a:p>
                      <a:pPr algn="ctr" fontAlgn="b"/>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int64</a:t>
                      </a:r>
                    </a:p>
                  </a:txBody>
                  <a:tcPr marL="9525" marR="9525" marT="9525" marB="0" anchor="ctr"/>
                </a:tc>
                <a:tc>
                  <a:txBody>
                    <a:bodyPr/>
                    <a:lstStyle/>
                    <a:p>
                      <a:pPr algn="l" fontAlgn="b"/>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整数，</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-2 ** 63 </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至 </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2 ** 63 - 1</a:t>
                      </a:r>
                    </a:p>
                  </a:txBody>
                  <a:tcPr marL="9525" marR="9525" marT="9525" marB="0" anchor="ctr"/>
                </a:tc>
              </a:tr>
              <a:tr h="370840">
                <a:tc>
                  <a:txBody>
                    <a:bodyPr/>
                    <a:lstStyle/>
                    <a:p>
                      <a:pPr algn="ctr" fontAlgn="b"/>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uint8</a:t>
                      </a:r>
                    </a:p>
                  </a:txBody>
                  <a:tcPr marL="9525" marR="9525" marT="9525" marB="0" anchor="ctr"/>
                </a:tc>
                <a:tc>
                  <a:txBody>
                    <a:bodyPr/>
                    <a:lstStyle/>
                    <a:p>
                      <a:pPr algn="l" fontAlgn="b"/>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无符号整数，</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0 </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至 </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255</a:t>
                      </a:r>
                    </a:p>
                  </a:txBody>
                  <a:tcPr marL="9525" marR="9525" marT="9525" marB="0" anchor="ctr"/>
                </a:tc>
              </a:tr>
              <a:tr h="370840">
                <a:tc>
                  <a:txBody>
                    <a:bodyPr/>
                    <a:lstStyle/>
                    <a:p>
                      <a:pPr algn="ctr" fontAlgn="b"/>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uint16</a:t>
                      </a:r>
                    </a:p>
                  </a:txBody>
                  <a:tcPr marL="9525" marR="9525" marT="9525" marB="0" anchor="ctr"/>
                </a:tc>
                <a:tc>
                  <a:txBody>
                    <a:bodyPr/>
                    <a:lstStyle/>
                    <a:p>
                      <a:pPr algn="l" fontAlgn="b"/>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无符号整数，</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0 </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至 </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65535</a:t>
                      </a:r>
                    </a:p>
                  </a:txBody>
                  <a:tcPr marL="9525" marR="9525" marT="9525" marB="0" anchor="ctr"/>
                </a:tc>
              </a:tr>
              <a:tr h="370840">
                <a:tc>
                  <a:txBody>
                    <a:bodyPr/>
                    <a:lstStyle/>
                    <a:p>
                      <a:pPr algn="ctr" fontAlgn="b"/>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uint32</a:t>
                      </a:r>
                    </a:p>
                  </a:txBody>
                  <a:tcPr marL="9525" marR="9525" marT="9525" marB="0" anchor="ctr"/>
                </a:tc>
                <a:tc>
                  <a:txBody>
                    <a:bodyPr/>
                    <a:lstStyle/>
                    <a:p>
                      <a:pPr algn="l" fontAlgn="b"/>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无符号整数，</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0 </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至 </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2 ** 32 - 1</a:t>
                      </a:r>
                    </a:p>
                  </a:txBody>
                  <a:tcPr marL="9525" marR="9525" marT="9525" marB="0" anchor="ctr"/>
                </a:tc>
              </a:tr>
              <a:tr h="370840">
                <a:tc>
                  <a:txBody>
                    <a:bodyPr/>
                    <a:lstStyle/>
                    <a:p>
                      <a:pPr algn="ctr" fontAlgn="b"/>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uint64</a:t>
                      </a:r>
                    </a:p>
                  </a:txBody>
                  <a:tcPr marL="9525" marR="9525" marT="9525" marB="0" anchor="ctr"/>
                </a:tc>
                <a:tc>
                  <a:txBody>
                    <a:bodyPr/>
                    <a:lstStyle/>
                    <a:p>
                      <a:pPr algn="l" fontAlgn="b"/>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无符号整数，</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0 </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至 </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2 ** 64 - 1</a:t>
                      </a:r>
                    </a:p>
                  </a:txBody>
                  <a:tcPr marL="9525" marR="9525" marT="9525" marB="0" anchor="ct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376300877"/>
              </p:ext>
            </p:extLst>
          </p:nvPr>
        </p:nvGraphicFramePr>
        <p:xfrm>
          <a:off x="5773340" y="1548864"/>
          <a:ext cx="6096001" cy="2787015"/>
        </p:xfrm>
        <a:graphic>
          <a:graphicData uri="http://schemas.openxmlformats.org/drawingml/2006/table">
            <a:tbl>
              <a:tblPr firstRow="1" bandRow="1">
                <a:tableStyleId>{21E4AEA4-8DFA-4A89-87EB-49C32662AFE0}</a:tableStyleId>
              </a:tblPr>
              <a:tblGrid>
                <a:gridCol w="2767717"/>
                <a:gridCol w="3328284"/>
              </a:tblGrid>
              <a:tr h="370840">
                <a:tc>
                  <a:txBody>
                    <a:bodyPr/>
                    <a:lstStyle/>
                    <a:p>
                      <a:pPr algn="ctr" fontAlgn="b"/>
                      <a:r>
                        <a:rPr lang="zh-CN" altLang="en-US" sz="1400" b="1" i="0" u="none" strike="noStrike" dirty="0">
                          <a:solidFill>
                            <a:schemeClr val="bg1">
                              <a:lumMod val="95000"/>
                            </a:schemeClr>
                          </a:solidFill>
                          <a:effectLst/>
                          <a:latin typeface="微软雅黑" panose="020B0503020204020204" pitchFamily="34" charset="-122"/>
                          <a:ea typeface="微软雅黑" panose="020B0503020204020204" pitchFamily="34" charset="-122"/>
                        </a:rPr>
                        <a:t>名称</a:t>
                      </a:r>
                    </a:p>
                  </a:txBody>
                  <a:tcPr marL="9525" marR="9525" marT="9525" marB="0" anchor="ctr"/>
                </a:tc>
                <a:tc>
                  <a:txBody>
                    <a:bodyPr/>
                    <a:lstStyle/>
                    <a:p>
                      <a:pPr algn="ctr" fontAlgn="b"/>
                      <a:r>
                        <a:rPr lang="zh-CN" altLang="en-US" sz="1400" b="1" i="0" u="none" strike="noStrike" dirty="0">
                          <a:solidFill>
                            <a:schemeClr val="bg1">
                              <a:lumMod val="95000"/>
                            </a:schemeClr>
                          </a:solidFill>
                          <a:effectLst/>
                          <a:latin typeface="微软雅黑" panose="020B0503020204020204" pitchFamily="34" charset="-122"/>
                          <a:ea typeface="微软雅黑" panose="020B0503020204020204" pitchFamily="34" charset="-122"/>
                        </a:rPr>
                        <a:t>描述</a:t>
                      </a:r>
                    </a:p>
                  </a:txBody>
                  <a:tcPr marL="9525" marR="9525" marT="9525" marB="0" anchor="ctr"/>
                </a:tc>
              </a:tr>
              <a:tr h="370840">
                <a:tc>
                  <a:txBody>
                    <a:bodyPr/>
                    <a:lstStyle/>
                    <a:p>
                      <a:pPr algn="ctr" fontAlgn="b"/>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float16</a:t>
                      </a:r>
                    </a:p>
                  </a:txBody>
                  <a:tcPr marL="9525" marR="9525" marT="9525" marB="0" anchor="ctr"/>
                </a:tc>
                <a:tc>
                  <a:txBody>
                    <a:bodyPr/>
                    <a:lstStyle/>
                    <a:p>
                      <a:pPr algn="l" fontAlgn="b">
                        <a:lnSpc>
                          <a:spcPct val="150000"/>
                        </a:lnSpc>
                      </a:pP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半精度浮点数：</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16</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位，正负号</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1</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位，指数</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5</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位，精度</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10</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位</a:t>
                      </a:r>
                    </a:p>
                  </a:txBody>
                  <a:tcPr marL="9525" marR="9525" marT="9525" marB="0" anchor="ctr"/>
                </a:tc>
              </a:tr>
              <a:tr h="370840">
                <a:tc>
                  <a:txBody>
                    <a:bodyPr/>
                    <a:lstStyle/>
                    <a:p>
                      <a:pPr algn="ctr" fontAlgn="b"/>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float32</a:t>
                      </a:r>
                    </a:p>
                  </a:txBody>
                  <a:tcPr marL="9525" marR="9525" marT="9525" marB="0" anchor="ctr"/>
                </a:tc>
                <a:tc>
                  <a:txBody>
                    <a:bodyPr/>
                    <a:lstStyle/>
                    <a:p>
                      <a:pPr algn="l" fontAlgn="b">
                        <a:lnSpc>
                          <a:spcPct val="150000"/>
                        </a:lnSpc>
                      </a:pP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单精度浮点数：</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32</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位，正负号</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1</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位，指数</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8</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位，精度</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23</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位</a:t>
                      </a:r>
                    </a:p>
                  </a:txBody>
                  <a:tcPr marL="9525" marR="9525" marT="9525" marB="0" anchor="ctr"/>
                </a:tc>
              </a:tr>
              <a:tr h="370840">
                <a:tc>
                  <a:txBody>
                    <a:bodyPr/>
                    <a:lstStyle/>
                    <a:p>
                      <a:pPr algn="ctr" fontAlgn="b"/>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float64</a:t>
                      </a:r>
                      <a:r>
                        <a:rPr lang="zh-CN" alt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或</a:t>
                      </a:r>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float</a:t>
                      </a:r>
                    </a:p>
                  </a:txBody>
                  <a:tcPr marL="9525" marR="9525" marT="9525" marB="0" anchor="ctr"/>
                </a:tc>
                <a:tc>
                  <a:txBody>
                    <a:bodyPr/>
                    <a:lstStyle/>
                    <a:p>
                      <a:pPr algn="l" fontAlgn="b">
                        <a:lnSpc>
                          <a:spcPct val="150000"/>
                        </a:lnSpc>
                      </a:pP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双精度浮点数：</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64</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位，正负号</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1</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位，指数</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11</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位，精度</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52</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位</a:t>
                      </a:r>
                    </a:p>
                  </a:txBody>
                  <a:tcPr marL="9525" marR="9525" marT="9525" marB="0" anchor="ctr"/>
                </a:tc>
              </a:tr>
              <a:tr h="370840">
                <a:tc>
                  <a:txBody>
                    <a:bodyPr/>
                    <a:lstStyle/>
                    <a:p>
                      <a:pPr algn="ctr" fontAlgn="b"/>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complex64</a:t>
                      </a:r>
                    </a:p>
                  </a:txBody>
                  <a:tcPr marL="9525" marR="9525" marT="9525" marB="0" anchor="ctr"/>
                </a:tc>
                <a:tc>
                  <a:txBody>
                    <a:bodyPr/>
                    <a:lstStyle/>
                    <a:p>
                      <a:pPr algn="l" fontAlgn="b">
                        <a:lnSpc>
                          <a:spcPct val="150000"/>
                        </a:lnSpc>
                      </a:pP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复数，分别用两个</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32</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位浮点数表示实部和虚部</a:t>
                      </a:r>
                    </a:p>
                  </a:txBody>
                  <a:tcPr marL="9525" marR="9525" marT="9525" marB="0" anchor="ctr"/>
                </a:tc>
              </a:tr>
              <a:tr h="370840">
                <a:tc>
                  <a:txBody>
                    <a:bodyPr/>
                    <a:lstStyle/>
                    <a:p>
                      <a:pPr algn="ctr" fontAlgn="b"/>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complex128</a:t>
                      </a:r>
                      <a:r>
                        <a:rPr lang="zh-CN" alt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或</a:t>
                      </a:r>
                      <a:r>
                        <a:rPr lang="en-US" sz="1200" b="1"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complex</a:t>
                      </a:r>
                    </a:p>
                  </a:txBody>
                  <a:tcPr marL="9525" marR="9525" marT="9525" marB="0" anchor="ctr"/>
                </a:tc>
                <a:tc>
                  <a:txBody>
                    <a:bodyPr/>
                    <a:lstStyle/>
                    <a:p>
                      <a:pPr algn="l" fontAlgn="b">
                        <a:lnSpc>
                          <a:spcPct val="150000"/>
                        </a:lnSpc>
                      </a:pP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复数，分别用两个</a:t>
                      </a:r>
                      <a:r>
                        <a:rPr lang="en-US" altLang="zh-CN"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64</a:t>
                      </a:r>
                      <a:r>
                        <a:rPr lang="zh-CN" altLang="en-US" sz="1200" b="0" i="0" u="none" strike="noStrike" dirty="0">
                          <a:solidFill>
                            <a:schemeClr val="tx1">
                              <a:lumMod val="75000"/>
                              <a:lumOff val="25000"/>
                            </a:schemeClr>
                          </a:solidFill>
                          <a:effectLst/>
                          <a:latin typeface="微软雅黑" panose="020B0503020204020204" pitchFamily="34" charset="-122"/>
                          <a:ea typeface="微软雅黑" panose="020B0503020204020204" pitchFamily="34" charset="-122"/>
                        </a:rPr>
                        <a:t>位浮点数表示实部和虚部</a:t>
                      </a:r>
                    </a:p>
                  </a:txBody>
                  <a:tcPr marL="9525" marR="9525" marT="9525" marB="0" anchor="ctr"/>
                </a:tc>
              </a:tr>
            </a:tbl>
          </a:graphicData>
        </a:graphic>
      </p:graphicFrame>
    </p:spTree>
    <p:extLst>
      <p:ext uri="{BB962C8B-B14F-4D97-AF65-F5344CB8AC3E}">
        <p14:creationId xmlns:p14="http://schemas.microsoft.com/office/powerpoint/2010/main" val="17513406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数据类型转换</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07398"/>
            <a:ext cx="4036682"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3.4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ndarray</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数据类型转换</a:t>
            </a:r>
            <a:endParaRPr lang="zh-CN" altLang="en-US" sz="20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7" name="矩形 6"/>
          <p:cNvSpPr/>
          <p:nvPr/>
        </p:nvSpPr>
        <p:spPr>
          <a:xfrm>
            <a:off x="1353613" y="1695905"/>
            <a:ext cx="9582120"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在实际应用中，我们可以使用 </a:t>
            </a:r>
            <a:r>
              <a:rPr lang="en-US" altLang="zh-CN" sz="1600" dirty="0" err="1" smtClean="0">
                <a:ln w="0"/>
                <a:solidFill>
                  <a:srgbClr val="C00000"/>
                </a:solidFill>
                <a:latin typeface="微软雅黑" panose="020B0503020204020204" pitchFamily="34" charset="-122"/>
                <a:ea typeface="微软雅黑" panose="020B0503020204020204" pitchFamily="34" charset="-122"/>
              </a:rPr>
              <a:t>astype</a:t>
            </a:r>
            <a:r>
              <a:rPr lang="zh-CN" altLang="en-US" sz="1600" dirty="0" smtClean="0">
                <a:ln w="0"/>
                <a:solidFill>
                  <a:srgbClr val="C00000"/>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函数显式地进行</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ndarray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对象类型</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dtype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的转换。</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353613" y="2325550"/>
            <a:ext cx="6431569" cy="338554"/>
          </a:xfrm>
          <a:prstGeom prst="rect">
            <a:avLst/>
          </a:prstGeom>
        </p:spPr>
        <p:txBody>
          <a:bodyPr wrap="none">
            <a:spAutoFit/>
          </a:bodyPr>
          <a:lstStyle/>
          <a:p>
            <a:pPr marL="285750" indent="-285750">
              <a:buFont typeface="Arial" panose="020B0604020202020204" pitchFamily="34" charset="0"/>
              <a:buChar char="•"/>
            </a:pP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使用</a:t>
            </a:r>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astype</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（）进行</a:t>
            </a:r>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ndarray</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对象类型转换：</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ch01-demo07.py</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0" name="标题 1"/>
          <p:cNvSpPr txBox="1">
            <a:spLocks/>
          </p:cNvSpPr>
          <p:nvPr/>
        </p:nvSpPr>
        <p:spPr>
          <a:xfrm>
            <a:off x="1787375" y="2875559"/>
            <a:ext cx="4773081" cy="2422156"/>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创建一个整型数组</a:t>
            </a:r>
          </a:p>
          <a:p>
            <a:pPr>
              <a:lnSpc>
                <a:spcPts val="2200"/>
              </a:lnSpc>
            </a:pP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np.array</a:t>
            </a:r>
            <a:r>
              <a:rPr lang="en-US" altLang="zh-CN" sz="1400" dirty="0">
                <a:solidFill>
                  <a:schemeClr val="tx1">
                    <a:lumMod val="65000"/>
                    <a:lumOff val="35000"/>
                  </a:schemeClr>
                </a:solidFill>
              </a:rPr>
              <a:t>(</a:t>
            </a:r>
            <a:r>
              <a:rPr lang="en-US" altLang="zh-CN" sz="1400" dirty="0">
                <a:solidFill>
                  <a:schemeClr val="accent2"/>
                </a:solidFill>
              </a:rPr>
              <a:t>range</a:t>
            </a:r>
            <a:r>
              <a:rPr lang="en-US" altLang="zh-CN" sz="1400" dirty="0">
                <a:solidFill>
                  <a:schemeClr val="tx1">
                    <a:lumMod val="65000"/>
                    <a:lumOff val="35000"/>
                  </a:schemeClr>
                </a:solidFill>
              </a:rPr>
              <a:t>(5), </a:t>
            </a:r>
            <a:r>
              <a:rPr lang="en-US" altLang="zh-CN" sz="1400" dirty="0" err="1">
                <a:solidFill>
                  <a:schemeClr val="accent2"/>
                </a:solidFill>
              </a:rPr>
              <a:t>dtype</a:t>
            </a:r>
            <a:r>
              <a:rPr lang="en-US" altLang="zh-CN" sz="1400" dirty="0">
                <a:solidFill>
                  <a:schemeClr val="accent2"/>
                </a:solidFill>
              </a:rPr>
              <a:t>=np.int64</a:t>
            </a:r>
            <a:r>
              <a:rPr lang="en-US" altLang="zh-CN" sz="1400" dirty="0">
                <a:solidFill>
                  <a:schemeClr val="tx1">
                    <a:lumMod val="65000"/>
                    <a:lumOff val="35000"/>
                  </a:schemeClr>
                </a:solidFill>
              </a:rPr>
              <a:t>)</a:t>
            </a:r>
          </a:p>
          <a:p>
            <a:pPr>
              <a:lnSpc>
                <a:spcPts val="2200"/>
              </a:lnSpc>
            </a:pPr>
            <a:r>
              <a:rPr lang="en-US" altLang="zh-CN" sz="1400" dirty="0">
                <a:solidFill>
                  <a:schemeClr val="accent6"/>
                </a:solidFill>
              </a:rPr>
              <a:t># </a:t>
            </a:r>
            <a:r>
              <a:rPr lang="zh-CN" altLang="en-US" sz="1400" dirty="0">
                <a:solidFill>
                  <a:schemeClr val="accent6"/>
                </a:solidFill>
              </a:rPr>
              <a:t>输出数组并显示数组类型</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zh-CN" altLang="en-US" sz="1400" dirty="0">
                <a:solidFill>
                  <a:schemeClr val="tx1">
                    <a:lumMod val="65000"/>
                    <a:lumOff val="35000"/>
                  </a:schemeClr>
                </a:solidFill>
              </a:rPr>
              <a:t>数组：</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zh-CN" altLang="en-US" sz="1400" dirty="0">
                <a:solidFill>
                  <a:schemeClr val="tx1">
                    <a:lumMod val="65000"/>
                    <a:lumOff val="35000"/>
                  </a:schemeClr>
                </a:solidFill>
              </a:rPr>
              <a:t>数组类型</a:t>
            </a:r>
            <a:r>
              <a:rPr lang="en-US" altLang="zh-CN" sz="1400" dirty="0" err="1">
                <a:solidFill>
                  <a:schemeClr val="tx1">
                    <a:lumMod val="65000"/>
                    <a:lumOff val="35000"/>
                  </a:schemeClr>
                </a:solidFill>
              </a:rPr>
              <a:t>dtype</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en-US" altLang="zh-CN" sz="1400" dirty="0" err="1">
                <a:solidFill>
                  <a:schemeClr val="accent2"/>
                </a:solidFill>
              </a:rPr>
              <a:t>dtype</a:t>
            </a:r>
            <a:endParaRPr lang="en-US" altLang="zh-CN" sz="1400" dirty="0">
              <a:solidFill>
                <a:schemeClr val="accent2"/>
              </a:solidFill>
            </a:endParaRPr>
          </a:p>
          <a:p>
            <a:pPr>
              <a:lnSpc>
                <a:spcPts val="2200"/>
              </a:lnSpc>
            </a:pPr>
            <a:r>
              <a:rPr lang="en-US" altLang="zh-CN" sz="1400" dirty="0">
                <a:solidFill>
                  <a:schemeClr val="accent6"/>
                </a:solidFill>
              </a:rPr>
              <a:t># </a:t>
            </a:r>
            <a:r>
              <a:rPr lang="en-US" altLang="zh-CN" sz="1400" dirty="0" err="1">
                <a:solidFill>
                  <a:schemeClr val="accent6"/>
                </a:solidFill>
              </a:rPr>
              <a:t>ndarray</a:t>
            </a:r>
            <a:r>
              <a:rPr lang="zh-CN" altLang="en-US" sz="1400" dirty="0">
                <a:solidFill>
                  <a:schemeClr val="accent6"/>
                </a:solidFill>
              </a:rPr>
              <a:t>数据类型转换成浮点型</a:t>
            </a:r>
            <a:r>
              <a:rPr lang="en-US" altLang="zh-CN" sz="1400" dirty="0">
                <a:solidFill>
                  <a:schemeClr val="accent6"/>
                </a:solidFill>
              </a:rPr>
              <a:t>float64</a:t>
            </a:r>
          </a:p>
          <a:p>
            <a:pPr>
              <a:lnSpc>
                <a:spcPts val="2200"/>
              </a:lnSpc>
            </a:pPr>
            <a:r>
              <a:rPr lang="en-US" altLang="zh-CN" sz="1400" dirty="0" err="1">
                <a:solidFill>
                  <a:schemeClr val="tx1">
                    <a:lumMod val="65000"/>
                    <a:lumOff val="35000"/>
                  </a:schemeClr>
                </a:solidFill>
              </a:rPr>
              <a:t>arr_float</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arr</a:t>
            </a:r>
            <a:r>
              <a:rPr lang="en-US" altLang="zh-CN" sz="1400" dirty="0" err="1">
                <a:solidFill>
                  <a:schemeClr val="accent4">
                    <a:lumMod val="75000"/>
                  </a:schemeClr>
                </a:solidFill>
              </a:rPr>
              <a:t>.astype</a:t>
            </a:r>
            <a:r>
              <a:rPr lang="en-US" altLang="zh-CN" sz="1400" dirty="0">
                <a:solidFill>
                  <a:schemeClr val="tx1">
                    <a:lumMod val="65000"/>
                    <a:lumOff val="35000"/>
                  </a:schemeClr>
                </a:solidFill>
              </a:rPr>
              <a:t>(np.</a:t>
            </a:r>
            <a:r>
              <a:rPr lang="en-US" altLang="zh-CN" sz="1400" dirty="0">
                <a:solidFill>
                  <a:schemeClr val="accent2"/>
                </a:solidFill>
              </a:rPr>
              <a:t>float64</a:t>
            </a:r>
            <a:r>
              <a:rPr lang="en-US" altLang="zh-CN" sz="1400" dirty="0">
                <a:solidFill>
                  <a:schemeClr val="tx1">
                    <a:lumMod val="65000"/>
                    <a:lumOff val="35000"/>
                  </a:schemeClr>
                </a:solidFill>
              </a:rPr>
              <a:t>)</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arr_float</a:t>
            </a:r>
            <a:r>
              <a:rPr lang="zh-CN" altLang="en-US" sz="1400" dirty="0">
                <a:solidFill>
                  <a:schemeClr val="tx1">
                    <a:lumMod val="65000"/>
                    <a:lumOff val="35000"/>
                  </a:schemeClr>
                </a:solidFill>
              </a:rPr>
              <a:t>数组类型</a:t>
            </a:r>
            <a:r>
              <a:rPr lang="en-US" altLang="zh-CN" sz="1400" dirty="0" err="1">
                <a:solidFill>
                  <a:schemeClr val="tx1">
                    <a:lumMod val="65000"/>
                    <a:lumOff val="35000"/>
                  </a:schemeClr>
                </a:solidFill>
              </a:rPr>
              <a:t>dtype</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arr_float.</a:t>
            </a:r>
            <a:r>
              <a:rPr lang="en-US" altLang="zh-CN" sz="1400" dirty="0" err="1">
                <a:solidFill>
                  <a:schemeClr val="accent2"/>
                </a:solidFill>
              </a:rPr>
              <a:t>dtype</a:t>
            </a:r>
            <a:endParaRPr lang="en-US" altLang="zh-CN" sz="1400" dirty="0" smtClean="0">
              <a:solidFill>
                <a:schemeClr val="accent2"/>
              </a:solidFill>
            </a:endParaRPr>
          </a:p>
        </p:txBody>
      </p:sp>
      <p:sp>
        <p:nvSpPr>
          <p:cNvPr id="11" name="矩形 10"/>
          <p:cNvSpPr/>
          <p:nvPr/>
        </p:nvSpPr>
        <p:spPr>
          <a:xfrm>
            <a:off x="1692715" y="4647591"/>
            <a:ext cx="3996885" cy="304762"/>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153921" y="3208930"/>
            <a:ext cx="4303622" cy="893834"/>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[0 1 2 3 4]                                                                     </a:t>
            </a:r>
          </a:p>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数组类型</a:t>
            </a: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dtype</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int64                                                                  </a:t>
            </a:r>
          </a:p>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arr_float</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数组类型</a:t>
            </a: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dtype</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float64 </a:t>
            </a:r>
            <a:endParaRPr lang="zh-CN" altLang="en-US" sz="1200" b="1" dirty="0">
              <a:solidFill>
                <a:schemeClr val="bg1">
                  <a:lumMod val="95000"/>
                </a:schemeClr>
              </a:solidFill>
            </a:endParaRPr>
          </a:p>
        </p:txBody>
      </p:sp>
      <p:sp>
        <p:nvSpPr>
          <p:cNvPr id="14" name="矩形 13"/>
          <p:cNvSpPr/>
          <p:nvPr/>
        </p:nvSpPr>
        <p:spPr>
          <a:xfrm>
            <a:off x="1787374" y="5502911"/>
            <a:ext cx="8982225" cy="923330"/>
          </a:xfrm>
          <a:prstGeom prst="rect">
            <a:avLst/>
          </a:prstGeom>
          <a:solidFill>
            <a:schemeClr val="accent4">
              <a:lumMod val="60000"/>
              <a:lumOff val="40000"/>
            </a:schemeClr>
          </a:solidFill>
        </p:spPr>
        <p:txBody>
          <a:bodyPr wrap="square">
            <a:spAutoFit/>
          </a:bodyPr>
          <a:lstStyle/>
          <a:p>
            <a:pPr marL="171450" indent="-171450">
              <a:lnSpc>
                <a:spcPct val="150000"/>
              </a:lnSpc>
              <a:buFont typeface="Arial" panose="020B0604020202020204" pitchFamily="34" charset="0"/>
              <a:buChar char="•"/>
            </a:pPr>
            <a:r>
              <a:rPr lang="zh-CN" altLang="en-US" sz="1200" dirty="0">
                <a:ln w="0"/>
                <a:solidFill>
                  <a:schemeClr val="accent4">
                    <a:lumMod val="50000"/>
                  </a:schemeClr>
                </a:solidFill>
                <a:latin typeface="微软雅黑" panose="020B0503020204020204" pitchFamily="34" charset="-122"/>
                <a:ea typeface="微软雅黑" panose="020B0503020204020204" pitchFamily="34" charset="-122"/>
              </a:rPr>
              <a:t>例子</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中，整数被转换成了浮点数。如果将浮点数转换成整数，则小数部分将会被截断。</a:t>
            </a:r>
            <a:r>
              <a:rPr lang="zh-CN" altLang="en-US" sz="1200" dirty="0" smtClean="0">
                <a:solidFill>
                  <a:schemeClr val="accent4">
                    <a:lumMod val="50000"/>
                  </a:schemeClr>
                </a:solidFill>
                <a:latin typeface="微软雅黑" panose="020B0503020204020204" pitchFamily="34" charset="-122"/>
                <a:ea typeface="微软雅黑" panose="020B0503020204020204" pitchFamily="34" charset="-122"/>
              </a:rPr>
              <a:t>如果某字符串类型的数组元素都为字符数字，也可以利用 </a:t>
            </a:r>
            <a:r>
              <a:rPr lang="en-US" altLang="zh-CN" sz="1200" b="1" dirty="0" err="1" smtClean="0">
                <a:solidFill>
                  <a:schemeClr val="accent4">
                    <a:lumMod val="50000"/>
                  </a:schemeClr>
                </a:solidFill>
                <a:latin typeface="微软雅黑" panose="020B0503020204020204" pitchFamily="34" charset="-122"/>
                <a:ea typeface="微软雅黑" panose="020B0503020204020204" pitchFamily="34" charset="-122"/>
              </a:rPr>
              <a:t>astype</a:t>
            </a:r>
            <a:r>
              <a:rPr lang="en-US" altLang="zh-CN" sz="1200" b="1" dirty="0" smtClean="0">
                <a:solidFill>
                  <a:schemeClr val="accent4">
                    <a:lumMod val="50000"/>
                  </a:schemeClr>
                </a:solidFill>
                <a:latin typeface="微软雅黑" panose="020B0503020204020204" pitchFamily="34" charset="-122"/>
                <a:ea typeface="微软雅黑" panose="020B0503020204020204" pitchFamily="34" charset="-122"/>
              </a:rPr>
              <a:t>() </a:t>
            </a:r>
            <a:r>
              <a:rPr lang="zh-CN" altLang="en-US" sz="1200" dirty="0" smtClean="0">
                <a:solidFill>
                  <a:schemeClr val="accent4">
                    <a:lumMod val="50000"/>
                  </a:schemeClr>
                </a:solidFill>
                <a:latin typeface="微软雅黑" panose="020B0503020204020204" pitchFamily="34" charset="-122"/>
                <a:ea typeface="微软雅黑" panose="020B0503020204020204" pitchFamily="34" charset="-122"/>
              </a:rPr>
              <a:t>函数转换为数值形式。</a:t>
            </a:r>
            <a:endParaRPr lang="en-US" altLang="zh-CN" sz="1200" dirty="0" smtClean="0">
              <a:solidFill>
                <a:schemeClr val="accent4">
                  <a:lumMod val="50000"/>
                </a:schemeClr>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若转换过程中出现错误不能完成转换，则会引发一个 </a:t>
            </a:r>
            <a:r>
              <a:rPr lang="en-US" altLang="zh-CN" sz="1200" b="1" dirty="0" err="1" smtClean="0">
                <a:ln w="0"/>
                <a:solidFill>
                  <a:schemeClr val="accent4">
                    <a:lumMod val="50000"/>
                  </a:schemeClr>
                </a:solidFill>
                <a:latin typeface="微软雅黑" panose="020B0503020204020204" pitchFamily="34" charset="-122"/>
                <a:ea typeface="微软雅黑" panose="020B0503020204020204" pitchFamily="34" charset="-122"/>
              </a:rPr>
              <a:t>TypeError</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 </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错误。</a:t>
            </a:r>
            <a:endPar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253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anim calcmode="lin" valueType="num">
                                      <p:cBhvr>
                                        <p:cTn id="11" dur="750" fill="hold"/>
                                        <p:tgtEl>
                                          <p:spTgt spid="10"/>
                                        </p:tgtEl>
                                        <p:attrNameLst>
                                          <p:attrName>ppt_x</p:attrName>
                                        </p:attrNameLst>
                                      </p:cBhvr>
                                      <p:tavLst>
                                        <p:tav tm="0">
                                          <p:val>
                                            <p:strVal val="#ppt_x"/>
                                          </p:val>
                                        </p:tav>
                                        <p:tav tm="100000">
                                          <p:val>
                                            <p:strVal val="#ppt_x"/>
                                          </p:val>
                                        </p:tav>
                                      </p:tavLst>
                                    </p:anim>
                                    <p:anim calcmode="lin" valueType="num">
                                      <p:cBhvr>
                                        <p:cTn id="12" dur="75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anim calcmode="lin" valueType="num">
                                      <p:cBhvr>
                                        <p:cTn id="22" dur="500" fill="hold"/>
                                        <p:tgtEl>
                                          <p:spTgt spid="13"/>
                                        </p:tgtEl>
                                        <p:attrNameLst>
                                          <p:attrName>ppt_x</p:attrName>
                                        </p:attrNameLst>
                                      </p:cBhvr>
                                      <p:tavLst>
                                        <p:tav tm="0">
                                          <p:val>
                                            <p:strVal val="#ppt_x"/>
                                          </p:val>
                                        </p:tav>
                                        <p:tav tm="100000">
                                          <p:val>
                                            <p:strVal val="#ppt_x"/>
                                          </p:val>
                                        </p:tav>
                                      </p:tavLst>
                                    </p:anim>
                                    <p:anim calcmode="lin" valueType="num">
                                      <p:cBhvr>
                                        <p:cTn id="2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anim calcmode="lin" valueType="num">
                                      <p:cBhvr>
                                        <p:cTn id="29" dur="500" fill="hold"/>
                                        <p:tgtEl>
                                          <p:spTgt spid="14"/>
                                        </p:tgtEl>
                                        <p:attrNameLst>
                                          <p:attrName>ppt_x</p:attrName>
                                        </p:attrNameLst>
                                      </p:cBhvr>
                                      <p:tavLst>
                                        <p:tav tm="0">
                                          <p:val>
                                            <p:strVal val="#ppt_x"/>
                                          </p:val>
                                        </p:tav>
                                        <p:tav tm="100000">
                                          <p:val>
                                            <p:strVal val="#ppt_x"/>
                                          </p:val>
                                        </p:tav>
                                      </p:tavLst>
                                    </p:anim>
                                    <p:anim calcmode="lin" valueType="num">
                                      <p:cBhvr>
                                        <p:cTn id="30"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数据类型转换</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07398"/>
            <a:ext cx="5189241" cy="477054"/>
          </a:xfrm>
          <a:prstGeom prst="rect">
            <a:avLst/>
          </a:prstGeom>
        </p:spPr>
        <p:txBody>
          <a:bodyPr wrap="non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补充：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astype</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（）函数的使用技巧</a:t>
            </a:r>
            <a:endParaRPr lang="zh-CN" altLang="en-US" sz="20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7" name="矩形 6"/>
          <p:cNvSpPr/>
          <p:nvPr/>
        </p:nvSpPr>
        <p:spPr>
          <a:xfrm>
            <a:off x="1353613" y="1695905"/>
            <a:ext cx="9582120"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将数组的类型转换成另一个数组的类型。</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353613" y="2325550"/>
            <a:ext cx="8300670" cy="338554"/>
          </a:xfrm>
          <a:prstGeom prst="rect">
            <a:avLst/>
          </a:prstGeom>
        </p:spPr>
        <p:txBody>
          <a:bodyPr wrap="none">
            <a:spAutoFit/>
          </a:bodyPr>
          <a:lstStyle/>
          <a:p>
            <a:pPr marL="285750" indent="-285750">
              <a:buFont typeface="Arial" panose="020B0604020202020204" pitchFamily="34" charset="0"/>
              <a:buChar char="•"/>
            </a:pPr>
            <a:r>
              <a:rPr lang="zh-CN" altLang="en-US" sz="1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使用</a:t>
            </a:r>
            <a:r>
              <a:rPr lang="en-US" altLang="zh-CN" sz="16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astype</a:t>
            </a:r>
            <a:r>
              <a:rPr lang="zh-CN" altLang="en-US" sz="1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（）将浮点型类型的数组转换成整型数据类型的数组：</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ch01-demo08.py</a:t>
            </a:r>
            <a:r>
              <a:rPr lang="zh-CN" altLang="en-US" sz="1400"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endParaRPr lang="zh-CN" altLang="en-US" sz="1400"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0" name="标题 1"/>
          <p:cNvSpPr txBox="1">
            <a:spLocks/>
          </p:cNvSpPr>
          <p:nvPr/>
        </p:nvSpPr>
        <p:spPr>
          <a:xfrm>
            <a:off x="1758347" y="2730418"/>
            <a:ext cx="4773081" cy="398244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创建一个整型一维数组</a:t>
            </a:r>
          </a:p>
          <a:p>
            <a:pPr>
              <a:lnSpc>
                <a:spcPts val="2200"/>
              </a:lnSpc>
            </a:pPr>
            <a:r>
              <a:rPr lang="en-US" altLang="zh-CN" sz="1400" dirty="0" err="1">
                <a:solidFill>
                  <a:schemeClr val="tx1">
                    <a:lumMod val="65000"/>
                    <a:lumOff val="35000"/>
                  </a:schemeClr>
                </a:solidFill>
              </a:rPr>
              <a:t>arr_int</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(5)</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arr_int</a:t>
            </a:r>
            <a:r>
              <a:rPr lang="zh-CN" altLang="en-US" sz="1400" dirty="0">
                <a:solidFill>
                  <a:schemeClr val="tx1">
                    <a:lumMod val="65000"/>
                    <a:lumOff val="35000"/>
                  </a:schemeClr>
                </a:solidFill>
              </a:rPr>
              <a:t>数组：</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arr_int</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arr_int</a:t>
            </a:r>
            <a:r>
              <a:rPr lang="zh-CN" altLang="en-US" sz="1400" dirty="0">
                <a:solidFill>
                  <a:schemeClr val="tx1">
                    <a:lumMod val="65000"/>
                    <a:lumOff val="35000"/>
                  </a:schemeClr>
                </a:solidFill>
              </a:rPr>
              <a:t>数组类型</a:t>
            </a:r>
            <a:r>
              <a:rPr lang="en-US" altLang="zh-CN" sz="1400" dirty="0" err="1">
                <a:solidFill>
                  <a:schemeClr val="tx1">
                    <a:lumMod val="65000"/>
                    <a:lumOff val="35000"/>
                  </a:schemeClr>
                </a:solidFill>
              </a:rPr>
              <a:t>dtype</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arr_int.</a:t>
            </a:r>
            <a:r>
              <a:rPr lang="en-US" altLang="zh-CN" sz="1400" dirty="0" err="1">
                <a:solidFill>
                  <a:schemeClr val="accent2"/>
                </a:solidFill>
              </a:rPr>
              <a:t>dtype</a:t>
            </a:r>
            <a:endParaRPr lang="en-US" altLang="zh-CN" sz="1400" dirty="0">
              <a:solidFill>
                <a:schemeClr val="accent2"/>
              </a:solidFill>
            </a:endParaRPr>
          </a:p>
          <a:p>
            <a:pPr>
              <a:lnSpc>
                <a:spcPts val="2200"/>
              </a:lnSpc>
            </a:pPr>
            <a:endParaRPr lang="en-US" altLang="zh-CN" sz="1400" dirty="0">
              <a:solidFill>
                <a:schemeClr val="accent6"/>
              </a:solidFill>
            </a:endParaRPr>
          </a:p>
          <a:p>
            <a:pPr>
              <a:lnSpc>
                <a:spcPts val="2200"/>
              </a:lnSpc>
            </a:pPr>
            <a:r>
              <a:rPr lang="en-US" altLang="zh-CN" sz="1400" dirty="0">
                <a:solidFill>
                  <a:schemeClr val="accent6"/>
                </a:solidFill>
              </a:rPr>
              <a:t># </a:t>
            </a:r>
            <a:r>
              <a:rPr lang="zh-CN" altLang="en-US" sz="1400" dirty="0">
                <a:solidFill>
                  <a:schemeClr val="accent6"/>
                </a:solidFill>
              </a:rPr>
              <a:t>创建一个浮点型二维数组</a:t>
            </a:r>
          </a:p>
          <a:p>
            <a:pPr>
              <a:lnSpc>
                <a:spcPts val="2200"/>
              </a:lnSpc>
            </a:pPr>
            <a:r>
              <a:rPr lang="en-US" altLang="zh-CN" sz="1400" dirty="0" err="1">
                <a:solidFill>
                  <a:schemeClr val="tx1">
                    <a:lumMod val="65000"/>
                    <a:lumOff val="35000"/>
                  </a:schemeClr>
                </a:solidFill>
              </a:rPr>
              <a:t>arr_float</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t>
            </a:r>
            <a:r>
              <a:rPr lang="en-US" altLang="zh-CN" sz="1400" dirty="0" err="1">
                <a:solidFill>
                  <a:schemeClr val="accent2"/>
                </a:solidFill>
              </a:rPr>
              <a:t>array</a:t>
            </a:r>
            <a:r>
              <a:rPr lang="en-US" altLang="zh-CN" sz="1400" dirty="0">
                <a:solidFill>
                  <a:schemeClr val="tx1">
                    <a:lumMod val="65000"/>
                    <a:lumOff val="35000"/>
                  </a:schemeClr>
                </a:solidFill>
              </a:rPr>
              <a:t>([[1.1,2.7], [5.7,6.3]])</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arr_float</a:t>
            </a:r>
            <a:r>
              <a:rPr lang="zh-CN" altLang="en-US" sz="1400" dirty="0">
                <a:solidFill>
                  <a:schemeClr val="tx1">
                    <a:lumMod val="65000"/>
                    <a:lumOff val="35000"/>
                  </a:schemeClr>
                </a:solidFill>
              </a:rPr>
              <a:t>数组：</a:t>
            </a:r>
            <a:r>
              <a:rPr lang="en-US" altLang="zh-CN" sz="1400" dirty="0">
                <a:solidFill>
                  <a:schemeClr val="tx1">
                    <a:lumMod val="65000"/>
                    <a:lumOff val="35000"/>
                  </a:schemeClr>
                </a:solidFill>
              </a:rPr>
              <a:t>\n', </a:t>
            </a:r>
            <a:r>
              <a:rPr lang="en-US" altLang="zh-CN" sz="1400" dirty="0" err="1">
                <a:solidFill>
                  <a:schemeClr val="tx1">
                    <a:lumMod val="65000"/>
                    <a:lumOff val="35000"/>
                  </a:schemeClr>
                </a:solidFill>
              </a:rPr>
              <a:t>arr_float</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arr_float</a:t>
            </a:r>
            <a:r>
              <a:rPr lang="zh-CN" altLang="en-US" sz="1400" dirty="0">
                <a:solidFill>
                  <a:schemeClr val="tx1">
                    <a:lumMod val="65000"/>
                    <a:lumOff val="35000"/>
                  </a:schemeClr>
                </a:solidFill>
              </a:rPr>
              <a:t>数组类型</a:t>
            </a:r>
            <a:r>
              <a:rPr lang="en-US" altLang="zh-CN" sz="1400" dirty="0" err="1">
                <a:solidFill>
                  <a:schemeClr val="tx1">
                    <a:lumMod val="65000"/>
                    <a:lumOff val="35000"/>
                  </a:schemeClr>
                </a:solidFill>
              </a:rPr>
              <a:t>dtype</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arr_float.</a:t>
            </a:r>
            <a:r>
              <a:rPr lang="en-US" altLang="zh-CN" sz="1400" dirty="0" err="1">
                <a:solidFill>
                  <a:schemeClr val="accent2"/>
                </a:solidFill>
              </a:rPr>
              <a:t>dtype</a:t>
            </a:r>
            <a:endParaRPr lang="en-US" altLang="zh-CN" sz="1400" dirty="0">
              <a:solidFill>
                <a:schemeClr val="accent2"/>
              </a:solidFill>
            </a:endParaRPr>
          </a:p>
          <a:p>
            <a:pPr>
              <a:lnSpc>
                <a:spcPts val="2200"/>
              </a:lnSpc>
            </a:pPr>
            <a:endParaRPr lang="en-US" altLang="zh-CN" sz="1400" dirty="0">
              <a:solidFill>
                <a:schemeClr val="accent6"/>
              </a:solidFill>
            </a:endParaRPr>
          </a:p>
          <a:p>
            <a:pPr>
              <a:lnSpc>
                <a:spcPts val="2200"/>
              </a:lnSpc>
            </a:pPr>
            <a:r>
              <a:rPr lang="en-US" altLang="zh-CN" sz="1400" dirty="0">
                <a:solidFill>
                  <a:schemeClr val="accent6"/>
                </a:solidFill>
              </a:rPr>
              <a:t># </a:t>
            </a:r>
            <a:r>
              <a:rPr lang="zh-CN" altLang="en-US" sz="1400" dirty="0">
                <a:solidFill>
                  <a:schemeClr val="accent6"/>
                </a:solidFill>
              </a:rPr>
              <a:t>将</a:t>
            </a:r>
            <a:r>
              <a:rPr lang="en-US" altLang="zh-CN" sz="1400" dirty="0" err="1">
                <a:solidFill>
                  <a:schemeClr val="accent6"/>
                </a:solidFill>
              </a:rPr>
              <a:t>arr_float</a:t>
            </a:r>
            <a:r>
              <a:rPr lang="zh-CN" altLang="en-US" sz="1400" dirty="0">
                <a:solidFill>
                  <a:schemeClr val="accent6"/>
                </a:solidFill>
              </a:rPr>
              <a:t>数组类型转换成</a:t>
            </a:r>
            <a:r>
              <a:rPr lang="en-US" altLang="zh-CN" sz="1400" dirty="0" err="1">
                <a:solidFill>
                  <a:schemeClr val="accent6"/>
                </a:solidFill>
              </a:rPr>
              <a:t>arr_int</a:t>
            </a:r>
            <a:r>
              <a:rPr lang="zh-CN" altLang="en-US" sz="1400" dirty="0">
                <a:solidFill>
                  <a:schemeClr val="accent6"/>
                </a:solidFill>
              </a:rPr>
              <a:t>数组类型</a:t>
            </a:r>
          </a:p>
          <a:p>
            <a:pPr>
              <a:lnSpc>
                <a:spcPts val="2200"/>
              </a:lnSpc>
            </a:pPr>
            <a:r>
              <a:rPr lang="en-US" altLang="zh-CN" sz="1400" dirty="0" err="1">
                <a:solidFill>
                  <a:schemeClr val="tx1">
                    <a:lumMod val="65000"/>
                    <a:lumOff val="35000"/>
                  </a:schemeClr>
                </a:solidFill>
              </a:rPr>
              <a:t>arr_temp</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arr_float.</a:t>
            </a:r>
            <a:r>
              <a:rPr lang="en-US" altLang="zh-CN" sz="1400" dirty="0" err="1">
                <a:solidFill>
                  <a:schemeClr val="accent4">
                    <a:lumMod val="75000"/>
                  </a:schemeClr>
                </a:solidFill>
              </a:rPr>
              <a:t>astype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arr_int.</a:t>
            </a:r>
            <a:r>
              <a:rPr lang="en-US" altLang="zh-CN" sz="1400" dirty="0" err="1">
                <a:solidFill>
                  <a:schemeClr val="accent2"/>
                </a:solidFill>
              </a:rPr>
              <a:t>dtype</a:t>
            </a:r>
            <a:r>
              <a:rPr lang="en-US" altLang="zh-CN" sz="1400" dirty="0">
                <a:solidFill>
                  <a:schemeClr val="tx1">
                    <a:lumMod val="65000"/>
                    <a:lumOff val="35000"/>
                  </a:schemeClr>
                </a:solidFill>
              </a:rPr>
              <a:t>)</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arr_temp</a:t>
            </a:r>
            <a:r>
              <a:rPr lang="zh-CN" altLang="en-US" sz="1400" dirty="0">
                <a:solidFill>
                  <a:schemeClr val="tx1">
                    <a:lumMod val="65000"/>
                    <a:lumOff val="35000"/>
                  </a:schemeClr>
                </a:solidFill>
              </a:rPr>
              <a:t>数组：</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arr_temp</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arr_temp</a:t>
            </a:r>
            <a:r>
              <a:rPr lang="zh-CN" altLang="en-US" sz="1400" dirty="0">
                <a:solidFill>
                  <a:schemeClr val="tx1">
                    <a:lumMod val="65000"/>
                    <a:lumOff val="35000"/>
                  </a:schemeClr>
                </a:solidFill>
              </a:rPr>
              <a:t>数组类型</a:t>
            </a:r>
            <a:r>
              <a:rPr lang="en-US" altLang="zh-CN" sz="1400" dirty="0" err="1">
                <a:solidFill>
                  <a:schemeClr val="tx1">
                    <a:lumMod val="65000"/>
                    <a:lumOff val="35000"/>
                  </a:schemeClr>
                </a:solidFill>
              </a:rPr>
              <a:t>dtype</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arr_temp.</a:t>
            </a:r>
            <a:r>
              <a:rPr lang="en-US" altLang="zh-CN" sz="1400" dirty="0" err="1">
                <a:solidFill>
                  <a:schemeClr val="accent2"/>
                </a:solidFill>
              </a:rPr>
              <a:t>dtype</a:t>
            </a:r>
            <a:endParaRPr lang="en-US" altLang="zh-CN" sz="1400" dirty="0" smtClean="0">
              <a:solidFill>
                <a:schemeClr val="accent2"/>
              </a:solidFill>
            </a:endParaRPr>
          </a:p>
        </p:txBody>
      </p:sp>
      <p:sp>
        <p:nvSpPr>
          <p:cNvPr id="11" name="矩形 10"/>
          <p:cNvSpPr/>
          <p:nvPr/>
        </p:nvSpPr>
        <p:spPr>
          <a:xfrm>
            <a:off x="1608661" y="5821782"/>
            <a:ext cx="4284139" cy="332276"/>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357122" y="2832084"/>
            <a:ext cx="4303622" cy="2555828"/>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arr_int</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[0 1 2 3 4]                                                                 </a:t>
            </a:r>
          </a:p>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arr_int</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数组类型</a:t>
            </a: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dtype</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int64                                                              </a:t>
            </a:r>
          </a:p>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arr_float</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[[ 1.1  2.7]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[ 5.7  6.3]]                                                                             </a:t>
            </a:r>
          </a:p>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arr_float</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数组类型</a:t>
            </a: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dtype</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float64                                                          </a:t>
            </a:r>
          </a:p>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arr_temp</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[[1 2]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[5 6]]                                                                                   </a:t>
            </a:r>
          </a:p>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arr_temp</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数组类型</a:t>
            </a: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dtype</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int64 </a:t>
            </a:r>
            <a:endParaRPr lang="zh-CN" altLang="en-US" sz="1200" b="1" dirty="0">
              <a:solidFill>
                <a:schemeClr val="bg1">
                  <a:lumMod val="95000"/>
                </a:schemeClr>
              </a:solidFill>
            </a:endParaRPr>
          </a:p>
        </p:txBody>
      </p:sp>
      <p:sp>
        <p:nvSpPr>
          <p:cNvPr id="15" name="矩形 14"/>
          <p:cNvSpPr/>
          <p:nvPr/>
        </p:nvSpPr>
        <p:spPr>
          <a:xfrm>
            <a:off x="6357122" y="5650789"/>
            <a:ext cx="4303622" cy="646331"/>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a:ln w="0"/>
                <a:solidFill>
                  <a:schemeClr val="accent4">
                    <a:lumMod val="50000"/>
                  </a:schemeClr>
                </a:solidFill>
                <a:latin typeface="微软雅黑" panose="020B0503020204020204" pitchFamily="34" charset="-122"/>
                <a:ea typeface="微软雅黑" panose="020B0503020204020204" pitchFamily="34" charset="-122"/>
              </a:rPr>
              <a:t>转换</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后发现，浮点类型的数组 </a:t>
            </a:r>
            <a:r>
              <a:rPr lang="en-US" altLang="zh-CN" sz="1200" dirty="0" err="1" smtClean="0">
                <a:ln w="0"/>
                <a:solidFill>
                  <a:schemeClr val="accent4">
                    <a:lumMod val="50000"/>
                  </a:schemeClr>
                </a:solidFill>
                <a:latin typeface="微软雅黑" panose="020B0503020204020204" pitchFamily="34" charset="-122"/>
                <a:ea typeface="微软雅黑" panose="020B0503020204020204" pitchFamily="34" charset="-122"/>
              </a:rPr>
              <a:t>arr_float</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中的元素都转化成的整型数据类型，小数位被截取。</a:t>
            </a:r>
            <a:endPar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34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anim calcmode="lin" valueType="num">
                                      <p:cBhvr>
                                        <p:cTn id="11" dur="750" fill="hold"/>
                                        <p:tgtEl>
                                          <p:spTgt spid="10"/>
                                        </p:tgtEl>
                                        <p:attrNameLst>
                                          <p:attrName>ppt_x</p:attrName>
                                        </p:attrNameLst>
                                      </p:cBhvr>
                                      <p:tavLst>
                                        <p:tav tm="0">
                                          <p:val>
                                            <p:strVal val="#ppt_x"/>
                                          </p:val>
                                        </p:tav>
                                        <p:tav tm="100000">
                                          <p:val>
                                            <p:strVal val="#ppt_x"/>
                                          </p:val>
                                        </p:tav>
                                      </p:tavLst>
                                    </p:anim>
                                    <p:anim calcmode="lin" valueType="num">
                                      <p:cBhvr>
                                        <p:cTn id="12" dur="75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anim calcmode="lin" valueType="num">
                                      <p:cBhvr>
                                        <p:cTn id="22" dur="500" fill="hold"/>
                                        <p:tgtEl>
                                          <p:spTgt spid="13"/>
                                        </p:tgtEl>
                                        <p:attrNameLst>
                                          <p:attrName>ppt_x</p:attrName>
                                        </p:attrNameLst>
                                      </p:cBhvr>
                                      <p:tavLst>
                                        <p:tav tm="0">
                                          <p:val>
                                            <p:strVal val="#ppt_x"/>
                                          </p:val>
                                        </p:tav>
                                        <p:tav tm="100000">
                                          <p:val>
                                            <p:strVal val="#ppt_x"/>
                                          </p:val>
                                        </p:tav>
                                      </p:tavLst>
                                    </p:anim>
                                    <p:anim calcmode="lin" valueType="num">
                                      <p:cBhvr>
                                        <p:cTn id="23"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anim calcmode="lin" valueType="num">
                                      <p:cBhvr>
                                        <p:cTn id="29" dur="500" fill="hold"/>
                                        <p:tgtEl>
                                          <p:spTgt spid="15"/>
                                        </p:tgtEl>
                                        <p:attrNameLst>
                                          <p:attrName>ppt_x</p:attrName>
                                        </p:attrNameLst>
                                      </p:cBhvr>
                                      <p:tavLst>
                                        <p:tav tm="0">
                                          <p:val>
                                            <p:strVal val="#ppt_x"/>
                                          </p:val>
                                        </p:tav>
                                        <p:tav tm="100000">
                                          <p:val>
                                            <p:strVal val="#ppt_x"/>
                                          </p:val>
                                        </p:tav>
                                      </p:tavLst>
                                    </p:anim>
                                    <p:anim calcmode="lin" valueType="num">
                                      <p:cBhvr>
                                        <p:cTn id="3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animBg="1"/>
      <p:bldP spid="13"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4. </a:t>
            </a:r>
            <a:r>
              <a:rPr lang="zh-CN" altLang="en-US" sz="3000" dirty="0" smtClean="0">
                <a:solidFill>
                  <a:schemeClr val="tx1">
                    <a:lumMod val="65000"/>
                    <a:lumOff val="35000"/>
                  </a:schemeClr>
                </a:solidFill>
              </a:rPr>
              <a:t>数组的索引和切片索引</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a:solidFill>
                  <a:schemeClr val="bg1">
                    <a:lumMod val="95000"/>
                  </a:schemeClr>
                </a:solidFill>
              </a:rPr>
              <a:t>NumPy</a:t>
            </a:r>
            <a:r>
              <a:rPr lang="zh-CN" altLang="en-US" sz="2000" b="1" dirty="0">
                <a:solidFill>
                  <a:schemeClr val="bg1">
                    <a:lumMod val="95000"/>
                  </a:schemeClr>
                </a:solidFill>
              </a:rPr>
              <a:t>模块基础</a:t>
            </a:r>
          </a:p>
        </p:txBody>
      </p:sp>
      <p:sp>
        <p:nvSpPr>
          <p:cNvPr id="11" name="标题 1"/>
          <p:cNvSpPr txBox="1">
            <a:spLocks/>
          </p:cNvSpPr>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掌握各维度数组中的索引、切片索引</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20368208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数组矢量运算</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07398"/>
            <a:ext cx="3331361"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4.1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数组矢量运算概述</a:t>
            </a:r>
            <a:endParaRPr lang="zh-CN" altLang="en-US" sz="20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3" name="矩形 12"/>
          <p:cNvSpPr/>
          <p:nvPr/>
        </p:nvSpPr>
        <p:spPr>
          <a:xfrm>
            <a:off x="1060601" y="1607388"/>
            <a:ext cx="1079756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数组很重要，因为它使你</a:t>
            </a:r>
            <a:r>
              <a:rPr lang="zh-CN" altLang="en-US" sz="1600" dirty="0" smtClean="0">
                <a:ln w="0"/>
                <a:solidFill>
                  <a:srgbClr val="C00000"/>
                </a:solidFill>
                <a:latin typeface="微软雅黑" panose="020B0503020204020204" pitchFamily="34" charset="-122"/>
                <a:ea typeface="微软雅黑" panose="020B0503020204020204" pitchFamily="34" charset="-122"/>
              </a:rPr>
              <a:t>不用编写</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复杂的循环语句即</a:t>
            </a:r>
            <a:r>
              <a:rPr lang="zh-CN" altLang="en-US" sz="1600" dirty="0" smtClean="0">
                <a:ln w="0"/>
                <a:solidFill>
                  <a:schemeClr val="accent6"/>
                </a:solidFill>
                <a:latin typeface="微软雅黑" panose="020B0503020204020204" pitchFamily="34" charset="-122"/>
                <a:ea typeface="微软雅黑" panose="020B0503020204020204" pitchFamily="34" charset="-122"/>
              </a:rPr>
              <a:t>可对数据执行批量运算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。这通常就叫做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矢量化</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i="1" dirty="0" smtClean="0">
                <a:ln w="0"/>
                <a:solidFill>
                  <a:schemeClr val="tx1">
                    <a:lumMod val="65000"/>
                    <a:lumOff val="35000"/>
                  </a:schemeClr>
                </a:solidFill>
                <a:latin typeface="微软雅黑" panose="020B0503020204020204" pitchFamily="34" charset="-122"/>
                <a:ea typeface="微软雅黑" panose="020B0503020204020204" pitchFamily="34" charset="-122"/>
              </a:rPr>
              <a:t>Vectorization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大小相等的数组之间的</a:t>
            </a:r>
            <a:r>
              <a:rPr lang="zh-CN" altLang="en-US" sz="1600" dirty="0" smtClean="0">
                <a:ln w="0"/>
                <a:solidFill>
                  <a:srgbClr val="C00000"/>
                </a:solidFill>
                <a:latin typeface="微软雅黑" panose="020B0503020204020204" pitchFamily="34" charset="-122"/>
                <a:ea typeface="微软雅黑" panose="020B0503020204020204" pitchFamily="34" charset="-122"/>
              </a:rPr>
              <a:t>任何算数运算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都会将运算</a:t>
            </a:r>
            <a:r>
              <a:rPr lang="zh-CN" altLang="en-US" sz="1600" dirty="0" smtClean="0">
                <a:ln w="0"/>
                <a:solidFill>
                  <a:srgbClr val="C00000"/>
                </a:solidFill>
                <a:latin typeface="微软雅黑" panose="020B0503020204020204" pitchFamily="34" charset="-122"/>
                <a:ea typeface="微软雅黑" panose="020B0503020204020204" pitchFamily="34" charset="-122"/>
              </a:rPr>
              <a:t>应用到元素级</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50889" y="2590514"/>
            <a:ext cx="5891739"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示例：矩阵的各种与标量之间的运算操作</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ch01-demo09.py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95682" y="3683845"/>
            <a:ext cx="6500090" cy="124822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smtClean="0">
                <a:solidFill>
                  <a:schemeClr val="accent6"/>
                </a:solidFill>
              </a:rPr>
              <a:t># </a:t>
            </a:r>
            <a:r>
              <a:rPr lang="zh-CN" altLang="en-US" sz="1400" dirty="0" smtClean="0">
                <a:solidFill>
                  <a:schemeClr val="accent6"/>
                </a:solidFill>
              </a:rPr>
              <a:t>创建</a:t>
            </a:r>
            <a:r>
              <a:rPr lang="zh-CN" altLang="en-US" sz="1400" dirty="0">
                <a:solidFill>
                  <a:schemeClr val="accent6"/>
                </a:solidFill>
              </a:rPr>
              <a:t>二维</a:t>
            </a:r>
            <a:r>
              <a:rPr lang="zh-CN" altLang="en-US" sz="1400" dirty="0" smtClean="0">
                <a:solidFill>
                  <a:schemeClr val="accent6"/>
                </a:solidFill>
              </a:rPr>
              <a:t>数组矩阵</a:t>
            </a:r>
            <a:r>
              <a:rPr lang="en-US" altLang="zh-CN" sz="1400" dirty="0" err="1" smtClean="0">
                <a:solidFill>
                  <a:schemeClr val="accent6"/>
                </a:solidFill>
              </a:rPr>
              <a:t>arr</a:t>
            </a:r>
            <a:r>
              <a:rPr lang="en-US" altLang="zh-CN" sz="1400" dirty="0" smtClean="0">
                <a:solidFill>
                  <a:schemeClr val="accent6"/>
                </a:solidFill>
              </a:rPr>
              <a:t>(</a:t>
            </a:r>
            <a:r>
              <a:rPr lang="zh-CN" altLang="en-US" sz="1400" dirty="0" smtClean="0">
                <a:solidFill>
                  <a:schemeClr val="accent6"/>
                </a:solidFill>
              </a:rPr>
              <a:t>浮点类型</a:t>
            </a:r>
            <a:r>
              <a:rPr lang="en-US" altLang="zh-CN" sz="1400" dirty="0" smtClean="0">
                <a:solidFill>
                  <a:schemeClr val="accent6"/>
                </a:solidFill>
              </a:rPr>
              <a:t>)</a:t>
            </a:r>
          </a:p>
          <a:p>
            <a:pPr>
              <a:lnSpc>
                <a:spcPts val="2200"/>
              </a:lnSpc>
            </a:pP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t>
            </a:r>
            <a:r>
              <a:rPr lang="en-US" altLang="zh-CN" sz="1400" dirty="0" err="1">
                <a:solidFill>
                  <a:schemeClr val="accent2"/>
                </a:solidFill>
              </a:rPr>
              <a:t>.array</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(1,5), </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(6,10)], </a:t>
            </a:r>
            <a:r>
              <a:rPr lang="en-US" altLang="zh-CN" sz="1400" dirty="0" err="1">
                <a:solidFill>
                  <a:schemeClr val="tx1">
                    <a:lumMod val="65000"/>
                    <a:lumOff val="35000"/>
                  </a:schemeClr>
                </a:solidFill>
              </a:rPr>
              <a:t>dtype</a:t>
            </a:r>
            <a:r>
              <a:rPr lang="en-US" altLang="zh-CN" sz="1400" dirty="0">
                <a:solidFill>
                  <a:schemeClr val="tx1">
                    <a:lumMod val="65000"/>
                    <a:lumOff val="35000"/>
                  </a:schemeClr>
                </a:solidFill>
              </a:rPr>
              <a:t>=</a:t>
            </a:r>
            <a:r>
              <a:rPr lang="en-US" altLang="zh-CN" sz="1400" dirty="0">
                <a:solidFill>
                  <a:schemeClr val="accent4">
                    <a:lumMod val="75000"/>
                  </a:schemeClr>
                </a:solidFill>
              </a:rPr>
              <a:t>np.float64</a:t>
            </a:r>
            <a:r>
              <a:rPr lang="en-US" altLang="zh-CN" sz="1400" dirty="0" smtClean="0">
                <a:solidFill>
                  <a:schemeClr val="tx1">
                    <a:lumMod val="65000"/>
                    <a:lumOff val="35000"/>
                  </a:schemeClr>
                </a:solidFill>
              </a:rPr>
              <a:t>)</a:t>
            </a:r>
          </a:p>
          <a:p>
            <a:pPr>
              <a:lnSpc>
                <a:spcPts val="2200"/>
              </a:lnSpc>
            </a:pPr>
            <a:r>
              <a:rPr lang="en-US" altLang="zh-CN" sz="1400" dirty="0" smtClean="0">
                <a:solidFill>
                  <a:schemeClr val="accent6"/>
                </a:solidFill>
              </a:rPr>
              <a:t># </a:t>
            </a:r>
            <a:r>
              <a:rPr lang="zh-CN" altLang="en-US" sz="1400" dirty="0" smtClean="0">
                <a:solidFill>
                  <a:schemeClr val="accent6"/>
                </a:solidFill>
              </a:rPr>
              <a:t>输出数组</a:t>
            </a:r>
            <a:r>
              <a:rPr lang="zh-CN" altLang="en-US" sz="1400" dirty="0">
                <a:solidFill>
                  <a:schemeClr val="accent6"/>
                </a:solidFill>
              </a:rPr>
              <a:t>类型</a:t>
            </a:r>
            <a:endParaRPr lang="en-US" altLang="zh-CN" sz="1400" dirty="0" smtClean="0">
              <a:solidFill>
                <a:schemeClr val="accent6"/>
              </a:solidFill>
            </a:endParaRPr>
          </a:p>
          <a:p>
            <a:pPr>
              <a:lnSpc>
                <a:spcPts val="2200"/>
              </a:lnSpc>
            </a:pPr>
            <a:r>
              <a:rPr lang="en-US" altLang="zh-CN" sz="1400" dirty="0">
                <a:solidFill>
                  <a:srgbClr val="0563C1"/>
                </a:solidFill>
              </a:rPr>
              <a:t>print </a:t>
            </a:r>
            <a:r>
              <a:rPr lang="en-US" altLang="zh-CN" sz="1400" dirty="0" smtClean="0">
                <a:solidFill>
                  <a:schemeClr val="tx1">
                    <a:lumMod val="65000"/>
                    <a:lumOff val="35000"/>
                  </a:schemeClr>
                </a:solidFill>
              </a:rPr>
              <a:t>‘</a:t>
            </a:r>
            <a:r>
              <a:rPr lang="en-US" altLang="zh-CN" sz="1400" dirty="0" err="1" smtClean="0">
                <a:solidFill>
                  <a:schemeClr val="tx1">
                    <a:lumMod val="65000"/>
                    <a:lumOff val="35000"/>
                  </a:schemeClr>
                </a:solidFill>
              </a:rPr>
              <a:t>arr</a:t>
            </a:r>
            <a:r>
              <a:rPr lang="zh-CN" altLang="en-US" sz="1400" dirty="0" smtClean="0">
                <a:solidFill>
                  <a:schemeClr val="tx1">
                    <a:lumMod val="65000"/>
                    <a:lumOff val="35000"/>
                  </a:schemeClr>
                </a:solidFill>
              </a:rPr>
              <a:t>数组：</a:t>
            </a:r>
            <a:r>
              <a:rPr lang="en-US" altLang="zh-CN" sz="1400" dirty="0" smtClean="0">
                <a:solidFill>
                  <a:schemeClr val="tx1">
                    <a:lumMod val="65000"/>
                    <a:lumOff val="35000"/>
                  </a:schemeClr>
                </a:solidFill>
              </a:rPr>
              <a:t>\n', </a:t>
            </a:r>
            <a:r>
              <a:rPr lang="en-US" altLang="zh-CN" sz="1400" dirty="0" err="1" smtClean="0">
                <a:solidFill>
                  <a:schemeClr val="tx1">
                    <a:lumMod val="65000"/>
                    <a:lumOff val="35000"/>
                  </a:schemeClr>
                </a:solidFill>
              </a:rPr>
              <a:t>arr</a:t>
            </a:r>
            <a:endParaRPr lang="en-US" altLang="zh-CN" sz="1400" dirty="0" smtClean="0">
              <a:solidFill>
                <a:schemeClr val="accent2"/>
              </a:solidFill>
            </a:endParaRPr>
          </a:p>
        </p:txBody>
      </p:sp>
      <p:sp>
        <p:nvSpPr>
          <p:cNvPr id="35" name="矩形 34"/>
          <p:cNvSpPr/>
          <p:nvPr/>
        </p:nvSpPr>
        <p:spPr>
          <a:xfrm>
            <a:off x="7709395" y="4470409"/>
            <a:ext cx="1768433" cy="923330"/>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[[ 1.  2.  3.  4.]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[ 6.  7.  8.  9.]] </a:t>
            </a:r>
            <a:endParaRPr lang="zh-CN" altLang="en-US" sz="1200" b="1" dirty="0">
              <a:solidFill>
                <a:schemeClr val="bg1">
                  <a:lumMod val="95000"/>
                </a:schemeClr>
              </a:solidFill>
            </a:endParaRPr>
          </a:p>
        </p:txBody>
      </p:sp>
      <p:sp>
        <p:nvSpPr>
          <p:cNvPr id="2" name="矩形 1"/>
          <p:cNvSpPr/>
          <p:nvPr/>
        </p:nvSpPr>
        <p:spPr>
          <a:xfrm>
            <a:off x="1395682" y="3256100"/>
            <a:ext cx="3001143" cy="338554"/>
          </a:xfrm>
          <a:prstGeom prst="rect">
            <a:avLst/>
          </a:prstGeom>
        </p:spPr>
        <p:txBody>
          <a:bodyPr wrap="none">
            <a:spAutoFit/>
          </a:bodyPr>
          <a:lstStyle/>
          <a:p>
            <a:pPr marL="285750" indent="-285750">
              <a:buFont typeface="Arial" panose="020B0604020202020204" pitchFamily="34" charset="0"/>
              <a:buChar char="•"/>
            </a:pPr>
            <a:r>
              <a:rPr lang="zh-CN" altLang="en-US" sz="1600" dirty="0" smtClean="0">
                <a:solidFill>
                  <a:schemeClr val="tx1">
                    <a:lumMod val="65000"/>
                    <a:lumOff val="35000"/>
                  </a:schemeClr>
                </a:solidFill>
                <a:latin typeface="微软雅黑" panose="020B0503020204020204" pitchFamily="34" charset="-122"/>
                <a:ea typeface="微软雅黑" panose="020B0503020204020204" pitchFamily="34" charset="-122"/>
              </a:rPr>
              <a:t>首先，创建一个二维数组</a:t>
            </a:r>
            <a:r>
              <a:rPr lang="en-US" altLang="zh-CN" sz="1600" b="1" dirty="0" err="1" smtClean="0">
                <a:solidFill>
                  <a:schemeClr val="tx1">
                    <a:lumMod val="65000"/>
                    <a:lumOff val="35000"/>
                  </a:schemeClr>
                </a:solidFill>
                <a:latin typeface="微软雅黑" panose="020B0503020204020204" pitchFamily="34" charset="-122"/>
                <a:ea typeface="微软雅黑" panose="020B0503020204020204" pitchFamily="34" charset="-122"/>
              </a:rPr>
              <a:t>arr</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178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750"/>
                                        <p:tgtEl>
                                          <p:spTgt spid="33"/>
                                        </p:tgtEl>
                                      </p:cBhvr>
                                    </p:animEffect>
                                    <p:anim calcmode="lin" valueType="num">
                                      <p:cBhvr>
                                        <p:cTn id="8" dur="750" fill="hold"/>
                                        <p:tgtEl>
                                          <p:spTgt spid="33"/>
                                        </p:tgtEl>
                                        <p:attrNameLst>
                                          <p:attrName>ppt_x</p:attrName>
                                        </p:attrNameLst>
                                      </p:cBhvr>
                                      <p:tavLst>
                                        <p:tav tm="0">
                                          <p:val>
                                            <p:strVal val="#ppt_x"/>
                                          </p:val>
                                        </p:tav>
                                        <p:tav tm="100000">
                                          <p:val>
                                            <p:strVal val="#ppt_x"/>
                                          </p:val>
                                        </p:tav>
                                      </p:tavLst>
                                    </p:anim>
                                    <p:anim calcmode="lin" valueType="num">
                                      <p:cBhvr>
                                        <p:cTn id="9"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500"/>
                                        <p:tgtEl>
                                          <p:spTgt spid="35"/>
                                        </p:tgtEl>
                                      </p:cBhvr>
                                    </p:animEffect>
                                    <p:anim calcmode="lin" valueType="num">
                                      <p:cBhvr>
                                        <p:cTn id="15" dur="500" fill="hold"/>
                                        <p:tgtEl>
                                          <p:spTgt spid="35"/>
                                        </p:tgtEl>
                                        <p:attrNameLst>
                                          <p:attrName>ppt_x</p:attrName>
                                        </p:attrNameLst>
                                      </p:cBhvr>
                                      <p:tavLst>
                                        <p:tav tm="0">
                                          <p:val>
                                            <p:strVal val="#ppt_x"/>
                                          </p:val>
                                        </p:tav>
                                        <p:tav tm="100000">
                                          <p:val>
                                            <p:strVal val="#ppt_x"/>
                                          </p:val>
                                        </p:tav>
                                      </p:tavLst>
                                    </p:anim>
                                    <p:anim calcmode="lin" valueType="num">
                                      <p:cBhvr>
                                        <p:cTn id="16"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数组矢量运算</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38" name="标题 1"/>
          <p:cNvSpPr txBox="1">
            <a:spLocks/>
          </p:cNvSpPr>
          <p:nvPr/>
        </p:nvSpPr>
        <p:spPr>
          <a:xfrm>
            <a:off x="958742" y="1745898"/>
            <a:ext cx="4829323" cy="96827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矩阵自乘</a:t>
            </a:r>
          </a:p>
          <a:p>
            <a:pPr>
              <a:lnSpc>
                <a:spcPts val="2200"/>
              </a:lnSpc>
            </a:pPr>
            <a:r>
              <a:rPr lang="en-US" altLang="zh-CN" sz="1400" dirty="0">
                <a:solidFill>
                  <a:schemeClr val="tx1">
                    <a:lumMod val="65000"/>
                    <a:lumOff val="35000"/>
                  </a:schemeClr>
                </a:solidFill>
              </a:rPr>
              <a:t>arr1 = </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arr</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'arr1</a:t>
            </a:r>
            <a:r>
              <a:rPr lang="zh-CN" altLang="en-US" sz="1400" dirty="0">
                <a:solidFill>
                  <a:schemeClr val="tx1">
                    <a:lumMod val="65000"/>
                    <a:lumOff val="35000"/>
                  </a:schemeClr>
                </a:solidFill>
              </a:rPr>
              <a:t>矩阵自乘结果：</a:t>
            </a:r>
            <a:r>
              <a:rPr lang="en-US" altLang="zh-CN" sz="1400" dirty="0">
                <a:solidFill>
                  <a:schemeClr val="tx1">
                    <a:lumMod val="65000"/>
                    <a:lumOff val="35000"/>
                  </a:schemeClr>
                </a:solidFill>
              </a:rPr>
              <a:t>\n', arr1</a:t>
            </a:r>
            <a:endParaRPr lang="en-US" altLang="zh-CN" sz="1400" dirty="0" smtClean="0">
              <a:solidFill>
                <a:schemeClr val="tx1">
                  <a:lumMod val="65000"/>
                  <a:lumOff val="35000"/>
                </a:schemeClr>
              </a:solidFill>
            </a:endParaRPr>
          </a:p>
        </p:txBody>
      </p:sp>
      <p:sp>
        <p:nvSpPr>
          <p:cNvPr id="39" name="矩形 38"/>
          <p:cNvSpPr/>
          <p:nvPr/>
        </p:nvSpPr>
        <p:spPr>
          <a:xfrm>
            <a:off x="793704" y="2085334"/>
            <a:ext cx="1993039" cy="309529"/>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58742" y="2858267"/>
            <a:ext cx="4303622" cy="893834"/>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arr1</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矩阵自乘结果：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1.   4.   9.  16.]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[ 36.  49.  64.  81.]]</a:t>
            </a:r>
            <a:endParaRPr lang="zh-CN" altLang="en-US" sz="1200" b="1" dirty="0">
              <a:solidFill>
                <a:schemeClr val="bg1">
                  <a:lumMod val="95000"/>
                </a:schemeClr>
              </a:solidFill>
            </a:endParaRPr>
          </a:p>
        </p:txBody>
      </p:sp>
      <p:sp>
        <p:nvSpPr>
          <p:cNvPr id="15" name="矩形 14"/>
          <p:cNvSpPr/>
          <p:nvPr/>
        </p:nvSpPr>
        <p:spPr>
          <a:xfrm>
            <a:off x="958742" y="921559"/>
            <a:ext cx="3780171" cy="830997"/>
          </a:xfrm>
          <a:prstGeom prst="rect">
            <a:avLst/>
          </a:prstGeom>
        </p:spPr>
        <p:txBody>
          <a:bodyPr wrap="square">
            <a:spAutoFit/>
          </a:bodyPr>
          <a:lstStyle/>
          <a:p>
            <a:pPr>
              <a:lnSpc>
                <a:spcPct val="150000"/>
              </a:lnSpc>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01.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矩阵自乘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 二维数组中的每个元素都乘以自身得到一个新的结果。</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6829770" y="902316"/>
            <a:ext cx="3780171" cy="830997"/>
          </a:xfrm>
          <a:prstGeom prst="rect">
            <a:avLst/>
          </a:prstGeom>
        </p:spPr>
        <p:txBody>
          <a:bodyPr wrap="square">
            <a:spAutoFit/>
          </a:bodyPr>
          <a:lstStyle/>
          <a:p>
            <a:pPr>
              <a:lnSpc>
                <a:spcPct val="150000"/>
              </a:lnSpc>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02.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矩阵自减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 二维数组中的每个元素都减去自身得到一个新的结果。</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标题 1"/>
          <p:cNvSpPr txBox="1">
            <a:spLocks/>
          </p:cNvSpPr>
          <p:nvPr/>
        </p:nvSpPr>
        <p:spPr>
          <a:xfrm>
            <a:off x="6829770" y="1745898"/>
            <a:ext cx="4829323" cy="96827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矩阵自乘</a:t>
            </a:r>
          </a:p>
          <a:p>
            <a:pPr>
              <a:lnSpc>
                <a:spcPts val="2200"/>
              </a:lnSpc>
            </a:pPr>
            <a:r>
              <a:rPr lang="en-US" altLang="zh-CN" sz="1400" dirty="0" smtClean="0">
                <a:solidFill>
                  <a:schemeClr val="tx1">
                    <a:lumMod val="65000"/>
                    <a:lumOff val="35000"/>
                  </a:schemeClr>
                </a:solidFill>
              </a:rPr>
              <a:t>arr2 </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err="1">
                <a:solidFill>
                  <a:schemeClr val="tx1">
                    <a:lumMod val="65000"/>
                    <a:lumOff val="35000"/>
                  </a:schemeClr>
                </a:solidFill>
              </a:rPr>
              <a:t>arr</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‘arr2</a:t>
            </a:r>
            <a:r>
              <a:rPr lang="zh-CN" altLang="en-US" sz="1400" dirty="0" smtClean="0">
                <a:solidFill>
                  <a:schemeClr val="tx1">
                    <a:lumMod val="65000"/>
                    <a:lumOff val="35000"/>
                  </a:schemeClr>
                </a:solidFill>
              </a:rPr>
              <a:t>矩阵自减结果</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\n', </a:t>
            </a:r>
            <a:r>
              <a:rPr lang="en-US" altLang="zh-CN" sz="1400" dirty="0" smtClean="0">
                <a:solidFill>
                  <a:schemeClr val="tx1">
                    <a:lumMod val="65000"/>
                    <a:lumOff val="35000"/>
                  </a:schemeClr>
                </a:solidFill>
              </a:rPr>
              <a:t>arr2</a:t>
            </a:r>
          </a:p>
        </p:txBody>
      </p:sp>
      <p:sp>
        <p:nvSpPr>
          <p:cNvPr id="18" name="矩形 17"/>
          <p:cNvSpPr/>
          <p:nvPr/>
        </p:nvSpPr>
        <p:spPr>
          <a:xfrm>
            <a:off x="6675078" y="2075272"/>
            <a:ext cx="1993039" cy="309529"/>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829770" y="2863989"/>
            <a:ext cx="4303622" cy="893834"/>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arr2</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矩阵自减结果：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[[ 0.  0.  0.  0.]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[ 0.  0.  0.  0.]] </a:t>
            </a:r>
            <a:endParaRPr lang="zh-CN" altLang="en-US" sz="1200" b="1" dirty="0">
              <a:solidFill>
                <a:schemeClr val="bg1">
                  <a:lumMod val="95000"/>
                </a:schemeClr>
              </a:solidFill>
            </a:endParaRPr>
          </a:p>
        </p:txBody>
      </p:sp>
      <p:sp>
        <p:nvSpPr>
          <p:cNvPr id="20" name="矩形 19"/>
          <p:cNvSpPr/>
          <p:nvPr/>
        </p:nvSpPr>
        <p:spPr>
          <a:xfrm>
            <a:off x="793704" y="3882727"/>
            <a:ext cx="3780171" cy="830997"/>
          </a:xfrm>
          <a:prstGeom prst="rect">
            <a:avLst/>
          </a:prstGeom>
        </p:spPr>
        <p:txBody>
          <a:bodyPr wrap="square">
            <a:spAutoFit/>
          </a:bodyPr>
          <a:lstStyle/>
          <a:p>
            <a:pPr>
              <a:lnSpc>
                <a:spcPct val="150000"/>
              </a:lnSpc>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03.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与标量相除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 一个标量数字除以二维数组中的每个元素得到一个新的结果。</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标题 1"/>
          <p:cNvSpPr txBox="1">
            <a:spLocks/>
          </p:cNvSpPr>
          <p:nvPr/>
        </p:nvSpPr>
        <p:spPr>
          <a:xfrm>
            <a:off x="793704" y="4696319"/>
            <a:ext cx="4829323" cy="96827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与标量相除</a:t>
            </a:r>
          </a:p>
          <a:p>
            <a:pPr>
              <a:lnSpc>
                <a:spcPts val="2200"/>
              </a:lnSpc>
            </a:pPr>
            <a:r>
              <a:rPr lang="en-US" altLang="zh-CN" sz="1400" dirty="0">
                <a:solidFill>
                  <a:schemeClr val="tx1">
                    <a:lumMod val="65000"/>
                    <a:lumOff val="35000"/>
                  </a:schemeClr>
                </a:solidFill>
              </a:rPr>
              <a:t>arr3 = 1 / </a:t>
            </a:r>
            <a:r>
              <a:rPr lang="en-US" altLang="zh-CN" sz="1400" dirty="0" err="1">
                <a:solidFill>
                  <a:schemeClr val="tx1">
                    <a:lumMod val="65000"/>
                    <a:lumOff val="35000"/>
                  </a:schemeClr>
                </a:solidFill>
              </a:rPr>
              <a:t>arr</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 </a:t>
            </a:r>
            <a:r>
              <a:rPr lang="en-US" altLang="zh-CN" sz="1400" dirty="0">
                <a:solidFill>
                  <a:schemeClr val="tx1">
                    <a:lumMod val="65000"/>
                    <a:lumOff val="35000"/>
                  </a:schemeClr>
                </a:solidFill>
              </a:rPr>
              <a:t>'arr3</a:t>
            </a:r>
            <a:r>
              <a:rPr lang="zh-CN" altLang="en-US" sz="1400" dirty="0">
                <a:solidFill>
                  <a:schemeClr val="tx1">
                    <a:lumMod val="65000"/>
                    <a:lumOff val="35000"/>
                  </a:schemeClr>
                </a:solidFill>
              </a:rPr>
              <a:t>矩阵与标量除法结果：</a:t>
            </a:r>
            <a:r>
              <a:rPr lang="en-US" altLang="zh-CN" sz="1400" dirty="0">
                <a:solidFill>
                  <a:schemeClr val="tx1">
                    <a:lumMod val="65000"/>
                    <a:lumOff val="35000"/>
                  </a:schemeClr>
                </a:solidFill>
              </a:rPr>
              <a:t>\n', arr3</a:t>
            </a:r>
            <a:endParaRPr lang="en-US" altLang="zh-CN" sz="1400" dirty="0" smtClean="0">
              <a:solidFill>
                <a:schemeClr val="tx1">
                  <a:lumMod val="65000"/>
                  <a:lumOff val="35000"/>
                </a:schemeClr>
              </a:solidFill>
            </a:endParaRPr>
          </a:p>
        </p:txBody>
      </p:sp>
      <p:sp>
        <p:nvSpPr>
          <p:cNvPr id="22" name="矩形 21"/>
          <p:cNvSpPr/>
          <p:nvPr/>
        </p:nvSpPr>
        <p:spPr>
          <a:xfrm>
            <a:off x="639012" y="5025693"/>
            <a:ext cx="1993039" cy="309529"/>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793704" y="5814410"/>
            <a:ext cx="4303622" cy="893834"/>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arr3</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矩阵与标量除法结果：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[[ 1.          0.5         0.33333333  0.25      ]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[ 0.16666667  0.14285714  0.125       0.11111111]] </a:t>
            </a:r>
            <a:endParaRPr lang="zh-CN" altLang="en-US" sz="1200" b="1" dirty="0">
              <a:solidFill>
                <a:schemeClr val="bg1">
                  <a:lumMod val="95000"/>
                </a:schemeClr>
              </a:solidFill>
            </a:endParaRPr>
          </a:p>
        </p:txBody>
      </p:sp>
      <p:sp>
        <p:nvSpPr>
          <p:cNvPr id="24" name="矩形 23"/>
          <p:cNvSpPr/>
          <p:nvPr/>
        </p:nvSpPr>
        <p:spPr>
          <a:xfrm>
            <a:off x="6829770" y="3882727"/>
            <a:ext cx="4829323" cy="830997"/>
          </a:xfrm>
          <a:prstGeom prst="rect">
            <a:avLst/>
          </a:prstGeom>
        </p:spPr>
        <p:txBody>
          <a:bodyPr wrap="square">
            <a:spAutoFit/>
          </a:bodyPr>
          <a:lstStyle/>
          <a:p>
            <a:pPr>
              <a:lnSpc>
                <a:spcPct val="150000"/>
              </a:lnSpc>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04.</a:t>
            </a:r>
            <a:r>
              <a:rPr lang="zh-CN" altLang="en-US" sz="1600" b="1" dirty="0">
                <a:ln w="0"/>
                <a:solidFill>
                  <a:schemeClr val="tx1">
                    <a:lumMod val="65000"/>
                    <a:lumOff val="35000"/>
                  </a:schemeClr>
                </a:solidFill>
                <a:latin typeface="微软雅黑" panose="020B0503020204020204" pitchFamily="34" charset="-122"/>
                <a:ea typeface="微软雅黑" panose="020B0503020204020204" pitchFamily="34" charset="-122"/>
              </a:rPr>
              <a:t>矩阵</a:t>
            </a:r>
            <a:r>
              <a:rPr lang="en-US" altLang="zh-CN" sz="1600" b="1" dirty="0">
                <a:ln w="0"/>
                <a:solidFill>
                  <a:schemeClr val="tx1">
                    <a:lumMod val="65000"/>
                    <a:lumOff val="35000"/>
                  </a:schemeClr>
                </a:solidFill>
                <a:latin typeface="微软雅黑" panose="020B0503020204020204" pitchFamily="34" charset="-122"/>
                <a:ea typeface="微软雅黑" panose="020B0503020204020204" pitchFamily="34" charset="-122"/>
              </a:rPr>
              <a:t>1/2</a:t>
            </a:r>
            <a:r>
              <a:rPr lang="zh-CN" altLang="en-US" sz="1600" b="1" dirty="0">
                <a:ln w="0"/>
                <a:solidFill>
                  <a:schemeClr val="tx1">
                    <a:lumMod val="65000"/>
                    <a:lumOff val="35000"/>
                  </a:schemeClr>
                </a:solidFill>
                <a:latin typeface="微软雅黑" panose="020B0503020204020204" pitchFamily="34" charset="-122"/>
                <a:ea typeface="微软雅黑" panose="020B0503020204020204" pitchFamily="34" charset="-122"/>
              </a:rPr>
              <a:t>次幂</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运算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 二维数组中的每个元素计算自身</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1/2</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次幂得到一个新的结果。</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标题 1"/>
          <p:cNvSpPr txBox="1">
            <a:spLocks/>
          </p:cNvSpPr>
          <p:nvPr/>
        </p:nvSpPr>
        <p:spPr>
          <a:xfrm>
            <a:off x="6829770" y="4699210"/>
            <a:ext cx="4829323" cy="96827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矩阵</a:t>
            </a:r>
            <a:r>
              <a:rPr lang="en-US" altLang="zh-CN" sz="1400" dirty="0">
                <a:solidFill>
                  <a:schemeClr val="accent6"/>
                </a:solidFill>
              </a:rPr>
              <a:t>1/2</a:t>
            </a:r>
            <a:r>
              <a:rPr lang="zh-CN" altLang="en-US" sz="1400" dirty="0">
                <a:solidFill>
                  <a:schemeClr val="accent6"/>
                </a:solidFill>
              </a:rPr>
              <a:t>次幂运算</a:t>
            </a:r>
          </a:p>
          <a:p>
            <a:pPr>
              <a:lnSpc>
                <a:spcPts val="2200"/>
              </a:lnSpc>
            </a:pPr>
            <a:r>
              <a:rPr lang="en-US" altLang="zh-CN" sz="1400" dirty="0">
                <a:solidFill>
                  <a:schemeClr val="tx1">
                    <a:lumMod val="65000"/>
                    <a:lumOff val="35000"/>
                  </a:schemeClr>
                </a:solidFill>
              </a:rPr>
              <a:t>arr4 = </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0.5</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'arr4</a:t>
            </a:r>
            <a:r>
              <a:rPr lang="zh-CN" altLang="en-US" sz="1400" dirty="0">
                <a:solidFill>
                  <a:schemeClr val="tx1">
                    <a:lumMod val="65000"/>
                    <a:lumOff val="35000"/>
                  </a:schemeClr>
                </a:solidFill>
              </a:rPr>
              <a:t>矩阵</a:t>
            </a:r>
            <a:r>
              <a:rPr lang="en-US" altLang="zh-CN" sz="1400" dirty="0">
                <a:solidFill>
                  <a:schemeClr val="tx1">
                    <a:lumMod val="65000"/>
                    <a:lumOff val="35000"/>
                  </a:schemeClr>
                </a:solidFill>
              </a:rPr>
              <a:t>1/2</a:t>
            </a:r>
            <a:r>
              <a:rPr lang="zh-CN" altLang="en-US" sz="1400" dirty="0">
                <a:solidFill>
                  <a:schemeClr val="tx1">
                    <a:lumMod val="65000"/>
                    <a:lumOff val="35000"/>
                  </a:schemeClr>
                </a:solidFill>
              </a:rPr>
              <a:t>次幂运算结果：</a:t>
            </a:r>
            <a:r>
              <a:rPr lang="en-US" altLang="zh-CN" sz="1400" dirty="0">
                <a:solidFill>
                  <a:schemeClr val="tx1">
                    <a:lumMod val="65000"/>
                    <a:lumOff val="35000"/>
                  </a:schemeClr>
                </a:solidFill>
              </a:rPr>
              <a:t>\n', arr4</a:t>
            </a:r>
            <a:endParaRPr lang="en-US" altLang="zh-CN" sz="1400" dirty="0" smtClean="0">
              <a:solidFill>
                <a:schemeClr val="tx1">
                  <a:lumMod val="65000"/>
                  <a:lumOff val="35000"/>
                </a:schemeClr>
              </a:solidFill>
            </a:endParaRPr>
          </a:p>
        </p:txBody>
      </p:sp>
      <p:sp>
        <p:nvSpPr>
          <p:cNvPr id="26" name="矩形 25"/>
          <p:cNvSpPr/>
          <p:nvPr/>
        </p:nvSpPr>
        <p:spPr>
          <a:xfrm>
            <a:off x="6675078" y="5028584"/>
            <a:ext cx="1993039" cy="309529"/>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829770" y="5817301"/>
            <a:ext cx="4303622" cy="893834"/>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arr4</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矩阵</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1/2</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次幂运算结果：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[[ 1.          1.41421356  1.73205081  2.        ]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[ 2.44948974  2.64575131  2.82842712  3.        ]] </a:t>
            </a:r>
            <a:endParaRPr lang="zh-CN" altLang="en-US" sz="1200" b="1" dirty="0">
              <a:solidFill>
                <a:schemeClr val="bg1">
                  <a:lumMod val="95000"/>
                </a:schemeClr>
              </a:solidFill>
            </a:endParaRPr>
          </a:p>
        </p:txBody>
      </p:sp>
    </p:spTree>
    <p:extLst>
      <p:ext uri="{BB962C8B-B14F-4D97-AF65-F5344CB8AC3E}">
        <p14:creationId xmlns:p14="http://schemas.microsoft.com/office/powerpoint/2010/main" val="269653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750"/>
                                        <p:tgtEl>
                                          <p:spTgt spid="38"/>
                                        </p:tgtEl>
                                      </p:cBhvr>
                                    </p:animEffect>
                                    <p:anim calcmode="lin" valueType="num">
                                      <p:cBhvr>
                                        <p:cTn id="8" dur="750" fill="hold"/>
                                        <p:tgtEl>
                                          <p:spTgt spid="38"/>
                                        </p:tgtEl>
                                        <p:attrNameLst>
                                          <p:attrName>ppt_x</p:attrName>
                                        </p:attrNameLst>
                                      </p:cBhvr>
                                      <p:tavLst>
                                        <p:tav tm="0">
                                          <p:val>
                                            <p:strVal val="#ppt_x"/>
                                          </p:val>
                                        </p:tav>
                                        <p:tav tm="100000">
                                          <p:val>
                                            <p:strVal val="#ppt_x"/>
                                          </p:val>
                                        </p:tav>
                                      </p:tavLst>
                                    </p:anim>
                                    <p:anim calcmode="lin" valueType="num">
                                      <p:cBhvr>
                                        <p:cTn id="9" dur="75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anim calcmode="lin" valueType="num">
                                      <p:cBhvr>
                                        <p:cTn id="19" dur="500" fill="hold"/>
                                        <p:tgtEl>
                                          <p:spTgt spid="40"/>
                                        </p:tgtEl>
                                        <p:attrNameLst>
                                          <p:attrName>ppt_x</p:attrName>
                                        </p:attrNameLst>
                                      </p:cBhvr>
                                      <p:tavLst>
                                        <p:tav tm="0">
                                          <p:val>
                                            <p:strVal val="#ppt_x"/>
                                          </p:val>
                                        </p:tav>
                                        <p:tav tm="100000">
                                          <p:val>
                                            <p:strVal val="#ppt_x"/>
                                          </p:val>
                                        </p:tav>
                                      </p:tavLst>
                                    </p:anim>
                                    <p:anim calcmode="lin" valueType="num">
                                      <p:cBhvr>
                                        <p:cTn id="20" dur="5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750"/>
                                        <p:tgtEl>
                                          <p:spTgt spid="17"/>
                                        </p:tgtEl>
                                      </p:cBhvr>
                                    </p:animEffect>
                                    <p:anim calcmode="lin" valueType="num">
                                      <p:cBhvr>
                                        <p:cTn id="31" dur="750" fill="hold"/>
                                        <p:tgtEl>
                                          <p:spTgt spid="17"/>
                                        </p:tgtEl>
                                        <p:attrNameLst>
                                          <p:attrName>ppt_x</p:attrName>
                                        </p:attrNameLst>
                                      </p:cBhvr>
                                      <p:tavLst>
                                        <p:tav tm="0">
                                          <p:val>
                                            <p:strVal val="#ppt_x"/>
                                          </p:val>
                                        </p:tav>
                                        <p:tav tm="100000">
                                          <p:val>
                                            <p:strVal val="#ppt_x"/>
                                          </p:val>
                                        </p:tav>
                                      </p:tavLst>
                                    </p:anim>
                                    <p:anim calcmode="lin" valueType="num">
                                      <p:cBhvr>
                                        <p:cTn id="32" dur="750" fill="hold"/>
                                        <p:tgtEl>
                                          <p:spTgt spid="17"/>
                                        </p:tgtEl>
                                        <p:attrNameLst>
                                          <p:attrName>ppt_y</p:attrName>
                                        </p:attrNameLst>
                                      </p:cBhvr>
                                      <p:tavLst>
                                        <p:tav tm="0">
                                          <p:val>
                                            <p:strVal val="#ppt_y+.1"/>
                                          </p:val>
                                        </p:tav>
                                        <p:tav tm="100000">
                                          <p:val>
                                            <p:strVal val="#ppt_y"/>
                                          </p:val>
                                        </p:tav>
                                      </p:tavLst>
                                    </p:anim>
                                  </p:childTnLst>
                                </p:cTn>
                              </p:par>
                            </p:childTnLst>
                          </p:cTn>
                        </p:par>
                        <p:par>
                          <p:cTn id="33" fill="hold">
                            <p:stCondLst>
                              <p:cond delay="750"/>
                            </p:stCondLst>
                            <p:childTnLst>
                              <p:par>
                                <p:cTn id="34" presetID="10"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anim calcmode="lin" valueType="num">
                                      <p:cBhvr>
                                        <p:cTn id="42" dur="500" fill="hold"/>
                                        <p:tgtEl>
                                          <p:spTgt spid="19"/>
                                        </p:tgtEl>
                                        <p:attrNameLst>
                                          <p:attrName>ppt_x</p:attrName>
                                        </p:attrNameLst>
                                      </p:cBhvr>
                                      <p:tavLst>
                                        <p:tav tm="0">
                                          <p:val>
                                            <p:strVal val="#ppt_x"/>
                                          </p:val>
                                        </p:tav>
                                        <p:tav tm="100000">
                                          <p:val>
                                            <p:strVal val="#ppt_x"/>
                                          </p:val>
                                        </p:tav>
                                      </p:tavLst>
                                    </p:anim>
                                    <p:anim calcmode="lin" valueType="num">
                                      <p:cBhvr>
                                        <p:cTn id="43"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750"/>
                                        <p:tgtEl>
                                          <p:spTgt spid="21"/>
                                        </p:tgtEl>
                                      </p:cBhvr>
                                    </p:animEffect>
                                    <p:anim calcmode="lin" valueType="num">
                                      <p:cBhvr>
                                        <p:cTn id="54" dur="750" fill="hold"/>
                                        <p:tgtEl>
                                          <p:spTgt spid="21"/>
                                        </p:tgtEl>
                                        <p:attrNameLst>
                                          <p:attrName>ppt_x</p:attrName>
                                        </p:attrNameLst>
                                      </p:cBhvr>
                                      <p:tavLst>
                                        <p:tav tm="0">
                                          <p:val>
                                            <p:strVal val="#ppt_x"/>
                                          </p:val>
                                        </p:tav>
                                        <p:tav tm="100000">
                                          <p:val>
                                            <p:strVal val="#ppt_x"/>
                                          </p:val>
                                        </p:tav>
                                      </p:tavLst>
                                    </p:anim>
                                    <p:anim calcmode="lin" valueType="num">
                                      <p:cBhvr>
                                        <p:cTn id="55" dur="750" fill="hold"/>
                                        <p:tgtEl>
                                          <p:spTgt spid="21"/>
                                        </p:tgtEl>
                                        <p:attrNameLst>
                                          <p:attrName>ppt_y</p:attrName>
                                        </p:attrNameLst>
                                      </p:cBhvr>
                                      <p:tavLst>
                                        <p:tav tm="0">
                                          <p:val>
                                            <p:strVal val="#ppt_y+.1"/>
                                          </p:val>
                                        </p:tav>
                                        <p:tav tm="100000">
                                          <p:val>
                                            <p:strVal val="#ppt_y"/>
                                          </p:val>
                                        </p:tav>
                                      </p:tavLst>
                                    </p:anim>
                                  </p:childTnLst>
                                </p:cTn>
                              </p:par>
                            </p:childTnLst>
                          </p:cTn>
                        </p:par>
                        <p:par>
                          <p:cTn id="56" fill="hold">
                            <p:stCondLst>
                              <p:cond delay="75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anim calcmode="lin" valueType="num">
                                      <p:cBhvr>
                                        <p:cTn id="65" dur="500" fill="hold"/>
                                        <p:tgtEl>
                                          <p:spTgt spid="23"/>
                                        </p:tgtEl>
                                        <p:attrNameLst>
                                          <p:attrName>ppt_x</p:attrName>
                                        </p:attrNameLst>
                                      </p:cBhvr>
                                      <p:tavLst>
                                        <p:tav tm="0">
                                          <p:val>
                                            <p:strVal val="#ppt_x"/>
                                          </p:val>
                                        </p:tav>
                                        <p:tav tm="100000">
                                          <p:val>
                                            <p:strVal val="#ppt_x"/>
                                          </p:val>
                                        </p:tav>
                                      </p:tavLst>
                                    </p:anim>
                                    <p:anim calcmode="lin" valueType="num">
                                      <p:cBhvr>
                                        <p:cTn id="66"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fade">
                                      <p:cBhvr>
                                        <p:cTn id="76" dur="750"/>
                                        <p:tgtEl>
                                          <p:spTgt spid="25"/>
                                        </p:tgtEl>
                                      </p:cBhvr>
                                    </p:animEffect>
                                    <p:anim calcmode="lin" valueType="num">
                                      <p:cBhvr>
                                        <p:cTn id="77" dur="750" fill="hold"/>
                                        <p:tgtEl>
                                          <p:spTgt spid="25"/>
                                        </p:tgtEl>
                                        <p:attrNameLst>
                                          <p:attrName>ppt_x</p:attrName>
                                        </p:attrNameLst>
                                      </p:cBhvr>
                                      <p:tavLst>
                                        <p:tav tm="0">
                                          <p:val>
                                            <p:strVal val="#ppt_x"/>
                                          </p:val>
                                        </p:tav>
                                        <p:tav tm="100000">
                                          <p:val>
                                            <p:strVal val="#ppt_x"/>
                                          </p:val>
                                        </p:tav>
                                      </p:tavLst>
                                    </p:anim>
                                    <p:anim calcmode="lin" valueType="num">
                                      <p:cBhvr>
                                        <p:cTn id="78" dur="750" fill="hold"/>
                                        <p:tgtEl>
                                          <p:spTgt spid="25"/>
                                        </p:tgtEl>
                                        <p:attrNameLst>
                                          <p:attrName>ppt_y</p:attrName>
                                        </p:attrNameLst>
                                      </p:cBhvr>
                                      <p:tavLst>
                                        <p:tav tm="0">
                                          <p:val>
                                            <p:strVal val="#ppt_y+.1"/>
                                          </p:val>
                                        </p:tav>
                                        <p:tav tm="100000">
                                          <p:val>
                                            <p:strVal val="#ppt_y"/>
                                          </p:val>
                                        </p:tav>
                                      </p:tavLst>
                                    </p:anim>
                                  </p:childTnLst>
                                </p:cTn>
                              </p:par>
                            </p:childTnLst>
                          </p:cTn>
                        </p:par>
                        <p:par>
                          <p:cTn id="79" fill="hold">
                            <p:stCondLst>
                              <p:cond delay="750"/>
                            </p:stCondLst>
                            <p:childTnLst>
                              <p:par>
                                <p:cTn id="80" presetID="10" presetClass="entr" presetSubtype="0" fill="hold" grpId="0" nodeType="after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500"/>
                                        <p:tgtEl>
                                          <p:spTgt spid="27"/>
                                        </p:tgtEl>
                                      </p:cBhvr>
                                    </p:animEffect>
                                    <p:anim calcmode="lin" valueType="num">
                                      <p:cBhvr>
                                        <p:cTn id="88" dur="500" fill="hold"/>
                                        <p:tgtEl>
                                          <p:spTgt spid="27"/>
                                        </p:tgtEl>
                                        <p:attrNameLst>
                                          <p:attrName>ppt_x</p:attrName>
                                        </p:attrNameLst>
                                      </p:cBhvr>
                                      <p:tavLst>
                                        <p:tav tm="0">
                                          <p:val>
                                            <p:strVal val="#ppt_x"/>
                                          </p:val>
                                        </p:tav>
                                        <p:tav tm="100000">
                                          <p:val>
                                            <p:strVal val="#ppt_x"/>
                                          </p:val>
                                        </p:tav>
                                      </p:tavLst>
                                    </p:anim>
                                    <p:anim calcmode="lin" valueType="num">
                                      <p:cBhvr>
                                        <p:cTn id="89"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16" grpId="0"/>
      <p:bldP spid="17" grpId="0" animBg="1"/>
      <p:bldP spid="18" grpId="0" animBg="1"/>
      <p:bldP spid="19" grpId="0" animBg="1"/>
      <p:bldP spid="20" grpId="0"/>
      <p:bldP spid="21" grpId="0" animBg="1"/>
      <p:bldP spid="22" grpId="0" animBg="1"/>
      <p:bldP spid="23" grpId="0" animBg="1"/>
      <p:bldP spid="24" grpId="0"/>
      <p:bldP spid="25" grpId="0" animBg="1"/>
      <p:bldP spid="26" grpId="0" animBg="1"/>
      <p:bldP spid="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索引与切片</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07398"/>
            <a:ext cx="3010761"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4.2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基本索引与切片</a:t>
            </a:r>
            <a:endParaRPr lang="zh-CN" altLang="en-US" sz="20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13" name="矩形 12"/>
          <p:cNvSpPr/>
          <p:nvPr/>
        </p:nvSpPr>
        <p:spPr>
          <a:xfrm>
            <a:off x="1060601" y="1607388"/>
            <a:ext cx="1079756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数组的索引是一个非常强大的且丰富的内容，因为选取</a:t>
            </a:r>
            <a:r>
              <a:rPr lang="zh-CN" altLang="en-US" sz="1600" dirty="0" smtClean="0">
                <a:ln w="0"/>
                <a:solidFill>
                  <a:srgbClr val="C00000"/>
                </a:solidFill>
                <a:latin typeface="微软雅黑" panose="020B0503020204020204" pitchFamily="34" charset="-122"/>
                <a:ea typeface="微软雅黑" panose="020B0503020204020204" pitchFamily="34" charset="-122"/>
              </a:rPr>
              <a:t>数据子集</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a:t>
            </a:r>
            <a:r>
              <a:rPr lang="zh-CN" altLang="en-US" sz="1600" dirty="0" smtClean="0">
                <a:ln w="0"/>
                <a:solidFill>
                  <a:srgbClr val="C00000"/>
                </a:solidFill>
                <a:latin typeface="微软雅黑" panose="020B0503020204020204" pitchFamily="34" charset="-122"/>
                <a:ea typeface="微软雅黑" panose="020B0503020204020204" pitchFamily="34" charset="-122"/>
              </a:rPr>
              <a:t>单位各元素</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的方式有很多。</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一</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维数组很简单。从表面上看，它们跟</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列表的功能差不多。</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50889" y="2546972"/>
            <a:ext cx="5891739"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示例：一维数组索引和切片的应用</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ch01-demo10.py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50889" y="3023151"/>
            <a:ext cx="4237111" cy="3529755"/>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创建一个一维数组</a:t>
            </a:r>
          </a:p>
          <a:p>
            <a:pPr>
              <a:lnSpc>
                <a:spcPts val="2200"/>
              </a:lnSpc>
            </a:pPr>
            <a:r>
              <a:rPr lang="en-US" altLang="zh-CN" sz="1400" dirty="0" err="1">
                <a:solidFill>
                  <a:schemeClr val="tx1">
                    <a:lumMod val="75000"/>
                    <a:lumOff val="25000"/>
                  </a:schemeClr>
                </a:solidFill>
              </a:rPr>
              <a:t>arr</a:t>
            </a:r>
            <a:r>
              <a:rPr lang="en-US" altLang="zh-CN" sz="1400" dirty="0">
                <a:solidFill>
                  <a:schemeClr val="tx1">
                    <a:lumMod val="75000"/>
                    <a:lumOff val="25000"/>
                  </a:schemeClr>
                </a:solidFill>
              </a:rPr>
              <a:t> = </a:t>
            </a:r>
            <a:r>
              <a:rPr lang="en-US" altLang="zh-CN" sz="1400" dirty="0" err="1">
                <a:solidFill>
                  <a:schemeClr val="tx1">
                    <a:lumMod val="75000"/>
                    <a:lumOff val="25000"/>
                  </a:schemeClr>
                </a:solidFill>
              </a:rPr>
              <a:t>np.</a:t>
            </a:r>
            <a:r>
              <a:rPr lang="en-US" altLang="zh-CN" sz="1400" dirty="0" err="1">
                <a:solidFill>
                  <a:schemeClr val="accent2"/>
                </a:solidFill>
              </a:rPr>
              <a:t>arange</a:t>
            </a:r>
            <a:r>
              <a:rPr lang="en-US" altLang="zh-CN" sz="1400" dirty="0">
                <a:solidFill>
                  <a:schemeClr val="tx1">
                    <a:lumMod val="75000"/>
                    <a:lumOff val="25000"/>
                  </a:schemeClr>
                </a:solidFill>
              </a:rPr>
              <a:t>(</a:t>
            </a:r>
            <a:r>
              <a:rPr lang="en-US" altLang="zh-CN" sz="1400" dirty="0">
                <a:solidFill>
                  <a:schemeClr val="accent2"/>
                </a:solidFill>
              </a:rPr>
              <a:t>10</a:t>
            </a:r>
            <a:r>
              <a:rPr lang="en-US" altLang="zh-CN" sz="1400" dirty="0">
                <a:solidFill>
                  <a:schemeClr val="tx1">
                    <a:lumMod val="75000"/>
                    <a:lumOff val="25000"/>
                  </a:schemeClr>
                </a:solidFill>
              </a:rPr>
              <a:t>)</a:t>
            </a:r>
          </a:p>
          <a:p>
            <a:pPr>
              <a:lnSpc>
                <a:spcPts val="2200"/>
              </a:lnSpc>
            </a:pPr>
            <a:r>
              <a:rPr lang="en-US" altLang="zh-CN" sz="1400" dirty="0">
                <a:solidFill>
                  <a:schemeClr val="accent6"/>
                </a:solidFill>
              </a:rPr>
              <a:t># </a:t>
            </a:r>
            <a:r>
              <a:rPr lang="zh-CN" altLang="en-US" sz="1400" dirty="0">
                <a:solidFill>
                  <a:schemeClr val="accent6"/>
                </a:solidFill>
              </a:rPr>
              <a:t>输出一维数组</a:t>
            </a:r>
          </a:p>
          <a:p>
            <a:pPr>
              <a:lnSpc>
                <a:spcPts val="2200"/>
              </a:lnSpc>
            </a:pPr>
            <a:r>
              <a:rPr lang="en-US" altLang="zh-CN" sz="1400" dirty="0">
                <a:solidFill>
                  <a:srgbClr val="0563C1"/>
                </a:solidFill>
              </a:rPr>
              <a:t>print</a:t>
            </a:r>
            <a:r>
              <a:rPr lang="en-US" altLang="zh-CN" sz="1400" dirty="0">
                <a:solidFill>
                  <a:schemeClr val="tx1">
                    <a:lumMod val="75000"/>
                    <a:lumOff val="25000"/>
                  </a:schemeClr>
                </a:solidFill>
              </a:rPr>
              <a:t> '</a:t>
            </a:r>
            <a:r>
              <a:rPr lang="en-US" altLang="zh-CN" sz="1400" dirty="0" err="1">
                <a:solidFill>
                  <a:schemeClr val="tx1">
                    <a:lumMod val="75000"/>
                    <a:lumOff val="25000"/>
                  </a:schemeClr>
                </a:solidFill>
              </a:rPr>
              <a:t>arr</a:t>
            </a:r>
            <a:r>
              <a:rPr lang="zh-CN" altLang="en-US" sz="1400" dirty="0">
                <a:solidFill>
                  <a:schemeClr val="tx1">
                    <a:lumMod val="75000"/>
                    <a:lumOff val="25000"/>
                  </a:schemeClr>
                </a:solidFill>
              </a:rPr>
              <a:t>数组：</a:t>
            </a:r>
            <a:r>
              <a:rPr lang="en-US" altLang="zh-CN" sz="1400" dirty="0">
                <a:solidFill>
                  <a:schemeClr val="tx1">
                    <a:lumMod val="75000"/>
                    <a:lumOff val="25000"/>
                  </a:schemeClr>
                </a:solidFill>
              </a:rPr>
              <a:t>', </a:t>
            </a:r>
            <a:r>
              <a:rPr lang="en-US" altLang="zh-CN" sz="1400" dirty="0" err="1">
                <a:solidFill>
                  <a:schemeClr val="tx1">
                    <a:lumMod val="75000"/>
                    <a:lumOff val="25000"/>
                  </a:schemeClr>
                </a:solidFill>
              </a:rPr>
              <a:t>arr</a:t>
            </a:r>
            <a:endParaRPr lang="en-US" altLang="zh-CN" sz="1400" dirty="0">
              <a:solidFill>
                <a:schemeClr val="tx1">
                  <a:lumMod val="75000"/>
                  <a:lumOff val="2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使用索引查找下标为</a:t>
            </a:r>
            <a:r>
              <a:rPr lang="en-US" altLang="zh-CN" sz="1400" dirty="0">
                <a:solidFill>
                  <a:schemeClr val="accent6"/>
                </a:solidFill>
              </a:rPr>
              <a:t>5</a:t>
            </a:r>
            <a:r>
              <a:rPr lang="zh-CN" altLang="en-US" sz="1400" dirty="0">
                <a:solidFill>
                  <a:schemeClr val="accent6"/>
                </a:solidFill>
              </a:rPr>
              <a:t>的元素</a:t>
            </a:r>
          </a:p>
          <a:p>
            <a:pPr>
              <a:lnSpc>
                <a:spcPts val="2200"/>
              </a:lnSpc>
            </a:pPr>
            <a:r>
              <a:rPr lang="en-US" altLang="zh-CN" sz="1400" dirty="0">
                <a:solidFill>
                  <a:srgbClr val="0563C1"/>
                </a:solidFill>
              </a:rPr>
              <a:t>print</a:t>
            </a:r>
            <a:r>
              <a:rPr lang="en-US" altLang="zh-CN" sz="1400" dirty="0">
                <a:solidFill>
                  <a:schemeClr val="tx1">
                    <a:lumMod val="75000"/>
                    <a:lumOff val="25000"/>
                  </a:schemeClr>
                </a:solidFill>
              </a:rPr>
              <a:t> '</a:t>
            </a:r>
            <a:r>
              <a:rPr lang="en-US" altLang="zh-CN" sz="1400" dirty="0" err="1">
                <a:solidFill>
                  <a:schemeClr val="tx1">
                    <a:lumMod val="75000"/>
                    <a:lumOff val="25000"/>
                  </a:schemeClr>
                </a:solidFill>
              </a:rPr>
              <a:t>arr</a:t>
            </a:r>
            <a:r>
              <a:rPr lang="en-US" altLang="zh-CN" sz="1400" dirty="0">
                <a:solidFill>
                  <a:schemeClr val="tx1">
                    <a:lumMod val="75000"/>
                    <a:lumOff val="25000"/>
                  </a:schemeClr>
                </a:solidFill>
              </a:rPr>
              <a:t>[5]</a:t>
            </a:r>
            <a:r>
              <a:rPr lang="zh-CN" altLang="en-US" sz="1400" dirty="0">
                <a:solidFill>
                  <a:schemeClr val="tx1">
                    <a:lumMod val="75000"/>
                    <a:lumOff val="25000"/>
                  </a:schemeClr>
                </a:solidFill>
              </a:rPr>
              <a:t>索引查询结果：</a:t>
            </a:r>
            <a:r>
              <a:rPr lang="en-US" altLang="zh-CN" sz="1400" dirty="0">
                <a:solidFill>
                  <a:schemeClr val="tx1">
                    <a:lumMod val="75000"/>
                    <a:lumOff val="25000"/>
                  </a:schemeClr>
                </a:solidFill>
              </a:rPr>
              <a:t>', </a:t>
            </a:r>
            <a:r>
              <a:rPr lang="en-US" altLang="zh-CN" sz="1400" dirty="0" err="1">
                <a:solidFill>
                  <a:schemeClr val="tx1">
                    <a:lumMod val="75000"/>
                    <a:lumOff val="25000"/>
                  </a:schemeClr>
                </a:solidFill>
              </a:rPr>
              <a:t>arr</a:t>
            </a:r>
            <a:r>
              <a:rPr lang="en-US" altLang="zh-CN" sz="1400" dirty="0">
                <a:solidFill>
                  <a:schemeClr val="tx1">
                    <a:lumMod val="75000"/>
                    <a:lumOff val="25000"/>
                  </a:schemeClr>
                </a:solidFill>
              </a:rPr>
              <a:t>[</a:t>
            </a:r>
            <a:r>
              <a:rPr lang="en-US" altLang="zh-CN" sz="1400" dirty="0">
                <a:solidFill>
                  <a:schemeClr val="accent2"/>
                </a:solidFill>
              </a:rPr>
              <a:t>5</a:t>
            </a:r>
            <a:r>
              <a:rPr lang="en-US" altLang="zh-CN" sz="1400" dirty="0">
                <a:solidFill>
                  <a:schemeClr val="tx1">
                    <a:lumMod val="75000"/>
                    <a:lumOff val="25000"/>
                  </a:schemeClr>
                </a:solidFill>
              </a:rPr>
              <a:t>]</a:t>
            </a:r>
          </a:p>
          <a:p>
            <a:pPr>
              <a:lnSpc>
                <a:spcPts val="2200"/>
              </a:lnSpc>
            </a:pPr>
            <a:r>
              <a:rPr lang="en-US" altLang="zh-CN" sz="1400" dirty="0">
                <a:solidFill>
                  <a:schemeClr val="accent6"/>
                </a:solidFill>
              </a:rPr>
              <a:t># </a:t>
            </a:r>
            <a:r>
              <a:rPr lang="zh-CN" altLang="en-US" sz="1400" dirty="0">
                <a:solidFill>
                  <a:schemeClr val="accent6"/>
                </a:solidFill>
              </a:rPr>
              <a:t>使用切片查找下标</a:t>
            </a:r>
            <a:r>
              <a:rPr lang="en-US" altLang="zh-CN" sz="1400" dirty="0">
                <a:solidFill>
                  <a:schemeClr val="accent6"/>
                </a:solidFill>
              </a:rPr>
              <a:t>5~7</a:t>
            </a:r>
            <a:r>
              <a:rPr lang="zh-CN" altLang="en-US" sz="1400" dirty="0">
                <a:solidFill>
                  <a:schemeClr val="accent6"/>
                </a:solidFill>
              </a:rPr>
              <a:t>的元素</a:t>
            </a:r>
          </a:p>
          <a:p>
            <a:pPr>
              <a:lnSpc>
                <a:spcPts val="2200"/>
              </a:lnSpc>
            </a:pPr>
            <a:r>
              <a:rPr lang="en-US" altLang="zh-CN" sz="1400" dirty="0">
                <a:solidFill>
                  <a:srgbClr val="0563C1"/>
                </a:solidFill>
              </a:rPr>
              <a:t>print</a:t>
            </a:r>
            <a:r>
              <a:rPr lang="en-US" altLang="zh-CN" sz="1400" dirty="0">
                <a:solidFill>
                  <a:schemeClr val="tx1">
                    <a:lumMod val="75000"/>
                    <a:lumOff val="25000"/>
                  </a:schemeClr>
                </a:solidFill>
              </a:rPr>
              <a:t> '</a:t>
            </a:r>
            <a:r>
              <a:rPr lang="en-US" altLang="zh-CN" sz="1400" dirty="0" err="1">
                <a:solidFill>
                  <a:schemeClr val="tx1">
                    <a:lumMod val="75000"/>
                    <a:lumOff val="25000"/>
                  </a:schemeClr>
                </a:solidFill>
              </a:rPr>
              <a:t>arr</a:t>
            </a:r>
            <a:r>
              <a:rPr lang="en-US" altLang="zh-CN" sz="1400" dirty="0">
                <a:solidFill>
                  <a:schemeClr val="tx1">
                    <a:lumMod val="75000"/>
                    <a:lumOff val="25000"/>
                  </a:schemeClr>
                </a:solidFill>
              </a:rPr>
              <a:t>[5:8]</a:t>
            </a:r>
            <a:r>
              <a:rPr lang="zh-CN" altLang="en-US" sz="1400" dirty="0">
                <a:solidFill>
                  <a:schemeClr val="tx1">
                    <a:lumMod val="75000"/>
                    <a:lumOff val="25000"/>
                  </a:schemeClr>
                </a:solidFill>
              </a:rPr>
              <a:t>切片子集结果：</a:t>
            </a:r>
            <a:r>
              <a:rPr lang="en-US" altLang="zh-CN" sz="1400" dirty="0">
                <a:solidFill>
                  <a:schemeClr val="tx1">
                    <a:lumMod val="75000"/>
                    <a:lumOff val="25000"/>
                  </a:schemeClr>
                </a:solidFill>
              </a:rPr>
              <a:t>', </a:t>
            </a:r>
            <a:r>
              <a:rPr lang="en-US" altLang="zh-CN" sz="1400" dirty="0" err="1">
                <a:solidFill>
                  <a:schemeClr val="tx1">
                    <a:lumMod val="75000"/>
                    <a:lumOff val="25000"/>
                  </a:schemeClr>
                </a:solidFill>
              </a:rPr>
              <a:t>arr</a:t>
            </a:r>
            <a:r>
              <a:rPr lang="en-US" altLang="zh-CN" sz="1400" dirty="0">
                <a:solidFill>
                  <a:schemeClr val="tx1">
                    <a:lumMod val="75000"/>
                    <a:lumOff val="25000"/>
                  </a:schemeClr>
                </a:solidFill>
              </a:rPr>
              <a:t>[</a:t>
            </a:r>
            <a:r>
              <a:rPr lang="en-US" altLang="zh-CN" sz="1400" dirty="0">
                <a:solidFill>
                  <a:schemeClr val="accent2"/>
                </a:solidFill>
              </a:rPr>
              <a:t>5</a:t>
            </a:r>
            <a:r>
              <a:rPr lang="en-US" altLang="zh-CN" sz="1400" dirty="0">
                <a:solidFill>
                  <a:schemeClr val="tx1">
                    <a:lumMod val="75000"/>
                    <a:lumOff val="25000"/>
                  </a:schemeClr>
                </a:solidFill>
              </a:rPr>
              <a:t>:</a:t>
            </a:r>
            <a:r>
              <a:rPr lang="en-US" altLang="zh-CN" sz="1400" dirty="0">
                <a:solidFill>
                  <a:schemeClr val="accent2"/>
                </a:solidFill>
              </a:rPr>
              <a:t>8</a:t>
            </a:r>
            <a:r>
              <a:rPr lang="en-US" altLang="zh-CN" sz="1400" dirty="0">
                <a:solidFill>
                  <a:schemeClr val="tx1">
                    <a:lumMod val="75000"/>
                    <a:lumOff val="25000"/>
                  </a:schemeClr>
                </a:solidFill>
              </a:rPr>
              <a:t>]</a:t>
            </a:r>
          </a:p>
          <a:p>
            <a:pPr>
              <a:lnSpc>
                <a:spcPts val="2200"/>
              </a:lnSpc>
            </a:pPr>
            <a:r>
              <a:rPr lang="en-US" altLang="zh-CN" sz="1400" dirty="0">
                <a:solidFill>
                  <a:schemeClr val="accent6"/>
                </a:solidFill>
              </a:rPr>
              <a:t># </a:t>
            </a:r>
            <a:r>
              <a:rPr lang="zh-CN" altLang="en-US" sz="1400" dirty="0">
                <a:solidFill>
                  <a:schemeClr val="accent6"/>
                </a:solidFill>
              </a:rPr>
              <a:t>设置切片中的所有元素新值为</a:t>
            </a:r>
            <a:r>
              <a:rPr lang="en-US" altLang="zh-CN" sz="1400" dirty="0">
                <a:solidFill>
                  <a:schemeClr val="accent6"/>
                </a:solidFill>
              </a:rPr>
              <a:t>15</a:t>
            </a:r>
          </a:p>
          <a:p>
            <a:pPr>
              <a:lnSpc>
                <a:spcPts val="2200"/>
              </a:lnSpc>
            </a:pPr>
            <a:r>
              <a:rPr lang="en-US" altLang="zh-CN" sz="1400" dirty="0" err="1">
                <a:solidFill>
                  <a:schemeClr val="tx1">
                    <a:lumMod val="75000"/>
                    <a:lumOff val="25000"/>
                  </a:schemeClr>
                </a:solidFill>
              </a:rPr>
              <a:t>arr</a:t>
            </a:r>
            <a:r>
              <a:rPr lang="en-US" altLang="zh-CN" sz="1400" dirty="0">
                <a:solidFill>
                  <a:schemeClr val="tx1">
                    <a:lumMod val="75000"/>
                    <a:lumOff val="25000"/>
                  </a:schemeClr>
                </a:solidFill>
              </a:rPr>
              <a:t>[</a:t>
            </a:r>
            <a:r>
              <a:rPr lang="en-US" altLang="zh-CN" sz="1400" dirty="0">
                <a:solidFill>
                  <a:schemeClr val="accent2"/>
                </a:solidFill>
              </a:rPr>
              <a:t>5</a:t>
            </a:r>
            <a:r>
              <a:rPr lang="en-US" altLang="zh-CN" sz="1400" dirty="0">
                <a:solidFill>
                  <a:schemeClr val="tx1">
                    <a:lumMod val="75000"/>
                    <a:lumOff val="25000"/>
                  </a:schemeClr>
                </a:solidFill>
              </a:rPr>
              <a:t>:</a:t>
            </a:r>
            <a:r>
              <a:rPr lang="en-US" altLang="zh-CN" sz="1400" dirty="0">
                <a:solidFill>
                  <a:schemeClr val="accent2"/>
                </a:solidFill>
              </a:rPr>
              <a:t>8</a:t>
            </a:r>
            <a:r>
              <a:rPr lang="en-US" altLang="zh-CN" sz="1400" dirty="0">
                <a:solidFill>
                  <a:schemeClr val="tx1">
                    <a:lumMod val="75000"/>
                    <a:lumOff val="25000"/>
                  </a:schemeClr>
                </a:solidFill>
              </a:rPr>
              <a:t>] = 15</a:t>
            </a:r>
          </a:p>
          <a:p>
            <a:pPr>
              <a:lnSpc>
                <a:spcPts val="2200"/>
              </a:lnSpc>
            </a:pPr>
            <a:r>
              <a:rPr lang="en-US" altLang="zh-CN" sz="1400" dirty="0">
                <a:solidFill>
                  <a:schemeClr val="accent6"/>
                </a:solidFill>
              </a:rPr>
              <a:t># </a:t>
            </a:r>
            <a:r>
              <a:rPr lang="zh-CN" altLang="en-US" sz="1400" dirty="0">
                <a:solidFill>
                  <a:schemeClr val="accent6"/>
                </a:solidFill>
              </a:rPr>
              <a:t>输出一维数组</a:t>
            </a:r>
          </a:p>
          <a:p>
            <a:pPr>
              <a:lnSpc>
                <a:spcPts val="2200"/>
              </a:lnSpc>
            </a:pPr>
            <a:r>
              <a:rPr lang="en-US" altLang="zh-CN" sz="1400" dirty="0">
                <a:solidFill>
                  <a:srgbClr val="0563C1"/>
                </a:solidFill>
              </a:rPr>
              <a:t>print</a:t>
            </a:r>
            <a:r>
              <a:rPr lang="en-US" altLang="zh-CN" sz="1400" dirty="0">
                <a:solidFill>
                  <a:schemeClr val="tx1">
                    <a:lumMod val="75000"/>
                    <a:lumOff val="25000"/>
                  </a:schemeClr>
                </a:solidFill>
              </a:rPr>
              <a:t> '</a:t>
            </a:r>
            <a:r>
              <a:rPr lang="zh-CN" altLang="en-US" sz="1400" dirty="0">
                <a:solidFill>
                  <a:schemeClr val="tx1">
                    <a:lumMod val="75000"/>
                    <a:lumOff val="25000"/>
                  </a:schemeClr>
                </a:solidFill>
              </a:rPr>
              <a:t>重新赋值后的</a:t>
            </a:r>
            <a:r>
              <a:rPr lang="en-US" altLang="zh-CN" sz="1400" dirty="0" err="1">
                <a:solidFill>
                  <a:schemeClr val="tx1">
                    <a:lumMod val="75000"/>
                    <a:lumOff val="25000"/>
                  </a:schemeClr>
                </a:solidFill>
              </a:rPr>
              <a:t>arr</a:t>
            </a:r>
            <a:r>
              <a:rPr lang="zh-CN" altLang="en-US" sz="1400" dirty="0">
                <a:solidFill>
                  <a:schemeClr val="tx1">
                    <a:lumMod val="75000"/>
                    <a:lumOff val="25000"/>
                  </a:schemeClr>
                </a:solidFill>
              </a:rPr>
              <a:t>数组：</a:t>
            </a:r>
            <a:r>
              <a:rPr lang="en-US" altLang="zh-CN" sz="1400" dirty="0">
                <a:solidFill>
                  <a:schemeClr val="tx1">
                    <a:lumMod val="75000"/>
                    <a:lumOff val="25000"/>
                  </a:schemeClr>
                </a:solidFill>
              </a:rPr>
              <a:t>', </a:t>
            </a:r>
            <a:r>
              <a:rPr lang="en-US" altLang="zh-CN" sz="1400" dirty="0" err="1">
                <a:solidFill>
                  <a:schemeClr val="tx1">
                    <a:lumMod val="75000"/>
                    <a:lumOff val="25000"/>
                  </a:schemeClr>
                </a:solidFill>
              </a:rPr>
              <a:t>arr</a:t>
            </a:r>
            <a:endParaRPr lang="en-US" altLang="zh-CN" sz="1400" dirty="0" smtClean="0">
              <a:solidFill>
                <a:schemeClr val="tx1">
                  <a:lumMod val="75000"/>
                  <a:lumOff val="25000"/>
                </a:schemeClr>
              </a:solidFill>
            </a:endParaRPr>
          </a:p>
        </p:txBody>
      </p:sp>
      <p:sp>
        <p:nvSpPr>
          <p:cNvPr id="35" name="矩形 34"/>
          <p:cNvSpPr/>
          <p:nvPr/>
        </p:nvSpPr>
        <p:spPr>
          <a:xfrm>
            <a:off x="5256480" y="3639055"/>
            <a:ext cx="4743863" cy="1200329"/>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[0 1 2 3 4 5 6 7 8 9]                                                           </a:t>
            </a:r>
          </a:p>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[5]</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索引查询结果：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5                                                                    </a:t>
            </a:r>
          </a:p>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[5:8]</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切片子集结果：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[5 6 7]                                                            </a:t>
            </a:r>
          </a:p>
          <a:p>
            <a:pPr>
              <a:lnSpc>
                <a:spcPct val="150000"/>
              </a:lnSpc>
            </a:pP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重新赋值后的</a:t>
            </a: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[ 0  1  2  3  4 15 15 15  8  9] </a:t>
            </a:r>
            <a:endParaRPr lang="zh-CN" altLang="en-US" sz="1200" b="1" dirty="0">
              <a:solidFill>
                <a:schemeClr val="bg1">
                  <a:lumMod val="95000"/>
                </a:schemeClr>
              </a:solidFill>
            </a:endParaRPr>
          </a:p>
        </p:txBody>
      </p:sp>
    </p:spTree>
    <p:extLst>
      <p:ext uri="{BB962C8B-B14F-4D97-AF65-F5344CB8AC3E}">
        <p14:creationId xmlns:p14="http://schemas.microsoft.com/office/powerpoint/2010/main" val="250215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750"/>
                                        <p:tgtEl>
                                          <p:spTgt spid="33"/>
                                        </p:tgtEl>
                                      </p:cBhvr>
                                    </p:animEffect>
                                    <p:anim calcmode="lin" valueType="num">
                                      <p:cBhvr>
                                        <p:cTn id="11" dur="750" fill="hold"/>
                                        <p:tgtEl>
                                          <p:spTgt spid="33"/>
                                        </p:tgtEl>
                                        <p:attrNameLst>
                                          <p:attrName>ppt_x</p:attrName>
                                        </p:attrNameLst>
                                      </p:cBhvr>
                                      <p:tavLst>
                                        <p:tav tm="0">
                                          <p:val>
                                            <p:strVal val="#ppt_x"/>
                                          </p:val>
                                        </p:tav>
                                        <p:tav tm="100000">
                                          <p:val>
                                            <p:strVal val="#ppt_x"/>
                                          </p:val>
                                        </p:tav>
                                      </p:tavLst>
                                    </p:anim>
                                    <p:anim calcmode="lin" valueType="num">
                                      <p:cBhvr>
                                        <p:cTn id="12"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anim calcmode="lin" valueType="num">
                                      <p:cBhvr>
                                        <p:cTn id="18" dur="500" fill="hold"/>
                                        <p:tgtEl>
                                          <p:spTgt spid="35"/>
                                        </p:tgtEl>
                                        <p:attrNameLst>
                                          <p:attrName>ppt_x</p:attrName>
                                        </p:attrNameLst>
                                      </p:cBhvr>
                                      <p:tavLst>
                                        <p:tav tm="0">
                                          <p:val>
                                            <p:strVal val="#ppt_x"/>
                                          </p:val>
                                        </p:tav>
                                        <p:tav tm="100000">
                                          <p:val>
                                            <p:strVal val="#ppt_x"/>
                                          </p:val>
                                        </p:tav>
                                      </p:tavLst>
                                    </p:anim>
                                    <p:anim calcmode="lin" valueType="num">
                                      <p:cBhvr>
                                        <p:cTn id="19"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一维数组索引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1060602" y="1012304"/>
            <a:ext cx="9767056" cy="78752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从上个案例中可以看出，当将一个标量值赋值给一个切片时（如 </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arr</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[5:8] = 12</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），该</a:t>
            </a:r>
            <a:r>
              <a:rPr lang="zh-CN" altLang="en-US" sz="1600" dirty="0" smtClean="0">
                <a:ln w="0"/>
                <a:solidFill>
                  <a:srgbClr val="C00000"/>
                </a:solidFill>
                <a:latin typeface="微软雅黑" panose="020B0503020204020204" pitchFamily="34" charset="-122"/>
                <a:ea typeface="微软雅黑" panose="020B0503020204020204" pitchFamily="34" charset="-122"/>
              </a:rPr>
              <a:t>值会自动赋值给整个切片元素</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50889" y="2003331"/>
            <a:ext cx="5891739"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示例：数组切片赋值操作演示</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ch01-demo11.py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50889" y="2523053"/>
            <a:ext cx="4237111" cy="3529755"/>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创建一个一维数组</a:t>
            </a:r>
          </a:p>
          <a:p>
            <a:pPr>
              <a:lnSpc>
                <a:spcPts val="2200"/>
              </a:lnSpc>
            </a:pPr>
            <a:r>
              <a:rPr lang="en-US" altLang="zh-CN" sz="1400" dirty="0" err="1">
                <a:solidFill>
                  <a:schemeClr val="tx1">
                    <a:lumMod val="75000"/>
                    <a:lumOff val="25000"/>
                  </a:schemeClr>
                </a:solidFill>
              </a:rPr>
              <a:t>arr</a:t>
            </a:r>
            <a:r>
              <a:rPr lang="en-US" altLang="zh-CN" sz="1400" dirty="0">
                <a:solidFill>
                  <a:schemeClr val="tx1">
                    <a:lumMod val="75000"/>
                    <a:lumOff val="25000"/>
                  </a:schemeClr>
                </a:solidFill>
              </a:rPr>
              <a:t> = </a:t>
            </a:r>
            <a:r>
              <a:rPr lang="en-US" altLang="zh-CN" sz="1400" dirty="0" err="1">
                <a:solidFill>
                  <a:schemeClr val="tx1">
                    <a:lumMod val="75000"/>
                    <a:lumOff val="25000"/>
                  </a:schemeClr>
                </a:solidFill>
              </a:rPr>
              <a:t>np.</a:t>
            </a:r>
            <a:r>
              <a:rPr lang="en-US" altLang="zh-CN" sz="1400" dirty="0" err="1">
                <a:solidFill>
                  <a:schemeClr val="accent2"/>
                </a:solidFill>
              </a:rPr>
              <a:t>arange</a:t>
            </a:r>
            <a:r>
              <a:rPr lang="en-US" altLang="zh-CN" sz="1400" dirty="0">
                <a:solidFill>
                  <a:schemeClr val="tx1">
                    <a:lumMod val="75000"/>
                    <a:lumOff val="25000"/>
                  </a:schemeClr>
                </a:solidFill>
              </a:rPr>
              <a:t>(</a:t>
            </a:r>
            <a:r>
              <a:rPr lang="en-US" altLang="zh-CN" sz="1400" dirty="0">
                <a:solidFill>
                  <a:schemeClr val="accent2"/>
                </a:solidFill>
              </a:rPr>
              <a:t>10</a:t>
            </a:r>
            <a:r>
              <a:rPr lang="en-US" altLang="zh-CN" sz="1400" dirty="0">
                <a:solidFill>
                  <a:schemeClr val="tx1">
                    <a:lumMod val="75000"/>
                    <a:lumOff val="25000"/>
                  </a:schemeClr>
                </a:solidFill>
              </a:rPr>
              <a:t>)</a:t>
            </a:r>
          </a:p>
          <a:p>
            <a:pPr>
              <a:lnSpc>
                <a:spcPts val="2200"/>
              </a:lnSpc>
            </a:pPr>
            <a:r>
              <a:rPr lang="en-US" altLang="zh-CN" sz="1400" dirty="0">
                <a:solidFill>
                  <a:schemeClr val="accent6"/>
                </a:solidFill>
              </a:rPr>
              <a:t># </a:t>
            </a:r>
            <a:r>
              <a:rPr lang="zh-CN" altLang="en-US" sz="1400" dirty="0">
                <a:solidFill>
                  <a:schemeClr val="accent6"/>
                </a:solidFill>
              </a:rPr>
              <a:t>输出一维数组</a:t>
            </a:r>
          </a:p>
          <a:p>
            <a:pPr>
              <a:lnSpc>
                <a:spcPts val="2200"/>
              </a:lnSpc>
            </a:pPr>
            <a:r>
              <a:rPr lang="en-US" altLang="zh-CN" sz="1400" dirty="0">
                <a:solidFill>
                  <a:srgbClr val="0563C1"/>
                </a:solidFill>
              </a:rPr>
              <a:t>print</a:t>
            </a:r>
            <a:r>
              <a:rPr lang="en-US" altLang="zh-CN" sz="1400" dirty="0">
                <a:solidFill>
                  <a:schemeClr val="tx1">
                    <a:lumMod val="75000"/>
                    <a:lumOff val="25000"/>
                  </a:schemeClr>
                </a:solidFill>
              </a:rPr>
              <a:t> '</a:t>
            </a:r>
            <a:r>
              <a:rPr lang="en-US" altLang="zh-CN" sz="1400" dirty="0" err="1">
                <a:solidFill>
                  <a:schemeClr val="tx1">
                    <a:lumMod val="75000"/>
                    <a:lumOff val="25000"/>
                  </a:schemeClr>
                </a:solidFill>
              </a:rPr>
              <a:t>arr</a:t>
            </a:r>
            <a:r>
              <a:rPr lang="zh-CN" altLang="en-US" sz="1400" dirty="0">
                <a:solidFill>
                  <a:schemeClr val="tx1">
                    <a:lumMod val="75000"/>
                    <a:lumOff val="25000"/>
                  </a:schemeClr>
                </a:solidFill>
              </a:rPr>
              <a:t>数组：</a:t>
            </a:r>
            <a:r>
              <a:rPr lang="en-US" altLang="zh-CN" sz="1400" dirty="0">
                <a:solidFill>
                  <a:schemeClr val="tx1">
                    <a:lumMod val="75000"/>
                    <a:lumOff val="25000"/>
                  </a:schemeClr>
                </a:solidFill>
              </a:rPr>
              <a:t>', </a:t>
            </a:r>
            <a:r>
              <a:rPr lang="en-US" altLang="zh-CN" sz="1400" dirty="0" err="1">
                <a:solidFill>
                  <a:schemeClr val="tx1">
                    <a:lumMod val="75000"/>
                    <a:lumOff val="25000"/>
                  </a:schemeClr>
                </a:solidFill>
              </a:rPr>
              <a:t>arr</a:t>
            </a:r>
            <a:endParaRPr lang="en-US" altLang="zh-CN" sz="1400" dirty="0">
              <a:solidFill>
                <a:schemeClr val="tx1">
                  <a:lumMod val="75000"/>
                  <a:lumOff val="2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获取数组切片</a:t>
            </a:r>
          </a:p>
          <a:p>
            <a:pPr>
              <a:lnSpc>
                <a:spcPts val="2200"/>
              </a:lnSpc>
            </a:pPr>
            <a:r>
              <a:rPr lang="en-US" altLang="zh-CN" sz="1400" dirty="0" err="1">
                <a:solidFill>
                  <a:schemeClr val="tx1">
                    <a:lumMod val="65000"/>
                    <a:lumOff val="35000"/>
                  </a:schemeClr>
                </a:solidFill>
              </a:rPr>
              <a:t>arr_slice</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a:t>
            </a:r>
            <a:r>
              <a:rPr lang="en-US" altLang="zh-CN" sz="1400" dirty="0">
                <a:solidFill>
                  <a:schemeClr val="accent2"/>
                </a:solidFill>
              </a:rPr>
              <a:t>5</a:t>
            </a:r>
            <a:r>
              <a:rPr lang="en-US" altLang="zh-CN" sz="1400" dirty="0">
                <a:solidFill>
                  <a:schemeClr val="tx1">
                    <a:lumMod val="65000"/>
                    <a:lumOff val="35000"/>
                  </a:schemeClr>
                </a:solidFill>
              </a:rPr>
              <a:t>:</a:t>
            </a:r>
            <a:r>
              <a:rPr lang="en-US" altLang="zh-CN" sz="1400" dirty="0">
                <a:solidFill>
                  <a:schemeClr val="accent2"/>
                </a:solidFill>
              </a:rPr>
              <a:t>8</a:t>
            </a:r>
            <a:r>
              <a:rPr lang="en-US" altLang="zh-CN" sz="1400" dirty="0">
                <a:solidFill>
                  <a:schemeClr val="tx1">
                    <a:lumMod val="65000"/>
                    <a:lumOff val="35000"/>
                  </a:schemeClr>
                </a:solidFill>
              </a:rPr>
              <a:t>]</a:t>
            </a:r>
          </a:p>
          <a:p>
            <a:pPr>
              <a:lnSpc>
                <a:spcPts val="2200"/>
              </a:lnSpc>
            </a:pPr>
            <a:r>
              <a:rPr lang="en-US" altLang="zh-CN" sz="1400" dirty="0">
                <a:solidFill>
                  <a:schemeClr val="accent6"/>
                </a:solidFill>
              </a:rPr>
              <a:t># </a:t>
            </a:r>
            <a:r>
              <a:rPr lang="zh-CN" altLang="en-US" sz="1400" dirty="0">
                <a:solidFill>
                  <a:schemeClr val="accent6"/>
                </a:solidFill>
              </a:rPr>
              <a:t>切片索引单元素赋值</a:t>
            </a:r>
          </a:p>
          <a:p>
            <a:pPr>
              <a:lnSpc>
                <a:spcPts val="2200"/>
              </a:lnSpc>
            </a:pPr>
            <a:r>
              <a:rPr lang="en-US" altLang="zh-CN" sz="1400" dirty="0" err="1">
                <a:solidFill>
                  <a:schemeClr val="tx1">
                    <a:lumMod val="65000"/>
                    <a:lumOff val="35000"/>
                  </a:schemeClr>
                </a:solidFill>
              </a:rPr>
              <a:t>arr_slice</a:t>
            </a:r>
            <a:r>
              <a:rPr lang="en-US" altLang="zh-CN" sz="1400" dirty="0">
                <a:solidFill>
                  <a:schemeClr val="tx1">
                    <a:lumMod val="65000"/>
                    <a:lumOff val="35000"/>
                  </a:schemeClr>
                </a:solidFill>
              </a:rPr>
              <a:t>[</a:t>
            </a:r>
            <a:r>
              <a:rPr lang="en-US" altLang="zh-CN" sz="1400" dirty="0">
                <a:solidFill>
                  <a:schemeClr val="accent2"/>
                </a:solidFill>
              </a:rPr>
              <a:t>1</a:t>
            </a:r>
            <a:r>
              <a:rPr lang="en-US" altLang="zh-CN" sz="1400" dirty="0">
                <a:solidFill>
                  <a:schemeClr val="tx1">
                    <a:lumMod val="65000"/>
                    <a:lumOff val="35000"/>
                  </a:schemeClr>
                </a:solidFill>
              </a:rPr>
              <a:t>] = 12345</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arr_slice</a:t>
            </a:r>
            <a:r>
              <a:rPr lang="zh-CN" altLang="en-US" sz="1400" dirty="0">
                <a:solidFill>
                  <a:schemeClr val="tx1">
                    <a:lumMod val="65000"/>
                    <a:lumOff val="35000"/>
                  </a:schemeClr>
                </a:solidFill>
              </a:rPr>
              <a:t>切片数据：</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arr_slice</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切片全区域赋值</a:t>
            </a:r>
          </a:p>
          <a:p>
            <a:pPr>
              <a:lnSpc>
                <a:spcPts val="2200"/>
              </a:lnSpc>
            </a:pPr>
            <a:r>
              <a:rPr lang="en-US" altLang="zh-CN" sz="1400" dirty="0" err="1">
                <a:solidFill>
                  <a:schemeClr val="tx1">
                    <a:lumMod val="65000"/>
                    <a:lumOff val="35000"/>
                  </a:schemeClr>
                </a:solidFill>
              </a:rPr>
              <a:t>arr_slice</a:t>
            </a:r>
            <a:r>
              <a:rPr lang="en-US" altLang="zh-CN" sz="1400" dirty="0">
                <a:solidFill>
                  <a:schemeClr val="tx1">
                    <a:lumMod val="65000"/>
                    <a:lumOff val="35000"/>
                  </a:schemeClr>
                </a:solidFill>
              </a:rPr>
              <a:t>[</a:t>
            </a:r>
            <a:r>
              <a:rPr lang="en-US" altLang="zh-CN" sz="1400" dirty="0">
                <a:solidFill>
                  <a:schemeClr val="accent2"/>
                </a:solidFill>
              </a:rPr>
              <a:t>:</a:t>
            </a:r>
            <a:r>
              <a:rPr lang="en-US" altLang="zh-CN" sz="1400" dirty="0">
                <a:solidFill>
                  <a:schemeClr val="tx1">
                    <a:lumMod val="65000"/>
                    <a:lumOff val="35000"/>
                  </a:schemeClr>
                </a:solidFill>
              </a:rPr>
              <a:t>] = 66</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zh-CN" altLang="en-US" sz="1400" dirty="0">
                <a:solidFill>
                  <a:schemeClr val="tx1">
                    <a:lumMod val="65000"/>
                    <a:lumOff val="35000"/>
                  </a:schemeClr>
                </a:solidFill>
              </a:rPr>
              <a:t>数组数据：</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endParaRPr lang="en-US" altLang="zh-CN" sz="1400" dirty="0" smtClean="0">
              <a:solidFill>
                <a:schemeClr val="tx1">
                  <a:lumMod val="65000"/>
                  <a:lumOff val="35000"/>
                </a:schemeClr>
              </a:solidFill>
            </a:endParaRPr>
          </a:p>
        </p:txBody>
      </p:sp>
      <p:sp>
        <p:nvSpPr>
          <p:cNvPr id="35" name="矩形 34"/>
          <p:cNvSpPr/>
          <p:nvPr/>
        </p:nvSpPr>
        <p:spPr>
          <a:xfrm>
            <a:off x="5300023" y="3026082"/>
            <a:ext cx="4743863" cy="893834"/>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[0 1 2 3 4 5 6 7 8 9]                                                           </a:t>
            </a:r>
          </a:p>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arr_slice</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切片数据：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5 12345     7]                                                   </a:t>
            </a:r>
          </a:p>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数组数据：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[ 0  1  2  3  4 66 66 66  8  9] </a:t>
            </a:r>
            <a:endParaRPr lang="zh-CN" altLang="en-US" sz="1200" b="1" dirty="0">
              <a:solidFill>
                <a:schemeClr val="bg1">
                  <a:lumMod val="95000"/>
                </a:schemeClr>
              </a:solidFill>
            </a:endParaRPr>
          </a:p>
        </p:txBody>
      </p:sp>
      <p:sp>
        <p:nvSpPr>
          <p:cNvPr id="10" name="矩形 9"/>
          <p:cNvSpPr/>
          <p:nvPr/>
        </p:nvSpPr>
        <p:spPr>
          <a:xfrm>
            <a:off x="5740263" y="4481003"/>
            <a:ext cx="5203507" cy="1200329"/>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跟列表最重要的区别在于，数组切片是原始数组的视图。这意味着数据不会被复制，</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视图上的任何修改都会反映到源数组上</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a:t>
            </a:r>
            <a:endPar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如果想要得到的是 </a:t>
            </a:r>
            <a:r>
              <a:rPr lang="en-US" altLang="zh-CN" sz="1200" b="1" dirty="0" err="1" smtClean="0">
                <a:ln w="0"/>
                <a:solidFill>
                  <a:schemeClr val="accent4">
                    <a:lumMod val="50000"/>
                  </a:schemeClr>
                </a:solidFill>
                <a:latin typeface="微软雅黑" panose="020B0503020204020204" pitchFamily="34" charset="-122"/>
                <a:ea typeface="微软雅黑" panose="020B0503020204020204" pitchFamily="34" charset="-122"/>
              </a:rPr>
              <a:t>ndarry</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 </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切片的一份副本而非视图，就需要显式地进行复制操作。如</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 </a:t>
            </a:r>
            <a:r>
              <a:rPr lang="en-US" altLang="zh-CN" sz="1200" b="1" dirty="0" err="1" smtClean="0">
                <a:ln w="0"/>
                <a:solidFill>
                  <a:schemeClr val="accent4">
                    <a:lumMod val="50000"/>
                  </a:schemeClr>
                </a:solidFill>
                <a:latin typeface="微软雅黑" panose="020B0503020204020204" pitchFamily="34" charset="-122"/>
                <a:ea typeface="微软雅黑" panose="020B0503020204020204" pitchFamily="34" charset="-122"/>
              </a:rPr>
              <a:t>arr</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[5:8].copy()</a:t>
            </a:r>
          </a:p>
        </p:txBody>
      </p:sp>
    </p:spTree>
    <p:extLst>
      <p:ext uri="{BB962C8B-B14F-4D97-AF65-F5344CB8AC3E}">
        <p14:creationId xmlns:p14="http://schemas.microsoft.com/office/powerpoint/2010/main" val="61273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750"/>
                                        <p:tgtEl>
                                          <p:spTgt spid="33"/>
                                        </p:tgtEl>
                                      </p:cBhvr>
                                    </p:animEffect>
                                    <p:anim calcmode="lin" valueType="num">
                                      <p:cBhvr>
                                        <p:cTn id="11" dur="750" fill="hold"/>
                                        <p:tgtEl>
                                          <p:spTgt spid="33"/>
                                        </p:tgtEl>
                                        <p:attrNameLst>
                                          <p:attrName>ppt_x</p:attrName>
                                        </p:attrNameLst>
                                      </p:cBhvr>
                                      <p:tavLst>
                                        <p:tav tm="0">
                                          <p:val>
                                            <p:strVal val="#ppt_x"/>
                                          </p:val>
                                        </p:tav>
                                        <p:tav tm="100000">
                                          <p:val>
                                            <p:strVal val="#ppt_x"/>
                                          </p:val>
                                        </p:tav>
                                      </p:tavLst>
                                    </p:anim>
                                    <p:anim calcmode="lin" valueType="num">
                                      <p:cBhvr>
                                        <p:cTn id="12"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anim calcmode="lin" valueType="num">
                                      <p:cBhvr>
                                        <p:cTn id="18" dur="500" fill="hold"/>
                                        <p:tgtEl>
                                          <p:spTgt spid="35"/>
                                        </p:tgtEl>
                                        <p:attrNameLst>
                                          <p:attrName>ppt_x</p:attrName>
                                        </p:attrNameLst>
                                      </p:cBhvr>
                                      <p:tavLst>
                                        <p:tav tm="0">
                                          <p:val>
                                            <p:strVal val="#ppt_x"/>
                                          </p:val>
                                        </p:tav>
                                        <p:tav tm="100000">
                                          <p:val>
                                            <p:strVal val="#ppt_x"/>
                                          </p:val>
                                        </p:tav>
                                      </p:tavLst>
                                    </p:anim>
                                    <p:anim calcmode="lin" valueType="num">
                                      <p:cBhvr>
                                        <p:cTn id="19"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anim calcmode="lin" valueType="num">
                                      <p:cBhvr>
                                        <p:cTn id="25" dur="500" fill="hold"/>
                                        <p:tgtEl>
                                          <p:spTgt spid="10"/>
                                        </p:tgtEl>
                                        <p:attrNameLst>
                                          <p:attrName>ppt_x</p:attrName>
                                        </p:attrNameLst>
                                      </p:cBhvr>
                                      <p:tavLst>
                                        <p:tav tm="0">
                                          <p:val>
                                            <p:strVal val="#ppt_x"/>
                                          </p:val>
                                        </p:tav>
                                        <p:tav tm="100000">
                                          <p:val>
                                            <p:strVal val="#ppt_x"/>
                                          </p:val>
                                        </p:tav>
                                      </p:tavLst>
                                    </p:anim>
                                    <p:anim calcmode="lin" valueType="num">
                                      <p:cBhvr>
                                        <p:cTn id="2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5"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二维数组索引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07398"/>
            <a:ext cx="3331361"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4.3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二维度数组的索引</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060602" y="1476762"/>
            <a:ext cx="7299628"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对于高维度数组，索引和切片技术能做更多的操作。</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二维数</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组对象</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b="1" dirty="0" smtClean="0">
                <a:ln w="0"/>
                <a:solidFill>
                  <a:schemeClr val="accent2"/>
                </a:solidFill>
                <a:latin typeface="微软雅黑" panose="020B0503020204020204" pitchFamily="34" charset="-122"/>
                <a:ea typeface="微软雅黑" panose="020B0503020204020204" pitchFamily="34" charset="-122"/>
              </a:rPr>
              <a:t>二</a:t>
            </a:r>
            <a:r>
              <a:rPr lang="zh-CN" altLang="en-US" sz="1600" b="1" dirty="0">
                <a:ln w="0"/>
                <a:solidFill>
                  <a:schemeClr val="accent2"/>
                </a:solidFill>
                <a:latin typeface="微软雅黑" panose="020B0503020204020204" pitchFamily="34" charset="-122"/>
                <a:ea typeface="微软雅黑" panose="020B0503020204020204" pitchFamily="34" charset="-122"/>
              </a:rPr>
              <a:t>维度下标索引值</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b="1" dirty="0">
                <a:ln w="0"/>
                <a:solidFill>
                  <a:schemeClr val="accent2"/>
                </a:solidFill>
                <a:latin typeface="微软雅黑" panose="020B0503020204020204" pitchFamily="34" charset="-122"/>
                <a:ea typeface="微软雅黑" panose="020B0503020204020204" pitchFamily="34" charset="-122"/>
              </a:rPr>
              <a:t>一维度元素下标索引值</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例如在</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一</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个二维数组中，各索引位置上的元素值</a:t>
            </a:r>
            <a:r>
              <a:rPr lang="zh-CN" altLang="en-US" sz="1600" dirty="0" smtClean="0">
                <a:ln w="0"/>
                <a:solidFill>
                  <a:srgbClr val="C00000"/>
                </a:solidFill>
                <a:latin typeface="微软雅黑" panose="020B0503020204020204" pitchFamily="34" charset="-122"/>
                <a:ea typeface="微软雅黑" panose="020B0503020204020204" pitchFamily="34" charset="-122"/>
              </a:rPr>
              <a:t>不在是标量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，而是</a:t>
            </a:r>
            <a:r>
              <a:rPr lang="zh-CN" altLang="en-US" sz="1600" dirty="0" smtClean="0">
                <a:ln w="0"/>
                <a:solidFill>
                  <a:schemeClr val="accent6"/>
                </a:solidFill>
                <a:latin typeface="微软雅黑" panose="020B0503020204020204" pitchFamily="34" charset="-122"/>
                <a:ea typeface="微软雅黑" panose="020B0503020204020204" pitchFamily="34" charset="-122"/>
              </a:rPr>
              <a:t>一维数组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50889" y="2590514"/>
            <a:ext cx="5891739"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示例：二维数组索引和切片的应用</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ch01-demo12.py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50889" y="3066694"/>
            <a:ext cx="4237111" cy="202782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创建一个二维数组</a:t>
            </a:r>
          </a:p>
          <a:p>
            <a:pPr>
              <a:lnSpc>
                <a:spcPts val="2200"/>
              </a:lnSpc>
            </a:pPr>
            <a:r>
              <a:rPr lang="en-US" altLang="zh-CN" sz="1400" dirty="0">
                <a:solidFill>
                  <a:schemeClr val="tx1">
                    <a:lumMod val="65000"/>
                    <a:lumOff val="35000"/>
                  </a:schemeClr>
                </a:solidFill>
              </a:rPr>
              <a:t>arr2d = </a:t>
            </a:r>
            <a:r>
              <a:rPr lang="en-US" altLang="zh-CN" sz="1400" dirty="0" err="1">
                <a:solidFill>
                  <a:schemeClr val="tx1">
                    <a:lumMod val="65000"/>
                    <a:lumOff val="35000"/>
                  </a:schemeClr>
                </a:solidFill>
              </a:rPr>
              <a:t>np.</a:t>
            </a:r>
            <a:r>
              <a:rPr lang="en-US" altLang="zh-CN" sz="1400" dirty="0" err="1">
                <a:solidFill>
                  <a:schemeClr val="accent2"/>
                </a:solidFill>
              </a:rPr>
              <a:t>array</a:t>
            </a:r>
            <a:r>
              <a:rPr lang="en-US" altLang="zh-CN" sz="1400" dirty="0">
                <a:solidFill>
                  <a:schemeClr val="tx1">
                    <a:lumMod val="65000"/>
                    <a:lumOff val="35000"/>
                  </a:schemeClr>
                </a:solidFill>
              </a:rPr>
              <a:t>(</a:t>
            </a:r>
            <a:r>
              <a:rPr lang="en-US" altLang="zh-CN" sz="1400" dirty="0">
                <a:solidFill>
                  <a:schemeClr val="accent2"/>
                </a:solidFill>
              </a:rPr>
              <a:t>[</a:t>
            </a:r>
            <a:r>
              <a:rPr lang="en-US" altLang="zh-CN" sz="1400" dirty="0" err="1">
                <a:solidFill>
                  <a:schemeClr val="tx1">
                    <a:lumMod val="65000"/>
                    <a:lumOff val="35000"/>
                  </a:schemeClr>
                </a:solidFill>
              </a:rPr>
              <a:t>np.arange</a:t>
            </a:r>
            <a:r>
              <a:rPr lang="en-US" altLang="zh-CN" sz="1400" dirty="0">
                <a:solidFill>
                  <a:schemeClr val="tx1">
                    <a:lumMod val="65000"/>
                    <a:lumOff val="35000"/>
                  </a:schemeClr>
                </a:solidFill>
              </a:rPr>
              <a:t>(1,4),</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np.arange</a:t>
            </a:r>
            <a:r>
              <a:rPr lang="en-US" altLang="zh-CN" sz="1400" dirty="0" smtClean="0">
                <a:solidFill>
                  <a:schemeClr val="tx1">
                    <a:lumMod val="65000"/>
                    <a:lumOff val="35000"/>
                  </a:schemeClr>
                </a:solidFill>
              </a:rPr>
              <a:t>(4,7</a:t>
            </a:r>
            <a:r>
              <a:rPr lang="en-US" altLang="zh-CN" sz="1400" dirty="0">
                <a:solidFill>
                  <a:schemeClr val="tx1">
                    <a:lumMod val="65000"/>
                    <a:lumOff val="35000"/>
                  </a:schemeClr>
                </a:solidFill>
              </a:rPr>
              <a:t>),</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np.arange</a:t>
            </a:r>
            <a:r>
              <a:rPr lang="en-US" altLang="zh-CN" sz="1400" dirty="0" smtClean="0">
                <a:solidFill>
                  <a:schemeClr val="tx1">
                    <a:lumMod val="65000"/>
                    <a:lumOff val="35000"/>
                  </a:schemeClr>
                </a:solidFill>
              </a:rPr>
              <a:t>(7,10</a:t>
            </a:r>
            <a:r>
              <a:rPr lang="en-US" altLang="zh-CN" sz="1400" dirty="0">
                <a:solidFill>
                  <a:schemeClr val="tx1">
                    <a:lumMod val="65000"/>
                    <a:lumOff val="35000"/>
                  </a:schemeClr>
                </a:solidFill>
              </a:rPr>
              <a:t>)</a:t>
            </a:r>
            <a:r>
              <a:rPr lang="en-US" altLang="zh-CN" sz="1400" dirty="0">
                <a:solidFill>
                  <a:schemeClr val="accent2"/>
                </a:solidFill>
              </a:rPr>
              <a:t>]</a:t>
            </a:r>
            <a:r>
              <a:rPr lang="en-US" altLang="zh-CN" sz="1400" dirty="0">
                <a:solidFill>
                  <a:schemeClr val="tx1">
                    <a:lumMod val="65000"/>
                    <a:lumOff val="35000"/>
                  </a:schemeClr>
                </a:solidFill>
              </a:rPr>
              <a:t>)</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'arr2d</a:t>
            </a:r>
            <a:r>
              <a:rPr lang="zh-CN" altLang="en-US" sz="1400" dirty="0">
                <a:solidFill>
                  <a:schemeClr val="tx1">
                    <a:lumMod val="65000"/>
                    <a:lumOff val="35000"/>
                  </a:schemeClr>
                </a:solidFill>
              </a:rPr>
              <a:t>数组：</a:t>
            </a:r>
            <a:r>
              <a:rPr lang="en-US" altLang="zh-CN" sz="1400" dirty="0">
                <a:solidFill>
                  <a:schemeClr val="tx1">
                    <a:lumMod val="65000"/>
                    <a:lumOff val="35000"/>
                  </a:schemeClr>
                </a:solidFill>
              </a:rPr>
              <a:t>\n', arr2d</a:t>
            </a:r>
          </a:p>
          <a:p>
            <a:pPr>
              <a:lnSpc>
                <a:spcPts val="2200"/>
              </a:lnSpc>
            </a:pPr>
            <a:r>
              <a:rPr lang="en-US" altLang="zh-CN" sz="1400" dirty="0">
                <a:solidFill>
                  <a:schemeClr val="accent6"/>
                </a:solidFill>
              </a:rPr>
              <a:t># </a:t>
            </a:r>
            <a:r>
              <a:rPr lang="zh-CN" altLang="en-US" sz="1400" dirty="0">
                <a:solidFill>
                  <a:schemeClr val="accent6"/>
                </a:solidFill>
              </a:rPr>
              <a:t>使用索引查看</a:t>
            </a:r>
            <a:r>
              <a:rPr lang="en-US" altLang="zh-CN" sz="1400" dirty="0">
                <a:solidFill>
                  <a:schemeClr val="accent6"/>
                </a:solidFill>
              </a:rPr>
              <a:t>arr2d</a:t>
            </a:r>
            <a:r>
              <a:rPr lang="zh-CN" altLang="en-US" sz="1400" dirty="0">
                <a:solidFill>
                  <a:schemeClr val="accent6"/>
                </a:solidFill>
              </a:rPr>
              <a:t>的元素</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'arr2d[2]</a:t>
            </a:r>
            <a:r>
              <a:rPr lang="zh-CN" altLang="en-US" sz="1400" dirty="0">
                <a:solidFill>
                  <a:schemeClr val="tx1">
                    <a:lumMod val="65000"/>
                    <a:lumOff val="35000"/>
                  </a:schemeClr>
                </a:solidFill>
              </a:rPr>
              <a:t>的切片：</a:t>
            </a:r>
            <a:r>
              <a:rPr lang="en-US" altLang="zh-CN" sz="1400" dirty="0">
                <a:solidFill>
                  <a:schemeClr val="tx1">
                    <a:lumMod val="65000"/>
                    <a:lumOff val="35000"/>
                  </a:schemeClr>
                </a:solidFill>
              </a:rPr>
              <a:t>', arr2d[</a:t>
            </a:r>
            <a:r>
              <a:rPr lang="en-US" altLang="zh-CN" sz="1400" dirty="0">
                <a:solidFill>
                  <a:schemeClr val="accent2"/>
                </a:solidFill>
              </a:rPr>
              <a:t>2</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35" name="矩形 34"/>
          <p:cNvSpPr/>
          <p:nvPr/>
        </p:nvSpPr>
        <p:spPr>
          <a:xfrm>
            <a:off x="1352137" y="5221112"/>
            <a:ext cx="4235863" cy="1477328"/>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arr2d</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[[1 2 3]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[4 5 6]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[7 8 9]]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arr2d[2]</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的切片：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[7 8 9] </a:t>
            </a:r>
            <a:endParaRPr lang="zh-CN" altLang="en-US" sz="1200" b="1" dirty="0">
              <a:solidFill>
                <a:schemeClr val="bg1">
                  <a:lumMod val="95000"/>
                </a:schemeClr>
              </a:solidFill>
            </a:endParaRPr>
          </a:p>
        </p:txBody>
      </p:sp>
      <p:sp>
        <p:nvSpPr>
          <p:cNvPr id="9" name="矩形 8"/>
          <p:cNvSpPr/>
          <p:nvPr/>
        </p:nvSpPr>
        <p:spPr>
          <a:xfrm>
            <a:off x="6096000" y="3240862"/>
            <a:ext cx="5203507" cy="923330"/>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我们可以对各元素使用递归进行访问，但这样做比较麻烦。利用</a:t>
            </a:r>
            <a:r>
              <a:rPr lang="en-US" altLang="zh-CN" sz="1200" dirty="0" err="1" smtClean="0">
                <a:ln w="0"/>
                <a:solidFill>
                  <a:schemeClr val="accent4">
                    <a:lumMod val="50000"/>
                  </a:schemeClr>
                </a:solidFill>
                <a:latin typeface="微软雅黑" panose="020B0503020204020204" pitchFamily="34" charset="-122"/>
                <a:ea typeface="微软雅黑" panose="020B0503020204020204" pitchFamily="34" charset="-122"/>
              </a:rPr>
              <a:t>NumPy</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模块的话，可以直接传入一个以逗号隔开的索引列表来选取单个元素。也就是说，下面两种方式是等价的：</a:t>
            </a:r>
            <a:endPar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endParaRPr>
          </a:p>
        </p:txBody>
      </p:sp>
      <p:sp>
        <p:nvSpPr>
          <p:cNvPr id="10" name="标题 1"/>
          <p:cNvSpPr txBox="1">
            <a:spLocks/>
          </p:cNvSpPr>
          <p:nvPr/>
        </p:nvSpPr>
        <p:spPr>
          <a:xfrm>
            <a:off x="6096000" y="4352867"/>
            <a:ext cx="4237111" cy="1289156"/>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访问二维数组中的某个元素</a:t>
            </a:r>
          </a:p>
          <a:p>
            <a:pPr>
              <a:lnSpc>
                <a:spcPts val="2200"/>
              </a:lnSpc>
            </a:pPr>
            <a:r>
              <a:rPr lang="en-US" altLang="zh-CN" sz="1400" dirty="0" smtClean="0">
                <a:solidFill>
                  <a:srgbClr val="0563C1"/>
                </a:solidFill>
              </a:rPr>
              <a:t>print</a:t>
            </a:r>
            <a:r>
              <a:rPr lang="en-US" altLang="zh-CN" sz="1400" dirty="0" smtClean="0">
                <a:solidFill>
                  <a:schemeClr val="tx1">
                    <a:lumMod val="65000"/>
                    <a:lumOff val="35000"/>
                  </a:schemeClr>
                </a:solidFill>
              </a:rPr>
              <a:t> 'arr2d[0][2]</a:t>
            </a:r>
            <a:r>
              <a:rPr lang="zh-CN" altLang="en-US" sz="1400" dirty="0" smtClean="0">
                <a:solidFill>
                  <a:schemeClr val="tx1">
                    <a:lumMod val="65000"/>
                    <a:lumOff val="35000"/>
                  </a:schemeClr>
                </a:solidFill>
              </a:rPr>
              <a:t>的值：</a:t>
            </a:r>
            <a:r>
              <a:rPr lang="en-US" altLang="zh-CN" sz="1400" dirty="0" smtClean="0">
                <a:solidFill>
                  <a:schemeClr val="tx1">
                    <a:lumMod val="65000"/>
                    <a:lumOff val="35000"/>
                  </a:schemeClr>
                </a:solidFill>
              </a:rPr>
              <a:t>', arr2d[</a:t>
            </a:r>
            <a:r>
              <a:rPr lang="en-US" altLang="zh-CN" sz="1400" dirty="0" smtClean="0">
                <a:solidFill>
                  <a:schemeClr val="accent2"/>
                </a:solidFill>
              </a:rPr>
              <a:t>0</a:t>
            </a:r>
            <a:r>
              <a:rPr lang="en-US" altLang="zh-CN" sz="1400" dirty="0" smtClean="0">
                <a:solidFill>
                  <a:schemeClr val="tx1">
                    <a:lumMod val="65000"/>
                    <a:lumOff val="35000"/>
                  </a:schemeClr>
                </a:solidFill>
              </a:rPr>
              <a:t>][</a:t>
            </a:r>
            <a:r>
              <a:rPr lang="en-US" altLang="zh-CN" sz="1400" dirty="0" smtClean="0">
                <a:solidFill>
                  <a:schemeClr val="accent2"/>
                </a:solidFill>
              </a:rPr>
              <a:t>2</a:t>
            </a:r>
            <a:r>
              <a:rPr lang="en-US" altLang="zh-CN" sz="1400" dirty="0" smtClean="0">
                <a:solidFill>
                  <a:schemeClr val="tx1">
                    <a:lumMod val="65000"/>
                    <a:lumOff val="35000"/>
                  </a:schemeClr>
                </a:solidFill>
              </a:rPr>
              <a:t>]</a:t>
            </a:r>
          </a:p>
          <a:p>
            <a:pPr>
              <a:lnSpc>
                <a:spcPts val="2200"/>
              </a:lnSpc>
            </a:pPr>
            <a:r>
              <a:rPr lang="en-US" altLang="zh-CN" sz="1400" dirty="0" smtClean="0">
                <a:solidFill>
                  <a:schemeClr val="accent6"/>
                </a:solidFill>
              </a:rPr>
              <a:t># </a:t>
            </a:r>
            <a:r>
              <a:rPr lang="zh-CN" altLang="en-US" sz="1400" dirty="0" smtClean="0">
                <a:solidFill>
                  <a:schemeClr val="accent6"/>
                </a:solidFill>
              </a:rPr>
              <a:t>或者使用逗号</a:t>
            </a:r>
          </a:p>
          <a:p>
            <a:pPr>
              <a:lnSpc>
                <a:spcPts val="2200"/>
              </a:lnSpc>
            </a:pPr>
            <a:r>
              <a:rPr lang="en-US" altLang="zh-CN" sz="1400" dirty="0" smtClean="0">
                <a:solidFill>
                  <a:srgbClr val="0563C1"/>
                </a:solidFill>
              </a:rPr>
              <a:t>print</a:t>
            </a:r>
            <a:r>
              <a:rPr lang="en-US" altLang="zh-CN" sz="1400" dirty="0" smtClean="0">
                <a:solidFill>
                  <a:schemeClr val="tx1">
                    <a:lumMod val="65000"/>
                    <a:lumOff val="35000"/>
                  </a:schemeClr>
                </a:solidFill>
              </a:rPr>
              <a:t> 'arr2d[0, 2]</a:t>
            </a:r>
            <a:r>
              <a:rPr lang="zh-CN" altLang="en-US" sz="1400" dirty="0" smtClean="0">
                <a:solidFill>
                  <a:schemeClr val="tx1">
                    <a:lumMod val="65000"/>
                    <a:lumOff val="35000"/>
                  </a:schemeClr>
                </a:solidFill>
              </a:rPr>
              <a:t>的值：</a:t>
            </a:r>
            <a:r>
              <a:rPr lang="en-US" altLang="zh-CN" sz="1400" dirty="0" smtClean="0">
                <a:solidFill>
                  <a:schemeClr val="tx1">
                    <a:lumMod val="65000"/>
                    <a:lumOff val="35000"/>
                  </a:schemeClr>
                </a:solidFill>
              </a:rPr>
              <a:t>', arr2d[</a:t>
            </a:r>
            <a:r>
              <a:rPr lang="en-US" altLang="zh-CN" sz="1400" dirty="0" smtClean="0">
                <a:solidFill>
                  <a:schemeClr val="accent2"/>
                </a:solidFill>
              </a:rPr>
              <a:t>0</a:t>
            </a:r>
            <a:r>
              <a:rPr lang="en-US" altLang="zh-CN" sz="1400" dirty="0" smtClean="0">
                <a:solidFill>
                  <a:schemeClr val="tx1">
                    <a:lumMod val="65000"/>
                    <a:lumOff val="35000"/>
                  </a:schemeClr>
                </a:solidFill>
              </a:rPr>
              <a:t>, </a:t>
            </a:r>
            <a:r>
              <a:rPr lang="en-US" altLang="zh-CN" sz="1400" dirty="0" smtClean="0">
                <a:solidFill>
                  <a:schemeClr val="accent2"/>
                </a:solidFill>
              </a:rPr>
              <a:t>2</a:t>
            </a:r>
            <a:r>
              <a:rPr lang="en-US" altLang="zh-CN" sz="1400" dirty="0" smtClean="0">
                <a:solidFill>
                  <a:schemeClr val="tx1">
                    <a:lumMod val="65000"/>
                    <a:lumOff val="35000"/>
                  </a:schemeClr>
                </a:solidFill>
              </a:rPr>
              <a:t>]</a:t>
            </a:r>
          </a:p>
        </p:txBody>
      </p:sp>
      <p:sp>
        <p:nvSpPr>
          <p:cNvPr id="11" name="矩形 10"/>
          <p:cNvSpPr/>
          <p:nvPr/>
        </p:nvSpPr>
        <p:spPr>
          <a:xfrm>
            <a:off x="6097248" y="5860954"/>
            <a:ext cx="4235863" cy="616836"/>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arr2d[0][2]</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的值：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3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arr2d[0, 2]</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的值：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3 </a:t>
            </a:r>
            <a:endParaRPr lang="zh-CN" altLang="en-US" sz="1200" b="1" dirty="0">
              <a:solidFill>
                <a:schemeClr val="bg1">
                  <a:lumMod val="95000"/>
                </a:schemeClr>
              </a:solidFill>
            </a:endParaRPr>
          </a:p>
        </p:txBody>
      </p:sp>
      <p:sp>
        <p:nvSpPr>
          <p:cNvPr id="2" name="矩形 1"/>
          <p:cNvSpPr/>
          <p:nvPr/>
        </p:nvSpPr>
        <p:spPr>
          <a:xfrm>
            <a:off x="9608457" y="1308759"/>
            <a:ext cx="493486" cy="493486"/>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[0,0]</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10101943" y="1311762"/>
            <a:ext cx="493486" cy="493486"/>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[0,1]</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0589233" y="1311762"/>
            <a:ext cx="505878" cy="493486"/>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[0,2]</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9611555" y="1803461"/>
            <a:ext cx="493486" cy="493486"/>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[1,0]</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10101943" y="1800458"/>
            <a:ext cx="493486" cy="496768"/>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[1,1]</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10595429" y="1805248"/>
            <a:ext cx="499682" cy="488009"/>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[1,2]</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9608457" y="2293940"/>
            <a:ext cx="493486" cy="493486"/>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[2,0]</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10101943" y="2290941"/>
            <a:ext cx="493486" cy="499492"/>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[2,1]</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10595429" y="2290941"/>
            <a:ext cx="493486" cy="494981"/>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[2,2]</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9702646" y="907371"/>
            <a:ext cx="311304" cy="338554"/>
          </a:xfrm>
          <a:prstGeom prst="rect">
            <a:avLst/>
          </a:prstGeom>
        </p:spPr>
        <p:txBody>
          <a:bodyPr wrap="none">
            <a:spAutoFit/>
          </a:bodyPr>
          <a:lstStyle/>
          <a:p>
            <a:r>
              <a:rPr lang="en-US" altLang="zh-CN" sz="1600" b="1" dirty="0" smtClean="0">
                <a:ln w="0"/>
                <a:solidFill>
                  <a:schemeClr val="accent2"/>
                </a:solidFill>
                <a:latin typeface="微软雅黑" panose="020B0503020204020204" pitchFamily="34" charset="-122"/>
                <a:ea typeface="微软雅黑" panose="020B0503020204020204" pitchFamily="34" charset="-122"/>
              </a:rPr>
              <a:t>0</a:t>
            </a:r>
            <a:endParaRPr lang="zh-CN" altLang="en-US" sz="1600" b="1" dirty="0">
              <a:solidFill>
                <a:schemeClr val="accent2"/>
              </a:solidFill>
            </a:endParaRPr>
          </a:p>
        </p:txBody>
      </p:sp>
      <p:sp>
        <p:nvSpPr>
          <p:cNvPr id="22" name="矩形 21"/>
          <p:cNvSpPr/>
          <p:nvPr/>
        </p:nvSpPr>
        <p:spPr>
          <a:xfrm>
            <a:off x="10177459" y="914043"/>
            <a:ext cx="311304" cy="338554"/>
          </a:xfrm>
          <a:prstGeom prst="rect">
            <a:avLst/>
          </a:prstGeom>
        </p:spPr>
        <p:txBody>
          <a:bodyPr wrap="none">
            <a:spAutoFit/>
          </a:bodyPr>
          <a:lstStyle/>
          <a:p>
            <a:r>
              <a:rPr lang="en-US" altLang="zh-CN" sz="1600" b="1" dirty="0" smtClean="0">
                <a:ln w="0"/>
                <a:solidFill>
                  <a:schemeClr val="accent2"/>
                </a:solidFill>
                <a:latin typeface="微软雅黑" panose="020B0503020204020204" pitchFamily="34" charset="-122"/>
                <a:ea typeface="微软雅黑" panose="020B0503020204020204" pitchFamily="34" charset="-122"/>
              </a:rPr>
              <a:t>1</a:t>
            </a:r>
            <a:endParaRPr lang="zh-CN" altLang="en-US" sz="1600" b="1" dirty="0">
              <a:solidFill>
                <a:schemeClr val="accent2"/>
              </a:solidFill>
            </a:endParaRPr>
          </a:p>
        </p:txBody>
      </p:sp>
      <p:sp>
        <p:nvSpPr>
          <p:cNvPr id="23" name="矩形 22"/>
          <p:cNvSpPr/>
          <p:nvPr/>
        </p:nvSpPr>
        <p:spPr>
          <a:xfrm>
            <a:off x="10683422" y="907371"/>
            <a:ext cx="311304" cy="338554"/>
          </a:xfrm>
          <a:prstGeom prst="rect">
            <a:avLst/>
          </a:prstGeom>
        </p:spPr>
        <p:txBody>
          <a:bodyPr wrap="none">
            <a:spAutoFit/>
          </a:bodyPr>
          <a:lstStyle/>
          <a:p>
            <a:r>
              <a:rPr lang="en-US" altLang="zh-CN" sz="1600" b="1" dirty="0" smtClean="0">
                <a:ln w="0"/>
                <a:solidFill>
                  <a:schemeClr val="accent2"/>
                </a:solidFill>
                <a:latin typeface="微软雅黑" panose="020B0503020204020204" pitchFamily="34" charset="-122"/>
                <a:ea typeface="微软雅黑" panose="020B0503020204020204" pitchFamily="34" charset="-122"/>
              </a:rPr>
              <a:t>2</a:t>
            </a:r>
            <a:endParaRPr lang="zh-CN" altLang="en-US" sz="1600" b="1" dirty="0">
              <a:solidFill>
                <a:schemeClr val="accent2"/>
              </a:solidFill>
            </a:endParaRPr>
          </a:p>
        </p:txBody>
      </p:sp>
      <p:sp>
        <p:nvSpPr>
          <p:cNvPr id="24" name="矩形 23"/>
          <p:cNvSpPr/>
          <p:nvPr/>
        </p:nvSpPr>
        <p:spPr>
          <a:xfrm>
            <a:off x="9187509" y="1397712"/>
            <a:ext cx="311304" cy="338554"/>
          </a:xfrm>
          <a:prstGeom prst="rect">
            <a:avLst/>
          </a:prstGeom>
        </p:spPr>
        <p:txBody>
          <a:bodyPr wrap="none">
            <a:spAutoFit/>
          </a:bodyPr>
          <a:lstStyle/>
          <a:p>
            <a:r>
              <a:rPr lang="en-US" altLang="zh-CN" sz="1600" b="1" dirty="0" smtClean="0">
                <a:ln w="0"/>
                <a:solidFill>
                  <a:schemeClr val="accent2"/>
                </a:solidFill>
                <a:latin typeface="微软雅黑" panose="020B0503020204020204" pitchFamily="34" charset="-122"/>
                <a:ea typeface="微软雅黑" panose="020B0503020204020204" pitchFamily="34" charset="-122"/>
              </a:rPr>
              <a:t>0</a:t>
            </a:r>
            <a:endParaRPr lang="zh-CN" altLang="en-US" sz="1600" b="1" dirty="0">
              <a:solidFill>
                <a:schemeClr val="accent2"/>
              </a:solidFill>
            </a:endParaRPr>
          </a:p>
        </p:txBody>
      </p:sp>
      <p:sp>
        <p:nvSpPr>
          <p:cNvPr id="25" name="矩形 24"/>
          <p:cNvSpPr/>
          <p:nvPr/>
        </p:nvSpPr>
        <p:spPr>
          <a:xfrm>
            <a:off x="9187509" y="1877924"/>
            <a:ext cx="311304" cy="338554"/>
          </a:xfrm>
          <a:prstGeom prst="rect">
            <a:avLst/>
          </a:prstGeom>
        </p:spPr>
        <p:txBody>
          <a:bodyPr wrap="none">
            <a:spAutoFit/>
          </a:bodyPr>
          <a:lstStyle/>
          <a:p>
            <a:r>
              <a:rPr lang="en-US" altLang="zh-CN" sz="1600" b="1" dirty="0" smtClean="0">
                <a:ln w="0"/>
                <a:solidFill>
                  <a:schemeClr val="accent2"/>
                </a:solidFill>
                <a:latin typeface="微软雅黑" panose="020B0503020204020204" pitchFamily="34" charset="-122"/>
                <a:ea typeface="微软雅黑" panose="020B0503020204020204" pitchFamily="34" charset="-122"/>
              </a:rPr>
              <a:t>1</a:t>
            </a:r>
            <a:endParaRPr lang="zh-CN" altLang="en-US" sz="1600" b="1" dirty="0">
              <a:solidFill>
                <a:schemeClr val="accent2"/>
              </a:solidFill>
            </a:endParaRPr>
          </a:p>
        </p:txBody>
      </p:sp>
      <p:sp>
        <p:nvSpPr>
          <p:cNvPr id="26" name="矩形 25"/>
          <p:cNvSpPr/>
          <p:nvPr/>
        </p:nvSpPr>
        <p:spPr>
          <a:xfrm>
            <a:off x="9187509" y="2352277"/>
            <a:ext cx="311304" cy="338554"/>
          </a:xfrm>
          <a:prstGeom prst="rect">
            <a:avLst/>
          </a:prstGeom>
        </p:spPr>
        <p:txBody>
          <a:bodyPr wrap="none">
            <a:spAutoFit/>
          </a:bodyPr>
          <a:lstStyle/>
          <a:p>
            <a:r>
              <a:rPr lang="en-US" altLang="zh-CN" sz="1600" b="1" dirty="0" smtClean="0">
                <a:ln w="0"/>
                <a:solidFill>
                  <a:schemeClr val="accent2"/>
                </a:solidFill>
                <a:latin typeface="微软雅黑" panose="020B0503020204020204" pitchFamily="34" charset="-122"/>
                <a:ea typeface="微软雅黑" panose="020B0503020204020204" pitchFamily="34" charset="-122"/>
              </a:rPr>
              <a:t>2</a:t>
            </a:r>
            <a:endParaRPr lang="zh-CN" altLang="en-US" sz="1600" b="1" dirty="0">
              <a:solidFill>
                <a:schemeClr val="accent2"/>
              </a:solidFill>
            </a:endParaRPr>
          </a:p>
        </p:txBody>
      </p:sp>
    </p:spTree>
    <p:extLst>
      <p:ext uri="{BB962C8B-B14F-4D97-AF65-F5344CB8AC3E}">
        <p14:creationId xmlns:p14="http://schemas.microsoft.com/office/powerpoint/2010/main" val="94308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750"/>
                                        <p:tgtEl>
                                          <p:spTgt spid="33"/>
                                        </p:tgtEl>
                                      </p:cBhvr>
                                    </p:animEffect>
                                    <p:anim calcmode="lin" valueType="num">
                                      <p:cBhvr>
                                        <p:cTn id="11" dur="750" fill="hold"/>
                                        <p:tgtEl>
                                          <p:spTgt spid="33"/>
                                        </p:tgtEl>
                                        <p:attrNameLst>
                                          <p:attrName>ppt_x</p:attrName>
                                        </p:attrNameLst>
                                      </p:cBhvr>
                                      <p:tavLst>
                                        <p:tav tm="0">
                                          <p:val>
                                            <p:strVal val="#ppt_x"/>
                                          </p:val>
                                        </p:tav>
                                        <p:tav tm="100000">
                                          <p:val>
                                            <p:strVal val="#ppt_x"/>
                                          </p:val>
                                        </p:tav>
                                      </p:tavLst>
                                    </p:anim>
                                    <p:anim calcmode="lin" valueType="num">
                                      <p:cBhvr>
                                        <p:cTn id="12"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anim calcmode="lin" valueType="num">
                                      <p:cBhvr>
                                        <p:cTn id="18" dur="500" fill="hold"/>
                                        <p:tgtEl>
                                          <p:spTgt spid="35"/>
                                        </p:tgtEl>
                                        <p:attrNameLst>
                                          <p:attrName>ppt_x</p:attrName>
                                        </p:attrNameLst>
                                      </p:cBhvr>
                                      <p:tavLst>
                                        <p:tav tm="0">
                                          <p:val>
                                            <p:strVal val="#ppt_x"/>
                                          </p:val>
                                        </p:tav>
                                        <p:tav tm="100000">
                                          <p:val>
                                            <p:strVal val="#ppt_x"/>
                                          </p:val>
                                        </p:tav>
                                      </p:tavLst>
                                    </p:anim>
                                    <p:anim calcmode="lin" valueType="num">
                                      <p:cBhvr>
                                        <p:cTn id="19"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par>
                          <p:cTn id="68" fill="hold">
                            <p:stCondLst>
                              <p:cond delay="2000"/>
                            </p:stCondLst>
                            <p:childTnLst>
                              <p:par>
                                <p:cTn id="69" presetID="10" presetClass="entr" presetSubtype="0" fill="hold" grpId="0" nodeType="after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childTnLst>
                          </p:cTn>
                        </p:par>
                        <p:par>
                          <p:cTn id="72" fill="hold">
                            <p:stCondLst>
                              <p:cond delay="2500"/>
                            </p:stCondLst>
                            <p:childTnLst>
                              <p:par>
                                <p:cTn id="73" presetID="10" presetClass="entr" presetSubtype="0" fill="hold" grpId="0" nodeType="after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par>
                          <p:cTn id="76" fill="hold">
                            <p:stCondLst>
                              <p:cond delay="30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10"/>
                                        </p:tgtEl>
                                        <p:attrNameLst>
                                          <p:attrName>style.visibility</p:attrName>
                                        </p:attrNameLst>
                                      </p:cBhvr>
                                      <p:to>
                                        <p:strVal val="visible"/>
                                      </p:to>
                                    </p:set>
                                    <p:animEffect transition="in" filter="fade">
                                      <p:cBhvr>
                                        <p:cTn id="84" dur="750"/>
                                        <p:tgtEl>
                                          <p:spTgt spid="10"/>
                                        </p:tgtEl>
                                      </p:cBhvr>
                                    </p:animEffect>
                                    <p:anim calcmode="lin" valueType="num">
                                      <p:cBhvr>
                                        <p:cTn id="85" dur="750" fill="hold"/>
                                        <p:tgtEl>
                                          <p:spTgt spid="10"/>
                                        </p:tgtEl>
                                        <p:attrNameLst>
                                          <p:attrName>ppt_x</p:attrName>
                                        </p:attrNameLst>
                                      </p:cBhvr>
                                      <p:tavLst>
                                        <p:tav tm="0">
                                          <p:val>
                                            <p:strVal val="#ppt_x"/>
                                          </p:val>
                                        </p:tav>
                                        <p:tav tm="100000">
                                          <p:val>
                                            <p:strVal val="#ppt_x"/>
                                          </p:val>
                                        </p:tav>
                                      </p:tavLst>
                                    </p:anim>
                                    <p:anim calcmode="lin" valueType="num">
                                      <p:cBhvr>
                                        <p:cTn id="86" dur="75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fade">
                                      <p:cBhvr>
                                        <p:cTn id="91" dur="500"/>
                                        <p:tgtEl>
                                          <p:spTgt spid="11"/>
                                        </p:tgtEl>
                                      </p:cBhvr>
                                    </p:animEffect>
                                    <p:anim calcmode="lin" valueType="num">
                                      <p:cBhvr>
                                        <p:cTn id="92" dur="500" fill="hold"/>
                                        <p:tgtEl>
                                          <p:spTgt spid="11"/>
                                        </p:tgtEl>
                                        <p:attrNameLst>
                                          <p:attrName>ppt_x</p:attrName>
                                        </p:attrNameLst>
                                      </p:cBhvr>
                                      <p:tavLst>
                                        <p:tav tm="0">
                                          <p:val>
                                            <p:strVal val="#ppt_x"/>
                                          </p:val>
                                        </p:tav>
                                        <p:tav tm="100000">
                                          <p:val>
                                            <p:strVal val="#ppt_x"/>
                                          </p:val>
                                        </p:tav>
                                      </p:tavLst>
                                    </p:anim>
                                    <p:anim calcmode="lin" valueType="num">
                                      <p:cBhvr>
                                        <p:cTn id="9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5" grpId="0" animBg="1"/>
      <p:bldP spid="9" grpId="0" animBg="1"/>
      <p:bldP spid="10" grpId="0" animBg="1"/>
      <p:bldP spid="11" grpId="0" animBg="1"/>
      <p:bldP spid="2" grpId="0" animBg="1"/>
      <p:bldP spid="14" grpId="0" animBg="1"/>
      <p:bldP spid="15" grpId="0" animBg="1"/>
      <p:bldP spid="16" grpId="0" animBg="1"/>
      <p:bldP spid="17" grpId="0" animBg="1"/>
      <p:bldP spid="18" grpId="0" animBg="1"/>
      <p:bldP spid="19" grpId="0" animBg="1"/>
      <p:bldP spid="20" grpId="0" animBg="1"/>
      <p:bldP spid="21" grpId="0" animBg="1"/>
      <p:bldP spid="3" grpId="0"/>
      <p:bldP spid="22" grpId="0"/>
      <p:bldP spid="23" grpId="0"/>
      <p:bldP spid="24" grpId="0"/>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82055" y="3660993"/>
            <a:ext cx="9144000" cy="752249"/>
          </a:xfrm>
        </p:spPr>
        <p:txBody>
          <a:bodyPr>
            <a:normAutofit/>
          </a:bodyPr>
          <a:lstStyle/>
          <a:p>
            <a:r>
              <a:rPr lang="zh-CN" altLang="en-US" sz="3500" dirty="0" smtClean="0">
                <a:solidFill>
                  <a:schemeClr val="tx1">
                    <a:lumMod val="65000"/>
                    <a:lumOff val="35000"/>
                  </a:schemeClr>
                </a:solidFill>
              </a:rPr>
              <a:t>第</a:t>
            </a:r>
            <a:r>
              <a:rPr lang="en-US" altLang="zh-CN" sz="3500" dirty="0" smtClean="0">
                <a:solidFill>
                  <a:schemeClr val="tx1">
                    <a:lumMod val="65000"/>
                    <a:lumOff val="35000"/>
                  </a:schemeClr>
                </a:solidFill>
              </a:rPr>
              <a:t>01</a:t>
            </a:r>
            <a:r>
              <a:rPr lang="zh-CN" altLang="en-US" sz="3500" dirty="0" smtClean="0">
                <a:solidFill>
                  <a:schemeClr val="tx1">
                    <a:lumMod val="65000"/>
                    <a:lumOff val="35000"/>
                  </a:schemeClr>
                </a:solidFill>
              </a:rPr>
              <a:t>章：</a:t>
            </a:r>
            <a:r>
              <a:rPr lang="en-US" altLang="zh-CN" sz="3500" dirty="0" err="1">
                <a:solidFill>
                  <a:schemeClr val="tx1">
                    <a:lumMod val="65000"/>
                    <a:lumOff val="35000"/>
                  </a:schemeClr>
                </a:solidFill>
              </a:rPr>
              <a:t>N</a:t>
            </a:r>
            <a:r>
              <a:rPr lang="en-US" altLang="zh-CN" sz="3500" dirty="0" err="1" smtClean="0">
                <a:solidFill>
                  <a:schemeClr val="tx1">
                    <a:lumMod val="65000"/>
                    <a:lumOff val="35000"/>
                  </a:schemeClr>
                </a:solidFill>
              </a:rPr>
              <a:t>umPy</a:t>
            </a:r>
            <a:r>
              <a:rPr lang="zh-CN" altLang="en-US" sz="3500" dirty="0" smtClean="0">
                <a:solidFill>
                  <a:schemeClr val="tx1">
                    <a:lumMod val="65000"/>
                    <a:lumOff val="35000"/>
                  </a:schemeClr>
                </a:solidFill>
              </a:rPr>
              <a:t>模块</a:t>
            </a:r>
            <a:r>
              <a:rPr lang="en-US" altLang="zh-CN" sz="3500" dirty="0" smtClean="0">
                <a:solidFill>
                  <a:schemeClr val="tx1">
                    <a:lumMod val="65000"/>
                    <a:lumOff val="35000"/>
                  </a:schemeClr>
                </a:solidFill>
              </a:rPr>
              <a:t>-</a:t>
            </a:r>
            <a:r>
              <a:rPr lang="zh-CN" altLang="en-US" sz="3500" dirty="0" smtClean="0">
                <a:solidFill>
                  <a:schemeClr val="tx1">
                    <a:lumMod val="65000"/>
                    <a:lumOff val="35000"/>
                  </a:schemeClr>
                </a:solidFill>
              </a:rPr>
              <a:t>应用基础</a:t>
            </a:r>
            <a:endParaRPr lang="zh-CN" altLang="en-US" sz="3500" dirty="0">
              <a:solidFill>
                <a:schemeClr val="tx1">
                  <a:lumMod val="65000"/>
                  <a:lumOff val="35000"/>
                </a:schemeClr>
              </a:solidFill>
            </a:endParaRPr>
          </a:p>
        </p:txBody>
      </p:sp>
      <p:sp>
        <p:nvSpPr>
          <p:cNvPr id="3" name="副标题 2"/>
          <p:cNvSpPr>
            <a:spLocks noGrp="1"/>
          </p:cNvSpPr>
          <p:nvPr>
            <p:ph type="subTitle" idx="1"/>
          </p:nvPr>
        </p:nvSpPr>
        <p:spPr>
          <a:xfrm>
            <a:off x="333829" y="207963"/>
            <a:ext cx="2728685" cy="387123"/>
          </a:xfrm>
        </p:spPr>
        <p:txBody>
          <a:bodyPr>
            <a:normAutofit/>
          </a:bodyPr>
          <a:lstStyle/>
          <a:p>
            <a:r>
              <a:rPr lang="en-US" altLang="zh-CN" sz="2000" b="1" dirty="0" err="1" smtClean="0">
                <a:solidFill>
                  <a:schemeClr val="bg1">
                    <a:lumMod val="95000"/>
                  </a:schemeClr>
                </a:solidFill>
              </a:rPr>
              <a:t>NumPy</a:t>
            </a:r>
            <a:r>
              <a:rPr lang="zh-CN" altLang="en-US" sz="2000" b="1" dirty="0" smtClean="0">
                <a:solidFill>
                  <a:schemeClr val="bg1">
                    <a:lumMod val="95000"/>
                  </a:schemeClr>
                </a:solidFill>
              </a:rPr>
              <a:t>模块基础</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9887" y="5308020"/>
            <a:ext cx="1141253" cy="390037"/>
          </a:xfrm>
          <a:prstGeom prst="rect">
            <a:avLst/>
          </a:prstGeom>
        </p:spPr>
      </p:pic>
      <p:sp>
        <p:nvSpPr>
          <p:cNvPr id="6" name="标题 1"/>
          <p:cNvSpPr txBox="1">
            <a:spLocks/>
          </p:cNvSpPr>
          <p:nvPr/>
        </p:nvSpPr>
        <p:spPr>
          <a:xfrm>
            <a:off x="1524000" y="5698057"/>
            <a:ext cx="9144000" cy="3652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1200" b="0" dirty="0">
                <a:solidFill>
                  <a:schemeClr val="tx1">
                    <a:lumMod val="50000"/>
                    <a:lumOff val="50000"/>
                  </a:schemeClr>
                </a:solidFill>
              </a:rPr>
              <a:t>中软</a:t>
            </a:r>
            <a:r>
              <a:rPr lang="zh-CN" altLang="en-US" sz="1200" b="0" dirty="0" smtClean="0">
                <a:solidFill>
                  <a:schemeClr val="tx1">
                    <a:lumMod val="50000"/>
                    <a:lumOff val="50000"/>
                  </a:schemeClr>
                </a:solidFill>
              </a:rPr>
              <a:t>国际教育科技集团 </a:t>
            </a:r>
            <a:r>
              <a:rPr lang="en-US" altLang="zh-CN" sz="1200" b="0" dirty="0" smtClean="0">
                <a:solidFill>
                  <a:schemeClr val="tx1">
                    <a:lumMod val="50000"/>
                    <a:lumOff val="50000"/>
                  </a:schemeClr>
                </a:solidFill>
              </a:rPr>
              <a:t>· CTO</a:t>
            </a:r>
            <a:r>
              <a:rPr lang="zh-CN" altLang="en-US" sz="1200" b="0" dirty="0" smtClean="0">
                <a:solidFill>
                  <a:schemeClr val="tx1">
                    <a:lumMod val="50000"/>
                    <a:lumOff val="50000"/>
                  </a:schemeClr>
                </a:solidFill>
              </a:rPr>
              <a:t>办公室</a:t>
            </a:r>
            <a:endParaRPr lang="zh-CN" altLang="en-US" sz="1200" b="0" dirty="0">
              <a:solidFill>
                <a:schemeClr val="tx1">
                  <a:lumMod val="50000"/>
                  <a:lumOff val="50000"/>
                </a:schemeClr>
              </a:solidFill>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369" y="1221580"/>
            <a:ext cx="2296886" cy="2296886"/>
          </a:xfrm>
          <a:prstGeom prst="rect">
            <a:avLst/>
          </a:prstGeom>
        </p:spPr>
      </p:pic>
    </p:spTree>
    <p:extLst>
      <p:ext uri="{BB962C8B-B14F-4D97-AF65-F5344CB8AC3E}">
        <p14:creationId xmlns:p14="http://schemas.microsoft.com/office/powerpoint/2010/main" val="32323122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三维数组索引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533516"/>
            <a:ext cx="9810598"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在多维数组中，如果省略了后面的索引，则返回对象会是一个维度低一点的</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ndarray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（它含有高一级维度上的所有数据）。而 一个三维数组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arr3d[</a:t>
            </a:r>
            <a:r>
              <a:rPr lang="zh-CN" altLang="en-US" sz="1600" dirty="0" smtClean="0">
                <a:ln w="0"/>
                <a:solidFill>
                  <a:schemeClr val="accent2"/>
                </a:solidFill>
                <a:latin typeface="微软雅黑" panose="020B0503020204020204" pitchFamily="34" charset="-122"/>
                <a:ea typeface="微软雅黑" panose="020B0503020204020204" pitchFamily="34" charset="-122"/>
              </a:rPr>
              <a:t>轴值</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表示获取当前轴值的二维数组。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50889" y="2343770"/>
            <a:ext cx="5891739"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a:t>
            </a:r>
            <a:r>
              <a:rPr lang="zh-CN" altLang="en-US" sz="16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三</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维数组索引和切片的应用</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ch01-demo13.py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50889" y="2819950"/>
            <a:ext cx="4237111" cy="202782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创建一个三维数组</a:t>
            </a:r>
          </a:p>
          <a:p>
            <a:pPr>
              <a:lnSpc>
                <a:spcPts val="2200"/>
              </a:lnSpc>
            </a:pPr>
            <a:r>
              <a:rPr lang="en-US" altLang="zh-CN" sz="1400" dirty="0">
                <a:solidFill>
                  <a:schemeClr val="tx1">
                    <a:lumMod val="65000"/>
                    <a:lumOff val="35000"/>
                  </a:schemeClr>
                </a:solidFill>
              </a:rPr>
              <a:t>arr3d = </a:t>
            </a:r>
            <a:r>
              <a:rPr lang="en-US" altLang="zh-CN" sz="1400" dirty="0" err="1">
                <a:solidFill>
                  <a:schemeClr val="tx1">
                    <a:lumMod val="65000"/>
                    <a:lumOff val="35000"/>
                  </a:schemeClr>
                </a:solidFill>
              </a:rPr>
              <a:t>np.array</a:t>
            </a:r>
            <a:r>
              <a:rPr lang="en-US" altLang="zh-CN" sz="1400" dirty="0">
                <a:solidFill>
                  <a:schemeClr val="tx1">
                    <a:lumMod val="65000"/>
                    <a:lumOff val="35000"/>
                  </a:schemeClr>
                </a:solidFill>
              </a:rPr>
              <a:t>(</a:t>
            </a:r>
            <a:r>
              <a:rPr lang="en-US" altLang="zh-CN" sz="1400" dirty="0">
                <a:solidFill>
                  <a:schemeClr val="accent2"/>
                </a:solidFill>
              </a:rPr>
              <a:t>[</a:t>
            </a:r>
            <a:r>
              <a:rPr lang="en-US" altLang="zh-CN" sz="1400" dirty="0">
                <a:solidFill>
                  <a:schemeClr val="accent6"/>
                </a:solidFill>
              </a:rPr>
              <a:t>[</a:t>
            </a:r>
            <a:r>
              <a:rPr lang="en-US" altLang="zh-CN" sz="1400" dirty="0">
                <a:solidFill>
                  <a:schemeClr val="tx1">
                    <a:lumMod val="65000"/>
                    <a:lumOff val="35000"/>
                  </a:schemeClr>
                </a:solidFill>
              </a:rPr>
              <a:t>[1,2,3],</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a:solidFill>
                  <a:schemeClr val="tx1">
                    <a:lumMod val="65000"/>
                    <a:lumOff val="35000"/>
                  </a:schemeClr>
                </a:solidFill>
              </a:rPr>
              <a:t>4,5,6]</a:t>
            </a:r>
            <a:r>
              <a:rPr lang="en-US" altLang="zh-CN" sz="1400" dirty="0">
                <a:solidFill>
                  <a:schemeClr val="accent6"/>
                </a:solidFill>
              </a:rPr>
              <a:t>]</a:t>
            </a:r>
            <a:r>
              <a:rPr lang="en-US" altLang="zh-CN" sz="1400" dirty="0">
                <a:solidFill>
                  <a:schemeClr val="tx1">
                    <a:lumMod val="65000"/>
                    <a:lumOff val="35000"/>
                  </a:schemeClr>
                </a:solidFill>
              </a:rPr>
              <a:t>,</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smtClean="0">
                <a:solidFill>
                  <a:schemeClr val="accent6"/>
                </a:solidFill>
              </a:rPr>
              <a:t>[</a:t>
            </a:r>
            <a:r>
              <a:rPr lang="en-US" altLang="zh-CN" sz="1400" dirty="0" smtClean="0">
                <a:solidFill>
                  <a:schemeClr val="tx1">
                    <a:lumMod val="65000"/>
                    <a:lumOff val="35000"/>
                  </a:schemeClr>
                </a:solidFill>
              </a:rPr>
              <a:t>[</a:t>
            </a:r>
            <a:r>
              <a:rPr lang="en-US" altLang="zh-CN" sz="1400" dirty="0">
                <a:solidFill>
                  <a:schemeClr val="tx1">
                    <a:lumMod val="65000"/>
                    <a:lumOff val="35000"/>
                  </a:schemeClr>
                </a:solidFill>
              </a:rPr>
              <a:t>7,8,9],</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a:solidFill>
                  <a:schemeClr val="tx1">
                    <a:lumMod val="65000"/>
                    <a:lumOff val="35000"/>
                  </a:schemeClr>
                </a:solidFill>
              </a:rPr>
              <a:t>10,11,12]</a:t>
            </a:r>
            <a:r>
              <a:rPr lang="en-US" altLang="zh-CN" sz="1400" dirty="0">
                <a:solidFill>
                  <a:schemeClr val="accent6"/>
                </a:solidFill>
              </a:rPr>
              <a:t>]</a:t>
            </a:r>
            <a:r>
              <a:rPr lang="en-US" altLang="zh-CN" sz="1400" dirty="0">
                <a:solidFill>
                  <a:schemeClr val="accent2"/>
                </a:solidFill>
              </a:rPr>
              <a:t>]</a:t>
            </a:r>
            <a:r>
              <a:rPr lang="en-US" altLang="zh-CN" sz="1400" dirty="0">
                <a:solidFill>
                  <a:schemeClr val="tx1">
                    <a:lumMod val="65000"/>
                    <a:lumOff val="35000"/>
                  </a:schemeClr>
                </a:solidFill>
              </a:rPr>
              <a:t>)</a:t>
            </a:r>
          </a:p>
          <a:p>
            <a:pPr>
              <a:lnSpc>
                <a:spcPts val="2200"/>
              </a:lnSpc>
            </a:pPr>
            <a:r>
              <a:rPr lang="en-US" altLang="zh-CN" sz="1400" dirty="0">
                <a:solidFill>
                  <a:schemeClr val="accent6"/>
                </a:solidFill>
              </a:rPr>
              <a:t># </a:t>
            </a:r>
            <a:r>
              <a:rPr lang="zh-CN" altLang="en-US" sz="1400" dirty="0">
                <a:solidFill>
                  <a:schemeClr val="accent6"/>
                </a:solidFill>
              </a:rPr>
              <a:t>输出数组</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'arr3d</a:t>
            </a:r>
            <a:r>
              <a:rPr lang="zh-CN" altLang="en-US" sz="1400" dirty="0">
                <a:solidFill>
                  <a:schemeClr val="tx1">
                    <a:lumMod val="65000"/>
                    <a:lumOff val="35000"/>
                  </a:schemeClr>
                </a:solidFill>
              </a:rPr>
              <a:t>数组：</a:t>
            </a:r>
            <a:r>
              <a:rPr lang="en-US" altLang="zh-CN" sz="1400" dirty="0">
                <a:solidFill>
                  <a:schemeClr val="tx1">
                    <a:lumMod val="65000"/>
                    <a:lumOff val="35000"/>
                  </a:schemeClr>
                </a:solidFill>
              </a:rPr>
              <a:t>\n', arr3d</a:t>
            </a:r>
            <a:endParaRPr lang="en-US" altLang="zh-CN" sz="1400" dirty="0" smtClean="0">
              <a:solidFill>
                <a:schemeClr val="tx1">
                  <a:lumMod val="65000"/>
                  <a:lumOff val="35000"/>
                </a:schemeClr>
              </a:solidFill>
            </a:endParaRPr>
          </a:p>
        </p:txBody>
      </p:sp>
      <p:sp>
        <p:nvSpPr>
          <p:cNvPr id="35" name="矩形 34"/>
          <p:cNvSpPr/>
          <p:nvPr/>
        </p:nvSpPr>
        <p:spPr>
          <a:xfrm>
            <a:off x="5270994" y="3615689"/>
            <a:ext cx="4235863" cy="1724831"/>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arr3d</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[[[ 1  2  3]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[ 4  5  6]]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[[ 7  8  9]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[10 11 12]]] </a:t>
            </a:r>
            <a:endParaRPr lang="zh-CN" altLang="en-US" sz="1200" b="1" dirty="0">
              <a:solidFill>
                <a:schemeClr val="bg1">
                  <a:lumMod val="95000"/>
                </a:schemeClr>
              </a:solidFill>
            </a:endParaRPr>
          </a:p>
        </p:txBody>
      </p:sp>
      <p:sp>
        <p:nvSpPr>
          <p:cNvPr id="28" name="矩形 27"/>
          <p:cNvSpPr/>
          <p:nvPr/>
        </p:nvSpPr>
        <p:spPr>
          <a:xfrm>
            <a:off x="871036" y="1007398"/>
            <a:ext cx="3331361"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4.4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三维度数组的索引</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887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750"/>
                                        <p:tgtEl>
                                          <p:spTgt spid="33"/>
                                        </p:tgtEl>
                                      </p:cBhvr>
                                    </p:animEffect>
                                    <p:anim calcmode="lin" valueType="num">
                                      <p:cBhvr>
                                        <p:cTn id="11" dur="750" fill="hold"/>
                                        <p:tgtEl>
                                          <p:spTgt spid="33"/>
                                        </p:tgtEl>
                                        <p:attrNameLst>
                                          <p:attrName>ppt_x</p:attrName>
                                        </p:attrNameLst>
                                      </p:cBhvr>
                                      <p:tavLst>
                                        <p:tav tm="0">
                                          <p:val>
                                            <p:strVal val="#ppt_x"/>
                                          </p:val>
                                        </p:tav>
                                        <p:tav tm="100000">
                                          <p:val>
                                            <p:strVal val="#ppt_x"/>
                                          </p:val>
                                        </p:tav>
                                      </p:tavLst>
                                    </p:anim>
                                    <p:anim calcmode="lin" valueType="num">
                                      <p:cBhvr>
                                        <p:cTn id="12"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anim calcmode="lin" valueType="num">
                                      <p:cBhvr>
                                        <p:cTn id="18" dur="500" fill="hold"/>
                                        <p:tgtEl>
                                          <p:spTgt spid="35"/>
                                        </p:tgtEl>
                                        <p:attrNameLst>
                                          <p:attrName>ppt_x</p:attrName>
                                        </p:attrNameLst>
                                      </p:cBhvr>
                                      <p:tavLst>
                                        <p:tav tm="0">
                                          <p:val>
                                            <p:strVal val="#ppt_x"/>
                                          </p:val>
                                        </p:tav>
                                        <p:tav tm="100000">
                                          <p:val>
                                            <p:strVal val="#ppt_x"/>
                                          </p:val>
                                        </p:tav>
                                      </p:tavLst>
                                    </p:anim>
                                    <p:anim calcmode="lin" valueType="num">
                                      <p:cBhvr>
                                        <p:cTn id="19"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三维数组索引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533516"/>
            <a:ext cx="9810598"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三维度索引的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语法</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：数组对象</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b="1" dirty="0" smtClean="0">
                <a:ln w="0"/>
                <a:solidFill>
                  <a:schemeClr val="accent6"/>
                </a:solidFill>
                <a:latin typeface="微软雅黑" panose="020B0503020204020204" pitchFamily="34" charset="-122"/>
                <a:ea typeface="微软雅黑" panose="020B0503020204020204" pitchFamily="34" charset="-122"/>
              </a:rPr>
              <a:t>三维度轴索引值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b="1" dirty="0" smtClean="0">
                <a:ln w="0"/>
                <a:solidFill>
                  <a:schemeClr val="accent2"/>
                </a:solidFill>
                <a:latin typeface="微软雅黑" panose="020B0503020204020204" pitchFamily="34" charset="-122"/>
                <a:ea typeface="微软雅黑" panose="020B0503020204020204" pitchFamily="34" charset="-122"/>
              </a:rPr>
              <a:t>二维度下标索引值</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b="1" dirty="0" smtClean="0">
                <a:ln w="0"/>
                <a:solidFill>
                  <a:schemeClr val="accent2"/>
                </a:solidFill>
                <a:latin typeface="微软雅黑" panose="020B0503020204020204" pitchFamily="34" charset="-122"/>
                <a:ea typeface="微软雅黑" panose="020B0503020204020204" pitchFamily="34" charset="-122"/>
              </a:rPr>
              <a:t>一维度元素下标索引值</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所有的索引下标值从</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开始。</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871036" y="1007398"/>
            <a:ext cx="3070071" cy="477054"/>
          </a:xfrm>
          <a:prstGeom prst="rect">
            <a:avLst/>
          </a:prstGeom>
        </p:spPr>
        <p:txBody>
          <a:bodyPr wrap="none">
            <a:spAutoFit/>
          </a:bodyPr>
          <a:lstStyle/>
          <a:p>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三维</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度数组索引说明</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2" name="矩形 11"/>
          <p:cNvSpPr/>
          <p:nvPr/>
        </p:nvSpPr>
        <p:spPr>
          <a:xfrm>
            <a:off x="1930400" y="4205578"/>
            <a:ext cx="493486" cy="493486"/>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4</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2423886" y="4208581"/>
            <a:ext cx="493486" cy="493486"/>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5</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2911176" y="4208581"/>
            <a:ext cx="505878" cy="493486"/>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6</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1933498" y="4700280"/>
            <a:ext cx="493486" cy="493486"/>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2423886" y="4697277"/>
            <a:ext cx="493486" cy="496768"/>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2</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2917372" y="4702067"/>
            <a:ext cx="499682" cy="488009"/>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3</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2002972" y="5439713"/>
            <a:ext cx="311304" cy="338554"/>
          </a:xfrm>
          <a:prstGeom prst="rect">
            <a:avLst/>
          </a:prstGeom>
        </p:spPr>
        <p:txBody>
          <a:bodyPr wrap="none">
            <a:spAutoFit/>
          </a:bodyPr>
          <a:lstStyle/>
          <a:p>
            <a:r>
              <a:rPr lang="en-US" altLang="zh-CN" sz="1600" b="1" dirty="0" smtClean="0">
                <a:ln w="0"/>
                <a:solidFill>
                  <a:schemeClr val="accent2"/>
                </a:solidFill>
                <a:latin typeface="微软雅黑" panose="020B0503020204020204" pitchFamily="34" charset="-122"/>
                <a:ea typeface="微软雅黑" panose="020B0503020204020204" pitchFamily="34" charset="-122"/>
              </a:rPr>
              <a:t>0</a:t>
            </a:r>
            <a:endParaRPr lang="zh-CN" altLang="en-US" sz="1600" b="1" dirty="0">
              <a:solidFill>
                <a:schemeClr val="accent2"/>
              </a:solidFill>
            </a:endParaRPr>
          </a:p>
        </p:txBody>
      </p:sp>
      <p:sp>
        <p:nvSpPr>
          <p:cNvPr id="23" name="矩形 22"/>
          <p:cNvSpPr/>
          <p:nvPr/>
        </p:nvSpPr>
        <p:spPr>
          <a:xfrm>
            <a:off x="2477785" y="5446385"/>
            <a:ext cx="311304" cy="338554"/>
          </a:xfrm>
          <a:prstGeom prst="rect">
            <a:avLst/>
          </a:prstGeom>
        </p:spPr>
        <p:txBody>
          <a:bodyPr wrap="none">
            <a:spAutoFit/>
          </a:bodyPr>
          <a:lstStyle/>
          <a:p>
            <a:r>
              <a:rPr lang="en-US" altLang="zh-CN" sz="1600" b="1" dirty="0" smtClean="0">
                <a:ln w="0"/>
                <a:solidFill>
                  <a:schemeClr val="accent2"/>
                </a:solidFill>
                <a:latin typeface="微软雅黑" panose="020B0503020204020204" pitchFamily="34" charset="-122"/>
                <a:ea typeface="微软雅黑" panose="020B0503020204020204" pitchFamily="34" charset="-122"/>
              </a:rPr>
              <a:t>1</a:t>
            </a:r>
            <a:endParaRPr lang="zh-CN" altLang="en-US" sz="1600" b="1" dirty="0">
              <a:solidFill>
                <a:schemeClr val="accent2"/>
              </a:solidFill>
            </a:endParaRPr>
          </a:p>
        </p:txBody>
      </p:sp>
      <p:sp>
        <p:nvSpPr>
          <p:cNvPr id="24" name="矩形 23"/>
          <p:cNvSpPr/>
          <p:nvPr/>
        </p:nvSpPr>
        <p:spPr>
          <a:xfrm>
            <a:off x="2983748" y="5439713"/>
            <a:ext cx="311304" cy="338554"/>
          </a:xfrm>
          <a:prstGeom prst="rect">
            <a:avLst/>
          </a:prstGeom>
        </p:spPr>
        <p:txBody>
          <a:bodyPr wrap="none">
            <a:spAutoFit/>
          </a:bodyPr>
          <a:lstStyle/>
          <a:p>
            <a:r>
              <a:rPr lang="en-US" altLang="zh-CN" sz="1600" b="1" dirty="0" smtClean="0">
                <a:ln w="0"/>
                <a:solidFill>
                  <a:schemeClr val="accent2"/>
                </a:solidFill>
                <a:latin typeface="微软雅黑" panose="020B0503020204020204" pitchFamily="34" charset="-122"/>
                <a:ea typeface="微软雅黑" panose="020B0503020204020204" pitchFamily="34" charset="-122"/>
              </a:rPr>
              <a:t>2</a:t>
            </a:r>
            <a:endParaRPr lang="zh-CN" altLang="en-US" sz="1600" b="1" dirty="0">
              <a:solidFill>
                <a:schemeClr val="accent2"/>
              </a:solidFill>
            </a:endParaRPr>
          </a:p>
        </p:txBody>
      </p:sp>
      <p:sp>
        <p:nvSpPr>
          <p:cNvPr id="25" name="矩形 24"/>
          <p:cNvSpPr/>
          <p:nvPr/>
        </p:nvSpPr>
        <p:spPr>
          <a:xfrm>
            <a:off x="1291739" y="4280012"/>
            <a:ext cx="311304" cy="338554"/>
          </a:xfrm>
          <a:prstGeom prst="rect">
            <a:avLst/>
          </a:prstGeom>
        </p:spPr>
        <p:txBody>
          <a:bodyPr wrap="none">
            <a:spAutoFit/>
          </a:bodyPr>
          <a:lstStyle/>
          <a:p>
            <a:r>
              <a:rPr lang="en-US" altLang="zh-CN" sz="1600" b="1" dirty="0" smtClean="0">
                <a:ln w="0"/>
                <a:solidFill>
                  <a:schemeClr val="accent2"/>
                </a:solidFill>
                <a:latin typeface="微软雅黑" panose="020B0503020204020204" pitchFamily="34" charset="-122"/>
                <a:ea typeface="微软雅黑" panose="020B0503020204020204" pitchFamily="34" charset="-122"/>
              </a:rPr>
              <a:t>1</a:t>
            </a:r>
            <a:endParaRPr lang="zh-CN" altLang="en-US" sz="1600" b="1" dirty="0">
              <a:solidFill>
                <a:schemeClr val="accent2"/>
              </a:solidFill>
            </a:endParaRPr>
          </a:p>
        </p:txBody>
      </p:sp>
      <p:sp>
        <p:nvSpPr>
          <p:cNvPr id="26" name="矩形 25"/>
          <p:cNvSpPr/>
          <p:nvPr/>
        </p:nvSpPr>
        <p:spPr>
          <a:xfrm>
            <a:off x="1291739" y="4760224"/>
            <a:ext cx="311304" cy="338554"/>
          </a:xfrm>
          <a:prstGeom prst="rect">
            <a:avLst/>
          </a:prstGeom>
        </p:spPr>
        <p:txBody>
          <a:bodyPr wrap="none">
            <a:spAutoFit/>
          </a:bodyPr>
          <a:lstStyle/>
          <a:p>
            <a:r>
              <a:rPr lang="en-US" altLang="zh-CN" sz="1600" b="1" dirty="0" smtClean="0">
                <a:ln w="0"/>
                <a:solidFill>
                  <a:schemeClr val="accent2"/>
                </a:solidFill>
                <a:latin typeface="微软雅黑" panose="020B0503020204020204" pitchFamily="34" charset="-122"/>
                <a:ea typeface="微软雅黑" panose="020B0503020204020204" pitchFamily="34" charset="-122"/>
              </a:rPr>
              <a:t>0</a:t>
            </a:r>
            <a:endParaRPr lang="zh-CN" altLang="en-US" sz="1600" b="1" dirty="0">
              <a:solidFill>
                <a:schemeClr val="accent2"/>
              </a:solidFill>
            </a:endParaRPr>
          </a:p>
        </p:txBody>
      </p:sp>
      <p:sp>
        <p:nvSpPr>
          <p:cNvPr id="2" name="流程图: 数据 1"/>
          <p:cNvSpPr/>
          <p:nvPr/>
        </p:nvSpPr>
        <p:spPr>
          <a:xfrm>
            <a:off x="1930399" y="3883641"/>
            <a:ext cx="624115" cy="329234"/>
          </a:xfrm>
          <a:prstGeom prst="flowChartInputOutpu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数据 29"/>
          <p:cNvSpPr/>
          <p:nvPr/>
        </p:nvSpPr>
        <p:spPr>
          <a:xfrm>
            <a:off x="2428199" y="3883641"/>
            <a:ext cx="624115" cy="337059"/>
          </a:xfrm>
          <a:prstGeom prst="flowChartInputOutpu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数据 31"/>
          <p:cNvSpPr/>
          <p:nvPr/>
        </p:nvSpPr>
        <p:spPr>
          <a:xfrm>
            <a:off x="2911485" y="3890330"/>
            <a:ext cx="624115" cy="322545"/>
          </a:xfrm>
          <a:prstGeom prst="flowChartInputOutpu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3535600" y="3890330"/>
            <a:ext cx="0" cy="9492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3417054" y="4518967"/>
            <a:ext cx="234815" cy="6711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3417054" y="4005210"/>
            <a:ext cx="234815" cy="72868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0" name="流程图: 数据 39"/>
          <p:cNvSpPr/>
          <p:nvPr/>
        </p:nvSpPr>
        <p:spPr>
          <a:xfrm>
            <a:off x="2052556" y="3571336"/>
            <a:ext cx="624115" cy="329234"/>
          </a:xfrm>
          <a:prstGeom prst="flowChartInputOutpu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i="1" dirty="0" smtClean="0">
                <a:solidFill>
                  <a:schemeClr val="tx1">
                    <a:lumMod val="65000"/>
                    <a:lumOff val="35000"/>
                  </a:schemeClr>
                </a:solidFill>
                <a:latin typeface="微软雅黑" panose="020B0503020204020204" pitchFamily="34" charset="-122"/>
                <a:ea typeface="微软雅黑" panose="020B0503020204020204" pitchFamily="34" charset="-122"/>
              </a:rPr>
              <a:t>10</a:t>
            </a:r>
            <a:endParaRPr lang="zh-CN" altLang="en-US" sz="1200" b="1" i="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流程图: 数据 40"/>
          <p:cNvSpPr/>
          <p:nvPr/>
        </p:nvSpPr>
        <p:spPr>
          <a:xfrm>
            <a:off x="2540155" y="3569536"/>
            <a:ext cx="624115" cy="326264"/>
          </a:xfrm>
          <a:prstGeom prst="flowChartInputOutpu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i="1" dirty="0" smtClean="0">
                <a:solidFill>
                  <a:schemeClr val="tx1">
                    <a:lumMod val="65000"/>
                    <a:lumOff val="35000"/>
                  </a:schemeClr>
                </a:solidFill>
                <a:latin typeface="微软雅黑" panose="020B0503020204020204" pitchFamily="34" charset="-122"/>
                <a:ea typeface="微软雅黑" panose="020B0503020204020204" pitchFamily="34" charset="-122"/>
              </a:rPr>
              <a:t>11</a:t>
            </a:r>
            <a:endParaRPr lang="zh-CN" altLang="en-US" sz="1200" b="1" i="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流程图: 数据 41"/>
          <p:cNvSpPr/>
          <p:nvPr/>
        </p:nvSpPr>
        <p:spPr>
          <a:xfrm>
            <a:off x="3027754" y="3576225"/>
            <a:ext cx="624115" cy="326264"/>
          </a:xfrm>
          <a:prstGeom prst="flowChartInputOutpu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i="1" dirty="0" smtClean="0">
                <a:solidFill>
                  <a:schemeClr val="tx1">
                    <a:lumMod val="65000"/>
                    <a:lumOff val="35000"/>
                  </a:schemeClr>
                </a:solidFill>
                <a:latin typeface="微软雅黑" panose="020B0503020204020204" pitchFamily="34" charset="-122"/>
                <a:ea typeface="微软雅黑" panose="020B0503020204020204" pitchFamily="34" charset="-122"/>
              </a:rPr>
              <a:t>12</a:t>
            </a:r>
            <a:endParaRPr lang="zh-CN" altLang="en-US" sz="1200" b="1" i="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3653241" y="3576981"/>
            <a:ext cx="0" cy="94924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3840247" y="4879602"/>
            <a:ext cx="311304" cy="338554"/>
          </a:xfrm>
          <a:prstGeom prst="rect">
            <a:avLst/>
          </a:prstGeom>
        </p:spPr>
        <p:txBody>
          <a:bodyPr wrap="none">
            <a:spAutoFit/>
          </a:bodyPr>
          <a:lstStyle/>
          <a:p>
            <a:r>
              <a:rPr lang="en-US" altLang="zh-CN" sz="1600" b="1" dirty="0" smtClean="0">
                <a:ln w="0"/>
                <a:solidFill>
                  <a:schemeClr val="accent6"/>
                </a:solidFill>
                <a:latin typeface="微软雅黑" panose="020B0503020204020204" pitchFamily="34" charset="-122"/>
                <a:ea typeface="微软雅黑" panose="020B0503020204020204" pitchFamily="34" charset="-122"/>
              </a:rPr>
              <a:t>0</a:t>
            </a:r>
            <a:endParaRPr lang="zh-CN" altLang="en-US" sz="1600" b="1" dirty="0">
              <a:solidFill>
                <a:schemeClr val="accent6"/>
              </a:solidFill>
            </a:endParaRPr>
          </a:p>
        </p:txBody>
      </p:sp>
      <p:sp>
        <p:nvSpPr>
          <p:cNvPr id="48" name="矩形 47"/>
          <p:cNvSpPr/>
          <p:nvPr/>
        </p:nvSpPr>
        <p:spPr>
          <a:xfrm>
            <a:off x="3990025" y="4564614"/>
            <a:ext cx="311304" cy="338554"/>
          </a:xfrm>
          <a:prstGeom prst="rect">
            <a:avLst/>
          </a:prstGeom>
        </p:spPr>
        <p:txBody>
          <a:bodyPr wrap="none">
            <a:spAutoFit/>
          </a:bodyPr>
          <a:lstStyle/>
          <a:p>
            <a:r>
              <a:rPr lang="en-US" altLang="zh-CN" sz="1600" b="1" dirty="0" smtClean="0">
                <a:ln w="0"/>
                <a:solidFill>
                  <a:schemeClr val="accent6"/>
                </a:solidFill>
                <a:latin typeface="微软雅黑" panose="020B0503020204020204" pitchFamily="34" charset="-122"/>
                <a:ea typeface="微软雅黑" panose="020B0503020204020204" pitchFamily="34" charset="-122"/>
              </a:rPr>
              <a:t>1</a:t>
            </a:r>
            <a:endParaRPr lang="zh-CN" altLang="en-US" sz="1600" b="1" dirty="0">
              <a:solidFill>
                <a:schemeClr val="accent6"/>
              </a:solidFill>
            </a:endParaRPr>
          </a:p>
        </p:txBody>
      </p:sp>
      <p:cxnSp>
        <p:nvCxnSpPr>
          <p:cNvPr id="50" name="直接箭头连接符 49"/>
          <p:cNvCxnSpPr/>
          <p:nvPr/>
        </p:nvCxnSpPr>
        <p:spPr>
          <a:xfrm flipV="1">
            <a:off x="1727200" y="3466184"/>
            <a:ext cx="13376" cy="191235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2" name="直接箭头连接符 51"/>
          <p:cNvCxnSpPr/>
          <p:nvPr/>
        </p:nvCxnSpPr>
        <p:spPr>
          <a:xfrm>
            <a:off x="1722887" y="5371864"/>
            <a:ext cx="2660429" cy="66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5" name="直接箭头连接符 54"/>
          <p:cNvCxnSpPr/>
          <p:nvPr/>
        </p:nvCxnSpPr>
        <p:spPr>
          <a:xfrm flipV="1">
            <a:off x="3557476" y="3883641"/>
            <a:ext cx="743853" cy="1536239"/>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59" name="矩形 58"/>
          <p:cNvSpPr/>
          <p:nvPr/>
        </p:nvSpPr>
        <p:spPr>
          <a:xfrm>
            <a:off x="1190141" y="3124825"/>
            <a:ext cx="1415772" cy="276999"/>
          </a:xfrm>
          <a:prstGeom prst="rect">
            <a:avLst/>
          </a:prstGeom>
        </p:spPr>
        <p:txBody>
          <a:bodyPr wrap="none">
            <a:spAutoFit/>
          </a:bodyPr>
          <a:lstStyle/>
          <a:p>
            <a:r>
              <a:rPr lang="zh-CN" altLang="en-US" sz="1200" b="1" dirty="0" smtClean="0">
                <a:ln w="0"/>
                <a:solidFill>
                  <a:schemeClr val="accent2"/>
                </a:solidFill>
                <a:latin typeface="微软雅黑" panose="020B0503020204020204" pitchFamily="34" charset="-122"/>
                <a:ea typeface="微软雅黑" panose="020B0503020204020204" pitchFamily="34" charset="-122"/>
              </a:rPr>
              <a:t>二维度下标索引值</a:t>
            </a:r>
            <a:endParaRPr lang="zh-CN" altLang="en-US" sz="1200" b="1" dirty="0">
              <a:solidFill>
                <a:schemeClr val="accent2"/>
              </a:solidFill>
            </a:endParaRPr>
          </a:p>
        </p:txBody>
      </p:sp>
      <p:sp>
        <p:nvSpPr>
          <p:cNvPr id="60" name="矩形 59"/>
          <p:cNvSpPr/>
          <p:nvPr/>
        </p:nvSpPr>
        <p:spPr>
          <a:xfrm>
            <a:off x="4523738" y="5240036"/>
            <a:ext cx="1723549" cy="276999"/>
          </a:xfrm>
          <a:prstGeom prst="rect">
            <a:avLst/>
          </a:prstGeom>
        </p:spPr>
        <p:txBody>
          <a:bodyPr wrap="none">
            <a:spAutoFit/>
          </a:bodyPr>
          <a:lstStyle/>
          <a:p>
            <a:r>
              <a:rPr lang="zh-CN" altLang="en-US" sz="1200" b="1" dirty="0" smtClean="0">
                <a:ln w="0"/>
                <a:solidFill>
                  <a:schemeClr val="accent2"/>
                </a:solidFill>
                <a:latin typeface="微软雅黑" panose="020B0503020204020204" pitchFamily="34" charset="-122"/>
                <a:ea typeface="微软雅黑" panose="020B0503020204020204" pitchFamily="34" charset="-122"/>
              </a:rPr>
              <a:t>一维度元素下标索引值</a:t>
            </a:r>
            <a:endParaRPr lang="zh-CN" altLang="en-US" sz="1200" b="1" dirty="0">
              <a:solidFill>
                <a:schemeClr val="accent2"/>
              </a:solidFill>
            </a:endParaRPr>
          </a:p>
        </p:txBody>
      </p:sp>
      <p:sp>
        <p:nvSpPr>
          <p:cNvPr id="62" name="矩形 61"/>
          <p:cNvSpPr/>
          <p:nvPr/>
        </p:nvSpPr>
        <p:spPr>
          <a:xfrm>
            <a:off x="4383316" y="3566565"/>
            <a:ext cx="1261884" cy="276999"/>
          </a:xfrm>
          <a:prstGeom prst="rect">
            <a:avLst/>
          </a:prstGeom>
        </p:spPr>
        <p:txBody>
          <a:bodyPr wrap="none">
            <a:spAutoFit/>
          </a:bodyPr>
          <a:lstStyle/>
          <a:p>
            <a:r>
              <a:rPr lang="zh-CN" altLang="en-US" sz="1200" b="1" dirty="0" smtClean="0">
                <a:ln w="0"/>
                <a:solidFill>
                  <a:schemeClr val="accent6"/>
                </a:solidFill>
                <a:latin typeface="微软雅黑" panose="020B0503020204020204" pitchFamily="34" charset="-122"/>
                <a:ea typeface="微软雅黑" panose="020B0503020204020204" pitchFamily="34" charset="-122"/>
              </a:rPr>
              <a:t>三维度轴索引值</a:t>
            </a:r>
            <a:endParaRPr lang="zh-CN" altLang="en-US" sz="1200" b="1" dirty="0">
              <a:solidFill>
                <a:schemeClr val="accent6"/>
              </a:solidFill>
            </a:endParaRPr>
          </a:p>
        </p:txBody>
      </p:sp>
      <p:sp>
        <p:nvSpPr>
          <p:cNvPr id="63" name="矩形 62"/>
          <p:cNvSpPr/>
          <p:nvPr/>
        </p:nvSpPr>
        <p:spPr>
          <a:xfrm>
            <a:off x="988031" y="2482342"/>
            <a:ext cx="9810598"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根据上例，我们大致可以画出一个三维数组魔方图。</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4" name="标题 1"/>
          <p:cNvSpPr txBox="1">
            <a:spLocks/>
          </p:cNvSpPr>
          <p:nvPr/>
        </p:nvSpPr>
        <p:spPr>
          <a:xfrm>
            <a:off x="6489416" y="3232984"/>
            <a:ext cx="5107781" cy="178211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获取轴值为</a:t>
            </a:r>
            <a:r>
              <a:rPr lang="en-US" altLang="zh-CN" sz="1400" dirty="0">
                <a:solidFill>
                  <a:schemeClr val="accent6"/>
                </a:solidFill>
              </a:rPr>
              <a:t>0</a:t>
            </a:r>
            <a:r>
              <a:rPr lang="zh-CN" altLang="en-US" sz="1400" dirty="0">
                <a:solidFill>
                  <a:schemeClr val="accent6"/>
                </a:solidFill>
              </a:rPr>
              <a:t>的二维数组</a:t>
            </a:r>
          </a:p>
          <a:p>
            <a:pPr>
              <a:lnSpc>
                <a:spcPts val="2200"/>
              </a:lnSpc>
            </a:pPr>
            <a:r>
              <a:rPr lang="en-US" altLang="zh-CN" sz="1400" dirty="0">
                <a:solidFill>
                  <a:schemeClr val="tx1">
                    <a:lumMod val="65000"/>
                    <a:lumOff val="35000"/>
                  </a:schemeClr>
                </a:solidFill>
              </a:rPr>
              <a:t>print </a:t>
            </a:r>
            <a:r>
              <a:rPr lang="en-US" altLang="zh-CN" sz="1400" dirty="0" smtClean="0">
                <a:solidFill>
                  <a:schemeClr val="tx1">
                    <a:lumMod val="65000"/>
                    <a:lumOff val="35000"/>
                  </a:schemeClr>
                </a:solidFill>
              </a:rPr>
              <a:t>'arr3d[0]</a:t>
            </a:r>
            <a:r>
              <a:rPr lang="zh-CN" altLang="en-US" sz="1400" dirty="0" smtClean="0">
                <a:solidFill>
                  <a:schemeClr val="tx1">
                    <a:lumMod val="65000"/>
                    <a:lumOff val="35000"/>
                  </a:schemeClr>
                </a:solidFill>
              </a:rPr>
              <a:t>的</a:t>
            </a:r>
            <a:r>
              <a:rPr lang="zh-CN" altLang="en-US" sz="1400" dirty="0">
                <a:solidFill>
                  <a:schemeClr val="tx1">
                    <a:lumMod val="65000"/>
                    <a:lumOff val="35000"/>
                  </a:schemeClr>
                </a:solidFill>
              </a:rPr>
              <a:t>二维数组：</a:t>
            </a:r>
            <a:r>
              <a:rPr lang="en-US" altLang="zh-CN" sz="1400" dirty="0">
                <a:solidFill>
                  <a:schemeClr val="tx1">
                    <a:lumMod val="65000"/>
                    <a:lumOff val="35000"/>
                  </a:schemeClr>
                </a:solidFill>
              </a:rPr>
              <a:t>\n', arr3d[</a:t>
            </a:r>
            <a:r>
              <a:rPr lang="en-US" altLang="zh-CN" sz="1400" dirty="0">
                <a:solidFill>
                  <a:schemeClr val="accent2"/>
                </a:solidFill>
              </a:rPr>
              <a:t>0</a:t>
            </a:r>
            <a:r>
              <a:rPr lang="en-US" altLang="zh-CN" sz="1400" dirty="0">
                <a:solidFill>
                  <a:schemeClr val="tx1">
                    <a:lumMod val="65000"/>
                    <a:lumOff val="35000"/>
                  </a:schemeClr>
                </a:solidFill>
              </a:rPr>
              <a:t>]</a:t>
            </a:r>
          </a:p>
          <a:p>
            <a:pPr>
              <a:lnSpc>
                <a:spcPts val="2200"/>
              </a:lnSpc>
            </a:pPr>
            <a:r>
              <a:rPr lang="en-US" altLang="zh-CN" sz="1400" dirty="0">
                <a:solidFill>
                  <a:schemeClr val="accent6"/>
                </a:solidFill>
              </a:rPr>
              <a:t># </a:t>
            </a:r>
            <a:r>
              <a:rPr lang="zh-CN" altLang="en-US" sz="1400" dirty="0">
                <a:solidFill>
                  <a:schemeClr val="accent6"/>
                </a:solidFill>
              </a:rPr>
              <a:t>获取轴值为</a:t>
            </a:r>
            <a:r>
              <a:rPr lang="en-US" altLang="zh-CN" sz="1400" dirty="0">
                <a:solidFill>
                  <a:schemeClr val="accent6"/>
                </a:solidFill>
              </a:rPr>
              <a:t>0</a:t>
            </a:r>
            <a:r>
              <a:rPr lang="zh-CN" altLang="en-US" sz="1400" dirty="0">
                <a:solidFill>
                  <a:schemeClr val="accent6"/>
                </a:solidFill>
              </a:rPr>
              <a:t>且二维度下标为</a:t>
            </a:r>
            <a:r>
              <a:rPr lang="en-US" altLang="zh-CN" sz="1400" dirty="0">
                <a:solidFill>
                  <a:schemeClr val="accent6"/>
                </a:solidFill>
              </a:rPr>
              <a:t>1</a:t>
            </a:r>
            <a:r>
              <a:rPr lang="zh-CN" altLang="en-US" sz="1400" dirty="0">
                <a:solidFill>
                  <a:schemeClr val="accent6"/>
                </a:solidFill>
              </a:rPr>
              <a:t>的一维数组</a:t>
            </a:r>
          </a:p>
          <a:p>
            <a:pPr>
              <a:lnSpc>
                <a:spcPts val="2200"/>
              </a:lnSpc>
            </a:pPr>
            <a:r>
              <a:rPr lang="en-US" altLang="zh-CN" sz="1400" dirty="0">
                <a:solidFill>
                  <a:schemeClr val="tx1">
                    <a:lumMod val="65000"/>
                    <a:lumOff val="35000"/>
                  </a:schemeClr>
                </a:solidFill>
              </a:rPr>
              <a:t>print </a:t>
            </a:r>
            <a:r>
              <a:rPr lang="en-US" altLang="zh-CN" sz="1400" dirty="0" smtClean="0">
                <a:solidFill>
                  <a:schemeClr val="tx1">
                    <a:lumMod val="65000"/>
                    <a:lumOff val="35000"/>
                  </a:schemeClr>
                </a:solidFill>
              </a:rPr>
              <a:t>‘arr3d[0,1</a:t>
            </a:r>
            <a:r>
              <a:rPr lang="en-US" altLang="zh-CN" sz="1400" dirty="0">
                <a:solidFill>
                  <a:schemeClr val="tx1">
                    <a:lumMod val="65000"/>
                    <a:lumOff val="35000"/>
                  </a:schemeClr>
                </a:solidFill>
              </a:rPr>
              <a:t>]</a:t>
            </a:r>
            <a:r>
              <a:rPr lang="zh-CN" altLang="en-US" sz="1400" dirty="0" smtClean="0">
                <a:solidFill>
                  <a:schemeClr val="tx1">
                    <a:lumMod val="65000"/>
                    <a:lumOff val="35000"/>
                  </a:schemeClr>
                </a:solidFill>
              </a:rPr>
              <a:t>的一维数</a:t>
            </a:r>
            <a:r>
              <a:rPr lang="zh-CN" altLang="en-US" sz="1400" dirty="0">
                <a:solidFill>
                  <a:schemeClr val="tx1">
                    <a:lumMod val="65000"/>
                    <a:lumOff val="35000"/>
                  </a:schemeClr>
                </a:solidFill>
              </a:rPr>
              <a:t>组：</a:t>
            </a:r>
            <a:r>
              <a:rPr lang="en-US" altLang="zh-CN" sz="1400" dirty="0">
                <a:solidFill>
                  <a:schemeClr val="tx1">
                    <a:lumMod val="65000"/>
                    <a:lumOff val="35000"/>
                  </a:schemeClr>
                </a:solidFill>
              </a:rPr>
              <a:t>', arr3d[</a:t>
            </a:r>
            <a:r>
              <a:rPr lang="en-US" altLang="zh-CN" sz="1400" dirty="0">
                <a:solidFill>
                  <a:schemeClr val="accent2"/>
                </a:solidFill>
              </a:rPr>
              <a:t>0</a:t>
            </a:r>
            <a:r>
              <a:rPr lang="en-US" altLang="zh-CN" sz="1400" dirty="0">
                <a:solidFill>
                  <a:schemeClr val="tx1">
                    <a:lumMod val="65000"/>
                    <a:lumOff val="35000"/>
                  </a:schemeClr>
                </a:solidFill>
              </a:rPr>
              <a:t>,</a:t>
            </a:r>
            <a:r>
              <a:rPr lang="en-US" altLang="zh-CN" sz="1400" dirty="0">
                <a:solidFill>
                  <a:schemeClr val="accent2"/>
                </a:solidFill>
              </a:rPr>
              <a:t>1</a:t>
            </a:r>
            <a:r>
              <a:rPr lang="en-US" altLang="zh-CN" sz="1400" dirty="0">
                <a:solidFill>
                  <a:schemeClr val="tx1">
                    <a:lumMod val="65000"/>
                    <a:lumOff val="35000"/>
                  </a:schemeClr>
                </a:solidFill>
              </a:rPr>
              <a:t>]</a:t>
            </a:r>
          </a:p>
          <a:p>
            <a:pPr>
              <a:lnSpc>
                <a:spcPts val="2200"/>
              </a:lnSpc>
            </a:pPr>
            <a:r>
              <a:rPr lang="en-US" altLang="zh-CN" sz="1400" dirty="0">
                <a:solidFill>
                  <a:schemeClr val="accent6"/>
                </a:solidFill>
              </a:rPr>
              <a:t># </a:t>
            </a:r>
            <a:r>
              <a:rPr lang="zh-CN" altLang="en-US" sz="1400" dirty="0">
                <a:solidFill>
                  <a:schemeClr val="accent6"/>
                </a:solidFill>
              </a:rPr>
              <a:t>获取轴值为</a:t>
            </a:r>
            <a:r>
              <a:rPr lang="en-US" altLang="zh-CN" sz="1400" dirty="0">
                <a:solidFill>
                  <a:schemeClr val="accent6"/>
                </a:solidFill>
              </a:rPr>
              <a:t>0</a:t>
            </a:r>
            <a:r>
              <a:rPr lang="zh-CN" altLang="en-US" sz="1400" dirty="0">
                <a:solidFill>
                  <a:schemeClr val="accent6"/>
                </a:solidFill>
              </a:rPr>
              <a:t>且二维度下标为</a:t>
            </a:r>
            <a:r>
              <a:rPr lang="en-US" altLang="zh-CN" sz="1400" dirty="0">
                <a:solidFill>
                  <a:schemeClr val="accent6"/>
                </a:solidFill>
              </a:rPr>
              <a:t>1</a:t>
            </a:r>
            <a:r>
              <a:rPr lang="zh-CN" altLang="en-US" sz="1400" dirty="0">
                <a:solidFill>
                  <a:schemeClr val="accent6"/>
                </a:solidFill>
              </a:rPr>
              <a:t>且元素下标为</a:t>
            </a:r>
            <a:r>
              <a:rPr lang="en-US" altLang="zh-CN" sz="1400" dirty="0">
                <a:solidFill>
                  <a:schemeClr val="accent6"/>
                </a:solidFill>
              </a:rPr>
              <a:t>2</a:t>
            </a:r>
            <a:r>
              <a:rPr lang="zh-CN" altLang="en-US" sz="1400" dirty="0">
                <a:solidFill>
                  <a:schemeClr val="accent6"/>
                </a:solidFill>
              </a:rPr>
              <a:t>的元素值</a:t>
            </a:r>
          </a:p>
          <a:p>
            <a:pPr>
              <a:lnSpc>
                <a:spcPts val="2200"/>
              </a:lnSpc>
            </a:pPr>
            <a:r>
              <a:rPr lang="en-US" altLang="zh-CN" sz="1400" dirty="0">
                <a:solidFill>
                  <a:schemeClr val="tx1">
                    <a:lumMod val="65000"/>
                    <a:lumOff val="35000"/>
                  </a:schemeClr>
                </a:solidFill>
              </a:rPr>
              <a:t>print 'arr3d[0,1,2]</a:t>
            </a:r>
            <a:r>
              <a:rPr lang="zh-CN" altLang="en-US" sz="1400" dirty="0">
                <a:solidFill>
                  <a:schemeClr val="tx1">
                    <a:lumMod val="65000"/>
                    <a:lumOff val="35000"/>
                  </a:schemeClr>
                </a:solidFill>
              </a:rPr>
              <a:t>的元素值：</a:t>
            </a:r>
            <a:r>
              <a:rPr lang="en-US" altLang="zh-CN" sz="1400" dirty="0">
                <a:solidFill>
                  <a:schemeClr val="tx1">
                    <a:lumMod val="65000"/>
                    <a:lumOff val="35000"/>
                  </a:schemeClr>
                </a:solidFill>
              </a:rPr>
              <a:t>', arr3d[</a:t>
            </a:r>
            <a:r>
              <a:rPr lang="en-US" altLang="zh-CN" sz="1400" dirty="0">
                <a:solidFill>
                  <a:schemeClr val="accent2"/>
                </a:solidFill>
              </a:rPr>
              <a:t>0</a:t>
            </a:r>
            <a:r>
              <a:rPr lang="en-US" altLang="zh-CN" sz="1400" dirty="0">
                <a:solidFill>
                  <a:schemeClr val="tx1">
                    <a:lumMod val="65000"/>
                    <a:lumOff val="35000"/>
                  </a:schemeClr>
                </a:solidFill>
              </a:rPr>
              <a:t>,</a:t>
            </a:r>
            <a:r>
              <a:rPr lang="en-US" altLang="zh-CN" sz="1400" dirty="0">
                <a:solidFill>
                  <a:schemeClr val="accent2"/>
                </a:solidFill>
              </a:rPr>
              <a:t>1</a:t>
            </a:r>
            <a:r>
              <a:rPr lang="en-US" altLang="zh-CN" sz="1400" dirty="0">
                <a:solidFill>
                  <a:schemeClr val="tx1">
                    <a:lumMod val="65000"/>
                    <a:lumOff val="35000"/>
                  </a:schemeClr>
                </a:solidFill>
              </a:rPr>
              <a:t>,</a:t>
            </a:r>
            <a:r>
              <a:rPr lang="en-US" altLang="zh-CN" sz="1400" dirty="0">
                <a:solidFill>
                  <a:schemeClr val="accent2"/>
                </a:solidFill>
              </a:rPr>
              <a:t>2</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65" name="矩形 64"/>
          <p:cNvSpPr/>
          <p:nvPr/>
        </p:nvSpPr>
        <p:spPr>
          <a:xfrm>
            <a:off x="6488168" y="5206937"/>
            <a:ext cx="4235863" cy="1447832"/>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arr3d[0]</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的二维数组：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[[1 2 3]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[4 5 6]]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arr3d[0,1]</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的一维数组：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[4 5 6]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arr3d[0,1,2]</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的元素值：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6 </a:t>
            </a:r>
            <a:endParaRPr lang="zh-CN" altLang="en-US" sz="1200" b="1" dirty="0">
              <a:solidFill>
                <a:schemeClr val="bg1">
                  <a:lumMod val="95000"/>
                </a:schemeClr>
              </a:solidFill>
            </a:endParaRPr>
          </a:p>
        </p:txBody>
      </p:sp>
      <p:sp>
        <p:nvSpPr>
          <p:cNvPr id="66" name="矩形 65"/>
          <p:cNvSpPr/>
          <p:nvPr/>
        </p:nvSpPr>
        <p:spPr>
          <a:xfrm>
            <a:off x="6386586" y="2721326"/>
            <a:ext cx="4235863"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思考，下面的索引会得到什么数据？</a:t>
            </a:r>
            <a:endPar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675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anim calcmode="lin" valueType="num">
                                      <p:cBhvr>
                                        <p:cTn id="18" dur="500" fill="hold"/>
                                        <p:tgtEl>
                                          <p:spTgt spid="14"/>
                                        </p:tgtEl>
                                        <p:attrNameLst>
                                          <p:attrName>ppt_x</p:attrName>
                                        </p:attrNameLst>
                                      </p:cBhvr>
                                      <p:tavLst>
                                        <p:tav tm="0">
                                          <p:val>
                                            <p:strVal val="#ppt_x"/>
                                          </p:val>
                                        </p:tav>
                                        <p:tav tm="100000">
                                          <p:val>
                                            <p:strVal val="#ppt_x"/>
                                          </p:val>
                                        </p:tav>
                                      </p:tavLst>
                                    </p:anim>
                                    <p:anim calcmode="lin" valueType="num">
                                      <p:cBhvr>
                                        <p:cTn id="19" dur="5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anim calcmode="lin" valueType="num">
                                      <p:cBhvr>
                                        <p:cTn id="23" dur="500" fill="hold"/>
                                        <p:tgtEl>
                                          <p:spTgt spid="15"/>
                                        </p:tgtEl>
                                        <p:attrNameLst>
                                          <p:attrName>ppt_x</p:attrName>
                                        </p:attrNameLst>
                                      </p:cBhvr>
                                      <p:tavLst>
                                        <p:tav tm="0">
                                          <p:val>
                                            <p:strVal val="#ppt_x"/>
                                          </p:val>
                                        </p:tav>
                                        <p:tav tm="100000">
                                          <p:val>
                                            <p:strVal val="#ppt_x"/>
                                          </p:val>
                                        </p:tav>
                                      </p:tavLst>
                                    </p:anim>
                                    <p:anim calcmode="lin" valueType="num">
                                      <p:cBhvr>
                                        <p:cTn id="24" dur="5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anim calcmode="lin" valueType="num">
                                      <p:cBhvr>
                                        <p:cTn id="33" dur="500" fill="hold"/>
                                        <p:tgtEl>
                                          <p:spTgt spid="17"/>
                                        </p:tgtEl>
                                        <p:attrNameLst>
                                          <p:attrName>ppt_x</p:attrName>
                                        </p:attrNameLst>
                                      </p:cBhvr>
                                      <p:tavLst>
                                        <p:tav tm="0">
                                          <p:val>
                                            <p:strVal val="#ppt_x"/>
                                          </p:val>
                                        </p:tav>
                                        <p:tav tm="100000">
                                          <p:val>
                                            <p:strVal val="#ppt_x"/>
                                          </p:val>
                                        </p:tav>
                                      </p:tavLst>
                                    </p:anim>
                                    <p:anim calcmode="lin" valueType="num">
                                      <p:cBhvr>
                                        <p:cTn id="34" dur="5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anim calcmode="lin" valueType="num">
                                      <p:cBhvr>
                                        <p:cTn id="38" dur="500" fill="hold"/>
                                        <p:tgtEl>
                                          <p:spTgt spid="18"/>
                                        </p:tgtEl>
                                        <p:attrNameLst>
                                          <p:attrName>ppt_x</p:attrName>
                                        </p:attrNameLst>
                                      </p:cBhvr>
                                      <p:tavLst>
                                        <p:tav tm="0">
                                          <p:val>
                                            <p:strVal val="#ppt_x"/>
                                          </p:val>
                                        </p:tav>
                                        <p:tav tm="100000">
                                          <p:val>
                                            <p:strVal val="#ppt_x"/>
                                          </p:val>
                                        </p:tav>
                                      </p:tavLst>
                                    </p:anim>
                                    <p:anim calcmode="lin" valueType="num">
                                      <p:cBhvr>
                                        <p:cTn id="39" dur="5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anim calcmode="lin" valueType="num">
                                      <p:cBhvr>
                                        <p:cTn id="43" dur="500" fill="hold"/>
                                        <p:tgtEl>
                                          <p:spTgt spid="22"/>
                                        </p:tgtEl>
                                        <p:attrNameLst>
                                          <p:attrName>ppt_x</p:attrName>
                                        </p:attrNameLst>
                                      </p:cBhvr>
                                      <p:tavLst>
                                        <p:tav tm="0">
                                          <p:val>
                                            <p:strVal val="#ppt_x"/>
                                          </p:val>
                                        </p:tav>
                                        <p:tav tm="100000">
                                          <p:val>
                                            <p:strVal val="#ppt_x"/>
                                          </p:val>
                                        </p:tav>
                                      </p:tavLst>
                                    </p:anim>
                                    <p:anim calcmode="lin" valueType="num">
                                      <p:cBhvr>
                                        <p:cTn id="44" dur="500" fill="hold"/>
                                        <p:tgtEl>
                                          <p:spTgt spid="2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anim calcmode="lin" valueType="num">
                                      <p:cBhvr>
                                        <p:cTn id="48" dur="500" fill="hold"/>
                                        <p:tgtEl>
                                          <p:spTgt spid="23"/>
                                        </p:tgtEl>
                                        <p:attrNameLst>
                                          <p:attrName>ppt_x</p:attrName>
                                        </p:attrNameLst>
                                      </p:cBhvr>
                                      <p:tavLst>
                                        <p:tav tm="0">
                                          <p:val>
                                            <p:strVal val="#ppt_x"/>
                                          </p:val>
                                        </p:tav>
                                        <p:tav tm="100000">
                                          <p:val>
                                            <p:strVal val="#ppt_x"/>
                                          </p:val>
                                        </p:tav>
                                      </p:tavLst>
                                    </p:anim>
                                    <p:anim calcmode="lin" valueType="num">
                                      <p:cBhvr>
                                        <p:cTn id="49" dur="500" fill="hold"/>
                                        <p:tgtEl>
                                          <p:spTgt spid="2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anim calcmode="lin" valueType="num">
                                      <p:cBhvr>
                                        <p:cTn id="53" dur="500" fill="hold"/>
                                        <p:tgtEl>
                                          <p:spTgt spid="24"/>
                                        </p:tgtEl>
                                        <p:attrNameLst>
                                          <p:attrName>ppt_x</p:attrName>
                                        </p:attrNameLst>
                                      </p:cBhvr>
                                      <p:tavLst>
                                        <p:tav tm="0">
                                          <p:val>
                                            <p:strVal val="#ppt_x"/>
                                          </p:val>
                                        </p:tav>
                                        <p:tav tm="100000">
                                          <p:val>
                                            <p:strVal val="#ppt_x"/>
                                          </p:val>
                                        </p:tav>
                                      </p:tavLst>
                                    </p:anim>
                                    <p:anim calcmode="lin" valueType="num">
                                      <p:cBhvr>
                                        <p:cTn id="54" dur="500" fill="hold"/>
                                        <p:tgtEl>
                                          <p:spTgt spid="2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500"/>
                                        <p:tgtEl>
                                          <p:spTgt spid="25"/>
                                        </p:tgtEl>
                                      </p:cBhvr>
                                    </p:animEffect>
                                    <p:anim calcmode="lin" valueType="num">
                                      <p:cBhvr>
                                        <p:cTn id="58" dur="500" fill="hold"/>
                                        <p:tgtEl>
                                          <p:spTgt spid="25"/>
                                        </p:tgtEl>
                                        <p:attrNameLst>
                                          <p:attrName>ppt_x</p:attrName>
                                        </p:attrNameLst>
                                      </p:cBhvr>
                                      <p:tavLst>
                                        <p:tav tm="0">
                                          <p:val>
                                            <p:strVal val="#ppt_x"/>
                                          </p:val>
                                        </p:tav>
                                        <p:tav tm="100000">
                                          <p:val>
                                            <p:strVal val="#ppt_x"/>
                                          </p:val>
                                        </p:tav>
                                      </p:tavLst>
                                    </p:anim>
                                    <p:anim calcmode="lin" valueType="num">
                                      <p:cBhvr>
                                        <p:cTn id="59" dur="5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anim calcmode="lin" valueType="num">
                                      <p:cBhvr>
                                        <p:cTn id="63" dur="500" fill="hold"/>
                                        <p:tgtEl>
                                          <p:spTgt spid="26"/>
                                        </p:tgtEl>
                                        <p:attrNameLst>
                                          <p:attrName>ppt_x</p:attrName>
                                        </p:attrNameLst>
                                      </p:cBhvr>
                                      <p:tavLst>
                                        <p:tav tm="0">
                                          <p:val>
                                            <p:strVal val="#ppt_x"/>
                                          </p:val>
                                        </p:tav>
                                        <p:tav tm="100000">
                                          <p:val>
                                            <p:strVal val="#ppt_x"/>
                                          </p:val>
                                        </p:tav>
                                      </p:tavLst>
                                    </p:anim>
                                    <p:anim calcmode="lin" valueType="num">
                                      <p:cBhvr>
                                        <p:cTn id="64" dur="500" fill="hold"/>
                                        <p:tgtEl>
                                          <p:spTgt spid="2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500"/>
                                        <p:tgtEl>
                                          <p:spTgt spid="2"/>
                                        </p:tgtEl>
                                      </p:cBhvr>
                                    </p:animEffect>
                                    <p:anim calcmode="lin" valueType="num">
                                      <p:cBhvr>
                                        <p:cTn id="68" dur="500" fill="hold"/>
                                        <p:tgtEl>
                                          <p:spTgt spid="2"/>
                                        </p:tgtEl>
                                        <p:attrNameLst>
                                          <p:attrName>ppt_x</p:attrName>
                                        </p:attrNameLst>
                                      </p:cBhvr>
                                      <p:tavLst>
                                        <p:tav tm="0">
                                          <p:val>
                                            <p:strVal val="#ppt_x"/>
                                          </p:val>
                                        </p:tav>
                                        <p:tav tm="100000">
                                          <p:val>
                                            <p:strVal val="#ppt_x"/>
                                          </p:val>
                                        </p:tav>
                                      </p:tavLst>
                                    </p:anim>
                                    <p:anim calcmode="lin" valueType="num">
                                      <p:cBhvr>
                                        <p:cTn id="69" dur="500" fill="hold"/>
                                        <p:tgtEl>
                                          <p:spTgt spid="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anim calcmode="lin" valueType="num">
                                      <p:cBhvr>
                                        <p:cTn id="73" dur="500" fill="hold"/>
                                        <p:tgtEl>
                                          <p:spTgt spid="30"/>
                                        </p:tgtEl>
                                        <p:attrNameLst>
                                          <p:attrName>ppt_x</p:attrName>
                                        </p:attrNameLst>
                                      </p:cBhvr>
                                      <p:tavLst>
                                        <p:tav tm="0">
                                          <p:val>
                                            <p:strVal val="#ppt_x"/>
                                          </p:val>
                                        </p:tav>
                                        <p:tav tm="100000">
                                          <p:val>
                                            <p:strVal val="#ppt_x"/>
                                          </p:val>
                                        </p:tav>
                                      </p:tavLst>
                                    </p:anim>
                                    <p:anim calcmode="lin" valueType="num">
                                      <p:cBhvr>
                                        <p:cTn id="74" dur="500" fill="hold"/>
                                        <p:tgtEl>
                                          <p:spTgt spid="3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fade">
                                      <p:cBhvr>
                                        <p:cTn id="77" dur="500"/>
                                        <p:tgtEl>
                                          <p:spTgt spid="32"/>
                                        </p:tgtEl>
                                      </p:cBhvr>
                                    </p:animEffect>
                                    <p:anim calcmode="lin" valueType="num">
                                      <p:cBhvr>
                                        <p:cTn id="78" dur="500" fill="hold"/>
                                        <p:tgtEl>
                                          <p:spTgt spid="32"/>
                                        </p:tgtEl>
                                        <p:attrNameLst>
                                          <p:attrName>ppt_x</p:attrName>
                                        </p:attrNameLst>
                                      </p:cBhvr>
                                      <p:tavLst>
                                        <p:tav tm="0">
                                          <p:val>
                                            <p:strVal val="#ppt_x"/>
                                          </p:val>
                                        </p:tav>
                                        <p:tav tm="100000">
                                          <p:val>
                                            <p:strVal val="#ppt_x"/>
                                          </p:val>
                                        </p:tav>
                                      </p:tavLst>
                                    </p:anim>
                                    <p:anim calcmode="lin" valueType="num">
                                      <p:cBhvr>
                                        <p:cTn id="79" dur="500" fill="hold"/>
                                        <p:tgtEl>
                                          <p:spTgt spid="32"/>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6"/>
                                        </p:tgtEl>
                                        <p:attrNameLst>
                                          <p:attrName>style.visibility</p:attrName>
                                        </p:attrNameLst>
                                      </p:cBhvr>
                                      <p:to>
                                        <p:strVal val="visible"/>
                                      </p:to>
                                    </p:set>
                                    <p:animEffect transition="in" filter="fade">
                                      <p:cBhvr>
                                        <p:cTn id="82" dur="500"/>
                                        <p:tgtEl>
                                          <p:spTgt spid="6"/>
                                        </p:tgtEl>
                                      </p:cBhvr>
                                    </p:animEffect>
                                    <p:anim calcmode="lin" valueType="num">
                                      <p:cBhvr>
                                        <p:cTn id="83" dur="500" fill="hold"/>
                                        <p:tgtEl>
                                          <p:spTgt spid="6"/>
                                        </p:tgtEl>
                                        <p:attrNameLst>
                                          <p:attrName>ppt_x</p:attrName>
                                        </p:attrNameLst>
                                      </p:cBhvr>
                                      <p:tavLst>
                                        <p:tav tm="0">
                                          <p:val>
                                            <p:strVal val="#ppt_x"/>
                                          </p:val>
                                        </p:tav>
                                        <p:tav tm="100000">
                                          <p:val>
                                            <p:strVal val="#ppt_x"/>
                                          </p:val>
                                        </p:tav>
                                      </p:tavLst>
                                    </p:anim>
                                    <p:anim calcmode="lin" valueType="num">
                                      <p:cBhvr>
                                        <p:cTn id="84" dur="500" fill="hold"/>
                                        <p:tgtEl>
                                          <p:spTgt spid="6"/>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500"/>
                                        <p:tgtEl>
                                          <p:spTgt spid="36"/>
                                        </p:tgtEl>
                                      </p:cBhvr>
                                    </p:animEffect>
                                    <p:anim calcmode="lin" valueType="num">
                                      <p:cBhvr>
                                        <p:cTn id="88" dur="500" fill="hold"/>
                                        <p:tgtEl>
                                          <p:spTgt spid="36"/>
                                        </p:tgtEl>
                                        <p:attrNameLst>
                                          <p:attrName>ppt_x</p:attrName>
                                        </p:attrNameLst>
                                      </p:cBhvr>
                                      <p:tavLst>
                                        <p:tav tm="0">
                                          <p:val>
                                            <p:strVal val="#ppt_x"/>
                                          </p:val>
                                        </p:tav>
                                        <p:tav tm="100000">
                                          <p:val>
                                            <p:strVal val="#ppt_x"/>
                                          </p:val>
                                        </p:tav>
                                      </p:tavLst>
                                    </p:anim>
                                    <p:anim calcmode="lin" valueType="num">
                                      <p:cBhvr>
                                        <p:cTn id="89" dur="500" fill="hold"/>
                                        <p:tgtEl>
                                          <p:spTgt spid="36"/>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500"/>
                                        <p:tgtEl>
                                          <p:spTgt spid="37"/>
                                        </p:tgtEl>
                                      </p:cBhvr>
                                    </p:animEffect>
                                    <p:anim calcmode="lin" valueType="num">
                                      <p:cBhvr>
                                        <p:cTn id="93" dur="500" fill="hold"/>
                                        <p:tgtEl>
                                          <p:spTgt spid="37"/>
                                        </p:tgtEl>
                                        <p:attrNameLst>
                                          <p:attrName>ppt_x</p:attrName>
                                        </p:attrNameLst>
                                      </p:cBhvr>
                                      <p:tavLst>
                                        <p:tav tm="0">
                                          <p:val>
                                            <p:strVal val="#ppt_x"/>
                                          </p:val>
                                        </p:tav>
                                        <p:tav tm="100000">
                                          <p:val>
                                            <p:strVal val="#ppt_x"/>
                                          </p:val>
                                        </p:tav>
                                      </p:tavLst>
                                    </p:anim>
                                    <p:anim calcmode="lin" valueType="num">
                                      <p:cBhvr>
                                        <p:cTn id="94" dur="500" fill="hold"/>
                                        <p:tgtEl>
                                          <p:spTgt spid="3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fade">
                                      <p:cBhvr>
                                        <p:cTn id="97" dur="500"/>
                                        <p:tgtEl>
                                          <p:spTgt spid="40"/>
                                        </p:tgtEl>
                                      </p:cBhvr>
                                    </p:animEffect>
                                    <p:anim calcmode="lin" valueType="num">
                                      <p:cBhvr>
                                        <p:cTn id="98" dur="500" fill="hold"/>
                                        <p:tgtEl>
                                          <p:spTgt spid="40"/>
                                        </p:tgtEl>
                                        <p:attrNameLst>
                                          <p:attrName>ppt_x</p:attrName>
                                        </p:attrNameLst>
                                      </p:cBhvr>
                                      <p:tavLst>
                                        <p:tav tm="0">
                                          <p:val>
                                            <p:strVal val="#ppt_x"/>
                                          </p:val>
                                        </p:tav>
                                        <p:tav tm="100000">
                                          <p:val>
                                            <p:strVal val="#ppt_x"/>
                                          </p:val>
                                        </p:tav>
                                      </p:tavLst>
                                    </p:anim>
                                    <p:anim calcmode="lin" valueType="num">
                                      <p:cBhvr>
                                        <p:cTn id="99" dur="500" fill="hold"/>
                                        <p:tgtEl>
                                          <p:spTgt spid="40"/>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500"/>
                                        <p:tgtEl>
                                          <p:spTgt spid="41"/>
                                        </p:tgtEl>
                                      </p:cBhvr>
                                    </p:animEffect>
                                    <p:anim calcmode="lin" valueType="num">
                                      <p:cBhvr>
                                        <p:cTn id="103" dur="500" fill="hold"/>
                                        <p:tgtEl>
                                          <p:spTgt spid="41"/>
                                        </p:tgtEl>
                                        <p:attrNameLst>
                                          <p:attrName>ppt_x</p:attrName>
                                        </p:attrNameLst>
                                      </p:cBhvr>
                                      <p:tavLst>
                                        <p:tav tm="0">
                                          <p:val>
                                            <p:strVal val="#ppt_x"/>
                                          </p:val>
                                        </p:tav>
                                        <p:tav tm="100000">
                                          <p:val>
                                            <p:strVal val="#ppt_x"/>
                                          </p:val>
                                        </p:tav>
                                      </p:tavLst>
                                    </p:anim>
                                    <p:anim calcmode="lin" valueType="num">
                                      <p:cBhvr>
                                        <p:cTn id="104" dur="500" fill="hold"/>
                                        <p:tgtEl>
                                          <p:spTgt spid="4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fade">
                                      <p:cBhvr>
                                        <p:cTn id="107" dur="500"/>
                                        <p:tgtEl>
                                          <p:spTgt spid="42"/>
                                        </p:tgtEl>
                                      </p:cBhvr>
                                    </p:animEffect>
                                    <p:anim calcmode="lin" valueType="num">
                                      <p:cBhvr>
                                        <p:cTn id="108" dur="500" fill="hold"/>
                                        <p:tgtEl>
                                          <p:spTgt spid="42"/>
                                        </p:tgtEl>
                                        <p:attrNameLst>
                                          <p:attrName>ppt_x</p:attrName>
                                        </p:attrNameLst>
                                      </p:cBhvr>
                                      <p:tavLst>
                                        <p:tav tm="0">
                                          <p:val>
                                            <p:strVal val="#ppt_x"/>
                                          </p:val>
                                        </p:tav>
                                        <p:tav tm="100000">
                                          <p:val>
                                            <p:strVal val="#ppt_x"/>
                                          </p:val>
                                        </p:tav>
                                      </p:tavLst>
                                    </p:anim>
                                    <p:anim calcmode="lin" valueType="num">
                                      <p:cBhvr>
                                        <p:cTn id="109" dur="500" fill="hold"/>
                                        <p:tgtEl>
                                          <p:spTgt spid="42"/>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43"/>
                                        </p:tgtEl>
                                        <p:attrNameLst>
                                          <p:attrName>style.visibility</p:attrName>
                                        </p:attrNameLst>
                                      </p:cBhvr>
                                      <p:to>
                                        <p:strVal val="visible"/>
                                      </p:to>
                                    </p:set>
                                    <p:animEffect transition="in" filter="fade">
                                      <p:cBhvr>
                                        <p:cTn id="112" dur="500"/>
                                        <p:tgtEl>
                                          <p:spTgt spid="43"/>
                                        </p:tgtEl>
                                      </p:cBhvr>
                                    </p:animEffect>
                                    <p:anim calcmode="lin" valueType="num">
                                      <p:cBhvr>
                                        <p:cTn id="113" dur="500" fill="hold"/>
                                        <p:tgtEl>
                                          <p:spTgt spid="43"/>
                                        </p:tgtEl>
                                        <p:attrNameLst>
                                          <p:attrName>ppt_x</p:attrName>
                                        </p:attrNameLst>
                                      </p:cBhvr>
                                      <p:tavLst>
                                        <p:tav tm="0">
                                          <p:val>
                                            <p:strVal val="#ppt_x"/>
                                          </p:val>
                                        </p:tav>
                                        <p:tav tm="100000">
                                          <p:val>
                                            <p:strVal val="#ppt_x"/>
                                          </p:val>
                                        </p:tav>
                                      </p:tavLst>
                                    </p:anim>
                                    <p:anim calcmode="lin" valueType="num">
                                      <p:cBhvr>
                                        <p:cTn id="114" dur="500" fill="hold"/>
                                        <p:tgtEl>
                                          <p:spTgt spid="4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fade">
                                      <p:cBhvr>
                                        <p:cTn id="117" dur="500"/>
                                        <p:tgtEl>
                                          <p:spTgt spid="47"/>
                                        </p:tgtEl>
                                      </p:cBhvr>
                                    </p:animEffect>
                                    <p:anim calcmode="lin" valueType="num">
                                      <p:cBhvr>
                                        <p:cTn id="118" dur="500" fill="hold"/>
                                        <p:tgtEl>
                                          <p:spTgt spid="47"/>
                                        </p:tgtEl>
                                        <p:attrNameLst>
                                          <p:attrName>ppt_x</p:attrName>
                                        </p:attrNameLst>
                                      </p:cBhvr>
                                      <p:tavLst>
                                        <p:tav tm="0">
                                          <p:val>
                                            <p:strVal val="#ppt_x"/>
                                          </p:val>
                                        </p:tav>
                                        <p:tav tm="100000">
                                          <p:val>
                                            <p:strVal val="#ppt_x"/>
                                          </p:val>
                                        </p:tav>
                                      </p:tavLst>
                                    </p:anim>
                                    <p:anim calcmode="lin" valueType="num">
                                      <p:cBhvr>
                                        <p:cTn id="119" dur="500" fill="hold"/>
                                        <p:tgtEl>
                                          <p:spTgt spid="47"/>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48"/>
                                        </p:tgtEl>
                                        <p:attrNameLst>
                                          <p:attrName>style.visibility</p:attrName>
                                        </p:attrNameLst>
                                      </p:cBhvr>
                                      <p:to>
                                        <p:strVal val="visible"/>
                                      </p:to>
                                    </p:set>
                                    <p:animEffect transition="in" filter="fade">
                                      <p:cBhvr>
                                        <p:cTn id="122" dur="500"/>
                                        <p:tgtEl>
                                          <p:spTgt spid="48"/>
                                        </p:tgtEl>
                                      </p:cBhvr>
                                    </p:animEffect>
                                    <p:anim calcmode="lin" valueType="num">
                                      <p:cBhvr>
                                        <p:cTn id="123" dur="500" fill="hold"/>
                                        <p:tgtEl>
                                          <p:spTgt spid="48"/>
                                        </p:tgtEl>
                                        <p:attrNameLst>
                                          <p:attrName>ppt_x</p:attrName>
                                        </p:attrNameLst>
                                      </p:cBhvr>
                                      <p:tavLst>
                                        <p:tav tm="0">
                                          <p:val>
                                            <p:strVal val="#ppt_x"/>
                                          </p:val>
                                        </p:tav>
                                        <p:tav tm="100000">
                                          <p:val>
                                            <p:strVal val="#ppt_x"/>
                                          </p:val>
                                        </p:tav>
                                      </p:tavLst>
                                    </p:anim>
                                    <p:anim calcmode="lin" valueType="num">
                                      <p:cBhvr>
                                        <p:cTn id="124" dur="500" fill="hold"/>
                                        <p:tgtEl>
                                          <p:spTgt spid="48"/>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50"/>
                                        </p:tgtEl>
                                        <p:attrNameLst>
                                          <p:attrName>style.visibility</p:attrName>
                                        </p:attrNameLst>
                                      </p:cBhvr>
                                      <p:to>
                                        <p:strVal val="visible"/>
                                      </p:to>
                                    </p:set>
                                    <p:animEffect transition="in" filter="fade">
                                      <p:cBhvr>
                                        <p:cTn id="127" dur="500"/>
                                        <p:tgtEl>
                                          <p:spTgt spid="50"/>
                                        </p:tgtEl>
                                      </p:cBhvr>
                                    </p:animEffect>
                                    <p:anim calcmode="lin" valueType="num">
                                      <p:cBhvr>
                                        <p:cTn id="128" dur="500" fill="hold"/>
                                        <p:tgtEl>
                                          <p:spTgt spid="50"/>
                                        </p:tgtEl>
                                        <p:attrNameLst>
                                          <p:attrName>ppt_x</p:attrName>
                                        </p:attrNameLst>
                                      </p:cBhvr>
                                      <p:tavLst>
                                        <p:tav tm="0">
                                          <p:val>
                                            <p:strVal val="#ppt_x"/>
                                          </p:val>
                                        </p:tav>
                                        <p:tav tm="100000">
                                          <p:val>
                                            <p:strVal val="#ppt_x"/>
                                          </p:val>
                                        </p:tav>
                                      </p:tavLst>
                                    </p:anim>
                                    <p:anim calcmode="lin" valueType="num">
                                      <p:cBhvr>
                                        <p:cTn id="129" dur="500" fill="hold"/>
                                        <p:tgtEl>
                                          <p:spTgt spid="50"/>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52"/>
                                        </p:tgtEl>
                                        <p:attrNameLst>
                                          <p:attrName>style.visibility</p:attrName>
                                        </p:attrNameLst>
                                      </p:cBhvr>
                                      <p:to>
                                        <p:strVal val="visible"/>
                                      </p:to>
                                    </p:set>
                                    <p:animEffect transition="in" filter="fade">
                                      <p:cBhvr>
                                        <p:cTn id="132" dur="500"/>
                                        <p:tgtEl>
                                          <p:spTgt spid="52"/>
                                        </p:tgtEl>
                                      </p:cBhvr>
                                    </p:animEffect>
                                    <p:anim calcmode="lin" valueType="num">
                                      <p:cBhvr>
                                        <p:cTn id="133" dur="500" fill="hold"/>
                                        <p:tgtEl>
                                          <p:spTgt spid="52"/>
                                        </p:tgtEl>
                                        <p:attrNameLst>
                                          <p:attrName>ppt_x</p:attrName>
                                        </p:attrNameLst>
                                      </p:cBhvr>
                                      <p:tavLst>
                                        <p:tav tm="0">
                                          <p:val>
                                            <p:strVal val="#ppt_x"/>
                                          </p:val>
                                        </p:tav>
                                        <p:tav tm="100000">
                                          <p:val>
                                            <p:strVal val="#ppt_x"/>
                                          </p:val>
                                        </p:tav>
                                      </p:tavLst>
                                    </p:anim>
                                    <p:anim calcmode="lin" valueType="num">
                                      <p:cBhvr>
                                        <p:cTn id="134" dur="500" fill="hold"/>
                                        <p:tgtEl>
                                          <p:spTgt spid="52"/>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55"/>
                                        </p:tgtEl>
                                        <p:attrNameLst>
                                          <p:attrName>style.visibility</p:attrName>
                                        </p:attrNameLst>
                                      </p:cBhvr>
                                      <p:to>
                                        <p:strVal val="visible"/>
                                      </p:to>
                                    </p:set>
                                    <p:animEffect transition="in" filter="fade">
                                      <p:cBhvr>
                                        <p:cTn id="137" dur="500"/>
                                        <p:tgtEl>
                                          <p:spTgt spid="55"/>
                                        </p:tgtEl>
                                      </p:cBhvr>
                                    </p:animEffect>
                                    <p:anim calcmode="lin" valueType="num">
                                      <p:cBhvr>
                                        <p:cTn id="138" dur="500" fill="hold"/>
                                        <p:tgtEl>
                                          <p:spTgt spid="55"/>
                                        </p:tgtEl>
                                        <p:attrNameLst>
                                          <p:attrName>ppt_x</p:attrName>
                                        </p:attrNameLst>
                                      </p:cBhvr>
                                      <p:tavLst>
                                        <p:tav tm="0">
                                          <p:val>
                                            <p:strVal val="#ppt_x"/>
                                          </p:val>
                                        </p:tav>
                                        <p:tav tm="100000">
                                          <p:val>
                                            <p:strVal val="#ppt_x"/>
                                          </p:val>
                                        </p:tav>
                                      </p:tavLst>
                                    </p:anim>
                                    <p:anim calcmode="lin" valueType="num">
                                      <p:cBhvr>
                                        <p:cTn id="139" dur="500" fill="hold"/>
                                        <p:tgtEl>
                                          <p:spTgt spid="55"/>
                                        </p:tgtEl>
                                        <p:attrNameLst>
                                          <p:attrName>ppt_y</p:attrName>
                                        </p:attrNameLst>
                                      </p:cBhvr>
                                      <p:tavLst>
                                        <p:tav tm="0">
                                          <p:val>
                                            <p:strVal val="#ppt_y+.1"/>
                                          </p:val>
                                        </p:tav>
                                        <p:tav tm="100000">
                                          <p:val>
                                            <p:strVal val="#ppt_y"/>
                                          </p:val>
                                        </p:tav>
                                      </p:tavLst>
                                    </p:anim>
                                  </p:childTnLst>
                                </p:cTn>
                              </p:par>
                            </p:childTnLst>
                          </p:cTn>
                        </p:par>
                        <p:par>
                          <p:cTn id="140" fill="hold">
                            <p:stCondLst>
                              <p:cond delay="500"/>
                            </p:stCondLst>
                            <p:childTnLst>
                              <p:par>
                                <p:cTn id="141" presetID="42" presetClass="entr" presetSubtype="0" fill="hold" grpId="0" nodeType="afterEffect">
                                  <p:stCondLst>
                                    <p:cond delay="0"/>
                                  </p:stCondLst>
                                  <p:childTnLst>
                                    <p:set>
                                      <p:cBhvr>
                                        <p:cTn id="142" dur="1" fill="hold">
                                          <p:stCondLst>
                                            <p:cond delay="0"/>
                                          </p:stCondLst>
                                        </p:cTn>
                                        <p:tgtEl>
                                          <p:spTgt spid="59"/>
                                        </p:tgtEl>
                                        <p:attrNameLst>
                                          <p:attrName>style.visibility</p:attrName>
                                        </p:attrNameLst>
                                      </p:cBhvr>
                                      <p:to>
                                        <p:strVal val="visible"/>
                                      </p:to>
                                    </p:set>
                                    <p:animEffect transition="in" filter="fade">
                                      <p:cBhvr>
                                        <p:cTn id="143" dur="500"/>
                                        <p:tgtEl>
                                          <p:spTgt spid="59"/>
                                        </p:tgtEl>
                                      </p:cBhvr>
                                    </p:animEffect>
                                    <p:anim calcmode="lin" valueType="num">
                                      <p:cBhvr>
                                        <p:cTn id="144" dur="500" fill="hold"/>
                                        <p:tgtEl>
                                          <p:spTgt spid="59"/>
                                        </p:tgtEl>
                                        <p:attrNameLst>
                                          <p:attrName>ppt_x</p:attrName>
                                        </p:attrNameLst>
                                      </p:cBhvr>
                                      <p:tavLst>
                                        <p:tav tm="0">
                                          <p:val>
                                            <p:strVal val="#ppt_x"/>
                                          </p:val>
                                        </p:tav>
                                        <p:tav tm="100000">
                                          <p:val>
                                            <p:strVal val="#ppt_x"/>
                                          </p:val>
                                        </p:tav>
                                      </p:tavLst>
                                    </p:anim>
                                    <p:anim calcmode="lin" valueType="num">
                                      <p:cBhvr>
                                        <p:cTn id="145" dur="500" fill="hold"/>
                                        <p:tgtEl>
                                          <p:spTgt spid="59"/>
                                        </p:tgtEl>
                                        <p:attrNameLst>
                                          <p:attrName>ppt_y</p:attrName>
                                        </p:attrNameLst>
                                      </p:cBhvr>
                                      <p:tavLst>
                                        <p:tav tm="0">
                                          <p:val>
                                            <p:strVal val="#ppt_y+.1"/>
                                          </p:val>
                                        </p:tav>
                                        <p:tav tm="100000">
                                          <p:val>
                                            <p:strVal val="#ppt_y"/>
                                          </p:val>
                                        </p:tav>
                                      </p:tavLst>
                                    </p:anim>
                                  </p:childTnLst>
                                </p:cTn>
                              </p:par>
                            </p:childTnLst>
                          </p:cTn>
                        </p:par>
                        <p:par>
                          <p:cTn id="146" fill="hold">
                            <p:stCondLst>
                              <p:cond delay="1000"/>
                            </p:stCondLst>
                            <p:childTnLst>
                              <p:par>
                                <p:cTn id="147" presetID="42" presetClass="entr" presetSubtype="0" fill="hold" grpId="0" nodeType="afterEffect">
                                  <p:stCondLst>
                                    <p:cond delay="0"/>
                                  </p:stCondLst>
                                  <p:childTnLst>
                                    <p:set>
                                      <p:cBhvr>
                                        <p:cTn id="148" dur="1" fill="hold">
                                          <p:stCondLst>
                                            <p:cond delay="0"/>
                                          </p:stCondLst>
                                        </p:cTn>
                                        <p:tgtEl>
                                          <p:spTgt spid="60"/>
                                        </p:tgtEl>
                                        <p:attrNameLst>
                                          <p:attrName>style.visibility</p:attrName>
                                        </p:attrNameLst>
                                      </p:cBhvr>
                                      <p:to>
                                        <p:strVal val="visible"/>
                                      </p:to>
                                    </p:set>
                                    <p:animEffect transition="in" filter="fade">
                                      <p:cBhvr>
                                        <p:cTn id="149" dur="500"/>
                                        <p:tgtEl>
                                          <p:spTgt spid="60"/>
                                        </p:tgtEl>
                                      </p:cBhvr>
                                    </p:animEffect>
                                    <p:anim calcmode="lin" valueType="num">
                                      <p:cBhvr>
                                        <p:cTn id="150" dur="500" fill="hold"/>
                                        <p:tgtEl>
                                          <p:spTgt spid="60"/>
                                        </p:tgtEl>
                                        <p:attrNameLst>
                                          <p:attrName>ppt_x</p:attrName>
                                        </p:attrNameLst>
                                      </p:cBhvr>
                                      <p:tavLst>
                                        <p:tav tm="0">
                                          <p:val>
                                            <p:strVal val="#ppt_x"/>
                                          </p:val>
                                        </p:tav>
                                        <p:tav tm="100000">
                                          <p:val>
                                            <p:strVal val="#ppt_x"/>
                                          </p:val>
                                        </p:tav>
                                      </p:tavLst>
                                    </p:anim>
                                    <p:anim calcmode="lin" valueType="num">
                                      <p:cBhvr>
                                        <p:cTn id="151" dur="500" fill="hold"/>
                                        <p:tgtEl>
                                          <p:spTgt spid="60"/>
                                        </p:tgtEl>
                                        <p:attrNameLst>
                                          <p:attrName>ppt_y</p:attrName>
                                        </p:attrNameLst>
                                      </p:cBhvr>
                                      <p:tavLst>
                                        <p:tav tm="0">
                                          <p:val>
                                            <p:strVal val="#ppt_y+.1"/>
                                          </p:val>
                                        </p:tav>
                                        <p:tav tm="100000">
                                          <p:val>
                                            <p:strVal val="#ppt_y"/>
                                          </p:val>
                                        </p:tav>
                                      </p:tavLst>
                                    </p:anim>
                                  </p:childTnLst>
                                </p:cTn>
                              </p:par>
                            </p:childTnLst>
                          </p:cTn>
                        </p:par>
                        <p:par>
                          <p:cTn id="152" fill="hold">
                            <p:stCondLst>
                              <p:cond delay="1500"/>
                            </p:stCondLst>
                            <p:childTnLst>
                              <p:par>
                                <p:cTn id="153" presetID="42" presetClass="entr" presetSubtype="0" fill="hold" grpId="0" nodeType="afterEffect">
                                  <p:stCondLst>
                                    <p:cond delay="0"/>
                                  </p:stCondLst>
                                  <p:childTnLst>
                                    <p:set>
                                      <p:cBhvr>
                                        <p:cTn id="154" dur="1" fill="hold">
                                          <p:stCondLst>
                                            <p:cond delay="0"/>
                                          </p:stCondLst>
                                        </p:cTn>
                                        <p:tgtEl>
                                          <p:spTgt spid="62"/>
                                        </p:tgtEl>
                                        <p:attrNameLst>
                                          <p:attrName>style.visibility</p:attrName>
                                        </p:attrNameLst>
                                      </p:cBhvr>
                                      <p:to>
                                        <p:strVal val="visible"/>
                                      </p:to>
                                    </p:set>
                                    <p:animEffect transition="in" filter="fade">
                                      <p:cBhvr>
                                        <p:cTn id="155" dur="500"/>
                                        <p:tgtEl>
                                          <p:spTgt spid="62"/>
                                        </p:tgtEl>
                                      </p:cBhvr>
                                    </p:animEffect>
                                    <p:anim calcmode="lin" valueType="num">
                                      <p:cBhvr>
                                        <p:cTn id="156" dur="500" fill="hold"/>
                                        <p:tgtEl>
                                          <p:spTgt spid="62"/>
                                        </p:tgtEl>
                                        <p:attrNameLst>
                                          <p:attrName>ppt_x</p:attrName>
                                        </p:attrNameLst>
                                      </p:cBhvr>
                                      <p:tavLst>
                                        <p:tav tm="0">
                                          <p:val>
                                            <p:strVal val="#ppt_x"/>
                                          </p:val>
                                        </p:tav>
                                        <p:tav tm="100000">
                                          <p:val>
                                            <p:strVal val="#ppt_x"/>
                                          </p:val>
                                        </p:tav>
                                      </p:tavLst>
                                    </p:anim>
                                    <p:anim calcmode="lin" valueType="num">
                                      <p:cBhvr>
                                        <p:cTn id="157" dur="5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66"/>
                                        </p:tgtEl>
                                        <p:attrNameLst>
                                          <p:attrName>style.visibility</p:attrName>
                                        </p:attrNameLst>
                                      </p:cBhvr>
                                      <p:to>
                                        <p:strVal val="visible"/>
                                      </p:to>
                                    </p:set>
                                    <p:animEffect transition="in" filter="fade">
                                      <p:cBhvr>
                                        <p:cTn id="162" dur="500"/>
                                        <p:tgtEl>
                                          <p:spTgt spid="66"/>
                                        </p:tgtEl>
                                      </p:cBhvr>
                                    </p:animEffect>
                                  </p:childTnLst>
                                </p:cTn>
                              </p:par>
                            </p:childTnLst>
                          </p:cTn>
                        </p:par>
                        <p:par>
                          <p:cTn id="163" fill="hold">
                            <p:stCondLst>
                              <p:cond delay="500"/>
                            </p:stCondLst>
                            <p:childTnLst>
                              <p:par>
                                <p:cTn id="164" presetID="42" presetClass="entr" presetSubtype="0" fill="hold" grpId="0" nodeType="afterEffect">
                                  <p:stCondLst>
                                    <p:cond delay="0"/>
                                  </p:stCondLst>
                                  <p:childTnLst>
                                    <p:set>
                                      <p:cBhvr>
                                        <p:cTn id="165" dur="1" fill="hold">
                                          <p:stCondLst>
                                            <p:cond delay="0"/>
                                          </p:stCondLst>
                                        </p:cTn>
                                        <p:tgtEl>
                                          <p:spTgt spid="64"/>
                                        </p:tgtEl>
                                        <p:attrNameLst>
                                          <p:attrName>style.visibility</p:attrName>
                                        </p:attrNameLst>
                                      </p:cBhvr>
                                      <p:to>
                                        <p:strVal val="visible"/>
                                      </p:to>
                                    </p:set>
                                    <p:animEffect transition="in" filter="fade">
                                      <p:cBhvr>
                                        <p:cTn id="166" dur="750"/>
                                        <p:tgtEl>
                                          <p:spTgt spid="64"/>
                                        </p:tgtEl>
                                      </p:cBhvr>
                                    </p:animEffect>
                                    <p:anim calcmode="lin" valueType="num">
                                      <p:cBhvr>
                                        <p:cTn id="167" dur="750" fill="hold"/>
                                        <p:tgtEl>
                                          <p:spTgt spid="64"/>
                                        </p:tgtEl>
                                        <p:attrNameLst>
                                          <p:attrName>ppt_x</p:attrName>
                                        </p:attrNameLst>
                                      </p:cBhvr>
                                      <p:tavLst>
                                        <p:tav tm="0">
                                          <p:val>
                                            <p:strVal val="#ppt_x"/>
                                          </p:val>
                                        </p:tav>
                                        <p:tav tm="100000">
                                          <p:val>
                                            <p:strVal val="#ppt_x"/>
                                          </p:val>
                                        </p:tav>
                                      </p:tavLst>
                                    </p:anim>
                                    <p:anim calcmode="lin" valueType="num">
                                      <p:cBhvr>
                                        <p:cTn id="168" dur="75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42" presetClass="entr" presetSubtype="0" fill="hold" grpId="0" nodeType="clickEffect">
                                  <p:stCondLst>
                                    <p:cond delay="0"/>
                                  </p:stCondLst>
                                  <p:childTnLst>
                                    <p:set>
                                      <p:cBhvr>
                                        <p:cTn id="172" dur="1" fill="hold">
                                          <p:stCondLst>
                                            <p:cond delay="0"/>
                                          </p:stCondLst>
                                        </p:cTn>
                                        <p:tgtEl>
                                          <p:spTgt spid="65"/>
                                        </p:tgtEl>
                                        <p:attrNameLst>
                                          <p:attrName>style.visibility</p:attrName>
                                        </p:attrNameLst>
                                      </p:cBhvr>
                                      <p:to>
                                        <p:strVal val="visible"/>
                                      </p:to>
                                    </p:set>
                                    <p:animEffect transition="in" filter="fade">
                                      <p:cBhvr>
                                        <p:cTn id="173" dur="500"/>
                                        <p:tgtEl>
                                          <p:spTgt spid="65"/>
                                        </p:tgtEl>
                                      </p:cBhvr>
                                    </p:animEffect>
                                    <p:anim calcmode="lin" valueType="num">
                                      <p:cBhvr>
                                        <p:cTn id="174" dur="500" fill="hold"/>
                                        <p:tgtEl>
                                          <p:spTgt spid="65"/>
                                        </p:tgtEl>
                                        <p:attrNameLst>
                                          <p:attrName>ppt_x</p:attrName>
                                        </p:attrNameLst>
                                      </p:cBhvr>
                                      <p:tavLst>
                                        <p:tav tm="0">
                                          <p:val>
                                            <p:strVal val="#ppt_x"/>
                                          </p:val>
                                        </p:tav>
                                        <p:tav tm="100000">
                                          <p:val>
                                            <p:strVal val="#ppt_x"/>
                                          </p:val>
                                        </p:tav>
                                      </p:tavLst>
                                    </p:anim>
                                    <p:anim calcmode="lin" valueType="num">
                                      <p:cBhvr>
                                        <p:cTn id="175" dur="5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animBg="1"/>
      <p:bldP spid="22" grpId="0"/>
      <p:bldP spid="23" grpId="0"/>
      <p:bldP spid="24" grpId="0"/>
      <p:bldP spid="25" grpId="0"/>
      <p:bldP spid="26" grpId="0"/>
      <p:bldP spid="2" grpId="0" animBg="1"/>
      <p:bldP spid="30" grpId="0" animBg="1"/>
      <p:bldP spid="32" grpId="0" animBg="1"/>
      <p:bldP spid="40" grpId="0" animBg="1"/>
      <p:bldP spid="41" grpId="0" animBg="1"/>
      <p:bldP spid="42" grpId="0" animBg="1"/>
      <p:bldP spid="47" grpId="0"/>
      <p:bldP spid="48" grpId="0"/>
      <p:bldP spid="59" grpId="0"/>
      <p:bldP spid="60" grpId="0"/>
      <p:bldP spid="62" grpId="0"/>
      <p:bldP spid="63" grpId="0"/>
      <p:bldP spid="64" grpId="0" animBg="1"/>
      <p:bldP spid="65" grpId="0" animBg="1"/>
      <p:bldP spid="6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一维数组切片索引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533516"/>
            <a:ext cx="9810598"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ndarry</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的切片语法跟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列表中的切片语法一致。</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50889" y="2154996"/>
            <a:ext cx="5891739"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a:t>
            </a:r>
            <a:r>
              <a:rPr lang="zh-CN" altLang="en-US" sz="16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一</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维数组切片索引的应用</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ch01-demo14.py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50889" y="2819950"/>
            <a:ext cx="4237111" cy="160690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创建一个一维数组</a:t>
            </a:r>
          </a:p>
          <a:p>
            <a:pPr>
              <a:lnSpc>
                <a:spcPts val="2200"/>
              </a:lnSpc>
            </a:pP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a:t>
            </a:r>
            <a:r>
              <a:rPr lang="en-US" altLang="zh-CN" sz="1400" dirty="0" err="1" smtClean="0">
                <a:solidFill>
                  <a:schemeClr val="tx1">
                    <a:lumMod val="65000"/>
                    <a:lumOff val="35000"/>
                  </a:schemeClr>
                </a:solidFill>
              </a:rPr>
              <a:t>np.</a:t>
            </a:r>
            <a:r>
              <a:rPr lang="en-US" altLang="zh-CN" sz="1400" dirty="0" err="1" smtClean="0">
                <a:solidFill>
                  <a:schemeClr val="accent2"/>
                </a:solidFill>
              </a:rPr>
              <a:t>arange</a:t>
            </a:r>
            <a:r>
              <a:rPr lang="en-US" altLang="zh-CN" sz="1400" dirty="0" smtClean="0">
                <a:solidFill>
                  <a:schemeClr val="tx1">
                    <a:lumMod val="65000"/>
                    <a:lumOff val="35000"/>
                  </a:schemeClr>
                </a:solidFill>
              </a:rPr>
              <a:t>(5)</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zh-CN" altLang="en-US" sz="1400" dirty="0">
                <a:solidFill>
                  <a:schemeClr val="tx1">
                    <a:lumMod val="65000"/>
                    <a:lumOff val="35000"/>
                  </a:schemeClr>
                </a:solidFill>
              </a:rPr>
              <a:t>数组：</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切片获取</a:t>
            </a:r>
            <a:r>
              <a:rPr lang="zh-CN" altLang="en-US" sz="1400" dirty="0" smtClean="0">
                <a:solidFill>
                  <a:schemeClr val="accent6"/>
                </a:solidFill>
              </a:rPr>
              <a:t>数据，从下标索引值为</a:t>
            </a:r>
            <a:r>
              <a:rPr lang="en-US" altLang="zh-CN" sz="1400" dirty="0" smtClean="0">
                <a:solidFill>
                  <a:schemeClr val="accent6"/>
                </a:solidFill>
              </a:rPr>
              <a:t>3</a:t>
            </a:r>
            <a:r>
              <a:rPr lang="zh-CN" altLang="en-US" sz="1400" dirty="0" smtClean="0">
                <a:solidFill>
                  <a:schemeClr val="accent6"/>
                </a:solidFill>
              </a:rPr>
              <a:t>到结束的切片</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arrp</a:t>
            </a:r>
            <a:r>
              <a:rPr lang="en-US" altLang="zh-CN" sz="1400" dirty="0">
                <a:solidFill>
                  <a:schemeClr val="tx1">
                    <a:lumMod val="65000"/>
                    <a:lumOff val="35000"/>
                  </a:schemeClr>
                </a:solidFill>
              </a:rPr>
              <a:t>[3:]</a:t>
            </a:r>
            <a:r>
              <a:rPr lang="zh-CN" altLang="en-US" sz="1400" dirty="0">
                <a:solidFill>
                  <a:schemeClr val="tx1">
                    <a:lumMod val="65000"/>
                    <a:lumOff val="35000"/>
                  </a:schemeClr>
                </a:solidFill>
              </a:rPr>
              <a:t>的数据：</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a:t>
            </a:r>
            <a:r>
              <a:rPr lang="en-US" altLang="zh-CN" sz="1400" dirty="0">
                <a:solidFill>
                  <a:schemeClr val="accent2"/>
                </a:solidFill>
              </a:rPr>
              <a:t>3</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35" name="矩形 34"/>
          <p:cNvSpPr/>
          <p:nvPr/>
        </p:nvSpPr>
        <p:spPr>
          <a:xfrm>
            <a:off x="5387108" y="2997884"/>
            <a:ext cx="2595749" cy="646331"/>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[0 1 2 3 4]                                                                     </a:t>
            </a:r>
          </a:p>
          <a:p>
            <a:pPr>
              <a:lnSpc>
                <a:spcPct val="150000"/>
              </a:lnSpc>
            </a:pP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arrp</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[3:]</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的数据：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[3 4]</a:t>
            </a:r>
            <a:endParaRPr lang="zh-CN" altLang="en-US" sz="1200" b="1" dirty="0">
              <a:solidFill>
                <a:schemeClr val="bg1">
                  <a:lumMod val="95000"/>
                </a:schemeClr>
              </a:solidFill>
            </a:endParaRPr>
          </a:p>
        </p:txBody>
      </p:sp>
      <p:sp>
        <p:nvSpPr>
          <p:cNvPr id="28" name="矩形 27"/>
          <p:cNvSpPr/>
          <p:nvPr/>
        </p:nvSpPr>
        <p:spPr>
          <a:xfrm>
            <a:off x="871036" y="1007398"/>
            <a:ext cx="3972562"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4.5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一维度</a:t>
            </a:r>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数组的切片索引</a:t>
            </a:r>
          </a:p>
        </p:txBody>
      </p:sp>
    </p:spTree>
    <p:extLst>
      <p:ext uri="{BB962C8B-B14F-4D97-AF65-F5344CB8AC3E}">
        <p14:creationId xmlns:p14="http://schemas.microsoft.com/office/powerpoint/2010/main" val="324111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750"/>
                                        <p:tgtEl>
                                          <p:spTgt spid="33"/>
                                        </p:tgtEl>
                                      </p:cBhvr>
                                    </p:animEffect>
                                    <p:anim calcmode="lin" valueType="num">
                                      <p:cBhvr>
                                        <p:cTn id="11" dur="750" fill="hold"/>
                                        <p:tgtEl>
                                          <p:spTgt spid="33"/>
                                        </p:tgtEl>
                                        <p:attrNameLst>
                                          <p:attrName>ppt_x</p:attrName>
                                        </p:attrNameLst>
                                      </p:cBhvr>
                                      <p:tavLst>
                                        <p:tav tm="0">
                                          <p:val>
                                            <p:strVal val="#ppt_x"/>
                                          </p:val>
                                        </p:tav>
                                        <p:tav tm="100000">
                                          <p:val>
                                            <p:strVal val="#ppt_x"/>
                                          </p:val>
                                        </p:tav>
                                      </p:tavLst>
                                    </p:anim>
                                    <p:anim calcmode="lin" valueType="num">
                                      <p:cBhvr>
                                        <p:cTn id="12"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anim calcmode="lin" valueType="num">
                                      <p:cBhvr>
                                        <p:cTn id="18" dur="500" fill="hold"/>
                                        <p:tgtEl>
                                          <p:spTgt spid="35"/>
                                        </p:tgtEl>
                                        <p:attrNameLst>
                                          <p:attrName>ppt_x</p:attrName>
                                        </p:attrNameLst>
                                      </p:cBhvr>
                                      <p:tavLst>
                                        <p:tav tm="0">
                                          <p:val>
                                            <p:strVal val="#ppt_x"/>
                                          </p:val>
                                        </p:tav>
                                        <p:tav tm="100000">
                                          <p:val>
                                            <p:strVal val="#ppt_x"/>
                                          </p:val>
                                        </p:tav>
                                      </p:tavLst>
                                    </p:anim>
                                    <p:anim calcmode="lin" valueType="num">
                                      <p:cBhvr>
                                        <p:cTn id="19"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二维数组切片索引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533516"/>
            <a:ext cx="4599969"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二维数组的切片方式更加灵活多样。</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50889" y="2154996"/>
            <a:ext cx="5891739"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示例：二维数组切片索引的应用</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ch01-demo15.py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50889" y="2819950"/>
            <a:ext cx="4237111" cy="3319593"/>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创建一个二维数组</a:t>
            </a:r>
          </a:p>
          <a:p>
            <a:pPr>
              <a:lnSpc>
                <a:spcPts val="2200"/>
              </a:lnSpc>
            </a:pPr>
            <a:r>
              <a:rPr lang="en-US" altLang="zh-CN" sz="1400" dirty="0">
                <a:solidFill>
                  <a:schemeClr val="tx1">
                    <a:lumMod val="65000"/>
                    <a:lumOff val="35000"/>
                  </a:schemeClr>
                </a:solidFill>
              </a:rPr>
              <a:t>arr2d = </a:t>
            </a:r>
            <a:r>
              <a:rPr lang="en-US" altLang="zh-CN" sz="1400" dirty="0" err="1">
                <a:solidFill>
                  <a:schemeClr val="tx1">
                    <a:lumMod val="65000"/>
                    <a:lumOff val="35000"/>
                  </a:schemeClr>
                </a:solidFill>
              </a:rPr>
              <a:t>np.array</a:t>
            </a:r>
            <a:r>
              <a:rPr lang="en-US" altLang="zh-CN" sz="1400" dirty="0">
                <a:solidFill>
                  <a:schemeClr val="tx1">
                    <a:lumMod val="65000"/>
                    <a:lumOff val="35000"/>
                  </a:schemeClr>
                </a:solidFill>
              </a:rPr>
              <a:t>([[1,2,3], </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a:solidFill>
                  <a:schemeClr val="tx1">
                    <a:lumMod val="65000"/>
                    <a:lumOff val="35000"/>
                  </a:schemeClr>
                </a:solidFill>
              </a:rPr>
              <a:t>4,5,6],</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a:solidFill>
                  <a:schemeClr val="tx1">
                    <a:lumMod val="65000"/>
                    <a:lumOff val="35000"/>
                  </a:schemeClr>
                </a:solidFill>
              </a:rPr>
              <a:t>7,8,9]])</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'arr2d</a:t>
            </a:r>
            <a:r>
              <a:rPr lang="zh-CN" altLang="en-US" sz="1400" dirty="0">
                <a:solidFill>
                  <a:schemeClr val="tx1">
                    <a:lumMod val="65000"/>
                    <a:lumOff val="35000"/>
                  </a:schemeClr>
                </a:solidFill>
              </a:rPr>
              <a:t>数组：</a:t>
            </a:r>
            <a:r>
              <a:rPr lang="en-US" altLang="zh-CN" sz="1400" dirty="0">
                <a:solidFill>
                  <a:schemeClr val="tx1">
                    <a:lumMod val="65000"/>
                    <a:lumOff val="35000"/>
                  </a:schemeClr>
                </a:solidFill>
              </a:rPr>
              <a:t>\n', arr2d</a:t>
            </a:r>
          </a:p>
          <a:p>
            <a:pPr>
              <a:lnSpc>
                <a:spcPts val="2200"/>
              </a:lnSpc>
            </a:pPr>
            <a:endParaRPr lang="en-US" altLang="zh-CN" sz="1400" dirty="0">
              <a:solidFill>
                <a:schemeClr val="accent6"/>
              </a:solidFill>
            </a:endParaRPr>
          </a:p>
          <a:p>
            <a:pPr>
              <a:lnSpc>
                <a:spcPts val="2200"/>
              </a:lnSpc>
            </a:pPr>
            <a:r>
              <a:rPr lang="en-US" altLang="zh-CN" sz="1400" dirty="0">
                <a:solidFill>
                  <a:schemeClr val="accent6"/>
                </a:solidFill>
              </a:rPr>
              <a:t># </a:t>
            </a:r>
            <a:r>
              <a:rPr lang="zh-CN" altLang="en-US" sz="1400" dirty="0">
                <a:solidFill>
                  <a:schemeClr val="accent6"/>
                </a:solidFill>
              </a:rPr>
              <a:t>输出切片数据</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'arr2d[:2, 1:]</a:t>
            </a:r>
            <a:r>
              <a:rPr lang="zh-CN" altLang="en-US" sz="1400" dirty="0">
                <a:solidFill>
                  <a:schemeClr val="tx1">
                    <a:lumMod val="65000"/>
                    <a:lumOff val="35000"/>
                  </a:schemeClr>
                </a:solidFill>
              </a:rPr>
              <a:t>的切片：</a:t>
            </a:r>
            <a:r>
              <a:rPr lang="en-US" altLang="zh-CN" sz="1400" dirty="0">
                <a:solidFill>
                  <a:schemeClr val="tx1">
                    <a:lumMod val="65000"/>
                    <a:lumOff val="35000"/>
                  </a:schemeClr>
                </a:solidFill>
              </a:rPr>
              <a:t>\n', arr2d[</a:t>
            </a:r>
            <a:r>
              <a:rPr lang="en-US" altLang="zh-CN" sz="1400" dirty="0">
                <a:solidFill>
                  <a:schemeClr val="accent2"/>
                </a:solidFill>
              </a:rPr>
              <a:t>:2</a:t>
            </a:r>
            <a:r>
              <a:rPr lang="en-US" altLang="zh-CN" sz="1400" dirty="0">
                <a:solidFill>
                  <a:schemeClr val="tx1">
                    <a:lumMod val="65000"/>
                    <a:lumOff val="35000"/>
                  </a:schemeClr>
                </a:solidFill>
              </a:rPr>
              <a:t>,</a:t>
            </a:r>
            <a:r>
              <a:rPr lang="en-US" altLang="zh-CN" sz="1400" dirty="0">
                <a:solidFill>
                  <a:schemeClr val="accent2"/>
                </a:solidFill>
              </a:rPr>
              <a:t>1:</a:t>
            </a:r>
            <a:r>
              <a:rPr lang="en-US" altLang="zh-CN" sz="1400" dirty="0">
                <a:solidFill>
                  <a:schemeClr val="tx1">
                    <a:lumMod val="65000"/>
                    <a:lumOff val="35000"/>
                  </a:schemeClr>
                </a:solidFill>
              </a:rPr>
              <a:t>]</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'arr2d[1, :2]</a:t>
            </a:r>
            <a:r>
              <a:rPr lang="zh-CN" altLang="en-US" sz="1400" dirty="0">
                <a:solidFill>
                  <a:schemeClr val="tx1">
                    <a:lumMod val="65000"/>
                    <a:lumOff val="35000"/>
                  </a:schemeClr>
                </a:solidFill>
              </a:rPr>
              <a:t>的切片：</a:t>
            </a:r>
            <a:r>
              <a:rPr lang="en-US" altLang="zh-CN" sz="1400" dirty="0">
                <a:solidFill>
                  <a:schemeClr val="tx1">
                    <a:lumMod val="65000"/>
                    <a:lumOff val="35000"/>
                  </a:schemeClr>
                </a:solidFill>
              </a:rPr>
              <a:t>\n', arr2d[</a:t>
            </a:r>
            <a:r>
              <a:rPr lang="en-US" altLang="zh-CN" sz="1400" dirty="0">
                <a:solidFill>
                  <a:schemeClr val="accent2"/>
                </a:solidFill>
              </a:rPr>
              <a:t>1</a:t>
            </a:r>
            <a:r>
              <a:rPr lang="en-US" altLang="zh-CN" sz="1400" dirty="0">
                <a:solidFill>
                  <a:schemeClr val="tx1">
                    <a:lumMod val="65000"/>
                    <a:lumOff val="35000"/>
                  </a:schemeClr>
                </a:solidFill>
              </a:rPr>
              <a:t>,</a:t>
            </a:r>
            <a:r>
              <a:rPr lang="en-US" altLang="zh-CN" sz="1400" dirty="0">
                <a:solidFill>
                  <a:schemeClr val="accent2"/>
                </a:solidFill>
              </a:rPr>
              <a:t>:2</a:t>
            </a:r>
            <a:r>
              <a:rPr lang="en-US" altLang="zh-CN" sz="1400" dirty="0">
                <a:solidFill>
                  <a:schemeClr val="tx1">
                    <a:lumMod val="65000"/>
                    <a:lumOff val="35000"/>
                  </a:schemeClr>
                </a:solidFill>
              </a:rPr>
              <a:t>]</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'arr2d[2, :1]</a:t>
            </a:r>
            <a:r>
              <a:rPr lang="zh-CN" altLang="en-US" sz="1400" dirty="0">
                <a:solidFill>
                  <a:schemeClr val="tx1">
                    <a:lumMod val="65000"/>
                    <a:lumOff val="35000"/>
                  </a:schemeClr>
                </a:solidFill>
              </a:rPr>
              <a:t>的切片：</a:t>
            </a:r>
            <a:r>
              <a:rPr lang="en-US" altLang="zh-CN" sz="1400" dirty="0">
                <a:solidFill>
                  <a:schemeClr val="tx1">
                    <a:lumMod val="65000"/>
                    <a:lumOff val="35000"/>
                  </a:schemeClr>
                </a:solidFill>
              </a:rPr>
              <a:t>\n', arr2d[</a:t>
            </a:r>
            <a:r>
              <a:rPr lang="en-US" altLang="zh-CN" sz="1400" dirty="0">
                <a:solidFill>
                  <a:schemeClr val="accent2"/>
                </a:solidFill>
              </a:rPr>
              <a:t>2</a:t>
            </a:r>
            <a:r>
              <a:rPr lang="en-US" altLang="zh-CN" sz="1400" dirty="0">
                <a:solidFill>
                  <a:schemeClr val="tx1">
                    <a:lumMod val="65000"/>
                    <a:lumOff val="35000"/>
                  </a:schemeClr>
                </a:solidFill>
              </a:rPr>
              <a:t>,</a:t>
            </a:r>
            <a:r>
              <a:rPr lang="en-US" altLang="zh-CN" sz="1400" dirty="0">
                <a:solidFill>
                  <a:schemeClr val="accent2"/>
                </a:solidFill>
              </a:rPr>
              <a:t>:1</a:t>
            </a:r>
            <a:r>
              <a:rPr lang="en-US" altLang="zh-CN" sz="1400" dirty="0">
                <a:solidFill>
                  <a:schemeClr val="tx1">
                    <a:lumMod val="65000"/>
                    <a:lumOff val="35000"/>
                  </a:schemeClr>
                </a:solidFill>
              </a:rPr>
              <a:t>]</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'arr2d[:, :1]</a:t>
            </a:r>
            <a:r>
              <a:rPr lang="zh-CN" altLang="en-US" sz="1400" dirty="0">
                <a:solidFill>
                  <a:schemeClr val="tx1">
                    <a:lumMod val="65000"/>
                    <a:lumOff val="35000"/>
                  </a:schemeClr>
                </a:solidFill>
              </a:rPr>
              <a:t>的切片：</a:t>
            </a:r>
            <a:r>
              <a:rPr lang="en-US" altLang="zh-CN" sz="1400" dirty="0">
                <a:solidFill>
                  <a:schemeClr val="tx1">
                    <a:lumMod val="65000"/>
                    <a:lumOff val="35000"/>
                  </a:schemeClr>
                </a:solidFill>
              </a:rPr>
              <a:t>\n', arr2d[</a:t>
            </a:r>
            <a:r>
              <a:rPr lang="en-US" altLang="zh-CN" sz="1400" dirty="0">
                <a:solidFill>
                  <a:schemeClr val="accent2"/>
                </a:solidFill>
              </a:rPr>
              <a:t>:</a:t>
            </a:r>
            <a:r>
              <a:rPr lang="en-US" altLang="zh-CN" sz="1400" dirty="0">
                <a:solidFill>
                  <a:schemeClr val="tx1">
                    <a:lumMod val="65000"/>
                    <a:lumOff val="35000"/>
                  </a:schemeClr>
                </a:solidFill>
              </a:rPr>
              <a:t>,</a:t>
            </a:r>
            <a:r>
              <a:rPr lang="en-US" altLang="zh-CN" sz="1400" dirty="0">
                <a:solidFill>
                  <a:schemeClr val="accent2"/>
                </a:solidFill>
              </a:rPr>
              <a:t>:1</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35" name="矩形 34"/>
          <p:cNvSpPr/>
          <p:nvPr/>
        </p:nvSpPr>
        <p:spPr>
          <a:xfrm>
            <a:off x="5169393" y="2647834"/>
            <a:ext cx="2595749" cy="3663823"/>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arr2d</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[[1 2 3]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[4 5 6]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[7 8 9]]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arr2d[:2, 1:]</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的切片：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[[2 3]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[5 6]]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arr2d[1, :2]</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的切片：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[4 5]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arr2d[2, :1]</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的切片：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[7]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arr2d[:, :1]</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的切片：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[[1]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[4]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[7]] </a:t>
            </a:r>
            <a:endParaRPr lang="zh-CN" altLang="en-US" sz="1200" b="1" dirty="0">
              <a:solidFill>
                <a:schemeClr val="bg1">
                  <a:lumMod val="95000"/>
                </a:schemeClr>
              </a:solidFill>
            </a:endParaRPr>
          </a:p>
        </p:txBody>
      </p:sp>
      <p:sp>
        <p:nvSpPr>
          <p:cNvPr id="28" name="矩形 27"/>
          <p:cNvSpPr/>
          <p:nvPr/>
        </p:nvSpPr>
        <p:spPr>
          <a:xfrm>
            <a:off x="871036" y="1007398"/>
            <a:ext cx="3972562"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4.6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二维度</a:t>
            </a:r>
            <a:r>
              <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数组的切片索引</a:t>
            </a:r>
          </a:p>
        </p:txBody>
      </p:sp>
      <p:sp>
        <p:nvSpPr>
          <p:cNvPr id="2" name="矩形 1"/>
          <p:cNvSpPr/>
          <p:nvPr/>
        </p:nvSpPr>
        <p:spPr>
          <a:xfrm>
            <a:off x="8360499" y="1414611"/>
            <a:ext cx="1039067" cy="276999"/>
          </a:xfrm>
          <a:prstGeom prst="rect">
            <a:avLst/>
          </a:prstGeom>
        </p:spPr>
        <p:txBody>
          <a:bodyPr wrap="none">
            <a:spAutoFit/>
          </a:bodyPr>
          <a:lstStyle/>
          <a:p>
            <a:r>
              <a:rPr lang="en-US" altLang="zh-CN" sz="1200" b="1" dirty="0">
                <a:ln w="0"/>
                <a:solidFill>
                  <a:schemeClr val="tx1">
                    <a:lumMod val="65000"/>
                    <a:lumOff val="35000"/>
                  </a:schemeClr>
                </a:solidFill>
                <a:latin typeface="微软雅黑" panose="020B0503020204020204" pitchFamily="34" charset="-122"/>
                <a:ea typeface="微软雅黑" panose="020B0503020204020204" pitchFamily="34" charset="-122"/>
              </a:rPr>
              <a:t>a</a:t>
            </a:r>
            <a:r>
              <a:rPr lang="en-US" altLang="zh-CN" sz="1200" b="1" dirty="0" smtClean="0">
                <a:ln w="0"/>
                <a:solidFill>
                  <a:schemeClr val="tx1">
                    <a:lumMod val="65000"/>
                    <a:lumOff val="35000"/>
                  </a:schemeClr>
                </a:solidFill>
                <a:latin typeface="微软雅黑" panose="020B0503020204020204" pitchFamily="34" charset="-122"/>
                <a:ea typeface="微软雅黑" panose="020B0503020204020204" pitchFamily="34" charset="-122"/>
              </a:rPr>
              <a:t>rr2d[:2,1:]</a:t>
            </a:r>
            <a:endParaRPr lang="zh-CN" altLang="en-US" sz="1200" b="1" dirty="0">
              <a:solidFill>
                <a:schemeClr val="tx1">
                  <a:lumMod val="65000"/>
                  <a:lumOff val="35000"/>
                </a:schemeClr>
              </a:solidFill>
            </a:endParaRPr>
          </a:p>
        </p:txBody>
      </p:sp>
      <p:sp>
        <p:nvSpPr>
          <p:cNvPr id="3" name="矩形 2"/>
          <p:cNvSpPr/>
          <p:nvPr/>
        </p:nvSpPr>
        <p:spPr>
          <a:xfrm>
            <a:off x="9714204" y="1901562"/>
            <a:ext cx="252283" cy="27118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7</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9966487" y="1901561"/>
            <a:ext cx="252283" cy="26905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8</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10218770" y="1901561"/>
            <a:ext cx="252283" cy="26905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0</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9714204" y="1632483"/>
            <a:ext cx="252283" cy="27118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4</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9966487" y="1632482"/>
            <a:ext cx="252283" cy="269059"/>
          </a:xfrm>
          <a:prstGeom prst="rect">
            <a:avLst/>
          </a:prstGeom>
          <a:solidFill>
            <a:schemeClr val="accent2">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5</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10218770" y="1632482"/>
            <a:ext cx="252283" cy="269059"/>
          </a:xfrm>
          <a:prstGeom prst="rect">
            <a:avLst/>
          </a:prstGeom>
          <a:solidFill>
            <a:schemeClr val="accent2">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6</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9718350" y="1362146"/>
            <a:ext cx="252283" cy="27118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9966487" y="1364248"/>
            <a:ext cx="256430" cy="260430"/>
          </a:xfrm>
          <a:prstGeom prst="rect">
            <a:avLst/>
          </a:prstGeom>
          <a:solidFill>
            <a:schemeClr val="accent2">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2</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10218770" y="1362145"/>
            <a:ext cx="248136" cy="271183"/>
          </a:xfrm>
          <a:prstGeom prst="rect">
            <a:avLst/>
          </a:prstGeom>
          <a:solidFill>
            <a:schemeClr val="accent2">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3</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9421480" y="1377160"/>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0</a:t>
            </a:r>
            <a:endParaRPr lang="zh-CN" altLang="en-US" sz="1200" b="1" dirty="0">
              <a:solidFill>
                <a:schemeClr val="accent2"/>
              </a:solidFill>
            </a:endParaRPr>
          </a:p>
        </p:txBody>
      </p:sp>
      <p:sp>
        <p:nvSpPr>
          <p:cNvPr id="23" name="矩形 22"/>
          <p:cNvSpPr/>
          <p:nvPr/>
        </p:nvSpPr>
        <p:spPr>
          <a:xfrm>
            <a:off x="9419764" y="1640098"/>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1</a:t>
            </a:r>
            <a:endParaRPr lang="zh-CN" altLang="en-US" sz="1200" b="1" dirty="0">
              <a:solidFill>
                <a:schemeClr val="accent2"/>
              </a:solidFill>
            </a:endParaRPr>
          </a:p>
        </p:txBody>
      </p:sp>
      <p:sp>
        <p:nvSpPr>
          <p:cNvPr id="24" name="矩形 23"/>
          <p:cNvSpPr/>
          <p:nvPr/>
        </p:nvSpPr>
        <p:spPr>
          <a:xfrm>
            <a:off x="9427362" y="1917097"/>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2</a:t>
            </a:r>
            <a:endParaRPr lang="zh-CN" altLang="en-US" sz="1200" b="1" dirty="0">
              <a:solidFill>
                <a:schemeClr val="accent2"/>
              </a:solidFill>
            </a:endParaRPr>
          </a:p>
        </p:txBody>
      </p:sp>
      <p:sp>
        <p:nvSpPr>
          <p:cNvPr id="29" name="矩形 28"/>
          <p:cNvSpPr/>
          <p:nvPr/>
        </p:nvSpPr>
        <p:spPr>
          <a:xfrm>
            <a:off x="9714204" y="1100141"/>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0</a:t>
            </a:r>
            <a:endParaRPr lang="zh-CN" altLang="en-US" sz="1200" b="1" dirty="0">
              <a:solidFill>
                <a:schemeClr val="accent2"/>
              </a:solidFill>
            </a:endParaRPr>
          </a:p>
        </p:txBody>
      </p:sp>
      <p:sp>
        <p:nvSpPr>
          <p:cNvPr id="30" name="矩形 29"/>
          <p:cNvSpPr/>
          <p:nvPr/>
        </p:nvSpPr>
        <p:spPr>
          <a:xfrm>
            <a:off x="9960285" y="1100495"/>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1</a:t>
            </a:r>
            <a:endParaRPr lang="zh-CN" altLang="en-US" sz="1200" b="1" dirty="0">
              <a:solidFill>
                <a:schemeClr val="accent2"/>
              </a:solidFill>
            </a:endParaRPr>
          </a:p>
        </p:txBody>
      </p:sp>
      <p:sp>
        <p:nvSpPr>
          <p:cNvPr id="32" name="矩形 31"/>
          <p:cNvSpPr/>
          <p:nvPr/>
        </p:nvSpPr>
        <p:spPr>
          <a:xfrm>
            <a:off x="10185607" y="1100141"/>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2</a:t>
            </a:r>
            <a:endParaRPr lang="zh-CN" altLang="en-US" sz="1200" b="1" dirty="0">
              <a:solidFill>
                <a:schemeClr val="accent2"/>
              </a:solidFill>
            </a:endParaRPr>
          </a:p>
        </p:txBody>
      </p:sp>
      <p:sp>
        <p:nvSpPr>
          <p:cNvPr id="34" name="矩形 33"/>
          <p:cNvSpPr/>
          <p:nvPr/>
        </p:nvSpPr>
        <p:spPr>
          <a:xfrm>
            <a:off x="8375013" y="2798934"/>
            <a:ext cx="995785" cy="276999"/>
          </a:xfrm>
          <a:prstGeom prst="rect">
            <a:avLst/>
          </a:prstGeom>
        </p:spPr>
        <p:txBody>
          <a:bodyPr wrap="none">
            <a:spAutoFit/>
          </a:bodyPr>
          <a:lstStyle/>
          <a:p>
            <a:r>
              <a:rPr lang="en-US" altLang="zh-CN" sz="12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arr2d[1,:2]</a:t>
            </a:r>
            <a:endParaRPr lang="zh-CN" altLang="en-US" sz="1200" b="1" dirty="0">
              <a:solidFill>
                <a:schemeClr val="tx1">
                  <a:lumMod val="65000"/>
                  <a:lumOff val="35000"/>
                </a:schemeClr>
              </a:solidFill>
            </a:endParaRPr>
          </a:p>
        </p:txBody>
      </p:sp>
      <p:sp>
        <p:nvSpPr>
          <p:cNvPr id="36" name="矩形 35"/>
          <p:cNvSpPr/>
          <p:nvPr/>
        </p:nvSpPr>
        <p:spPr>
          <a:xfrm>
            <a:off x="9728718" y="3285885"/>
            <a:ext cx="252283" cy="27118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7</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7" name="矩形 36"/>
          <p:cNvSpPr/>
          <p:nvPr/>
        </p:nvSpPr>
        <p:spPr>
          <a:xfrm>
            <a:off x="9981001" y="3285884"/>
            <a:ext cx="252283" cy="26905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8</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10233284" y="3285884"/>
            <a:ext cx="252283" cy="26905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0</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矩形 38"/>
          <p:cNvSpPr/>
          <p:nvPr/>
        </p:nvSpPr>
        <p:spPr>
          <a:xfrm>
            <a:off x="9728718" y="3016806"/>
            <a:ext cx="252283" cy="271182"/>
          </a:xfrm>
          <a:prstGeom prst="rect">
            <a:avLst/>
          </a:prstGeom>
          <a:solidFill>
            <a:schemeClr val="accent2">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4</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9981001" y="3016805"/>
            <a:ext cx="252283" cy="269059"/>
          </a:xfrm>
          <a:prstGeom prst="rect">
            <a:avLst/>
          </a:prstGeom>
          <a:solidFill>
            <a:schemeClr val="accent2">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5</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10233284" y="3016805"/>
            <a:ext cx="252283" cy="26905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6</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9732864" y="2746469"/>
            <a:ext cx="252283" cy="27118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3" name="矩形 42"/>
          <p:cNvSpPr/>
          <p:nvPr/>
        </p:nvSpPr>
        <p:spPr>
          <a:xfrm>
            <a:off x="9981001" y="2748571"/>
            <a:ext cx="256430" cy="26043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2</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矩形 43"/>
          <p:cNvSpPr/>
          <p:nvPr/>
        </p:nvSpPr>
        <p:spPr>
          <a:xfrm>
            <a:off x="10233284" y="2746468"/>
            <a:ext cx="248136" cy="27118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3</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矩形 44"/>
          <p:cNvSpPr/>
          <p:nvPr/>
        </p:nvSpPr>
        <p:spPr>
          <a:xfrm>
            <a:off x="9435994" y="2761483"/>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0</a:t>
            </a:r>
            <a:endParaRPr lang="zh-CN" altLang="en-US" sz="1200" b="1" dirty="0">
              <a:solidFill>
                <a:schemeClr val="accent2"/>
              </a:solidFill>
            </a:endParaRPr>
          </a:p>
        </p:txBody>
      </p:sp>
      <p:sp>
        <p:nvSpPr>
          <p:cNvPr id="46" name="矩形 45"/>
          <p:cNvSpPr/>
          <p:nvPr/>
        </p:nvSpPr>
        <p:spPr>
          <a:xfrm>
            <a:off x="9434278" y="3024421"/>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1</a:t>
            </a:r>
            <a:endParaRPr lang="zh-CN" altLang="en-US" sz="1200" b="1" dirty="0">
              <a:solidFill>
                <a:schemeClr val="accent2"/>
              </a:solidFill>
            </a:endParaRPr>
          </a:p>
        </p:txBody>
      </p:sp>
      <p:sp>
        <p:nvSpPr>
          <p:cNvPr id="47" name="矩形 46"/>
          <p:cNvSpPr/>
          <p:nvPr/>
        </p:nvSpPr>
        <p:spPr>
          <a:xfrm>
            <a:off x="9441876" y="3301420"/>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2</a:t>
            </a:r>
            <a:endParaRPr lang="zh-CN" altLang="en-US" sz="1200" b="1" dirty="0">
              <a:solidFill>
                <a:schemeClr val="accent2"/>
              </a:solidFill>
            </a:endParaRPr>
          </a:p>
        </p:txBody>
      </p:sp>
      <p:sp>
        <p:nvSpPr>
          <p:cNvPr id="48" name="矩形 47"/>
          <p:cNvSpPr/>
          <p:nvPr/>
        </p:nvSpPr>
        <p:spPr>
          <a:xfrm>
            <a:off x="9728718" y="2484464"/>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0</a:t>
            </a:r>
            <a:endParaRPr lang="zh-CN" altLang="en-US" sz="1200" b="1" dirty="0">
              <a:solidFill>
                <a:schemeClr val="accent2"/>
              </a:solidFill>
            </a:endParaRPr>
          </a:p>
        </p:txBody>
      </p:sp>
      <p:sp>
        <p:nvSpPr>
          <p:cNvPr id="49" name="矩形 48"/>
          <p:cNvSpPr/>
          <p:nvPr/>
        </p:nvSpPr>
        <p:spPr>
          <a:xfrm>
            <a:off x="9974799" y="2484818"/>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1</a:t>
            </a:r>
            <a:endParaRPr lang="zh-CN" altLang="en-US" sz="1200" b="1" dirty="0">
              <a:solidFill>
                <a:schemeClr val="accent2"/>
              </a:solidFill>
            </a:endParaRPr>
          </a:p>
        </p:txBody>
      </p:sp>
      <p:sp>
        <p:nvSpPr>
          <p:cNvPr id="50" name="矩形 49"/>
          <p:cNvSpPr/>
          <p:nvPr/>
        </p:nvSpPr>
        <p:spPr>
          <a:xfrm>
            <a:off x="10200121" y="2484464"/>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2</a:t>
            </a:r>
            <a:endParaRPr lang="zh-CN" altLang="en-US" sz="1200" b="1" dirty="0">
              <a:solidFill>
                <a:schemeClr val="accent2"/>
              </a:solidFill>
            </a:endParaRPr>
          </a:p>
        </p:txBody>
      </p:sp>
      <p:sp>
        <p:nvSpPr>
          <p:cNvPr id="54" name="矩形 53"/>
          <p:cNvSpPr/>
          <p:nvPr/>
        </p:nvSpPr>
        <p:spPr>
          <a:xfrm>
            <a:off x="8396787" y="4185048"/>
            <a:ext cx="995785" cy="276999"/>
          </a:xfrm>
          <a:prstGeom prst="rect">
            <a:avLst/>
          </a:prstGeom>
        </p:spPr>
        <p:txBody>
          <a:bodyPr wrap="none">
            <a:spAutoFit/>
          </a:bodyPr>
          <a:lstStyle/>
          <a:p>
            <a:r>
              <a:rPr lang="en-US" altLang="zh-CN" sz="12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arr2d[2,:</a:t>
            </a:r>
            <a:r>
              <a:rPr lang="en-US" altLang="zh-CN" sz="1200" b="1" dirty="0">
                <a:ln w="0"/>
                <a:solidFill>
                  <a:schemeClr val="tx1">
                    <a:lumMod val="65000"/>
                    <a:lumOff val="35000"/>
                  </a:schemeClr>
                </a:solidFill>
                <a:latin typeface="微软雅黑" panose="020B0503020204020204" pitchFamily="34" charset="-122"/>
                <a:ea typeface="微软雅黑" panose="020B0503020204020204" pitchFamily="34" charset="-122"/>
              </a:rPr>
              <a:t>1</a:t>
            </a:r>
            <a:r>
              <a:rPr lang="en-US" altLang="zh-CN" sz="12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65000"/>
                  <a:lumOff val="35000"/>
                </a:schemeClr>
              </a:solidFill>
            </a:endParaRPr>
          </a:p>
        </p:txBody>
      </p:sp>
      <p:sp>
        <p:nvSpPr>
          <p:cNvPr id="55" name="矩形 54"/>
          <p:cNvSpPr/>
          <p:nvPr/>
        </p:nvSpPr>
        <p:spPr>
          <a:xfrm>
            <a:off x="9750492" y="4671999"/>
            <a:ext cx="252283" cy="271182"/>
          </a:xfrm>
          <a:prstGeom prst="rect">
            <a:avLst/>
          </a:prstGeom>
          <a:solidFill>
            <a:schemeClr val="accent2">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7</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6" name="矩形 55"/>
          <p:cNvSpPr/>
          <p:nvPr/>
        </p:nvSpPr>
        <p:spPr>
          <a:xfrm>
            <a:off x="10002775" y="4671998"/>
            <a:ext cx="252283" cy="26905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8</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7" name="矩形 56"/>
          <p:cNvSpPr/>
          <p:nvPr/>
        </p:nvSpPr>
        <p:spPr>
          <a:xfrm>
            <a:off x="10255058" y="4671998"/>
            <a:ext cx="252283" cy="26905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0</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8" name="矩形 57"/>
          <p:cNvSpPr/>
          <p:nvPr/>
        </p:nvSpPr>
        <p:spPr>
          <a:xfrm>
            <a:off x="9750492" y="4402920"/>
            <a:ext cx="252283" cy="27118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4</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9" name="矩形 58"/>
          <p:cNvSpPr/>
          <p:nvPr/>
        </p:nvSpPr>
        <p:spPr>
          <a:xfrm>
            <a:off x="10002775" y="4402919"/>
            <a:ext cx="252283" cy="26905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5</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0" name="矩形 59"/>
          <p:cNvSpPr/>
          <p:nvPr/>
        </p:nvSpPr>
        <p:spPr>
          <a:xfrm>
            <a:off x="10255058" y="4402919"/>
            <a:ext cx="252283" cy="26905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6</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1" name="矩形 60"/>
          <p:cNvSpPr/>
          <p:nvPr/>
        </p:nvSpPr>
        <p:spPr>
          <a:xfrm>
            <a:off x="9754638" y="4132583"/>
            <a:ext cx="252283" cy="27118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2" name="矩形 61"/>
          <p:cNvSpPr/>
          <p:nvPr/>
        </p:nvSpPr>
        <p:spPr>
          <a:xfrm>
            <a:off x="10002775" y="4134685"/>
            <a:ext cx="256430" cy="26043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2</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3" name="矩形 62"/>
          <p:cNvSpPr/>
          <p:nvPr/>
        </p:nvSpPr>
        <p:spPr>
          <a:xfrm>
            <a:off x="10255058" y="4132582"/>
            <a:ext cx="248136" cy="27118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3</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4" name="矩形 63"/>
          <p:cNvSpPr/>
          <p:nvPr/>
        </p:nvSpPr>
        <p:spPr>
          <a:xfrm>
            <a:off x="9457768" y="4147597"/>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0</a:t>
            </a:r>
            <a:endParaRPr lang="zh-CN" altLang="en-US" sz="1200" b="1" dirty="0">
              <a:solidFill>
                <a:schemeClr val="accent2"/>
              </a:solidFill>
            </a:endParaRPr>
          </a:p>
        </p:txBody>
      </p:sp>
      <p:sp>
        <p:nvSpPr>
          <p:cNvPr id="65" name="矩形 64"/>
          <p:cNvSpPr/>
          <p:nvPr/>
        </p:nvSpPr>
        <p:spPr>
          <a:xfrm>
            <a:off x="9456052" y="4410535"/>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1</a:t>
            </a:r>
            <a:endParaRPr lang="zh-CN" altLang="en-US" sz="1200" b="1" dirty="0">
              <a:solidFill>
                <a:schemeClr val="accent2"/>
              </a:solidFill>
            </a:endParaRPr>
          </a:p>
        </p:txBody>
      </p:sp>
      <p:sp>
        <p:nvSpPr>
          <p:cNvPr id="66" name="矩形 65"/>
          <p:cNvSpPr/>
          <p:nvPr/>
        </p:nvSpPr>
        <p:spPr>
          <a:xfrm>
            <a:off x="9463650" y="4687534"/>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2</a:t>
            </a:r>
            <a:endParaRPr lang="zh-CN" altLang="en-US" sz="1200" b="1" dirty="0">
              <a:solidFill>
                <a:schemeClr val="accent2"/>
              </a:solidFill>
            </a:endParaRPr>
          </a:p>
        </p:txBody>
      </p:sp>
      <p:sp>
        <p:nvSpPr>
          <p:cNvPr id="67" name="矩形 66"/>
          <p:cNvSpPr/>
          <p:nvPr/>
        </p:nvSpPr>
        <p:spPr>
          <a:xfrm>
            <a:off x="9750492" y="3870578"/>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0</a:t>
            </a:r>
            <a:endParaRPr lang="zh-CN" altLang="en-US" sz="1200" b="1" dirty="0">
              <a:solidFill>
                <a:schemeClr val="accent2"/>
              </a:solidFill>
            </a:endParaRPr>
          </a:p>
        </p:txBody>
      </p:sp>
      <p:sp>
        <p:nvSpPr>
          <p:cNvPr id="68" name="矩形 67"/>
          <p:cNvSpPr/>
          <p:nvPr/>
        </p:nvSpPr>
        <p:spPr>
          <a:xfrm>
            <a:off x="9996573" y="3870932"/>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1</a:t>
            </a:r>
            <a:endParaRPr lang="zh-CN" altLang="en-US" sz="1200" b="1" dirty="0">
              <a:solidFill>
                <a:schemeClr val="accent2"/>
              </a:solidFill>
            </a:endParaRPr>
          </a:p>
        </p:txBody>
      </p:sp>
      <p:sp>
        <p:nvSpPr>
          <p:cNvPr id="69" name="矩形 68"/>
          <p:cNvSpPr/>
          <p:nvPr/>
        </p:nvSpPr>
        <p:spPr>
          <a:xfrm>
            <a:off x="10221895" y="3870578"/>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2</a:t>
            </a:r>
            <a:endParaRPr lang="zh-CN" altLang="en-US" sz="1200" b="1" dirty="0">
              <a:solidFill>
                <a:schemeClr val="accent2"/>
              </a:solidFill>
            </a:endParaRPr>
          </a:p>
        </p:txBody>
      </p:sp>
      <p:sp>
        <p:nvSpPr>
          <p:cNvPr id="70" name="矩形 69"/>
          <p:cNvSpPr/>
          <p:nvPr/>
        </p:nvSpPr>
        <p:spPr>
          <a:xfrm>
            <a:off x="8375013" y="5513509"/>
            <a:ext cx="944489" cy="276999"/>
          </a:xfrm>
          <a:prstGeom prst="rect">
            <a:avLst/>
          </a:prstGeom>
        </p:spPr>
        <p:txBody>
          <a:bodyPr wrap="none">
            <a:spAutoFit/>
          </a:bodyPr>
          <a:lstStyle/>
          <a:p>
            <a:r>
              <a:rPr lang="en-US" altLang="zh-CN" sz="12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arr2d[:,:</a:t>
            </a:r>
            <a:r>
              <a:rPr lang="en-US" altLang="zh-CN" sz="1200" b="1" dirty="0">
                <a:ln w="0"/>
                <a:solidFill>
                  <a:schemeClr val="tx1">
                    <a:lumMod val="65000"/>
                    <a:lumOff val="35000"/>
                  </a:schemeClr>
                </a:solidFill>
                <a:latin typeface="微软雅黑" panose="020B0503020204020204" pitchFamily="34" charset="-122"/>
                <a:ea typeface="微软雅黑" panose="020B0503020204020204" pitchFamily="34" charset="-122"/>
              </a:rPr>
              <a:t>1</a:t>
            </a:r>
            <a:r>
              <a:rPr lang="en-US" altLang="zh-CN" sz="12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65000"/>
                  <a:lumOff val="35000"/>
                </a:schemeClr>
              </a:solidFill>
            </a:endParaRPr>
          </a:p>
        </p:txBody>
      </p:sp>
      <p:sp>
        <p:nvSpPr>
          <p:cNvPr id="71" name="矩形 70"/>
          <p:cNvSpPr/>
          <p:nvPr/>
        </p:nvSpPr>
        <p:spPr>
          <a:xfrm>
            <a:off x="9728718" y="6000460"/>
            <a:ext cx="252283" cy="271182"/>
          </a:xfrm>
          <a:prstGeom prst="rect">
            <a:avLst/>
          </a:prstGeom>
          <a:solidFill>
            <a:schemeClr val="accent2">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7</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2" name="矩形 71"/>
          <p:cNvSpPr/>
          <p:nvPr/>
        </p:nvSpPr>
        <p:spPr>
          <a:xfrm>
            <a:off x="9981001" y="6000459"/>
            <a:ext cx="252283" cy="26905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8</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3" name="矩形 72"/>
          <p:cNvSpPr/>
          <p:nvPr/>
        </p:nvSpPr>
        <p:spPr>
          <a:xfrm>
            <a:off x="10233284" y="6000459"/>
            <a:ext cx="252283" cy="26905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0</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4" name="矩形 73"/>
          <p:cNvSpPr/>
          <p:nvPr/>
        </p:nvSpPr>
        <p:spPr>
          <a:xfrm>
            <a:off x="9728718" y="5731381"/>
            <a:ext cx="252283" cy="271182"/>
          </a:xfrm>
          <a:prstGeom prst="rect">
            <a:avLst/>
          </a:prstGeom>
          <a:solidFill>
            <a:schemeClr val="accent2">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4</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5" name="矩形 74"/>
          <p:cNvSpPr/>
          <p:nvPr/>
        </p:nvSpPr>
        <p:spPr>
          <a:xfrm>
            <a:off x="9981001" y="5731380"/>
            <a:ext cx="252283" cy="26905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5</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6" name="矩形 75"/>
          <p:cNvSpPr/>
          <p:nvPr/>
        </p:nvSpPr>
        <p:spPr>
          <a:xfrm>
            <a:off x="10233284" y="5731380"/>
            <a:ext cx="252283" cy="269059"/>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6</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7" name="矩形 76"/>
          <p:cNvSpPr/>
          <p:nvPr/>
        </p:nvSpPr>
        <p:spPr>
          <a:xfrm>
            <a:off x="9732864" y="5461044"/>
            <a:ext cx="252283" cy="271182"/>
          </a:xfrm>
          <a:prstGeom prst="rect">
            <a:avLst/>
          </a:prstGeom>
          <a:solidFill>
            <a:schemeClr val="accent2">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8" name="矩形 77"/>
          <p:cNvSpPr/>
          <p:nvPr/>
        </p:nvSpPr>
        <p:spPr>
          <a:xfrm>
            <a:off x="9981001" y="5463146"/>
            <a:ext cx="256430" cy="26043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2</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9" name="矩形 78"/>
          <p:cNvSpPr/>
          <p:nvPr/>
        </p:nvSpPr>
        <p:spPr>
          <a:xfrm>
            <a:off x="10233284" y="5461043"/>
            <a:ext cx="248136" cy="27118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3</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0" name="矩形 79"/>
          <p:cNvSpPr/>
          <p:nvPr/>
        </p:nvSpPr>
        <p:spPr>
          <a:xfrm>
            <a:off x="9435994" y="5476058"/>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0</a:t>
            </a:r>
            <a:endParaRPr lang="zh-CN" altLang="en-US" sz="1200" b="1" dirty="0">
              <a:solidFill>
                <a:schemeClr val="accent2"/>
              </a:solidFill>
            </a:endParaRPr>
          </a:p>
        </p:txBody>
      </p:sp>
      <p:sp>
        <p:nvSpPr>
          <p:cNvPr id="81" name="矩形 80"/>
          <p:cNvSpPr/>
          <p:nvPr/>
        </p:nvSpPr>
        <p:spPr>
          <a:xfrm>
            <a:off x="9434278" y="5738996"/>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1</a:t>
            </a:r>
            <a:endParaRPr lang="zh-CN" altLang="en-US" sz="1200" b="1" dirty="0">
              <a:solidFill>
                <a:schemeClr val="accent2"/>
              </a:solidFill>
            </a:endParaRPr>
          </a:p>
        </p:txBody>
      </p:sp>
      <p:sp>
        <p:nvSpPr>
          <p:cNvPr id="82" name="矩形 81"/>
          <p:cNvSpPr/>
          <p:nvPr/>
        </p:nvSpPr>
        <p:spPr>
          <a:xfrm>
            <a:off x="9441876" y="6015995"/>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2</a:t>
            </a:r>
            <a:endParaRPr lang="zh-CN" altLang="en-US" sz="1200" b="1" dirty="0">
              <a:solidFill>
                <a:schemeClr val="accent2"/>
              </a:solidFill>
            </a:endParaRPr>
          </a:p>
        </p:txBody>
      </p:sp>
      <p:sp>
        <p:nvSpPr>
          <p:cNvPr id="83" name="矩形 82"/>
          <p:cNvSpPr/>
          <p:nvPr/>
        </p:nvSpPr>
        <p:spPr>
          <a:xfrm>
            <a:off x="9728718" y="5199039"/>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0</a:t>
            </a:r>
            <a:endParaRPr lang="zh-CN" altLang="en-US" sz="1200" b="1" dirty="0">
              <a:solidFill>
                <a:schemeClr val="accent2"/>
              </a:solidFill>
            </a:endParaRPr>
          </a:p>
        </p:txBody>
      </p:sp>
      <p:sp>
        <p:nvSpPr>
          <p:cNvPr id="84" name="矩形 83"/>
          <p:cNvSpPr/>
          <p:nvPr/>
        </p:nvSpPr>
        <p:spPr>
          <a:xfrm>
            <a:off x="9974799" y="5199393"/>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1</a:t>
            </a:r>
            <a:endParaRPr lang="zh-CN" altLang="en-US" sz="1200" b="1" dirty="0">
              <a:solidFill>
                <a:schemeClr val="accent2"/>
              </a:solidFill>
            </a:endParaRPr>
          </a:p>
        </p:txBody>
      </p:sp>
      <p:sp>
        <p:nvSpPr>
          <p:cNvPr id="85" name="矩形 84"/>
          <p:cNvSpPr/>
          <p:nvPr/>
        </p:nvSpPr>
        <p:spPr>
          <a:xfrm>
            <a:off x="10200121" y="5199039"/>
            <a:ext cx="279244" cy="276999"/>
          </a:xfrm>
          <a:prstGeom prst="rect">
            <a:avLst/>
          </a:prstGeom>
        </p:spPr>
        <p:txBody>
          <a:bodyPr wrap="none">
            <a:spAutoFit/>
          </a:bodyPr>
          <a:lstStyle/>
          <a:p>
            <a:r>
              <a:rPr lang="en-US" altLang="zh-CN" sz="1200" b="1" dirty="0" smtClean="0">
                <a:ln w="0"/>
                <a:solidFill>
                  <a:schemeClr val="accent2"/>
                </a:solidFill>
                <a:latin typeface="微软雅黑" panose="020B0503020204020204" pitchFamily="34" charset="-122"/>
                <a:ea typeface="微软雅黑" panose="020B0503020204020204" pitchFamily="34" charset="-122"/>
              </a:rPr>
              <a:t>2</a:t>
            </a:r>
            <a:endParaRPr lang="zh-CN" altLang="en-US" sz="1200" b="1" dirty="0">
              <a:solidFill>
                <a:schemeClr val="accent2"/>
              </a:solidFill>
            </a:endParaRPr>
          </a:p>
        </p:txBody>
      </p:sp>
    </p:spTree>
    <p:extLst>
      <p:ext uri="{BB962C8B-B14F-4D97-AF65-F5344CB8AC3E}">
        <p14:creationId xmlns:p14="http://schemas.microsoft.com/office/powerpoint/2010/main" val="160514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1000"/>
                                        <p:tgtEl>
                                          <p:spTgt spid="33"/>
                                        </p:tgtEl>
                                      </p:cBhvr>
                                    </p:animEffect>
                                    <p:anim calcmode="lin" valueType="num">
                                      <p:cBhvr>
                                        <p:cTn id="12" dur="1000" fill="hold"/>
                                        <p:tgtEl>
                                          <p:spTgt spid="33"/>
                                        </p:tgtEl>
                                        <p:attrNameLst>
                                          <p:attrName>ppt_x</p:attrName>
                                        </p:attrNameLst>
                                      </p:cBhvr>
                                      <p:tavLst>
                                        <p:tav tm="0">
                                          <p:val>
                                            <p:strVal val="#ppt_x"/>
                                          </p:val>
                                        </p:tav>
                                        <p:tav tm="100000">
                                          <p:val>
                                            <p:strVal val="#ppt_x"/>
                                          </p:val>
                                        </p:tav>
                                      </p:tavLst>
                                    </p:anim>
                                    <p:anim calcmode="lin" valueType="num">
                                      <p:cBhvr>
                                        <p:cTn id="13"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anim calcmode="lin" valueType="num">
                                      <p:cBhvr>
                                        <p:cTn id="19" dur="500" fill="hold"/>
                                        <p:tgtEl>
                                          <p:spTgt spid="35"/>
                                        </p:tgtEl>
                                        <p:attrNameLst>
                                          <p:attrName>ppt_x</p:attrName>
                                        </p:attrNameLst>
                                      </p:cBhvr>
                                      <p:tavLst>
                                        <p:tav tm="0">
                                          <p:val>
                                            <p:strVal val="#ppt_x"/>
                                          </p:val>
                                        </p:tav>
                                        <p:tav tm="100000">
                                          <p:val>
                                            <p:strVal val="#ppt_x"/>
                                          </p:val>
                                        </p:tav>
                                      </p:tavLst>
                                    </p:anim>
                                    <p:anim calcmode="lin" valueType="num">
                                      <p:cBhvr>
                                        <p:cTn id="20"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anim calcmode="lin" valueType="num">
                                      <p:cBhvr>
                                        <p:cTn id="26" dur="500" fill="hold"/>
                                        <p:tgtEl>
                                          <p:spTgt spid="2"/>
                                        </p:tgtEl>
                                        <p:attrNameLst>
                                          <p:attrName>ppt_x</p:attrName>
                                        </p:attrNameLst>
                                      </p:cBhvr>
                                      <p:tavLst>
                                        <p:tav tm="0">
                                          <p:val>
                                            <p:strVal val="#ppt_x"/>
                                          </p:val>
                                        </p:tav>
                                        <p:tav tm="100000">
                                          <p:val>
                                            <p:strVal val="#ppt_x"/>
                                          </p:val>
                                        </p:tav>
                                      </p:tavLst>
                                    </p:anim>
                                    <p:anim calcmode="lin" valueType="num">
                                      <p:cBhvr>
                                        <p:cTn id="27" dur="500" fill="hold"/>
                                        <p:tgtEl>
                                          <p:spTgt spid="2"/>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anim calcmode="lin" valueType="num">
                                      <p:cBhvr>
                                        <p:cTn id="31" dur="500" fill="hold"/>
                                        <p:tgtEl>
                                          <p:spTgt spid="3"/>
                                        </p:tgtEl>
                                        <p:attrNameLst>
                                          <p:attrName>ppt_x</p:attrName>
                                        </p:attrNameLst>
                                      </p:cBhvr>
                                      <p:tavLst>
                                        <p:tav tm="0">
                                          <p:val>
                                            <p:strVal val="#ppt_x"/>
                                          </p:val>
                                        </p:tav>
                                        <p:tav tm="100000">
                                          <p:val>
                                            <p:strVal val="#ppt_x"/>
                                          </p:val>
                                        </p:tav>
                                      </p:tavLst>
                                    </p:anim>
                                    <p:anim calcmode="lin" valueType="num">
                                      <p:cBhvr>
                                        <p:cTn id="32" dur="500" fill="hold"/>
                                        <p:tgtEl>
                                          <p:spTgt spid="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anim calcmode="lin" valueType="num">
                                      <p:cBhvr>
                                        <p:cTn id="36" dur="500" fill="hold"/>
                                        <p:tgtEl>
                                          <p:spTgt spid="11"/>
                                        </p:tgtEl>
                                        <p:attrNameLst>
                                          <p:attrName>ppt_x</p:attrName>
                                        </p:attrNameLst>
                                      </p:cBhvr>
                                      <p:tavLst>
                                        <p:tav tm="0">
                                          <p:val>
                                            <p:strVal val="#ppt_x"/>
                                          </p:val>
                                        </p:tav>
                                        <p:tav tm="100000">
                                          <p:val>
                                            <p:strVal val="#ppt_x"/>
                                          </p:val>
                                        </p:tav>
                                      </p:tavLst>
                                    </p:anim>
                                    <p:anim calcmode="lin" valueType="num">
                                      <p:cBhvr>
                                        <p:cTn id="37" dur="500" fill="hold"/>
                                        <p:tgtEl>
                                          <p:spTgt spid="11"/>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anim calcmode="lin" valueType="num">
                                      <p:cBhvr>
                                        <p:cTn id="41" dur="500" fill="hold"/>
                                        <p:tgtEl>
                                          <p:spTgt spid="12"/>
                                        </p:tgtEl>
                                        <p:attrNameLst>
                                          <p:attrName>ppt_x</p:attrName>
                                        </p:attrNameLst>
                                      </p:cBhvr>
                                      <p:tavLst>
                                        <p:tav tm="0">
                                          <p:val>
                                            <p:strVal val="#ppt_x"/>
                                          </p:val>
                                        </p:tav>
                                        <p:tav tm="100000">
                                          <p:val>
                                            <p:strVal val="#ppt_x"/>
                                          </p:val>
                                        </p:tav>
                                      </p:tavLst>
                                    </p:anim>
                                    <p:anim calcmode="lin" valueType="num">
                                      <p:cBhvr>
                                        <p:cTn id="42" dur="500" fill="hold"/>
                                        <p:tgtEl>
                                          <p:spTgt spid="1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anim calcmode="lin" valueType="num">
                                      <p:cBhvr>
                                        <p:cTn id="46" dur="500" fill="hold"/>
                                        <p:tgtEl>
                                          <p:spTgt spid="14"/>
                                        </p:tgtEl>
                                        <p:attrNameLst>
                                          <p:attrName>ppt_x</p:attrName>
                                        </p:attrNameLst>
                                      </p:cBhvr>
                                      <p:tavLst>
                                        <p:tav tm="0">
                                          <p:val>
                                            <p:strVal val="#ppt_x"/>
                                          </p:val>
                                        </p:tav>
                                        <p:tav tm="100000">
                                          <p:val>
                                            <p:strVal val="#ppt_x"/>
                                          </p:val>
                                        </p:tav>
                                      </p:tavLst>
                                    </p:anim>
                                    <p:anim calcmode="lin" valueType="num">
                                      <p:cBhvr>
                                        <p:cTn id="47" dur="500" fill="hold"/>
                                        <p:tgtEl>
                                          <p:spTgt spid="1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anim calcmode="lin" valueType="num">
                                      <p:cBhvr>
                                        <p:cTn id="51" dur="500" fill="hold"/>
                                        <p:tgtEl>
                                          <p:spTgt spid="15"/>
                                        </p:tgtEl>
                                        <p:attrNameLst>
                                          <p:attrName>ppt_x</p:attrName>
                                        </p:attrNameLst>
                                      </p:cBhvr>
                                      <p:tavLst>
                                        <p:tav tm="0">
                                          <p:val>
                                            <p:strVal val="#ppt_x"/>
                                          </p:val>
                                        </p:tav>
                                        <p:tav tm="100000">
                                          <p:val>
                                            <p:strVal val="#ppt_x"/>
                                          </p:val>
                                        </p:tav>
                                      </p:tavLst>
                                    </p:anim>
                                    <p:anim calcmode="lin" valueType="num">
                                      <p:cBhvr>
                                        <p:cTn id="52" dur="500" fill="hold"/>
                                        <p:tgtEl>
                                          <p:spTgt spid="15"/>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anim calcmode="lin" valueType="num">
                                      <p:cBhvr>
                                        <p:cTn id="56" dur="500" fill="hold"/>
                                        <p:tgtEl>
                                          <p:spTgt spid="16"/>
                                        </p:tgtEl>
                                        <p:attrNameLst>
                                          <p:attrName>ppt_x</p:attrName>
                                        </p:attrNameLst>
                                      </p:cBhvr>
                                      <p:tavLst>
                                        <p:tav tm="0">
                                          <p:val>
                                            <p:strVal val="#ppt_x"/>
                                          </p:val>
                                        </p:tav>
                                        <p:tav tm="100000">
                                          <p:val>
                                            <p:strVal val="#ppt_x"/>
                                          </p:val>
                                        </p:tav>
                                      </p:tavLst>
                                    </p:anim>
                                    <p:anim calcmode="lin" valueType="num">
                                      <p:cBhvr>
                                        <p:cTn id="57" dur="500" fill="hold"/>
                                        <p:tgtEl>
                                          <p:spTgt spid="1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anim calcmode="lin" valueType="num">
                                      <p:cBhvr>
                                        <p:cTn id="61" dur="500" fill="hold"/>
                                        <p:tgtEl>
                                          <p:spTgt spid="19"/>
                                        </p:tgtEl>
                                        <p:attrNameLst>
                                          <p:attrName>ppt_x</p:attrName>
                                        </p:attrNameLst>
                                      </p:cBhvr>
                                      <p:tavLst>
                                        <p:tav tm="0">
                                          <p:val>
                                            <p:strVal val="#ppt_x"/>
                                          </p:val>
                                        </p:tav>
                                        <p:tav tm="100000">
                                          <p:val>
                                            <p:strVal val="#ppt_x"/>
                                          </p:val>
                                        </p:tav>
                                      </p:tavLst>
                                    </p:anim>
                                    <p:anim calcmode="lin" valueType="num">
                                      <p:cBhvr>
                                        <p:cTn id="62" dur="500" fill="hold"/>
                                        <p:tgtEl>
                                          <p:spTgt spid="19"/>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anim calcmode="lin" valueType="num">
                                      <p:cBhvr>
                                        <p:cTn id="66" dur="500" fill="hold"/>
                                        <p:tgtEl>
                                          <p:spTgt spid="20"/>
                                        </p:tgtEl>
                                        <p:attrNameLst>
                                          <p:attrName>ppt_x</p:attrName>
                                        </p:attrNameLst>
                                      </p:cBhvr>
                                      <p:tavLst>
                                        <p:tav tm="0">
                                          <p:val>
                                            <p:strVal val="#ppt_x"/>
                                          </p:val>
                                        </p:tav>
                                        <p:tav tm="100000">
                                          <p:val>
                                            <p:strVal val="#ppt_x"/>
                                          </p:val>
                                        </p:tav>
                                      </p:tavLst>
                                    </p:anim>
                                    <p:anim calcmode="lin" valueType="num">
                                      <p:cBhvr>
                                        <p:cTn id="67" dur="500" fill="hold"/>
                                        <p:tgtEl>
                                          <p:spTgt spid="20"/>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500"/>
                                        <p:tgtEl>
                                          <p:spTgt spid="21"/>
                                        </p:tgtEl>
                                      </p:cBhvr>
                                    </p:animEffect>
                                    <p:anim calcmode="lin" valueType="num">
                                      <p:cBhvr>
                                        <p:cTn id="71" dur="500" fill="hold"/>
                                        <p:tgtEl>
                                          <p:spTgt spid="21"/>
                                        </p:tgtEl>
                                        <p:attrNameLst>
                                          <p:attrName>ppt_x</p:attrName>
                                        </p:attrNameLst>
                                      </p:cBhvr>
                                      <p:tavLst>
                                        <p:tav tm="0">
                                          <p:val>
                                            <p:strVal val="#ppt_x"/>
                                          </p:val>
                                        </p:tav>
                                        <p:tav tm="100000">
                                          <p:val>
                                            <p:strVal val="#ppt_x"/>
                                          </p:val>
                                        </p:tav>
                                      </p:tavLst>
                                    </p:anim>
                                    <p:anim calcmode="lin" valueType="num">
                                      <p:cBhvr>
                                        <p:cTn id="72" dur="500" fill="hold"/>
                                        <p:tgtEl>
                                          <p:spTgt spid="21"/>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anim calcmode="lin" valueType="num">
                                      <p:cBhvr>
                                        <p:cTn id="76" dur="500" fill="hold"/>
                                        <p:tgtEl>
                                          <p:spTgt spid="22"/>
                                        </p:tgtEl>
                                        <p:attrNameLst>
                                          <p:attrName>ppt_x</p:attrName>
                                        </p:attrNameLst>
                                      </p:cBhvr>
                                      <p:tavLst>
                                        <p:tav tm="0">
                                          <p:val>
                                            <p:strVal val="#ppt_x"/>
                                          </p:val>
                                        </p:tav>
                                        <p:tav tm="100000">
                                          <p:val>
                                            <p:strVal val="#ppt_x"/>
                                          </p:val>
                                        </p:tav>
                                      </p:tavLst>
                                    </p:anim>
                                    <p:anim calcmode="lin" valueType="num">
                                      <p:cBhvr>
                                        <p:cTn id="77" dur="500" fill="hold"/>
                                        <p:tgtEl>
                                          <p:spTgt spid="22"/>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anim calcmode="lin" valueType="num">
                                      <p:cBhvr>
                                        <p:cTn id="81" dur="500" fill="hold"/>
                                        <p:tgtEl>
                                          <p:spTgt spid="23"/>
                                        </p:tgtEl>
                                        <p:attrNameLst>
                                          <p:attrName>ppt_x</p:attrName>
                                        </p:attrNameLst>
                                      </p:cBhvr>
                                      <p:tavLst>
                                        <p:tav tm="0">
                                          <p:val>
                                            <p:strVal val="#ppt_x"/>
                                          </p:val>
                                        </p:tav>
                                        <p:tav tm="100000">
                                          <p:val>
                                            <p:strVal val="#ppt_x"/>
                                          </p:val>
                                        </p:tav>
                                      </p:tavLst>
                                    </p:anim>
                                    <p:anim calcmode="lin" valueType="num">
                                      <p:cBhvr>
                                        <p:cTn id="82" dur="500" fill="hold"/>
                                        <p:tgtEl>
                                          <p:spTgt spid="23"/>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anim calcmode="lin" valueType="num">
                                      <p:cBhvr>
                                        <p:cTn id="86" dur="500" fill="hold"/>
                                        <p:tgtEl>
                                          <p:spTgt spid="24"/>
                                        </p:tgtEl>
                                        <p:attrNameLst>
                                          <p:attrName>ppt_x</p:attrName>
                                        </p:attrNameLst>
                                      </p:cBhvr>
                                      <p:tavLst>
                                        <p:tav tm="0">
                                          <p:val>
                                            <p:strVal val="#ppt_x"/>
                                          </p:val>
                                        </p:tav>
                                        <p:tav tm="100000">
                                          <p:val>
                                            <p:strVal val="#ppt_x"/>
                                          </p:val>
                                        </p:tav>
                                      </p:tavLst>
                                    </p:anim>
                                    <p:anim calcmode="lin" valueType="num">
                                      <p:cBhvr>
                                        <p:cTn id="87" dur="500" fill="hold"/>
                                        <p:tgtEl>
                                          <p:spTgt spid="24"/>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fade">
                                      <p:cBhvr>
                                        <p:cTn id="90" dur="500"/>
                                        <p:tgtEl>
                                          <p:spTgt spid="29"/>
                                        </p:tgtEl>
                                      </p:cBhvr>
                                    </p:animEffect>
                                    <p:anim calcmode="lin" valueType="num">
                                      <p:cBhvr>
                                        <p:cTn id="91" dur="500" fill="hold"/>
                                        <p:tgtEl>
                                          <p:spTgt spid="29"/>
                                        </p:tgtEl>
                                        <p:attrNameLst>
                                          <p:attrName>ppt_x</p:attrName>
                                        </p:attrNameLst>
                                      </p:cBhvr>
                                      <p:tavLst>
                                        <p:tav tm="0">
                                          <p:val>
                                            <p:strVal val="#ppt_x"/>
                                          </p:val>
                                        </p:tav>
                                        <p:tav tm="100000">
                                          <p:val>
                                            <p:strVal val="#ppt_x"/>
                                          </p:val>
                                        </p:tav>
                                      </p:tavLst>
                                    </p:anim>
                                    <p:anim calcmode="lin" valueType="num">
                                      <p:cBhvr>
                                        <p:cTn id="92" dur="500" fill="hold"/>
                                        <p:tgtEl>
                                          <p:spTgt spid="29"/>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fade">
                                      <p:cBhvr>
                                        <p:cTn id="95" dur="500"/>
                                        <p:tgtEl>
                                          <p:spTgt spid="30"/>
                                        </p:tgtEl>
                                      </p:cBhvr>
                                    </p:animEffect>
                                    <p:anim calcmode="lin" valueType="num">
                                      <p:cBhvr>
                                        <p:cTn id="96" dur="500" fill="hold"/>
                                        <p:tgtEl>
                                          <p:spTgt spid="30"/>
                                        </p:tgtEl>
                                        <p:attrNameLst>
                                          <p:attrName>ppt_x</p:attrName>
                                        </p:attrNameLst>
                                      </p:cBhvr>
                                      <p:tavLst>
                                        <p:tav tm="0">
                                          <p:val>
                                            <p:strVal val="#ppt_x"/>
                                          </p:val>
                                        </p:tav>
                                        <p:tav tm="100000">
                                          <p:val>
                                            <p:strVal val="#ppt_x"/>
                                          </p:val>
                                        </p:tav>
                                      </p:tavLst>
                                    </p:anim>
                                    <p:anim calcmode="lin" valueType="num">
                                      <p:cBhvr>
                                        <p:cTn id="97" dur="500" fill="hold"/>
                                        <p:tgtEl>
                                          <p:spTgt spid="30"/>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fade">
                                      <p:cBhvr>
                                        <p:cTn id="100" dur="500"/>
                                        <p:tgtEl>
                                          <p:spTgt spid="32"/>
                                        </p:tgtEl>
                                      </p:cBhvr>
                                    </p:animEffect>
                                    <p:anim calcmode="lin" valueType="num">
                                      <p:cBhvr>
                                        <p:cTn id="101" dur="500" fill="hold"/>
                                        <p:tgtEl>
                                          <p:spTgt spid="32"/>
                                        </p:tgtEl>
                                        <p:attrNameLst>
                                          <p:attrName>ppt_x</p:attrName>
                                        </p:attrNameLst>
                                      </p:cBhvr>
                                      <p:tavLst>
                                        <p:tav tm="0">
                                          <p:val>
                                            <p:strVal val="#ppt_x"/>
                                          </p:val>
                                        </p:tav>
                                        <p:tav tm="100000">
                                          <p:val>
                                            <p:strVal val="#ppt_x"/>
                                          </p:val>
                                        </p:tav>
                                      </p:tavLst>
                                    </p:anim>
                                    <p:anim calcmode="lin" valueType="num">
                                      <p:cBhvr>
                                        <p:cTn id="102"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fade">
                                      <p:cBhvr>
                                        <p:cTn id="107" dur="500"/>
                                        <p:tgtEl>
                                          <p:spTgt spid="34"/>
                                        </p:tgtEl>
                                      </p:cBhvr>
                                    </p:animEffect>
                                    <p:anim calcmode="lin" valueType="num">
                                      <p:cBhvr>
                                        <p:cTn id="108" dur="500" fill="hold"/>
                                        <p:tgtEl>
                                          <p:spTgt spid="34"/>
                                        </p:tgtEl>
                                        <p:attrNameLst>
                                          <p:attrName>ppt_x</p:attrName>
                                        </p:attrNameLst>
                                      </p:cBhvr>
                                      <p:tavLst>
                                        <p:tav tm="0">
                                          <p:val>
                                            <p:strVal val="#ppt_x"/>
                                          </p:val>
                                        </p:tav>
                                        <p:tav tm="100000">
                                          <p:val>
                                            <p:strVal val="#ppt_x"/>
                                          </p:val>
                                        </p:tav>
                                      </p:tavLst>
                                    </p:anim>
                                    <p:anim calcmode="lin" valueType="num">
                                      <p:cBhvr>
                                        <p:cTn id="109" dur="500" fill="hold"/>
                                        <p:tgtEl>
                                          <p:spTgt spid="3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anim calcmode="lin" valueType="num">
                                      <p:cBhvr>
                                        <p:cTn id="113" dur="500" fill="hold"/>
                                        <p:tgtEl>
                                          <p:spTgt spid="36"/>
                                        </p:tgtEl>
                                        <p:attrNameLst>
                                          <p:attrName>ppt_x</p:attrName>
                                        </p:attrNameLst>
                                      </p:cBhvr>
                                      <p:tavLst>
                                        <p:tav tm="0">
                                          <p:val>
                                            <p:strVal val="#ppt_x"/>
                                          </p:val>
                                        </p:tav>
                                        <p:tav tm="100000">
                                          <p:val>
                                            <p:strVal val="#ppt_x"/>
                                          </p:val>
                                        </p:tav>
                                      </p:tavLst>
                                    </p:anim>
                                    <p:anim calcmode="lin" valueType="num">
                                      <p:cBhvr>
                                        <p:cTn id="114" dur="500" fill="hold"/>
                                        <p:tgtEl>
                                          <p:spTgt spid="36"/>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7"/>
                                        </p:tgtEl>
                                        <p:attrNameLst>
                                          <p:attrName>style.visibility</p:attrName>
                                        </p:attrNameLst>
                                      </p:cBhvr>
                                      <p:to>
                                        <p:strVal val="visible"/>
                                      </p:to>
                                    </p:set>
                                    <p:animEffect transition="in" filter="fade">
                                      <p:cBhvr>
                                        <p:cTn id="117" dur="500"/>
                                        <p:tgtEl>
                                          <p:spTgt spid="37"/>
                                        </p:tgtEl>
                                      </p:cBhvr>
                                    </p:animEffect>
                                    <p:anim calcmode="lin" valueType="num">
                                      <p:cBhvr>
                                        <p:cTn id="118" dur="500" fill="hold"/>
                                        <p:tgtEl>
                                          <p:spTgt spid="37"/>
                                        </p:tgtEl>
                                        <p:attrNameLst>
                                          <p:attrName>ppt_x</p:attrName>
                                        </p:attrNameLst>
                                      </p:cBhvr>
                                      <p:tavLst>
                                        <p:tav tm="0">
                                          <p:val>
                                            <p:strVal val="#ppt_x"/>
                                          </p:val>
                                        </p:tav>
                                        <p:tav tm="100000">
                                          <p:val>
                                            <p:strVal val="#ppt_x"/>
                                          </p:val>
                                        </p:tav>
                                      </p:tavLst>
                                    </p:anim>
                                    <p:anim calcmode="lin" valueType="num">
                                      <p:cBhvr>
                                        <p:cTn id="119" dur="500" fill="hold"/>
                                        <p:tgtEl>
                                          <p:spTgt spid="37"/>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8"/>
                                        </p:tgtEl>
                                        <p:attrNameLst>
                                          <p:attrName>style.visibility</p:attrName>
                                        </p:attrNameLst>
                                      </p:cBhvr>
                                      <p:to>
                                        <p:strVal val="visible"/>
                                      </p:to>
                                    </p:set>
                                    <p:animEffect transition="in" filter="fade">
                                      <p:cBhvr>
                                        <p:cTn id="122" dur="500"/>
                                        <p:tgtEl>
                                          <p:spTgt spid="38"/>
                                        </p:tgtEl>
                                      </p:cBhvr>
                                    </p:animEffect>
                                    <p:anim calcmode="lin" valueType="num">
                                      <p:cBhvr>
                                        <p:cTn id="123" dur="500" fill="hold"/>
                                        <p:tgtEl>
                                          <p:spTgt spid="38"/>
                                        </p:tgtEl>
                                        <p:attrNameLst>
                                          <p:attrName>ppt_x</p:attrName>
                                        </p:attrNameLst>
                                      </p:cBhvr>
                                      <p:tavLst>
                                        <p:tav tm="0">
                                          <p:val>
                                            <p:strVal val="#ppt_x"/>
                                          </p:val>
                                        </p:tav>
                                        <p:tav tm="100000">
                                          <p:val>
                                            <p:strVal val="#ppt_x"/>
                                          </p:val>
                                        </p:tav>
                                      </p:tavLst>
                                    </p:anim>
                                    <p:anim calcmode="lin" valueType="num">
                                      <p:cBhvr>
                                        <p:cTn id="124" dur="500" fill="hold"/>
                                        <p:tgtEl>
                                          <p:spTgt spid="38"/>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9"/>
                                        </p:tgtEl>
                                        <p:attrNameLst>
                                          <p:attrName>style.visibility</p:attrName>
                                        </p:attrNameLst>
                                      </p:cBhvr>
                                      <p:to>
                                        <p:strVal val="visible"/>
                                      </p:to>
                                    </p:set>
                                    <p:animEffect transition="in" filter="fade">
                                      <p:cBhvr>
                                        <p:cTn id="127" dur="500"/>
                                        <p:tgtEl>
                                          <p:spTgt spid="39"/>
                                        </p:tgtEl>
                                      </p:cBhvr>
                                    </p:animEffect>
                                    <p:anim calcmode="lin" valueType="num">
                                      <p:cBhvr>
                                        <p:cTn id="128" dur="500" fill="hold"/>
                                        <p:tgtEl>
                                          <p:spTgt spid="39"/>
                                        </p:tgtEl>
                                        <p:attrNameLst>
                                          <p:attrName>ppt_x</p:attrName>
                                        </p:attrNameLst>
                                      </p:cBhvr>
                                      <p:tavLst>
                                        <p:tav tm="0">
                                          <p:val>
                                            <p:strVal val="#ppt_x"/>
                                          </p:val>
                                        </p:tav>
                                        <p:tav tm="100000">
                                          <p:val>
                                            <p:strVal val="#ppt_x"/>
                                          </p:val>
                                        </p:tav>
                                      </p:tavLst>
                                    </p:anim>
                                    <p:anim calcmode="lin" valueType="num">
                                      <p:cBhvr>
                                        <p:cTn id="129" dur="500" fill="hold"/>
                                        <p:tgtEl>
                                          <p:spTgt spid="39"/>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40"/>
                                        </p:tgtEl>
                                        <p:attrNameLst>
                                          <p:attrName>style.visibility</p:attrName>
                                        </p:attrNameLst>
                                      </p:cBhvr>
                                      <p:to>
                                        <p:strVal val="visible"/>
                                      </p:to>
                                    </p:set>
                                    <p:animEffect transition="in" filter="fade">
                                      <p:cBhvr>
                                        <p:cTn id="132" dur="500"/>
                                        <p:tgtEl>
                                          <p:spTgt spid="40"/>
                                        </p:tgtEl>
                                      </p:cBhvr>
                                    </p:animEffect>
                                    <p:anim calcmode="lin" valueType="num">
                                      <p:cBhvr>
                                        <p:cTn id="133" dur="500" fill="hold"/>
                                        <p:tgtEl>
                                          <p:spTgt spid="40"/>
                                        </p:tgtEl>
                                        <p:attrNameLst>
                                          <p:attrName>ppt_x</p:attrName>
                                        </p:attrNameLst>
                                      </p:cBhvr>
                                      <p:tavLst>
                                        <p:tav tm="0">
                                          <p:val>
                                            <p:strVal val="#ppt_x"/>
                                          </p:val>
                                        </p:tav>
                                        <p:tav tm="100000">
                                          <p:val>
                                            <p:strVal val="#ppt_x"/>
                                          </p:val>
                                        </p:tav>
                                      </p:tavLst>
                                    </p:anim>
                                    <p:anim calcmode="lin" valueType="num">
                                      <p:cBhvr>
                                        <p:cTn id="134" dur="500" fill="hold"/>
                                        <p:tgtEl>
                                          <p:spTgt spid="40"/>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41"/>
                                        </p:tgtEl>
                                        <p:attrNameLst>
                                          <p:attrName>style.visibility</p:attrName>
                                        </p:attrNameLst>
                                      </p:cBhvr>
                                      <p:to>
                                        <p:strVal val="visible"/>
                                      </p:to>
                                    </p:set>
                                    <p:animEffect transition="in" filter="fade">
                                      <p:cBhvr>
                                        <p:cTn id="137" dur="500"/>
                                        <p:tgtEl>
                                          <p:spTgt spid="41"/>
                                        </p:tgtEl>
                                      </p:cBhvr>
                                    </p:animEffect>
                                    <p:anim calcmode="lin" valueType="num">
                                      <p:cBhvr>
                                        <p:cTn id="138" dur="500" fill="hold"/>
                                        <p:tgtEl>
                                          <p:spTgt spid="41"/>
                                        </p:tgtEl>
                                        <p:attrNameLst>
                                          <p:attrName>ppt_x</p:attrName>
                                        </p:attrNameLst>
                                      </p:cBhvr>
                                      <p:tavLst>
                                        <p:tav tm="0">
                                          <p:val>
                                            <p:strVal val="#ppt_x"/>
                                          </p:val>
                                        </p:tav>
                                        <p:tav tm="100000">
                                          <p:val>
                                            <p:strVal val="#ppt_x"/>
                                          </p:val>
                                        </p:tav>
                                      </p:tavLst>
                                    </p:anim>
                                    <p:anim calcmode="lin" valueType="num">
                                      <p:cBhvr>
                                        <p:cTn id="139" dur="500" fill="hold"/>
                                        <p:tgtEl>
                                          <p:spTgt spid="41"/>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42"/>
                                        </p:tgtEl>
                                        <p:attrNameLst>
                                          <p:attrName>style.visibility</p:attrName>
                                        </p:attrNameLst>
                                      </p:cBhvr>
                                      <p:to>
                                        <p:strVal val="visible"/>
                                      </p:to>
                                    </p:set>
                                    <p:animEffect transition="in" filter="fade">
                                      <p:cBhvr>
                                        <p:cTn id="142" dur="500"/>
                                        <p:tgtEl>
                                          <p:spTgt spid="42"/>
                                        </p:tgtEl>
                                      </p:cBhvr>
                                    </p:animEffect>
                                    <p:anim calcmode="lin" valueType="num">
                                      <p:cBhvr>
                                        <p:cTn id="143" dur="500" fill="hold"/>
                                        <p:tgtEl>
                                          <p:spTgt spid="42"/>
                                        </p:tgtEl>
                                        <p:attrNameLst>
                                          <p:attrName>ppt_x</p:attrName>
                                        </p:attrNameLst>
                                      </p:cBhvr>
                                      <p:tavLst>
                                        <p:tav tm="0">
                                          <p:val>
                                            <p:strVal val="#ppt_x"/>
                                          </p:val>
                                        </p:tav>
                                        <p:tav tm="100000">
                                          <p:val>
                                            <p:strVal val="#ppt_x"/>
                                          </p:val>
                                        </p:tav>
                                      </p:tavLst>
                                    </p:anim>
                                    <p:anim calcmode="lin" valueType="num">
                                      <p:cBhvr>
                                        <p:cTn id="144" dur="500" fill="hold"/>
                                        <p:tgtEl>
                                          <p:spTgt spid="42"/>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43"/>
                                        </p:tgtEl>
                                        <p:attrNameLst>
                                          <p:attrName>style.visibility</p:attrName>
                                        </p:attrNameLst>
                                      </p:cBhvr>
                                      <p:to>
                                        <p:strVal val="visible"/>
                                      </p:to>
                                    </p:set>
                                    <p:animEffect transition="in" filter="fade">
                                      <p:cBhvr>
                                        <p:cTn id="147" dur="500"/>
                                        <p:tgtEl>
                                          <p:spTgt spid="43"/>
                                        </p:tgtEl>
                                      </p:cBhvr>
                                    </p:animEffect>
                                    <p:anim calcmode="lin" valueType="num">
                                      <p:cBhvr>
                                        <p:cTn id="148" dur="500" fill="hold"/>
                                        <p:tgtEl>
                                          <p:spTgt spid="43"/>
                                        </p:tgtEl>
                                        <p:attrNameLst>
                                          <p:attrName>ppt_x</p:attrName>
                                        </p:attrNameLst>
                                      </p:cBhvr>
                                      <p:tavLst>
                                        <p:tav tm="0">
                                          <p:val>
                                            <p:strVal val="#ppt_x"/>
                                          </p:val>
                                        </p:tav>
                                        <p:tav tm="100000">
                                          <p:val>
                                            <p:strVal val="#ppt_x"/>
                                          </p:val>
                                        </p:tav>
                                      </p:tavLst>
                                    </p:anim>
                                    <p:anim calcmode="lin" valueType="num">
                                      <p:cBhvr>
                                        <p:cTn id="149" dur="500" fill="hold"/>
                                        <p:tgtEl>
                                          <p:spTgt spid="43"/>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44"/>
                                        </p:tgtEl>
                                        <p:attrNameLst>
                                          <p:attrName>style.visibility</p:attrName>
                                        </p:attrNameLst>
                                      </p:cBhvr>
                                      <p:to>
                                        <p:strVal val="visible"/>
                                      </p:to>
                                    </p:set>
                                    <p:animEffect transition="in" filter="fade">
                                      <p:cBhvr>
                                        <p:cTn id="152" dur="500"/>
                                        <p:tgtEl>
                                          <p:spTgt spid="44"/>
                                        </p:tgtEl>
                                      </p:cBhvr>
                                    </p:animEffect>
                                    <p:anim calcmode="lin" valueType="num">
                                      <p:cBhvr>
                                        <p:cTn id="153" dur="500" fill="hold"/>
                                        <p:tgtEl>
                                          <p:spTgt spid="44"/>
                                        </p:tgtEl>
                                        <p:attrNameLst>
                                          <p:attrName>ppt_x</p:attrName>
                                        </p:attrNameLst>
                                      </p:cBhvr>
                                      <p:tavLst>
                                        <p:tav tm="0">
                                          <p:val>
                                            <p:strVal val="#ppt_x"/>
                                          </p:val>
                                        </p:tav>
                                        <p:tav tm="100000">
                                          <p:val>
                                            <p:strVal val="#ppt_x"/>
                                          </p:val>
                                        </p:tav>
                                      </p:tavLst>
                                    </p:anim>
                                    <p:anim calcmode="lin" valueType="num">
                                      <p:cBhvr>
                                        <p:cTn id="154" dur="500" fill="hold"/>
                                        <p:tgtEl>
                                          <p:spTgt spid="44"/>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45"/>
                                        </p:tgtEl>
                                        <p:attrNameLst>
                                          <p:attrName>style.visibility</p:attrName>
                                        </p:attrNameLst>
                                      </p:cBhvr>
                                      <p:to>
                                        <p:strVal val="visible"/>
                                      </p:to>
                                    </p:set>
                                    <p:animEffect transition="in" filter="fade">
                                      <p:cBhvr>
                                        <p:cTn id="157" dur="500"/>
                                        <p:tgtEl>
                                          <p:spTgt spid="45"/>
                                        </p:tgtEl>
                                      </p:cBhvr>
                                    </p:animEffect>
                                    <p:anim calcmode="lin" valueType="num">
                                      <p:cBhvr>
                                        <p:cTn id="158" dur="500" fill="hold"/>
                                        <p:tgtEl>
                                          <p:spTgt spid="45"/>
                                        </p:tgtEl>
                                        <p:attrNameLst>
                                          <p:attrName>ppt_x</p:attrName>
                                        </p:attrNameLst>
                                      </p:cBhvr>
                                      <p:tavLst>
                                        <p:tav tm="0">
                                          <p:val>
                                            <p:strVal val="#ppt_x"/>
                                          </p:val>
                                        </p:tav>
                                        <p:tav tm="100000">
                                          <p:val>
                                            <p:strVal val="#ppt_x"/>
                                          </p:val>
                                        </p:tav>
                                      </p:tavLst>
                                    </p:anim>
                                    <p:anim calcmode="lin" valueType="num">
                                      <p:cBhvr>
                                        <p:cTn id="159" dur="500" fill="hold"/>
                                        <p:tgtEl>
                                          <p:spTgt spid="45"/>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46"/>
                                        </p:tgtEl>
                                        <p:attrNameLst>
                                          <p:attrName>style.visibility</p:attrName>
                                        </p:attrNameLst>
                                      </p:cBhvr>
                                      <p:to>
                                        <p:strVal val="visible"/>
                                      </p:to>
                                    </p:set>
                                    <p:animEffect transition="in" filter="fade">
                                      <p:cBhvr>
                                        <p:cTn id="162" dur="500"/>
                                        <p:tgtEl>
                                          <p:spTgt spid="46"/>
                                        </p:tgtEl>
                                      </p:cBhvr>
                                    </p:animEffect>
                                    <p:anim calcmode="lin" valueType="num">
                                      <p:cBhvr>
                                        <p:cTn id="163" dur="500" fill="hold"/>
                                        <p:tgtEl>
                                          <p:spTgt spid="46"/>
                                        </p:tgtEl>
                                        <p:attrNameLst>
                                          <p:attrName>ppt_x</p:attrName>
                                        </p:attrNameLst>
                                      </p:cBhvr>
                                      <p:tavLst>
                                        <p:tav tm="0">
                                          <p:val>
                                            <p:strVal val="#ppt_x"/>
                                          </p:val>
                                        </p:tav>
                                        <p:tav tm="100000">
                                          <p:val>
                                            <p:strVal val="#ppt_x"/>
                                          </p:val>
                                        </p:tav>
                                      </p:tavLst>
                                    </p:anim>
                                    <p:anim calcmode="lin" valueType="num">
                                      <p:cBhvr>
                                        <p:cTn id="164" dur="500" fill="hold"/>
                                        <p:tgtEl>
                                          <p:spTgt spid="46"/>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47"/>
                                        </p:tgtEl>
                                        <p:attrNameLst>
                                          <p:attrName>style.visibility</p:attrName>
                                        </p:attrNameLst>
                                      </p:cBhvr>
                                      <p:to>
                                        <p:strVal val="visible"/>
                                      </p:to>
                                    </p:set>
                                    <p:animEffect transition="in" filter="fade">
                                      <p:cBhvr>
                                        <p:cTn id="167" dur="500"/>
                                        <p:tgtEl>
                                          <p:spTgt spid="47"/>
                                        </p:tgtEl>
                                      </p:cBhvr>
                                    </p:animEffect>
                                    <p:anim calcmode="lin" valueType="num">
                                      <p:cBhvr>
                                        <p:cTn id="168" dur="500" fill="hold"/>
                                        <p:tgtEl>
                                          <p:spTgt spid="47"/>
                                        </p:tgtEl>
                                        <p:attrNameLst>
                                          <p:attrName>ppt_x</p:attrName>
                                        </p:attrNameLst>
                                      </p:cBhvr>
                                      <p:tavLst>
                                        <p:tav tm="0">
                                          <p:val>
                                            <p:strVal val="#ppt_x"/>
                                          </p:val>
                                        </p:tav>
                                        <p:tav tm="100000">
                                          <p:val>
                                            <p:strVal val="#ppt_x"/>
                                          </p:val>
                                        </p:tav>
                                      </p:tavLst>
                                    </p:anim>
                                    <p:anim calcmode="lin" valueType="num">
                                      <p:cBhvr>
                                        <p:cTn id="169" dur="500" fill="hold"/>
                                        <p:tgtEl>
                                          <p:spTgt spid="47"/>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48"/>
                                        </p:tgtEl>
                                        <p:attrNameLst>
                                          <p:attrName>style.visibility</p:attrName>
                                        </p:attrNameLst>
                                      </p:cBhvr>
                                      <p:to>
                                        <p:strVal val="visible"/>
                                      </p:to>
                                    </p:set>
                                    <p:animEffect transition="in" filter="fade">
                                      <p:cBhvr>
                                        <p:cTn id="172" dur="500"/>
                                        <p:tgtEl>
                                          <p:spTgt spid="48"/>
                                        </p:tgtEl>
                                      </p:cBhvr>
                                    </p:animEffect>
                                    <p:anim calcmode="lin" valueType="num">
                                      <p:cBhvr>
                                        <p:cTn id="173" dur="500" fill="hold"/>
                                        <p:tgtEl>
                                          <p:spTgt spid="48"/>
                                        </p:tgtEl>
                                        <p:attrNameLst>
                                          <p:attrName>ppt_x</p:attrName>
                                        </p:attrNameLst>
                                      </p:cBhvr>
                                      <p:tavLst>
                                        <p:tav tm="0">
                                          <p:val>
                                            <p:strVal val="#ppt_x"/>
                                          </p:val>
                                        </p:tav>
                                        <p:tav tm="100000">
                                          <p:val>
                                            <p:strVal val="#ppt_x"/>
                                          </p:val>
                                        </p:tav>
                                      </p:tavLst>
                                    </p:anim>
                                    <p:anim calcmode="lin" valueType="num">
                                      <p:cBhvr>
                                        <p:cTn id="174" dur="500" fill="hold"/>
                                        <p:tgtEl>
                                          <p:spTgt spid="48"/>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49"/>
                                        </p:tgtEl>
                                        <p:attrNameLst>
                                          <p:attrName>style.visibility</p:attrName>
                                        </p:attrNameLst>
                                      </p:cBhvr>
                                      <p:to>
                                        <p:strVal val="visible"/>
                                      </p:to>
                                    </p:set>
                                    <p:animEffect transition="in" filter="fade">
                                      <p:cBhvr>
                                        <p:cTn id="177" dur="500"/>
                                        <p:tgtEl>
                                          <p:spTgt spid="49"/>
                                        </p:tgtEl>
                                      </p:cBhvr>
                                    </p:animEffect>
                                    <p:anim calcmode="lin" valueType="num">
                                      <p:cBhvr>
                                        <p:cTn id="178" dur="500" fill="hold"/>
                                        <p:tgtEl>
                                          <p:spTgt spid="49"/>
                                        </p:tgtEl>
                                        <p:attrNameLst>
                                          <p:attrName>ppt_x</p:attrName>
                                        </p:attrNameLst>
                                      </p:cBhvr>
                                      <p:tavLst>
                                        <p:tav tm="0">
                                          <p:val>
                                            <p:strVal val="#ppt_x"/>
                                          </p:val>
                                        </p:tav>
                                        <p:tav tm="100000">
                                          <p:val>
                                            <p:strVal val="#ppt_x"/>
                                          </p:val>
                                        </p:tav>
                                      </p:tavLst>
                                    </p:anim>
                                    <p:anim calcmode="lin" valueType="num">
                                      <p:cBhvr>
                                        <p:cTn id="179" dur="500" fill="hold"/>
                                        <p:tgtEl>
                                          <p:spTgt spid="49"/>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50"/>
                                        </p:tgtEl>
                                        <p:attrNameLst>
                                          <p:attrName>style.visibility</p:attrName>
                                        </p:attrNameLst>
                                      </p:cBhvr>
                                      <p:to>
                                        <p:strVal val="visible"/>
                                      </p:to>
                                    </p:set>
                                    <p:animEffect transition="in" filter="fade">
                                      <p:cBhvr>
                                        <p:cTn id="182" dur="500"/>
                                        <p:tgtEl>
                                          <p:spTgt spid="50"/>
                                        </p:tgtEl>
                                      </p:cBhvr>
                                    </p:animEffect>
                                    <p:anim calcmode="lin" valueType="num">
                                      <p:cBhvr>
                                        <p:cTn id="183" dur="500" fill="hold"/>
                                        <p:tgtEl>
                                          <p:spTgt spid="50"/>
                                        </p:tgtEl>
                                        <p:attrNameLst>
                                          <p:attrName>ppt_x</p:attrName>
                                        </p:attrNameLst>
                                      </p:cBhvr>
                                      <p:tavLst>
                                        <p:tav tm="0">
                                          <p:val>
                                            <p:strVal val="#ppt_x"/>
                                          </p:val>
                                        </p:tav>
                                        <p:tav tm="100000">
                                          <p:val>
                                            <p:strVal val="#ppt_x"/>
                                          </p:val>
                                        </p:tav>
                                      </p:tavLst>
                                    </p:anim>
                                    <p:anim calcmode="lin" valueType="num">
                                      <p:cBhvr>
                                        <p:cTn id="184" dur="5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42" presetClass="entr" presetSubtype="0" fill="hold" grpId="0" nodeType="clickEffect">
                                  <p:stCondLst>
                                    <p:cond delay="0"/>
                                  </p:stCondLst>
                                  <p:childTnLst>
                                    <p:set>
                                      <p:cBhvr>
                                        <p:cTn id="188" dur="1" fill="hold">
                                          <p:stCondLst>
                                            <p:cond delay="0"/>
                                          </p:stCondLst>
                                        </p:cTn>
                                        <p:tgtEl>
                                          <p:spTgt spid="54"/>
                                        </p:tgtEl>
                                        <p:attrNameLst>
                                          <p:attrName>style.visibility</p:attrName>
                                        </p:attrNameLst>
                                      </p:cBhvr>
                                      <p:to>
                                        <p:strVal val="visible"/>
                                      </p:to>
                                    </p:set>
                                    <p:animEffect transition="in" filter="fade">
                                      <p:cBhvr>
                                        <p:cTn id="189" dur="500"/>
                                        <p:tgtEl>
                                          <p:spTgt spid="54"/>
                                        </p:tgtEl>
                                      </p:cBhvr>
                                    </p:animEffect>
                                    <p:anim calcmode="lin" valueType="num">
                                      <p:cBhvr>
                                        <p:cTn id="190" dur="500" fill="hold"/>
                                        <p:tgtEl>
                                          <p:spTgt spid="54"/>
                                        </p:tgtEl>
                                        <p:attrNameLst>
                                          <p:attrName>ppt_x</p:attrName>
                                        </p:attrNameLst>
                                      </p:cBhvr>
                                      <p:tavLst>
                                        <p:tav tm="0">
                                          <p:val>
                                            <p:strVal val="#ppt_x"/>
                                          </p:val>
                                        </p:tav>
                                        <p:tav tm="100000">
                                          <p:val>
                                            <p:strVal val="#ppt_x"/>
                                          </p:val>
                                        </p:tav>
                                      </p:tavLst>
                                    </p:anim>
                                    <p:anim calcmode="lin" valueType="num">
                                      <p:cBhvr>
                                        <p:cTn id="191" dur="500" fill="hold"/>
                                        <p:tgtEl>
                                          <p:spTgt spid="54"/>
                                        </p:tgtEl>
                                        <p:attrNameLst>
                                          <p:attrName>ppt_y</p:attrName>
                                        </p:attrNameLst>
                                      </p:cBhvr>
                                      <p:tavLst>
                                        <p:tav tm="0">
                                          <p:val>
                                            <p:strVal val="#ppt_y+.1"/>
                                          </p:val>
                                        </p:tav>
                                        <p:tav tm="100000">
                                          <p:val>
                                            <p:strVal val="#ppt_y"/>
                                          </p:val>
                                        </p:tav>
                                      </p:tavLst>
                                    </p:anim>
                                  </p:childTnLst>
                                </p:cTn>
                              </p:par>
                              <p:par>
                                <p:cTn id="192" presetID="42" presetClass="entr" presetSubtype="0" fill="hold" grpId="0" nodeType="withEffect">
                                  <p:stCondLst>
                                    <p:cond delay="0"/>
                                  </p:stCondLst>
                                  <p:childTnLst>
                                    <p:set>
                                      <p:cBhvr>
                                        <p:cTn id="193" dur="1" fill="hold">
                                          <p:stCondLst>
                                            <p:cond delay="0"/>
                                          </p:stCondLst>
                                        </p:cTn>
                                        <p:tgtEl>
                                          <p:spTgt spid="55"/>
                                        </p:tgtEl>
                                        <p:attrNameLst>
                                          <p:attrName>style.visibility</p:attrName>
                                        </p:attrNameLst>
                                      </p:cBhvr>
                                      <p:to>
                                        <p:strVal val="visible"/>
                                      </p:to>
                                    </p:set>
                                    <p:animEffect transition="in" filter="fade">
                                      <p:cBhvr>
                                        <p:cTn id="194" dur="500"/>
                                        <p:tgtEl>
                                          <p:spTgt spid="55"/>
                                        </p:tgtEl>
                                      </p:cBhvr>
                                    </p:animEffect>
                                    <p:anim calcmode="lin" valueType="num">
                                      <p:cBhvr>
                                        <p:cTn id="195" dur="500" fill="hold"/>
                                        <p:tgtEl>
                                          <p:spTgt spid="55"/>
                                        </p:tgtEl>
                                        <p:attrNameLst>
                                          <p:attrName>ppt_x</p:attrName>
                                        </p:attrNameLst>
                                      </p:cBhvr>
                                      <p:tavLst>
                                        <p:tav tm="0">
                                          <p:val>
                                            <p:strVal val="#ppt_x"/>
                                          </p:val>
                                        </p:tav>
                                        <p:tav tm="100000">
                                          <p:val>
                                            <p:strVal val="#ppt_x"/>
                                          </p:val>
                                        </p:tav>
                                      </p:tavLst>
                                    </p:anim>
                                    <p:anim calcmode="lin" valueType="num">
                                      <p:cBhvr>
                                        <p:cTn id="196" dur="500" fill="hold"/>
                                        <p:tgtEl>
                                          <p:spTgt spid="55"/>
                                        </p:tgtEl>
                                        <p:attrNameLst>
                                          <p:attrName>ppt_y</p:attrName>
                                        </p:attrNameLst>
                                      </p:cBhvr>
                                      <p:tavLst>
                                        <p:tav tm="0">
                                          <p:val>
                                            <p:strVal val="#ppt_y+.1"/>
                                          </p:val>
                                        </p:tav>
                                        <p:tav tm="100000">
                                          <p:val>
                                            <p:strVal val="#ppt_y"/>
                                          </p:val>
                                        </p:tav>
                                      </p:tavLst>
                                    </p:anim>
                                  </p:childTnLst>
                                </p:cTn>
                              </p:par>
                              <p:par>
                                <p:cTn id="197" presetID="42" presetClass="entr" presetSubtype="0" fill="hold" grpId="0" nodeType="withEffect">
                                  <p:stCondLst>
                                    <p:cond delay="0"/>
                                  </p:stCondLst>
                                  <p:childTnLst>
                                    <p:set>
                                      <p:cBhvr>
                                        <p:cTn id="198" dur="1" fill="hold">
                                          <p:stCondLst>
                                            <p:cond delay="0"/>
                                          </p:stCondLst>
                                        </p:cTn>
                                        <p:tgtEl>
                                          <p:spTgt spid="56"/>
                                        </p:tgtEl>
                                        <p:attrNameLst>
                                          <p:attrName>style.visibility</p:attrName>
                                        </p:attrNameLst>
                                      </p:cBhvr>
                                      <p:to>
                                        <p:strVal val="visible"/>
                                      </p:to>
                                    </p:set>
                                    <p:animEffect transition="in" filter="fade">
                                      <p:cBhvr>
                                        <p:cTn id="199" dur="500"/>
                                        <p:tgtEl>
                                          <p:spTgt spid="56"/>
                                        </p:tgtEl>
                                      </p:cBhvr>
                                    </p:animEffect>
                                    <p:anim calcmode="lin" valueType="num">
                                      <p:cBhvr>
                                        <p:cTn id="200" dur="500" fill="hold"/>
                                        <p:tgtEl>
                                          <p:spTgt spid="56"/>
                                        </p:tgtEl>
                                        <p:attrNameLst>
                                          <p:attrName>ppt_x</p:attrName>
                                        </p:attrNameLst>
                                      </p:cBhvr>
                                      <p:tavLst>
                                        <p:tav tm="0">
                                          <p:val>
                                            <p:strVal val="#ppt_x"/>
                                          </p:val>
                                        </p:tav>
                                        <p:tav tm="100000">
                                          <p:val>
                                            <p:strVal val="#ppt_x"/>
                                          </p:val>
                                        </p:tav>
                                      </p:tavLst>
                                    </p:anim>
                                    <p:anim calcmode="lin" valueType="num">
                                      <p:cBhvr>
                                        <p:cTn id="201" dur="500" fill="hold"/>
                                        <p:tgtEl>
                                          <p:spTgt spid="56"/>
                                        </p:tgtEl>
                                        <p:attrNameLst>
                                          <p:attrName>ppt_y</p:attrName>
                                        </p:attrNameLst>
                                      </p:cBhvr>
                                      <p:tavLst>
                                        <p:tav tm="0">
                                          <p:val>
                                            <p:strVal val="#ppt_y+.1"/>
                                          </p:val>
                                        </p:tav>
                                        <p:tav tm="100000">
                                          <p:val>
                                            <p:strVal val="#ppt_y"/>
                                          </p:val>
                                        </p:tav>
                                      </p:tavLst>
                                    </p:anim>
                                  </p:childTnLst>
                                </p:cTn>
                              </p:par>
                              <p:par>
                                <p:cTn id="202" presetID="42" presetClass="entr" presetSubtype="0" fill="hold" grpId="0" nodeType="withEffect">
                                  <p:stCondLst>
                                    <p:cond delay="0"/>
                                  </p:stCondLst>
                                  <p:childTnLst>
                                    <p:set>
                                      <p:cBhvr>
                                        <p:cTn id="203" dur="1" fill="hold">
                                          <p:stCondLst>
                                            <p:cond delay="0"/>
                                          </p:stCondLst>
                                        </p:cTn>
                                        <p:tgtEl>
                                          <p:spTgt spid="57"/>
                                        </p:tgtEl>
                                        <p:attrNameLst>
                                          <p:attrName>style.visibility</p:attrName>
                                        </p:attrNameLst>
                                      </p:cBhvr>
                                      <p:to>
                                        <p:strVal val="visible"/>
                                      </p:to>
                                    </p:set>
                                    <p:animEffect transition="in" filter="fade">
                                      <p:cBhvr>
                                        <p:cTn id="204" dur="500"/>
                                        <p:tgtEl>
                                          <p:spTgt spid="57"/>
                                        </p:tgtEl>
                                      </p:cBhvr>
                                    </p:animEffect>
                                    <p:anim calcmode="lin" valueType="num">
                                      <p:cBhvr>
                                        <p:cTn id="205" dur="500" fill="hold"/>
                                        <p:tgtEl>
                                          <p:spTgt spid="57"/>
                                        </p:tgtEl>
                                        <p:attrNameLst>
                                          <p:attrName>ppt_x</p:attrName>
                                        </p:attrNameLst>
                                      </p:cBhvr>
                                      <p:tavLst>
                                        <p:tav tm="0">
                                          <p:val>
                                            <p:strVal val="#ppt_x"/>
                                          </p:val>
                                        </p:tav>
                                        <p:tav tm="100000">
                                          <p:val>
                                            <p:strVal val="#ppt_x"/>
                                          </p:val>
                                        </p:tav>
                                      </p:tavLst>
                                    </p:anim>
                                    <p:anim calcmode="lin" valueType="num">
                                      <p:cBhvr>
                                        <p:cTn id="206" dur="500" fill="hold"/>
                                        <p:tgtEl>
                                          <p:spTgt spid="57"/>
                                        </p:tgtEl>
                                        <p:attrNameLst>
                                          <p:attrName>ppt_y</p:attrName>
                                        </p:attrNameLst>
                                      </p:cBhvr>
                                      <p:tavLst>
                                        <p:tav tm="0">
                                          <p:val>
                                            <p:strVal val="#ppt_y+.1"/>
                                          </p:val>
                                        </p:tav>
                                        <p:tav tm="100000">
                                          <p:val>
                                            <p:strVal val="#ppt_y"/>
                                          </p:val>
                                        </p:tav>
                                      </p:tavLst>
                                    </p:anim>
                                  </p:childTnLst>
                                </p:cTn>
                              </p:par>
                              <p:par>
                                <p:cTn id="207" presetID="42" presetClass="entr" presetSubtype="0" fill="hold" grpId="0" nodeType="withEffect">
                                  <p:stCondLst>
                                    <p:cond delay="0"/>
                                  </p:stCondLst>
                                  <p:childTnLst>
                                    <p:set>
                                      <p:cBhvr>
                                        <p:cTn id="208" dur="1" fill="hold">
                                          <p:stCondLst>
                                            <p:cond delay="0"/>
                                          </p:stCondLst>
                                        </p:cTn>
                                        <p:tgtEl>
                                          <p:spTgt spid="58"/>
                                        </p:tgtEl>
                                        <p:attrNameLst>
                                          <p:attrName>style.visibility</p:attrName>
                                        </p:attrNameLst>
                                      </p:cBhvr>
                                      <p:to>
                                        <p:strVal val="visible"/>
                                      </p:to>
                                    </p:set>
                                    <p:animEffect transition="in" filter="fade">
                                      <p:cBhvr>
                                        <p:cTn id="209" dur="500"/>
                                        <p:tgtEl>
                                          <p:spTgt spid="58"/>
                                        </p:tgtEl>
                                      </p:cBhvr>
                                    </p:animEffect>
                                    <p:anim calcmode="lin" valueType="num">
                                      <p:cBhvr>
                                        <p:cTn id="210" dur="500" fill="hold"/>
                                        <p:tgtEl>
                                          <p:spTgt spid="58"/>
                                        </p:tgtEl>
                                        <p:attrNameLst>
                                          <p:attrName>ppt_x</p:attrName>
                                        </p:attrNameLst>
                                      </p:cBhvr>
                                      <p:tavLst>
                                        <p:tav tm="0">
                                          <p:val>
                                            <p:strVal val="#ppt_x"/>
                                          </p:val>
                                        </p:tav>
                                        <p:tav tm="100000">
                                          <p:val>
                                            <p:strVal val="#ppt_x"/>
                                          </p:val>
                                        </p:tav>
                                      </p:tavLst>
                                    </p:anim>
                                    <p:anim calcmode="lin" valueType="num">
                                      <p:cBhvr>
                                        <p:cTn id="211" dur="500" fill="hold"/>
                                        <p:tgtEl>
                                          <p:spTgt spid="58"/>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59"/>
                                        </p:tgtEl>
                                        <p:attrNameLst>
                                          <p:attrName>style.visibility</p:attrName>
                                        </p:attrNameLst>
                                      </p:cBhvr>
                                      <p:to>
                                        <p:strVal val="visible"/>
                                      </p:to>
                                    </p:set>
                                    <p:animEffect transition="in" filter="fade">
                                      <p:cBhvr>
                                        <p:cTn id="214" dur="500"/>
                                        <p:tgtEl>
                                          <p:spTgt spid="59"/>
                                        </p:tgtEl>
                                      </p:cBhvr>
                                    </p:animEffect>
                                    <p:anim calcmode="lin" valueType="num">
                                      <p:cBhvr>
                                        <p:cTn id="215" dur="500" fill="hold"/>
                                        <p:tgtEl>
                                          <p:spTgt spid="59"/>
                                        </p:tgtEl>
                                        <p:attrNameLst>
                                          <p:attrName>ppt_x</p:attrName>
                                        </p:attrNameLst>
                                      </p:cBhvr>
                                      <p:tavLst>
                                        <p:tav tm="0">
                                          <p:val>
                                            <p:strVal val="#ppt_x"/>
                                          </p:val>
                                        </p:tav>
                                        <p:tav tm="100000">
                                          <p:val>
                                            <p:strVal val="#ppt_x"/>
                                          </p:val>
                                        </p:tav>
                                      </p:tavLst>
                                    </p:anim>
                                    <p:anim calcmode="lin" valueType="num">
                                      <p:cBhvr>
                                        <p:cTn id="216" dur="500" fill="hold"/>
                                        <p:tgtEl>
                                          <p:spTgt spid="59"/>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60"/>
                                        </p:tgtEl>
                                        <p:attrNameLst>
                                          <p:attrName>style.visibility</p:attrName>
                                        </p:attrNameLst>
                                      </p:cBhvr>
                                      <p:to>
                                        <p:strVal val="visible"/>
                                      </p:to>
                                    </p:set>
                                    <p:animEffect transition="in" filter="fade">
                                      <p:cBhvr>
                                        <p:cTn id="219" dur="500"/>
                                        <p:tgtEl>
                                          <p:spTgt spid="60"/>
                                        </p:tgtEl>
                                      </p:cBhvr>
                                    </p:animEffect>
                                    <p:anim calcmode="lin" valueType="num">
                                      <p:cBhvr>
                                        <p:cTn id="220" dur="500" fill="hold"/>
                                        <p:tgtEl>
                                          <p:spTgt spid="60"/>
                                        </p:tgtEl>
                                        <p:attrNameLst>
                                          <p:attrName>ppt_x</p:attrName>
                                        </p:attrNameLst>
                                      </p:cBhvr>
                                      <p:tavLst>
                                        <p:tav tm="0">
                                          <p:val>
                                            <p:strVal val="#ppt_x"/>
                                          </p:val>
                                        </p:tav>
                                        <p:tav tm="100000">
                                          <p:val>
                                            <p:strVal val="#ppt_x"/>
                                          </p:val>
                                        </p:tav>
                                      </p:tavLst>
                                    </p:anim>
                                    <p:anim calcmode="lin" valueType="num">
                                      <p:cBhvr>
                                        <p:cTn id="221" dur="500" fill="hold"/>
                                        <p:tgtEl>
                                          <p:spTgt spid="60"/>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61"/>
                                        </p:tgtEl>
                                        <p:attrNameLst>
                                          <p:attrName>style.visibility</p:attrName>
                                        </p:attrNameLst>
                                      </p:cBhvr>
                                      <p:to>
                                        <p:strVal val="visible"/>
                                      </p:to>
                                    </p:set>
                                    <p:animEffect transition="in" filter="fade">
                                      <p:cBhvr>
                                        <p:cTn id="224" dur="500"/>
                                        <p:tgtEl>
                                          <p:spTgt spid="61"/>
                                        </p:tgtEl>
                                      </p:cBhvr>
                                    </p:animEffect>
                                    <p:anim calcmode="lin" valueType="num">
                                      <p:cBhvr>
                                        <p:cTn id="225" dur="500" fill="hold"/>
                                        <p:tgtEl>
                                          <p:spTgt spid="61"/>
                                        </p:tgtEl>
                                        <p:attrNameLst>
                                          <p:attrName>ppt_x</p:attrName>
                                        </p:attrNameLst>
                                      </p:cBhvr>
                                      <p:tavLst>
                                        <p:tav tm="0">
                                          <p:val>
                                            <p:strVal val="#ppt_x"/>
                                          </p:val>
                                        </p:tav>
                                        <p:tav tm="100000">
                                          <p:val>
                                            <p:strVal val="#ppt_x"/>
                                          </p:val>
                                        </p:tav>
                                      </p:tavLst>
                                    </p:anim>
                                    <p:anim calcmode="lin" valueType="num">
                                      <p:cBhvr>
                                        <p:cTn id="226" dur="500" fill="hold"/>
                                        <p:tgtEl>
                                          <p:spTgt spid="61"/>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62"/>
                                        </p:tgtEl>
                                        <p:attrNameLst>
                                          <p:attrName>style.visibility</p:attrName>
                                        </p:attrNameLst>
                                      </p:cBhvr>
                                      <p:to>
                                        <p:strVal val="visible"/>
                                      </p:to>
                                    </p:set>
                                    <p:animEffect transition="in" filter="fade">
                                      <p:cBhvr>
                                        <p:cTn id="229" dur="500"/>
                                        <p:tgtEl>
                                          <p:spTgt spid="62"/>
                                        </p:tgtEl>
                                      </p:cBhvr>
                                    </p:animEffect>
                                    <p:anim calcmode="lin" valueType="num">
                                      <p:cBhvr>
                                        <p:cTn id="230" dur="500" fill="hold"/>
                                        <p:tgtEl>
                                          <p:spTgt spid="62"/>
                                        </p:tgtEl>
                                        <p:attrNameLst>
                                          <p:attrName>ppt_x</p:attrName>
                                        </p:attrNameLst>
                                      </p:cBhvr>
                                      <p:tavLst>
                                        <p:tav tm="0">
                                          <p:val>
                                            <p:strVal val="#ppt_x"/>
                                          </p:val>
                                        </p:tav>
                                        <p:tav tm="100000">
                                          <p:val>
                                            <p:strVal val="#ppt_x"/>
                                          </p:val>
                                        </p:tav>
                                      </p:tavLst>
                                    </p:anim>
                                    <p:anim calcmode="lin" valueType="num">
                                      <p:cBhvr>
                                        <p:cTn id="231" dur="500" fill="hold"/>
                                        <p:tgtEl>
                                          <p:spTgt spid="62"/>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63"/>
                                        </p:tgtEl>
                                        <p:attrNameLst>
                                          <p:attrName>style.visibility</p:attrName>
                                        </p:attrNameLst>
                                      </p:cBhvr>
                                      <p:to>
                                        <p:strVal val="visible"/>
                                      </p:to>
                                    </p:set>
                                    <p:animEffect transition="in" filter="fade">
                                      <p:cBhvr>
                                        <p:cTn id="234" dur="500"/>
                                        <p:tgtEl>
                                          <p:spTgt spid="63"/>
                                        </p:tgtEl>
                                      </p:cBhvr>
                                    </p:animEffect>
                                    <p:anim calcmode="lin" valueType="num">
                                      <p:cBhvr>
                                        <p:cTn id="235" dur="500" fill="hold"/>
                                        <p:tgtEl>
                                          <p:spTgt spid="63"/>
                                        </p:tgtEl>
                                        <p:attrNameLst>
                                          <p:attrName>ppt_x</p:attrName>
                                        </p:attrNameLst>
                                      </p:cBhvr>
                                      <p:tavLst>
                                        <p:tav tm="0">
                                          <p:val>
                                            <p:strVal val="#ppt_x"/>
                                          </p:val>
                                        </p:tav>
                                        <p:tav tm="100000">
                                          <p:val>
                                            <p:strVal val="#ppt_x"/>
                                          </p:val>
                                        </p:tav>
                                      </p:tavLst>
                                    </p:anim>
                                    <p:anim calcmode="lin" valueType="num">
                                      <p:cBhvr>
                                        <p:cTn id="236" dur="500" fill="hold"/>
                                        <p:tgtEl>
                                          <p:spTgt spid="63"/>
                                        </p:tgtEl>
                                        <p:attrNameLst>
                                          <p:attrName>ppt_y</p:attrName>
                                        </p:attrNameLst>
                                      </p:cBhvr>
                                      <p:tavLst>
                                        <p:tav tm="0">
                                          <p:val>
                                            <p:strVal val="#ppt_y+.1"/>
                                          </p:val>
                                        </p:tav>
                                        <p:tav tm="100000">
                                          <p:val>
                                            <p:strVal val="#ppt_y"/>
                                          </p:val>
                                        </p:tav>
                                      </p:tavLst>
                                    </p:anim>
                                  </p:childTnLst>
                                </p:cTn>
                              </p:par>
                              <p:par>
                                <p:cTn id="237" presetID="42" presetClass="entr" presetSubtype="0" fill="hold" grpId="0" nodeType="withEffect">
                                  <p:stCondLst>
                                    <p:cond delay="0"/>
                                  </p:stCondLst>
                                  <p:childTnLst>
                                    <p:set>
                                      <p:cBhvr>
                                        <p:cTn id="238" dur="1" fill="hold">
                                          <p:stCondLst>
                                            <p:cond delay="0"/>
                                          </p:stCondLst>
                                        </p:cTn>
                                        <p:tgtEl>
                                          <p:spTgt spid="64"/>
                                        </p:tgtEl>
                                        <p:attrNameLst>
                                          <p:attrName>style.visibility</p:attrName>
                                        </p:attrNameLst>
                                      </p:cBhvr>
                                      <p:to>
                                        <p:strVal val="visible"/>
                                      </p:to>
                                    </p:set>
                                    <p:animEffect transition="in" filter="fade">
                                      <p:cBhvr>
                                        <p:cTn id="239" dur="500"/>
                                        <p:tgtEl>
                                          <p:spTgt spid="64"/>
                                        </p:tgtEl>
                                      </p:cBhvr>
                                    </p:animEffect>
                                    <p:anim calcmode="lin" valueType="num">
                                      <p:cBhvr>
                                        <p:cTn id="240" dur="500" fill="hold"/>
                                        <p:tgtEl>
                                          <p:spTgt spid="64"/>
                                        </p:tgtEl>
                                        <p:attrNameLst>
                                          <p:attrName>ppt_x</p:attrName>
                                        </p:attrNameLst>
                                      </p:cBhvr>
                                      <p:tavLst>
                                        <p:tav tm="0">
                                          <p:val>
                                            <p:strVal val="#ppt_x"/>
                                          </p:val>
                                        </p:tav>
                                        <p:tav tm="100000">
                                          <p:val>
                                            <p:strVal val="#ppt_x"/>
                                          </p:val>
                                        </p:tav>
                                      </p:tavLst>
                                    </p:anim>
                                    <p:anim calcmode="lin" valueType="num">
                                      <p:cBhvr>
                                        <p:cTn id="241" dur="500" fill="hold"/>
                                        <p:tgtEl>
                                          <p:spTgt spid="64"/>
                                        </p:tgtEl>
                                        <p:attrNameLst>
                                          <p:attrName>ppt_y</p:attrName>
                                        </p:attrNameLst>
                                      </p:cBhvr>
                                      <p:tavLst>
                                        <p:tav tm="0">
                                          <p:val>
                                            <p:strVal val="#ppt_y+.1"/>
                                          </p:val>
                                        </p:tav>
                                        <p:tav tm="100000">
                                          <p:val>
                                            <p:strVal val="#ppt_y"/>
                                          </p:val>
                                        </p:tav>
                                      </p:tavLst>
                                    </p:anim>
                                  </p:childTnLst>
                                </p:cTn>
                              </p:par>
                              <p:par>
                                <p:cTn id="242" presetID="42" presetClass="entr" presetSubtype="0" fill="hold" grpId="0" nodeType="withEffect">
                                  <p:stCondLst>
                                    <p:cond delay="0"/>
                                  </p:stCondLst>
                                  <p:childTnLst>
                                    <p:set>
                                      <p:cBhvr>
                                        <p:cTn id="243" dur="1" fill="hold">
                                          <p:stCondLst>
                                            <p:cond delay="0"/>
                                          </p:stCondLst>
                                        </p:cTn>
                                        <p:tgtEl>
                                          <p:spTgt spid="65"/>
                                        </p:tgtEl>
                                        <p:attrNameLst>
                                          <p:attrName>style.visibility</p:attrName>
                                        </p:attrNameLst>
                                      </p:cBhvr>
                                      <p:to>
                                        <p:strVal val="visible"/>
                                      </p:to>
                                    </p:set>
                                    <p:animEffect transition="in" filter="fade">
                                      <p:cBhvr>
                                        <p:cTn id="244" dur="500"/>
                                        <p:tgtEl>
                                          <p:spTgt spid="65"/>
                                        </p:tgtEl>
                                      </p:cBhvr>
                                    </p:animEffect>
                                    <p:anim calcmode="lin" valueType="num">
                                      <p:cBhvr>
                                        <p:cTn id="245" dur="500" fill="hold"/>
                                        <p:tgtEl>
                                          <p:spTgt spid="65"/>
                                        </p:tgtEl>
                                        <p:attrNameLst>
                                          <p:attrName>ppt_x</p:attrName>
                                        </p:attrNameLst>
                                      </p:cBhvr>
                                      <p:tavLst>
                                        <p:tav tm="0">
                                          <p:val>
                                            <p:strVal val="#ppt_x"/>
                                          </p:val>
                                        </p:tav>
                                        <p:tav tm="100000">
                                          <p:val>
                                            <p:strVal val="#ppt_x"/>
                                          </p:val>
                                        </p:tav>
                                      </p:tavLst>
                                    </p:anim>
                                    <p:anim calcmode="lin" valueType="num">
                                      <p:cBhvr>
                                        <p:cTn id="246" dur="500" fill="hold"/>
                                        <p:tgtEl>
                                          <p:spTgt spid="65"/>
                                        </p:tgtEl>
                                        <p:attrNameLst>
                                          <p:attrName>ppt_y</p:attrName>
                                        </p:attrNameLst>
                                      </p:cBhvr>
                                      <p:tavLst>
                                        <p:tav tm="0">
                                          <p:val>
                                            <p:strVal val="#ppt_y+.1"/>
                                          </p:val>
                                        </p:tav>
                                        <p:tav tm="100000">
                                          <p:val>
                                            <p:strVal val="#ppt_y"/>
                                          </p:val>
                                        </p:tav>
                                      </p:tavLst>
                                    </p:anim>
                                  </p:childTnLst>
                                </p:cTn>
                              </p:par>
                              <p:par>
                                <p:cTn id="247" presetID="42" presetClass="entr" presetSubtype="0" fill="hold" grpId="0" nodeType="withEffect">
                                  <p:stCondLst>
                                    <p:cond delay="0"/>
                                  </p:stCondLst>
                                  <p:childTnLst>
                                    <p:set>
                                      <p:cBhvr>
                                        <p:cTn id="248" dur="1" fill="hold">
                                          <p:stCondLst>
                                            <p:cond delay="0"/>
                                          </p:stCondLst>
                                        </p:cTn>
                                        <p:tgtEl>
                                          <p:spTgt spid="66"/>
                                        </p:tgtEl>
                                        <p:attrNameLst>
                                          <p:attrName>style.visibility</p:attrName>
                                        </p:attrNameLst>
                                      </p:cBhvr>
                                      <p:to>
                                        <p:strVal val="visible"/>
                                      </p:to>
                                    </p:set>
                                    <p:animEffect transition="in" filter="fade">
                                      <p:cBhvr>
                                        <p:cTn id="249" dur="500"/>
                                        <p:tgtEl>
                                          <p:spTgt spid="66"/>
                                        </p:tgtEl>
                                      </p:cBhvr>
                                    </p:animEffect>
                                    <p:anim calcmode="lin" valueType="num">
                                      <p:cBhvr>
                                        <p:cTn id="250" dur="500" fill="hold"/>
                                        <p:tgtEl>
                                          <p:spTgt spid="66"/>
                                        </p:tgtEl>
                                        <p:attrNameLst>
                                          <p:attrName>ppt_x</p:attrName>
                                        </p:attrNameLst>
                                      </p:cBhvr>
                                      <p:tavLst>
                                        <p:tav tm="0">
                                          <p:val>
                                            <p:strVal val="#ppt_x"/>
                                          </p:val>
                                        </p:tav>
                                        <p:tav tm="100000">
                                          <p:val>
                                            <p:strVal val="#ppt_x"/>
                                          </p:val>
                                        </p:tav>
                                      </p:tavLst>
                                    </p:anim>
                                    <p:anim calcmode="lin" valueType="num">
                                      <p:cBhvr>
                                        <p:cTn id="251" dur="500" fill="hold"/>
                                        <p:tgtEl>
                                          <p:spTgt spid="66"/>
                                        </p:tgtEl>
                                        <p:attrNameLst>
                                          <p:attrName>ppt_y</p:attrName>
                                        </p:attrNameLst>
                                      </p:cBhvr>
                                      <p:tavLst>
                                        <p:tav tm="0">
                                          <p:val>
                                            <p:strVal val="#ppt_y+.1"/>
                                          </p:val>
                                        </p:tav>
                                        <p:tav tm="100000">
                                          <p:val>
                                            <p:strVal val="#ppt_y"/>
                                          </p:val>
                                        </p:tav>
                                      </p:tavLst>
                                    </p:anim>
                                  </p:childTnLst>
                                </p:cTn>
                              </p:par>
                              <p:par>
                                <p:cTn id="252" presetID="42" presetClass="entr" presetSubtype="0" fill="hold" grpId="0" nodeType="withEffect">
                                  <p:stCondLst>
                                    <p:cond delay="0"/>
                                  </p:stCondLst>
                                  <p:childTnLst>
                                    <p:set>
                                      <p:cBhvr>
                                        <p:cTn id="253" dur="1" fill="hold">
                                          <p:stCondLst>
                                            <p:cond delay="0"/>
                                          </p:stCondLst>
                                        </p:cTn>
                                        <p:tgtEl>
                                          <p:spTgt spid="67"/>
                                        </p:tgtEl>
                                        <p:attrNameLst>
                                          <p:attrName>style.visibility</p:attrName>
                                        </p:attrNameLst>
                                      </p:cBhvr>
                                      <p:to>
                                        <p:strVal val="visible"/>
                                      </p:to>
                                    </p:set>
                                    <p:animEffect transition="in" filter="fade">
                                      <p:cBhvr>
                                        <p:cTn id="254" dur="500"/>
                                        <p:tgtEl>
                                          <p:spTgt spid="67"/>
                                        </p:tgtEl>
                                      </p:cBhvr>
                                    </p:animEffect>
                                    <p:anim calcmode="lin" valueType="num">
                                      <p:cBhvr>
                                        <p:cTn id="255" dur="500" fill="hold"/>
                                        <p:tgtEl>
                                          <p:spTgt spid="67"/>
                                        </p:tgtEl>
                                        <p:attrNameLst>
                                          <p:attrName>ppt_x</p:attrName>
                                        </p:attrNameLst>
                                      </p:cBhvr>
                                      <p:tavLst>
                                        <p:tav tm="0">
                                          <p:val>
                                            <p:strVal val="#ppt_x"/>
                                          </p:val>
                                        </p:tav>
                                        <p:tav tm="100000">
                                          <p:val>
                                            <p:strVal val="#ppt_x"/>
                                          </p:val>
                                        </p:tav>
                                      </p:tavLst>
                                    </p:anim>
                                    <p:anim calcmode="lin" valueType="num">
                                      <p:cBhvr>
                                        <p:cTn id="256" dur="500" fill="hold"/>
                                        <p:tgtEl>
                                          <p:spTgt spid="67"/>
                                        </p:tgtEl>
                                        <p:attrNameLst>
                                          <p:attrName>ppt_y</p:attrName>
                                        </p:attrNameLst>
                                      </p:cBhvr>
                                      <p:tavLst>
                                        <p:tav tm="0">
                                          <p:val>
                                            <p:strVal val="#ppt_y+.1"/>
                                          </p:val>
                                        </p:tav>
                                        <p:tav tm="100000">
                                          <p:val>
                                            <p:strVal val="#ppt_y"/>
                                          </p:val>
                                        </p:tav>
                                      </p:tavLst>
                                    </p:anim>
                                  </p:childTnLst>
                                </p:cTn>
                              </p:par>
                              <p:par>
                                <p:cTn id="257" presetID="42" presetClass="entr" presetSubtype="0" fill="hold" grpId="0" nodeType="withEffect">
                                  <p:stCondLst>
                                    <p:cond delay="0"/>
                                  </p:stCondLst>
                                  <p:childTnLst>
                                    <p:set>
                                      <p:cBhvr>
                                        <p:cTn id="258" dur="1" fill="hold">
                                          <p:stCondLst>
                                            <p:cond delay="0"/>
                                          </p:stCondLst>
                                        </p:cTn>
                                        <p:tgtEl>
                                          <p:spTgt spid="68"/>
                                        </p:tgtEl>
                                        <p:attrNameLst>
                                          <p:attrName>style.visibility</p:attrName>
                                        </p:attrNameLst>
                                      </p:cBhvr>
                                      <p:to>
                                        <p:strVal val="visible"/>
                                      </p:to>
                                    </p:set>
                                    <p:animEffect transition="in" filter="fade">
                                      <p:cBhvr>
                                        <p:cTn id="259" dur="500"/>
                                        <p:tgtEl>
                                          <p:spTgt spid="68"/>
                                        </p:tgtEl>
                                      </p:cBhvr>
                                    </p:animEffect>
                                    <p:anim calcmode="lin" valueType="num">
                                      <p:cBhvr>
                                        <p:cTn id="260" dur="500" fill="hold"/>
                                        <p:tgtEl>
                                          <p:spTgt spid="68"/>
                                        </p:tgtEl>
                                        <p:attrNameLst>
                                          <p:attrName>ppt_x</p:attrName>
                                        </p:attrNameLst>
                                      </p:cBhvr>
                                      <p:tavLst>
                                        <p:tav tm="0">
                                          <p:val>
                                            <p:strVal val="#ppt_x"/>
                                          </p:val>
                                        </p:tav>
                                        <p:tav tm="100000">
                                          <p:val>
                                            <p:strVal val="#ppt_x"/>
                                          </p:val>
                                        </p:tav>
                                      </p:tavLst>
                                    </p:anim>
                                    <p:anim calcmode="lin" valueType="num">
                                      <p:cBhvr>
                                        <p:cTn id="261" dur="500" fill="hold"/>
                                        <p:tgtEl>
                                          <p:spTgt spid="68"/>
                                        </p:tgtEl>
                                        <p:attrNameLst>
                                          <p:attrName>ppt_y</p:attrName>
                                        </p:attrNameLst>
                                      </p:cBhvr>
                                      <p:tavLst>
                                        <p:tav tm="0">
                                          <p:val>
                                            <p:strVal val="#ppt_y+.1"/>
                                          </p:val>
                                        </p:tav>
                                        <p:tav tm="100000">
                                          <p:val>
                                            <p:strVal val="#ppt_y"/>
                                          </p:val>
                                        </p:tav>
                                      </p:tavLst>
                                    </p:anim>
                                  </p:childTnLst>
                                </p:cTn>
                              </p:par>
                              <p:par>
                                <p:cTn id="262" presetID="42" presetClass="entr" presetSubtype="0" fill="hold" grpId="0" nodeType="withEffect">
                                  <p:stCondLst>
                                    <p:cond delay="0"/>
                                  </p:stCondLst>
                                  <p:childTnLst>
                                    <p:set>
                                      <p:cBhvr>
                                        <p:cTn id="263" dur="1" fill="hold">
                                          <p:stCondLst>
                                            <p:cond delay="0"/>
                                          </p:stCondLst>
                                        </p:cTn>
                                        <p:tgtEl>
                                          <p:spTgt spid="69"/>
                                        </p:tgtEl>
                                        <p:attrNameLst>
                                          <p:attrName>style.visibility</p:attrName>
                                        </p:attrNameLst>
                                      </p:cBhvr>
                                      <p:to>
                                        <p:strVal val="visible"/>
                                      </p:to>
                                    </p:set>
                                    <p:animEffect transition="in" filter="fade">
                                      <p:cBhvr>
                                        <p:cTn id="264" dur="500"/>
                                        <p:tgtEl>
                                          <p:spTgt spid="69"/>
                                        </p:tgtEl>
                                      </p:cBhvr>
                                    </p:animEffect>
                                    <p:anim calcmode="lin" valueType="num">
                                      <p:cBhvr>
                                        <p:cTn id="265" dur="500" fill="hold"/>
                                        <p:tgtEl>
                                          <p:spTgt spid="69"/>
                                        </p:tgtEl>
                                        <p:attrNameLst>
                                          <p:attrName>ppt_x</p:attrName>
                                        </p:attrNameLst>
                                      </p:cBhvr>
                                      <p:tavLst>
                                        <p:tav tm="0">
                                          <p:val>
                                            <p:strVal val="#ppt_x"/>
                                          </p:val>
                                        </p:tav>
                                        <p:tav tm="100000">
                                          <p:val>
                                            <p:strVal val="#ppt_x"/>
                                          </p:val>
                                        </p:tav>
                                      </p:tavLst>
                                    </p:anim>
                                    <p:anim calcmode="lin" valueType="num">
                                      <p:cBhvr>
                                        <p:cTn id="266" dur="5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42" presetClass="entr" presetSubtype="0" fill="hold" grpId="0" nodeType="clickEffect">
                                  <p:stCondLst>
                                    <p:cond delay="0"/>
                                  </p:stCondLst>
                                  <p:childTnLst>
                                    <p:set>
                                      <p:cBhvr>
                                        <p:cTn id="270" dur="1" fill="hold">
                                          <p:stCondLst>
                                            <p:cond delay="0"/>
                                          </p:stCondLst>
                                        </p:cTn>
                                        <p:tgtEl>
                                          <p:spTgt spid="70"/>
                                        </p:tgtEl>
                                        <p:attrNameLst>
                                          <p:attrName>style.visibility</p:attrName>
                                        </p:attrNameLst>
                                      </p:cBhvr>
                                      <p:to>
                                        <p:strVal val="visible"/>
                                      </p:to>
                                    </p:set>
                                    <p:animEffect transition="in" filter="fade">
                                      <p:cBhvr>
                                        <p:cTn id="271" dur="500"/>
                                        <p:tgtEl>
                                          <p:spTgt spid="70"/>
                                        </p:tgtEl>
                                      </p:cBhvr>
                                    </p:animEffect>
                                    <p:anim calcmode="lin" valueType="num">
                                      <p:cBhvr>
                                        <p:cTn id="272" dur="500" fill="hold"/>
                                        <p:tgtEl>
                                          <p:spTgt spid="70"/>
                                        </p:tgtEl>
                                        <p:attrNameLst>
                                          <p:attrName>ppt_x</p:attrName>
                                        </p:attrNameLst>
                                      </p:cBhvr>
                                      <p:tavLst>
                                        <p:tav tm="0">
                                          <p:val>
                                            <p:strVal val="#ppt_x"/>
                                          </p:val>
                                        </p:tav>
                                        <p:tav tm="100000">
                                          <p:val>
                                            <p:strVal val="#ppt_x"/>
                                          </p:val>
                                        </p:tav>
                                      </p:tavLst>
                                    </p:anim>
                                    <p:anim calcmode="lin" valueType="num">
                                      <p:cBhvr>
                                        <p:cTn id="273" dur="500" fill="hold"/>
                                        <p:tgtEl>
                                          <p:spTgt spid="70"/>
                                        </p:tgtEl>
                                        <p:attrNameLst>
                                          <p:attrName>ppt_y</p:attrName>
                                        </p:attrNameLst>
                                      </p:cBhvr>
                                      <p:tavLst>
                                        <p:tav tm="0">
                                          <p:val>
                                            <p:strVal val="#ppt_y+.1"/>
                                          </p:val>
                                        </p:tav>
                                        <p:tav tm="100000">
                                          <p:val>
                                            <p:strVal val="#ppt_y"/>
                                          </p:val>
                                        </p:tav>
                                      </p:tavLst>
                                    </p:anim>
                                  </p:childTnLst>
                                </p:cTn>
                              </p:par>
                              <p:par>
                                <p:cTn id="274" presetID="42" presetClass="entr" presetSubtype="0" fill="hold" grpId="0" nodeType="withEffect">
                                  <p:stCondLst>
                                    <p:cond delay="0"/>
                                  </p:stCondLst>
                                  <p:childTnLst>
                                    <p:set>
                                      <p:cBhvr>
                                        <p:cTn id="275" dur="1" fill="hold">
                                          <p:stCondLst>
                                            <p:cond delay="0"/>
                                          </p:stCondLst>
                                        </p:cTn>
                                        <p:tgtEl>
                                          <p:spTgt spid="71"/>
                                        </p:tgtEl>
                                        <p:attrNameLst>
                                          <p:attrName>style.visibility</p:attrName>
                                        </p:attrNameLst>
                                      </p:cBhvr>
                                      <p:to>
                                        <p:strVal val="visible"/>
                                      </p:to>
                                    </p:set>
                                    <p:animEffect transition="in" filter="fade">
                                      <p:cBhvr>
                                        <p:cTn id="276" dur="500"/>
                                        <p:tgtEl>
                                          <p:spTgt spid="71"/>
                                        </p:tgtEl>
                                      </p:cBhvr>
                                    </p:animEffect>
                                    <p:anim calcmode="lin" valueType="num">
                                      <p:cBhvr>
                                        <p:cTn id="277" dur="500" fill="hold"/>
                                        <p:tgtEl>
                                          <p:spTgt spid="71"/>
                                        </p:tgtEl>
                                        <p:attrNameLst>
                                          <p:attrName>ppt_x</p:attrName>
                                        </p:attrNameLst>
                                      </p:cBhvr>
                                      <p:tavLst>
                                        <p:tav tm="0">
                                          <p:val>
                                            <p:strVal val="#ppt_x"/>
                                          </p:val>
                                        </p:tav>
                                        <p:tav tm="100000">
                                          <p:val>
                                            <p:strVal val="#ppt_x"/>
                                          </p:val>
                                        </p:tav>
                                      </p:tavLst>
                                    </p:anim>
                                    <p:anim calcmode="lin" valueType="num">
                                      <p:cBhvr>
                                        <p:cTn id="278" dur="500" fill="hold"/>
                                        <p:tgtEl>
                                          <p:spTgt spid="71"/>
                                        </p:tgtEl>
                                        <p:attrNameLst>
                                          <p:attrName>ppt_y</p:attrName>
                                        </p:attrNameLst>
                                      </p:cBhvr>
                                      <p:tavLst>
                                        <p:tav tm="0">
                                          <p:val>
                                            <p:strVal val="#ppt_y+.1"/>
                                          </p:val>
                                        </p:tav>
                                        <p:tav tm="100000">
                                          <p:val>
                                            <p:strVal val="#ppt_y"/>
                                          </p:val>
                                        </p:tav>
                                      </p:tavLst>
                                    </p:anim>
                                  </p:childTnLst>
                                </p:cTn>
                              </p:par>
                              <p:par>
                                <p:cTn id="279" presetID="42" presetClass="entr" presetSubtype="0" fill="hold" grpId="0" nodeType="withEffect">
                                  <p:stCondLst>
                                    <p:cond delay="0"/>
                                  </p:stCondLst>
                                  <p:childTnLst>
                                    <p:set>
                                      <p:cBhvr>
                                        <p:cTn id="280" dur="1" fill="hold">
                                          <p:stCondLst>
                                            <p:cond delay="0"/>
                                          </p:stCondLst>
                                        </p:cTn>
                                        <p:tgtEl>
                                          <p:spTgt spid="72"/>
                                        </p:tgtEl>
                                        <p:attrNameLst>
                                          <p:attrName>style.visibility</p:attrName>
                                        </p:attrNameLst>
                                      </p:cBhvr>
                                      <p:to>
                                        <p:strVal val="visible"/>
                                      </p:to>
                                    </p:set>
                                    <p:animEffect transition="in" filter="fade">
                                      <p:cBhvr>
                                        <p:cTn id="281" dur="500"/>
                                        <p:tgtEl>
                                          <p:spTgt spid="72"/>
                                        </p:tgtEl>
                                      </p:cBhvr>
                                    </p:animEffect>
                                    <p:anim calcmode="lin" valueType="num">
                                      <p:cBhvr>
                                        <p:cTn id="282" dur="500" fill="hold"/>
                                        <p:tgtEl>
                                          <p:spTgt spid="72"/>
                                        </p:tgtEl>
                                        <p:attrNameLst>
                                          <p:attrName>ppt_x</p:attrName>
                                        </p:attrNameLst>
                                      </p:cBhvr>
                                      <p:tavLst>
                                        <p:tav tm="0">
                                          <p:val>
                                            <p:strVal val="#ppt_x"/>
                                          </p:val>
                                        </p:tav>
                                        <p:tav tm="100000">
                                          <p:val>
                                            <p:strVal val="#ppt_x"/>
                                          </p:val>
                                        </p:tav>
                                      </p:tavLst>
                                    </p:anim>
                                    <p:anim calcmode="lin" valueType="num">
                                      <p:cBhvr>
                                        <p:cTn id="283" dur="500" fill="hold"/>
                                        <p:tgtEl>
                                          <p:spTgt spid="72"/>
                                        </p:tgtEl>
                                        <p:attrNameLst>
                                          <p:attrName>ppt_y</p:attrName>
                                        </p:attrNameLst>
                                      </p:cBhvr>
                                      <p:tavLst>
                                        <p:tav tm="0">
                                          <p:val>
                                            <p:strVal val="#ppt_y+.1"/>
                                          </p:val>
                                        </p:tav>
                                        <p:tav tm="100000">
                                          <p:val>
                                            <p:strVal val="#ppt_y"/>
                                          </p:val>
                                        </p:tav>
                                      </p:tavLst>
                                    </p:anim>
                                  </p:childTnLst>
                                </p:cTn>
                              </p:par>
                              <p:par>
                                <p:cTn id="284" presetID="42" presetClass="entr" presetSubtype="0" fill="hold" grpId="0" nodeType="withEffect">
                                  <p:stCondLst>
                                    <p:cond delay="0"/>
                                  </p:stCondLst>
                                  <p:childTnLst>
                                    <p:set>
                                      <p:cBhvr>
                                        <p:cTn id="285" dur="1" fill="hold">
                                          <p:stCondLst>
                                            <p:cond delay="0"/>
                                          </p:stCondLst>
                                        </p:cTn>
                                        <p:tgtEl>
                                          <p:spTgt spid="73"/>
                                        </p:tgtEl>
                                        <p:attrNameLst>
                                          <p:attrName>style.visibility</p:attrName>
                                        </p:attrNameLst>
                                      </p:cBhvr>
                                      <p:to>
                                        <p:strVal val="visible"/>
                                      </p:to>
                                    </p:set>
                                    <p:animEffect transition="in" filter="fade">
                                      <p:cBhvr>
                                        <p:cTn id="286" dur="500"/>
                                        <p:tgtEl>
                                          <p:spTgt spid="73"/>
                                        </p:tgtEl>
                                      </p:cBhvr>
                                    </p:animEffect>
                                    <p:anim calcmode="lin" valueType="num">
                                      <p:cBhvr>
                                        <p:cTn id="287" dur="500" fill="hold"/>
                                        <p:tgtEl>
                                          <p:spTgt spid="73"/>
                                        </p:tgtEl>
                                        <p:attrNameLst>
                                          <p:attrName>ppt_x</p:attrName>
                                        </p:attrNameLst>
                                      </p:cBhvr>
                                      <p:tavLst>
                                        <p:tav tm="0">
                                          <p:val>
                                            <p:strVal val="#ppt_x"/>
                                          </p:val>
                                        </p:tav>
                                        <p:tav tm="100000">
                                          <p:val>
                                            <p:strVal val="#ppt_x"/>
                                          </p:val>
                                        </p:tav>
                                      </p:tavLst>
                                    </p:anim>
                                    <p:anim calcmode="lin" valueType="num">
                                      <p:cBhvr>
                                        <p:cTn id="288" dur="500" fill="hold"/>
                                        <p:tgtEl>
                                          <p:spTgt spid="73"/>
                                        </p:tgtEl>
                                        <p:attrNameLst>
                                          <p:attrName>ppt_y</p:attrName>
                                        </p:attrNameLst>
                                      </p:cBhvr>
                                      <p:tavLst>
                                        <p:tav tm="0">
                                          <p:val>
                                            <p:strVal val="#ppt_y+.1"/>
                                          </p:val>
                                        </p:tav>
                                        <p:tav tm="100000">
                                          <p:val>
                                            <p:strVal val="#ppt_y"/>
                                          </p:val>
                                        </p:tav>
                                      </p:tavLst>
                                    </p:anim>
                                  </p:childTnLst>
                                </p:cTn>
                              </p:par>
                              <p:par>
                                <p:cTn id="289" presetID="42" presetClass="entr" presetSubtype="0" fill="hold" grpId="0" nodeType="withEffect">
                                  <p:stCondLst>
                                    <p:cond delay="0"/>
                                  </p:stCondLst>
                                  <p:childTnLst>
                                    <p:set>
                                      <p:cBhvr>
                                        <p:cTn id="290" dur="1" fill="hold">
                                          <p:stCondLst>
                                            <p:cond delay="0"/>
                                          </p:stCondLst>
                                        </p:cTn>
                                        <p:tgtEl>
                                          <p:spTgt spid="74"/>
                                        </p:tgtEl>
                                        <p:attrNameLst>
                                          <p:attrName>style.visibility</p:attrName>
                                        </p:attrNameLst>
                                      </p:cBhvr>
                                      <p:to>
                                        <p:strVal val="visible"/>
                                      </p:to>
                                    </p:set>
                                    <p:animEffect transition="in" filter="fade">
                                      <p:cBhvr>
                                        <p:cTn id="291" dur="500"/>
                                        <p:tgtEl>
                                          <p:spTgt spid="74"/>
                                        </p:tgtEl>
                                      </p:cBhvr>
                                    </p:animEffect>
                                    <p:anim calcmode="lin" valueType="num">
                                      <p:cBhvr>
                                        <p:cTn id="292" dur="500" fill="hold"/>
                                        <p:tgtEl>
                                          <p:spTgt spid="74"/>
                                        </p:tgtEl>
                                        <p:attrNameLst>
                                          <p:attrName>ppt_x</p:attrName>
                                        </p:attrNameLst>
                                      </p:cBhvr>
                                      <p:tavLst>
                                        <p:tav tm="0">
                                          <p:val>
                                            <p:strVal val="#ppt_x"/>
                                          </p:val>
                                        </p:tav>
                                        <p:tav tm="100000">
                                          <p:val>
                                            <p:strVal val="#ppt_x"/>
                                          </p:val>
                                        </p:tav>
                                      </p:tavLst>
                                    </p:anim>
                                    <p:anim calcmode="lin" valueType="num">
                                      <p:cBhvr>
                                        <p:cTn id="293" dur="500" fill="hold"/>
                                        <p:tgtEl>
                                          <p:spTgt spid="74"/>
                                        </p:tgtEl>
                                        <p:attrNameLst>
                                          <p:attrName>ppt_y</p:attrName>
                                        </p:attrNameLst>
                                      </p:cBhvr>
                                      <p:tavLst>
                                        <p:tav tm="0">
                                          <p:val>
                                            <p:strVal val="#ppt_y+.1"/>
                                          </p:val>
                                        </p:tav>
                                        <p:tav tm="100000">
                                          <p:val>
                                            <p:strVal val="#ppt_y"/>
                                          </p:val>
                                        </p:tav>
                                      </p:tavLst>
                                    </p:anim>
                                  </p:childTnLst>
                                </p:cTn>
                              </p:par>
                              <p:par>
                                <p:cTn id="294" presetID="42" presetClass="entr" presetSubtype="0" fill="hold" grpId="0" nodeType="withEffect">
                                  <p:stCondLst>
                                    <p:cond delay="0"/>
                                  </p:stCondLst>
                                  <p:childTnLst>
                                    <p:set>
                                      <p:cBhvr>
                                        <p:cTn id="295" dur="1" fill="hold">
                                          <p:stCondLst>
                                            <p:cond delay="0"/>
                                          </p:stCondLst>
                                        </p:cTn>
                                        <p:tgtEl>
                                          <p:spTgt spid="75"/>
                                        </p:tgtEl>
                                        <p:attrNameLst>
                                          <p:attrName>style.visibility</p:attrName>
                                        </p:attrNameLst>
                                      </p:cBhvr>
                                      <p:to>
                                        <p:strVal val="visible"/>
                                      </p:to>
                                    </p:set>
                                    <p:animEffect transition="in" filter="fade">
                                      <p:cBhvr>
                                        <p:cTn id="296" dur="500"/>
                                        <p:tgtEl>
                                          <p:spTgt spid="75"/>
                                        </p:tgtEl>
                                      </p:cBhvr>
                                    </p:animEffect>
                                    <p:anim calcmode="lin" valueType="num">
                                      <p:cBhvr>
                                        <p:cTn id="297" dur="500" fill="hold"/>
                                        <p:tgtEl>
                                          <p:spTgt spid="75"/>
                                        </p:tgtEl>
                                        <p:attrNameLst>
                                          <p:attrName>ppt_x</p:attrName>
                                        </p:attrNameLst>
                                      </p:cBhvr>
                                      <p:tavLst>
                                        <p:tav tm="0">
                                          <p:val>
                                            <p:strVal val="#ppt_x"/>
                                          </p:val>
                                        </p:tav>
                                        <p:tav tm="100000">
                                          <p:val>
                                            <p:strVal val="#ppt_x"/>
                                          </p:val>
                                        </p:tav>
                                      </p:tavLst>
                                    </p:anim>
                                    <p:anim calcmode="lin" valueType="num">
                                      <p:cBhvr>
                                        <p:cTn id="298" dur="500" fill="hold"/>
                                        <p:tgtEl>
                                          <p:spTgt spid="75"/>
                                        </p:tgtEl>
                                        <p:attrNameLst>
                                          <p:attrName>ppt_y</p:attrName>
                                        </p:attrNameLst>
                                      </p:cBhvr>
                                      <p:tavLst>
                                        <p:tav tm="0">
                                          <p:val>
                                            <p:strVal val="#ppt_y+.1"/>
                                          </p:val>
                                        </p:tav>
                                        <p:tav tm="100000">
                                          <p:val>
                                            <p:strVal val="#ppt_y"/>
                                          </p:val>
                                        </p:tav>
                                      </p:tavLst>
                                    </p:anim>
                                  </p:childTnLst>
                                </p:cTn>
                              </p:par>
                              <p:par>
                                <p:cTn id="299" presetID="42" presetClass="entr" presetSubtype="0" fill="hold" grpId="0" nodeType="withEffect">
                                  <p:stCondLst>
                                    <p:cond delay="0"/>
                                  </p:stCondLst>
                                  <p:childTnLst>
                                    <p:set>
                                      <p:cBhvr>
                                        <p:cTn id="300" dur="1" fill="hold">
                                          <p:stCondLst>
                                            <p:cond delay="0"/>
                                          </p:stCondLst>
                                        </p:cTn>
                                        <p:tgtEl>
                                          <p:spTgt spid="76"/>
                                        </p:tgtEl>
                                        <p:attrNameLst>
                                          <p:attrName>style.visibility</p:attrName>
                                        </p:attrNameLst>
                                      </p:cBhvr>
                                      <p:to>
                                        <p:strVal val="visible"/>
                                      </p:to>
                                    </p:set>
                                    <p:animEffect transition="in" filter="fade">
                                      <p:cBhvr>
                                        <p:cTn id="301" dur="500"/>
                                        <p:tgtEl>
                                          <p:spTgt spid="76"/>
                                        </p:tgtEl>
                                      </p:cBhvr>
                                    </p:animEffect>
                                    <p:anim calcmode="lin" valueType="num">
                                      <p:cBhvr>
                                        <p:cTn id="302" dur="500" fill="hold"/>
                                        <p:tgtEl>
                                          <p:spTgt spid="76"/>
                                        </p:tgtEl>
                                        <p:attrNameLst>
                                          <p:attrName>ppt_x</p:attrName>
                                        </p:attrNameLst>
                                      </p:cBhvr>
                                      <p:tavLst>
                                        <p:tav tm="0">
                                          <p:val>
                                            <p:strVal val="#ppt_x"/>
                                          </p:val>
                                        </p:tav>
                                        <p:tav tm="100000">
                                          <p:val>
                                            <p:strVal val="#ppt_x"/>
                                          </p:val>
                                        </p:tav>
                                      </p:tavLst>
                                    </p:anim>
                                    <p:anim calcmode="lin" valueType="num">
                                      <p:cBhvr>
                                        <p:cTn id="303" dur="500" fill="hold"/>
                                        <p:tgtEl>
                                          <p:spTgt spid="76"/>
                                        </p:tgtEl>
                                        <p:attrNameLst>
                                          <p:attrName>ppt_y</p:attrName>
                                        </p:attrNameLst>
                                      </p:cBhvr>
                                      <p:tavLst>
                                        <p:tav tm="0">
                                          <p:val>
                                            <p:strVal val="#ppt_y+.1"/>
                                          </p:val>
                                        </p:tav>
                                        <p:tav tm="100000">
                                          <p:val>
                                            <p:strVal val="#ppt_y"/>
                                          </p:val>
                                        </p:tav>
                                      </p:tavLst>
                                    </p:anim>
                                  </p:childTnLst>
                                </p:cTn>
                              </p:par>
                              <p:par>
                                <p:cTn id="304" presetID="42" presetClass="entr" presetSubtype="0" fill="hold" grpId="0" nodeType="withEffect">
                                  <p:stCondLst>
                                    <p:cond delay="0"/>
                                  </p:stCondLst>
                                  <p:childTnLst>
                                    <p:set>
                                      <p:cBhvr>
                                        <p:cTn id="305" dur="1" fill="hold">
                                          <p:stCondLst>
                                            <p:cond delay="0"/>
                                          </p:stCondLst>
                                        </p:cTn>
                                        <p:tgtEl>
                                          <p:spTgt spid="77"/>
                                        </p:tgtEl>
                                        <p:attrNameLst>
                                          <p:attrName>style.visibility</p:attrName>
                                        </p:attrNameLst>
                                      </p:cBhvr>
                                      <p:to>
                                        <p:strVal val="visible"/>
                                      </p:to>
                                    </p:set>
                                    <p:animEffect transition="in" filter="fade">
                                      <p:cBhvr>
                                        <p:cTn id="306" dur="500"/>
                                        <p:tgtEl>
                                          <p:spTgt spid="77"/>
                                        </p:tgtEl>
                                      </p:cBhvr>
                                    </p:animEffect>
                                    <p:anim calcmode="lin" valueType="num">
                                      <p:cBhvr>
                                        <p:cTn id="307" dur="500" fill="hold"/>
                                        <p:tgtEl>
                                          <p:spTgt spid="77"/>
                                        </p:tgtEl>
                                        <p:attrNameLst>
                                          <p:attrName>ppt_x</p:attrName>
                                        </p:attrNameLst>
                                      </p:cBhvr>
                                      <p:tavLst>
                                        <p:tav tm="0">
                                          <p:val>
                                            <p:strVal val="#ppt_x"/>
                                          </p:val>
                                        </p:tav>
                                        <p:tav tm="100000">
                                          <p:val>
                                            <p:strVal val="#ppt_x"/>
                                          </p:val>
                                        </p:tav>
                                      </p:tavLst>
                                    </p:anim>
                                    <p:anim calcmode="lin" valueType="num">
                                      <p:cBhvr>
                                        <p:cTn id="308" dur="500" fill="hold"/>
                                        <p:tgtEl>
                                          <p:spTgt spid="77"/>
                                        </p:tgtEl>
                                        <p:attrNameLst>
                                          <p:attrName>ppt_y</p:attrName>
                                        </p:attrNameLst>
                                      </p:cBhvr>
                                      <p:tavLst>
                                        <p:tav tm="0">
                                          <p:val>
                                            <p:strVal val="#ppt_y+.1"/>
                                          </p:val>
                                        </p:tav>
                                        <p:tav tm="100000">
                                          <p:val>
                                            <p:strVal val="#ppt_y"/>
                                          </p:val>
                                        </p:tav>
                                      </p:tavLst>
                                    </p:anim>
                                  </p:childTnLst>
                                </p:cTn>
                              </p:par>
                              <p:par>
                                <p:cTn id="309" presetID="42" presetClass="entr" presetSubtype="0" fill="hold" grpId="0" nodeType="withEffect">
                                  <p:stCondLst>
                                    <p:cond delay="0"/>
                                  </p:stCondLst>
                                  <p:childTnLst>
                                    <p:set>
                                      <p:cBhvr>
                                        <p:cTn id="310" dur="1" fill="hold">
                                          <p:stCondLst>
                                            <p:cond delay="0"/>
                                          </p:stCondLst>
                                        </p:cTn>
                                        <p:tgtEl>
                                          <p:spTgt spid="78"/>
                                        </p:tgtEl>
                                        <p:attrNameLst>
                                          <p:attrName>style.visibility</p:attrName>
                                        </p:attrNameLst>
                                      </p:cBhvr>
                                      <p:to>
                                        <p:strVal val="visible"/>
                                      </p:to>
                                    </p:set>
                                    <p:animEffect transition="in" filter="fade">
                                      <p:cBhvr>
                                        <p:cTn id="311" dur="500"/>
                                        <p:tgtEl>
                                          <p:spTgt spid="78"/>
                                        </p:tgtEl>
                                      </p:cBhvr>
                                    </p:animEffect>
                                    <p:anim calcmode="lin" valueType="num">
                                      <p:cBhvr>
                                        <p:cTn id="312" dur="500" fill="hold"/>
                                        <p:tgtEl>
                                          <p:spTgt spid="78"/>
                                        </p:tgtEl>
                                        <p:attrNameLst>
                                          <p:attrName>ppt_x</p:attrName>
                                        </p:attrNameLst>
                                      </p:cBhvr>
                                      <p:tavLst>
                                        <p:tav tm="0">
                                          <p:val>
                                            <p:strVal val="#ppt_x"/>
                                          </p:val>
                                        </p:tav>
                                        <p:tav tm="100000">
                                          <p:val>
                                            <p:strVal val="#ppt_x"/>
                                          </p:val>
                                        </p:tav>
                                      </p:tavLst>
                                    </p:anim>
                                    <p:anim calcmode="lin" valueType="num">
                                      <p:cBhvr>
                                        <p:cTn id="313" dur="500" fill="hold"/>
                                        <p:tgtEl>
                                          <p:spTgt spid="78"/>
                                        </p:tgtEl>
                                        <p:attrNameLst>
                                          <p:attrName>ppt_y</p:attrName>
                                        </p:attrNameLst>
                                      </p:cBhvr>
                                      <p:tavLst>
                                        <p:tav tm="0">
                                          <p:val>
                                            <p:strVal val="#ppt_y+.1"/>
                                          </p:val>
                                        </p:tav>
                                        <p:tav tm="100000">
                                          <p:val>
                                            <p:strVal val="#ppt_y"/>
                                          </p:val>
                                        </p:tav>
                                      </p:tavLst>
                                    </p:anim>
                                  </p:childTnLst>
                                </p:cTn>
                              </p:par>
                              <p:par>
                                <p:cTn id="314" presetID="42" presetClass="entr" presetSubtype="0" fill="hold" grpId="0" nodeType="withEffect">
                                  <p:stCondLst>
                                    <p:cond delay="0"/>
                                  </p:stCondLst>
                                  <p:childTnLst>
                                    <p:set>
                                      <p:cBhvr>
                                        <p:cTn id="315" dur="1" fill="hold">
                                          <p:stCondLst>
                                            <p:cond delay="0"/>
                                          </p:stCondLst>
                                        </p:cTn>
                                        <p:tgtEl>
                                          <p:spTgt spid="79"/>
                                        </p:tgtEl>
                                        <p:attrNameLst>
                                          <p:attrName>style.visibility</p:attrName>
                                        </p:attrNameLst>
                                      </p:cBhvr>
                                      <p:to>
                                        <p:strVal val="visible"/>
                                      </p:to>
                                    </p:set>
                                    <p:animEffect transition="in" filter="fade">
                                      <p:cBhvr>
                                        <p:cTn id="316" dur="500"/>
                                        <p:tgtEl>
                                          <p:spTgt spid="79"/>
                                        </p:tgtEl>
                                      </p:cBhvr>
                                    </p:animEffect>
                                    <p:anim calcmode="lin" valueType="num">
                                      <p:cBhvr>
                                        <p:cTn id="317" dur="500" fill="hold"/>
                                        <p:tgtEl>
                                          <p:spTgt spid="79"/>
                                        </p:tgtEl>
                                        <p:attrNameLst>
                                          <p:attrName>ppt_x</p:attrName>
                                        </p:attrNameLst>
                                      </p:cBhvr>
                                      <p:tavLst>
                                        <p:tav tm="0">
                                          <p:val>
                                            <p:strVal val="#ppt_x"/>
                                          </p:val>
                                        </p:tav>
                                        <p:tav tm="100000">
                                          <p:val>
                                            <p:strVal val="#ppt_x"/>
                                          </p:val>
                                        </p:tav>
                                      </p:tavLst>
                                    </p:anim>
                                    <p:anim calcmode="lin" valueType="num">
                                      <p:cBhvr>
                                        <p:cTn id="318" dur="500" fill="hold"/>
                                        <p:tgtEl>
                                          <p:spTgt spid="79"/>
                                        </p:tgtEl>
                                        <p:attrNameLst>
                                          <p:attrName>ppt_y</p:attrName>
                                        </p:attrNameLst>
                                      </p:cBhvr>
                                      <p:tavLst>
                                        <p:tav tm="0">
                                          <p:val>
                                            <p:strVal val="#ppt_y+.1"/>
                                          </p:val>
                                        </p:tav>
                                        <p:tav tm="100000">
                                          <p:val>
                                            <p:strVal val="#ppt_y"/>
                                          </p:val>
                                        </p:tav>
                                      </p:tavLst>
                                    </p:anim>
                                  </p:childTnLst>
                                </p:cTn>
                              </p:par>
                              <p:par>
                                <p:cTn id="319" presetID="42" presetClass="entr" presetSubtype="0" fill="hold" grpId="0" nodeType="withEffect">
                                  <p:stCondLst>
                                    <p:cond delay="0"/>
                                  </p:stCondLst>
                                  <p:childTnLst>
                                    <p:set>
                                      <p:cBhvr>
                                        <p:cTn id="320" dur="1" fill="hold">
                                          <p:stCondLst>
                                            <p:cond delay="0"/>
                                          </p:stCondLst>
                                        </p:cTn>
                                        <p:tgtEl>
                                          <p:spTgt spid="80"/>
                                        </p:tgtEl>
                                        <p:attrNameLst>
                                          <p:attrName>style.visibility</p:attrName>
                                        </p:attrNameLst>
                                      </p:cBhvr>
                                      <p:to>
                                        <p:strVal val="visible"/>
                                      </p:to>
                                    </p:set>
                                    <p:animEffect transition="in" filter="fade">
                                      <p:cBhvr>
                                        <p:cTn id="321" dur="500"/>
                                        <p:tgtEl>
                                          <p:spTgt spid="80"/>
                                        </p:tgtEl>
                                      </p:cBhvr>
                                    </p:animEffect>
                                    <p:anim calcmode="lin" valueType="num">
                                      <p:cBhvr>
                                        <p:cTn id="322" dur="500" fill="hold"/>
                                        <p:tgtEl>
                                          <p:spTgt spid="80"/>
                                        </p:tgtEl>
                                        <p:attrNameLst>
                                          <p:attrName>ppt_x</p:attrName>
                                        </p:attrNameLst>
                                      </p:cBhvr>
                                      <p:tavLst>
                                        <p:tav tm="0">
                                          <p:val>
                                            <p:strVal val="#ppt_x"/>
                                          </p:val>
                                        </p:tav>
                                        <p:tav tm="100000">
                                          <p:val>
                                            <p:strVal val="#ppt_x"/>
                                          </p:val>
                                        </p:tav>
                                      </p:tavLst>
                                    </p:anim>
                                    <p:anim calcmode="lin" valueType="num">
                                      <p:cBhvr>
                                        <p:cTn id="323" dur="500" fill="hold"/>
                                        <p:tgtEl>
                                          <p:spTgt spid="80"/>
                                        </p:tgtEl>
                                        <p:attrNameLst>
                                          <p:attrName>ppt_y</p:attrName>
                                        </p:attrNameLst>
                                      </p:cBhvr>
                                      <p:tavLst>
                                        <p:tav tm="0">
                                          <p:val>
                                            <p:strVal val="#ppt_y+.1"/>
                                          </p:val>
                                        </p:tav>
                                        <p:tav tm="100000">
                                          <p:val>
                                            <p:strVal val="#ppt_y"/>
                                          </p:val>
                                        </p:tav>
                                      </p:tavLst>
                                    </p:anim>
                                  </p:childTnLst>
                                </p:cTn>
                              </p:par>
                              <p:par>
                                <p:cTn id="324" presetID="42" presetClass="entr" presetSubtype="0" fill="hold" grpId="0" nodeType="withEffect">
                                  <p:stCondLst>
                                    <p:cond delay="0"/>
                                  </p:stCondLst>
                                  <p:childTnLst>
                                    <p:set>
                                      <p:cBhvr>
                                        <p:cTn id="325" dur="1" fill="hold">
                                          <p:stCondLst>
                                            <p:cond delay="0"/>
                                          </p:stCondLst>
                                        </p:cTn>
                                        <p:tgtEl>
                                          <p:spTgt spid="81"/>
                                        </p:tgtEl>
                                        <p:attrNameLst>
                                          <p:attrName>style.visibility</p:attrName>
                                        </p:attrNameLst>
                                      </p:cBhvr>
                                      <p:to>
                                        <p:strVal val="visible"/>
                                      </p:to>
                                    </p:set>
                                    <p:animEffect transition="in" filter="fade">
                                      <p:cBhvr>
                                        <p:cTn id="326" dur="500"/>
                                        <p:tgtEl>
                                          <p:spTgt spid="81"/>
                                        </p:tgtEl>
                                      </p:cBhvr>
                                    </p:animEffect>
                                    <p:anim calcmode="lin" valueType="num">
                                      <p:cBhvr>
                                        <p:cTn id="327" dur="500" fill="hold"/>
                                        <p:tgtEl>
                                          <p:spTgt spid="81"/>
                                        </p:tgtEl>
                                        <p:attrNameLst>
                                          <p:attrName>ppt_x</p:attrName>
                                        </p:attrNameLst>
                                      </p:cBhvr>
                                      <p:tavLst>
                                        <p:tav tm="0">
                                          <p:val>
                                            <p:strVal val="#ppt_x"/>
                                          </p:val>
                                        </p:tav>
                                        <p:tav tm="100000">
                                          <p:val>
                                            <p:strVal val="#ppt_x"/>
                                          </p:val>
                                        </p:tav>
                                      </p:tavLst>
                                    </p:anim>
                                    <p:anim calcmode="lin" valueType="num">
                                      <p:cBhvr>
                                        <p:cTn id="328" dur="500" fill="hold"/>
                                        <p:tgtEl>
                                          <p:spTgt spid="81"/>
                                        </p:tgtEl>
                                        <p:attrNameLst>
                                          <p:attrName>ppt_y</p:attrName>
                                        </p:attrNameLst>
                                      </p:cBhvr>
                                      <p:tavLst>
                                        <p:tav tm="0">
                                          <p:val>
                                            <p:strVal val="#ppt_y+.1"/>
                                          </p:val>
                                        </p:tav>
                                        <p:tav tm="100000">
                                          <p:val>
                                            <p:strVal val="#ppt_y"/>
                                          </p:val>
                                        </p:tav>
                                      </p:tavLst>
                                    </p:anim>
                                  </p:childTnLst>
                                </p:cTn>
                              </p:par>
                              <p:par>
                                <p:cTn id="329" presetID="42" presetClass="entr" presetSubtype="0" fill="hold" grpId="0" nodeType="withEffect">
                                  <p:stCondLst>
                                    <p:cond delay="0"/>
                                  </p:stCondLst>
                                  <p:childTnLst>
                                    <p:set>
                                      <p:cBhvr>
                                        <p:cTn id="330" dur="1" fill="hold">
                                          <p:stCondLst>
                                            <p:cond delay="0"/>
                                          </p:stCondLst>
                                        </p:cTn>
                                        <p:tgtEl>
                                          <p:spTgt spid="82"/>
                                        </p:tgtEl>
                                        <p:attrNameLst>
                                          <p:attrName>style.visibility</p:attrName>
                                        </p:attrNameLst>
                                      </p:cBhvr>
                                      <p:to>
                                        <p:strVal val="visible"/>
                                      </p:to>
                                    </p:set>
                                    <p:animEffect transition="in" filter="fade">
                                      <p:cBhvr>
                                        <p:cTn id="331" dur="500"/>
                                        <p:tgtEl>
                                          <p:spTgt spid="82"/>
                                        </p:tgtEl>
                                      </p:cBhvr>
                                    </p:animEffect>
                                    <p:anim calcmode="lin" valueType="num">
                                      <p:cBhvr>
                                        <p:cTn id="332" dur="500" fill="hold"/>
                                        <p:tgtEl>
                                          <p:spTgt spid="82"/>
                                        </p:tgtEl>
                                        <p:attrNameLst>
                                          <p:attrName>ppt_x</p:attrName>
                                        </p:attrNameLst>
                                      </p:cBhvr>
                                      <p:tavLst>
                                        <p:tav tm="0">
                                          <p:val>
                                            <p:strVal val="#ppt_x"/>
                                          </p:val>
                                        </p:tav>
                                        <p:tav tm="100000">
                                          <p:val>
                                            <p:strVal val="#ppt_x"/>
                                          </p:val>
                                        </p:tav>
                                      </p:tavLst>
                                    </p:anim>
                                    <p:anim calcmode="lin" valueType="num">
                                      <p:cBhvr>
                                        <p:cTn id="333" dur="500" fill="hold"/>
                                        <p:tgtEl>
                                          <p:spTgt spid="82"/>
                                        </p:tgtEl>
                                        <p:attrNameLst>
                                          <p:attrName>ppt_y</p:attrName>
                                        </p:attrNameLst>
                                      </p:cBhvr>
                                      <p:tavLst>
                                        <p:tav tm="0">
                                          <p:val>
                                            <p:strVal val="#ppt_y+.1"/>
                                          </p:val>
                                        </p:tav>
                                        <p:tav tm="100000">
                                          <p:val>
                                            <p:strVal val="#ppt_y"/>
                                          </p:val>
                                        </p:tav>
                                      </p:tavLst>
                                    </p:anim>
                                  </p:childTnLst>
                                </p:cTn>
                              </p:par>
                              <p:par>
                                <p:cTn id="334" presetID="42" presetClass="entr" presetSubtype="0" fill="hold" grpId="0" nodeType="withEffect">
                                  <p:stCondLst>
                                    <p:cond delay="0"/>
                                  </p:stCondLst>
                                  <p:childTnLst>
                                    <p:set>
                                      <p:cBhvr>
                                        <p:cTn id="335" dur="1" fill="hold">
                                          <p:stCondLst>
                                            <p:cond delay="0"/>
                                          </p:stCondLst>
                                        </p:cTn>
                                        <p:tgtEl>
                                          <p:spTgt spid="83"/>
                                        </p:tgtEl>
                                        <p:attrNameLst>
                                          <p:attrName>style.visibility</p:attrName>
                                        </p:attrNameLst>
                                      </p:cBhvr>
                                      <p:to>
                                        <p:strVal val="visible"/>
                                      </p:to>
                                    </p:set>
                                    <p:animEffect transition="in" filter="fade">
                                      <p:cBhvr>
                                        <p:cTn id="336" dur="500"/>
                                        <p:tgtEl>
                                          <p:spTgt spid="83"/>
                                        </p:tgtEl>
                                      </p:cBhvr>
                                    </p:animEffect>
                                    <p:anim calcmode="lin" valueType="num">
                                      <p:cBhvr>
                                        <p:cTn id="337" dur="500" fill="hold"/>
                                        <p:tgtEl>
                                          <p:spTgt spid="83"/>
                                        </p:tgtEl>
                                        <p:attrNameLst>
                                          <p:attrName>ppt_x</p:attrName>
                                        </p:attrNameLst>
                                      </p:cBhvr>
                                      <p:tavLst>
                                        <p:tav tm="0">
                                          <p:val>
                                            <p:strVal val="#ppt_x"/>
                                          </p:val>
                                        </p:tav>
                                        <p:tav tm="100000">
                                          <p:val>
                                            <p:strVal val="#ppt_x"/>
                                          </p:val>
                                        </p:tav>
                                      </p:tavLst>
                                    </p:anim>
                                    <p:anim calcmode="lin" valueType="num">
                                      <p:cBhvr>
                                        <p:cTn id="338" dur="500" fill="hold"/>
                                        <p:tgtEl>
                                          <p:spTgt spid="83"/>
                                        </p:tgtEl>
                                        <p:attrNameLst>
                                          <p:attrName>ppt_y</p:attrName>
                                        </p:attrNameLst>
                                      </p:cBhvr>
                                      <p:tavLst>
                                        <p:tav tm="0">
                                          <p:val>
                                            <p:strVal val="#ppt_y+.1"/>
                                          </p:val>
                                        </p:tav>
                                        <p:tav tm="100000">
                                          <p:val>
                                            <p:strVal val="#ppt_y"/>
                                          </p:val>
                                        </p:tav>
                                      </p:tavLst>
                                    </p:anim>
                                  </p:childTnLst>
                                </p:cTn>
                              </p:par>
                              <p:par>
                                <p:cTn id="339" presetID="42" presetClass="entr" presetSubtype="0" fill="hold" grpId="0" nodeType="withEffect">
                                  <p:stCondLst>
                                    <p:cond delay="0"/>
                                  </p:stCondLst>
                                  <p:childTnLst>
                                    <p:set>
                                      <p:cBhvr>
                                        <p:cTn id="340" dur="1" fill="hold">
                                          <p:stCondLst>
                                            <p:cond delay="0"/>
                                          </p:stCondLst>
                                        </p:cTn>
                                        <p:tgtEl>
                                          <p:spTgt spid="84"/>
                                        </p:tgtEl>
                                        <p:attrNameLst>
                                          <p:attrName>style.visibility</p:attrName>
                                        </p:attrNameLst>
                                      </p:cBhvr>
                                      <p:to>
                                        <p:strVal val="visible"/>
                                      </p:to>
                                    </p:set>
                                    <p:animEffect transition="in" filter="fade">
                                      <p:cBhvr>
                                        <p:cTn id="341" dur="500"/>
                                        <p:tgtEl>
                                          <p:spTgt spid="84"/>
                                        </p:tgtEl>
                                      </p:cBhvr>
                                    </p:animEffect>
                                    <p:anim calcmode="lin" valueType="num">
                                      <p:cBhvr>
                                        <p:cTn id="342" dur="500" fill="hold"/>
                                        <p:tgtEl>
                                          <p:spTgt spid="84"/>
                                        </p:tgtEl>
                                        <p:attrNameLst>
                                          <p:attrName>ppt_x</p:attrName>
                                        </p:attrNameLst>
                                      </p:cBhvr>
                                      <p:tavLst>
                                        <p:tav tm="0">
                                          <p:val>
                                            <p:strVal val="#ppt_x"/>
                                          </p:val>
                                        </p:tav>
                                        <p:tav tm="100000">
                                          <p:val>
                                            <p:strVal val="#ppt_x"/>
                                          </p:val>
                                        </p:tav>
                                      </p:tavLst>
                                    </p:anim>
                                    <p:anim calcmode="lin" valueType="num">
                                      <p:cBhvr>
                                        <p:cTn id="343" dur="500" fill="hold"/>
                                        <p:tgtEl>
                                          <p:spTgt spid="84"/>
                                        </p:tgtEl>
                                        <p:attrNameLst>
                                          <p:attrName>ppt_y</p:attrName>
                                        </p:attrNameLst>
                                      </p:cBhvr>
                                      <p:tavLst>
                                        <p:tav tm="0">
                                          <p:val>
                                            <p:strVal val="#ppt_y+.1"/>
                                          </p:val>
                                        </p:tav>
                                        <p:tav tm="100000">
                                          <p:val>
                                            <p:strVal val="#ppt_y"/>
                                          </p:val>
                                        </p:tav>
                                      </p:tavLst>
                                    </p:anim>
                                  </p:childTnLst>
                                </p:cTn>
                              </p:par>
                              <p:par>
                                <p:cTn id="344" presetID="42" presetClass="entr" presetSubtype="0" fill="hold" grpId="0" nodeType="withEffect">
                                  <p:stCondLst>
                                    <p:cond delay="0"/>
                                  </p:stCondLst>
                                  <p:childTnLst>
                                    <p:set>
                                      <p:cBhvr>
                                        <p:cTn id="345" dur="1" fill="hold">
                                          <p:stCondLst>
                                            <p:cond delay="0"/>
                                          </p:stCondLst>
                                        </p:cTn>
                                        <p:tgtEl>
                                          <p:spTgt spid="85"/>
                                        </p:tgtEl>
                                        <p:attrNameLst>
                                          <p:attrName>style.visibility</p:attrName>
                                        </p:attrNameLst>
                                      </p:cBhvr>
                                      <p:to>
                                        <p:strVal val="visible"/>
                                      </p:to>
                                    </p:set>
                                    <p:animEffect transition="in" filter="fade">
                                      <p:cBhvr>
                                        <p:cTn id="346" dur="500"/>
                                        <p:tgtEl>
                                          <p:spTgt spid="85"/>
                                        </p:tgtEl>
                                      </p:cBhvr>
                                    </p:animEffect>
                                    <p:anim calcmode="lin" valueType="num">
                                      <p:cBhvr>
                                        <p:cTn id="347" dur="500" fill="hold"/>
                                        <p:tgtEl>
                                          <p:spTgt spid="85"/>
                                        </p:tgtEl>
                                        <p:attrNameLst>
                                          <p:attrName>ppt_x</p:attrName>
                                        </p:attrNameLst>
                                      </p:cBhvr>
                                      <p:tavLst>
                                        <p:tav tm="0">
                                          <p:val>
                                            <p:strVal val="#ppt_x"/>
                                          </p:val>
                                        </p:tav>
                                        <p:tav tm="100000">
                                          <p:val>
                                            <p:strVal val="#ppt_x"/>
                                          </p:val>
                                        </p:tav>
                                      </p:tavLst>
                                    </p:anim>
                                    <p:anim calcmode="lin" valueType="num">
                                      <p:cBhvr>
                                        <p:cTn id="348" dur="500" fill="hold"/>
                                        <p:tgtEl>
                                          <p:spTgt spid="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5" grpId="0" animBg="1"/>
      <p:bldP spid="2" grpId="0"/>
      <p:bldP spid="3" grpId="0" animBg="1"/>
      <p:bldP spid="11" grpId="0" animBg="1"/>
      <p:bldP spid="12" grpId="0" animBg="1"/>
      <p:bldP spid="14" grpId="0" animBg="1"/>
      <p:bldP spid="15" grpId="0" animBg="1"/>
      <p:bldP spid="16" grpId="0" animBg="1"/>
      <p:bldP spid="19" grpId="0" animBg="1"/>
      <p:bldP spid="20" grpId="0" animBg="1"/>
      <p:bldP spid="21" grpId="0" animBg="1"/>
      <p:bldP spid="22" grpId="0"/>
      <p:bldP spid="23" grpId="0"/>
      <p:bldP spid="24" grpId="0"/>
      <p:bldP spid="29" grpId="0"/>
      <p:bldP spid="30" grpId="0"/>
      <p:bldP spid="32" grpId="0"/>
      <p:bldP spid="34" grpId="0"/>
      <p:bldP spid="36" grpId="0" animBg="1"/>
      <p:bldP spid="37" grpId="0" animBg="1"/>
      <p:bldP spid="38" grpId="0" animBg="1"/>
      <p:bldP spid="39" grpId="0" animBg="1"/>
      <p:bldP spid="40" grpId="0" animBg="1"/>
      <p:bldP spid="41" grpId="0" animBg="1"/>
      <p:bldP spid="42" grpId="0" animBg="1"/>
      <p:bldP spid="43" grpId="0" animBg="1"/>
      <p:bldP spid="44" grpId="0" animBg="1"/>
      <p:bldP spid="45" grpId="0"/>
      <p:bldP spid="46" grpId="0"/>
      <p:bldP spid="47" grpId="0"/>
      <p:bldP spid="48" grpId="0"/>
      <p:bldP spid="49" grpId="0"/>
      <p:bldP spid="50" grpId="0"/>
      <p:bldP spid="54" grpId="0"/>
      <p:bldP spid="55" grpId="0" animBg="1"/>
      <p:bldP spid="56" grpId="0" animBg="1"/>
      <p:bldP spid="57" grpId="0" animBg="1"/>
      <p:bldP spid="58" grpId="0" animBg="1"/>
      <p:bldP spid="59" grpId="0" animBg="1"/>
      <p:bldP spid="60" grpId="0" animBg="1"/>
      <p:bldP spid="61" grpId="0" animBg="1"/>
      <p:bldP spid="62" grpId="0" animBg="1"/>
      <p:bldP spid="63" grpId="0" animBg="1"/>
      <p:bldP spid="64" grpId="0"/>
      <p:bldP spid="65" grpId="0"/>
      <p:bldP spid="66" grpId="0"/>
      <p:bldP spid="67" grpId="0"/>
      <p:bldP spid="68" grpId="0"/>
      <p:bldP spid="69" grpId="0"/>
      <p:bldP spid="70" grpId="0"/>
      <p:bldP spid="71" grpId="0" animBg="1"/>
      <p:bldP spid="72" grpId="0" animBg="1"/>
      <p:bldP spid="73" grpId="0" animBg="1"/>
      <p:bldP spid="74" grpId="0" animBg="1"/>
      <p:bldP spid="75" grpId="0" animBg="1"/>
      <p:bldP spid="76" grpId="0" animBg="1"/>
      <p:bldP spid="77" grpId="0" animBg="1"/>
      <p:bldP spid="78" grpId="0" animBg="1"/>
      <p:bldP spid="79" grpId="0" animBg="1"/>
      <p:bldP spid="80" grpId="0"/>
      <p:bldP spid="81" grpId="0"/>
      <p:bldP spid="82" grpId="0"/>
      <p:bldP spid="83" grpId="0"/>
      <p:bldP spid="84" grpId="0"/>
      <p:bldP spid="8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三维数组切片索引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533516"/>
            <a:ext cx="3801683"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三维度切片索引更加立体。</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871036" y="1007398"/>
            <a:ext cx="3651962"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4.7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三维度数组切片索引</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2" name="矩形 11"/>
          <p:cNvSpPr/>
          <p:nvPr/>
        </p:nvSpPr>
        <p:spPr>
          <a:xfrm>
            <a:off x="7657399" y="3326401"/>
            <a:ext cx="493486" cy="493486"/>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4</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8150885" y="3329404"/>
            <a:ext cx="493486" cy="493486"/>
          </a:xfrm>
          <a:prstGeom prst="rect">
            <a:avLst/>
          </a:prstGeom>
          <a:solidFill>
            <a:schemeClr val="accent2">
              <a:lumMod val="60000"/>
              <a:lumOff val="40000"/>
            </a:schemeClr>
          </a:solid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5</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8638175" y="3329404"/>
            <a:ext cx="505878" cy="493486"/>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6</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7660497" y="3821103"/>
            <a:ext cx="493486" cy="493486"/>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8150885" y="3818100"/>
            <a:ext cx="493486" cy="496768"/>
          </a:xfrm>
          <a:prstGeom prst="rect">
            <a:avLst/>
          </a:prstGeom>
          <a:solidFill>
            <a:schemeClr val="accent2">
              <a:lumMod val="60000"/>
              <a:lumOff val="40000"/>
            </a:schemeClr>
          </a:solid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2</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8644371" y="3822890"/>
            <a:ext cx="499682" cy="488009"/>
          </a:xfrm>
          <a:prstGeom prst="rect">
            <a:avLst/>
          </a:prstGeom>
          <a:noFill/>
          <a:ln w="28575">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3</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7729971" y="4560536"/>
            <a:ext cx="311304" cy="338554"/>
          </a:xfrm>
          <a:prstGeom prst="rect">
            <a:avLst/>
          </a:prstGeom>
        </p:spPr>
        <p:txBody>
          <a:bodyPr wrap="none">
            <a:spAutoFit/>
          </a:bodyPr>
          <a:lstStyle/>
          <a:p>
            <a:r>
              <a:rPr lang="en-US" altLang="zh-CN" sz="1600" b="1" dirty="0" smtClean="0">
                <a:ln w="0"/>
                <a:solidFill>
                  <a:schemeClr val="accent2"/>
                </a:solidFill>
                <a:latin typeface="微软雅黑" panose="020B0503020204020204" pitchFamily="34" charset="-122"/>
                <a:ea typeface="微软雅黑" panose="020B0503020204020204" pitchFamily="34" charset="-122"/>
              </a:rPr>
              <a:t>0</a:t>
            </a:r>
            <a:endParaRPr lang="zh-CN" altLang="en-US" sz="1600" b="1" dirty="0">
              <a:solidFill>
                <a:schemeClr val="accent2"/>
              </a:solidFill>
            </a:endParaRPr>
          </a:p>
        </p:txBody>
      </p:sp>
      <p:sp>
        <p:nvSpPr>
          <p:cNvPr id="23" name="矩形 22"/>
          <p:cNvSpPr/>
          <p:nvPr/>
        </p:nvSpPr>
        <p:spPr>
          <a:xfrm>
            <a:off x="8204784" y="4567208"/>
            <a:ext cx="311304" cy="338554"/>
          </a:xfrm>
          <a:prstGeom prst="rect">
            <a:avLst/>
          </a:prstGeom>
        </p:spPr>
        <p:txBody>
          <a:bodyPr wrap="none">
            <a:spAutoFit/>
          </a:bodyPr>
          <a:lstStyle/>
          <a:p>
            <a:r>
              <a:rPr lang="en-US" altLang="zh-CN" sz="1600" b="1" dirty="0" smtClean="0">
                <a:ln w="0"/>
                <a:solidFill>
                  <a:schemeClr val="accent2"/>
                </a:solidFill>
                <a:latin typeface="微软雅黑" panose="020B0503020204020204" pitchFamily="34" charset="-122"/>
                <a:ea typeface="微软雅黑" panose="020B0503020204020204" pitchFamily="34" charset="-122"/>
              </a:rPr>
              <a:t>1</a:t>
            </a:r>
            <a:endParaRPr lang="zh-CN" altLang="en-US" sz="1600" b="1" dirty="0">
              <a:solidFill>
                <a:schemeClr val="accent2"/>
              </a:solidFill>
            </a:endParaRPr>
          </a:p>
        </p:txBody>
      </p:sp>
      <p:sp>
        <p:nvSpPr>
          <p:cNvPr id="24" name="矩形 23"/>
          <p:cNvSpPr/>
          <p:nvPr/>
        </p:nvSpPr>
        <p:spPr>
          <a:xfrm>
            <a:off x="8710747" y="4560536"/>
            <a:ext cx="311304" cy="338554"/>
          </a:xfrm>
          <a:prstGeom prst="rect">
            <a:avLst/>
          </a:prstGeom>
        </p:spPr>
        <p:txBody>
          <a:bodyPr wrap="none">
            <a:spAutoFit/>
          </a:bodyPr>
          <a:lstStyle/>
          <a:p>
            <a:r>
              <a:rPr lang="en-US" altLang="zh-CN" sz="1600" b="1" dirty="0" smtClean="0">
                <a:ln w="0"/>
                <a:solidFill>
                  <a:schemeClr val="accent2"/>
                </a:solidFill>
                <a:latin typeface="微软雅黑" panose="020B0503020204020204" pitchFamily="34" charset="-122"/>
                <a:ea typeface="微软雅黑" panose="020B0503020204020204" pitchFamily="34" charset="-122"/>
              </a:rPr>
              <a:t>2</a:t>
            </a:r>
            <a:endParaRPr lang="zh-CN" altLang="en-US" sz="1600" b="1" dirty="0">
              <a:solidFill>
                <a:schemeClr val="accent2"/>
              </a:solidFill>
            </a:endParaRPr>
          </a:p>
        </p:txBody>
      </p:sp>
      <p:sp>
        <p:nvSpPr>
          <p:cNvPr id="25" name="矩形 24"/>
          <p:cNvSpPr/>
          <p:nvPr/>
        </p:nvSpPr>
        <p:spPr>
          <a:xfrm>
            <a:off x="7018738" y="3400835"/>
            <a:ext cx="311304" cy="338554"/>
          </a:xfrm>
          <a:prstGeom prst="rect">
            <a:avLst/>
          </a:prstGeom>
        </p:spPr>
        <p:txBody>
          <a:bodyPr wrap="none">
            <a:spAutoFit/>
          </a:bodyPr>
          <a:lstStyle/>
          <a:p>
            <a:r>
              <a:rPr lang="en-US" altLang="zh-CN" sz="1600" b="1" dirty="0" smtClean="0">
                <a:ln w="0"/>
                <a:solidFill>
                  <a:schemeClr val="accent2"/>
                </a:solidFill>
                <a:latin typeface="微软雅黑" panose="020B0503020204020204" pitchFamily="34" charset="-122"/>
                <a:ea typeface="微软雅黑" panose="020B0503020204020204" pitchFamily="34" charset="-122"/>
              </a:rPr>
              <a:t>1</a:t>
            </a:r>
            <a:endParaRPr lang="zh-CN" altLang="en-US" sz="1600" b="1" dirty="0">
              <a:solidFill>
                <a:schemeClr val="accent2"/>
              </a:solidFill>
            </a:endParaRPr>
          </a:p>
        </p:txBody>
      </p:sp>
      <p:sp>
        <p:nvSpPr>
          <p:cNvPr id="26" name="矩形 25"/>
          <p:cNvSpPr/>
          <p:nvPr/>
        </p:nvSpPr>
        <p:spPr>
          <a:xfrm>
            <a:off x="7018738" y="3881047"/>
            <a:ext cx="311304" cy="338554"/>
          </a:xfrm>
          <a:prstGeom prst="rect">
            <a:avLst/>
          </a:prstGeom>
        </p:spPr>
        <p:txBody>
          <a:bodyPr wrap="none">
            <a:spAutoFit/>
          </a:bodyPr>
          <a:lstStyle/>
          <a:p>
            <a:r>
              <a:rPr lang="en-US" altLang="zh-CN" sz="1600" b="1" dirty="0" smtClean="0">
                <a:ln w="0"/>
                <a:solidFill>
                  <a:schemeClr val="accent2"/>
                </a:solidFill>
                <a:latin typeface="微软雅黑" panose="020B0503020204020204" pitchFamily="34" charset="-122"/>
                <a:ea typeface="微软雅黑" panose="020B0503020204020204" pitchFamily="34" charset="-122"/>
              </a:rPr>
              <a:t>0</a:t>
            </a:r>
            <a:endParaRPr lang="zh-CN" altLang="en-US" sz="1600" b="1" dirty="0">
              <a:solidFill>
                <a:schemeClr val="accent2"/>
              </a:solidFill>
            </a:endParaRPr>
          </a:p>
        </p:txBody>
      </p:sp>
      <p:sp>
        <p:nvSpPr>
          <p:cNvPr id="2" name="流程图: 数据 1"/>
          <p:cNvSpPr/>
          <p:nvPr/>
        </p:nvSpPr>
        <p:spPr>
          <a:xfrm>
            <a:off x="7657398" y="3004464"/>
            <a:ext cx="624115" cy="329234"/>
          </a:xfrm>
          <a:prstGeom prst="flowChartInputOutpu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数据 29"/>
          <p:cNvSpPr/>
          <p:nvPr/>
        </p:nvSpPr>
        <p:spPr>
          <a:xfrm>
            <a:off x="8155198" y="3004464"/>
            <a:ext cx="624115" cy="337059"/>
          </a:xfrm>
          <a:prstGeom prst="flowChartInputOutput">
            <a:avLst/>
          </a:prstGeom>
          <a:solidFill>
            <a:schemeClr val="accent2">
              <a:lumMod val="60000"/>
              <a:lumOff val="4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数据 31"/>
          <p:cNvSpPr/>
          <p:nvPr/>
        </p:nvSpPr>
        <p:spPr>
          <a:xfrm>
            <a:off x="8638484" y="3011153"/>
            <a:ext cx="624115" cy="322545"/>
          </a:xfrm>
          <a:prstGeom prst="flowChartInputOutpu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9262599" y="3011153"/>
            <a:ext cx="0" cy="9492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9144053" y="3639790"/>
            <a:ext cx="234815" cy="6711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9144053" y="3126033"/>
            <a:ext cx="234815" cy="72868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0" name="流程图: 数据 39"/>
          <p:cNvSpPr/>
          <p:nvPr/>
        </p:nvSpPr>
        <p:spPr>
          <a:xfrm>
            <a:off x="7779555" y="2692159"/>
            <a:ext cx="624115" cy="329234"/>
          </a:xfrm>
          <a:prstGeom prst="flowChartInputOutpu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i="1" dirty="0" smtClean="0">
                <a:solidFill>
                  <a:schemeClr val="tx1">
                    <a:lumMod val="65000"/>
                    <a:lumOff val="35000"/>
                  </a:schemeClr>
                </a:solidFill>
                <a:latin typeface="微软雅黑" panose="020B0503020204020204" pitchFamily="34" charset="-122"/>
                <a:ea typeface="微软雅黑" panose="020B0503020204020204" pitchFamily="34" charset="-122"/>
              </a:rPr>
              <a:t>10</a:t>
            </a:r>
            <a:endParaRPr lang="zh-CN" altLang="en-US" sz="1200" b="1" i="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流程图: 数据 40"/>
          <p:cNvSpPr/>
          <p:nvPr/>
        </p:nvSpPr>
        <p:spPr>
          <a:xfrm>
            <a:off x="8267154" y="2690359"/>
            <a:ext cx="624115" cy="326264"/>
          </a:xfrm>
          <a:prstGeom prst="flowChartInputOutput">
            <a:avLst/>
          </a:prstGeom>
          <a:solidFill>
            <a:schemeClr val="accent2">
              <a:lumMod val="60000"/>
              <a:lumOff val="4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i="1" dirty="0" smtClean="0">
                <a:solidFill>
                  <a:schemeClr val="tx1">
                    <a:lumMod val="65000"/>
                    <a:lumOff val="35000"/>
                  </a:schemeClr>
                </a:solidFill>
                <a:latin typeface="微软雅黑" panose="020B0503020204020204" pitchFamily="34" charset="-122"/>
                <a:ea typeface="微软雅黑" panose="020B0503020204020204" pitchFamily="34" charset="-122"/>
              </a:rPr>
              <a:t>11</a:t>
            </a:r>
            <a:endParaRPr lang="zh-CN" altLang="en-US" sz="1200" b="1" i="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2" name="流程图: 数据 41"/>
          <p:cNvSpPr/>
          <p:nvPr/>
        </p:nvSpPr>
        <p:spPr>
          <a:xfrm>
            <a:off x="8754753" y="2697048"/>
            <a:ext cx="624115" cy="326264"/>
          </a:xfrm>
          <a:prstGeom prst="flowChartInputOutpu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i="1" dirty="0" smtClean="0">
                <a:solidFill>
                  <a:schemeClr val="tx1">
                    <a:lumMod val="65000"/>
                    <a:lumOff val="35000"/>
                  </a:schemeClr>
                </a:solidFill>
                <a:latin typeface="微软雅黑" panose="020B0503020204020204" pitchFamily="34" charset="-122"/>
                <a:ea typeface="微软雅黑" panose="020B0503020204020204" pitchFamily="34" charset="-122"/>
              </a:rPr>
              <a:t>12</a:t>
            </a:r>
            <a:endParaRPr lang="zh-CN" altLang="en-US" sz="1200" b="1" i="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9380240" y="2697804"/>
            <a:ext cx="0" cy="94924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9567246" y="4000425"/>
            <a:ext cx="311304" cy="338554"/>
          </a:xfrm>
          <a:prstGeom prst="rect">
            <a:avLst/>
          </a:prstGeom>
        </p:spPr>
        <p:txBody>
          <a:bodyPr wrap="none">
            <a:spAutoFit/>
          </a:bodyPr>
          <a:lstStyle/>
          <a:p>
            <a:r>
              <a:rPr lang="en-US" altLang="zh-CN" sz="1600" b="1" dirty="0" smtClean="0">
                <a:ln w="0"/>
                <a:solidFill>
                  <a:schemeClr val="accent6"/>
                </a:solidFill>
                <a:latin typeface="微软雅黑" panose="020B0503020204020204" pitchFamily="34" charset="-122"/>
                <a:ea typeface="微软雅黑" panose="020B0503020204020204" pitchFamily="34" charset="-122"/>
              </a:rPr>
              <a:t>0</a:t>
            </a:r>
            <a:endParaRPr lang="zh-CN" altLang="en-US" sz="1600" b="1" dirty="0">
              <a:solidFill>
                <a:schemeClr val="accent6"/>
              </a:solidFill>
            </a:endParaRPr>
          </a:p>
        </p:txBody>
      </p:sp>
      <p:sp>
        <p:nvSpPr>
          <p:cNvPr id="48" name="矩形 47"/>
          <p:cNvSpPr/>
          <p:nvPr/>
        </p:nvSpPr>
        <p:spPr>
          <a:xfrm>
            <a:off x="9717024" y="3685437"/>
            <a:ext cx="311304" cy="338554"/>
          </a:xfrm>
          <a:prstGeom prst="rect">
            <a:avLst/>
          </a:prstGeom>
        </p:spPr>
        <p:txBody>
          <a:bodyPr wrap="none">
            <a:spAutoFit/>
          </a:bodyPr>
          <a:lstStyle/>
          <a:p>
            <a:r>
              <a:rPr lang="en-US" altLang="zh-CN" sz="1600" b="1" dirty="0" smtClean="0">
                <a:ln w="0"/>
                <a:solidFill>
                  <a:schemeClr val="accent6"/>
                </a:solidFill>
                <a:latin typeface="微软雅黑" panose="020B0503020204020204" pitchFamily="34" charset="-122"/>
                <a:ea typeface="微软雅黑" panose="020B0503020204020204" pitchFamily="34" charset="-122"/>
              </a:rPr>
              <a:t>1</a:t>
            </a:r>
            <a:endParaRPr lang="zh-CN" altLang="en-US" sz="1600" b="1" dirty="0">
              <a:solidFill>
                <a:schemeClr val="accent6"/>
              </a:solidFill>
            </a:endParaRPr>
          </a:p>
        </p:txBody>
      </p:sp>
      <p:cxnSp>
        <p:nvCxnSpPr>
          <p:cNvPr id="50" name="直接箭头连接符 49"/>
          <p:cNvCxnSpPr/>
          <p:nvPr/>
        </p:nvCxnSpPr>
        <p:spPr>
          <a:xfrm flipV="1">
            <a:off x="7454199" y="2587007"/>
            <a:ext cx="13376" cy="191235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2" name="直接箭头连接符 51"/>
          <p:cNvCxnSpPr/>
          <p:nvPr/>
        </p:nvCxnSpPr>
        <p:spPr>
          <a:xfrm>
            <a:off x="7449886" y="4492687"/>
            <a:ext cx="2660429" cy="66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5" name="直接箭头连接符 54"/>
          <p:cNvCxnSpPr/>
          <p:nvPr/>
        </p:nvCxnSpPr>
        <p:spPr>
          <a:xfrm flipV="1">
            <a:off x="9443950" y="3004465"/>
            <a:ext cx="584378" cy="149489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59" name="矩形 58"/>
          <p:cNvSpPr/>
          <p:nvPr/>
        </p:nvSpPr>
        <p:spPr>
          <a:xfrm>
            <a:off x="6917140" y="2245648"/>
            <a:ext cx="1415772" cy="276999"/>
          </a:xfrm>
          <a:prstGeom prst="rect">
            <a:avLst/>
          </a:prstGeom>
        </p:spPr>
        <p:txBody>
          <a:bodyPr wrap="none">
            <a:spAutoFit/>
          </a:bodyPr>
          <a:lstStyle/>
          <a:p>
            <a:r>
              <a:rPr lang="zh-CN" altLang="en-US" sz="1200" b="1" dirty="0" smtClean="0">
                <a:ln w="0"/>
                <a:solidFill>
                  <a:schemeClr val="accent2"/>
                </a:solidFill>
                <a:latin typeface="微软雅黑" panose="020B0503020204020204" pitchFamily="34" charset="-122"/>
                <a:ea typeface="微软雅黑" panose="020B0503020204020204" pitchFamily="34" charset="-122"/>
              </a:rPr>
              <a:t>二维度下标索引值</a:t>
            </a:r>
            <a:endParaRPr lang="zh-CN" altLang="en-US" sz="1200" b="1" dirty="0">
              <a:solidFill>
                <a:schemeClr val="accent2"/>
              </a:solidFill>
            </a:endParaRPr>
          </a:p>
        </p:txBody>
      </p:sp>
      <p:sp>
        <p:nvSpPr>
          <p:cNvPr id="60" name="矩形 59"/>
          <p:cNvSpPr/>
          <p:nvPr/>
        </p:nvSpPr>
        <p:spPr>
          <a:xfrm>
            <a:off x="10250737" y="4360859"/>
            <a:ext cx="1723549" cy="276999"/>
          </a:xfrm>
          <a:prstGeom prst="rect">
            <a:avLst/>
          </a:prstGeom>
        </p:spPr>
        <p:txBody>
          <a:bodyPr wrap="none">
            <a:spAutoFit/>
          </a:bodyPr>
          <a:lstStyle/>
          <a:p>
            <a:r>
              <a:rPr lang="zh-CN" altLang="en-US" sz="1200" b="1" dirty="0" smtClean="0">
                <a:ln w="0"/>
                <a:solidFill>
                  <a:schemeClr val="accent2"/>
                </a:solidFill>
                <a:latin typeface="微软雅黑" panose="020B0503020204020204" pitchFamily="34" charset="-122"/>
                <a:ea typeface="微软雅黑" panose="020B0503020204020204" pitchFamily="34" charset="-122"/>
              </a:rPr>
              <a:t>一维度元素下标索引值</a:t>
            </a:r>
            <a:endParaRPr lang="zh-CN" altLang="en-US" sz="1200" b="1" dirty="0">
              <a:solidFill>
                <a:schemeClr val="accent2"/>
              </a:solidFill>
            </a:endParaRPr>
          </a:p>
        </p:txBody>
      </p:sp>
      <p:sp>
        <p:nvSpPr>
          <p:cNvPr id="62" name="矩形 61"/>
          <p:cNvSpPr/>
          <p:nvPr/>
        </p:nvSpPr>
        <p:spPr>
          <a:xfrm>
            <a:off x="10110315" y="2687388"/>
            <a:ext cx="1261884" cy="276999"/>
          </a:xfrm>
          <a:prstGeom prst="rect">
            <a:avLst/>
          </a:prstGeom>
        </p:spPr>
        <p:txBody>
          <a:bodyPr wrap="none">
            <a:spAutoFit/>
          </a:bodyPr>
          <a:lstStyle/>
          <a:p>
            <a:r>
              <a:rPr lang="zh-CN" altLang="en-US" sz="1200" b="1" dirty="0" smtClean="0">
                <a:ln w="0"/>
                <a:solidFill>
                  <a:schemeClr val="accent6"/>
                </a:solidFill>
                <a:latin typeface="微软雅黑" panose="020B0503020204020204" pitchFamily="34" charset="-122"/>
                <a:ea typeface="微软雅黑" panose="020B0503020204020204" pitchFamily="34" charset="-122"/>
              </a:rPr>
              <a:t>三维度轴索引值</a:t>
            </a:r>
            <a:endParaRPr lang="zh-CN" altLang="en-US" sz="1200" b="1" dirty="0">
              <a:solidFill>
                <a:schemeClr val="accent6"/>
              </a:solidFill>
            </a:endParaRPr>
          </a:p>
        </p:txBody>
      </p:sp>
      <p:sp>
        <p:nvSpPr>
          <p:cNvPr id="64" name="标题 1"/>
          <p:cNvSpPr txBox="1">
            <a:spLocks/>
          </p:cNvSpPr>
          <p:nvPr/>
        </p:nvSpPr>
        <p:spPr>
          <a:xfrm>
            <a:off x="1414731" y="2718602"/>
            <a:ext cx="5107781" cy="208916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创建一个三维数组</a:t>
            </a:r>
          </a:p>
          <a:p>
            <a:pPr>
              <a:lnSpc>
                <a:spcPts val="2200"/>
              </a:lnSpc>
            </a:pPr>
            <a:r>
              <a:rPr lang="en-US" altLang="zh-CN" sz="1400" dirty="0">
                <a:solidFill>
                  <a:schemeClr val="tx1">
                    <a:lumMod val="65000"/>
                    <a:lumOff val="35000"/>
                  </a:schemeClr>
                </a:solidFill>
              </a:rPr>
              <a:t>arr3d = </a:t>
            </a:r>
            <a:r>
              <a:rPr lang="en-US" altLang="zh-CN" sz="1400" dirty="0" err="1">
                <a:solidFill>
                  <a:schemeClr val="tx1">
                    <a:lumMod val="65000"/>
                    <a:lumOff val="35000"/>
                  </a:schemeClr>
                </a:solidFill>
              </a:rPr>
              <a:t>np.</a:t>
            </a:r>
            <a:r>
              <a:rPr lang="en-US" altLang="zh-CN" sz="1400" dirty="0" err="1">
                <a:solidFill>
                  <a:schemeClr val="accent2"/>
                </a:solidFill>
              </a:rPr>
              <a:t>array</a:t>
            </a:r>
            <a:r>
              <a:rPr lang="en-US" altLang="zh-CN" sz="1400" dirty="0">
                <a:solidFill>
                  <a:schemeClr val="tx1">
                    <a:lumMod val="65000"/>
                    <a:lumOff val="35000"/>
                  </a:schemeClr>
                </a:solidFill>
              </a:rPr>
              <a:t>([[[1,2,3],</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a:solidFill>
                  <a:schemeClr val="tx1">
                    <a:lumMod val="65000"/>
                    <a:lumOff val="35000"/>
                  </a:schemeClr>
                </a:solidFill>
              </a:rPr>
              <a:t>4,5,6]],</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a:solidFill>
                  <a:schemeClr val="tx1">
                    <a:lumMod val="65000"/>
                    <a:lumOff val="35000"/>
                  </a:schemeClr>
                </a:solidFill>
              </a:rPr>
              <a:t>7,8,9],</a:t>
            </a:r>
          </a:p>
          <a:p>
            <a:pPr>
              <a:lnSpc>
                <a:spcPts val="2200"/>
              </a:lnSpc>
            </a:pPr>
            <a:r>
              <a:rPr lang="en-US" altLang="zh-CN" sz="1400" dirty="0">
                <a:solidFill>
                  <a:schemeClr val="tx1">
                    <a:lumMod val="65000"/>
                    <a:lumOff val="35000"/>
                  </a:schemeClr>
                </a:solidFill>
              </a:rPr>
              <a:t>                  </a:t>
            </a:r>
            <a:r>
              <a:rPr lang="en-US" altLang="zh-CN" sz="1400" dirty="0" smtClean="0">
                <a:solidFill>
                  <a:schemeClr val="tx1">
                    <a:lumMod val="65000"/>
                    <a:lumOff val="35000"/>
                  </a:schemeClr>
                </a:solidFill>
              </a:rPr>
              <a:t>              </a:t>
            </a:r>
            <a:r>
              <a:rPr lang="en-US" altLang="zh-CN" sz="1400" dirty="0">
                <a:solidFill>
                  <a:schemeClr val="tx1">
                    <a:lumMod val="65000"/>
                    <a:lumOff val="35000"/>
                  </a:schemeClr>
                </a:solidFill>
              </a:rPr>
              <a:t>[10,11,12]]])</a:t>
            </a:r>
          </a:p>
          <a:p>
            <a:pPr>
              <a:lnSpc>
                <a:spcPts val="2200"/>
              </a:lnSpc>
            </a:pPr>
            <a:r>
              <a:rPr lang="en-US" altLang="zh-CN" sz="1400" dirty="0">
                <a:solidFill>
                  <a:schemeClr val="accent6"/>
                </a:solidFill>
              </a:rPr>
              <a:t># </a:t>
            </a:r>
            <a:r>
              <a:rPr lang="zh-CN" altLang="en-US" sz="1400" dirty="0">
                <a:solidFill>
                  <a:schemeClr val="accent6"/>
                </a:solidFill>
              </a:rPr>
              <a:t>三维数组切片索引</a:t>
            </a:r>
          </a:p>
          <a:p>
            <a:pPr>
              <a:lnSpc>
                <a:spcPts val="2200"/>
              </a:lnSpc>
            </a:pPr>
            <a:r>
              <a:rPr lang="en-US" altLang="zh-CN" sz="1400" dirty="0">
                <a:solidFill>
                  <a:schemeClr val="tx1">
                    <a:lumMod val="65000"/>
                    <a:lumOff val="35000"/>
                  </a:schemeClr>
                </a:solidFill>
              </a:rPr>
              <a:t>print 'arr3d[:2,:2,:2]</a:t>
            </a:r>
            <a:r>
              <a:rPr lang="zh-CN" altLang="en-US" sz="1400" dirty="0">
                <a:solidFill>
                  <a:schemeClr val="tx1">
                    <a:lumMod val="65000"/>
                    <a:lumOff val="35000"/>
                  </a:schemeClr>
                </a:solidFill>
              </a:rPr>
              <a:t>切片：</a:t>
            </a:r>
            <a:r>
              <a:rPr lang="en-US" altLang="zh-CN" sz="1400" dirty="0">
                <a:solidFill>
                  <a:schemeClr val="tx1">
                    <a:lumMod val="65000"/>
                    <a:lumOff val="35000"/>
                  </a:schemeClr>
                </a:solidFill>
              </a:rPr>
              <a:t>\n', arr3d[</a:t>
            </a:r>
            <a:r>
              <a:rPr lang="en-US" altLang="zh-CN" sz="1400" dirty="0">
                <a:solidFill>
                  <a:schemeClr val="accent2"/>
                </a:solidFill>
              </a:rPr>
              <a:t>:2</a:t>
            </a:r>
            <a:r>
              <a:rPr lang="en-US" altLang="zh-CN" sz="1400" dirty="0">
                <a:solidFill>
                  <a:schemeClr val="tx1">
                    <a:lumMod val="65000"/>
                    <a:lumOff val="35000"/>
                  </a:schemeClr>
                </a:solidFill>
              </a:rPr>
              <a:t>,</a:t>
            </a:r>
            <a:r>
              <a:rPr lang="en-US" altLang="zh-CN" sz="1400" dirty="0">
                <a:solidFill>
                  <a:schemeClr val="accent2"/>
                </a:solidFill>
              </a:rPr>
              <a:t>:2</a:t>
            </a:r>
            <a:r>
              <a:rPr lang="en-US" altLang="zh-CN" sz="1400" dirty="0">
                <a:solidFill>
                  <a:schemeClr val="tx1">
                    <a:lumMod val="65000"/>
                    <a:lumOff val="35000"/>
                  </a:schemeClr>
                </a:solidFill>
              </a:rPr>
              <a:t>,</a:t>
            </a:r>
            <a:r>
              <a:rPr lang="en-US" altLang="zh-CN" sz="1400" dirty="0">
                <a:solidFill>
                  <a:schemeClr val="accent2"/>
                </a:solidFill>
              </a:rPr>
              <a:t>1</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65" name="矩形 64"/>
          <p:cNvSpPr/>
          <p:nvPr/>
        </p:nvSpPr>
        <p:spPr>
          <a:xfrm>
            <a:off x="1409046" y="4965617"/>
            <a:ext cx="4235863" cy="893834"/>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arr3d[:2,:2,:2]</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切片：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[[ 2  5]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[ 8 11]]</a:t>
            </a:r>
            <a:endParaRPr lang="zh-CN" altLang="en-US" sz="1200" b="1" dirty="0">
              <a:solidFill>
                <a:schemeClr val="bg1">
                  <a:lumMod val="95000"/>
                </a:schemeClr>
              </a:solidFill>
            </a:endParaRPr>
          </a:p>
        </p:txBody>
      </p:sp>
      <p:sp>
        <p:nvSpPr>
          <p:cNvPr id="39" name="矩形 38"/>
          <p:cNvSpPr/>
          <p:nvPr/>
        </p:nvSpPr>
        <p:spPr>
          <a:xfrm>
            <a:off x="1350889" y="2154996"/>
            <a:ext cx="5891739"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示例：三维数组切片索引的应用</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ch01-demo16.py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44" name="矩形 43"/>
          <p:cNvSpPr/>
          <p:nvPr/>
        </p:nvSpPr>
        <p:spPr>
          <a:xfrm>
            <a:off x="6917140" y="5227612"/>
            <a:ext cx="3605717" cy="369332"/>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使用 </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arr3d[:2,:2,1] </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切片索引获取一个</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二维数组</a:t>
            </a:r>
            <a:endPar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76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fade">
                                      <p:cBhvr>
                                        <p:cTn id="11" dur="500"/>
                                        <p:tgtEl>
                                          <p:spTgt spid="64"/>
                                        </p:tgtEl>
                                      </p:cBhvr>
                                    </p:animEffect>
                                    <p:anim calcmode="lin" valueType="num">
                                      <p:cBhvr>
                                        <p:cTn id="12" dur="500" fill="hold"/>
                                        <p:tgtEl>
                                          <p:spTgt spid="64"/>
                                        </p:tgtEl>
                                        <p:attrNameLst>
                                          <p:attrName>ppt_x</p:attrName>
                                        </p:attrNameLst>
                                      </p:cBhvr>
                                      <p:tavLst>
                                        <p:tav tm="0">
                                          <p:val>
                                            <p:strVal val="#ppt_x"/>
                                          </p:val>
                                        </p:tav>
                                        <p:tav tm="100000">
                                          <p:val>
                                            <p:strVal val="#ppt_x"/>
                                          </p:val>
                                        </p:tav>
                                      </p:tavLst>
                                    </p:anim>
                                    <p:anim calcmode="lin" valueType="num">
                                      <p:cBhvr>
                                        <p:cTn id="13" dur="5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fade">
                                      <p:cBhvr>
                                        <p:cTn id="18" dur="500"/>
                                        <p:tgtEl>
                                          <p:spTgt spid="65"/>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anim calcmode="lin" valueType="num">
                                      <p:cBhvr>
                                        <p:cTn id="29" dur="500" fill="hold"/>
                                        <p:tgtEl>
                                          <p:spTgt spid="14"/>
                                        </p:tgtEl>
                                        <p:attrNameLst>
                                          <p:attrName>ppt_x</p:attrName>
                                        </p:attrNameLst>
                                      </p:cBhvr>
                                      <p:tavLst>
                                        <p:tav tm="0">
                                          <p:val>
                                            <p:strVal val="#ppt_x"/>
                                          </p:val>
                                        </p:tav>
                                        <p:tav tm="100000">
                                          <p:val>
                                            <p:strVal val="#ppt_x"/>
                                          </p:val>
                                        </p:tav>
                                      </p:tavLst>
                                    </p:anim>
                                    <p:anim calcmode="lin" valueType="num">
                                      <p:cBhvr>
                                        <p:cTn id="30" dur="500" fill="hold"/>
                                        <p:tgtEl>
                                          <p:spTgt spid="1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anim calcmode="lin" valueType="num">
                                      <p:cBhvr>
                                        <p:cTn id="34" dur="500" fill="hold"/>
                                        <p:tgtEl>
                                          <p:spTgt spid="15"/>
                                        </p:tgtEl>
                                        <p:attrNameLst>
                                          <p:attrName>ppt_x</p:attrName>
                                        </p:attrNameLst>
                                      </p:cBhvr>
                                      <p:tavLst>
                                        <p:tav tm="0">
                                          <p:val>
                                            <p:strVal val="#ppt_x"/>
                                          </p:val>
                                        </p:tav>
                                        <p:tav tm="100000">
                                          <p:val>
                                            <p:strVal val="#ppt_x"/>
                                          </p:val>
                                        </p:tav>
                                      </p:tavLst>
                                    </p:anim>
                                    <p:anim calcmode="lin" valueType="num">
                                      <p:cBhvr>
                                        <p:cTn id="35" dur="500" fill="hold"/>
                                        <p:tgtEl>
                                          <p:spTgt spid="15"/>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anim calcmode="lin" valueType="num">
                                      <p:cBhvr>
                                        <p:cTn id="39" dur="500" fill="hold"/>
                                        <p:tgtEl>
                                          <p:spTgt spid="16"/>
                                        </p:tgtEl>
                                        <p:attrNameLst>
                                          <p:attrName>ppt_x</p:attrName>
                                        </p:attrNameLst>
                                      </p:cBhvr>
                                      <p:tavLst>
                                        <p:tav tm="0">
                                          <p:val>
                                            <p:strVal val="#ppt_x"/>
                                          </p:val>
                                        </p:tav>
                                        <p:tav tm="100000">
                                          <p:val>
                                            <p:strVal val="#ppt_x"/>
                                          </p:val>
                                        </p:tav>
                                      </p:tavLst>
                                    </p:anim>
                                    <p:anim calcmode="lin" valueType="num">
                                      <p:cBhvr>
                                        <p:cTn id="40" dur="500" fill="hold"/>
                                        <p:tgtEl>
                                          <p:spTgt spid="16"/>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anim calcmode="lin" valueType="num">
                                      <p:cBhvr>
                                        <p:cTn id="44" dur="500" fill="hold"/>
                                        <p:tgtEl>
                                          <p:spTgt spid="17"/>
                                        </p:tgtEl>
                                        <p:attrNameLst>
                                          <p:attrName>ppt_x</p:attrName>
                                        </p:attrNameLst>
                                      </p:cBhvr>
                                      <p:tavLst>
                                        <p:tav tm="0">
                                          <p:val>
                                            <p:strVal val="#ppt_x"/>
                                          </p:val>
                                        </p:tav>
                                        <p:tav tm="100000">
                                          <p:val>
                                            <p:strVal val="#ppt_x"/>
                                          </p:val>
                                        </p:tav>
                                      </p:tavLst>
                                    </p:anim>
                                    <p:anim calcmode="lin" valueType="num">
                                      <p:cBhvr>
                                        <p:cTn id="45" dur="500" fill="hold"/>
                                        <p:tgtEl>
                                          <p:spTgt spid="1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anim calcmode="lin" valueType="num">
                                      <p:cBhvr>
                                        <p:cTn id="49" dur="500" fill="hold"/>
                                        <p:tgtEl>
                                          <p:spTgt spid="18"/>
                                        </p:tgtEl>
                                        <p:attrNameLst>
                                          <p:attrName>ppt_x</p:attrName>
                                        </p:attrNameLst>
                                      </p:cBhvr>
                                      <p:tavLst>
                                        <p:tav tm="0">
                                          <p:val>
                                            <p:strVal val="#ppt_x"/>
                                          </p:val>
                                        </p:tav>
                                        <p:tav tm="100000">
                                          <p:val>
                                            <p:strVal val="#ppt_x"/>
                                          </p:val>
                                        </p:tav>
                                      </p:tavLst>
                                    </p:anim>
                                    <p:anim calcmode="lin" valueType="num">
                                      <p:cBhvr>
                                        <p:cTn id="50" dur="500" fill="hold"/>
                                        <p:tgtEl>
                                          <p:spTgt spid="1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anim calcmode="lin" valueType="num">
                                      <p:cBhvr>
                                        <p:cTn id="54" dur="500" fill="hold"/>
                                        <p:tgtEl>
                                          <p:spTgt spid="22"/>
                                        </p:tgtEl>
                                        <p:attrNameLst>
                                          <p:attrName>ppt_x</p:attrName>
                                        </p:attrNameLst>
                                      </p:cBhvr>
                                      <p:tavLst>
                                        <p:tav tm="0">
                                          <p:val>
                                            <p:strVal val="#ppt_x"/>
                                          </p:val>
                                        </p:tav>
                                        <p:tav tm="100000">
                                          <p:val>
                                            <p:strVal val="#ppt_x"/>
                                          </p:val>
                                        </p:tav>
                                      </p:tavLst>
                                    </p:anim>
                                    <p:anim calcmode="lin" valueType="num">
                                      <p:cBhvr>
                                        <p:cTn id="55" dur="5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anim calcmode="lin" valueType="num">
                                      <p:cBhvr>
                                        <p:cTn id="59" dur="500" fill="hold"/>
                                        <p:tgtEl>
                                          <p:spTgt spid="23"/>
                                        </p:tgtEl>
                                        <p:attrNameLst>
                                          <p:attrName>ppt_x</p:attrName>
                                        </p:attrNameLst>
                                      </p:cBhvr>
                                      <p:tavLst>
                                        <p:tav tm="0">
                                          <p:val>
                                            <p:strVal val="#ppt_x"/>
                                          </p:val>
                                        </p:tav>
                                        <p:tav tm="100000">
                                          <p:val>
                                            <p:strVal val="#ppt_x"/>
                                          </p:val>
                                        </p:tav>
                                      </p:tavLst>
                                    </p:anim>
                                    <p:anim calcmode="lin" valueType="num">
                                      <p:cBhvr>
                                        <p:cTn id="60" dur="500" fill="hold"/>
                                        <p:tgtEl>
                                          <p:spTgt spid="23"/>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anim calcmode="lin" valueType="num">
                                      <p:cBhvr>
                                        <p:cTn id="64" dur="500" fill="hold"/>
                                        <p:tgtEl>
                                          <p:spTgt spid="24"/>
                                        </p:tgtEl>
                                        <p:attrNameLst>
                                          <p:attrName>ppt_x</p:attrName>
                                        </p:attrNameLst>
                                      </p:cBhvr>
                                      <p:tavLst>
                                        <p:tav tm="0">
                                          <p:val>
                                            <p:strVal val="#ppt_x"/>
                                          </p:val>
                                        </p:tav>
                                        <p:tav tm="100000">
                                          <p:val>
                                            <p:strVal val="#ppt_x"/>
                                          </p:val>
                                        </p:tav>
                                      </p:tavLst>
                                    </p:anim>
                                    <p:anim calcmode="lin" valueType="num">
                                      <p:cBhvr>
                                        <p:cTn id="65" dur="500" fill="hold"/>
                                        <p:tgtEl>
                                          <p:spTgt spid="24"/>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anim calcmode="lin" valueType="num">
                                      <p:cBhvr>
                                        <p:cTn id="69" dur="500" fill="hold"/>
                                        <p:tgtEl>
                                          <p:spTgt spid="25"/>
                                        </p:tgtEl>
                                        <p:attrNameLst>
                                          <p:attrName>ppt_x</p:attrName>
                                        </p:attrNameLst>
                                      </p:cBhvr>
                                      <p:tavLst>
                                        <p:tav tm="0">
                                          <p:val>
                                            <p:strVal val="#ppt_x"/>
                                          </p:val>
                                        </p:tav>
                                        <p:tav tm="100000">
                                          <p:val>
                                            <p:strVal val="#ppt_x"/>
                                          </p:val>
                                        </p:tav>
                                      </p:tavLst>
                                    </p:anim>
                                    <p:anim calcmode="lin" valueType="num">
                                      <p:cBhvr>
                                        <p:cTn id="70" dur="500" fill="hold"/>
                                        <p:tgtEl>
                                          <p:spTgt spid="25"/>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anim calcmode="lin" valueType="num">
                                      <p:cBhvr>
                                        <p:cTn id="74" dur="500" fill="hold"/>
                                        <p:tgtEl>
                                          <p:spTgt spid="26"/>
                                        </p:tgtEl>
                                        <p:attrNameLst>
                                          <p:attrName>ppt_x</p:attrName>
                                        </p:attrNameLst>
                                      </p:cBhvr>
                                      <p:tavLst>
                                        <p:tav tm="0">
                                          <p:val>
                                            <p:strVal val="#ppt_x"/>
                                          </p:val>
                                        </p:tav>
                                        <p:tav tm="100000">
                                          <p:val>
                                            <p:strVal val="#ppt_x"/>
                                          </p:val>
                                        </p:tav>
                                      </p:tavLst>
                                    </p:anim>
                                    <p:anim calcmode="lin" valueType="num">
                                      <p:cBhvr>
                                        <p:cTn id="75" dur="500" fill="hold"/>
                                        <p:tgtEl>
                                          <p:spTgt spid="26"/>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fade">
                                      <p:cBhvr>
                                        <p:cTn id="78" dur="500"/>
                                        <p:tgtEl>
                                          <p:spTgt spid="2"/>
                                        </p:tgtEl>
                                      </p:cBhvr>
                                    </p:animEffect>
                                    <p:anim calcmode="lin" valueType="num">
                                      <p:cBhvr>
                                        <p:cTn id="79" dur="500" fill="hold"/>
                                        <p:tgtEl>
                                          <p:spTgt spid="2"/>
                                        </p:tgtEl>
                                        <p:attrNameLst>
                                          <p:attrName>ppt_x</p:attrName>
                                        </p:attrNameLst>
                                      </p:cBhvr>
                                      <p:tavLst>
                                        <p:tav tm="0">
                                          <p:val>
                                            <p:strVal val="#ppt_x"/>
                                          </p:val>
                                        </p:tav>
                                        <p:tav tm="100000">
                                          <p:val>
                                            <p:strVal val="#ppt_x"/>
                                          </p:val>
                                        </p:tav>
                                      </p:tavLst>
                                    </p:anim>
                                    <p:anim calcmode="lin" valueType="num">
                                      <p:cBhvr>
                                        <p:cTn id="80" dur="500" fill="hold"/>
                                        <p:tgtEl>
                                          <p:spTgt spid="2"/>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anim calcmode="lin" valueType="num">
                                      <p:cBhvr>
                                        <p:cTn id="84" dur="500" fill="hold"/>
                                        <p:tgtEl>
                                          <p:spTgt spid="30"/>
                                        </p:tgtEl>
                                        <p:attrNameLst>
                                          <p:attrName>ppt_x</p:attrName>
                                        </p:attrNameLst>
                                      </p:cBhvr>
                                      <p:tavLst>
                                        <p:tav tm="0">
                                          <p:val>
                                            <p:strVal val="#ppt_x"/>
                                          </p:val>
                                        </p:tav>
                                        <p:tav tm="100000">
                                          <p:val>
                                            <p:strVal val="#ppt_x"/>
                                          </p:val>
                                        </p:tav>
                                      </p:tavLst>
                                    </p:anim>
                                    <p:anim calcmode="lin" valueType="num">
                                      <p:cBhvr>
                                        <p:cTn id="85" dur="500" fill="hold"/>
                                        <p:tgtEl>
                                          <p:spTgt spid="30"/>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anim calcmode="lin" valueType="num">
                                      <p:cBhvr>
                                        <p:cTn id="89" dur="500" fill="hold"/>
                                        <p:tgtEl>
                                          <p:spTgt spid="32"/>
                                        </p:tgtEl>
                                        <p:attrNameLst>
                                          <p:attrName>ppt_x</p:attrName>
                                        </p:attrNameLst>
                                      </p:cBhvr>
                                      <p:tavLst>
                                        <p:tav tm="0">
                                          <p:val>
                                            <p:strVal val="#ppt_x"/>
                                          </p:val>
                                        </p:tav>
                                        <p:tav tm="100000">
                                          <p:val>
                                            <p:strVal val="#ppt_x"/>
                                          </p:val>
                                        </p:tav>
                                      </p:tavLst>
                                    </p:anim>
                                    <p:anim calcmode="lin" valueType="num">
                                      <p:cBhvr>
                                        <p:cTn id="90" dur="500" fill="hold"/>
                                        <p:tgtEl>
                                          <p:spTgt spid="32"/>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6"/>
                                        </p:tgtEl>
                                        <p:attrNameLst>
                                          <p:attrName>style.visibility</p:attrName>
                                        </p:attrNameLst>
                                      </p:cBhvr>
                                      <p:to>
                                        <p:strVal val="visible"/>
                                      </p:to>
                                    </p:set>
                                    <p:animEffect transition="in" filter="fade">
                                      <p:cBhvr>
                                        <p:cTn id="93" dur="500"/>
                                        <p:tgtEl>
                                          <p:spTgt spid="6"/>
                                        </p:tgtEl>
                                      </p:cBhvr>
                                    </p:animEffect>
                                    <p:anim calcmode="lin" valueType="num">
                                      <p:cBhvr>
                                        <p:cTn id="94" dur="500" fill="hold"/>
                                        <p:tgtEl>
                                          <p:spTgt spid="6"/>
                                        </p:tgtEl>
                                        <p:attrNameLst>
                                          <p:attrName>ppt_x</p:attrName>
                                        </p:attrNameLst>
                                      </p:cBhvr>
                                      <p:tavLst>
                                        <p:tav tm="0">
                                          <p:val>
                                            <p:strVal val="#ppt_x"/>
                                          </p:val>
                                        </p:tav>
                                        <p:tav tm="100000">
                                          <p:val>
                                            <p:strVal val="#ppt_x"/>
                                          </p:val>
                                        </p:tav>
                                      </p:tavLst>
                                    </p:anim>
                                    <p:anim calcmode="lin" valueType="num">
                                      <p:cBhvr>
                                        <p:cTn id="95" dur="500" fill="hold"/>
                                        <p:tgtEl>
                                          <p:spTgt spid="6"/>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fade">
                                      <p:cBhvr>
                                        <p:cTn id="98" dur="500"/>
                                        <p:tgtEl>
                                          <p:spTgt spid="36"/>
                                        </p:tgtEl>
                                      </p:cBhvr>
                                    </p:animEffect>
                                    <p:anim calcmode="lin" valueType="num">
                                      <p:cBhvr>
                                        <p:cTn id="99" dur="500" fill="hold"/>
                                        <p:tgtEl>
                                          <p:spTgt spid="36"/>
                                        </p:tgtEl>
                                        <p:attrNameLst>
                                          <p:attrName>ppt_x</p:attrName>
                                        </p:attrNameLst>
                                      </p:cBhvr>
                                      <p:tavLst>
                                        <p:tav tm="0">
                                          <p:val>
                                            <p:strVal val="#ppt_x"/>
                                          </p:val>
                                        </p:tav>
                                        <p:tav tm="100000">
                                          <p:val>
                                            <p:strVal val="#ppt_x"/>
                                          </p:val>
                                        </p:tav>
                                      </p:tavLst>
                                    </p:anim>
                                    <p:anim calcmode="lin" valueType="num">
                                      <p:cBhvr>
                                        <p:cTn id="100" dur="500" fill="hold"/>
                                        <p:tgtEl>
                                          <p:spTgt spid="36"/>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fade">
                                      <p:cBhvr>
                                        <p:cTn id="103" dur="500"/>
                                        <p:tgtEl>
                                          <p:spTgt spid="37"/>
                                        </p:tgtEl>
                                      </p:cBhvr>
                                    </p:animEffect>
                                    <p:anim calcmode="lin" valueType="num">
                                      <p:cBhvr>
                                        <p:cTn id="104" dur="500" fill="hold"/>
                                        <p:tgtEl>
                                          <p:spTgt spid="37"/>
                                        </p:tgtEl>
                                        <p:attrNameLst>
                                          <p:attrName>ppt_x</p:attrName>
                                        </p:attrNameLst>
                                      </p:cBhvr>
                                      <p:tavLst>
                                        <p:tav tm="0">
                                          <p:val>
                                            <p:strVal val="#ppt_x"/>
                                          </p:val>
                                        </p:tav>
                                        <p:tav tm="100000">
                                          <p:val>
                                            <p:strVal val="#ppt_x"/>
                                          </p:val>
                                        </p:tav>
                                      </p:tavLst>
                                    </p:anim>
                                    <p:anim calcmode="lin" valueType="num">
                                      <p:cBhvr>
                                        <p:cTn id="105" dur="500" fill="hold"/>
                                        <p:tgtEl>
                                          <p:spTgt spid="37"/>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40"/>
                                        </p:tgtEl>
                                        <p:attrNameLst>
                                          <p:attrName>style.visibility</p:attrName>
                                        </p:attrNameLst>
                                      </p:cBhvr>
                                      <p:to>
                                        <p:strVal val="visible"/>
                                      </p:to>
                                    </p:set>
                                    <p:animEffect transition="in" filter="fade">
                                      <p:cBhvr>
                                        <p:cTn id="108" dur="500"/>
                                        <p:tgtEl>
                                          <p:spTgt spid="40"/>
                                        </p:tgtEl>
                                      </p:cBhvr>
                                    </p:animEffect>
                                    <p:anim calcmode="lin" valueType="num">
                                      <p:cBhvr>
                                        <p:cTn id="109" dur="500" fill="hold"/>
                                        <p:tgtEl>
                                          <p:spTgt spid="40"/>
                                        </p:tgtEl>
                                        <p:attrNameLst>
                                          <p:attrName>ppt_x</p:attrName>
                                        </p:attrNameLst>
                                      </p:cBhvr>
                                      <p:tavLst>
                                        <p:tav tm="0">
                                          <p:val>
                                            <p:strVal val="#ppt_x"/>
                                          </p:val>
                                        </p:tav>
                                        <p:tav tm="100000">
                                          <p:val>
                                            <p:strVal val="#ppt_x"/>
                                          </p:val>
                                        </p:tav>
                                      </p:tavLst>
                                    </p:anim>
                                    <p:anim calcmode="lin" valueType="num">
                                      <p:cBhvr>
                                        <p:cTn id="110" dur="500" fill="hold"/>
                                        <p:tgtEl>
                                          <p:spTgt spid="40"/>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41"/>
                                        </p:tgtEl>
                                        <p:attrNameLst>
                                          <p:attrName>style.visibility</p:attrName>
                                        </p:attrNameLst>
                                      </p:cBhvr>
                                      <p:to>
                                        <p:strVal val="visible"/>
                                      </p:to>
                                    </p:set>
                                    <p:animEffect transition="in" filter="fade">
                                      <p:cBhvr>
                                        <p:cTn id="113" dur="500"/>
                                        <p:tgtEl>
                                          <p:spTgt spid="41"/>
                                        </p:tgtEl>
                                      </p:cBhvr>
                                    </p:animEffect>
                                    <p:anim calcmode="lin" valueType="num">
                                      <p:cBhvr>
                                        <p:cTn id="114" dur="500" fill="hold"/>
                                        <p:tgtEl>
                                          <p:spTgt spid="41"/>
                                        </p:tgtEl>
                                        <p:attrNameLst>
                                          <p:attrName>ppt_x</p:attrName>
                                        </p:attrNameLst>
                                      </p:cBhvr>
                                      <p:tavLst>
                                        <p:tav tm="0">
                                          <p:val>
                                            <p:strVal val="#ppt_x"/>
                                          </p:val>
                                        </p:tav>
                                        <p:tav tm="100000">
                                          <p:val>
                                            <p:strVal val="#ppt_x"/>
                                          </p:val>
                                        </p:tav>
                                      </p:tavLst>
                                    </p:anim>
                                    <p:anim calcmode="lin" valueType="num">
                                      <p:cBhvr>
                                        <p:cTn id="115" dur="500" fill="hold"/>
                                        <p:tgtEl>
                                          <p:spTgt spid="41"/>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fade">
                                      <p:cBhvr>
                                        <p:cTn id="118" dur="500"/>
                                        <p:tgtEl>
                                          <p:spTgt spid="42"/>
                                        </p:tgtEl>
                                      </p:cBhvr>
                                    </p:animEffect>
                                    <p:anim calcmode="lin" valueType="num">
                                      <p:cBhvr>
                                        <p:cTn id="119" dur="500" fill="hold"/>
                                        <p:tgtEl>
                                          <p:spTgt spid="42"/>
                                        </p:tgtEl>
                                        <p:attrNameLst>
                                          <p:attrName>ppt_x</p:attrName>
                                        </p:attrNameLst>
                                      </p:cBhvr>
                                      <p:tavLst>
                                        <p:tav tm="0">
                                          <p:val>
                                            <p:strVal val="#ppt_x"/>
                                          </p:val>
                                        </p:tav>
                                        <p:tav tm="100000">
                                          <p:val>
                                            <p:strVal val="#ppt_x"/>
                                          </p:val>
                                        </p:tav>
                                      </p:tavLst>
                                    </p:anim>
                                    <p:anim calcmode="lin" valueType="num">
                                      <p:cBhvr>
                                        <p:cTn id="120" dur="500" fill="hold"/>
                                        <p:tgtEl>
                                          <p:spTgt spid="42"/>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fade">
                                      <p:cBhvr>
                                        <p:cTn id="123" dur="500"/>
                                        <p:tgtEl>
                                          <p:spTgt spid="43"/>
                                        </p:tgtEl>
                                      </p:cBhvr>
                                    </p:animEffect>
                                    <p:anim calcmode="lin" valueType="num">
                                      <p:cBhvr>
                                        <p:cTn id="124" dur="500" fill="hold"/>
                                        <p:tgtEl>
                                          <p:spTgt spid="43"/>
                                        </p:tgtEl>
                                        <p:attrNameLst>
                                          <p:attrName>ppt_x</p:attrName>
                                        </p:attrNameLst>
                                      </p:cBhvr>
                                      <p:tavLst>
                                        <p:tav tm="0">
                                          <p:val>
                                            <p:strVal val="#ppt_x"/>
                                          </p:val>
                                        </p:tav>
                                        <p:tav tm="100000">
                                          <p:val>
                                            <p:strVal val="#ppt_x"/>
                                          </p:val>
                                        </p:tav>
                                      </p:tavLst>
                                    </p:anim>
                                    <p:anim calcmode="lin" valueType="num">
                                      <p:cBhvr>
                                        <p:cTn id="125" dur="500" fill="hold"/>
                                        <p:tgtEl>
                                          <p:spTgt spid="43"/>
                                        </p:tgtEl>
                                        <p:attrNameLst>
                                          <p:attrName>ppt_y</p:attrName>
                                        </p:attrNameLst>
                                      </p:cBhvr>
                                      <p:tavLst>
                                        <p:tav tm="0">
                                          <p:val>
                                            <p:strVal val="#ppt_y+.1"/>
                                          </p:val>
                                        </p:tav>
                                        <p:tav tm="100000">
                                          <p:val>
                                            <p:strVal val="#ppt_y"/>
                                          </p:val>
                                        </p:tav>
                                      </p:tavLst>
                                    </p:anim>
                                  </p:childTnLst>
                                </p:cTn>
                              </p:par>
                              <p:par>
                                <p:cTn id="126" presetID="42" presetClass="entr" presetSubtype="0" fill="hold" grpId="0" nodeType="with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fade">
                                      <p:cBhvr>
                                        <p:cTn id="128" dur="500"/>
                                        <p:tgtEl>
                                          <p:spTgt spid="47"/>
                                        </p:tgtEl>
                                      </p:cBhvr>
                                    </p:animEffect>
                                    <p:anim calcmode="lin" valueType="num">
                                      <p:cBhvr>
                                        <p:cTn id="129" dur="500" fill="hold"/>
                                        <p:tgtEl>
                                          <p:spTgt spid="47"/>
                                        </p:tgtEl>
                                        <p:attrNameLst>
                                          <p:attrName>ppt_x</p:attrName>
                                        </p:attrNameLst>
                                      </p:cBhvr>
                                      <p:tavLst>
                                        <p:tav tm="0">
                                          <p:val>
                                            <p:strVal val="#ppt_x"/>
                                          </p:val>
                                        </p:tav>
                                        <p:tav tm="100000">
                                          <p:val>
                                            <p:strVal val="#ppt_x"/>
                                          </p:val>
                                        </p:tav>
                                      </p:tavLst>
                                    </p:anim>
                                    <p:anim calcmode="lin" valueType="num">
                                      <p:cBhvr>
                                        <p:cTn id="130" dur="500" fill="hold"/>
                                        <p:tgtEl>
                                          <p:spTgt spid="47"/>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fade">
                                      <p:cBhvr>
                                        <p:cTn id="133" dur="500"/>
                                        <p:tgtEl>
                                          <p:spTgt spid="48"/>
                                        </p:tgtEl>
                                      </p:cBhvr>
                                    </p:animEffect>
                                    <p:anim calcmode="lin" valueType="num">
                                      <p:cBhvr>
                                        <p:cTn id="134" dur="500" fill="hold"/>
                                        <p:tgtEl>
                                          <p:spTgt spid="48"/>
                                        </p:tgtEl>
                                        <p:attrNameLst>
                                          <p:attrName>ppt_x</p:attrName>
                                        </p:attrNameLst>
                                      </p:cBhvr>
                                      <p:tavLst>
                                        <p:tav tm="0">
                                          <p:val>
                                            <p:strVal val="#ppt_x"/>
                                          </p:val>
                                        </p:tav>
                                        <p:tav tm="100000">
                                          <p:val>
                                            <p:strVal val="#ppt_x"/>
                                          </p:val>
                                        </p:tav>
                                      </p:tavLst>
                                    </p:anim>
                                    <p:anim calcmode="lin" valueType="num">
                                      <p:cBhvr>
                                        <p:cTn id="135" dur="500" fill="hold"/>
                                        <p:tgtEl>
                                          <p:spTgt spid="48"/>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50"/>
                                        </p:tgtEl>
                                        <p:attrNameLst>
                                          <p:attrName>style.visibility</p:attrName>
                                        </p:attrNameLst>
                                      </p:cBhvr>
                                      <p:to>
                                        <p:strVal val="visible"/>
                                      </p:to>
                                    </p:set>
                                    <p:animEffect transition="in" filter="fade">
                                      <p:cBhvr>
                                        <p:cTn id="138" dur="500"/>
                                        <p:tgtEl>
                                          <p:spTgt spid="50"/>
                                        </p:tgtEl>
                                      </p:cBhvr>
                                    </p:animEffect>
                                    <p:anim calcmode="lin" valueType="num">
                                      <p:cBhvr>
                                        <p:cTn id="139" dur="500" fill="hold"/>
                                        <p:tgtEl>
                                          <p:spTgt spid="50"/>
                                        </p:tgtEl>
                                        <p:attrNameLst>
                                          <p:attrName>ppt_x</p:attrName>
                                        </p:attrNameLst>
                                      </p:cBhvr>
                                      <p:tavLst>
                                        <p:tav tm="0">
                                          <p:val>
                                            <p:strVal val="#ppt_x"/>
                                          </p:val>
                                        </p:tav>
                                        <p:tav tm="100000">
                                          <p:val>
                                            <p:strVal val="#ppt_x"/>
                                          </p:val>
                                        </p:tav>
                                      </p:tavLst>
                                    </p:anim>
                                    <p:anim calcmode="lin" valueType="num">
                                      <p:cBhvr>
                                        <p:cTn id="140" dur="500" fill="hold"/>
                                        <p:tgtEl>
                                          <p:spTgt spid="50"/>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52"/>
                                        </p:tgtEl>
                                        <p:attrNameLst>
                                          <p:attrName>style.visibility</p:attrName>
                                        </p:attrNameLst>
                                      </p:cBhvr>
                                      <p:to>
                                        <p:strVal val="visible"/>
                                      </p:to>
                                    </p:set>
                                    <p:animEffect transition="in" filter="fade">
                                      <p:cBhvr>
                                        <p:cTn id="143" dur="500"/>
                                        <p:tgtEl>
                                          <p:spTgt spid="52"/>
                                        </p:tgtEl>
                                      </p:cBhvr>
                                    </p:animEffect>
                                    <p:anim calcmode="lin" valueType="num">
                                      <p:cBhvr>
                                        <p:cTn id="144" dur="500" fill="hold"/>
                                        <p:tgtEl>
                                          <p:spTgt spid="52"/>
                                        </p:tgtEl>
                                        <p:attrNameLst>
                                          <p:attrName>ppt_x</p:attrName>
                                        </p:attrNameLst>
                                      </p:cBhvr>
                                      <p:tavLst>
                                        <p:tav tm="0">
                                          <p:val>
                                            <p:strVal val="#ppt_x"/>
                                          </p:val>
                                        </p:tav>
                                        <p:tav tm="100000">
                                          <p:val>
                                            <p:strVal val="#ppt_x"/>
                                          </p:val>
                                        </p:tav>
                                      </p:tavLst>
                                    </p:anim>
                                    <p:anim calcmode="lin" valueType="num">
                                      <p:cBhvr>
                                        <p:cTn id="145" dur="500" fill="hold"/>
                                        <p:tgtEl>
                                          <p:spTgt spid="52"/>
                                        </p:tgtEl>
                                        <p:attrNameLst>
                                          <p:attrName>ppt_y</p:attrName>
                                        </p:attrNameLst>
                                      </p:cBhvr>
                                      <p:tavLst>
                                        <p:tav tm="0">
                                          <p:val>
                                            <p:strVal val="#ppt_y+.1"/>
                                          </p:val>
                                        </p:tav>
                                        <p:tav tm="100000">
                                          <p:val>
                                            <p:strVal val="#ppt_y"/>
                                          </p:val>
                                        </p:tav>
                                      </p:tavLst>
                                    </p:anim>
                                  </p:childTnLst>
                                </p:cTn>
                              </p:par>
                              <p:par>
                                <p:cTn id="146" presetID="42" presetClass="entr" presetSubtype="0" fill="hold" nodeType="withEffect">
                                  <p:stCondLst>
                                    <p:cond delay="0"/>
                                  </p:stCondLst>
                                  <p:childTnLst>
                                    <p:set>
                                      <p:cBhvr>
                                        <p:cTn id="147" dur="1" fill="hold">
                                          <p:stCondLst>
                                            <p:cond delay="0"/>
                                          </p:stCondLst>
                                        </p:cTn>
                                        <p:tgtEl>
                                          <p:spTgt spid="55"/>
                                        </p:tgtEl>
                                        <p:attrNameLst>
                                          <p:attrName>style.visibility</p:attrName>
                                        </p:attrNameLst>
                                      </p:cBhvr>
                                      <p:to>
                                        <p:strVal val="visible"/>
                                      </p:to>
                                    </p:set>
                                    <p:animEffect transition="in" filter="fade">
                                      <p:cBhvr>
                                        <p:cTn id="148" dur="500"/>
                                        <p:tgtEl>
                                          <p:spTgt spid="55"/>
                                        </p:tgtEl>
                                      </p:cBhvr>
                                    </p:animEffect>
                                    <p:anim calcmode="lin" valueType="num">
                                      <p:cBhvr>
                                        <p:cTn id="149" dur="500" fill="hold"/>
                                        <p:tgtEl>
                                          <p:spTgt spid="55"/>
                                        </p:tgtEl>
                                        <p:attrNameLst>
                                          <p:attrName>ppt_x</p:attrName>
                                        </p:attrNameLst>
                                      </p:cBhvr>
                                      <p:tavLst>
                                        <p:tav tm="0">
                                          <p:val>
                                            <p:strVal val="#ppt_x"/>
                                          </p:val>
                                        </p:tav>
                                        <p:tav tm="100000">
                                          <p:val>
                                            <p:strVal val="#ppt_x"/>
                                          </p:val>
                                        </p:tav>
                                      </p:tavLst>
                                    </p:anim>
                                    <p:anim calcmode="lin" valueType="num">
                                      <p:cBhvr>
                                        <p:cTn id="150" dur="500" fill="hold"/>
                                        <p:tgtEl>
                                          <p:spTgt spid="55"/>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59"/>
                                        </p:tgtEl>
                                        <p:attrNameLst>
                                          <p:attrName>style.visibility</p:attrName>
                                        </p:attrNameLst>
                                      </p:cBhvr>
                                      <p:to>
                                        <p:strVal val="visible"/>
                                      </p:to>
                                    </p:set>
                                    <p:animEffect transition="in" filter="fade">
                                      <p:cBhvr>
                                        <p:cTn id="153" dur="500"/>
                                        <p:tgtEl>
                                          <p:spTgt spid="59"/>
                                        </p:tgtEl>
                                      </p:cBhvr>
                                    </p:animEffect>
                                    <p:anim calcmode="lin" valueType="num">
                                      <p:cBhvr>
                                        <p:cTn id="154" dur="500" fill="hold"/>
                                        <p:tgtEl>
                                          <p:spTgt spid="59"/>
                                        </p:tgtEl>
                                        <p:attrNameLst>
                                          <p:attrName>ppt_x</p:attrName>
                                        </p:attrNameLst>
                                      </p:cBhvr>
                                      <p:tavLst>
                                        <p:tav tm="0">
                                          <p:val>
                                            <p:strVal val="#ppt_x"/>
                                          </p:val>
                                        </p:tav>
                                        <p:tav tm="100000">
                                          <p:val>
                                            <p:strVal val="#ppt_x"/>
                                          </p:val>
                                        </p:tav>
                                      </p:tavLst>
                                    </p:anim>
                                    <p:anim calcmode="lin" valueType="num">
                                      <p:cBhvr>
                                        <p:cTn id="155" dur="500" fill="hold"/>
                                        <p:tgtEl>
                                          <p:spTgt spid="59"/>
                                        </p:tgtEl>
                                        <p:attrNameLst>
                                          <p:attrName>ppt_y</p:attrName>
                                        </p:attrNameLst>
                                      </p:cBhvr>
                                      <p:tavLst>
                                        <p:tav tm="0">
                                          <p:val>
                                            <p:strVal val="#ppt_y+.1"/>
                                          </p:val>
                                        </p:tav>
                                        <p:tav tm="100000">
                                          <p:val>
                                            <p:strVal val="#ppt_y"/>
                                          </p:val>
                                        </p:tav>
                                      </p:tavLst>
                                    </p:anim>
                                  </p:childTnLst>
                                </p:cTn>
                              </p:par>
                              <p:par>
                                <p:cTn id="156" presetID="42" presetClass="entr" presetSubtype="0" fill="hold" grpId="0" nodeType="withEffect">
                                  <p:stCondLst>
                                    <p:cond delay="0"/>
                                  </p:stCondLst>
                                  <p:childTnLst>
                                    <p:set>
                                      <p:cBhvr>
                                        <p:cTn id="157" dur="1" fill="hold">
                                          <p:stCondLst>
                                            <p:cond delay="0"/>
                                          </p:stCondLst>
                                        </p:cTn>
                                        <p:tgtEl>
                                          <p:spTgt spid="60"/>
                                        </p:tgtEl>
                                        <p:attrNameLst>
                                          <p:attrName>style.visibility</p:attrName>
                                        </p:attrNameLst>
                                      </p:cBhvr>
                                      <p:to>
                                        <p:strVal val="visible"/>
                                      </p:to>
                                    </p:set>
                                    <p:animEffect transition="in" filter="fade">
                                      <p:cBhvr>
                                        <p:cTn id="158" dur="500"/>
                                        <p:tgtEl>
                                          <p:spTgt spid="60"/>
                                        </p:tgtEl>
                                      </p:cBhvr>
                                    </p:animEffect>
                                    <p:anim calcmode="lin" valueType="num">
                                      <p:cBhvr>
                                        <p:cTn id="159" dur="500" fill="hold"/>
                                        <p:tgtEl>
                                          <p:spTgt spid="60"/>
                                        </p:tgtEl>
                                        <p:attrNameLst>
                                          <p:attrName>ppt_x</p:attrName>
                                        </p:attrNameLst>
                                      </p:cBhvr>
                                      <p:tavLst>
                                        <p:tav tm="0">
                                          <p:val>
                                            <p:strVal val="#ppt_x"/>
                                          </p:val>
                                        </p:tav>
                                        <p:tav tm="100000">
                                          <p:val>
                                            <p:strVal val="#ppt_x"/>
                                          </p:val>
                                        </p:tav>
                                      </p:tavLst>
                                    </p:anim>
                                    <p:anim calcmode="lin" valueType="num">
                                      <p:cBhvr>
                                        <p:cTn id="160" dur="500" fill="hold"/>
                                        <p:tgtEl>
                                          <p:spTgt spid="60"/>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62"/>
                                        </p:tgtEl>
                                        <p:attrNameLst>
                                          <p:attrName>style.visibility</p:attrName>
                                        </p:attrNameLst>
                                      </p:cBhvr>
                                      <p:to>
                                        <p:strVal val="visible"/>
                                      </p:to>
                                    </p:set>
                                    <p:animEffect transition="in" filter="fade">
                                      <p:cBhvr>
                                        <p:cTn id="163" dur="500"/>
                                        <p:tgtEl>
                                          <p:spTgt spid="62"/>
                                        </p:tgtEl>
                                      </p:cBhvr>
                                    </p:animEffect>
                                    <p:anim calcmode="lin" valueType="num">
                                      <p:cBhvr>
                                        <p:cTn id="164" dur="500" fill="hold"/>
                                        <p:tgtEl>
                                          <p:spTgt spid="62"/>
                                        </p:tgtEl>
                                        <p:attrNameLst>
                                          <p:attrName>ppt_x</p:attrName>
                                        </p:attrNameLst>
                                      </p:cBhvr>
                                      <p:tavLst>
                                        <p:tav tm="0">
                                          <p:val>
                                            <p:strVal val="#ppt_x"/>
                                          </p:val>
                                        </p:tav>
                                        <p:tav tm="100000">
                                          <p:val>
                                            <p:strVal val="#ppt_x"/>
                                          </p:val>
                                        </p:tav>
                                      </p:tavLst>
                                    </p:anim>
                                    <p:anim calcmode="lin" valueType="num">
                                      <p:cBhvr>
                                        <p:cTn id="165" dur="500" fill="hold"/>
                                        <p:tgtEl>
                                          <p:spTgt spid="62"/>
                                        </p:tgtEl>
                                        <p:attrNameLst>
                                          <p:attrName>ppt_y</p:attrName>
                                        </p:attrNameLst>
                                      </p:cBhvr>
                                      <p:tavLst>
                                        <p:tav tm="0">
                                          <p:val>
                                            <p:strVal val="#ppt_y+.1"/>
                                          </p:val>
                                        </p:tav>
                                        <p:tav tm="100000">
                                          <p:val>
                                            <p:strVal val="#ppt_y"/>
                                          </p:val>
                                        </p:tav>
                                      </p:tavLst>
                                    </p:anim>
                                  </p:childTnLst>
                                </p:cTn>
                              </p:par>
                            </p:childTnLst>
                          </p:cTn>
                        </p:par>
                        <p:par>
                          <p:cTn id="166" fill="hold">
                            <p:stCondLst>
                              <p:cond delay="500"/>
                            </p:stCondLst>
                            <p:childTnLst>
                              <p:par>
                                <p:cTn id="167" presetID="42" presetClass="entr" presetSubtype="0" fill="hold" grpId="0" nodeType="afterEffect">
                                  <p:stCondLst>
                                    <p:cond delay="0"/>
                                  </p:stCondLst>
                                  <p:childTnLst>
                                    <p:set>
                                      <p:cBhvr>
                                        <p:cTn id="168" dur="1" fill="hold">
                                          <p:stCondLst>
                                            <p:cond delay="0"/>
                                          </p:stCondLst>
                                        </p:cTn>
                                        <p:tgtEl>
                                          <p:spTgt spid="44"/>
                                        </p:tgtEl>
                                        <p:attrNameLst>
                                          <p:attrName>style.visibility</p:attrName>
                                        </p:attrNameLst>
                                      </p:cBhvr>
                                      <p:to>
                                        <p:strVal val="visible"/>
                                      </p:to>
                                    </p:set>
                                    <p:animEffect transition="in" filter="fade">
                                      <p:cBhvr>
                                        <p:cTn id="169" dur="1000"/>
                                        <p:tgtEl>
                                          <p:spTgt spid="44"/>
                                        </p:tgtEl>
                                      </p:cBhvr>
                                    </p:animEffect>
                                    <p:anim calcmode="lin" valueType="num">
                                      <p:cBhvr>
                                        <p:cTn id="170" dur="1000" fill="hold"/>
                                        <p:tgtEl>
                                          <p:spTgt spid="44"/>
                                        </p:tgtEl>
                                        <p:attrNameLst>
                                          <p:attrName>ppt_x</p:attrName>
                                        </p:attrNameLst>
                                      </p:cBhvr>
                                      <p:tavLst>
                                        <p:tav tm="0">
                                          <p:val>
                                            <p:strVal val="#ppt_x"/>
                                          </p:val>
                                        </p:tav>
                                        <p:tav tm="100000">
                                          <p:val>
                                            <p:strVal val="#ppt_x"/>
                                          </p:val>
                                        </p:tav>
                                      </p:tavLst>
                                    </p:anim>
                                    <p:anim calcmode="lin" valueType="num">
                                      <p:cBhvr>
                                        <p:cTn id="17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animBg="1"/>
      <p:bldP spid="22" grpId="0"/>
      <p:bldP spid="23" grpId="0"/>
      <p:bldP spid="24" grpId="0"/>
      <p:bldP spid="25" grpId="0"/>
      <p:bldP spid="26" grpId="0"/>
      <p:bldP spid="2" grpId="0" animBg="1"/>
      <p:bldP spid="30" grpId="0" animBg="1"/>
      <p:bldP spid="32" grpId="0" animBg="1"/>
      <p:bldP spid="40" grpId="0" animBg="1"/>
      <p:bldP spid="41" grpId="0" animBg="1"/>
      <p:bldP spid="42" grpId="0" animBg="1"/>
      <p:bldP spid="47" grpId="0"/>
      <p:bldP spid="48" grpId="0"/>
      <p:bldP spid="59" grpId="0"/>
      <p:bldP spid="60" grpId="0"/>
      <p:bldP spid="62" grpId="0"/>
      <p:bldP spid="64" grpId="0" animBg="1"/>
      <p:bldP spid="65" grpId="0" animBg="1"/>
      <p:bldP spid="39" grpId="0"/>
      <p:bldP spid="4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5. </a:t>
            </a:r>
            <a:r>
              <a:rPr lang="zh-CN" altLang="en-US" sz="3000" dirty="0" smtClean="0">
                <a:solidFill>
                  <a:schemeClr val="tx1">
                    <a:lumMod val="65000"/>
                    <a:lumOff val="35000"/>
                  </a:schemeClr>
                </a:solidFill>
              </a:rPr>
              <a:t>布尔型索引</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a:solidFill>
                  <a:schemeClr val="bg1">
                    <a:lumMod val="95000"/>
                  </a:schemeClr>
                </a:solidFill>
              </a:rPr>
              <a:t>NumPy</a:t>
            </a:r>
            <a:r>
              <a:rPr lang="zh-CN" altLang="en-US" sz="2000" b="1" dirty="0">
                <a:solidFill>
                  <a:schemeClr val="bg1">
                    <a:lumMod val="95000"/>
                  </a:schemeClr>
                </a:solidFill>
              </a:rPr>
              <a:t>模块基础</a:t>
            </a:r>
          </a:p>
        </p:txBody>
      </p:sp>
      <p:sp>
        <p:nvSpPr>
          <p:cNvPr id="11" name="标题 1"/>
          <p:cNvSpPr txBox="1">
            <a:spLocks/>
          </p:cNvSpPr>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掌握布尔型索引在实际开发中的应用</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25421212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布尔型索引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533516"/>
            <a:ext cx="9810598"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假设有一个用于存储数据的数组以及一个存储姓名的数组（姓名可能重复）。</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姓名数组</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names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为一个一维的字符数组。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存储数据的数组</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data</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 </a:t>
            </a:r>
            <a:r>
              <a:rPr lang="en-US" altLang="zh-CN" sz="1600" dirty="0" err="1" smtClean="0">
                <a:ln w="0"/>
                <a:solidFill>
                  <a:srgbClr val="C00000"/>
                </a:solidFill>
                <a:latin typeface="微软雅黑" panose="020B0503020204020204" pitchFamily="34" charset="-122"/>
                <a:ea typeface="微软雅黑" panose="020B0503020204020204" pitchFamily="34" charset="-122"/>
              </a:rPr>
              <a:t>np.random.randn</a:t>
            </a:r>
            <a:r>
              <a:rPr lang="zh-CN" altLang="en-US" sz="1600" dirty="0" smtClean="0">
                <a:ln w="0"/>
                <a:solidFill>
                  <a:srgbClr val="C00000"/>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自动生成一些正态分布的随机数据的二维数组，。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249289" y="2787948"/>
            <a:ext cx="5891739"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示例：布尔型索引应用</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ch01-demo17.py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50889" y="3327950"/>
            <a:ext cx="4237111" cy="1766565"/>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创建一个存储姓名的一维数组</a:t>
            </a:r>
          </a:p>
          <a:p>
            <a:pPr>
              <a:lnSpc>
                <a:spcPts val="2200"/>
              </a:lnSpc>
            </a:pPr>
            <a:r>
              <a:rPr lang="en-US" altLang="zh-CN" sz="1400" dirty="0">
                <a:solidFill>
                  <a:schemeClr val="tx1">
                    <a:lumMod val="65000"/>
                    <a:lumOff val="35000"/>
                  </a:schemeClr>
                </a:solidFill>
              </a:rPr>
              <a:t>names = </a:t>
            </a:r>
            <a:r>
              <a:rPr lang="en-US" altLang="zh-CN" sz="1400" dirty="0" err="1">
                <a:solidFill>
                  <a:schemeClr val="tx1">
                    <a:lumMod val="65000"/>
                    <a:lumOff val="35000"/>
                  </a:schemeClr>
                </a:solidFill>
              </a:rPr>
              <a:t>np.</a:t>
            </a:r>
            <a:r>
              <a:rPr lang="en-US" altLang="zh-CN" sz="1400" dirty="0" err="1">
                <a:solidFill>
                  <a:schemeClr val="accent2"/>
                </a:solidFill>
              </a:rPr>
              <a:t>array</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Jame</a:t>
            </a:r>
            <a:r>
              <a:rPr lang="en-US" altLang="zh-CN" sz="1400" dirty="0">
                <a:solidFill>
                  <a:schemeClr val="tx1">
                    <a:lumMod val="65000"/>
                    <a:lumOff val="35000"/>
                  </a:schemeClr>
                </a:solidFill>
              </a:rPr>
              <a:t>', 'Bob', '</a:t>
            </a:r>
            <a:r>
              <a:rPr lang="en-US" altLang="zh-CN" sz="1400" dirty="0" err="1">
                <a:solidFill>
                  <a:schemeClr val="tx1">
                    <a:lumMod val="65000"/>
                    <a:lumOff val="35000"/>
                  </a:schemeClr>
                </a:solidFill>
              </a:rPr>
              <a:t>Jack','Bob</a:t>
            </a:r>
            <a:r>
              <a:rPr lang="en-US" altLang="zh-CN" sz="1400" dirty="0">
                <a:solidFill>
                  <a:schemeClr val="tx1">
                    <a:lumMod val="65000"/>
                    <a:lumOff val="35000"/>
                  </a:schemeClr>
                </a:solidFill>
              </a:rPr>
              <a:t>'])</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names</a:t>
            </a:r>
          </a:p>
          <a:p>
            <a:pPr>
              <a:lnSpc>
                <a:spcPts val="2200"/>
              </a:lnSpc>
            </a:pPr>
            <a:r>
              <a:rPr lang="en-US" altLang="zh-CN" sz="1400" dirty="0">
                <a:solidFill>
                  <a:schemeClr val="accent6"/>
                </a:solidFill>
              </a:rPr>
              <a:t># </a:t>
            </a:r>
            <a:r>
              <a:rPr lang="zh-CN" altLang="en-US" sz="1400" dirty="0">
                <a:solidFill>
                  <a:schemeClr val="accent6"/>
                </a:solidFill>
              </a:rPr>
              <a:t>创建一个随机生成的</a:t>
            </a:r>
            <a:r>
              <a:rPr lang="zh-CN" altLang="en-US" sz="1400" dirty="0" smtClean="0">
                <a:solidFill>
                  <a:schemeClr val="accent6"/>
                </a:solidFill>
              </a:rPr>
              <a:t>数据数组</a:t>
            </a:r>
            <a:r>
              <a:rPr lang="en-US" altLang="zh-CN" sz="1400" dirty="0" smtClean="0">
                <a:solidFill>
                  <a:schemeClr val="accent6"/>
                </a:solidFill>
              </a:rPr>
              <a:t>4</a:t>
            </a:r>
            <a:r>
              <a:rPr lang="zh-CN" altLang="en-US" sz="1400" dirty="0" smtClean="0">
                <a:solidFill>
                  <a:schemeClr val="accent6"/>
                </a:solidFill>
              </a:rPr>
              <a:t>行</a:t>
            </a:r>
            <a:r>
              <a:rPr lang="en-US" altLang="zh-CN" sz="1400" dirty="0" smtClean="0">
                <a:solidFill>
                  <a:schemeClr val="accent6"/>
                </a:solidFill>
              </a:rPr>
              <a:t>3</a:t>
            </a:r>
            <a:r>
              <a:rPr lang="zh-CN" altLang="en-US" sz="1400" dirty="0" smtClean="0">
                <a:solidFill>
                  <a:schemeClr val="accent6"/>
                </a:solidFill>
              </a:rPr>
              <a:t>列</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data = </a:t>
            </a:r>
            <a:r>
              <a:rPr lang="en-US" altLang="zh-CN" sz="1400" dirty="0" err="1">
                <a:solidFill>
                  <a:schemeClr val="tx1">
                    <a:lumMod val="65000"/>
                    <a:lumOff val="35000"/>
                  </a:schemeClr>
                </a:solidFill>
              </a:rPr>
              <a:t>np.</a:t>
            </a:r>
            <a:r>
              <a:rPr lang="en-US" altLang="zh-CN" sz="1400" dirty="0" err="1">
                <a:solidFill>
                  <a:schemeClr val="accent2"/>
                </a:solidFill>
              </a:rPr>
              <a:t>random</a:t>
            </a:r>
            <a:r>
              <a:rPr lang="en-US" altLang="zh-CN" sz="1400" dirty="0" err="1">
                <a:solidFill>
                  <a:schemeClr val="tx1">
                    <a:lumMod val="65000"/>
                    <a:lumOff val="35000"/>
                  </a:schemeClr>
                </a:solidFill>
              </a:rPr>
              <a:t>.</a:t>
            </a:r>
            <a:r>
              <a:rPr lang="en-US" altLang="zh-CN" sz="1400" dirty="0" err="1">
                <a:solidFill>
                  <a:schemeClr val="accent2"/>
                </a:solidFill>
              </a:rPr>
              <a:t>randn</a:t>
            </a:r>
            <a:r>
              <a:rPr lang="en-US" altLang="zh-CN" sz="1400" dirty="0">
                <a:solidFill>
                  <a:schemeClr val="tx1">
                    <a:lumMod val="65000"/>
                    <a:lumOff val="35000"/>
                  </a:schemeClr>
                </a:solidFill>
              </a:rPr>
              <a:t>(</a:t>
            </a:r>
            <a:r>
              <a:rPr lang="en-US" altLang="zh-CN" sz="1400" dirty="0">
                <a:solidFill>
                  <a:schemeClr val="accent2"/>
                </a:solidFill>
              </a:rPr>
              <a:t>4</a:t>
            </a:r>
            <a:r>
              <a:rPr lang="en-US" altLang="zh-CN" sz="1400" dirty="0">
                <a:solidFill>
                  <a:schemeClr val="tx1">
                    <a:lumMod val="65000"/>
                    <a:lumOff val="35000"/>
                  </a:schemeClr>
                </a:solidFill>
              </a:rPr>
              <a:t>,</a:t>
            </a:r>
            <a:r>
              <a:rPr lang="en-US" altLang="zh-CN" sz="1400" dirty="0">
                <a:solidFill>
                  <a:schemeClr val="accent2"/>
                </a:solidFill>
              </a:rPr>
              <a:t>3</a:t>
            </a:r>
            <a:r>
              <a:rPr lang="en-US" altLang="zh-CN" sz="1400" dirty="0">
                <a:solidFill>
                  <a:schemeClr val="tx1">
                    <a:lumMod val="65000"/>
                    <a:lumOff val="35000"/>
                  </a:schemeClr>
                </a:solidFill>
              </a:rPr>
              <a:t>)</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data</a:t>
            </a:r>
            <a:endParaRPr lang="en-US" altLang="zh-CN" sz="1400" dirty="0" smtClean="0">
              <a:solidFill>
                <a:schemeClr val="tx1">
                  <a:lumMod val="65000"/>
                  <a:lumOff val="35000"/>
                </a:schemeClr>
              </a:solidFill>
            </a:endParaRPr>
          </a:p>
        </p:txBody>
      </p:sp>
      <p:sp>
        <p:nvSpPr>
          <p:cNvPr id="35" name="矩形 34"/>
          <p:cNvSpPr/>
          <p:nvPr/>
        </p:nvSpPr>
        <p:spPr>
          <a:xfrm>
            <a:off x="5764480" y="3327950"/>
            <a:ext cx="4003635" cy="1477328"/>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a:t>
            </a:r>
            <a:r>
              <a:rPr lang="en-US" altLang="zh-CN" sz="1200" b="1" dirty="0" err="1">
                <a:ln w="0"/>
                <a:solidFill>
                  <a:schemeClr val="bg1">
                    <a:lumMod val="95000"/>
                  </a:schemeClr>
                </a:solidFill>
                <a:latin typeface="微软雅黑" panose="020B0503020204020204" pitchFamily="34" charset="-122"/>
                <a:ea typeface="微软雅黑" panose="020B0503020204020204" pitchFamily="34" charset="-122"/>
              </a:rPr>
              <a:t>Jame</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'Bob' 'Jack' 'Bob']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[[ 0.29737902  0.09002283 -0.22285712]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[ 0.12295626  0.98188831  1.50702778]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[-0.99930277 -0.29141423  0.25437651]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[-1.20199137 -0.19251616  0.52565965]] </a:t>
            </a:r>
            <a:endParaRPr lang="zh-CN" altLang="en-US" sz="1200" b="1" dirty="0">
              <a:solidFill>
                <a:schemeClr val="bg1">
                  <a:lumMod val="95000"/>
                </a:schemeClr>
              </a:solidFill>
            </a:endParaRPr>
          </a:p>
        </p:txBody>
      </p:sp>
      <p:sp>
        <p:nvSpPr>
          <p:cNvPr id="28" name="矩形 27"/>
          <p:cNvSpPr/>
          <p:nvPr/>
        </p:nvSpPr>
        <p:spPr>
          <a:xfrm>
            <a:off x="871036" y="1007398"/>
            <a:ext cx="1407758"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5.1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引例</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矩形 8"/>
          <p:cNvSpPr/>
          <p:nvPr/>
        </p:nvSpPr>
        <p:spPr>
          <a:xfrm>
            <a:off x="1350889" y="5300184"/>
            <a:ext cx="4745111" cy="369332"/>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数据数组</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data</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的维度值与姓名数组</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names</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的元素个数保持一致。</a:t>
            </a:r>
            <a:endPar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159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750"/>
                                        <p:tgtEl>
                                          <p:spTgt spid="33"/>
                                        </p:tgtEl>
                                      </p:cBhvr>
                                    </p:animEffect>
                                    <p:anim calcmode="lin" valueType="num">
                                      <p:cBhvr>
                                        <p:cTn id="11" dur="750" fill="hold"/>
                                        <p:tgtEl>
                                          <p:spTgt spid="33"/>
                                        </p:tgtEl>
                                        <p:attrNameLst>
                                          <p:attrName>ppt_x</p:attrName>
                                        </p:attrNameLst>
                                      </p:cBhvr>
                                      <p:tavLst>
                                        <p:tav tm="0">
                                          <p:val>
                                            <p:strVal val="#ppt_x"/>
                                          </p:val>
                                        </p:tav>
                                        <p:tav tm="100000">
                                          <p:val>
                                            <p:strVal val="#ppt_x"/>
                                          </p:val>
                                        </p:tav>
                                      </p:tavLst>
                                    </p:anim>
                                    <p:anim calcmode="lin" valueType="num">
                                      <p:cBhvr>
                                        <p:cTn id="12"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anim calcmode="lin" valueType="num">
                                      <p:cBhvr>
                                        <p:cTn id="25" dur="500" fill="hold"/>
                                        <p:tgtEl>
                                          <p:spTgt spid="35"/>
                                        </p:tgtEl>
                                        <p:attrNameLst>
                                          <p:attrName>ppt_x</p:attrName>
                                        </p:attrNameLst>
                                      </p:cBhvr>
                                      <p:tavLst>
                                        <p:tav tm="0">
                                          <p:val>
                                            <p:strVal val="#ppt_x"/>
                                          </p:val>
                                        </p:tav>
                                        <p:tav tm="100000">
                                          <p:val>
                                            <p:strVal val="#ppt_x"/>
                                          </p:val>
                                        </p:tav>
                                      </p:tavLst>
                                    </p:anim>
                                    <p:anim calcmode="lin" valueType="num">
                                      <p:cBhvr>
                                        <p:cTn id="26"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5" grpId="0" animBg="1"/>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布尔型索引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011002"/>
            <a:ext cx="9810598"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假设每个名字都对应</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data</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数组中的一行，而我们想要选出对应于名字“</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Bob</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”的所有行。</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跟算数运算一样，数组的比较运算符（如</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）也是矢量化的。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因此，对</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names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和字符串“</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Bob</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”的比较运算将会产生一个布尔型数组。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50889" y="2244572"/>
            <a:ext cx="7735054"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示例：显示</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names</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数组的布尔型数组，并匹配</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data</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数据行</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ch01-demo17.py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50889" y="2743657"/>
            <a:ext cx="4237111" cy="1871886"/>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输出</a:t>
            </a:r>
            <a:r>
              <a:rPr lang="en-US" altLang="zh-CN" sz="1400" dirty="0">
                <a:solidFill>
                  <a:schemeClr val="accent6"/>
                </a:solidFill>
              </a:rPr>
              <a:t>names</a:t>
            </a:r>
            <a:r>
              <a:rPr lang="zh-CN" altLang="en-US" sz="1400" dirty="0">
                <a:solidFill>
                  <a:schemeClr val="accent6"/>
                </a:solidFill>
              </a:rPr>
              <a:t>数组条件为</a:t>
            </a:r>
            <a:r>
              <a:rPr lang="en-US" altLang="zh-CN" sz="1400" dirty="0">
                <a:solidFill>
                  <a:schemeClr val="accent6"/>
                </a:solidFill>
              </a:rPr>
              <a:t>Bob</a:t>
            </a:r>
            <a:r>
              <a:rPr lang="zh-CN" altLang="en-US" sz="1400" dirty="0">
                <a:solidFill>
                  <a:schemeClr val="accent6"/>
                </a:solidFill>
              </a:rPr>
              <a:t>下的布尔型数据</a:t>
            </a:r>
          </a:p>
          <a:p>
            <a:pPr>
              <a:lnSpc>
                <a:spcPts val="2200"/>
              </a:lnSpc>
            </a:pPr>
            <a:r>
              <a:rPr lang="en-US" altLang="zh-CN" sz="1400" dirty="0" smtClean="0">
                <a:solidFill>
                  <a:srgbClr val="0563C1"/>
                </a:solidFill>
              </a:rPr>
              <a:t>print</a:t>
            </a:r>
            <a:r>
              <a:rPr lang="en-US" altLang="zh-CN" sz="1400" dirty="0" smtClean="0">
                <a:solidFill>
                  <a:schemeClr val="tx1">
                    <a:lumMod val="65000"/>
                    <a:lumOff val="35000"/>
                  </a:schemeClr>
                </a:solidFill>
              </a:rPr>
              <a:t> names=='Bob'</a:t>
            </a:r>
          </a:p>
          <a:p>
            <a:pPr>
              <a:lnSpc>
                <a:spcPts val="2200"/>
              </a:lnSpc>
            </a:pPr>
            <a:r>
              <a:rPr lang="en-US" altLang="zh-CN" sz="1400" dirty="0" smtClean="0">
                <a:solidFill>
                  <a:schemeClr val="accent6"/>
                </a:solidFill>
              </a:rPr>
              <a:t># </a:t>
            </a:r>
            <a:r>
              <a:rPr lang="zh-CN" altLang="en-US" sz="1400" dirty="0" smtClean="0">
                <a:solidFill>
                  <a:schemeClr val="accent6"/>
                </a:solidFill>
              </a:rPr>
              <a:t>将</a:t>
            </a:r>
            <a:r>
              <a:rPr lang="en-US" altLang="zh-CN" sz="1400" dirty="0" smtClean="0">
                <a:solidFill>
                  <a:schemeClr val="accent6"/>
                </a:solidFill>
              </a:rPr>
              <a:t>data</a:t>
            </a:r>
            <a:r>
              <a:rPr lang="zh-CN" altLang="en-US" sz="1400" dirty="0" smtClean="0">
                <a:solidFill>
                  <a:schemeClr val="accent6"/>
                </a:solidFill>
              </a:rPr>
              <a:t>与</a:t>
            </a:r>
            <a:r>
              <a:rPr lang="en-US" altLang="zh-CN" sz="1400" dirty="0" smtClean="0">
                <a:solidFill>
                  <a:schemeClr val="accent6"/>
                </a:solidFill>
              </a:rPr>
              <a:t>names</a:t>
            </a:r>
            <a:r>
              <a:rPr lang="zh-CN" altLang="en-US" sz="1400" dirty="0" smtClean="0">
                <a:solidFill>
                  <a:schemeClr val="accent6"/>
                </a:solidFill>
              </a:rPr>
              <a:t>数组条件关联输出条件数据</a:t>
            </a:r>
          </a:p>
          <a:p>
            <a:pPr>
              <a:lnSpc>
                <a:spcPts val="2200"/>
              </a:lnSpc>
            </a:pPr>
            <a:r>
              <a:rPr lang="en-US" altLang="zh-CN" sz="1400" dirty="0" smtClean="0">
                <a:solidFill>
                  <a:srgbClr val="0563C1"/>
                </a:solidFill>
              </a:rPr>
              <a:t>print</a:t>
            </a:r>
            <a:r>
              <a:rPr lang="en-US" altLang="zh-CN" sz="1400" dirty="0" smtClean="0">
                <a:solidFill>
                  <a:schemeClr val="tx1">
                    <a:lumMod val="65000"/>
                    <a:lumOff val="35000"/>
                  </a:schemeClr>
                </a:solidFill>
              </a:rPr>
              <a:t> data</a:t>
            </a:r>
            <a:r>
              <a:rPr lang="en-US" altLang="zh-CN" sz="1400" dirty="0" smtClean="0">
                <a:solidFill>
                  <a:schemeClr val="accent2"/>
                </a:solidFill>
              </a:rPr>
              <a:t>[</a:t>
            </a:r>
            <a:r>
              <a:rPr lang="en-US" altLang="zh-CN" sz="1400" dirty="0" smtClean="0">
                <a:solidFill>
                  <a:schemeClr val="tx1">
                    <a:lumMod val="65000"/>
                    <a:lumOff val="35000"/>
                  </a:schemeClr>
                </a:solidFill>
              </a:rPr>
              <a:t>names</a:t>
            </a:r>
            <a:r>
              <a:rPr lang="en-US" altLang="zh-CN" sz="1400" dirty="0" smtClean="0">
                <a:solidFill>
                  <a:schemeClr val="accent2"/>
                </a:solidFill>
              </a:rPr>
              <a:t>==</a:t>
            </a:r>
            <a:r>
              <a:rPr lang="en-US" altLang="zh-CN" sz="1400" dirty="0" smtClean="0">
                <a:solidFill>
                  <a:schemeClr val="tx1">
                    <a:lumMod val="65000"/>
                    <a:lumOff val="35000"/>
                  </a:schemeClr>
                </a:solidFill>
              </a:rPr>
              <a:t>'Bob'</a:t>
            </a:r>
            <a:r>
              <a:rPr lang="en-US" altLang="zh-CN" sz="1400" dirty="0" smtClean="0">
                <a:solidFill>
                  <a:schemeClr val="accent2"/>
                </a:solidFill>
              </a:rPr>
              <a:t>]</a:t>
            </a:r>
          </a:p>
          <a:p>
            <a:pPr>
              <a:lnSpc>
                <a:spcPts val="2200"/>
              </a:lnSpc>
            </a:pPr>
            <a:r>
              <a:rPr lang="en-US" altLang="zh-CN" sz="1400" dirty="0" smtClean="0">
                <a:solidFill>
                  <a:schemeClr val="accent6"/>
                </a:solidFill>
              </a:rPr>
              <a:t># </a:t>
            </a:r>
            <a:r>
              <a:rPr lang="zh-CN" altLang="en-US" sz="1400" dirty="0">
                <a:solidFill>
                  <a:schemeClr val="accent6"/>
                </a:solidFill>
              </a:rPr>
              <a:t>利用切片索引，截取部分数据</a:t>
            </a:r>
            <a:r>
              <a:rPr lang="zh-CN" altLang="en-US" sz="1400" dirty="0" smtClean="0">
                <a:solidFill>
                  <a:schemeClr val="accent6"/>
                </a:solidFill>
              </a:rPr>
              <a:t>显示</a:t>
            </a:r>
          </a:p>
          <a:p>
            <a:pPr>
              <a:lnSpc>
                <a:spcPts val="2200"/>
              </a:lnSpc>
            </a:pPr>
            <a:r>
              <a:rPr lang="en-US" altLang="zh-CN" sz="1400" dirty="0" smtClean="0">
                <a:solidFill>
                  <a:srgbClr val="0563C1"/>
                </a:solidFill>
              </a:rPr>
              <a:t>print</a:t>
            </a:r>
            <a:r>
              <a:rPr lang="en-US" altLang="zh-CN" sz="1400" dirty="0" smtClean="0">
                <a:solidFill>
                  <a:schemeClr val="tx1">
                    <a:lumMod val="65000"/>
                    <a:lumOff val="35000"/>
                  </a:schemeClr>
                </a:solidFill>
              </a:rPr>
              <a:t> data</a:t>
            </a:r>
            <a:r>
              <a:rPr lang="en-US" altLang="zh-CN" sz="1400" dirty="0" smtClean="0">
                <a:solidFill>
                  <a:schemeClr val="accent2"/>
                </a:solidFill>
              </a:rPr>
              <a:t>[</a:t>
            </a:r>
            <a:r>
              <a:rPr lang="en-US" altLang="zh-CN" sz="1400" dirty="0" smtClean="0">
                <a:solidFill>
                  <a:schemeClr val="tx1">
                    <a:lumMod val="65000"/>
                    <a:lumOff val="35000"/>
                  </a:schemeClr>
                </a:solidFill>
              </a:rPr>
              <a:t>names</a:t>
            </a:r>
            <a:r>
              <a:rPr lang="en-US" altLang="zh-CN" sz="1400" dirty="0" smtClean="0">
                <a:solidFill>
                  <a:schemeClr val="accent2"/>
                </a:solidFill>
              </a:rPr>
              <a:t>==</a:t>
            </a:r>
            <a:r>
              <a:rPr lang="en-US" altLang="zh-CN" sz="1400" dirty="0" smtClean="0">
                <a:solidFill>
                  <a:schemeClr val="tx1">
                    <a:lumMod val="65000"/>
                    <a:lumOff val="35000"/>
                  </a:schemeClr>
                </a:solidFill>
              </a:rPr>
              <a:t>'Bob', </a:t>
            </a:r>
            <a:r>
              <a:rPr lang="en-US" altLang="zh-CN" sz="1400" dirty="0" smtClean="0">
                <a:solidFill>
                  <a:srgbClr val="C00000"/>
                </a:solidFill>
              </a:rPr>
              <a:t>1:</a:t>
            </a:r>
            <a:r>
              <a:rPr lang="en-US" altLang="zh-CN" sz="1400" dirty="0" smtClean="0">
                <a:solidFill>
                  <a:schemeClr val="accent2"/>
                </a:solidFill>
              </a:rPr>
              <a:t>]</a:t>
            </a:r>
          </a:p>
        </p:txBody>
      </p:sp>
      <p:sp>
        <p:nvSpPr>
          <p:cNvPr id="35" name="矩形 34"/>
          <p:cNvSpPr/>
          <p:nvPr/>
        </p:nvSpPr>
        <p:spPr>
          <a:xfrm>
            <a:off x="5893330" y="2895972"/>
            <a:ext cx="4003635" cy="2031325"/>
          </a:xfrm>
          <a:prstGeom prst="rect">
            <a:avLst/>
          </a:prstGeom>
          <a:solidFill>
            <a:schemeClr val="tx1">
              <a:lumMod val="65000"/>
              <a:lumOff val="35000"/>
            </a:schemeClr>
          </a:solidFill>
        </p:spPr>
        <p:txBody>
          <a:bodyPr wrap="square">
            <a:spAutoFit/>
          </a:bodyPr>
          <a:lstStyle/>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[False  True False  True]     </a:t>
            </a:r>
            <a:endParaRPr lang="da-DK" altLang="zh-CN" sz="1200" b="1" dirty="0" smtClean="0">
              <a:ln w="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da-DK" altLang="zh-CN" sz="1200" b="1" dirty="0" smtClean="0">
                <a:ln w="0"/>
                <a:solidFill>
                  <a:schemeClr val="bg1">
                    <a:lumMod val="95000"/>
                  </a:schemeClr>
                </a:solidFill>
                <a:latin typeface="微软雅黑" panose="020B0503020204020204" pitchFamily="34" charset="-122"/>
                <a:ea typeface="微软雅黑" panose="020B0503020204020204" pitchFamily="34" charset="-122"/>
              </a:rPr>
              <a:t>                                                            </a:t>
            </a:r>
            <a:endParaRPr lang="da-DK" altLang="zh-CN" sz="1200" b="1" dirty="0">
              <a:ln w="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[[ 0.12295626  0.98188831  1.50702778]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[-1.20199137 -0.19251616  0.52565965]] </a:t>
            </a:r>
            <a:endParaRPr lang="da-DK" altLang="zh-CN" sz="1200" b="1" dirty="0" smtClean="0">
              <a:ln w="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da-DK" altLang="zh-CN" sz="1200" b="1" dirty="0" smtClean="0">
                <a:ln w="0"/>
                <a:solidFill>
                  <a:schemeClr val="bg1">
                    <a:lumMod val="95000"/>
                  </a:schemeClr>
                </a:solidFill>
                <a:latin typeface="微软雅黑" panose="020B0503020204020204" pitchFamily="34" charset="-122"/>
                <a:ea typeface="微软雅黑" panose="020B0503020204020204" pitchFamily="34" charset="-122"/>
              </a:rPr>
              <a:t>                                                  </a:t>
            </a:r>
            <a:endParaRPr lang="da-DK" altLang="zh-CN" sz="1200" b="1" dirty="0">
              <a:ln w="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[[ 0.98188831  1.50702778]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[-0.19251616  0.52565965]] </a:t>
            </a:r>
            <a:endParaRPr lang="zh-CN" altLang="en-US" sz="1200" b="1" dirty="0">
              <a:solidFill>
                <a:schemeClr val="bg1">
                  <a:lumMod val="95000"/>
                </a:schemeClr>
              </a:solidFill>
            </a:endParaRPr>
          </a:p>
        </p:txBody>
      </p:sp>
      <p:sp>
        <p:nvSpPr>
          <p:cNvPr id="9" name="矩形 8"/>
          <p:cNvSpPr/>
          <p:nvPr/>
        </p:nvSpPr>
        <p:spPr>
          <a:xfrm>
            <a:off x="1350889" y="4742631"/>
            <a:ext cx="4237111" cy="646331"/>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布尔型数组的长度必须跟被索引的周长度一致。此外，还可以将布尔型数组跟切片、整数（或整数序列）混合使用。</a:t>
            </a:r>
            <a:endPar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822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750"/>
                                        <p:tgtEl>
                                          <p:spTgt spid="33"/>
                                        </p:tgtEl>
                                      </p:cBhvr>
                                    </p:animEffect>
                                    <p:anim calcmode="lin" valueType="num">
                                      <p:cBhvr>
                                        <p:cTn id="11" dur="750" fill="hold"/>
                                        <p:tgtEl>
                                          <p:spTgt spid="33"/>
                                        </p:tgtEl>
                                        <p:attrNameLst>
                                          <p:attrName>ppt_x</p:attrName>
                                        </p:attrNameLst>
                                      </p:cBhvr>
                                      <p:tavLst>
                                        <p:tav tm="0">
                                          <p:val>
                                            <p:strVal val="#ppt_x"/>
                                          </p:val>
                                        </p:tav>
                                        <p:tav tm="100000">
                                          <p:val>
                                            <p:strVal val="#ppt_x"/>
                                          </p:val>
                                        </p:tav>
                                      </p:tavLst>
                                    </p:anim>
                                    <p:anim calcmode="lin" valueType="num">
                                      <p:cBhvr>
                                        <p:cTn id="12"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anim calcmode="lin" valueType="num">
                                      <p:cBhvr>
                                        <p:cTn id="25" dur="500" fill="hold"/>
                                        <p:tgtEl>
                                          <p:spTgt spid="35"/>
                                        </p:tgtEl>
                                        <p:attrNameLst>
                                          <p:attrName>ppt_x</p:attrName>
                                        </p:attrNameLst>
                                      </p:cBhvr>
                                      <p:tavLst>
                                        <p:tav tm="0">
                                          <p:val>
                                            <p:strVal val="#ppt_x"/>
                                          </p:val>
                                        </p:tav>
                                        <p:tav tm="100000">
                                          <p:val>
                                            <p:strVal val="#ppt_x"/>
                                          </p:val>
                                        </p:tav>
                                      </p:tavLst>
                                    </p:anim>
                                    <p:anim calcmode="lin" valueType="num">
                                      <p:cBhvr>
                                        <p:cTn id="26"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5" grpId="0" animBg="1"/>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布尔型索引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011002"/>
            <a:ext cx="9259055"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要选择除去“</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Bob</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”以外的其他值，即可以使用不等于符号（</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50889" y="1431774"/>
            <a:ext cx="7735054"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示例：显示非“</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Bob</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”的数据行</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ch01-demo17.py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50889" y="1930859"/>
            <a:ext cx="4237111" cy="142352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输出非</a:t>
            </a:r>
            <a:r>
              <a:rPr lang="en-US" altLang="zh-CN" sz="1400" dirty="0">
                <a:solidFill>
                  <a:schemeClr val="accent6"/>
                </a:solidFill>
              </a:rPr>
              <a:t>Bob</a:t>
            </a:r>
            <a:r>
              <a:rPr lang="zh-CN" altLang="en-US" sz="1400" dirty="0">
                <a:solidFill>
                  <a:schemeClr val="accent6"/>
                </a:solidFill>
              </a:rPr>
              <a:t>的布尔型数组</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names </a:t>
            </a:r>
            <a:r>
              <a:rPr lang="en-US" altLang="zh-CN" sz="1400" dirty="0">
                <a:solidFill>
                  <a:schemeClr val="accent2"/>
                </a:solidFill>
              </a:rPr>
              <a:t>!=</a:t>
            </a:r>
            <a:r>
              <a:rPr lang="en-US" altLang="zh-CN" sz="1400" dirty="0">
                <a:solidFill>
                  <a:schemeClr val="tx1">
                    <a:lumMod val="65000"/>
                    <a:lumOff val="35000"/>
                  </a:schemeClr>
                </a:solidFill>
              </a:rPr>
              <a:t> 'Bob'</a:t>
            </a:r>
          </a:p>
          <a:p>
            <a:pPr>
              <a:lnSpc>
                <a:spcPts val="2200"/>
              </a:lnSpc>
            </a:pPr>
            <a:r>
              <a:rPr lang="en-US" altLang="zh-CN" sz="1400" dirty="0">
                <a:solidFill>
                  <a:schemeClr val="accent6"/>
                </a:solidFill>
              </a:rPr>
              <a:t># </a:t>
            </a:r>
            <a:r>
              <a:rPr lang="zh-CN" altLang="en-US" sz="1400" dirty="0">
                <a:solidFill>
                  <a:schemeClr val="accent6"/>
                </a:solidFill>
              </a:rPr>
              <a:t>显示非</a:t>
            </a:r>
            <a:r>
              <a:rPr lang="en-US" altLang="zh-CN" sz="1400" dirty="0">
                <a:solidFill>
                  <a:schemeClr val="accent6"/>
                </a:solidFill>
              </a:rPr>
              <a:t>Bob</a:t>
            </a:r>
            <a:r>
              <a:rPr lang="zh-CN" altLang="en-US" sz="1400" dirty="0">
                <a:solidFill>
                  <a:schemeClr val="accent6"/>
                </a:solidFill>
              </a:rPr>
              <a:t>的</a:t>
            </a:r>
            <a:r>
              <a:rPr lang="en-US" altLang="zh-CN" sz="1400" dirty="0">
                <a:solidFill>
                  <a:schemeClr val="accent6"/>
                </a:solidFill>
              </a:rPr>
              <a:t>data</a:t>
            </a:r>
            <a:r>
              <a:rPr lang="zh-CN" altLang="en-US" sz="1400" dirty="0">
                <a:solidFill>
                  <a:schemeClr val="accent6"/>
                </a:solidFill>
              </a:rPr>
              <a:t>数据行</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data[names </a:t>
            </a:r>
            <a:r>
              <a:rPr lang="en-US" altLang="zh-CN" sz="1400" dirty="0">
                <a:solidFill>
                  <a:schemeClr val="accent2"/>
                </a:solidFill>
              </a:rPr>
              <a:t>!=</a:t>
            </a:r>
            <a:r>
              <a:rPr lang="en-US" altLang="zh-CN" sz="1400" dirty="0">
                <a:solidFill>
                  <a:schemeClr val="tx1">
                    <a:lumMod val="65000"/>
                    <a:lumOff val="35000"/>
                  </a:schemeClr>
                </a:solidFill>
              </a:rPr>
              <a:t> 'Bob']</a:t>
            </a:r>
            <a:endParaRPr lang="en-US" altLang="zh-CN" sz="1400" dirty="0" smtClean="0">
              <a:solidFill>
                <a:schemeClr val="tx1">
                  <a:lumMod val="65000"/>
                  <a:lumOff val="35000"/>
                </a:schemeClr>
              </a:solidFill>
            </a:endParaRPr>
          </a:p>
        </p:txBody>
      </p:sp>
      <p:sp>
        <p:nvSpPr>
          <p:cNvPr id="35" name="矩形 34"/>
          <p:cNvSpPr/>
          <p:nvPr/>
        </p:nvSpPr>
        <p:spPr>
          <a:xfrm>
            <a:off x="5733672" y="2116495"/>
            <a:ext cx="4003635" cy="893834"/>
          </a:xfrm>
          <a:prstGeom prst="rect">
            <a:avLst/>
          </a:prstGeom>
          <a:solidFill>
            <a:schemeClr val="tx1">
              <a:lumMod val="65000"/>
              <a:lumOff val="35000"/>
            </a:schemeClr>
          </a:solidFill>
        </p:spPr>
        <p:txBody>
          <a:bodyPr wrap="square">
            <a:spAutoFit/>
          </a:bodyPr>
          <a:lstStyle/>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True False  True False]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[[ 0.24451136  1.27532127 -1.04656177]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[ 0.07804406 -0.38335748 -1.40453857]] </a:t>
            </a:r>
            <a:endParaRPr lang="zh-CN" altLang="en-US" sz="1200" b="1" dirty="0">
              <a:solidFill>
                <a:schemeClr val="bg1">
                  <a:lumMod val="95000"/>
                </a:schemeClr>
              </a:solidFill>
            </a:endParaRPr>
          </a:p>
        </p:txBody>
      </p:sp>
      <p:sp>
        <p:nvSpPr>
          <p:cNvPr id="10" name="矩形 9"/>
          <p:cNvSpPr/>
          <p:nvPr/>
        </p:nvSpPr>
        <p:spPr>
          <a:xfrm>
            <a:off x="988031" y="3609061"/>
            <a:ext cx="9259055"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要选择</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names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姓名数组满足值为“</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Bob</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Jack</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”的数据行。</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需要组合多个布尔条件，使用</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&amp;</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（或）之类的布尔运算符。</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1350889" y="4421718"/>
            <a:ext cx="7735054"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示例：显示非“</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Bob</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”的数据行</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ch01-demo17.py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12" name="标题 1"/>
          <p:cNvSpPr txBox="1">
            <a:spLocks/>
          </p:cNvSpPr>
          <p:nvPr/>
        </p:nvSpPr>
        <p:spPr>
          <a:xfrm>
            <a:off x="1350889" y="4920803"/>
            <a:ext cx="4237111" cy="142352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输出</a:t>
            </a:r>
            <a:r>
              <a:rPr lang="en-US" altLang="zh-CN" sz="1400" dirty="0">
                <a:solidFill>
                  <a:schemeClr val="accent6"/>
                </a:solidFill>
              </a:rPr>
              <a:t>names</a:t>
            </a:r>
            <a:r>
              <a:rPr lang="zh-CN" altLang="en-US" sz="1400" dirty="0">
                <a:solidFill>
                  <a:schemeClr val="accent6"/>
                </a:solidFill>
              </a:rPr>
              <a:t>数组中是</a:t>
            </a:r>
            <a:r>
              <a:rPr lang="en-US" altLang="zh-CN" sz="1400" dirty="0">
                <a:solidFill>
                  <a:schemeClr val="accent6"/>
                </a:solidFill>
              </a:rPr>
              <a:t>Bob</a:t>
            </a:r>
            <a:r>
              <a:rPr lang="zh-CN" altLang="en-US" sz="1400" dirty="0">
                <a:solidFill>
                  <a:schemeClr val="accent6"/>
                </a:solidFill>
              </a:rPr>
              <a:t>或</a:t>
            </a:r>
            <a:r>
              <a:rPr lang="en-US" altLang="zh-CN" sz="1400" dirty="0">
                <a:solidFill>
                  <a:schemeClr val="accent6"/>
                </a:solidFill>
              </a:rPr>
              <a:t>Jack</a:t>
            </a:r>
            <a:r>
              <a:rPr lang="zh-CN" altLang="en-US" sz="1400" dirty="0">
                <a:solidFill>
                  <a:schemeClr val="accent6"/>
                </a:solidFill>
              </a:rPr>
              <a:t>的布尔型数组</a:t>
            </a:r>
          </a:p>
          <a:p>
            <a:pPr>
              <a:lnSpc>
                <a:spcPts val="2200"/>
              </a:lnSpc>
            </a:pPr>
            <a:r>
              <a:rPr lang="en-US" altLang="zh-CN" sz="1400" dirty="0">
                <a:solidFill>
                  <a:schemeClr val="tx1">
                    <a:lumMod val="65000"/>
                    <a:lumOff val="35000"/>
                  </a:schemeClr>
                </a:solidFill>
              </a:rPr>
              <a:t>mask = (names </a:t>
            </a:r>
            <a:r>
              <a:rPr lang="en-US" altLang="zh-CN" sz="1400" dirty="0">
                <a:solidFill>
                  <a:schemeClr val="accent2"/>
                </a:solidFill>
              </a:rPr>
              <a:t>==</a:t>
            </a:r>
            <a:r>
              <a:rPr lang="en-US" altLang="zh-CN" sz="1400" dirty="0">
                <a:solidFill>
                  <a:schemeClr val="tx1">
                    <a:lumMod val="65000"/>
                    <a:lumOff val="35000"/>
                  </a:schemeClr>
                </a:solidFill>
              </a:rPr>
              <a:t> 'Bob') </a:t>
            </a:r>
            <a:r>
              <a:rPr lang="en-US" altLang="zh-CN" sz="1400" dirty="0">
                <a:solidFill>
                  <a:schemeClr val="accent2"/>
                </a:solidFill>
              </a:rPr>
              <a:t>|</a:t>
            </a:r>
            <a:r>
              <a:rPr lang="en-US" altLang="zh-CN" sz="1400" dirty="0">
                <a:solidFill>
                  <a:schemeClr val="tx1">
                    <a:lumMod val="65000"/>
                    <a:lumOff val="35000"/>
                  </a:schemeClr>
                </a:solidFill>
              </a:rPr>
              <a:t> (names </a:t>
            </a:r>
            <a:r>
              <a:rPr lang="en-US" altLang="zh-CN" sz="1400" dirty="0">
                <a:solidFill>
                  <a:schemeClr val="accent2"/>
                </a:solidFill>
              </a:rPr>
              <a:t>==</a:t>
            </a:r>
            <a:r>
              <a:rPr lang="en-US" altLang="zh-CN" sz="1400" dirty="0">
                <a:solidFill>
                  <a:schemeClr val="tx1">
                    <a:lumMod val="65000"/>
                    <a:lumOff val="35000"/>
                  </a:schemeClr>
                </a:solidFill>
              </a:rPr>
              <a:t> 'Jack')</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mask</a:t>
            </a:r>
          </a:p>
          <a:p>
            <a:pPr>
              <a:lnSpc>
                <a:spcPts val="2200"/>
              </a:lnSpc>
            </a:pPr>
            <a:r>
              <a:rPr lang="en-US" altLang="zh-CN" sz="1400" dirty="0">
                <a:solidFill>
                  <a:schemeClr val="accent6"/>
                </a:solidFill>
              </a:rPr>
              <a:t># </a:t>
            </a:r>
            <a:r>
              <a:rPr lang="zh-CN" altLang="en-US" sz="1400" dirty="0">
                <a:solidFill>
                  <a:schemeClr val="accent6"/>
                </a:solidFill>
              </a:rPr>
              <a:t>显示符合条件的</a:t>
            </a:r>
            <a:r>
              <a:rPr lang="en-US" altLang="zh-CN" sz="1400" dirty="0">
                <a:solidFill>
                  <a:schemeClr val="accent6"/>
                </a:solidFill>
              </a:rPr>
              <a:t>data</a:t>
            </a:r>
            <a:r>
              <a:rPr lang="zh-CN" altLang="en-US" sz="1400" dirty="0">
                <a:solidFill>
                  <a:schemeClr val="accent6"/>
                </a:solidFill>
              </a:rPr>
              <a:t>数组数据行</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data[mask]</a:t>
            </a:r>
            <a:endParaRPr lang="en-US" altLang="zh-CN" sz="1400" dirty="0" smtClean="0">
              <a:solidFill>
                <a:schemeClr val="tx1">
                  <a:lumMod val="65000"/>
                  <a:lumOff val="35000"/>
                </a:schemeClr>
              </a:solidFill>
            </a:endParaRPr>
          </a:p>
        </p:txBody>
      </p:sp>
      <p:sp>
        <p:nvSpPr>
          <p:cNvPr id="14" name="矩形 13"/>
          <p:cNvSpPr/>
          <p:nvPr/>
        </p:nvSpPr>
        <p:spPr>
          <a:xfrm>
            <a:off x="5733673" y="5008432"/>
            <a:ext cx="4003635" cy="1170833"/>
          </a:xfrm>
          <a:prstGeom prst="rect">
            <a:avLst/>
          </a:prstGeom>
          <a:solidFill>
            <a:schemeClr val="tx1">
              <a:lumMod val="65000"/>
              <a:lumOff val="35000"/>
            </a:schemeClr>
          </a:solidFill>
        </p:spPr>
        <p:txBody>
          <a:bodyPr wrap="square">
            <a:spAutoFit/>
          </a:bodyPr>
          <a:lstStyle/>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[False  True  True  True]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[[-0.04806917  0.49498854 -2.27100305]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[ 0.07804406 -0.38335748 -1.40453857]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[ 0.10925535  1.03031543  0.88438891]] </a:t>
            </a:r>
            <a:endParaRPr lang="zh-CN" altLang="en-US" sz="1200" b="1" dirty="0">
              <a:solidFill>
                <a:schemeClr val="bg1">
                  <a:lumMod val="95000"/>
                </a:schemeClr>
              </a:solidFill>
            </a:endParaRPr>
          </a:p>
        </p:txBody>
      </p:sp>
    </p:spTree>
    <p:extLst>
      <p:ext uri="{BB962C8B-B14F-4D97-AF65-F5344CB8AC3E}">
        <p14:creationId xmlns:p14="http://schemas.microsoft.com/office/powerpoint/2010/main" val="40820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750"/>
                                        <p:tgtEl>
                                          <p:spTgt spid="33"/>
                                        </p:tgtEl>
                                      </p:cBhvr>
                                    </p:animEffect>
                                    <p:anim calcmode="lin" valueType="num">
                                      <p:cBhvr>
                                        <p:cTn id="11" dur="750" fill="hold"/>
                                        <p:tgtEl>
                                          <p:spTgt spid="33"/>
                                        </p:tgtEl>
                                        <p:attrNameLst>
                                          <p:attrName>ppt_x</p:attrName>
                                        </p:attrNameLst>
                                      </p:cBhvr>
                                      <p:tavLst>
                                        <p:tav tm="0">
                                          <p:val>
                                            <p:strVal val="#ppt_x"/>
                                          </p:val>
                                        </p:tav>
                                        <p:tav tm="100000">
                                          <p:val>
                                            <p:strVal val="#ppt_x"/>
                                          </p:val>
                                        </p:tav>
                                      </p:tavLst>
                                    </p:anim>
                                    <p:anim calcmode="lin" valueType="num">
                                      <p:cBhvr>
                                        <p:cTn id="12"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anim calcmode="lin" valueType="num">
                                      <p:cBhvr>
                                        <p:cTn id="18" dur="500" fill="hold"/>
                                        <p:tgtEl>
                                          <p:spTgt spid="35"/>
                                        </p:tgtEl>
                                        <p:attrNameLst>
                                          <p:attrName>ppt_x</p:attrName>
                                        </p:attrNameLst>
                                      </p:cBhvr>
                                      <p:tavLst>
                                        <p:tav tm="0">
                                          <p:val>
                                            <p:strVal val="#ppt_x"/>
                                          </p:val>
                                        </p:tav>
                                        <p:tav tm="100000">
                                          <p:val>
                                            <p:strVal val="#ppt_x"/>
                                          </p:val>
                                        </p:tav>
                                      </p:tavLst>
                                    </p:anim>
                                    <p:anim calcmode="lin" valueType="num">
                                      <p:cBhvr>
                                        <p:cTn id="19"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42"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750"/>
                                        <p:tgtEl>
                                          <p:spTgt spid="12"/>
                                        </p:tgtEl>
                                      </p:cBhvr>
                                    </p:animEffect>
                                    <p:anim calcmode="lin" valueType="num">
                                      <p:cBhvr>
                                        <p:cTn id="33" dur="750" fill="hold"/>
                                        <p:tgtEl>
                                          <p:spTgt spid="12"/>
                                        </p:tgtEl>
                                        <p:attrNameLst>
                                          <p:attrName>ppt_x</p:attrName>
                                        </p:attrNameLst>
                                      </p:cBhvr>
                                      <p:tavLst>
                                        <p:tav tm="0">
                                          <p:val>
                                            <p:strVal val="#ppt_x"/>
                                          </p:val>
                                        </p:tav>
                                        <p:tav tm="100000">
                                          <p:val>
                                            <p:strVal val="#ppt_x"/>
                                          </p:val>
                                        </p:tav>
                                      </p:tavLst>
                                    </p:anim>
                                    <p:anim calcmode="lin" valueType="num">
                                      <p:cBhvr>
                                        <p:cTn id="34" dur="7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anim calcmode="lin" valueType="num">
                                      <p:cBhvr>
                                        <p:cTn id="40" dur="500" fill="hold"/>
                                        <p:tgtEl>
                                          <p:spTgt spid="14"/>
                                        </p:tgtEl>
                                        <p:attrNameLst>
                                          <p:attrName>ppt_x</p:attrName>
                                        </p:attrNameLst>
                                      </p:cBhvr>
                                      <p:tavLst>
                                        <p:tav tm="0">
                                          <p:val>
                                            <p:strVal val="#ppt_x"/>
                                          </p:val>
                                        </p:tav>
                                        <p:tav tm="100000">
                                          <p:val>
                                            <p:strVal val="#ppt_x"/>
                                          </p:val>
                                        </p:tav>
                                      </p:tavLst>
                                    </p:anim>
                                    <p:anim calcmode="lin" valueType="num">
                                      <p:cBhvr>
                                        <p:cTn id="41"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5" grpId="0" animBg="1"/>
      <p:bldP spid="10" grpId="0"/>
      <p:bldP spid="11" grpId="0"/>
      <p:bldP spid="12" grpId="0" animBg="1"/>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布尔型索引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011002"/>
            <a:ext cx="9259055"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要选择</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names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姓名数组满足值为“</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Bob</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Jack</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”的数据行。</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需要组合多个布尔条件，使用</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&amp;</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（与）、</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（或）之类的布尔运算符。</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50889" y="1925258"/>
            <a:ext cx="7735054"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示例：显示非“</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Bob</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”的数据行</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ch01-demo17.py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50889" y="2424343"/>
            <a:ext cx="4237111" cy="1871886"/>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输出非</a:t>
            </a:r>
            <a:r>
              <a:rPr lang="en-US" altLang="zh-CN" sz="1400" dirty="0">
                <a:solidFill>
                  <a:schemeClr val="accent6"/>
                </a:solidFill>
              </a:rPr>
              <a:t>Bob</a:t>
            </a:r>
            <a:r>
              <a:rPr lang="zh-CN" altLang="en-US" sz="1400" dirty="0">
                <a:solidFill>
                  <a:schemeClr val="accent6"/>
                </a:solidFill>
              </a:rPr>
              <a:t>的布尔型数组</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names </a:t>
            </a:r>
            <a:r>
              <a:rPr lang="en-US" altLang="zh-CN" sz="1400" dirty="0">
                <a:solidFill>
                  <a:schemeClr val="accent2"/>
                </a:solidFill>
              </a:rPr>
              <a:t>!=</a:t>
            </a:r>
            <a:r>
              <a:rPr lang="en-US" altLang="zh-CN" sz="1400" dirty="0">
                <a:solidFill>
                  <a:schemeClr val="tx1">
                    <a:lumMod val="65000"/>
                    <a:lumOff val="35000"/>
                  </a:schemeClr>
                </a:solidFill>
              </a:rPr>
              <a:t> 'Bob'</a:t>
            </a:r>
          </a:p>
          <a:p>
            <a:pPr>
              <a:lnSpc>
                <a:spcPts val="2200"/>
              </a:lnSpc>
            </a:pPr>
            <a:r>
              <a:rPr lang="en-US" altLang="zh-CN" sz="1400" dirty="0">
                <a:solidFill>
                  <a:schemeClr val="accent6"/>
                </a:solidFill>
              </a:rPr>
              <a:t># </a:t>
            </a:r>
            <a:r>
              <a:rPr lang="zh-CN" altLang="en-US" sz="1400" dirty="0">
                <a:solidFill>
                  <a:schemeClr val="accent6"/>
                </a:solidFill>
              </a:rPr>
              <a:t>显示非</a:t>
            </a:r>
            <a:r>
              <a:rPr lang="en-US" altLang="zh-CN" sz="1400" dirty="0">
                <a:solidFill>
                  <a:schemeClr val="accent6"/>
                </a:solidFill>
              </a:rPr>
              <a:t>Bob</a:t>
            </a:r>
            <a:r>
              <a:rPr lang="zh-CN" altLang="en-US" sz="1400" dirty="0">
                <a:solidFill>
                  <a:schemeClr val="accent6"/>
                </a:solidFill>
              </a:rPr>
              <a:t>的</a:t>
            </a:r>
            <a:r>
              <a:rPr lang="en-US" altLang="zh-CN" sz="1400" dirty="0">
                <a:solidFill>
                  <a:schemeClr val="accent6"/>
                </a:solidFill>
              </a:rPr>
              <a:t>data</a:t>
            </a:r>
            <a:r>
              <a:rPr lang="zh-CN" altLang="en-US" sz="1400" dirty="0">
                <a:solidFill>
                  <a:schemeClr val="accent6"/>
                </a:solidFill>
              </a:rPr>
              <a:t>数据行</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data[names </a:t>
            </a:r>
            <a:r>
              <a:rPr lang="en-US" altLang="zh-CN" sz="1400" dirty="0">
                <a:solidFill>
                  <a:schemeClr val="accent2"/>
                </a:solidFill>
              </a:rPr>
              <a:t>!=</a:t>
            </a:r>
            <a:r>
              <a:rPr lang="en-US" altLang="zh-CN" sz="1400" dirty="0">
                <a:solidFill>
                  <a:schemeClr val="tx1">
                    <a:lumMod val="65000"/>
                    <a:lumOff val="35000"/>
                  </a:schemeClr>
                </a:solidFill>
              </a:rPr>
              <a:t> 'Bob']</a:t>
            </a:r>
            <a:endParaRPr lang="en-US" altLang="zh-CN" sz="1400" dirty="0" smtClean="0">
              <a:solidFill>
                <a:schemeClr val="tx1">
                  <a:lumMod val="65000"/>
                  <a:lumOff val="35000"/>
                </a:schemeClr>
              </a:solidFill>
            </a:endParaRPr>
          </a:p>
        </p:txBody>
      </p:sp>
      <p:sp>
        <p:nvSpPr>
          <p:cNvPr id="35" name="矩形 34"/>
          <p:cNvSpPr/>
          <p:nvPr/>
        </p:nvSpPr>
        <p:spPr>
          <a:xfrm>
            <a:off x="5893330" y="2954030"/>
            <a:ext cx="4003635" cy="893834"/>
          </a:xfrm>
          <a:prstGeom prst="rect">
            <a:avLst/>
          </a:prstGeom>
          <a:solidFill>
            <a:schemeClr val="tx1">
              <a:lumMod val="65000"/>
              <a:lumOff val="35000"/>
            </a:schemeClr>
          </a:solidFill>
        </p:spPr>
        <p:txBody>
          <a:bodyPr wrap="square">
            <a:spAutoFit/>
          </a:bodyPr>
          <a:lstStyle/>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True False  True False]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[[ 0.24451136  1.27532127 -1.04656177]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[ 0.07804406 -0.38335748 -1.40453857]] </a:t>
            </a:r>
            <a:endParaRPr lang="zh-CN" altLang="en-US" sz="1200" b="1" dirty="0">
              <a:solidFill>
                <a:schemeClr val="bg1">
                  <a:lumMod val="95000"/>
                </a:schemeClr>
              </a:solidFill>
            </a:endParaRPr>
          </a:p>
        </p:txBody>
      </p:sp>
    </p:spTree>
    <p:extLst>
      <p:ext uri="{BB962C8B-B14F-4D97-AF65-F5344CB8AC3E}">
        <p14:creationId xmlns:p14="http://schemas.microsoft.com/office/powerpoint/2010/main" val="398843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750"/>
                                        <p:tgtEl>
                                          <p:spTgt spid="33"/>
                                        </p:tgtEl>
                                      </p:cBhvr>
                                    </p:animEffect>
                                    <p:anim calcmode="lin" valueType="num">
                                      <p:cBhvr>
                                        <p:cTn id="11" dur="750" fill="hold"/>
                                        <p:tgtEl>
                                          <p:spTgt spid="33"/>
                                        </p:tgtEl>
                                        <p:attrNameLst>
                                          <p:attrName>ppt_x</p:attrName>
                                        </p:attrNameLst>
                                      </p:cBhvr>
                                      <p:tavLst>
                                        <p:tav tm="0">
                                          <p:val>
                                            <p:strVal val="#ppt_x"/>
                                          </p:val>
                                        </p:tav>
                                        <p:tav tm="100000">
                                          <p:val>
                                            <p:strVal val="#ppt_x"/>
                                          </p:val>
                                        </p:tav>
                                      </p:tavLst>
                                    </p:anim>
                                    <p:anim calcmode="lin" valueType="num">
                                      <p:cBhvr>
                                        <p:cTn id="12"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anim calcmode="lin" valueType="num">
                                      <p:cBhvr>
                                        <p:cTn id="18" dur="500" fill="hold"/>
                                        <p:tgtEl>
                                          <p:spTgt spid="35"/>
                                        </p:tgtEl>
                                        <p:attrNameLst>
                                          <p:attrName>ppt_x</p:attrName>
                                        </p:attrNameLst>
                                      </p:cBhvr>
                                      <p:tavLst>
                                        <p:tav tm="0">
                                          <p:val>
                                            <p:strVal val="#ppt_x"/>
                                          </p:val>
                                        </p:tav>
                                        <p:tav tm="100000">
                                          <p:val>
                                            <p:strVal val="#ppt_x"/>
                                          </p:val>
                                        </p:tav>
                                      </p:tavLst>
                                    </p:anim>
                                    <p:anim calcmode="lin" valueType="num">
                                      <p:cBhvr>
                                        <p:cTn id="19"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7" name="标题 1"/>
          <p:cNvSpPr txBox="1">
            <a:spLocks/>
          </p:cNvSpPr>
          <p:nvPr/>
        </p:nvSpPr>
        <p:spPr>
          <a:xfrm>
            <a:off x="1248147" y="1872795"/>
            <a:ext cx="8940882" cy="265611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400" dirty="0" smtClean="0">
                <a:solidFill>
                  <a:schemeClr val="tx1">
                    <a:lumMod val="65000"/>
                    <a:lumOff val="35000"/>
                  </a:schemeClr>
                </a:solidFill>
              </a:rPr>
              <a:t>目标</a:t>
            </a:r>
            <a:r>
              <a:rPr lang="en-US" altLang="zh-CN" sz="1400" dirty="0" smtClean="0">
                <a:solidFill>
                  <a:schemeClr val="tx1">
                    <a:lumMod val="65000"/>
                    <a:lumOff val="35000"/>
                  </a:schemeClr>
                </a:solidFill>
              </a:rPr>
              <a:t>1</a:t>
            </a:r>
            <a:r>
              <a:rPr lang="zh-CN" altLang="en-US" sz="1400" b="0" dirty="0" smtClean="0">
                <a:solidFill>
                  <a:schemeClr val="tx1">
                    <a:lumMod val="65000"/>
                    <a:lumOff val="35000"/>
                  </a:schemeClr>
                </a:solidFill>
              </a:rPr>
              <a:t>：了解</a:t>
            </a:r>
            <a:r>
              <a:rPr lang="en-US" altLang="zh-CN" sz="1400" b="0" dirty="0" err="1" smtClean="0">
                <a:solidFill>
                  <a:schemeClr val="tx1">
                    <a:lumMod val="65000"/>
                    <a:lumOff val="35000"/>
                  </a:schemeClr>
                </a:solidFill>
              </a:rPr>
              <a:t>NumPy</a:t>
            </a:r>
            <a:r>
              <a:rPr lang="zh-CN" altLang="en-US" sz="1400" b="0" dirty="0" smtClean="0">
                <a:solidFill>
                  <a:schemeClr val="tx1">
                    <a:lumMod val="65000"/>
                    <a:lumOff val="35000"/>
                  </a:schemeClr>
                </a:solidFill>
              </a:rPr>
              <a:t>模块的作用</a:t>
            </a:r>
            <a:endParaRPr lang="en-US" altLang="zh-CN" sz="1400" b="0" dirty="0" smtClean="0">
              <a:solidFill>
                <a:schemeClr val="tx1">
                  <a:lumMod val="65000"/>
                  <a:lumOff val="35000"/>
                </a:schemeClr>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2</a:t>
            </a:r>
            <a:r>
              <a:rPr lang="zh-CN" altLang="en-US" sz="1400" b="0" dirty="0" smtClean="0">
                <a:solidFill>
                  <a:schemeClr val="accent6"/>
                </a:solidFill>
              </a:rPr>
              <a:t>：数组索引</a:t>
            </a:r>
            <a:endParaRPr lang="en-US" altLang="zh-CN" sz="1400" b="0" dirty="0" smtClean="0">
              <a:solidFill>
                <a:schemeClr val="accent6"/>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3</a:t>
            </a:r>
            <a:r>
              <a:rPr lang="zh-CN" altLang="en-US" sz="1400" b="0" dirty="0" smtClean="0">
                <a:solidFill>
                  <a:schemeClr val="accent6"/>
                </a:solidFill>
              </a:rPr>
              <a:t>：</a:t>
            </a:r>
            <a:r>
              <a:rPr lang="en-US" altLang="zh-CN" sz="1400" b="0" dirty="0" err="1" smtClean="0">
                <a:solidFill>
                  <a:schemeClr val="accent6"/>
                </a:solidFill>
              </a:rPr>
              <a:t>ndarray</a:t>
            </a:r>
            <a:r>
              <a:rPr lang="zh-CN" altLang="en-US" sz="1400" b="0" dirty="0" smtClean="0">
                <a:solidFill>
                  <a:schemeClr val="accent6"/>
                </a:solidFill>
              </a:rPr>
              <a:t>数据类型</a:t>
            </a:r>
            <a:endParaRPr lang="en-US" altLang="zh-CN" sz="1400" b="0" dirty="0" smtClean="0">
              <a:solidFill>
                <a:schemeClr val="accent6"/>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4</a:t>
            </a:r>
            <a:r>
              <a:rPr lang="zh-CN" altLang="en-US" sz="1400" b="0" dirty="0" smtClean="0">
                <a:solidFill>
                  <a:schemeClr val="accent6"/>
                </a:solidFill>
              </a:rPr>
              <a:t>：高维数组切片索引</a:t>
            </a:r>
            <a:endParaRPr lang="en-US" altLang="zh-CN" sz="1400" b="0" dirty="0" smtClean="0">
              <a:solidFill>
                <a:schemeClr val="accent6"/>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5</a:t>
            </a:r>
            <a:r>
              <a:rPr lang="zh-CN" altLang="en-US" sz="1400" b="0" dirty="0" smtClean="0">
                <a:solidFill>
                  <a:schemeClr val="accent6"/>
                </a:solidFill>
              </a:rPr>
              <a:t>：布尔索引 和 花式索引</a:t>
            </a:r>
            <a:endParaRPr lang="en-US" altLang="zh-CN" sz="1400" b="0" dirty="0" smtClean="0">
              <a:solidFill>
                <a:schemeClr val="accent6"/>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6</a:t>
            </a:r>
            <a:r>
              <a:rPr lang="zh-CN" altLang="en-US" sz="1400" b="0" dirty="0" smtClean="0">
                <a:solidFill>
                  <a:schemeClr val="accent6"/>
                </a:solidFill>
              </a:rPr>
              <a:t>：数组转置和轴对换</a:t>
            </a:r>
            <a:endParaRPr lang="en-US" altLang="zh-CN" sz="1400" b="0" dirty="0">
              <a:solidFill>
                <a:schemeClr val="accent6"/>
              </a:solidFill>
            </a:endParaRPr>
          </a:p>
        </p:txBody>
      </p:sp>
      <p:sp>
        <p:nvSpPr>
          <p:cNvPr id="6" name="副标题 2"/>
          <p:cNvSpPr txBox="1">
            <a:spLocks/>
          </p:cNvSpPr>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本 章 内 容</a:t>
            </a:r>
            <a:endParaRPr lang="zh-CN" altLang="en-US" sz="2000" b="1" dirty="0">
              <a:solidFill>
                <a:schemeClr val="bg1">
                  <a:lumMod val="95000"/>
                </a:schemeClr>
              </a:solidFill>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
        <p:nvSpPr>
          <p:cNvPr id="11" name="标题 1"/>
          <p:cNvSpPr txBox="1">
            <a:spLocks/>
          </p:cNvSpPr>
          <p:nvPr/>
        </p:nvSpPr>
        <p:spPr>
          <a:xfrm>
            <a:off x="703862" y="1170199"/>
            <a:ext cx="137168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3000" dirty="0" smtClean="0">
                <a:solidFill>
                  <a:schemeClr val="tx1">
                    <a:lumMod val="65000"/>
                    <a:lumOff val="35000"/>
                  </a:schemeClr>
                </a:solidFill>
              </a:rPr>
              <a:t>知识点</a:t>
            </a:r>
            <a:endParaRPr lang="zh-CN" altLang="en-US" sz="3000" dirty="0">
              <a:solidFill>
                <a:schemeClr val="tx1">
                  <a:lumMod val="65000"/>
                  <a:lumOff val="35000"/>
                </a:schemeClr>
              </a:solidFill>
            </a:endParaRPr>
          </a:p>
        </p:txBody>
      </p:sp>
    </p:spTree>
    <p:extLst>
      <p:ext uri="{BB962C8B-B14F-4D97-AF65-F5344CB8AC3E}">
        <p14:creationId xmlns:p14="http://schemas.microsoft.com/office/powerpoint/2010/main" val="42639979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布尔型索引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011002"/>
            <a:ext cx="9259055"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通过布尔型索引选取数组中的数据，将</a:t>
            </a:r>
            <a:r>
              <a:rPr lang="zh-CN" altLang="en-US" sz="1600" dirty="0" smtClean="0">
                <a:ln w="0"/>
                <a:solidFill>
                  <a:srgbClr val="C00000"/>
                </a:solidFill>
                <a:latin typeface="微软雅黑" panose="020B0503020204020204" pitchFamily="34" charset="-122"/>
                <a:ea typeface="微软雅黑" panose="020B0503020204020204" pitchFamily="34" charset="-122"/>
              </a:rPr>
              <a:t>总是创建数的副本</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，即使返回一模一样的数组也是如此。</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50889" y="3144455"/>
            <a:ext cx="7735054"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示例：使用布尔条件切片数据并赋值</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ch01-demo17.py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50889" y="3643539"/>
            <a:ext cx="4237111" cy="211862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将所有</a:t>
            </a:r>
            <a:r>
              <a:rPr lang="en-US" altLang="zh-CN" sz="1400" dirty="0">
                <a:solidFill>
                  <a:schemeClr val="accent6"/>
                </a:solidFill>
              </a:rPr>
              <a:t>data</a:t>
            </a:r>
            <a:r>
              <a:rPr lang="zh-CN" altLang="en-US" sz="1400" dirty="0">
                <a:solidFill>
                  <a:schemeClr val="accent6"/>
                </a:solidFill>
              </a:rPr>
              <a:t>数据数组中的负值设置为</a:t>
            </a:r>
            <a:r>
              <a:rPr lang="en-US" altLang="zh-CN" sz="1400" dirty="0">
                <a:solidFill>
                  <a:schemeClr val="accent6"/>
                </a:solidFill>
              </a:rPr>
              <a:t>0</a:t>
            </a:r>
          </a:p>
          <a:p>
            <a:pPr>
              <a:lnSpc>
                <a:spcPts val="2200"/>
              </a:lnSpc>
            </a:pPr>
            <a:r>
              <a:rPr lang="en-US" altLang="zh-CN" sz="1400" dirty="0">
                <a:solidFill>
                  <a:schemeClr val="tx1">
                    <a:lumMod val="65000"/>
                    <a:lumOff val="35000"/>
                  </a:schemeClr>
                </a:solidFill>
              </a:rPr>
              <a:t>data[</a:t>
            </a:r>
            <a:r>
              <a:rPr lang="en-US" altLang="zh-CN" sz="1400" dirty="0">
                <a:solidFill>
                  <a:schemeClr val="accent2"/>
                </a:solidFill>
              </a:rPr>
              <a:t>data &lt; 0</a:t>
            </a:r>
            <a:r>
              <a:rPr lang="en-US" altLang="zh-CN" sz="1400" dirty="0">
                <a:solidFill>
                  <a:schemeClr val="tx1">
                    <a:lumMod val="65000"/>
                    <a:lumOff val="35000"/>
                  </a:schemeClr>
                </a:solidFill>
              </a:rPr>
              <a:t>] = 0</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data</a:t>
            </a:r>
          </a:p>
          <a:p>
            <a:pPr>
              <a:lnSpc>
                <a:spcPts val="2200"/>
              </a:lnSpc>
            </a:pPr>
            <a:r>
              <a:rPr lang="en-US" altLang="zh-CN" sz="1400" dirty="0">
                <a:solidFill>
                  <a:schemeClr val="accent6"/>
                </a:solidFill>
              </a:rPr>
              <a:t># </a:t>
            </a:r>
            <a:r>
              <a:rPr lang="zh-CN" altLang="en-US" sz="1400" dirty="0">
                <a:solidFill>
                  <a:schemeClr val="accent6"/>
                </a:solidFill>
              </a:rPr>
              <a:t>将所有</a:t>
            </a:r>
            <a:r>
              <a:rPr lang="en-US" altLang="zh-CN" sz="1400" dirty="0">
                <a:solidFill>
                  <a:schemeClr val="accent6"/>
                </a:solidFill>
              </a:rPr>
              <a:t>names</a:t>
            </a:r>
            <a:r>
              <a:rPr lang="zh-CN" altLang="en-US" sz="1400" dirty="0">
                <a:solidFill>
                  <a:schemeClr val="accent6"/>
                </a:solidFill>
              </a:rPr>
              <a:t>为</a:t>
            </a:r>
            <a:r>
              <a:rPr lang="en-US" altLang="zh-CN" sz="1400" dirty="0">
                <a:solidFill>
                  <a:schemeClr val="accent6"/>
                </a:solidFill>
              </a:rPr>
              <a:t>Bob</a:t>
            </a:r>
            <a:r>
              <a:rPr lang="zh-CN" altLang="en-US" sz="1400" dirty="0">
                <a:solidFill>
                  <a:schemeClr val="accent6"/>
                </a:solidFill>
              </a:rPr>
              <a:t>的对应</a:t>
            </a:r>
            <a:r>
              <a:rPr lang="en-US" altLang="zh-CN" sz="1400" dirty="0">
                <a:solidFill>
                  <a:schemeClr val="accent6"/>
                </a:solidFill>
              </a:rPr>
              <a:t>data</a:t>
            </a:r>
            <a:r>
              <a:rPr lang="zh-CN" altLang="en-US" sz="1400" dirty="0">
                <a:solidFill>
                  <a:schemeClr val="accent6"/>
                </a:solidFill>
              </a:rPr>
              <a:t>数据行的值设置为</a:t>
            </a:r>
            <a:r>
              <a:rPr lang="en-US" altLang="zh-CN" sz="1400" dirty="0">
                <a:solidFill>
                  <a:schemeClr val="accent6"/>
                </a:solidFill>
              </a:rPr>
              <a:t>8</a:t>
            </a:r>
          </a:p>
          <a:p>
            <a:pPr>
              <a:lnSpc>
                <a:spcPts val="2200"/>
              </a:lnSpc>
            </a:pPr>
            <a:r>
              <a:rPr lang="en-US" altLang="zh-CN" sz="1400" dirty="0">
                <a:solidFill>
                  <a:schemeClr val="tx1">
                    <a:lumMod val="65000"/>
                    <a:lumOff val="35000"/>
                  </a:schemeClr>
                </a:solidFill>
              </a:rPr>
              <a:t>data[</a:t>
            </a:r>
            <a:r>
              <a:rPr lang="en-US" altLang="zh-CN" sz="1400" dirty="0">
                <a:solidFill>
                  <a:schemeClr val="accent2"/>
                </a:solidFill>
              </a:rPr>
              <a:t>names == 'Bob'</a:t>
            </a:r>
            <a:r>
              <a:rPr lang="en-US" altLang="zh-CN" sz="1400" dirty="0">
                <a:solidFill>
                  <a:schemeClr val="tx1">
                    <a:lumMod val="65000"/>
                    <a:lumOff val="35000"/>
                  </a:schemeClr>
                </a:solidFill>
              </a:rPr>
              <a:t>] = 8</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data</a:t>
            </a:r>
            <a:endParaRPr lang="en-US" altLang="zh-CN" sz="1400" dirty="0" smtClean="0">
              <a:solidFill>
                <a:schemeClr val="tx1">
                  <a:lumMod val="65000"/>
                  <a:lumOff val="35000"/>
                </a:schemeClr>
              </a:solidFill>
            </a:endParaRPr>
          </a:p>
        </p:txBody>
      </p:sp>
      <p:sp>
        <p:nvSpPr>
          <p:cNvPr id="35" name="矩形 34"/>
          <p:cNvSpPr/>
          <p:nvPr/>
        </p:nvSpPr>
        <p:spPr>
          <a:xfrm>
            <a:off x="5864301" y="3657514"/>
            <a:ext cx="4003635" cy="2555828"/>
          </a:xfrm>
          <a:prstGeom prst="rect">
            <a:avLst/>
          </a:prstGeom>
          <a:solidFill>
            <a:schemeClr val="tx1">
              <a:lumMod val="65000"/>
              <a:lumOff val="35000"/>
            </a:schemeClr>
          </a:solidFill>
        </p:spPr>
        <p:txBody>
          <a:bodyPr wrap="square">
            <a:spAutoFit/>
          </a:bodyPr>
          <a:lstStyle/>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[[ 0.          0.          0.        ]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[ 0.03392774  0.          0.55367163]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[ 0.66887986  0.07423295  0.        ]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[ 1.32365023  0.          0.61429241]]       </a:t>
            </a:r>
            <a:endParaRPr lang="da-DK" altLang="zh-CN" sz="1200" b="1" dirty="0" smtClean="0">
              <a:ln w="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da-DK" altLang="zh-CN" sz="1200" b="1" dirty="0" smtClean="0">
                <a:ln w="0"/>
                <a:solidFill>
                  <a:schemeClr val="bg1">
                    <a:lumMod val="95000"/>
                  </a:schemeClr>
                </a:solidFill>
                <a:latin typeface="微软雅黑" panose="020B0503020204020204" pitchFamily="34" charset="-122"/>
                <a:ea typeface="微软雅黑" panose="020B0503020204020204" pitchFamily="34" charset="-122"/>
              </a:rPr>
              <a:t>                                            </a:t>
            </a:r>
            <a:endParaRPr lang="da-DK" altLang="zh-CN" sz="1200" b="1" dirty="0">
              <a:ln w="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[[ 0.          0.          0.        ]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[ 8.          8.          8.        ]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[ 0.66887986  0.07423295  0.        ]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[ 8.          8.          8.        ]] </a:t>
            </a:r>
            <a:endParaRPr lang="zh-CN" altLang="en-US" sz="1200" b="1" dirty="0">
              <a:solidFill>
                <a:schemeClr val="bg1">
                  <a:lumMod val="95000"/>
                </a:schemeClr>
              </a:solidFill>
            </a:endParaRPr>
          </a:p>
        </p:txBody>
      </p:sp>
      <p:sp>
        <p:nvSpPr>
          <p:cNvPr id="8" name="矩形 7"/>
          <p:cNvSpPr/>
          <p:nvPr/>
        </p:nvSpPr>
        <p:spPr>
          <a:xfrm>
            <a:off x="1350889" y="1520851"/>
            <a:ext cx="4237111" cy="461665"/>
          </a:xfrm>
          <a:prstGeom prst="rect">
            <a:avLst/>
          </a:prstGeom>
          <a:solidFill>
            <a:schemeClr val="accent4">
              <a:lumMod val="60000"/>
              <a:lumOff val="40000"/>
            </a:schemeClr>
          </a:solidFill>
        </p:spPr>
        <p:txBody>
          <a:bodyPr wrap="square">
            <a:spAutoFit/>
          </a:bodyPr>
          <a:lstStyle/>
          <a:p>
            <a:pPr>
              <a:lnSpc>
                <a:spcPct val="20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在布尔型索引条件中，</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Python</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的 </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and</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 </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和 </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or</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 </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关键字是</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无效</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的。</a:t>
            </a:r>
            <a:endPar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980775" y="2295516"/>
            <a:ext cx="9259055"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通过布尔型数组设置是一种经常用到的手段。为了将</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data</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中的所有负数值都设置为</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，我们只需使用切片赋值即可。</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76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750"/>
                                        <p:tgtEl>
                                          <p:spTgt spid="33"/>
                                        </p:tgtEl>
                                      </p:cBhvr>
                                    </p:animEffect>
                                    <p:anim calcmode="lin" valueType="num">
                                      <p:cBhvr>
                                        <p:cTn id="23" dur="750" fill="hold"/>
                                        <p:tgtEl>
                                          <p:spTgt spid="33"/>
                                        </p:tgtEl>
                                        <p:attrNameLst>
                                          <p:attrName>ppt_x</p:attrName>
                                        </p:attrNameLst>
                                      </p:cBhvr>
                                      <p:tavLst>
                                        <p:tav tm="0">
                                          <p:val>
                                            <p:strVal val="#ppt_x"/>
                                          </p:val>
                                        </p:tav>
                                        <p:tav tm="100000">
                                          <p:val>
                                            <p:strVal val="#ppt_x"/>
                                          </p:val>
                                        </p:tav>
                                      </p:tavLst>
                                    </p:anim>
                                    <p:anim calcmode="lin" valueType="num">
                                      <p:cBhvr>
                                        <p:cTn id="24"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anim calcmode="lin" valueType="num">
                                      <p:cBhvr>
                                        <p:cTn id="30" dur="500" fill="hold"/>
                                        <p:tgtEl>
                                          <p:spTgt spid="35"/>
                                        </p:tgtEl>
                                        <p:attrNameLst>
                                          <p:attrName>ppt_x</p:attrName>
                                        </p:attrNameLst>
                                      </p:cBhvr>
                                      <p:tavLst>
                                        <p:tav tm="0">
                                          <p:val>
                                            <p:strVal val="#ppt_x"/>
                                          </p:val>
                                        </p:tav>
                                        <p:tav tm="100000">
                                          <p:val>
                                            <p:strVal val="#ppt_x"/>
                                          </p:val>
                                        </p:tav>
                                      </p:tavLst>
                                    </p:anim>
                                    <p:anim calcmode="lin" valueType="num">
                                      <p:cBhvr>
                                        <p:cTn id="31"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5" grpId="0" animBg="1"/>
      <p:bldP spid="8" grpId="0" animBg="1"/>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6. </a:t>
            </a:r>
            <a:r>
              <a:rPr lang="zh-CN" altLang="en-US" sz="3000" dirty="0" smtClean="0">
                <a:solidFill>
                  <a:schemeClr val="tx1">
                    <a:lumMod val="65000"/>
                    <a:lumOff val="35000"/>
                  </a:schemeClr>
                </a:solidFill>
              </a:rPr>
              <a:t>花式索引</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a:solidFill>
                  <a:schemeClr val="bg1">
                    <a:lumMod val="95000"/>
                  </a:schemeClr>
                </a:solidFill>
              </a:rPr>
              <a:t>NumPy</a:t>
            </a:r>
            <a:r>
              <a:rPr lang="zh-CN" altLang="en-US" sz="2000" b="1" dirty="0">
                <a:solidFill>
                  <a:schemeClr val="bg1">
                    <a:lumMod val="95000"/>
                  </a:schemeClr>
                </a:solidFill>
              </a:rPr>
              <a:t>模块基础</a:t>
            </a:r>
          </a:p>
        </p:txBody>
      </p:sp>
      <p:sp>
        <p:nvSpPr>
          <p:cNvPr id="11" name="标题 1"/>
          <p:cNvSpPr txBox="1">
            <a:spLocks/>
          </p:cNvSpPr>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掌握花式索引在实际开发中的应用</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24177384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花式索引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533516"/>
            <a:ext cx="9810598"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花式索引</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Fancy indexing</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）是一个</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术语。它指的是</a:t>
            </a:r>
            <a:r>
              <a:rPr lang="zh-CN" altLang="en-US" sz="1600" dirty="0" smtClean="0">
                <a:ln w="0"/>
                <a:solidFill>
                  <a:srgbClr val="C00000"/>
                </a:solidFill>
                <a:latin typeface="微软雅黑" panose="020B0503020204020204" pitchFamily="34" charset="-122"/>
                <a:ea typeface="微软雅黑" panose="020B0503020204020204" pitchFamily="34" charset="-122"/>
              </a:rPr>
              <a:t>利用整数数组进行索引</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假设我们有一个</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8</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4</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的数组：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249289" y="2339349"/>
            <a:ext cx="5891739"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示例：花式索引应用</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ch01-demo18.py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50889" y="2881984"/>
            <a:ext cx="4237111" cy="2096416"/>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8*4</a:t>
            </a:r>
            <a:r>
              <a:rPr lang="zh-CN" altLang="en-US" sz="1400" dirty="0">
                <a:solidFill>
                  <a:schemeClr val="accent6"/>
                </a:solidFill>
              </a:rPr>
              <a:t>的高维数组</a:t>
            </a:r>
          </a:p>
          <a:p>
            <a:pPr>
              <a:lnSpc>
                <a:spcPts val="2200"/>
              </a:lnSpc>
            </a:pP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t>
            </a:r>
            <a:r>
              <a:rPr lang="en-US" altLang="zh-CN" sz="1400" dirty="0" err="1">
                <a:solidFill>
                  <a:schemeClr val="accent2"/>
                </a:solidFill>
              </a:rPr>
              <a:t>empty</a:t>
            </a:r>
            <a:r>
              <a:rPr lang="en-US" altLang="zh-CN" sz="1400" dirty="0">
                <a:solidFill>
                  <a:schemeClr val="tx1">
                    <a:lumMod val="65000"/>
                    <a:lumOff val="35000"/>
                  </a:schemeClr>
                </a:solidFill>
              </a:rPr>
              <a:t>((</a:t>
            </a:r>
            <a:r>
              <a:rPr lang="en-US" altLang="zh-CN" sz="1400" dirty="0">
                <a:solidFill>
                  <a:schemeClr val="accent2"/>
                </a:solidFill>
              </a:rPr>
              <a:t>8</a:t>
            </a:r>
            <a:r>
              <a:rPr lang="en-US" altLang="zh-CN" sz="1400" dirty="0">
                <a:solidFill>
                  <a:schemeClr val="tx1">
                    <a:lumMod val="65000"/>
                    <a:lumOff val="35000"/>
                  </a:schemeClr>
                </a:solidFill>
              </a:rPr>
              <a:t>,</a:t>
            </a:r>
            <a:r>
              <a:rPr lang="en-US" altLang="zh-CN" sz="1400" dirty="0">
                <a:solidFill>
                  <a:schemeClr val="accent2"/>
                </a:solidFill>
              </a:rPr>
              <a:t>4</a:t>
            </a:r>
            <a:r>
              <a:rPr lang="en-US" altLang="zh-CN" sz="1400" dirty="0">
                <a:solidFill>
                  <a:schemeClr val="tx1">
                    <a:lumMod val="65000"/>
                    <a:lumOff val="35000"/>
                  </a:schemeClr>
                </a:solidFill>
              </a:rPr>
              <a:t>))</a:t>
            </a:r>
          </a:p>
          <a:p>
            <a:pPr>
              <a:lnSpc>
                <a:spcPts val="2200"/>
              </a:lnSpc>
            </a:pPr>
            <a:r>
              <a:rPr lang="en-US" altLang="zh-CN" sz="1400" dirty="0">
                <a:solidFill>
                  <a:schemeClr val="tx1">
                    <a:lumMod val="65000"/>
                    <a:lumOff val="35000"/>
                  </a:schemeClr>
                </a:solidFill>
              </a:rPr>
              <a:t>print </a:t>
            </a:r>
            <a:r>
              <a:rPr lang="en-US" altLang="zh-CN" sz="1400" dirty="0" err="1" smtClean="0">
                <a:solidFill>
                  <a:schemeClr val="tx1">
                    <a:lumMod val="65000"/>
                    <a:lumOff val="35000"/>
                  </a:schemeClr>
                </a:solidFill>
              </a:rPr>
              <a:t>arr</a:t>
            </a:r>
            <a:endParaRPr lang="en-US" altLang="zh-CN" sz="1400" dirty="0">
              <a:solidFill>
                <a:schemeClr val="accent6"/>
              </a:solidFill>
            </a:endParaRPr>
          </a:p>
          <a:p>
            <a:pPr>
              <a:lnSpc>
                <a:spcPts val="2200"/>
              </a:lnSpc>
            </a:pPr>
            <a:r>
              <a:rPr lang="en-US" altLang="zh-CN" sz="1400" dirty="0">
                <a:solidFill>
                  <a:schemeClr val="accent6"/>
                </a:solidFill>
              </a:rPr>
              <a:t># </a:t>
            </a:r>
            <a:r>
              <a:rPr lang="zh-CN" altLang="en-US" sz="1400" dirty="0">
                <a:solidFill>
                  <a:schemeClr val="accent6"/>
                </a:solidFill>
              </a:rPr>
              <a:t>使用</a:t>
            </a:r>
            <a:r>
              <a:rPr lang="en-US" altLang="zh-CN" sz="1400" dirty="0">
                <a:solidFill>
                  <a:schemeClr val="accent6"/>
                </a:solidFill>
              </a:rPr>
              <a:t>for</a:t>
            </a:r>
            <a:r>
              <a:rPr lang="zh-CN" altLang="en-US" sz="1400" dirty="0">
                <a:solidFill>
                  <a:schemeClr val="accent6"/>
                </a:solidFill>
              </a:rPr>
              <a:t>循环为数组各行赋值</a:t>
            </a:r>
          </a:p>
          <a:p>
            <a:pPr>
              <a:lnSpc>
                <a:spcPts val="2200"/>
              </a:lnSpc>
            </a:pPr>
            <a:r>
              <a:rPr lang="en-US" altLang="zh-CN" sz="1400" dirty="0">
                <a:solidFill>
                  <a:srgbClr val="0563C1"/>
                </a:solidFill>
              </a:rPr>
              <a:t>for</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i</a:t>
            </a:r>
            <a:r>
              <a:rPr lang="en-US" altLang="zh-CN" sz="1400" dirty="0">
                <a:solidFill>
                  <a:schemeClr val="tx1">
                    <a:lumMod val="65000"/>
                    <a:lumOff val="35000"/>
                  </a:schemeClr>
                </a:solidFill>
              </a:rPr>
              <a:t> </a:t>
            </a:r>
            <a:r>
              <a:rPr lang="en-US" altLang="zh-CN" sz="1400" dirty="0">
                <a:solidFill>
                  <a:srgbClr val="0563C1"/>
                </a:solidFill>
              </a:rPr>
              <a:t>in</a:t>
            </a:r>
            <a:r>
              <a:rPr lang="en-US" altLang="zh-CN" sz="1400" dirty="0">
                <a:solidFill>
                  <a:schemeClr val="tx1">
                    <a:lumMod val="65000"/>
                    <a:lumOff val="35000"/>
                  </a:schemeClr>
                </a:solidFill>
              </a:rPr>
              <a:t> range(</a:t>
            </a:r>
            <a:r>
              <a:rPr lang="en-US" altLang="zh-CN" sz="1400" dirty="0">
                <a:solidFill>
                  <a:schemeClr val="accent2"/>
                </a:solidFill>
              </a:rPr>
              <a:t>8</a:t>
            </a:r>
            <a:r>
              <a:rPr lang="en-US" altLang="zh-CN" sz="1400" dirty="0">
                <a:solidFill>
                  <a:schemeClr val="tx1">
                    <a:lumMod val="65000"/>
                    <a:lumOff val="35000"/>
                  </a:schemeClr>
                </a:solidFill>
              </a:rPr>
              <a:t>):</a:t>
            </a:r>
          </a:p>
          <a:p>
            <a:pPr>
              <a:lnSpc>
                <a:spcPts val="2200"/>
              </a:lnSpc>
            </a:pP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a:t>
            </a:r>
            <a:r>
              <a:rPr lang="en-US" altLang="zh-CN" sz="1400" dirty="0" err="1">
                <a:solidFill>
                  <a:schemeClr val="accent2"/>
                </a:solidFill>
              </a:rPr>
              <a:t>i</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i</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endParaRPr lang="en-US" altLang="zh-CN" sz="1400" dirty="0" smtClean="0">
              <a:solidFill>
                <a:schemeClr val="tx1">
                  <a:lumMod val="65000"/>
                  <a:lumOff val="35000"/>
                </a:schemeClr>
              </a:solidFill>
            </a:endParaRPr>
          </a:p>
        </p:txBody>
      </p:sp>
      <p:sp>
        <p:nvSpPr>
          <p:cNvPr id="35" name="矩形 34"/>
          <p:cNvSpPr/>
          <p:nvPr/>
        </p:nvSpPr>
        <p:spPr>
          <a:xfrm>
            <a:off x="4943269" y="2050612"/>
            <a:ext cx="6427520" cy="4524315"/>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6.90442732e-310   1.22192632e-316   1.06994461e-316   1.06991615e-316]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1.06991615e-316   1.06992089e-316   1.07001101e-316   1.06992089e-316]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1.07000271e-316   1.06992089e-316   1.07001220e-316   1.06992089e-316]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1.07000864e-316   1.06992089e-316   1.07009639e-316   1.06994224e-316]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1.06992089e-316   1.07002287e-316   1.06992089e-316   1.07000390e-316]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1.06992089e-316   1.07009639e-316   1.06992089e-316   1.07000864e-316]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1.06992089e-316   1.07002168e-316   1.06992089e-316   1.06990667e-316]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1.06992089e-316   1.07000508e-316   1.06992089e-316   1.07001694e-316]]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[[ 0.  0.  0.  0.]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[ 1.  1.  1.  1.]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[ 2.  2.  2.  2.]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[ 3.  3.  3.  3.]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[ 4.  4.  4.  4.]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[ 5.  5.  5.  5.]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[ 6.  6.  6.  6.]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[ 7.  7.  7.  7.]] </a:t>
            </a:r>
            <a:endParaRPr lang="zh-CN" altLang="en-US" sz="1200" b="1" dirty="0">
              <a:solidFill>
                <a:schemeClr val="bg1">
                  <a:lumMod val="95000"/>
                </a:schemeClr>
              </a:solidFill>
            </a:endParaRPr>
          </a:p>
        </p:txBody>
      </p:sp>
      <p:sp>
        <p:nvSpPr>
          <p:cNvPr id="28" name="矩形 27"/>
          <p:cNvSpPr/>
          <p:nvPr/>
        </p:nvSpPr>
        <p:spPr>
          <a:xfrm>
            <a:off x="871036" y="1007398"/>
            <a:ext cx="1407758"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6.1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引例</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矩形 8"/>
          <p:cNvSpPr/>
          <p:nvPr/>
        </p:nvSpPr>
        <p:spPr>
          <a:xfrm>
            <a:off x="6271232" y="4793734"/>
            <a:ext cx="4745111" cy="646331"/>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首先使用</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empty()</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生成一个指定形状的二维数组，再使用</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for</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循环为每一行数据赋值。</a:t>
            </a:r>
            <a:endPar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58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750"/>
                                        <p:tgtEl>
                                          <p:spTgt spid="33"/>
                                        </p:tgtEl>
                                      </p:cBhvr>
                                    </p:animEffect>
                                    <p:anim calcmode="lin" valueType="num">
                                      <p:cBhvr>
                                        <p:cTn id="11" dur="750" fill="hold"/>
                                        <p:tgtEl>
                                          <p:spTgt spid="33"/>
                                        </p:tgtEl>
                                        <p:attrNameLst>
                                          <p:attrName>ppt_x</p:attrName>
                                        </p:attrNameLst>
                                      </p:cBhvr>
                                      <p:tavLst>
                                        <p:tav tm="0">
                                          <p:val>
                                            <p:strVal val="#ppt_x"/>
                                          </p:val>
                                        </p:tav>
                                        <p:tav tm="100000">
                                          <p:val>
                                            <p:strVal val="#ppt_x"/>
                                          </p:val>
                                        </p:tav>
                                      </p:tavLst>
                                    </p:anim>
                                    <p:anim calcmode="lin" valueType="num">
                                      <p:cBhvr>
                                        <p:cTn id="12"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anim calcmode="lin" valueType="num">
                                      <p:cBhvr>
                                        <p:cTn id="18" dur="500" fill="hold"/>
                                        <p:tgtEl>
                                          <p:spTgt spid="35"/>
                                        </p:tgtEl>
                                        <p:attrNameLst>
                                          <p:attrName>ppt_x</p:attrName>
                                        </p:attrNameLst>
                                      </p:cBhvr>
                                      <p:tavLst>
                                        <p:tav tm="0">
                                          <p:val>
                                            <p:strVal val="#ppt_x"/>
                                          </p:val>
                                        </p:tav>
                                        <p:tav tm="100000">
                                          <p:val>
                                            <p:strVal val="#ppt_x"/>
                                          </p:val>
                                        </p:tav>
                                      </p:tavLst>
                                    </p:anim>
                                    <p:anim calcmode="lin" valueType="num">
                                      <p:cBhvr>
                                        <p:cTn id="19" dur="500" fill="hold"/>
                                        <p:tgtEl>
                                          <p:spTgt spid="35"/>
                                        </p:tgtEl>
                                        <p:attrNameLst>
                                          <p:attrName>ppt_y</p:attrName>
                                        </p:attrNameLst>
                                      </p:cBhvr>
                                      <p:tavLst>
                                        <p:tav tm="0">
                                          <p:val>
                                            <p:strVal val="#ppt_y+.1"/>
                                          </p:val>
                                        </p:tav>
                                        <p:tav tm="100000">
                                          <p:val>
                                            <p:strVal val="#ppt_y"/>
                                          </p:val>
                                        </p:tav>
                                      </p:tavLst>
                                    </p:anim>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5"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花式索引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011002"/>
            <a:ext cx="9767055"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假设我们需要获取指定的某些行数据的话，只需传入一个用于指定顺序的整数列表或</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ndarray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即可。</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50889" y="1947972"/>
            <a:ext cx="7735054"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示例：使用花式索引获取指定行的数据</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ch01-demo18.py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73191" y="2450292"/>
            <a:ext cx="4237111" cy="132034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使用花式索引获取指定行数据</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a:t>
            </a:r>
            <a:r>
              <a:rPr lang="en-US" altLang="zh-CN" sz="1400" dirty="0">
                <a:solidFill>
                  <a:schemeClr val="accent2"/>
                </a:solidFill>
              </a:rPr>
              <a:t>[4,3,0,6</a:t>
            </a:r>
            <a:r>
              <a:rPr lang="en-US" altLang="zh-CN" sz="1400" dirty="0" smtClean="0">
                <a:solidFill>
                  <a:schemeClr val="accent2"/>
                </a:solidFill>
              </a:rPr>
              <a:t>]</a:t>
            </a:r>
            <a:r>
              <a:rPr lang="en-US" altLang="zh-CN" sz="1400" dirty="0" smtClean="0">
                <a:solidFill>
                  <a:schemeClr val="tx1">
                    <a:lumMod val="65000"/>
                    <a:lumOff val="35000"/>
                  </a:schemeClr>
                </a:solidFill>
              </a:rPr>
              <a:t>]</a:t>
            </a:r>
            <a:endParaRPr lang="en-US" altLang="zh-CN" sz="1400" dirty="0">
              <a:solidFill>
                <a:schemeClr val="accent6"/>
              </a:solidFill>
            </a:endParaRPr>
          </a:p>
          <a:p>
            <a:pPr>
              <a:lnSpc>
                <a:spcPts val="2200"/>
              </a:lnSpc>
            </a:pPr>
            <a:r>
              <a:rPr lang="en-US" altLang="zh-CN" sz="1400" dirty="0">
                <a:solidFill>
                  <a:schemeClr val="accent6"/>
                </a:solidFill>
              </a:rPr>
              <a:t># </a:t>
            </a:r>
            <a:r>
              <a:rPr lang="zh-CN" altLang="en-US" sz="1400" dirty="0">
                <a:solidFill>
                  <a:schemeClr val="accent6"/>
                </a:solidFill>
              </a:rPr>
              <a:t>使用花式索引获取指定行数据</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a:t>
            </a:r>
            <a:r>
              <a:rPr lang="en-US" altLang="zh-CN" sz="1400" dirty="0">
                <a:solidFill>
                  <a:schemeClr val="accent2"/>
                </a:solidFill>
              </a:rPr>
              <a:t>[-1,-4,-8]</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35" name="矩形 34"/>
          <p:cNvSpPr/>
          <p:nvPr/>
        </p:nvSpPr>
        <p:spPr>
          <a:xfrm>
            <a:off x="6096000" y="2631224"/>
            <a:ext cx="4003635" cy="2278829"/>
          </a:xfrm>
          <a:prstGeom prst="rect">
            <a:avLst/>
          </a:prstGeom>
          <a:solidFill>
            <a:schemeClr val="tx1">
              <a:lumMod val="65000"/>
              <a:lumOff val="35000"/>
            </a:schemeClr>
          </a:solidFill>
        </p:spPr>
        <p:txBody>
          <a:bodyPr wrap="square">
            <a:spAutoFit/>
          </a:bodyPr>
          <a:lstStyle/>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[[ 4.  4.  4.  4.]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[ 3.  3.  3.  3.]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[ 0.  0.  0.  0.]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[ 6.  6.  6.  6.]]   </a:t>
            </a:r>
            <a:endParaRPr lang="da-DK" altLang="zh-CN" sz="1200" b="1" dirty="0" smtClean="0">
              <a:ln w="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da-DK" altLang="zh-CN" sz="1200" b="1" dirty="0" smtClean="0">
                <a:ln w="0"/>
                <a:solidFill>
                  <a:schemeClr val="bg1">
                    <a:lumMod val="95000"/>
                  </a:schemeClr>
                </a:solidFill>
                <a:latin typeface="微软雅黑" panose="020B0503020204020204" pitchFamily="34" charset="-122"/>
                <a:ea typeface="微软雅黑" panose="020B0503020204020204" pitchFamily="34" charset="-122"/>
              </a:rPr>
              <a:t>                                                                    </a:t>
            </a:r>
            <a:endParaRPr lang="da-DK" altLang="zh-CN" sz="1200" b="1" dirty="0">
              <a:ln w="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[[ 7.  7.  7.  7.]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[ 4.  4.  4.  4.]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[ 0.  0.  0.  0.]]</a:t>
            </a:r>
            <a:endParaRPr lang="zh-CN" altLang="en-US" sz="1200" b="1" dirty="0">
              <a:solidFill>
                <a:schemeClr val="bg1">
                  <a:lumMod val="95000"/>
                </a:schemeClr>
              </a:solidFill>
            </a:endParaRPr>
          </a:p>
        </p:txBody>
      </p:sp>
      <p:sp>
        <p:nvSpPr>
          <p:cNvPr id="9" name="矩形 8"/>
          <p:cNvSpPr/>
          <p:nvPr/>
        </p:nvSpPr>
        <p:spPr>
          <a:xfrm>
            <a:off x="980775" y="1381120"/>
            <a:ext cx="9259055"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我们传入的整数列表里面的元素可以理解为数组的行下标。</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1373191" y="4075365"/>
            <a:ext cx="4237111" cy="369332"/>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a:ln w="0"/>
                <a:solidFill>
                  <a:schemeClr val="accent4">
                    <a:lumMod val="50000"/>
                  </a:schemeClr>
                </a:solidFill>
                <a:latin typeface="微软雅黑" panose="020B0503020204020204" pitchFamily="34" charset="-122"/>
                <a:ea typeface="微软雅黑" panose="020B0503020204020204" pitchFamily="34" charset="-122"/>
              </a:rPr>
              <a:t>若整数数列元素为</a:t>
            </a:r>
            <a:r>
              <a:rPr lang="zh-CN" altLang="en-US" sz="1200" b="1" dirty="0">
                <a:ln w="0"/>
                <a:solidFill>
                  <a:schemeClr val="accent4">
                    <a:lumMod val="50000"/>
                  </a:schemeClr>
                </a:solidFill>
                <a:latin typeface="微软雅黑" panose="020B0503020204020204" pitchFamily="34" charset="-122"/>
                <a:ea typeface="微软雅黑" panose="020B0503020204020204" pitchFamily="34" charset="-122"/>
              </a:rPr>
              <a:t>负值</a:t>
            </a:r>
            <a:r>
              <a:rPr lang="zh-CN" altLang="en-US" sz="1200" dirty="0">
                <a:ln w="0"/>
                <a:solidFill>
                  <a:schemeClr val="accent4">
                    <a:lumMod val="50000"/>
                  </a:schemeClr>
                </a:solidFill>
                <a:latin typeface="微软雅黑" panose="020B0503020204020204" pitchFamily="34" charset="-122"/>
                <a:ea typeface="微软雅黑" panose="020B0503020204020204" pitchFamily="34" charset="-122"/>
              </a:rPr>
              <a:t>，则</a:t>
            </a:r>
            <a:r>
              <a:rPr lang="zh-CN" altLang="en-US" sz="1200" b="1" dirty="0">
                <a:ln w="0"/>
                <a:solidFill>
                  <a:schemeClr val="accent4">
                    <a:lumMod val="50000"/>
                  </a:schemeClr>
                </a:solidFill>
                <a:latin typeface="微软雅黑" panose="020B0503020204020204" pitchFamily="34" charset="-122"/>
                <a:ea typeface="微软雅黑" panose="020B0503020204020204" pitchFamily="34" charset="-122"/>
              </a:rPr>
              <a:t>倒序</a:t>
            </a:r>
            <a:r>
              <a:rPr lang="zh-CN" altLang="en-US" sz="1200" dirty="0">
                <a:ln w="0"/>
                <a:solidFill>
                  <a:schemeClr val="accent4">
                    <a:lumMod val="50000"/>
                  </a:schemeClr>
                </a:solidFill>
                <a:latin typeface="微软雅黑" panose="020B0503020204020204" pitchFamily="34" charset="-122"/>
                <a:ea typeface="微软雅黑" panose="020B0503020204020204" pitchFamily="34" charset="-122"/>
              </a:rPr>
              <a:t>从数组中获取行数据。</a:t>
            </a:r>
            <a:endParaRPr lang="en-US" altLang="zh-CN" sz="1200" dirty="0">
              <a:ln w="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079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750"/>
                                        <p:tgtEl>
                                          <p:spTgt spid="33"/>
                                        </p:tgtEl>
                                      </p:cBhvr>
                                    </p:animEffect>
                                    <p:anim calcmode="lin" valueType="num">
                                      <p:cBhvr>
                                        <p:cTn id="11" dur="750" fill="hold"/>
                                        <p:tgtEl>
                                          <p:spTgt spid="33"/>
                                        </p:tgtEl>
                                        <p:attrNameLst>
                                          <p:attrName>ppt_x</p:attrName>
                                        </p:attrNameLst>
                                      </p:cBhvr>
                                      <p:tavLst>
                                        <p:tav tm="0">
                                          <p:val>
                                            <p:strVal val="#ppt_x"/>
                                          </p:val>
                                        </p:tav>
                                        <p:tav tm="100000">
                                          <p:val>
                                            <p:strVal val="#ppt_x"/>
                                          </p:val>
                                        </p:tav>
                                      </p:tavLst>
                                    </p:anim>
                                    <p:anim calcmode="lin" valueType="num">
                                      <p:cBhvr>
                                        <p:cTn id="12" dur="750" fill="hold"/>
                                        <p:tgtEl>
                                          <p:spTgt spid="33"/>
                                        </p:tgtEl>
                                        <p:attrNameLst>
                                          <p:attrName>ppt_y</p:attrName>
                                        </p:attrNameLst>
                                      </p:cBhvr>
                                      <p:tavLst>
                                        <p:tav tm="0">
                                          <p:val>
                                            <p:strVal val="#ppt_y+.1"/>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anim calcmode="lin" valueType="num">
                                      <p:cBhvr>
                                        <p:cTn id="17" dur="500" fill="hold"/>
                                        <p:tgtEl>
                                          <p:spTgt spid="10"/>
                                        </p:tgtEl>
                                        <p:attrNameLst>
                                          <p:attrName>ppt_x</p:attrName>
                                        </p:attrNameLst>
                                      </p:cBhvr>
                                      <p:tavLst>
                                        <p:tav tm="0">
                                          <p:val>
                                            <p:strVal val="#ppt_x"/>
                                          </p:val>
                                        </p:tav>
                                        <p:tav tm="100000">
                                          <p:val>
                                            <p:strVal val="#ppt_x"/>
                                          </p:val>
                                        </p:tav>
                                      </p:tavLst>
                                    </p:anim>
                                    <p:anim calcmode="lin" valueType="num">
                                      <p:cBhvr>
                                        <p:cTn id="18"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anim calcmode="lin" valueType="num">
                                      <p:cBhvr>
                                        <p:cTn id="24" dur="500" fill="hold"/>
                                        <p:tgtEl>
                                          <p:spTgt spid="35"/>
                                        </p:tgtEl>
                                        <p:attrNameLst>
                                          <p:attrName>ppt_x</p:attrName>
                                        </p:attrNameLst>
                                      </p:cBhvr>
                                      <p:tavLst>
                                        <p:tav tm="0">
                                          <p:val>
                                            <p:strVal val="#ppt_x"/>
                                          </p:val>
                                        </p:tav>
                                        <p:tav tm="100000">
                                          <p:val>
                                            <p:strVal val="#ppt_x"/>
                                          </p:val>
                                        </p:tav>
                                      </p:tavLst>
                                    </p:anim>
                                    <p:anim calcmode="lin" valueType="num">
                                      <p:cBhvr>
                                        <p:cTn id="25"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5" grpId="0" animBg="1"/>
      <p:bldP spid="1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花式索引</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011002"/>
            <a:ext cx="9767055"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假设我们需要获取二维数组中的某些元素值，并将获取到的值重塑成一个一维数组。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这样</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的话，一次传图多个索引数组，其中的元素对应各个索引元组。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50889" y="1947972"/>
            <a:ext cx="7735054"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示例：获取指定元素值并重塑成一维数组</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ch01-demo19.py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73191" y="2450292"/>
            <a:ext cx="4237111" cy="1892123"/>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8*4</a:t>
            </a:r>
            <a:r>
              <a:rPr lang="zh-CN" altLang="en-US" sz="1400" dirty="0">
                <a:solidFill>
                  <a:schemeClr val="accent6"/>
                </a:solidFill>
              </a:rPr>
              <a:t>的高维数组</a:t>
            </a:r>
          </a:p>
          <a:p>
            <a:pPr>
              <a:lnSpc>
                <a:spcPts val="2200"/>
              </a:lnSpc>
            </a:pPr>
            <a:r>
              <a:rPr lang="en-US" altLang="zh-CN" sz="1400" dirty="0">
                <a:solidFill>
                  <a:schemeClr val="accent6"/>
                </a:solidFill>
              </a:rPr>
              <a:t># </a:t>
            </a:r>
            <a:r>
              <a:rPr lang="zh-CN" altLang="en-US" sz="1400" dirty="0">
                <a:solidFill>
                  <a:schemeClr val="accent6"/>
                </a:solidFill>
              </a:rPr>
              <a:t>使用</a:t>
            </a:r>
            <a:r>
              <a:rPr lang="en-US" altLang="zh-CN" sz="1400" dirty="0">
                <a:solidFill>
                  <a:schemeClr val="accent6"/>
                </a:solidFill>
              </a:rPr>
              <a:t>reshape()</a:t>
            </a:r>
            <a:r>
              <a:rPr lang="zh-CN" altLang="en-US" sz="1400" dirty="0">
                <a:solidFill>
                  <a:schemeClr val="accent6"/>
                </a:solidFill>
              </a:rPr>
              <a:t>函数改变数组的形状</a:t>
            </a:r>
          </a:p>
          <a:p>
            <a:pPr>
              <a:lnSpc>
                <a:spcPts val="2200"/>
              </a:lnSpc>
            </a:pP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(32).</a:t>
            </a:r>
            <a:r>
              <a:rPr lang="en-US" altLang="zh-CN" sz="1400" dirty="0">
                <a:solidFill>
                  <a:schemeClr val="accent2"/>
                </a:solidFill>
              </a:rPr>
              <a:t>reshape</a:t>
            </a:r>
            <a:r>
              <a:rPr lang="en-US" altLang="zh-CN" sz="1400" dirty="0">
                <a:solidFill>
                  <a:schemeClr val="tx1">
                    <a:lumMod val="65000"/>
                    <a:lumOff val="35000"/>
                  </a:schemeClr>
                </a:solidFill>
              </a:rPr>
              <a:t>((8,4))</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使用花式数组获取定位元素并生成以为数组</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[[1,5,7,2],[0,3,1,2]]</a:t>
            </a:r>
            <a:endParaRPr lang="en-US" altLang="zh-CN" sz="1400" dirty="0" smtClean="0">
              <a:solidFill>
                <a:schemeClr val="tx1">
                  <a:lumMod val="65000"/>
                  <a:lumOff val="35000"/>
                </a:schemeClr>
              </a:solidFill>
            </a:endParaRPr>
          </a:p>
        </p:txBody>
      </p:sp>
      <p:sp>
        <p:nvSpPr>
          <p:cNvPr id="35" name="矩形 34"/>
          <p:cNvSpPr/>
          <p:nvPr/>
        </p:nvSpPr>
        <p:spPr>
          <a:xfrm>
            <a:off x="5871558" y="2409637"/>
            <a:ext cx="1959429" cy="2862322"/>
          </a:xfrm>
          <a:prstGeom prst="rect">
            <a:avLst/>
          </a:prstGeom>
          <a:solidFill>
            <a:schemeClr val="tx1">
              <a:lumMod val="65000"/>
              <a:lumOff val="35000"/>
            </a:schemeClr>
          </a:solidFill>
        </p:spPr>
        <p:txBody>
          <a:bodyPr wrap="square">
            <a:spAutoFit/>
          </a:bodyPr>
          <a:lstStyle/>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[[ 0  1  2  3]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[ 4  5  6  7]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[ 8  9 10 11]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[12 13 14 15]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[16 17 18 19]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[20 21 22 23]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[24 25 26 27]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[28 29 30 31]]   </a:t>
            </a:r>
            <a:endParaRPr lang="da-DK" altLang="zh-CN" sz="1200" b="1" dirty="0" smtClean="0">
              <a:ln w="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da-DK" altLang="zh-CN" sz="1200" b="1" dirty="0" smtClean="0">
                <a:ln w="0"/>
                <a:solidFill>
                  <a:schemeClr val="bg1">
                    <a:lumMod val="95000"/>
                  </a:schemeClr>
                </a:solidFill>
                <a:latin typeface="微软雅黑" panose="020B0503020204020204" pitchFamily="34" charset="-122"/>
                <a:ea typeface="微软雅黑" panose="020B0503020204020204" pitchFamily="34" charset="-122"/>
              </a:rPr>
              <a:t>                                                                       </a:t>
            </a:r>
            <a:endParaRPr lang="da-DK" altLang="zh-CN" sz="1200" b="1" dirty="0">
              <a:ln w="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[ 4 23 29 10] </a:t>
            </a:r>
            <a:endParaRPr lang="zh-CN" altLang="en-US" sz="1200" b="1" dirty="0">
              <a:solidFill>
                <a:schemeClr val="bg1">
                  <a:lumMod val="95000"/>
                </a:schemeClr>
              </a:solidFill>
            </a:endParaRPr>
          </a:p>
        </p:txBody>
      </p:sp>
      <p:sp>
        <p:nvSpPr>
          <p:cNvPr id="10" name="矩形 9"/>
          <p:cNvSpPr/>
          <p:nvPr/>
        </p:nvSpPr>
        <p:spPr>
          <a:xfrm>
            <a:off x="1350889" y="4533295"/>
            <a:ext cx="4498368" cy="1477328"/>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首先，</a:t>
            </a:r>
            <a:r>
              <a:rPr lang="en-US" altLang="zh-CN" sz="1200" b="1" dirty="0" err="1" smtClean="0">
                <a:ln w="0"/>
                <a:solidFill>
                  <a:schemeClr val="accent4">
                    <a:lumMod val="50000"/>
                  </a:schemeClr>
                </a:solidFill>
                <a:latin typeface="微软雅黑" panose="020B0503020204020204" pitchFamily="34" charset="-122"/>
                <a:ea typeface="微软雅黑" panose="020B0503020204020204" pitchFamily="34" charset="-122"/>
              </a:rPr>
              <a:t>np.arange</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(32)</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生成一个</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0~31</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的一维数组</a:t>
            </a:r>
            <a:endPar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其次，</a:t>
            </a:r>
            <a:r>
              <a:rPr lang="en-US" altLang="zh-CN" sz="1200" b="1" dirty="0" err="1" smtClean="0">
                <a:ln w="0"/>
                <a:solidFill>
                  <a:schemeClr val="accent4">
                    <a:lumMod val="50000"/>
                  </a:schemeClr>
                </a:solidFill>
                <a:latin typeface="微软雅黑" panose="020B0503020204020204" pitchFamily="34" charset="-122"/>
                <a:ea typeface="微软雅黑" panose="020B0503020204020204" pitchFamily="34" charset="-122"/>
              </a:rPr>
              <a:t>reshae</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((8,4)) </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将生成的一维数组改变形状为二维数组</a:t>
            </a:r>
            <a:endPar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此时，形成我们的数据矩阵。</a:t>
            </a:r>
            <a:endPar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最终</a:t>
            </a:r>
            <a:r>
              <a:rPr lang="zh-CN" altLang="en-US" sz="1200" dirty="0">
                <a:ln w="0"/>
                <a:solidFill>
                  <a:schemeClr val="accent4">
                    <a:lumMod val="50000"/>
                  </a:schemeClr>
                </a:solidFill>
                <a:latin typeface="微软雅黑" panose="020B0503020204020204" pitchFamily="34" charset="-122"/>
                <a:ea typeface="微软雅黑" panose="020B0503020204020204" pitchFamily="34" charset="-122"/>
              </a:rPr>
              <a:t>，</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选择的元素下标为（</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1,0</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5,3</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7,1</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）和（</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2,2</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）。这个花式索引的行为用于选取矩阵的行列子集。</a:t>
            </a:r>
            <a:endParaRPr lang="en-US" altLang="zh-CN" sz="1200" dirty="0">
              <a:ln w="0"/>
              <a:solidFill>
                <a:schemeClr val="accent4">
                  <a:lumMod val="50000"/>
                </a:schemeClr>
              </a:solidFill>
              <a:latin typeface="微软雅黑" panose="020B0503020204020204" pitchFamily="34" charset="-122"/>
              <a:ea typeface="微软雅黑" panose="020B0503020204020204" pitchFamily="34" charset="-122"/>
            </a:endParaRPr>
          </a:p>
        </p:txBody>
      </p:sp>
      <p:sp>
        <p:nvSpPr>
          <p:cNvPr id="11" name="标题 1"/>
          <p:cNvSpPr txBox="1">
            <a:spLocks/>
          </p:cNvSpPr>
          <p:nvPr/>
        </p:nvSpPr>
        <p:spPr>
          <a:xfrm>
            <a:off x="7981084" y="2450291"/>
            <a:ext cx="3557773" cy="133793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选择指定行数据并重新排列每行元素顺序</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[[1,5,7,2]][:,[0,3,1,2</a:t>
            </a:r>
            <a:r>
              <a:rPr lang="en-US" altLang="zh-CN" sz="1400" dirty="0" smtClean="0">
                <a:solidFill>
                  <a:schemeClr val="tx1">
                    <a:lumMod val="65000"/>
                    <a:lumOff val="35000"/>
                  </a:schemeClr>
                </a:solidFill>
              </a:rPr>
              <a:t>]]</a:t>
            </a:r>
          </a:p>
          <a:p>
            <a:pPr>
              <a:lnSpc>
                <a:spcPts val="2200"/>
              </a:lnSpc>
            </a:pPr>
            <a:r>
              <a:rPr lang="en-US" altLang="zh-CN" sz="1400" dirty="0">
                <a:solidFill>
                  <a:schemeClr val="accent6"/>
                </a:solidFill>
              </a:rPr>
              <a:t># </a:t>
            </a:r>
            <a:r>
              <a:rPr lang="zh-CN" altLang="en-US" sz="1400" dirty="0">
                <a:solidFill>
                  <a:schemeClr val="accent6"/>
                </a:solidFill>
              </a:rPr>
              <a:t>或使用</a:t>
            </a:r>
            <a:r>
              <a:rPr lang="en-US" altLang="zh-CN" sz="1400" dirty="0" err="1">
                <a:solidFill>
                  <a:schemeClr val="accent6"/>
                </a:solidFill>
              </a:rPr>
              <a:t>np.ix</a:t>
            </a:r>
            <a:r>
              <a:rPr lang="en-US" altLang="zh-CN" sz="1400" dirty="0">
                <a:solidFill>
                  <a:schemeClr val="accent6"/>
                </a:solidFill>
              </a:rPr>
              <a:t>_</a:t>
            </a:r>
            <a:r>
              <a:rPr lang="zh-CN" altLang="en-US" sz="1400" dirty="0">
                <a:solidFill>
                  <a:schemeClr val="accent6"/>
                </a:solidFill>
              </a:rPr>
              <a:t>函数</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a:t>
            </a:r>
            <a:r>
              <a:rPr lang="en-US" altLang="zh-CN" sz="1400" dirty="0" err="1">
                <a:solidFill>
                  <a:schemeClr val="accent2"/>
                </a:solidFill>
              </a:rPr>
              <a:t>np.ix</a:t>
            </a:r>
            <a:r>
              <a:rPr lang="en-US" altLang="zh-CN" sz="1400" dirty="0">
                <a:solidFill>
                  <a:schemeClr val="accent2"/>
                </a:solidFill>
              </a:rPr>
              <a:t>_</a:t>
            </a:r>
            <a:r>
              <a:rPr lang="en-US" altLang="zh-CN" sz="1400" dirty="0">
                <a:solidFill>
                  <a:schemeClr val="tx1">
                    <a:lumMod val="65000"/>
                    <a:lumOff val="35000"/>
                  </a:schemeClr>
                </a:solidFill>
              </a:rPr>
              <a:t>([1,5,7,2],[0,3,1,2])]</a:t>
            </a:r>
            <a:endParaRPr lang="en-US" altLang="zh-CN" sz="1400" dirty="0" smtClean="0">
              <a:solidFill>
                <a:schemeClr val="tx1">
                  <a:lumMod val="65000"/>
                  <a:lumOff val="35000"/>
                </a:schemeClr>
              </a:solidFill>
            </a:endParaRPr>
          </a:p>
        </p:txBody>
      </p:sp>
      <p:sp>
        <p:nvSpPr>
          <p:cNvPr id="12" name="矩形 11"/>
          <p:cNvSpPr/>
          <p:nvPr/>
        </p:nvSpPr>
        <p:spPr>
          <a:xfrm>
            <a:off x="8027459" y="4778065"/>
            <a:ext cx="1959429" cy="1170833"/>
          </a:xfrm>
          <a:prstGeom prst="rect">
            <a:avLst/>
          </a:prstGeom>
          <a:solidFill>
            <a:schemeClr val="tx1">
              <a:lumMod val="65000"/>
              <a:lumOff val="35000"/>
            </a:schemeClr>
          </a:solidFill>
        </p:spPr>
        <p:txBody>
          <a:bodyPr wrap="square">
            <a:spAutoFit/>
          </a:bodyPr>
          <a:lstStyle/>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[[ 4  7  5  6]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[20 23 21 22]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[28 31 29 30]                                                                            </a:t>
            </a:r>
          </a:p>
          <a:p>
            <a:pPr>
              <a:lnSpc>
                <a:spcPct val="150000"/>
              </a:lnSpc>
            </a:pPr>
            <a:r>
              <a:rPr lang="da-DK" altLang="zh-CN" sz="1200" b="1" dirty="0">
                <a:ln w="0"/>
                <a:solidFill>
                  <a:schemeClr val="bg1">
                    <a:lumMod val="95000"/>
                  </a:schemeClr>
                </a:solidFill>
                <a:latin typeface="微软雅黑" panose="020B0503020204020204" pitchFamily="34" charset="-122"/>
                <a:ea typeface="微软雅黑" panose="020B0503020204020204" pitchFamily="34" charset="-122"/>
              </a:rPr>
              <a:t> [ 8 11  9 10]] </a:t>
            </a:r>
            <a:endParaRPr lang="zh-CN" altLang="en-US" sz="1200" b="1" dirty="0">
              <a:solidFill>
                <a:schemeClr val="bg1">
                  <a:lumMod val="95000"/>
                </a:schemeClr>
              </a:solidFill>
            </a:endParaRPr>
          </a:p>
        </p:txBody>
      </p:sp>
      <p:sp>
        <p:nvSpPr>
          <p:cNvPr id="14" name="矩形 13"/>
          <p:cNvSpPr/>
          <p:nvPr/>
        </p:nvSpPr>
        <p:spPr>
          <a:xfrm>
            <a:off x="8027459" y="3959981"/>
            <a:ext cx="3511398" cy="646331"/>
          </a:xfrm>
          <a:prstGeom prst="rect">
            <a:avLst/>
          </a:prstGeom>
          <a:solidFill>
            <a:schemeClr val="accent4">
              <a:lumMod val="60000"/>
              <a:lumOff val="40000"/>
            </a:schemeClr>
          </a:solidFill>
        </p:spPr>
        <p:txBody>
          <a:bodyPr wrap="square">
            <a:spAutoFit/>
          </a:bodyPr>
          <a:lstStyle/>
          <a:p>
            <a:pPr>
              <a:lnSpc>
                <a:spcPct val="150000"/>
              </a:lnSpc>
            </a:pPr>
            <a:r>
              <a:rPr lang="en-US" altLang="zh-CN" sz="1200" b="1" dirty="0" err="1">
                <a:ln w="0"/>
                <a:solidFill>
                  <a:schemeClr val="accent4">
                    <a:lumMod val="50000"/>
                  </a:schemeClr>
                </a:solidFill>
                <a:latin typeface="微软雅黑" panose="020B0503020204020204" pitchFamily="34" charset="-122"/>
                <a:ea typeface="微软雅黑" panose="020B0503020204020204" pitchFamily="34" charset="-122"/>
              </a:rPr>
              <a:t>n</a:t>
            </a:r>
            <a:r>
              <a:rPr lang="en-US" altLang="zh-CN" sz="1200" b="1" dirty="0" err="1" smtClean="0">
                <a:ln w="0"/>
                <a:solidFill>
                  <a:schemeClr val="accent4">
                    <a:lumMod val="50000"/>
                  </a:schemeClr>
                </a:solidFill>
                <a:latin typeface="微软雅黑" panose="020B0503020204020204" pitchFamily="34" charset="-122"/>
                <a:ea typeface="微软雅黑" panose="020B0503020204020204" pitchFamily="34" charset="-122"/>
              </a:rPr>
              <a:t>p.ix</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_</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函数可以将两个一维数组转换成为一个用于选取方形区域的</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索引器</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a:t>
            </a:r>
            <a:endParaRPr lang="en-US" altLang="zh-CN" sz="1200" dirty="0">
              <a:ln w="0"/>
              <a:solidFill>
                <a:schemeClr val="accent4">
                  <a:lumMod val="50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350889" y="6201503"/>
            <a:ext cx="6973585" cy="461665"/>
          </a:xfrm>
          <a:prstGeom prst="rect">
            <a:avLst/>
          </a:prstGeom>
          <a:solidFill>
            <a:schemeClr val="accent2">
              <a:lumMod val="75000"/>
            </a:schemeClr>
          </a:solidFill>
        </p:spPr>
        <p:txBody>
          <a:bodyPr wrap="square">
            <a:spAutoFit/>
          </a:bodyPr>
          <a:lstStyle/>
          <a:p>
            <a:pPr marL="285750" indent="-285750">
              <a:lnSpc>
                <a:spcPct val="150000"/>
              </a:lnSpc>
              <a:buFont typeface="Arial" panose="020B0604020202020204" pitchFamily="34" charset="0"/>
              <a:buChar char="•"/>
            </a:pPr>
            <a:r>
              <a:rPr lang="zh-CN" altLang="en-US" sz="1600" b="1" dirty="0" smtClean="0">
                <a:ln w="0"/>
                <a:solidFill>
                  <a:schemeClr val="bg1">
                    <a:lumMod val="95000"/>
                  </a:schemeClr>
                </a:solidFill>
                <a:latin typeface="微软雅黑" panose="020B0503020204020204" pitchFamily="34" charset="-122"/>
                <a:ea typeface="微软雅黑" panose="020B0503020204020204" pitchFamily="34" charset="-122"/>
              </a:rPr>
              <a:t>特别说明</a:t>
            </a:r>
            <a:r>
              <a:rPr lang="zh-CN" altLang="en-US" sz="1600" dirty="0" smtClean="0">
                <a:ln w="0"/>
                <a:solidFill>
                  <a:schemeClr val="bg1">
                    <a:lumMod val="95000"/>
                  </a:schemeClr>
                </a:solidFill>
                <a:latin typeface="微软雅黑" panose="020B0503020204020204" pitchFamily="34" charset="-122"/>
                <a:ea typeface="微软雅黑" panose="020B0503020204020204" pitchFamily="34" charset="-122"/>
              </a:rPr>
              <a:t>：花式索引和切片不一样，它总是</a:t>
            </a:r>
            <a:r>
              <a:rPr lang="zh-CN" altLang="en-US" sz="1600" b="1" dirty="0" smtClean="0">
                <a:ln w="0"/>
                <a:solidFill>
                  <a:schemeClr val="bg1">
                    <a:lumMod val="95000"/>
                  </a:schemeClr>
                </a:solidFill>
                <a:latin typeface="微软雅黑" panose="020B0503020204020204" pitchFamily="34" charset="-122"/>
                <a:ea typeface="微软雅黑" panose="020B0503020204020204" pitchFamily="34" charset="-122"/>
              </a:rPr>
              <a:t>将数据复制到新的数组中</a:t>
            </a:r>
            <a:r>
              <a:rPr lang="zh-CN" altLang="en-US" sz="1600" dirty="0" smtClean="0">
                <a:ln w="0"/>
                <a:solidFill>
                  <a:schemeClr val="bg1">
                    <a:lumMod val="9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324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750"/>
                                        <p:tgtEl>
                                          <p:spTgt spid="33"/>
                                        </p:tgtEl>
                                      </p:cBhvr>
                                    </p:animEffect>
                                    <p:anim calcmode="lin" valueType="num">
                                      <p:cBhvr>
                                        <p:cTn id="11" dur="750" fill="hold"/>
                                        <p:tgtEl>
                                          <p:spTgt spid="33"/>
                                        </p:tgtEl>
                                        <p:attrNameLst>
                                          <p:attrName>ppt_x</p:attrName>
                                        </p:attrNameLst>
                                      </p:cBhvr>
                                      <p:tavLst>
                                        <p:tav tm="0">
                                          <p:val>
                                            <p:strVal val="#ppt_x"/>
                                          </p:val>
                                        </p:tav>
                                        <p:tav tm="100000">
                                          <p:val>
                                            <p:strVal val="#ppt_x"/>
                                          </p:val>
                                        </p:tav>
                                      </p:tavLst>
                                    </p:anim>
                                    <p:anim calcmode="lin" valueType="num">
                                      <p:cBhvr>
                                        <p:cTn id="12" dur="750" fill="hold"/>
                                        <p:tgtEl>
                                          <p:spTgt spid="33"/>
                                        </p:tgtEl>
                                        <p:attrNameLst>
                                          <p:attrName>ppt_y</p:attrName>
                                        </p:attrNameLst>
                                      </p:cBhvr>
                                      <p:tavLst>
                                        <p:tav tm="0">
                                          <p:val>
                                            <p:strVal val="#ppt_y+.1"/>
                                          </p:val>
                                        </p:tav>
                                        <p:tav tm="100000">
                                          <p:val>
                                            <p:strVal val="#ppt_y"/>
                                          </p:val>
                                        </p:tav>
                                      </p:tavLst>
                                    </p:anim>
                                  </p:childTnLst>
                                </p:cTn>
                              </p:par>
                            </p:childTnLst>
                          </p:cTn>
                        </p:par>
                        <p:par>
                          <p:cTn id="13" fill="hold">
                            <p:stCondLst>
                              <p:cond delay="750"/>
                            </p:stCondLst>
                            <p:childTnLst>
                              <p:par>
                                <p:cTn id="14" presetID="42"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anim calcmode="lin" valueType="num">
                                      <p:cBhvr>
                                        <p:cTn id="17" dur="500" fill="hold"/>
                                        <p:tgtEl>
                                          <p:spTgt spid="10"/>
                                        </p:tgtEl>
                                        <p:attrNameLst>
                                          <p:attrName>ppt_x</p:attrName>
                                        </p:attrNameLst>
                                      </p:cBhvr>
                                      <p:tavLst>
                                        <p:tav tm="0">
                                          <p:val>
                                            <p:strVal val="#ppt_x"/>
                                          </p:val>
                                        </p:tav>
                                        <p:tav tm="100000">
                                          <p:val>
                                            <p:strVal val="#ppt_x"/>
                                          </p:val>
                                        </p:tav>
                                      </p:tavLst>
                                    </p:anim>
                                    <p:anim calcmode="lin" valueType="num">
                                      <p:cBhvr>
                                        <p:cTn id="18"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anim calcmode="lin" valueType="num">
                                      <p:cBhvr>
                                        <p:cTn id="24" dur="500" fill="hold"/>
                                        <p:tgtEl>
                                          <p:spTgt spid="35"/>
                                        </p:tgtEl>
                                        <p:attrNameLst>
                                          <p:attrName>ppt_x</p:attrName>
                                        </p:attrNameLst>
                                      </p:cBhvr>
                                      <p:tavLst>
                                        <p:tav tm="0">
                                          <p:val>
                                            <p:strVal val="#ppt_x"/>
                                          </p:val>
                                        </p:tav>
                                        <p:tav tm="100000">
                                          <p:val>
                                            <p:strVal val="#ppt_x"/>
                                          </p:val>
                                        </p:tav>
                                      </p:tavLst>
                                    </p:anim>
                                    <p:anim calcmode="lin" valueType="num">
                                      <p:cBhvr>
                                        <p:cTn id="25"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750"/>
                                        <p:tgtEl>
                                          <p:spTgt spid="11"/>
                                        </p:tgtEl>
                                      </p:cBhvr>
                                    </p:animEffect>
                                    <p:anim calcmode="lin" valueType="num">
                                      <p:cBhvr>
                                        <p:cTn id="31" dur="750" fill="hold"/>
                                        <p:tgtEl>
                                          <p:spTgt spid="11"/>
                                        </p:tgtEl>
                                        <p:attrNameLst>
                                          <p:attrName>ppt_x</p:attrName>
                                        </p:attrNameLst>
                                      </p:cBhvr>
                                      <p:tavLst>
                                        <p:tav tm="0">
                                          <p:val>
                                            <p:strVal val="#ppt_x"/>
                                          </p:val>
                                        </p:tav>
                                        <p:tav tm="100000">
                                          <p:val>
                                            <p:strVal val="#ppt_x"/>
                                          </p:val>
                                        </p:tav>
                                      </p:tavLst>
                                    </p:anim>
                                    <p:anim calcmode="lin" valueType="num">
                                      <p:cBhvr>
                                        <p:cTn id="32" dur="750" fill="hold"/>
                                        <p:tgtEl>
                                          <p:spTgt spid="11"/>
                                        </p:tgtEl>
                                        <p:attrNameLst>
                                          <p:attrName>ppt_y</p:attrName>
                                        </p:attrNameLst>
                                      </p:cBhvr>
                                      <p:tavLst>
                                        <p:tav tm="0">
                                          <p:val>
                                            <p:strVal val="#ppt_y+.1"/>
                                          </p:val>
                                        </p:tav>
                                        <p:tav tm="100000">
                                          <p:val>
                                            <p:strVal val="#ppt_y"/>
                                          </p:val>
                                        </p:tav>
                                      </p:tavLst>
                                    </p:anim>
                                  </p:childTnLst>
                                </p:cTn>
                              </p:par>
                            </p:childTnLst>
                          </p:cTn>
                        </p:par>
                        <p:par>
                          <p:cTn id="33" fill="hold">
                            <p:stCondLst>
                              <p:cond delay="750"/>
                            </p:stCondLst>
                            <p:childTnLst>
                              <p:par>
                                <p:cTn id="34" presetID="42" presetClass="entr" presetSubtype="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anim calcmode="lin" valueType="num">
                                      <p:cBhvr>
                                        <p:cTn id="37" dur="500" fill="hold"/>
                                        <p:tgtEl>
                                          <p:spTgt spid="14"/>
                                        </p:tgtEl>
                                        <p:attrNameLst>
                                          <p:attrName>ppt_x</p:attrName>
                                        </p:attrNameLst>
                                      </p:cBhvr>
                                      <p:tavLst>
                                        <p:tav tm="0">
                                          <p:val>
                                            <p:strVal val="#ppt_x"/>
                                          </p:val>
                                        </p:tav>
                                        <p:tav tm="100000">
                                          <p:val>
                                            <p:strVal val="#ppt_x"/>
                                          </p:val>
                                        </p:tav>
                                      </p:tavLst>
                                    </p:anim>
                                    <p:anim calcmode="lin" valueType="num">
                                      <p:cBhvr>
                                        <p:cTn id="38"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anim calcmode="lin" valueType="num">
                                      <p:cBhvr>
                                        <p:cTn id="44" dur="500" fill="hold"/>
                                        <p:tgtEl>
                                          <p:spTgt spid="12"/>
                                        </p:tgtEl>
                                        <p:attrNameLst>
                                          <p:attrName>ppt_x</p:attrName>
                                        </p:attrNameLst>
                                      </p:cBhvr>
                                      <p:tavLst>
                                        <p:tav tm="0">
                                          <p:val>
                                            <p:strVal val="#ppt_x"/>
                                          </p:val>
                                        </p:tav>
                                        <p:tav tm="100000">
                                          <p:val>
                                            <p:strVal val="#ppt_x"/>
                                          </p:val>
                                        </p:tav>
                                      </p:tavLst>
                                    </p:anim>
                                    <p:anim calcmode="lin" valueType="num">
                                      <p:cBhvr>
                                        <p:cTn id="4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500" fill="hold"/>
                                        <p:tgtEl>
                                          <p:spTgt spid="15"/>
                                        </p:tgtEl>
                                        <p:attrNameLst>
                                          <p:attrName>ppt_w</p:attrName>
                                        </p:attrNameLst>
                                      </p:cBhvr>
                                      <p:tavLst>
                                        <p:tav tm="0">
                                          <p:val>
                                            <p:fltVal val="0"/>
                                          </p:val>
                                        </p:tav>
                                        <p:tav tm="100000">
                                          <p:val>
                                            <p:strVal val="#ppt_w"/>
                                          </p:val>
                                        </p:tav>
                                      </p:tavLst>
                                    </p:anim>
                                    <p:anim calcmode="lin" valueType="num">
                                      <p:cBhvr>
                                        <p:cTn id="51" dur="500" fill="hold"/>
                                        <p:tgtEl>
                                          <p:spTgt spid="15"/>
                                        </p:tgtEl>
                                        <p:attrNameLst>
                                          <p:attrName>ppt_h</p:attrName>
                                        </p:attrNameLst>
                                      </p:cBhvr>
                                      <p:tavLst>
                                        <p:tav tm="0">
                                          <p:val>
                                            <p:fltVal val="0"/>
                                          </p:val>
                                        </p:tav>
                                        <p:tav tm="100000">
                                          <p:val>
                                            <p:strVal val="#ppt_h"/>
                                          </p:val>
                                        </p:tav>
                                      </p:tavLst>
                                    </p:anim>
                                    <p:animEffect transition="in" filter="fade">
                                      <p:cBhvr>
                                        <p:cTn id="5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5" grpId="0" animBg="1"/>
      <p:bldP spid="10" grpId="0" animBg="1"/>
      <p:bldP spid="11" grpId="0" animBg="1"/>
      <p:bldP spid="12" grpId="0" animBg="1"/>
      <p:bldP spid="14" grpId="0" animBg="1"/>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7. </a:t>
            </a:r>
            <a:r>
              <a:rPr lang="zh-CN" altLang="en-US" sz="3000" dirty="0" smtClean="0">
                <a:solidFill>
                  <a:schemeClr val="tx1">
                    <a:lumMod val="65000"/>
                    <a:lumOff val="35000"/>
                  </a:schemeClr>
                </a:solidFill>
              </a:rPr>
              <a:t>数组转置 和 轴对换</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a:solidFill>
                  <a:schemeClr val="bg1">
                    <a:lumMod val="95000"/>
                  </a:schemeClr>
                </a:solidFill>
              </a:rPr>
              <a:t>NumPy</a:t>
            </a:r>
            <a:r>
              <a:rPr lang="zh-CN" altLang="en-US" sz="2000" b="1" dirty="0">
                <a:solidFill>
                  <a:schemeClr val="bg1">
                    <a:lumMod val="95000"/>
                  </a:schemeClr>
                </a:solidFill>
              </a:rPr>
              <a:t>模块基础</a:t>
            </a:r>
          </a:p>
        </p:txBody>
      </p:sp>
      <p:sp>
        <p:nvSpPr>
          <p:cNvPr id="11" name="标题 1"/>
          <p:cNvSpPr txBox="1">
            <a:spLocks/>
          </p:cNvSpPr>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掌握转置（重塑）的概念及应用</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5851536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数组转置</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533516"/>
            <a:ext cx="9810598"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转置</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Transpose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）是重塑的一种特殊形式，它</a:t>
            </a:r>
            <a:r>
              <a:rPr lang="zh-CN" altLang="en-US" sz="1600" dirty="0" smtClean="0">
                <a:ln w="0"/>
                <a:solidFill>
                  <a:schemeClr val="accent6"/>
                </a:solidFill>
                <a:latin typeface="微软雅黑" panose="020B0503020204020204" pitchFamily="34" charset="-122"/>
                <a:ea typeface="微软雅黑" panose="020B0503020204020204" pitchFamily="34" charset="-122"/>
              </a:rPr>
              <a:t>返回</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的是</a:t>
            </a:r>
            <a:r>
              <a:rPr lang="zh-CN" altLang="en-US" sz="1600" dirty="0" smtClean="0">
                <a:ln w="0"/>
                <a:solidFill>
                  <a:schemeClr val="accent6"/>
                </a:solidFill>
                <a:latin typeface="微软雅黑" panose="020B0503020204020204" pitchFamily="34" charset="-122"/>
                <a:ea typeface="微软雅黑" panose="020B0503020204020204" pitchFamily="34" charset="-122"/>
              </a:rPr>
              <a:t>源数据的视图</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（不会进行任何复制操作）。</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所谓转置最简单的理解为一种</a:t>
            </a:r>
            <a:r>
              <a:rPr lang="zh-CN" altLang="en-US" sz="1600" dirty="0" smtClean="0">
                <a:ln w="0"/>
                <a:solidFill>
                  <a:srgbClr val="C00000"/>
                </a:solidFill>
                <a:latin typeface="微软雅黑" panose="020B0503020204020204" pitchFamily="34" charset="-122"/>
                <a:ea typeface="微软雅黑" panose="020B0503020204020204" pitchFamily="34" charset="-122"/>
              </a:rPr>
              <a:t>行列</a:t>
            </a:r>
            <a:r>
              <a:rPr lang="en-US" altLang="zh-CN" sz="1600" dirty="0" smtClean="0">
                <a:ln w="0"/>
                <a:solidFill>
                  <a:srgbClr val="C00000"/>
                </a:solidFill>
                <a:latin typeface="微软雅黑" panose="020B0503020204020204" pitchFamily="34" charset="-122"/>
                <a:ea typeface="微软雅黑" panose="020B0503020204020204" pitchFamily="34" charset="-122"/>
              </a:rPr>
              <a:t>(</a:t>
            </a:r>
            <a:r>
              <a:rPr lang="zh-CN" altLang="en-US" sz="1600" dirty="0" smtClean="0">
                <a:ln w="0"/>
                <a:solidFill>
                  <a:srgbClr val="C00000"/>
                </a:solidFill>
                <a:latin typeface="微软雅黑" panose="020B0503020204020204" pitchFamily="34" charset="-122"/>
                <a:ea typeface="微软雅黑" panose="020B0503020204020204" pitchFamily="34" charset="-122"/>
              </a:rPr>
              <a:t>轴</a:t>
            </a:r>
            <a:r>
              <a:rPr lang="en-US" altLang="zh-CN" sz="1600" dirty="0" smtClean="0">
                <a:ln w="0"/>
                <a:solidFill>
                  <a:srgbClr val="C00000"/>
                </a:solidFill>
                <a:latin typeface="微软雅黑" panose="020B0503020204020204" pitchFamily="34" charset="-122"/>
                <a:ea typeface="微软雅黑" panose="020B0503020204020204" pitchFamily="34" charset="-122"/>
              </a:rPr>
              <a:t>)</a:t>
            </a:r>
            <a:r>
              <a:rPr lang="zh-CN" altLang="en-US" sz="1600" dirty="0" smtClean="0">
                <a:ln w="0"/>
                <a:solidFill>
                  <a:srgbClr val="C00000"/>
                </a:solidFill>
                <a:latin typeface="微软雅黑" panose="020B0503020204020204" pitchFamily="34" charset="-122"/>
                <a:ea typeface="微软雅黑" panose="020B0503020204020204" pitchFamily="34" charset="-122"/>
              </a:rPr>
              <a:t>转换</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操作（轴是三维数组中的维度值）。</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数组不仅有</a:t>
            </a:r>
            <a:r>
              <a:rPr lang="en-US" altLang="zh-CN" sz="1600" dirty="0" smtClean="0">
                <a:ln w="0"/>
                <a:solidFill>
                  <a:srgbClr val="C00000"/>
                </a:solidFill>
                <a:latin typeface="微软雅黑" panose="020B0503020204020204" pitchFamily="34" charset="-122"/>
                <a:ea typeface="微软雅黑" panose="020B0503020204020204" pitchFamily="34" charset="-122"/>
              </a:rPr>
              <a:t>transpose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方法，还有一个特殊的</a:t>
            </a:r>
            <a:r>
              <a:rPr lang="en-US" altLang="zh-CN" sz="1600" dirty="0" smtClean="0">
                <a:ln w="0"/>
                <a:solidFill>
                  <a:srgbClr val="C00000"/>
                </a:solidFill>
                <a:latin typeface="微软雅黑" panose="020B0503020204020204" pitchFamily="34" charset="-122"/>
                <a:ea typeface="微软雅黑" panose="020B0503020204020204" pitchFamily="34" charset="-122"/>
              </a:rPr>
              <a:t>T</a:t>
            </a:r>
            <a:r>
              <a:rPr lang="zh-CN" altLang="en-US" sz="1600" dirty="0" smtClean="0">
                <a:ln w="0"/>
                <a:solidFill>
                  <a:srgbClr val="C00000"/>
                </a:solidFill>
                <a:latin typeface="微软雅黑" panose="020B0503020204020204" pitchFamily="34" charset="-122"/>
                <a:ea typeface="微软雅黑" panose="020B0503020204020204" pitchFamily="34" charset="-122"/>
              </a:rPr>
              <a:t>属性</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50889" y="2825258"/>
            <a:ext cx="5891739"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T</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属性实现二维数组转置</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ch01-demo21.py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50889" y="3327946"/>
            <a:ext cx="4237111" cy="1766565"/>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创建一个二维数组</a:t>
            </a:r>
          </a:p>
          <a:p>
            <a:pPr>
              <a:lnSpc>
                <a:spcPts val="2200"/>
              </a:lnSpc>
            </a:pPr>
            <a:r>
              <a:rPr lang="en-US" altLang="zh-CN" sz="1400" dirty="0">
                <a:solidFill>
                  <a:schemeClr val="tx1">
                    <a:lumMod val="65000"/>
                    <a:lumOff val="35000"/>
                  </a:schemeClr>
                </a:solidFill>
              </a:rPr>
              <a:t>arr2d = </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(12).</a:t>
            </a:r>
            <a:r>
              <a:rPr lang="en-US" altLang="zh-CN" sz="1400" dirty="0">
                <a:solidFill>
                  <a:schemeClr val="accent2"/>
                </a:solidFill>
              </a:rPr>
              <a:t>reshape</a:t>
            </a:r>
            <a:r>
              <a:rPr lang="en-US" altLang="zh-CN" sz="1400" dirty="0">
                <a:solidFill>
                  <a:schemeClr val="tx1">
                    <a:lumMod val="65000"/>
                    <a:lumOff val="35000"/>
                  </a:schemeClr>
                </a:solidFill>
              </a:rPr>
              <a:t>(3,4)</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arr2d</a:t>
            </a:r>
          </a:p>
          <a:p>
            <a:pPr>
              <a:lnSpc>
                <a:spcPts val="2200"/>
              </a:lnSpc>
            </a:pPr>
            <a:r>
              <a:rPr lang="en-US" altLang="zh-CN" sz="1400" dirty="0">
                <a:solidFill>
                  <a:schemeClr val="accent6"/>
                </a:solidFill>
              </a:rPr>
              <a:t># </a:t>
            </a:r>
            <a:r>
              <a:rPr lang="zh-CN" altLang="en-US" sz="1400" dirty="0">
                <a:solidFill>
                  <a:schemeClr val="accent6"/>
                </a:solidFill>
              </a:rPr>
              <a:t>使用</a:t>
            </a:r>
            <a:r>
              <a:rPr lang="en-US" altLang="zh-CN" sz="1400" dirty="0">
                <a:solidFill>
                  <a:schemeClr val="accent6"/>
                </a:solidFill>
              </a:rPr>
              <a:t>T</a:t>
            </a:r>
            <a:r>
              <a:rPr lang="zh-CN" altLang="en-US" sz="1400" dirty="0">
                <a:solidFill>
                  <a:schemeClr val="accent6"/>
                </a:solidFill>
              </a:rPr>
              <a:t>属性进行转置并输出</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arr2d.</a:t>
            </a:r>
            <a:r>
              <a:rPr lang="en-US" altLang="zh-CN" sz="1400" dirty="0">
                <a:solidFill>
                  <a:srgbClr val="C00000"/>
                </a:solidFill>
              </a:rPr>
              <a:t>T</a:t>
            </a:r>
            <a:endParaRPr lang="en-US" altLang="zh-CN" sz="1400" dirty="0" smtClean="0">
              <a:solidFill>
                <a:srgbClr val="C00000"/>
              </a:solidFill>
            </a:endParaRPr>
          </a:p>
        </p:txBody>
      </p:sp>
      <p:sp>
        <p:nvSpPr>
          <p:cNvPr id="35" name="矩形 34"/>
          <p:cNvSpPr/>
          <p:nvPr/>
        </p:nvSpPr>
        <p:spPr>
          <a:xfrm>
            <a:off x="6214424" y="3139392"/>
            <a:ext cx="1652320" cy="2308324"/>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[[ 0  1  2  3]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[ 4  5  6  7]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[ 8  9 10 11]]   </a:t>
            </a:r>
            <a:endParaRPr lang="en-US" altLang="zh-CN" sz="1200" b="1" dirty="0" smtClean="0">
              <a:ln w="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en-US" altLang="zh-CN" sz="1200" b="1" dirty="0" smtClean="0">
                <a:ln w="0"/>
                <a:solidFill>
                  <a:schemeClr val="bg1">
                    <a:lumMod val="95000"/>
                  </a:schemeClr>
                </a:solidFill>
                <a:latin typeface="微软雅黑" panose="020B0503020204020204" pitchFamily="34" charset="-122"/>
                <a:ea typeface="微软雅黑" panose="020B0503020204020204" pitchFamily="34" charset="-122"/>
              </a:rPr>
              <a:t>                                                                        </a:t>
            </a:r>
            <a:endParaRPr lang="en-US" altLang="zh-CN" sz="1200" b="1" dirty="0">
              <a:ln w="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[[ 0  4  8]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[ 1  5  9]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[ 2  6 10]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[ 3  7 11]] </a:t>
            </a:r>
            <a:endParaRPr lang="zh-CN" altLang="en-US" sz="1200" b="1" dirty="0">
              <a:solidFill>
                <a:schemeClr val="bg1">
                  <a:lumMod val="95000"/>
                </a:schemeClr>
              </a:solidFill>
            </a:endParaRPr>
          </a:p>
        </p:txBody>
      </p:sp>
      <p:sp>
        <p:nvSpPr>
          <p:cNvPr id="28" name="矩形 27"/>
          <p:cNvSpPr/>
          <p:nvPr/>
        </p:nvSpPr>
        <p:spPr>
          <a:xfrm>
            <a:off x="871036" y="1007398"/>
            <a:ext cx="2690160"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7.1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数组转置介绍</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矩形 8"/>
          <p:cNvSpPr/>
          <p:nvPr/>
        </p:nvSpPr>
        <p:spPr>
          <a:xfrm>
            <a:off x="1350889" y="5300184"/>
            <a:ext cx="4745111" cy="923330"/>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一维数组一般不会做转置，因为一维数组转置不会发生任何变化。</a:t>
            </a:r>
            <a:r>
              <a:rPr lang="zh-CN" altLang="en-US" sz="1200" dirty="0">
                <a:ln w="0"/>
                <a:solidFill>
                  <a:schemeClr val="accent4">
                    <a:lumMod val="50000"/>
                  </a:schemeClr>
                </a:solidFill>
                <a:latin typeface="微软雅黑" panose="020B0503020204020204" pitchFamily="34" charset="-122"/>
                <a:ea typeface="微软雅黑" panose="020B0503020204020204" pitchFamily="34" charset="-122"/>
              </a:rPr>
              <a:t>高</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维数组也可以使用属性</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T</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进行快速转置。</a:t>
            </a:r>
            <a:endPar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3</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行</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4</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列 转置后变为 </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4</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行</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3</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列</a:t>
            </a:r>
            <a:endPar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836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750"/>
                                        <p:tgtEl>
                                          <p:spTgt spid="33"/>
                                        </p:tgtEl>
                                      </p:cBhvr>
                                    </p:animEffect>
                                    <p:anim calcmode="lin" valueType="num">
                                      <p:cBhvr>
                                        <p:cTn id="11" dur="750" fill="hold"/>
                                        <p:tgtEl>
                                          <p:spTgt spid="33"/>
                                        </p:tgtEl>
                                        <p:attrNameLst>
                                          <p:attrName>ppt_x</p:attrName>
                                        </p:attrNameLst>
                                      </p:cBhvr>
                                      <p:tavLst>
                                        <p:tav tm="0">
                                          <p:val>
                                            <p:strVal val="#ppt_x"/>
                                          </p:val>
                                        </p:tav>
                                        <p:tav tm="100000">
                                          <p:val>
                                            <p:strVal val="#ppt_x"/>
                                          </p:val>
                                        </p:tav>
                                      </p:tavLst>
                                    </p:anim>
                                    <p:anim calcmode="lin" valueType="num">
                                      <p:cBhvr>
                                        <p:cTn id="12"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anim calcmode="lin" valueType="num">
                                      <p:cBhvr>
                                        <p:cTn id="25" dur="500" fill="hold"/>
                                        <p:tgtEl>
                                          <p:spTgt spid="35"/>
                                        </p:tgtEl>
                                        <p:attrNameLst>
                                          <p:attrName>ppt_x</p:attrName>
                                        </p:attrNameLst>
                                      </p:cBhvr>
                                      <p:tavLst>
                                        <p:tav tm="0">
                                          <p:val>
                                            <p:strVal val="#ppt_x"/>
                                          </p:val>
                                        </p:tav>
                                        <p:tav tm="100000">
                                          <p:val>
                                            <p:strVal val="#ppt_x"/>
                                          </p:val>
                                        </p:tav>
                                      </p:tavLst>
                                    </p:anim>
                                    <p:anim calcmode="lin" valueType="num">
                                      <p:cBhvr>
                                        <p:cTn id="26"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5" grpId="0" animBg="1"/>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5" name="直接箭头连接符 194"/>
          <p:cNvCxnSpPr/>
          <p:nvPr/>
        </p:nvCxnSpPr>
        <p:spPr>
          <a:xfrm flipV="1">
            <a:off x="9389568" y="3944260"/>
            <a:ext cx="2035529" cy="1759857"/>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92" name="直接箭头连接符 191"/>
          <p:cNvCxnSpPr/>
          <p:nvPr/>
        </p:nvCxnSpPr>
        <p:spPr>
          <a:xfrm flipV="1">
            <a:off x="6282379" y="3850111"/>
            <a:ext cx="2193594" cy="1854006"/>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数组转置</a:t>
            </a:r>
            <a:endParaRPr lang="zh-CN" altLang="en-US" sz="2000" b="1" dirty="0">
              <a:solidFill>
                <a:schemeClr val="bg1">
                  <a:lumMod val="95000"/>
                </a:schemeClr>
              </a:solidFill>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533516"/>
            <a:ext cx="9810598"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提供了</a:t>
            </a:r>
            <a:r>
              <a:rPr lang="en-US" altLang="zh-CN" sz="1600" dirty="0" smtClean="0">
                <a:ln w="0"/>
                <a:solidFill>
                  <a:srgbClr val="C00000"/>
                </a:solidFill>
                <a:latin typeface="微软雅黑" panose="020B0503020204020204" pitchFamily="34" charset="-122"/>
                <a:ea typeface="微软雅黑" panose="020B0503020204020204" pitchFamily="34" charset="-122"/>
              </a:rPr>
              <a:t>transpose</a:t>
            </a:r>
            <a:r>
              <a:rPr lang="zh-CN" altLang="en-US" sz="1600" dirty="0" smtClean="0">
                <a:ln w="0"/>
                <a:solidFill>
                  <a:srgbClr val="C00000"/>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函数完成数组转置（在高维度数组中称为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轴对换</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但是我们经常会使用</a:t>
            </a:r>
            <a:r>
              <a:rPr lang="en-US" altLang="zh-CN" sz="1600" dirty="0" smtClean="0">
                <a:ln w="0"/>
                <a:solidFill>
                  <a:srgbClr val="C00000"/>
                </a:solidFill>
                <a:latin typeface="微软雅黑" panose="020B0503020204020204" pitchFamily="34" charset="-122"/>
                <a:ea typeface="微软雅黑" panose="020B0503020204020204" pitchFamily="34" charset="-122"/>
              </a:rPr>
              <a:t>transpose</a:t>
            </a:r>
            <a:r>
              <a:rPr lang="zh-CN" altLang="en-US" sz="1600" dirty="0" smtClean="0">
                <a:ln w="0"/>
                <a:solidFill>
                  <a:srgbClr val="C00000"/>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函数对高维数组进行自定义的转置操作。</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5676146" y="2595949"/>
            <a:ext cx="5891739"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解释 三维数组转置</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28" name="矩形 27"/>
          <p:cNvSpPr/>
          <p:nvPr/>
        </p:nvSpPr>
        <p:spPr>
          <a:xfrm>
            <a:off x="871036" y="1007398"/>
            <a:ext cx="7806945"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7.2 transpose</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（）函数实现高维数组转置（轴对换）</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矩形 8"/>
          <p:cNvSpPr/>
          <p:nvPr/>
        </p:nvSpPr>
        <p:spPr>
          <a:xfrm>
            <a:off x="1365406" y="5764714"/>
            <a:ext cx="4200823" cy="923330"/>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因此，</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transpose</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（）函数的参数只能是索引值：</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0</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 </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1</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 </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2</a:t>
            </a:r>
          </a:p>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其顺序的改变会携带索引对应的维度值改变</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a:t>
            </a:r>
            <a:endPar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如 上面的数组对象</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.transpose(1,0,2)</a:t>
            </a:r>
          </a:p>
        </p:txBody>
      </p:sp>
      <p:sp>
        <p:nvSpPr>
          <p:cNvPr id="10" name="矩形 9"/>
          <p:cNvSpPr/>
          <p:nvPr/>
        </p:nvSpPr>
        <p:spPr>
          <a:xfrm>
            <a:off x="988029" y="2542767"/>
            <a:ext cx="3700083"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比如三维数组，对其维度（即 </a:t>
            </a:r>
            <a:r>
              <a:rPr lang="zh-CN" altLang="en-US" sz="1600" dirty="0" smtClean="0">
                <a:ln w="0"/>
                <a:solidFill>
                  <a:schemeClr val="accent2"/>
                </a:solidFill>
                <a:latin typeface="微软雅黑" panose="020B0503020204020204" pitchFamily="34" charset="-122"/>
                <a:ea typeface="微软雅黑" panose="020B0503020204020204" pitchFamily="34" charset="-122"/>
              </a:rPr>
              <a:t>轴长值</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accent2"/>
                </a:solidFill>
                <a:latin typeface="微软雅黑" panose="020B0503020204020204" pitchFamily="34" charset="-122"/>
                <a:ea typeface="微软雅黑" panose="020B0503020204020204" pitchFamily="34" charset="-122"/>
              </a:rPr>
              <a:t>二维度值</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及</a:t>
            </a:r>
            <a:r>
              <a:rPr lang="zh-CN" altLang="en-US" sz="1600" dirty="0" smtClean="0">
                <a:ln w="0"/>
                <a:solidFill>
                  <a:schemeClr val="accent2"/>
                </a:solidFill>
                <a:latin typeface="微软雅黑" panose="020B0503020204020204" pitchFamily="34" charset="-122"/>
                <a:ea typeface="微软雅黑" panose="020B0503020204020204" pitchFamily="34" charset="-122"/>
              </a:rPr>
              <a:t>元素个数值</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）进行索引编号，顺序分别是：</a:t>
            </a:r>
            <a:r>
              <a:rPr lang="en-US" altLang="zh-CN" sz="1600" b="1" dirty="0" smtClean="0">
                <a:ln w="0"/>
                <a:solidFill>
                  <a:schemeClr val="accent2"/>
                </a:solidFill>
                <a:latin typeface="微软雅黑" panose="020B0503020204020204" pitchFamily="34" charset="-122"/>
                <a:ea typeface="微软雅黑" panose="020B0503020204020204" pitchFamily="34" charset="-122"/>
              </a:rPr>
              <a:t>0,1,2</a:t>
            </a: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如 </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np.arrange</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(24).reshape(2,3,4)</a:t>
            </a:r>
          </a:p>
        </p:txBody>
      </p:sp>
      <p:graphicFrame>
        <p:nvGraphicFramePr>
          <p:cNvPr id="2" name="表格 1"/>
          <p:cNvGraphicFramePr>
            <a:graphicFrameLocks noGrp="1"/>
          </p:cNvGraphicFramePr>
          <p:nvPr>
            <p:extLst>
              <p:ext uri="{D42A27DB-BD31-4B8C-83A1-F6EECF244321}">
                <p14:modId xmlns:p14="http://schemas.microsoft.com/office/powerpoint/2010/main" val="3454816349"/>
              </p:ext>
            </p:extLst>
          </p:nvPr>
        </p:nvGraphicFramePr>
        <p:xfrm>
          <a:off x="1362445" y="4174570"/>
          <a:ext cx="2951253" cy="1496498"/>
        </p:xfrm>
        <a:graphic>
          <a:graphicData uri="http://schemas.openxmlformats.org/drawingml/2006/table">
            <a:tbl>
              <a:tblPr firstRow="1" bandRow="1">
                <a:tableStyleId>{21E4AEA4-8DFA-4A89-87EB-49C32662AFE0}</a:tableStyleId>
              </a:tblPr>
              <a:tblGrid>
                <a:gridCol w="644730"/>
                <a:gridCol w="638628"/>
                <a:gridCol w="1667895"/>
              </a:tblGrid>
              <a:tr h="383978">
                <a:tc>
                  <a:txBody>
                    <a:bodyPr/>
                    <a:lstStyle/>
                    <a:p>
                      <a:pPr algn="ctr"/>
                      <a:r>
                        <a:rPr lang="zh-CN" altLang="en-US" sz="1200" dirty="0" smtClean="0">
                          <a:latin typeface="微软雅黑" panose="020B0503020204020204" pitchFamily="34" charset="-122"/>
                          <a:ea typeface="微软雅黑" panose="020B0503020204020204" pitchFamily="34" charset="-122"/>
                        </a:rPr>
                        <a:t>维度</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latin typeface="微软雅黑" panose="020B0503020204020204" pitchFamily="34" charset="-122"/>
                          <a:ea typeface="微软雅黑" panose="020B0503020204020204" pitchFamily="34" charset="-122"/>
                        </a:rPr>
                        <a:t>索引</a:t>
                      </a:r>
                      <a:endParaRPr lang="zh-CN" altLang="en-US" sz="12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latin typeface="微软雅黑" panose="020B0503020204020204" pitchFamily="34" charset="-122"/>
                          <a:ea typeface="微软雅黑" panose="020B0503020204020204" pitchFamily="34" charset="-122"/>
                        </a:rPr>
                        <a:t>解释</a:t>
                      </a:r>
                      <a:endParaRPr lang="zh-CN" altLang="en-US" sz="1200" dirty="0">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2</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1200" b="1" dirty="0" smtClean="0">
                          <a:solidFill>
                            <a:schemeClr val="accent2"/>
                          </a:solidFill>
                          <a:latin typeface="微软雅黑" panose="020B0503020204020204" pitchFamily="34" charset="-122"/>
                          <a:ea typeface="微软雅黑" panose="020B0503020204020204" pitchFamily="34" charset="-122"/>
                        </a:rPr>
                        <a:t>0</a:t>
                      </a:r>
                      <a:endParaRPr lang="zh-CN" altLang="en-US" sz="1200" b="1" dirty="0">
                        <a:solidFill>
                          <a:schemeClr val="accent2"/>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轴长值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3</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1200" b="1" dirty="0" smtClean="0">
                          <a:solidFill>
                            <a:schemeClr val="accent2"/>
                          </a:solidFill>
                          <a:latin typeface="微软雅黑" panose="020B0503020204020204" pitchFamily="34" charset="-122"/>
                          <a:ea typeface="微软雅黑" panose="020B0503020204020204" pitchFamily="34" charset="-122"/>
                        </a:rPr>
                        <a:t>1</a:t>
                      </a:r>
                      <a:endParaRPr lang="zh-CN" altLang="en-US" sz="1200" b="1" dirty="0">
                        <a:solidFill>
                          <a:schemeClr val="accent2"/>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二维度值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4</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en-US" altLang="zh-CN" sz="1200" b="1" dirty="0" smtClean="0">
                          <a:solidFill>
                            <a:schemeClr val="accent2"/>
                          </a:solidFill>
                          <a:latin typeface="微软雅黑" panose="020B0503020204020204" pitchFamily="34" charset="-122"/>
                          <a:ea typeface="微软雅黑" panose="020B0503020204020204" pitchFamily="34" charset="-122"/>
                        </a:rPr>
                        <a:t>2</a:t>
                      </a:r>
                      <a:endParaRPr lang="zh-CN" altLang="en-US" sz="1200" b="1" dirty="0">
                        <a:solidFill>
                          <a:schemeClr val="accent2"/>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元素个数</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bl>
          </a:graphicData>
        </a:graphic>
      </p:graphicFrame>
      <p:sp>
        <p:nvSpPr>
          <p:cNvPr id="3" name="矩形 2"/>
          <p:cNvSpPr/>
          <p:nvPr/>
        </p:nvSpPr>
        <p:spPr>
          <a:xfrm>
            <a:off x="6567712" y="5089657"/>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0</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6857998" y="5089657"/>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7155542" y="5089657"/>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2</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7445828" y="5089657"/>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3</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6567712" y="4799371"/>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4</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6857998" y="4799371"/>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5</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7155542" y="4799371"/>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6</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7445828" y="4799371"/>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7</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6567712" y="4506275"/>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8</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6857998" y="4506275"/>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9</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7155542" y="4506275"/>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7445828" y="4506275"/>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6553198" y="4118985"/>
            <a:ext cx="295010" cy="3973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691613" y="4321148"/>
            <a:ext cx="1154918" cy="57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7865721" y="4331087"/>
            <a:ext cx="6" cy="8424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7977146" y="4130926"/>
            <a:ext cx="6" cy="8424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7092248" y="4505746"/>
            <a:ext cx="373820" cy="276999"/>
          </a:xfrm>
          <a:prstGeom prst="rect">
            <a:avLst/>
          </a:prstGeom>
        </p:spPr>
        <p:txBody>
          <a:bodyPr wrap="none">
            <a:spAutoFit/>
          </a:bodyPr>
          <a:lstStyle/>
          <a:p>
            <a:r>
              <a:rPr lang="en-US" altLang="zh-CN" sz="1200" b="1" dirty="0" smtClean="0">
                <a:ln w="0"/>
                <a:solidFill>
                  <a:schemeClr val="tx1">
                    <a:lumMod val="65000"/>
                    <a:lumOff val="35000"/>
                  </a:schemeClr>
                </a:solidFill>
                <a:latin typeface="微软雅黑" panose="020B0503020204020204" pitchFamily="34" charset="-122"/>
                <a:ea typeface="微软雅黑" panose="020B0503020204020204" pitchFamily="34" charset="-122"/>
              </a:rPr>
              <a:t>10</a:t>
            </a:r>
            <a:endParaRPr lang="zh-CN" altLang="en-US" sz="1200" b="1" dirty="0">
              <a:solidFill>
                <a:schemeClr val="tx1">
                  <a:lumMod val="65000"/>
                  <a:lumOff val="35000"/>
                </a:schemeClr>
              </a:solidFill>
            </a:endParaRPr>
          </a:p>
        </p:txBody>
      </p:sp>
      <p:sp>
        <p:nvSpPr>
          <p:cNvPr id="73" name="矩形 72"/>
          <p:cNvSpPr/>
          <p:nvPr/>
        </p:nvSpPr>
        <p:spPr>
          <a:xfrm>
            <a:off x="7389547" y="4505353"/>
            <a:ext cx="373820" cy="276999"/>
          </a:xfrm>
          <a:prstGeom prst="rect">
            <a:avLst/>
          </a:prstGeom>
        </p:spPr>
        <p:txBody>
          <a:bodyPr wrap="none">
            <a:spAutoFit/>
          </a:bodyPr>
          <a:lstStyle/>
          <a:p>
            <a:r>
              <a:rPr lang="en-US" altLang="zh-CN" sz="1200" b="1" dirty="0" smtClean="0">
                <a:ln w="0"/>
                <a:solidFill>
                  <a:schemeClr val="tx1">
                    <a:lumMod val="65000"/>
                    <a:lumOff val="35000"/>
                  </a:schemeClr>
                </a:solidFill>
                <a:latin typeface="微软雅黑" panose="020B0503020204020204" pitchFamily="34" charset="-122"/>
                <a:ea typeface="微软雅黑" panose="020B0503020204020204" pitchFamily="34" charset="-122"/>
              </a:rPr>
              <a:t>11</a:t>
            </a:r>
            <a:endParaRPr lang="zh-CN" altLang="en-US" sz="1200" b="1" dirty="0">
              <a:solidFill>
                <a:schemeClr val="tx1">
                  <a:lumMod val="65000"/>
                  <a:lumOff val="35000"/>
                </a:schemeClr>
              </a:solidFill>
            </a:endParaRPr>
          </a:p>
        </p:txBody>
      </p:sp>
      <p:sp>
        <p:nvSpPr>
          <p:cNvPr id="74" name="矩形 73"/>
          <p:cNvSpPr/>
          <p:nvPr/>
        </p:nvSpPr>
        <p:spPr>
          <a:xfrm>
            <a:off x="6712855" y="4079967"/>
            <a:ext cx="373820" cy="276999"/>
          </a:xfrm>
          <a:prstGeom prst="rect">
            <a:avLst/>
          </a:prstGeom>
        </p:spPr>
        <p:txBody>
          <a:bodyPr wrap="none">
            <a:spAutoFit/>
          </a:bodyPr>
          <a:lstStyle/>
          <a:p>
            <a:r>
              <a:rPr lang="en-US" altLang="zh-CN" sz="1200" b="1" i="1" dirty="0" smtClean="0">
                <a:ln w="0"/>
                <a:solidFill>
                  <a:schemeClr val="tx1">
                    <a:lumMod val="65000"/>
                    <a:lumOff val="35000"/>
                  </a:schemeClr>
                </a:solidFill>
                <a:latin typeface="微软雅黑" panose="020B0503020204020204" pitchFamily="34" charset="-122"/>
                <a:ea typeface="微软雅黑" panose="020B0503020204020204" pitchFamily="34" charset="-122"/>
              </a:rPr>
              <a:t>20</a:t>
            </a:r>
            <a:endParaRPr lang="zh-CN" altLang="en-US" sz="1200" b="1" i="1" dirty="0">
              <a:solidFill>
                <a:schemeClr val="tx1">
                  <a:lumMod val="65000"/>
                  <a:lumOff val="35000"/>
                </a:schemeClr>
              </a:solidFill>
            </a:endParaRPr>
          </a:p>
        </p:txBody>
      </p:sp>
      <p:sp>
        <p:nvSpPr>
          <p:cNvPr id="75" name="矩形 74"/>
          <p:cNvSpPr/>
          <p:nvPr/>
        </p:nvSpPr>
        <p:spPr>
          <a:xfrm>
            <a:off x="7025926" y="4084472"/>
            <a:ext cx="373820" cy="276999"/>
          </a:xfrm>
          <a:prstGeom prst="rect">
            <a:avLst/>
          </a:prstGeom>
        </p:spPr>
        <p:txBody>
          <a:bodyPr wrap="none">
            <a:spAutoFit/>
          </a:bodyPr>
          <a:lstStyle/>
          <a:p>
            <a:r>
              <a:rPr lang="en-US" altLang="zh-CN" sz="1200" b="1" i="1" dirty="0" smtClean="0">
                <a:ln w="0"/>
                <a:solidFill>
                  <a:schemeClr val="tx1">
                    <a:lumMod val="65000"/>
                    <a:lumOff val="35000"/>
                  </a:schemeClr>
                </a:solidFill>
                <a:latin typeface="微软雅黑" panose="020B0503020204020204" pitchFamily="34" charset="-122"/>
                <a:ea typeface="微软雅黑" panose="020B0503020204020204" pitchFamily="34" charset="-122"/>
              </a:rPr>
              <a:t>21</a:t>
            </a:r>
            <a:endParaRPr lang="zh-CN" altLang="en-US" sz="1200" b="1" i="1" dirty="0">
              <a:solidFill>
                <a:schemeClr val="tx1">
                  <a:lumMod val="65000"/>
                  <a:lumOff val="35000"/>
                </a:schemeClr>
              </a:solidFill>
            </a:endParaRPr>
          </a:p>
        </p:txBody>
      </p:sp>
      <p:sp>
        <p:nvSpPr>
          <p:cNvPr id="76" name="矩形 75"/>
          <p:cNvSpPr/>
          <p:nvPr/>
        </p:nvSpPr>
        <p:spPr>
          <a:xfrm>
            <a:off x="7566858" y="4090878"/>
            <a:ext cx="373820" cy="276999"/>
          </a:xfrm>
          <a:prstGeom prst="rect">
            <a:avLst/>
          </a:prstGeom>
        </p:spPr>
        <p:txBody>
          <a:bodyPr wrap="none">
            <a:spAutoFit/>
          </a:bodyPr>
          <a:lstStyle/>
          <a:p>
            <a:r>
              <a:rPr lang="en-US" altLang="zh-CN" sz="1200" b="1" i="1" dirty="0" smtClean="0">
                <a:ln w="0"/>
                <a:solidFill>
                  <a:schemeClr val="tx1">
                    <a:lumMod val="65000"/>
                    <a:lumOff val="35000"/>
                  </a:schemeClr>
                </a:solidFill>
                <a:latin typeface="微软雅黑" panose="020B0503020204020204" pitchFamily="34" charset="-122"/>
                <a:ea typeface="微软雅黑" panose="020B0503020204020204" pitchFamily="34" charset="-122"/>
              </a:rPr>
              <a:t>22</a:t>
            </a:r>
            <a:endParaRPr lang="zh-CN" altLang="en-US" sz="1200" b="1" i="1" dirty="0">
              <a:solidFill>
                <a:schemeClr val="tx1">
                  <a:lumMod val="65000"/>
                  <a:lumOff val="35000"/>
                </a:schemeClr>
              </a:solidFill>
            </a:endParaRPr>
          </a:p>
        </p:txBody>
      </p:sp>
      <p:sp>
        <p:nvSpPr>
          <p:cNvPr id="77" name="矩形 76"/>
          <p:cNvSpPr/>
          <p:nvPr/>
        </p:nvSpPr>
        <p:spPr>
          <a:xfrm>
            <a:off x="7287067" y="4091115"/>
            <a:ext cx="373820" cy="276999"/>
          </a:xfrm>
          <a:prstGeom prst="rect">
            <a:avLst/>
          </a:prstGeom>
        </p:spPr>
        <p:txBody>
          <a:bodyPr wrap="none">
            <a:spAutoFit/>
          </a:bodyPr>
          <a:lstStyle/>
          <a:p>
            <a:r>
              <a:rPr lang="en-US" altLang="zh-CN" sz="1200" b="1" i="1" dirty="0" smtClean="0">
                <a:ln w="0"/>
                <a:solidFill>
                  <a:schemeClr val="tx1">
                    <a:lumMod val="65000"/>
                    <a:lumOff val="35000"/>
                  </a:schemeClr>
                </a:solidFill>
                <a:latin typeface="微软雅黑" panose="020B0503020204020204" pitchFamily="34" charset="-122"/>
                <a:ea typeface="微软雅黑" panose="020B0503020204020204" pitchFamily="34" charset="-122"/>
              </a:rPr>
              <a:t>23</a:t>
            </a:r>
            <a:endParaRPr lang="zh-CN" altLang="en-US" sz="1200" b="1" i="1" dirty="0">
              <a:solidFill>
                <a:schemeClr val="tx1">
                  <a:lumMod val="65000"/>
                  <a:lumOff val="35000"/>
                </a:schemeClr>
              </a:solidFill>
            </a:endParaRPr>
          </a:p>
        </p:txBody>
      </p:sp>
      <p:cxnSp>
        <p:nvCxnSpPr>
          <p:cNvPr id="120" name="直接连接符 119"/>
          <p:cNvCxnSpPr/>
          <p:nvPr/>
        </p:nvCxnSpPr>
        <p:spPr>
          <a:xfrm>
            <a:off x="6829562" y="4115479"/>
            <a:ext cx="1164481" cy="128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V="1">
            <a:off x="6836224" y="4126244"/>
            <a:ext cx="295010" cy="3973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V="1">
            <a:off x="7141025" y="4126245"/>
            <a:ext cx="295010" cy="3973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V="1">
            <a:off x="7438566" y="4118991"/>
            <a:ext cx="295010" cy="3973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flipV="1">
            <a:off x="7736109" y="4154047"/>
            <a:ext cx="220845" cy="3405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flipV="1">
            <a:off x="7728852" y="4408831"/>
            <a:ext cx="269868" cy="397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V="1">
            <a:off x="7736112" y="4967631"/>
            <a:ext cx="269868" cy="3978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V="1">
            <a:off x="7728858" y="4699119"/>
            <a:ext cx="269868" cy="39781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9695544" y="5082401"/>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0</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6" name="矩形 145"/>
          <p:cNvSpPr/>
          <p:nvPr/>
        </p:nvSpPr>
        <p:spPr>
          <a:xfrm>
            <a:off x="9985830" y="5082401"/>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1</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7" name="矩形 146"/>
          <p:cNvSpPr/>
          <p:nvPr/>
        </p:nvSpPr>
        <p:spPr>
          <a:xfrm>
            <a:off x="10283374" y="5082401"/>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2</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8" name="矩形 147"/>
          <p:cNvSpPr/>
          <p:nvPr/>
        </p:nvSpPr>
        <p:spPr>
          <a:xfrm>
            <a:off x="10573660" y="5082401"/>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3</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9" name="矩形 148"/>
          <p:cNvSpPr/>
          <p:nvPr/>
        </p:nvSpPr>
        <p:spPr>
          <a:xfrm>
            <a:off x="9695544" y="4792115"/>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0" name="矩形 149"/>
          <p:cNvSpPr/>
          <p:nvPr/>
        </p:nvSpPr>
        <p:spPr>
          <a:xfrm>
            <a:off x="9985830" y="4792115"/>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1" name="矩形 150"/>
          <p:cNvSpPr/>
          <p:nvPr/>
        </p:nvSpPr>
        <p:spPr>
          <a:xfrm>
            <a:off x="10283374" y="4792115"/>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2" name="矩形 151"/>
          <p:cNvSpPr/>
          <p:nvPr/>
        </p:nvSpPr>
        <p:spPr>
          <a:xfrm>
            <a:off x="10573660" y="4792115"/>
            <a:ext cx="290286" cy="29028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53" name="直接连接符 152"/>
          <p:cNvCxnSpPr/>
          <p:nvPr/>
        </p:nvCxnSpPr>
        <p:spPr>
          <a:xfrm flipV="1">
            <a:off x="9695544" y="4243891"/>
            <a:ext cx="413653" cy="54097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flipV="1">
            <a:off x="9978570" y="4243891"/>
            <a:ext cx="428173" cy="5482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flipV="1">
            <a:off x="10261598" y="4232980"/>
            <a:ext cx="404041" cy="5663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flipV="1">
            <a:off x="10566396" y="4243891"/>
            <a:ext cx="389527" cy="5554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flipV="1">
            <a:off x="10871198" y="4243890"/>
            <a:ext cx="423273" cy="5554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V="1">
            <a:off x="10863944" y="4538122"/>
            <a:ext cx="437779" cy="5442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flipV="1">
            <a:off x="10871201" y="4883032"/>
            <a:ext cx="430522" cy="4969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9797144" y="4608800"/>
            <a:ext cx="1221559" cy="125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9920516" y="4441887"/>
            <a:ext cx="1221559" cy="125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a:off x="10054859" y="4246851"/>
            <a:ext cx="1221559" cy="125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flipV="1">
            <a:off x="11276418" y="4254300"/>
            <a:ext cx="2740" cy="6582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V="1">
            <a:off x="11124018" y="4421214"/>
            <a:ext cx="2740" cy="6582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V="1">
            <a:off x="11000541" y="4618856"/>
            <a:ext cx="2740" cy="6582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6" name="矩形 175"/>
          <p:cNvSpPr/>
          <p:nvPr/>
        </p:nvSpPr>
        <p:spPr>
          <a:xfrm>
            <a:off x="9638673" y="4805535"/>
            <a:ext cx="373820" cy="276999"/>
          </a:xfrm>
          <a:prstGeom prst="rect">
            <a:avLst/>
          </a:prstGeom>
        </p:spPr>
        <p:txBody>
          <a:bodyPr wrap="none">
            <a:spAutoFit/>
          </a:bodyPr>
          <a:lstStyle/>
          <a:p>
            <a:r>
              <a:rPr lang="en-US" altLang="zh-CN" sz="1200" b="1" dirty="0" smtClean="0">
                <a:ln w="0"/>
                <a:solidFill>
                  <a:schemeClr val="tx1">
                    <a:lumMod val="65000"/>
                    <a:lumOff val="35000"/>
                  </a:schemeClr>
                </a:solidFill>
                <a:latin typeface="微软雅黑" panose="020B0503020204020204" pitchFamily="34" charset="-122"/>
                <a:ea typeface="微软雅黑" panose="020B0503020204020204" pitchFamily="34" charset="-122"/>
              </a:rPr>
              <a:t>12</a:t>
            </a:r>
            <a:endParaRPr lang="zh-CN" altLang="en-US" sz="1200" b="1" dirty="0">
              <a:solidFill>
                <a:schemeClr val="tx1">
                  <a:lumMod val="65000"/>
                  <a:lumOff val="35000"/>
                </a:schemeClr>
              </a:solidFill>
            </a:endParaRPr>
          </a:p>
        </p:txBody>
      </p:sp>
      <p:sp>
        <p:nvSpPr>
          <p:cNvPr id="177" name="矩形 176"/>
          <p:cNvSpPr/>
          <p:nvPr/>
        </p:nvSpPr>
        <p:spPr>
          <a:xfrm>
            <a:off x="9919657" y="4798145"/>
            <a:ext cx="373820" cy="276999"/>
          </a:xfrm>
          <a:prstGeom prst="rect">
            <a:avLst/>
          </a:prstGeom>
        </p:spPr>
        <p:txBody>
          <a:bodyPr wrap="none">
            <a:spAutoFit/>
          </a:bodyPr>
          <a:lstStyle/>
          <a:p>
            <a:r>
              <a:rPr lang="en-US" altLang="zh-CN" sz="1200" b="1" dirty="0" smtClean="0">
                <a:ln w="0"/>
                <a:solidFill>
                  <a:schemeClr val="tx1">
                    <a:lumMod val="65000"/>
                    <a:lumOff val="35000"/>
                  </a:schemeClr>
                </a:solidFill>
                <a:latin typeface="微软雅黑" panose="020B0503020204020204" pitchFamily="34" charset="-122"/>
                <a:ea typeface="微软雅黑" panose="020B0503020204020204" pitchFamily="34" charset="-122"/>
              </a:rPr>
              <a:t>13</a:t>
            </a:r>
            <a:endParaRPr lang="zh-CN" altLang="en-US" sz="1200" b="1" dirty="0">
              <a:solidFill>
                <a:schemeClr val="tx1">
                  <a:lumMod val="65000"/>
                  <a:lumOff val="35000"/>
                </a:schemeClr>
              </a:solidFill>
            </a:endParaRPr>
          </a:p>
        </p:txBody>
      </p:sp>
      <p:sp>
        <p:nvSpPr>
          <p:cNvPr id="178" name="矩形 177"/>
          <p:cNvSpPr/>
          <p:nvPr/>
        </p:nvSpPr>
        <p:spPr>
          <a:xfrm>
            <a:off x="10248487" y="4819377"/>
            <a:ext cx="373820" cy="276999"/>
          </a:xfrm>
          <a:prstGeom prst="rect">
            <a:avLst/>
          </a:prstGeom>
        </p:spPr>
        <p:txBody>
          <a:bodyPr wrap="none">
            <a:spAutoFit/>
          </a:bodyPr>
          <a:lstStyle/>
          <a:p>
            <a:r>
              <a:rPr lang="en-US" altLang="zh-CN" sz="1200" b="1" dirty="0" smtClean="0">
                <a:ln w="0"/>
                <a:solidFill>
                  <a:schemeClr val="tx1">
                    <a:lumMod val="65000"/>
                    <a:lumOff val="35000"/>
                  </a:schemeClr>
                </a:solidFill>
                <a:latin typeface="微软雅黑" panose="020B0503020204020204" pitchFamily="34" charset="-122"/>
                <a:ea typeface="微软雅黑" panose="020B0503020204020204" pitchFamily="34" charset="-122"/>
              </a:rPr>
              <a:t>14</a:t>
            </a:r>
            <a:endParaRPr lang="zh-CN" altLang="en-US" sz="1200" b="1" dirty="0">
              <a:solidFill>
                <a:schemeClr val="tx1">
                  <a:lumMod val="65000"/>
                  <a:lumOff val="35000"/>
                </a:schemeClr>
              </a:solidFill>
            </a:endParaRPr>
          </a:p>
        </p:txBody>
      </p:sp>
      <p:sp>
        <p:nvSpPr>
          <p:cNvPr id="179" name="矩形 178"/>
          <p:cNvSpPr/>
          <p:nvPr/>
        </p:nvSpPr>
        <p:spPr>
          <a:xfrm>
            <a:off x="10546028" y="4812043"/>
            <a:ext cx="373820" cy="276999"/>
          </a:xfrm>
          <a:prstGeom prst="rect">
            <a:avLst/>
          </a:prstGeom>
        </p:spPr>
        <p:txBody>
          <a:bodyPr wrap="none">
            <a:spAutoFit/>
          </a:bodyPr>
          <a:lstStyle/>
          <a:p>
            <a:r>
              <a:rPr lang="en-US" altLang="zh-CN" sz="1200" b="1" dirty="0" smtClean="0">
                <a:ln w="0"/>
                <a:solidFill>
                  <a:schemeClr val="tx1">
                    <a:lumMod val="65000"/>
                    <a:lumOff val="35000"/>
                  </a:schemeClr>
                </a:solidFill>
                <a:latin typeface="微软雅黑" panose="020B0503020204020204" pitchFamily="34" charset="-122"/>
                <a:ea typeface="微软雅黑" panose="020B0503020204020204" pitchFamily="34" charset="-122"/>
              </a:rPr>
              <a:t>15</a:t>
            </a:r>
            <a:endParaRPr lang="zh-CN" altLang="en-US" sz="1200" b="1" dirty="0">
              <a:solidFill>
                <a:schemeClr val="tx1">
                  <a:lumMod val="65000"/>
                  <a:lumOff val="35000"/>
                </a:schemeClr>
              </a:solidFill>
            </a:endParaRPr>
          </a:p>
        </p:txBody>
      </p:sp>
      <p:sp>
        <p:nvSpPr>
          <p:cNvPr id="180" name="矩形 179"/>
          <p:cNvSpPr/>
          <p:nvPr/>
        </p:nvSpPr>
        <p:spPr>
          <a:xfrm>
            <a:off x="9814029" y="4382391"/>
            <a:ext cx="373820" cy="276999"/>
          </a:xfrm>
          <a:prstGeom prst="rect">
            <a:avLst/>
          </a:prstGeom>
        </p:spPr>
        <p:txBody>
          <a:bodyPr wrap="none">
            <a:spAutoFit/>
          </a:bodyPr>
          <a:lstStyle/>
          <a:p>
            <a:r>
              <a:rPr lang="en-US" altLang="zh-CN" sz="1200" b="1" i="1" dirty="0" smtClean="0">
                <a:ln w="0"/>
                <a:solidFill>
                  <a:schemeClr val="tx1">
                    <a:lumMod val="65000"/>
                    <a:lumOff val="35000"/>
                  </a:schemeClr>
                </a:solidFill>
                <a:latin typeface="微软雅黑" panose="020B0503020204020204" pitchFamily="34" charset="-122"/>
                <a:ea typeface="微软雅黑" panose="020B0503020204020204" pitchFamily="34" charset="-122"/>
              </a:rPr>
              <a:t>16</a:t>
            </a:r>
            <a:endParaRPr lang="zh-CN" altLang="en-US" sz="1200" b="1" i="1" dirty="0">
              <a:solidFill>
                <a:schemeClr val="tx1">
                  <a:lumMod val="65000"/>
                  <a:lumOff val="35000"/>
                </a:schemeClr>
              </a:solidFill>
            </a:endParaRPr>
          </a:p>
        </p:txBody>
      </p:sp>
      <p:sp>
        <p:nvSpPr>
          <p:cNvPr id="181" name="矩形 180"/>
          <p:cNvSpPr/>
          <p:nvPr/>
        </p:nvSpPr>
        <p:spPr>
          <a:xfrm>
            <a:off x="10096267" y="4392852"/>
            <a:ext cx="373820" cy="276999"/>
          </a:xfrm>
          <a:prstGeom prst="rect">
            <a:avLst/>
          </a:prstGeom>
        </p:spPr>
        <p:txBody>
          <a:bodyPr wrap="none">
            <a:spAutoFit/>
          </a:bodyPr>
          <a:lstStyle/>
          <a:p>
            <a:r>
              <a:rPr lang="en-US" altLang="zh-CN" sz="1200" b="1" i="1" dirty="0" smtClean="0">
                <a:ln w="0"/>
                <a:solidFill>
                  <a:schemeClr val="tx1">
                    <a:lumMod val="65000"/>
                    <a:lumOff val="35000"/>
                  </a:schemeClr>
                </a:solidFill>
                <a:latin typeface="微软雅黑" panose="020B0503020204020204" pitchFamily="34" charset="-122"/>
                <a:ea typeface="微软雅黑" panose="020B0503020204020204" pitchFamily="34" charset="-122"/>
              </a:rPr>
              <a:t>17</a:t>
            </a:r>
            <a:endParaRPr lang="zh-CN" altLang="en-US" sz="1200" b="1" i="1" dirty="0">
              <a:solidFill>
                <a:schemeClr val="tx1">
                  <a:lumMod val="65000"/>
                  <a:lumOff val="35000"/>
                </a:schemeClr>
              </a:solidFill>
            </a:endParaRPr>
          </a:p>
        </p:txBody>
      </p:sp>
      <p:sp>
        <p:nvSpPr>
          <p:cNvPr id="182" name="矩形 181"/>
          <p:cNvSpPr/>
          <p:nvPr/>
        </p:nvSpPr>
        <p:spPr>
          <a:xfrm>
            <a:off x="10380021" y="4397831"/>
            <a:ext cx="373820" cy="276999"/>
          </a:xfrm>
          <a:prstGeom prst="rect">
            <a:avLst/>
          </a:prstGeom>
        </p:spPr>
        <p:txBody>
          <a:bodyPr wrap="none">
            <a:spAutoFit/>
          </a:bodyPr>
          <a:lstStyle/>
          <a:p>
            <a:r>
              <a:rPr lang="en-US" altLang="zh-CN" sz="1200" b="1" i="1" dirty="0" smtClean="0">
                <a:ln w="0"/>
                <a:solidFill>
                  <a:schemeClr val="tx1">
                    <a:lumMod val="65000"/>
                    <a:lumOff val="35000"/>
                  </a:schemeClr>
                </a:solidFill>
                <a:latin typeface="微软雅黑" panose="020B0503020204020204" pitchFamily="34" charset="-122"/>
                <a:ea typeface="微软雅黑" panose="020B0503020204020204" pitchFamily="34" charset="-122"/>
              </a:rPr>
              <a:t>18</a:t>
            </a:r>
            <a:endParaRPr lang="zh-CN" altLang="en-US" sz="1200" b="1" i="1" dirty="0">
              <a:solidFill>
                <a:schemeClr val="tx1">
                  <a:lumMod val="65000"/>
                  <a:lumOff val="35000"/>
                </a:schemeClr>
              </a:solidFill>
            </a:endParaRPr>
          </a:p>
        </p:txBody>
      </p:sp>
      <p:sp>
        <p:nvSpPr>
          <p:cNvPr id="183" name="矩形 182"/>
          <p:cNvSpPr/>
          <p:nvPr/>
        </p:nvSpPr>
        <p:spPr>
          <a:xfrm>
            <a:off x="9966360" y="4201889"/>
            <a:ext cx="373820" cy="276999"/>
          </a:xfrm>
          <a:prstGeom prst="rect">
            <a:avLst/>
          </a:prstGeom>
        </p:spPr>
        <p:txBody>
          <a:bodyPr wrap="none">
            <a:spAutoFit/>
          </a:bodyPr>
          <a:lstStyle/>
          <a:p>
            <a:r>
              <a:rPr lang="en-US" altLang="zh-CN" sz="1200" b="1" i="1" dirty="0" smtClean="0">
                <a:ln w="0"/>
                <a:solidFill>
                  <a:schemeClr val="tx1">
                    <a:lumMod val="65000"/>
                    <a:lumOff val="35000"/>
                  </a:schemeClr>
                </a:solidFill>
                <a:latin typeface="微软雅黑" panose="020B0503020204020204" pitchFamily="34" charset="-122"/>
                <a:ea typeface="微软雅黑" panose="020B0503020204020204" pitchFamily="34" charset="-122"/>
              </a:rPr>
              <a:t>20</a:t>
            </a:r>
            <a:endParaRPr lang="zh-CN" altLang="en-US" sz="1200" b="1" i="1" dirty="0">
              <a:solidFill>
                <a:schemeClr val="tx1">
                  <a:lumMod val="65000"/>
                  <a:lumOff val="35000"/>
                </a:schemeClr>
              </a:solidFill>
            </a:endParaRPr>
          </a:p>
        </p:txBody>
      </p:sp>
      <p:sp>
        <p:nvSpPr>
          <p:cNvPr id="184" name="矩形 183"/>
          <p:cNvSpPr/>
          <p:nvPr/>
        </p:nvSpPr>
        <p:spPr>
          <a:xfrm>
            <a:off x="10670303" y="4397837"/>
            <a:ext cx="373820" cy="276999"/>
          </a:xfrm>
          <a:prstGeom prst="rect">
            <a:avLst/>
          </a:prstGeom>
        </p:spPr>
        <p:txBody>
          <a:bodyPr wrap="none">
            <a:spAutoFit/>
          </a:bodyPr>
          <a:lstStyle/>
          <a:p>
            <a:r>
              <a:rPr lang="en-US" altLang="zh-CN" sz="1200" b="1" i="1" dirty="0" smtClean="0">
                <a:ln w="0"/>
                <a:solidFill>
                  <a:schemeClr val="tx1">
                    <a:lumMod val="65000"/>
                    <a:lumOff val="35000"/>
                  </a:schemeClr>
                </a:solidFill>
                <a:latin typeface="微软雅黑" panose="020B0503020204020204" pitchFamily="34" charset="-122"/>
                <a:ea typeface="微软雅黑" panose="020B0503020204020204" pitchFamily="34" charset="-122"/>
              </a:rPr>
              <a:t>19</a:t>
            </a:r>
            <a:endParaRPr lang="zh-CN" altLang="en-US" sz="1200" b="1" i="1" dirty="0">
              <a:solidFill>
                <a:schemeClr val="tx1">
                  <a:lumMod val="65000"/>
                  <a:lumOff val="35000"/>
                </a:schemeClr>
              </a:solidFill>
            </a:endParaRPr>
          </a:p>
        </p:txBody>
      </p:sp>
      <p:sp>
        <p:nvSpPr>
          <p:cNvPr id="185" name="矩形 184"/>
          <p:cNvSpPr/>
          <p:nvPr/>
        </p:nvSpPr>
        <p:spPr>
          <a:xfrm>
            <a:off x="10234875" y="4223660"/>
            <a:ext cx="373820" cy="276999"/>
          </a:xfrm>
          <a:prstGeom prst="rect">
            <a:avLst/>
          </a:prstGeom>
        </p:spPr>
        <p:txBody>
          <a:bodyPr wrap="none">
            <a:spAutoFit/>
          </a:bodyPr>
          <a:lstStyle/>
          <a:p>
            <a:r>
              <a:rPr lang="en-US" altLang="zh-CN" sz="1200" b="1" i="1" dirty="0" smtClean="0">
                <a:ln w="0"/>
                <a:solidFill>
                  <a:schemeClr val="tx1">
                    <a:lumMod val="65000"/>
                    <a:lumOff val="35000"/>
                  </a:schemeClr>
                </a:solidFill>
                <a:latin typeface="微软雅黑" panose="020B0503020204020204" pitchFamily="34" charset="-122"/>
                <a:ea typeface="微软雅黑" panose="020B0503020204020204" pitchFamily="34" charset="-122"/>
              </a:rPr>
              <a:t>21</a:t>
            </a:r>
            <a:endParaRPr lang="zh-CN" altLang="en-US" sz="1200" b="1" i="1" dirty="0">
              <a:solidFill>
                <a:schemeClr val="tx1">
                  <a:lumMod val="65000"/>
                  <a:lumOff val="35000"/>
                </a:schemeClr>
              </a:solidFill>
            </a:endParaRPr>
          </a:p>
        </p:txBody>
      </p:sp>
      <p:sp>
        <p:nvSpPr>
          <p:cNvPr id="186" name="矩形 185"/>
          <p:cNvSpPr/>
          <p:nvPr/>
        </p:nvSpPr>
        <p:spPr>
          <a:xfrm>
            <a:off x="10503393" y="4216398"/>
            <a:ext cx="373820" cy="276999"/>
          </a:xfrm>
          <a:prstGeom prst="rect">
            <a:avLst/>
          </a:prstGeom>
        </p:spPr>
        <p:txBody>
          <a:bodyPr wrap="none">
            <a:spAutoFit/>
          </a:bodyPr>
          <a:lstStyle/>
          <a:p>
            <a:r>
              <a:rPr lang="en-US" altLang="zh-CN" sz="1200" b="1" i="1" dirty="0" smtClean="0">
                <a:ln w="0"/>
                <a:solidFill>
                  <a:schemeClr val="tx1">
                    <a:lumMod val="65000"/>
                    <a:lumOff val="35000"/>
                  </a:schemeClr>
                </a:solidFill>
                <a:latin typeface="微软雅黑" panose="020B0503020204020204" pitchFamily="34" charset="-122"/>
                <a:ea typeface="微软雅黑" panose="020B0503020204020204" pitchFamily="34" charset="-122"/>
              </a:rPr>
              <a:t>22</a:t>
            </a:r>
            <a:endParaRPr lang="zh-CN" altLang="en-US" sz="1200" b="1" i="1" dirty="0">
              <a:solidFill>
                <a:schemeClr val="tx1">
                  <a:lumMod val="65000"/>
                  <a:lumOff val="35000"/>
                </a:schemeClr>
              </a:solidFill>
            </a:endParaRPr>
          </a:p>
        </p:txBody>
      </p:sp>
      <p:sp>
        <p:nvSpPr>
          <p:cNvPr id="187" name="矩形 186"/>
          <p:cNvSpPr/>
          <p:nvPr/>
        </p:nvSpPr>
        <p:spPr>
          <a:xfrm>
            <a:off x="10800933" y="4223660"/>
            <a:ext cx="373820" cy="276999"/>
          </a:xfrm>
          <a:prstGeom prst="rect">
            <a:avLst/>
          </a:prstGeom>
        </p:spPr>
        <p:txBody>
          <a:bodyPr wrap="none">
            <a:spAutoFit/>
          </a:bodyPr>
          <a:lstStyle/>
          <a:p>
            <a:r>
              <a:rPr lang="en-US" altLang="zh-CN" sz="1200" b="1" i="1" dirty="0" smtClean="0">
                <a:ln w="0"/>
                <a:solidFill>
                  <a:schemeClr val="tx1">
                    <a:lumMod val="65000"/>
                    <a:lumOff val="35000"/>
                  </a:schemeClr>
                </a:solidFill>
                <a:latin typeface="微软雅黑" panose="020B0503020204020204" pitchFamily="34" charset="-122"/>
                <a:ea typeface="微软雅黑" panose="020B0503020204020204" pitchFamily="34" charset="-122"/>
              </a:rPr>
              <a:t>23</a:t>
            </a:r>
            <a:endParaRPr lang="zh-CN" altLang="en-US" sz="1200" b="1" i="1" dirty="0">
              <a:solidFill>
                <a:schemeClr val="tx1">
                  <a:lumMod val="65000"/>
                  <a:lumOff val="35000"/>
                </a:schemeClr>
              </a:solidFill>
            </a:endParaRPr>
          </a:p>
        </p:txBody>
      </p:sp>
      <p:cxnSp>
        <p:nvCxnSpPr>
          <p:cNvPr id="189" name="直接箭头连接符 188"/>
          <p:cNvCxnSpPr/>
          <p:nvPr/>
        </p:nvCxnSpPr>
        <p:spPr>
          <a:xfrm>
            <a:off x="6255657" y="5558971"/>
            <a:ext cx="190137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0" name="直接箭头连接符 189"/>
          <p:cNvCxnSpPr/>
          <p:nvPr/>
        </p:nvCxnSpPr>
        <p:spPr>
          <a:xfrm flipV="1">
            <a:off x="6408057" y="3951514"/>
            <a:ext cx="7257" cy="175985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3" name="直接箭头连接符 192"/>
          <p:cNvCxnSpPr/>
          <p:nvPr/>
        </p:nvCxnSpPr>
        <p:spPr>
          <a:xfrm>
            <a:off x="9368972" y="5551717"/>
            <a:ext cx="1901372"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94" name="直接箭头连接符 193"/>
          <p:cNvCxnSpPr/>
          <p:nvPr/>
        </p:nvCxnSpPr>
        <p:spPr>
          <a:xfrm flipV="1">
            <a:off x="9521372" y="3944260"/>
            <a:ext cx="7257" cy="1759857"/>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00" name="矩形 199"/>
          <p:cNvSpPr/>
          <p:nvPr/>
        </p:nvSpPr>
        <p:spPr>
          <a:xfrm>
            <a:off x="5698505" y="3063559"/>
            <a:ext cx="6333838"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a:ln w="0"/>
                <a:solidFill>
                  <a:srgbClr val="C00000"/>
                </a:solidFill>
                <a:latin typeface="微软雅黑" panose="020B0503020204020204" pitchFamily="34" charset="-122"/>
                <a:ea typeface="微软雅黑" panose="020B0503020204020204" pitchFamily="34" charset="-122"/>
              </a:rPr>
              <a:t>t</a:t>
            </a:r>
            <a:r>
              <a:rPr lang="en-US" altLang="zh-CN" sz="1600" dirty="0" smtClean="0">
                <a:ln w="0"/>
                <a:solidFill>
                  <a:srgbClr val="C00000"/>
                </a:solidFill>
                <a:latin typeface="微软雅黑" panose="020B0503020204020204" pitchFamily="34" charset="-122"/>
                <a:ea typeface="微软雅黑" panose="020B0503020204020204" pitchFamily="34" charset="-122"/>
              </a:rPr>
              <a:t>ranspose(1,0,2)</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操作，其实就是将数组矩阵</a:t>
            </a:r>
            <a:r>
              <a:rPr lang="zh-CN" altLang="en-US" sz="1600" dirty="0" smtClean="0">
                <a:ln w="0"/>
                <a:solidFill>
                  <a:schemeClr val="accent2"/>
                </a:solidFill>
                <a:latin typeface="微软雅黑" panose="020B0503020204020204" pitchFamily="34" charset="-122"/>
                <a:ea typeface="微软雅黑" panose="020B0503020204020204" pitchFamily="34" charset="-122"/>
              </a:rPr>
              <a:t>沿轴</a:t>
            </a:r>
            <a:r>
              <a:rPr lang="en-US" altLang="zh-CN" sz="1600" dirty="0" smtClean="0">
                <a:ln w="0"/>
                <a:solidFill>
                  <a:schemeClr val="accent2"/>
                </a:solidFill>
                <a:latin typeface="微软雅黑" panose="020B0503020204020204" pitchFamily="34" charset="-122"/>
                <a:ea typeface="微软雅黑" panose="020B0503020204020204" pitchFamily="34" charset="-122"/>
              </a:rPr>
              <a:t>z</a:t>
            </a:r>
            <a:r>
              <a:rPr lang="zh-CN" altLang="en-US" sz="1600" dirty="0" smtClean="0">
                <a:ln w="0"/>
                <a:solidFill>
                  <a:schemeClr val="accent2"/>
                </a:solidFill>
                <a:latin typeface="微软雅黑" panose="020B0503020204020204" pitchFamily="34" charset="-122"/>
                <a:ea typeface="微软雅黑" panose="020B0503020204020204" pitchFamily="34" charset="-122"/>
              </a:rPr>
              <a:t>方向推到</a:t>
            </a:r>
            <a:r>
              <a:rPr lang="en-US" altLang="zh-CN" sz="1600" dirty="0" smtClean="0">
                <a:ln w="0"/>
                <a:solidFill>
                  <a:schemeClr val="accent2"/>
                </a:solidFill>
                <a:latin typeface="微软雅黑" panose="020B0503020204020204" pitchFamily="34" charset="-122"/>
                <a:ea typeface="微软雅黑" panose="020B0503020204020204" pitchFamily="34" charset="-122"/>
              </a:rPr>
              <a:t>90</a:t>
            </a:r>
            <a:r>
              <a:rPr lang="en-US" altLang="zh-CN" sz="1600" dirty="0">
                <a:ln w="0"/>
                <a:solidFill>
                  <a:schemeClr val="accent2"/>
                </a:solidFill>
                <a:latin typeface="微软雅黑" panose="020B0503020204020204" pitchFamily="34" charset="-122"/>
                <a:ea typeface="微软雅黑" panose="020B0503020204020204" pitchFamily="34" charset="-122"/>
              </a:rPr>
              <a:t>°</a:t>
            </a:r>
            <a:endParaRPr lang="en-US" altLang="zh-CN" sz="1600" dirty="0" smtClean="0">
              <a:ln w="0"/>
              <a:solidFill>
                <a:schemeClr val="accent2"/>
              </a:solidFill>
              <a:latin typeface="微软雅黑" panose="020B0503020204020204" pitchFamily="34" charset="-122"/>
              <a:ea typeface="微软雅黑" panose="020B0503020204020204" pitchFamily="34" charset="-122"/>
            </a:endParaRPr>
          </a:p>
        </p:txBody>
      </p:sp>
      <p:sp>
        <p:nvSpPr>
          <p:cNvPr id="201" name="矩形 200"/>
          <p:cNvSpPr/>
          <p:nvPr/>
        </p:nvSpPr>
        <p:spPr>
          <a:xfrm>
            <a:off x="7652228" y="5657382"/>
            <a:ext cx="923651" cy="276999"/>
          </a:xfrm>
          <a:prstGeom prst="rect">
            <a:avLst/>
          </a:prstGeom>
        </p:spPr>
        <p:txBody>
          <a:bodyPr wrap="none">
            <a:spAutoFit/>
          </a:bodyPr>
          <a:lstStyle/>
          <a:p>
            <a:r>
              <a:rPr lang="zh-CN" altLang="en-US" sz="1200" dirty="0" smtClean="0">
                <a:ln w="0"/>
                <a:solidFill>
                  <a:schemeClr val="accent2"/>
                </a:solidFill>
                <a:latin typeface="微软雅黑" panose="020B0503020204020204" pitchFamily="34" charset="-122"/>
                <a:ea typeface="微软雅黑" panose="020B0503020204020204" pitchFamily="34" charset="-122"/>
              </a:rPr>
              <a:t>元素个数 </a:t>
            </a:r>
            <a:r>
              <a:rPr lang="en-US" altLang="zh-CN" sz="1200" dirty="0" smtClean="0">
                <a:ln w="0"/>
                <a:solidFill>
                  <a:schemeClr val="accent2"/>
                </a:solidFill>
                <a:latin typeface="微软雅黑" panose="020B0503020204020204" pitchFamily="34" charset="-122"/>
                <a:ea typeface="微软雅黑" panose="020B0503020204020204" pitchFamily="34" charset="-122"/>
              </a:rPr>
              <a:t>x</a:t>
            </a:r>
            <a:endParaRPr lang="zh-CN" altLang="en-US" sz="1200" dirty="0">
              <a:solidFill>
                <a:schemeClr val="accent2"/>
              </a:solidFill>
            </a:endParaRPr>
          </a:p>
        </p:txBody>
      </p:sp>
      <p:sp>
        <p:nvSpPr>
          <p:cNvPr id="202" name="矩形 201"/>
          <p:cNvSpPr/>
          <p:nvPr/>
        </p:nvSpPr>
        <p:spPr>
          <a:xfrm>
            <a:off x="10798629" y="5650306"/>
            <a:ext cx="923651" cy="276999"/>
          </a:xfrm>
          <a:prstGeom prst="rect">
            <a:avLst/>
          </a:prstGeom>
        </p:spPr>
        <p:txBody>
          <a:bodyPr wrap="none">
            <a:spAutoFit/>
          </a:bodyPr>
          <a:lstStyle/>
          <a:p>
            <a:r>
              <a:rPr lang="zh-CN" altLang="en-US" sz="1200" dirty="0" smtClean="0">
                <a:ln w="0"/>
                <a:solidFill>
                  <a:schemeClr val="accent2"/>
                </a:solidFill>
                <a:latin typeface="微软雅黑" panose="020B0503020204020204" pitchFamily="34" charset="-122"/>
                <a:ea typeface="微软雅黑" panose="020B0503020204020204" pitchFamily="34" charset="-122"/>
              </a:rPr>
              <a:t>元素个数 </a:t>
            </a:r>
            <a:r>
              <a:rPr lang="en-US" altLang="zh-CN" sz="1200" dirty="0" smtClean="0">
                <a:ln w="0"/>
                <a:solidFill>
                  <a:schemeClr val="accent2"/>
                </a:solidFill>
                <a:latin typeface="微软雅黑" panose="020B0503020204020204" pitchFamily="34" charset="-122"/>
                <a:ea typeface="微软雅黑" panose="020B0503020204020204" pitchFamily="34" charset="-122"/>
              </a:rPr>
              <a:t>x</a:t>
            </a:r>
            <a:endParaRPr lang="zh-CN" altLang="en-US" sz="1200" dirty="0">
              <a:solidFill>
                <a:schemeClr val="accent2"/>
              </a:solidFill>
            </a:endParaRPr>
          </a:p>
        </p:txBody>
      </p:sp>
      <p:sp>
        <p:nvSpPr>
          <p:cNvPr id="203" name="矩形 202"/>
          <p:cNvSpPr/>
          <p:nvPr/>
        </p:nvSpPr>
        <p:spPr>
          <a:xfrm>
            <a:off x="5464547" y="4010635"/>
            <a:ext cx="926857" cy="276999"/>
          </a:xfrm>
          <a:prstGeom prst="rect">
            <a:avLst/>
          </a:prstGeom>
        </p:spPr>
        <p:txBody>
          <a:bodyPr wrap="none">
            <a:spAutoFit/>
          </a:bodyPr>
          <a:lstStyle/>
          <a:p>
            <a:r>
              <a:rPr lang="zh-CN" altLang="en-US" sz="1200" dirty="0">
                <a:ln w="0"/>
                <a:solidFill>
                  <a:schemeClr val="accent2"/>
                </a:solidFill>
                <a:latin typeface="微软雅黑" panose="020B0503020204020204" pitchFamily="34" charset="-122"/>
                <a:ea typeface="微软雅黑" panose="020B0503020204020204" pitchFamily="34" charset="-122"/>
              </a:rPr>
              <a:t>二维</a:t>
            </a:r>
            <a:r>
              <a:rPr lang="zh-CN" altLang="en-US" sz="1200" dirty="0" smtClean="0">
                <a:ln w="0"/>
                <a:solidFill>
                  <a:schemeClr val="accent2"/>
                </a:solidFill>
                <a:latin typeface="微软雅黑" panose="020B0503020204020204" pitchFamily="34" charset="-122"/>
                <a:ea typeface="微软雅黑" panose="020B0503020204020204" pitchFamily="34" charset="-122"/>
              </a:rPr>
              <a:t>度值 </a:t>
            </a:r>
            <a:r>
              <a:rPr lang="en-US" altLang="zh-CN" sz="1200" dirty="0" smtClean="0">
                <a:ln w="0"/>
                <a:solidFill>
                  <a:schemeClr val="accent2"/>
                </a:solidFill>
                <a:latin typeface="微软雅黑" panose="020B0503020204020204" pitchFamily="34" charset="-122"/>
                <a:ea typeface="微软雅黑" panose="020B0503020204020204" pitchFamily="34" charset="-122"/>
              </a:rPr>
              <a:t>y</a:t>
            </a:r>
            <a:endParaRPr lang="zh-CN" altLang="en-US" sz="1200" dirty="0">
              <a:solidFill>
                <a:schemeClr val="accent2"/>
              </a:solidFill>
            </a:endParaRPr>
          </a:p>
        </p:txBody>
      </p:sp>
      <p:sp>
        <p:nvSpPr>
          <p:cNvPr id="204" name="矩形 203"/>
          <p:cNvSpPr/>
          <p:nvPr/>
        </p:nvSpPr>
        <p:spPr>
          <a:xfrm>
            <a:off x="8633601" y="4036070"/>
            <a:ext cx="926857" cy="276999"/>
          </a:xfrm>
          <a:prstGeom prst="rect">
            <a:avLst/>
          </a:prstGeom>
        </p:spPr>
        <p:txBody>
          <a:bodyPr wrap="none">
            <a:spAutoFit/>
          </a:bodyPr>
          <a:lstStyle/>
          <a:p>
            <a:r>
              <a:rPr lang="zh-CN" altLang="en-US" sz="1200" dirty="0">
                <a:ln w="0"/>
                <a:solidFill>
                  <a:schemeClr val="accent2"/>
                </a:solidFill>
                <a:latin typeface="微软雅黑" panose="020B0503020204020204" pitchFamily="34" charset="-122"/>
                <a:ea typeface="微软雅黑" panose="020B0503020204020204" pitchFamily="34" charset="-122"/>
              </a:rPr>
              <a:t>二维</a:t>
            </a:r>
            <a:r>
              <a:rPr lang="zh-CN" altLang="en-US" sz="1200" dirty="0" smtClean="0">
                <a:ln w="0"/>
                <a:solidFill>
                  <a:schemeClr val="accent2"/>
                </a:solidFill>
                <a:latin typeface="微软雅黑" panose="020B0503020204020204" pitchFamily="34" charset="-122"/>
                <a:ea typeface="微软雅黑" panose="020B0503020204020204" pitchFamily="34" charset="-122"/>
              </a:rPr>
              <a:t>度值 </a:t>
            </a:r>
            <a:r>
              <a:rPr lang="en-US" altLang="zh-CN" sz="1200" dirty="0" smtClean="0">
                <a:ln w="0"/>
                <a:solidFill>
                  <a:schemeClr val="accent2"/>
                </a:solidFill>
                <a:latin typeface="微软雅黑" panose="020B0503020204020204" pitchFamily="34" charset="-122"/>
                <a:ea typeface="微软雅黑" panose="020B0503020204020204" pitchFamily="34" charset="-122"/>
              </a:rPr>
              <a:t>y</a:t>
            </a:r>
            <a:endParaRPr lang="zh-CN" altLang="en-US" sz="1200" dirty="0">
              <a:solidFill>
                <a:schemeClr val="accent2"/>
              </a:solidFill>
            </a:endParaRPr>
          </a:p>
        </p:txBody>
      </p:sp>
      <p:sp>
        <p:nvSpPr>
          <p:cNvPr id="205" name="矩形 204"/>
          <p:cNvSpPr/>
          <p:nvPr/>
        </p:nvSpPr>
        <p:spPr>
          <a:xfrm>
            <a:off x="7564202" y="3656984"/>
            <a:ext cx="766557" cy="276999"/>
          </a:xfrm>
          <a:prstGeom prst="rect">
            <a:avLst/>
          </a:prstGeom>
        </p:spPr>
        <p:txBody>
          <a:bodyPr wrap="none">
            <a:spAutoFit/>
          </a:bodyPr>
          <a:lstStyle/>
          <a:p>
            <a:r>
              <a:rPr lang="zh-CN" altLang="en-US" sz="1200" dirty="0" smtClean="0">
                <a:ln w="0"/>
                <a:solidFill>
                  <a:schemeClr val="accent6"/>
                </a:solidFill>
                <a:latin typeface="微软雅黑" panose="020B0503020204020204" pitchFamily="34" charset="-122"/>
                <a:ea typeface="微软雅黑" panose="020B0503020204020204" pitchFamily="34" charset="-122"/>
              </a:rPr>
              <a:t>轴值长 </a:t>
            </a:r>
            <a:r>
              <a:rPr lang="en-US" altLang="zh-CN" sz="1200" dirty="0" smtClean="0">
                <a:ln w="0"/>
                <a:solidFill>
                  <a:schemeClr val="accent6"/>
                </a:solidFill>
                <a:latin typeface="微软雅黑" panose="020B0503020204020204" pitchFamily="34" charset="-122"/>
                <a:ea typeface="微软雅黑" panose="020B0503020204020204" pitchFamily="34" charset="-122"/>
              </a:rPr>
              <a:t>z</a:t>
            </a:r>
            <a:endParaRPr lang="zh-CN" altLang="en-US" sz="1200" dirty="0">
              <a:solidFill>
                <a:schemeClr val="accent6"/>
              </a:solidFill>
            </a:endParaRPr>
          </a:p>
        </p:txBody>
      </p:sp>
      <p:sp>
        <p:nvSpPr>
          <p:cNvPr id="206" name="矩形 205"/>
          <p:cNvSpPr/>
          <p:nvPr/>
        </p:nvSpPr>
        <p:spPr>
          <a:xfrm>
            <a:off x="10604564" y="3695341"/>
            <a:ext cx="766557" cy="276999"/>
          </a:xfrm>
          <a:prstGeom prst="rect">
            <a:avLst/>
          </a:prstGeom>
        </p:spPr>
        <p:txBody>
          <a:bodyPr wrap="none">
            <a:spAutoFit/>
          </a:bodyPr>
          <a:lstStyle/>
          <a:p>
            <a:r>
              <a:rPr lang="zh-CN" altLang="en-US" sz="1200" dirty="0" smtClean="0">
                <a:ln w="0"/>
                <a:solidFill>
                  <a:schemeClr val="accent6"/>
                </a:solidFill>
                <a:latin typeface="微软雅黑" panose="020B0503020204020204" pitchFamily="34" charset="-122"/>
                <a:ea typeface="微软雅黑" panose="020B0503020204020204" pitchFamily="34" charset="-122"/>
              </a:rPr>
              <a:t>轴值长 </a:t>
            </a:r>
            <a:r>
              <a:rPr lang="en-US" altLang="zh-CN" sz="1200" dirty="0" smtClean="0">
                <a:ln w="0"/>
                <a:solidFill>
                  <a:schemeClr val="accent6"/>
                </a:solidFill>
                <a:latin typeface="微软雅黑" panose="020B0503020204020204" pitchFamily="34" charset="-122"/>
                <a:ea typeface="微软雅黑" panose="020B0503020204020204" pitchFamily="34" charset="-122"/>
              </a:rPr>
              <a:t>z</a:t>
            </a:r>
            <a:endParaRPr lang="zh-CN" altLang="en-US" sz="1200" dirty="0">
              <a:solidFill>
                <a:schemeClr val="accent6"/>
              </a:solidFill>
            </a:endParaRPr>
          </a:p>
        </p:txBody>
      </p:sp>
      <p:sp>
        <p:nvSpPr>
          <p:cNvPr id="208" name="右箭头 207"/>
          <p:cNvSpPr/>
          <p:nvPr/>
        </p:nvSpPr>
        <p:spPr>
          <a:xfrm>
            <a:off x="8475973" y="4699119"/>
            <a:ext cx="726084" cy="397257"/>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矩形 209"/>
          <p:cNvSpPr/>
          <p:nvPr/>
        </p:nvSpPr>
        <p:spPr>
          <a:xfrm>
            <a:off x="5927975" y="6129546"/>
            <a:ext cx="5040515" cy="461665"/>
          </a:xfrm>
          <a:prstGeom prst="rect">
            <a:avLst/>
          </a:prstGeom>
          <a:solidFill>
            <a:schemeClr val="accent2">
              <a:lumMod val="75000"/>
            </a:schemeClr>
          </a:solidFill>
        </p:spPr>
        <p:txBody>
          <a:bodyPr wrap="square">
            <a:spAutoFit/>
          </a:bodyPr>
          <a:lstStyle/>
          <a:p>
            <a:pPr algn="ctr">
              <a:lnSpc>
                <a:spcPct val="150000"/>
              </a:lnSpc>
            </a:pPr>
            <a:r>
              <a:rPr lang="en-US" altLang="zh-CN" sz="1600" dirty="0">
                <a:ln w="0"/>
                <a:solidFill>
                  <a:schemeClr val="bg1">
                    <a:lumMod val="95000"/>
                  </a:schemeClr>
                </a:solidFill>
                <a:latin typeface="微软雅黑" panose="020B0503020204020204" pitchFamily="34" charset="-122"/>
                <a:ea typeface="微软雅黑" panose="020B0503020204020204" pitchFamily="34" charset="-122"/>
              </a:rPr>
              <a:t>t</a:t>
            </a:r>
            <a:r>
              <a:rPr lang="en-US" altLang="zh-CN" sz="1600" dirty="0" smtClean="0">
                <a:ln w="0"/>
                <a:solidFill>
                  <a:schemeClr val="bg1">
                    <a:lumMod val="95000"/>
                  </a:schemeClr>
                </a:solidFill>
                <a:latin typeface="微软雅黑" panose="020B0503020204020204" pitchFamily="34" charset="-122"/>
                <a:ea typeface="微软雅黑" panose="020B0503020204020204" pitchFamily="34" charset="-122"/>
              </a:rPr>
              <a:t>ranspose</a:t>
            </a:r>
            <a:r>
              <a:rPr lang="zh-CN" altLang="en-US" sz="1600" dirty="0" smtClean="0">
                <a:ln w="0"/>
                <a:solidFill>
                  <a:schemeClr val="bg1">
                    <a:lumMod val="95000"/>
                  </a:schemeClr>
                </a:solidFill>
                <a:latin typeface="微软雅黑" panose="020B0503020204020204" pitchFamily="34" charset="-122"/>
                <a:ea typeface="微软雅黑" panose="020B0503020204020204" pitchFamily="34" charset="-122"/>
              </a:rPr>
              <a:t>（）</a:t>
            </a:r>
            <a:r>
              <a:rPr lang="zh-CN" altLang="en-US" sz="1600" dirty="0">
                <a:ln w="0"/>
                <a:solidFill>
                  <a:schemeClr val="bg1">
                    <a:lumMod val="95000"/>
                  </a:schemeClr>
                </a:solidFill>
                <a:latin typeface="微软雅黑" panose="020B0503020204020204" pitchFamily="34" charset="-122"/>
                <a:ea typeface="微软雅黑" panose="020B0503020204020204" pitchFamily="34" charset="-122"/>
              </a:rPr>
              <a:t>无</a:t>
            </a:r>
            <a:r>
              <a:rPr lang="zh-CN" altLang="en-US" sz="1600" dirty="0" smtClean="0">
                <a:ln w="0"/>
                <a:solidFill>
                  <a:schemeClr val="bg1">
                    <a:lumMod val="95000"/>
                  </a:schemeClr>
                </a:solidFill>
                <a:latin typeface="微软雅黑" panose="020B0503020204020204" pitchFamily="34" charset="-122"/>
                <a:ea typeface="微软雅黑" panose="020B0503020204020204" pitchFamily="34" charset="-122"/>
              </a:rPr>
              <a:t>参数形式 和 </a:t>
            </a:r>
            <a:r>
              <a:rPr lang="en-US" altLang="zh-CN" sz="1600" dirty="0" smtClean="0">
                <a:ln w="0"/>
                <a:solidFill>
                  <a:schemeClr val="bg1">
                    <a:lumMod val="95000"/>
                  </a:schemeClr>
                </a:solidFill>
                <a:latin typeface="微软雅黑" panose="020B0503020204020204" pitchFamily="34" charset="-122"/>
                <a:ea typeface="微软雅黑" panose="020B0503020204020204" pitchFamily="34" charset="-122"/>
              </a:rPr>
              <a:t>T</a:t>
            </a:r>
            <a:r>
              <a:rPr lang="zh-CN" altLang="en-US" sz="1600" dirty="0" smtClean="0">
                <a:ln w="0"/>
                <a:solidFill>
                  <a:schemeClr val="bg1">
                    <a:lumMod val="95000"/>
                  </a:schemeClr>
                </a:solidFill>
                <a:latin typeface="微软雅黑" panose="020B0503020204020204" pitchFamily="34" charset="-122"/>
                <a:ea typeface="微软雅黑" panose="020B0503020204020204" pitchFamily="34" charset="-122"/>
              </a:rPr>
              <a:t>属性 效果一致。</a:t>
            </a:r>
            <a:endParaRPr lang="en-US" altLang="zh-CN" sz="1600" dirty="0" smtClean="0">
              <a:ln w="0"/>
              <a:solidFill>
                <a:schemeClr val="bg1">
                  <a:lumMod val="9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590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animEffect transition="in" filter="fade">
                                      <p:cBhvr>
                                        <p:cTn id="27" dur="500"/>
                                        <p:tgtEl>
                                          <p:spTgt spid="200"/>
                                        </p:tgtEl>
                                      </p:cBhvr>
                                    </p:animEffect>
                                  </p:childTnLst>
                                </p:cTn>
                              </p:par>
                              <p:par>
                                <p:cTn id="28" presetID="42" presetClass="entr" presetSubtype="0" fill="hold" nodeType="withEffect">
                                  <p:stCondLst>
                                    <p:cond delay="0"/>
                                  </p:stCondLst>
                                  <p:childTnLst>
                                    <p:set>
                                      <p:cBhvr>
                                        <p:cTn id="29" dur="1" fill="hold">
                                          <p:stCondLst>
                                            <p:cond delay="0"/>
                                          </p:stCondLst>
                                        </p:cTn>
                                        <p:tgtEl>
                                          <p:spTgt spid="192"/>
                                        </p:tgtEl>
                                        <p:attrNameLst>
                                          <p:attrName>style.visibility</p:attrName>
                                        </p:attrNameLst>
                                      </p:cBhvr>
                                      <p:to>
                                        <p:strVal val="visible"/>
                                      </p:to>
                                    </p:set>
                                    <p:animEffect transition="in" filter="fade">
                                      <p:cBhvr>
                                        <p:cTn id="30" dur="1000"/>
                                        <p:tgtEl>
                                          <p:spTgt spid="192"/>
                                        </p:tgtEl>
                                      </p:cBhvr>
                                    </p:animEffect>
                                    <p:anim calcmode="lin" valueType="num">
                                      <p:cBhvr>
                                        <p:cTn id="31" dur="1000" fill="hold"/>
                                        <p:tgtEl>
                                          <p:spTgt spid="192"/>
                                        </p:tgtEl>
                                        <p:attrNameLst>
                                          <p:attrName>ppt_x</p:attrName>
                                        </p:attrNameLst>
                                      </p:cBhvr>
                                      <p:tavLst>
                                        <p:tav tm="0">
                                          <p:val>
                                            <p:strVal val="#ppt_x"/>
                                          </p:val>
                                        </p:tav>
                                        <p:tav tm="100000">
                                          <p:val>
                                            <p:strVal val="#ppt_x"/>
                                          </p:val>
                                        </p:tav>
                                      </p:tavLst>
                                    </p:anim>
                                    <p:anim calcmode="lin" valueType="num">
                                      <p:cBhvr>
                                        <p:cTn id="32" dur="1000" fill="hold"/>
                                        <p:tgtEl>
                                          <p:spTgt spid="19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1000"/>
                                        <p:tgtEl>
                                          <p:spTgt spid="17"/>
                                        </p:tgtEl>
                                      </p:cBhvr>
                                    </p:animEffect>
                                    <p:anim calcmode="lin" valueType="num">
                                      <p:cBhvr>
                                        <p:cTn id="46" dur="1000" fill="hold"/>
                                        <p:tgtEl>
                                          <p:spTgt spid="17"/>
                                        </p:tgtEl>
                                        <p:attrNameLst>
                                          <p:attrName>ppt_x</p:attrName>
                                        </p:attrNameLst>
                                      </p:cBhvr>
                                      <p:tavLst>
                                        <p:tav tm="0">
                                          <p:val>
                                            <p:strVal val="#ppt_x"/>
                                          </p:val>
                                        </p:tav>
                                        <p:tav tm="100000">
                                          <p:val>
                                            <p:strVal val="#ppt_x"/>
                                          </p:val>
                                        </p:tav>
                                      </p:tavLst>
                                    </p:anim>
                                    <p:anim calcmode="lin" valueType="num">
                                      <p:cBhvr>
                                        <p:cTn id="47" dur="1000" fill="hold"/>
                                        <p:tgtEl>
                                          <p:spTgt spid="17"/>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1000"/>
                                        <p:tgtEl>
                                          <p:spTgt spid="18"/>
                                        </p:tgtEl>
                                      </p:cBhvr>
                                    </p:animEffect>
                                    <p:anim calcmode="lin" valueType="num">
                                      <p:cBhvr>
                                        <p:cTn id="51" dur="1000" fill="hold"/>
                                        <p:tgtEl>
                                          <p:spTgt spid="18"/>
                                        </p:tgtEl>
                                        <p:attrNameLst>
                                          <p:attrName>ppt_x</p:attrName>
                                        </p:attrNameLst>
                                      </p:cBhvr>
                                      <p:tavLst>
                                        <p:tav tm="0">
                                          <p:val>
                                            <p:strVal val="#ppt_x"/>
                                          </p:val>
                                        </p:tav>
                                        <p:tav tm="100000">
                                          <p:val>
                                            <p:strVal val="#ppt_x"/>
                                          </p:val>
                                        </p:tav>
                                      </p:tavLst>
                                    </p:anim>
                                    <p:anim calcmode="lin" valueType="num">
                                      <p:cBhvr>
                                        <p:cTn id="52" dur="1000" fill="hold"/>
                                        <p:tgtEl>
                                          <p:spTgt spid="18"/>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fade">
                                      <p:cBhvr>
                                        <p:cTn id="55" dur="1000"/>
                                        <p:tgtEl>
                                          <p:spTgt spid="19"/>
                                        </p:tgtEl>
                                      </p:cBhvr>
                                    </p:animEffect>
                                    <p:anim calcmode="lin" valueType="num">
                                      <p:cBhvr>
                                        <p:cTn id="56" dur="1000" fill="hold"/>
                                        <p:tgtEl>
                                          <p:spTgt spid="19"/>
                                        </p:tgtEl>
                                        <p:attrNameLst>
                                          <p:attrName>ppt_x</p:attrName>
                                        </p:attrNameLst>
                                      </p:cBhvr>
                                      <p:tavLst>
                                        <p:tav tm="0">
                                          <p:val>
                                            <p:strVal val="#ppt_x"/>
                                          </p:val>
                                        </p:tav>
                                        <p:tav tm="100000">
                                          <p:val>
                                            <p:strVal val="#ppt_x"/>
                                          </p:val>
                                        </p:tav>
                                      </p:tavLst>
                                    </p:anim>
                                    <p:anim calcmode="lin" valueType="num">
                                      <p:cBhvr>
                                        <p:cTn id="57" dur="1000" fill="hold"/>
                                        <p:tgtEl>
                                          <p:spTgt spid="1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1000"/>
                                        <p:tgtEl>
                                          <p:spTgt spid="20"/>
                                        </p:tgtEl>
                                      </p:cBhvr>
                                    </p:animEffect>
                                    <p:anim calcmode="lin" valueType="num">
                                      <p:cBhvr>
                                        <p:cTn id="61" dur="1000" fill="hold"/>
                                        <p:tgtEl>
                                          <p:spTgt spid="20"/>
                                        </p:tgtEl>
                                        <p:attrNameLst>
                                          <p:attrName>ppt_x</p:attrName>
                                        </p:attrNameLst>
                                      </p:cBhvr>
                                      <p:tavLst>
                                        <p:tav tm="0">
                                          <p:val>
                                            <p:strVal val="#ppt_x"/>
                                          </p:val>
                                        </p:tav>
                                        <p:tav tm="100000">
                                          <p:val>
                                            <p:strVal val="#ppt_x"/>
                                          </p:val>
                                        </p:tav>
                                      </p:tavLst>
                                    </p:anim>
                                    <p:anim calcmode="lin" valueType="num">
                                      <p:cBhvr>
                                        <p:cTn id="62" dur="1000" fill="hold"/>
                                        <p:tgtEl>
                                          <p:spTgt spid="20"/>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1000"/>
                                        <p:tgtEl>
                                          <p:spTgt spid="21"/>
                                        </p:tgtEl>
                                      </p:cBhvr>
                                    </p:animEffect>
                                    <p:anim calcmode="lin" valueType="num">
                                      <p:cBhvr>
                                        <p:cTn id="66" dur="1000" fill="hold"/>
                                        <p:tgtEl>
                                          <p:spTgt spid="21"/>
                                        </p:tgtEl>
                                        <p:attrNameLst>
                                          <p:attrName>ppt_x</p:attrName>
                                        </p:attrNameLst>
                                      </p:cBhvr>
                                      <p:tavLst>
                                        <p:tav tm="0">
                                          <p:val>
                                            <p:strVal val="#ppt_x"/>
                                          </p:val>
                                        </p:tav>
                                        <p:tav tm="100000">
                                          <p:val>
                                            <p:strVal val="#ppt_x"/>
                                          </p:val>
                                        </p:tav>
                                      </p:tavLst>
                                    </p:anim>
                                    <p:anim calcmode="lin" valueType="num">
                                      <p:cBhvr>
                                        <p:cTn id="67" dur="1000" fill="hold"/>
                                        <p:tgtEl>
                                          <p:spTgt spid="2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1000"/>
                                        <p:tgtEl>
                                          <p:spTgt spid="22"/>
                                        </p:tgtEl>
                                      </p:cBhvr>
                                    </p:animEffect>
                                    <p:anim calcmode="lin" valueType="num">
                                      <p:cBhvr>
                                        <p:cTn id="71" dur="1000" fill="hold"/>
                                        <p:tgtEl>
                                          <p:spTgt spid="22"/>
                                        </p:tgtEl>
                                        <p:attrNameLst>
                                          <p:attrName>ppt_x</p:attrName>
                                        </p:attrNameLst>
                                      </p:cBhvr>
                                      <p:tavLst>
                                        <p:tav tm="0">
                                          <p:val>
                                            <p:strVal val="#ppt_x"/>
                                          </p:val>
                                        </p:tav>
                                        <p:tav tm="100000">
                                          <p:val>
                                            <p:strVal val="#ppt_x"/>
                                          </p:val>
                                        </p:tav>
                                      </p:tavLst>
                                    </p:anim>
                                    <p:anim calcmode="lin" valueType="num">
                                      <p:cBhvr>
                                        <p:cTn id="72" dur="1000" fill="hold"/>
                                        <p:tgtEl>
                                          <p:spTgt spid="22"/>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1000"/>
                                        <p:tgtEl>
                                          <p:spTgt spid="23"/>
                                        </p:tgtEl>
                                      </p:cBhvr>
                                    </p:animEffect>
                                    <p:anim calcmode="lin" valueType="num">
                                      <p:cBhvr>
                                        <p:cTn id="76" dur="1000" fill="hold"/>
                                        <p:tgtEl>
                                          <p:spTgt spid="23"/>
                                        </p:tgtEl>
                                        <p:attrNameLst>
                                          <p:attrName>ppt_x</p:attrName>
                                        </p:attrNameLst>
                                      </p:cBhvr>
                                      <p:tavLst>
                                        <p:tav tm="0">
                                          <p:val>
                                            <p:strVal val="#ppt_x"/>
                                          </p:val>
                                        </p:tav>
                                        <p:tav tm="100000">
                                          <p:val>
                                            <p:strVal val="#ppt_x"/>
                                          </p:val>
                                        </p:tav>
                                      </p:tavLst>
                                    </p:anim>
                                    <p:anim calcmode="lin" valueType="num">
                                      <p:cBhvr>
                                        <p:cTn id="77" dur="1000" fill="hold"/>
                                        <p:tgtEl>
                                          <p:spTgt spid="23"/>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1000"/>
                                        <p:tgtEl>
                                          <p:spTgt spid="24"/>
                                        </p:tgtEl>
                                      </p:cBhvr>
                                    </p:animEffect>
                                    <p:anim calcmode="lin" valueType="num">
                                      <p:cBhvr>
                                        <p:cTn id="81" dur="1000" fill="hold"/>
                                        <p:tgtEl>
                                          <p:spTgt spid="24"/>
                                        </p:tgtEl>
                                        <p:attrNameLst>
                                          <p:attrName>ppt_x</p:attrName>
                                        </p:attrNameLst>
                                      </p:cBhvr>
                                      <p:tavLst>
                                        <p:tav tm="0">
                                          <p:val>
                                            <p:strVal val="#ppt_x"/>
                                          </p:val>
                                        </p:tav>
                                        <p:tav tm="100000">
                                          <p:val>
                                            <p:strVal val="#ppt_x"/>
                                          </p:val>
                                        </p:tav>
                                      </p:tavLst>
                                    </p:anim>
                                    <p:anim calcmode="lin" valueType="num">
                                      <p:cBhvr>
                                        <p:cTn id="82" dur="1000" fill="hold"/>
                                        <p:tgtEl>
                                          <p:spTgt spid="24"/>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1000"/>
                                        <p:tgtEl>
                                          <p:spTgt spid="25"/>
                                        </p:tgtEl>
                                      </p:cBhvr>
                                    </p:animEffect>
                                    <p:anim calcmode="lin" valueType="num">
                                      <p:cBhvr>
                                        <p:cTn id="86" dur="1000" fill="hold"/>
                                        <p:tgtEl>
                                          <p:spTgt spid="25"/>
                                        </p:tgtEl>
                                        <p:attrNameLst>
                                          <p:attrName>ppt_x</p:attrName>
                                        </p:attrNameLst>
                                      </p:cBhvr>
                                      <p:tavLst>
                                        <p:tav tm="0">
                                          <p:val>
                                            <p:strVal val="#ppt_x"/>
                                          </p:val>
                                        </p:tav>
                                        <p:tav tm="100000">
                                          <p:val>
                                            <p:strVal val="#ppt_x"/>
                                          </p:val>
                                        </p:tav>
                                      </p:tavLst>
                                    </p:anim>
                                    <p:anim calcmode="lin" valueType="num">
                                      <p:cBhvr>
                                        <p:cTn id="87" dur="1000" fill="hold"/>
                                        <p:tgtEl>
                                          <p:spTgt spid="25"/>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fade">
                                      <p:cBhvr>
                                        <p:cTn id="90" dur="1000"/>
                                        <p:tgtEl>
                                          <p:spTgt spid="26"/>
                                        </p:tgtEl>
                                      </p:cBhvr>
                                    </p:animEffect>
                                    <p:anim calcmode="lin" valueType="num">
                                      <p:cBhvr>
                                        <p:cTn id="91" dur="1000" fill="hold"/>
                                        <p:tgtEl>
                                          <p:spTgt spid="26"/>
                                        </p:tgtEl>
                                        <p:attrNameLst>
                                          <p:attrName>ppt_x</p:attrName>
                                        </p:attrNameLst>
                                      </p:cBhvr>
                                      <p:tavLst>
                                        <p:tav tm="0">
                                          <p:val>
                                            <p:strVal val="#ppt_x"/>
                                          </p:val>
                                        </p:tav>
                                        <p:tav tm="100000">
                                          <p:val>
                                            <p:strVal val="#ppt_x"/>
                                          </p:val>
                                        </p:tav>
                                      </p:tavLst>
                                    </p:anim>
                                    <p:anim calcmode="lin" valueType="num">
                                      <p:cBhvr>
                                        <p:cTn id="92" dur="1000" fill="hold"/>
                                        <p:tgtEl>
                                          <p:spTgt spid="26"/>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7"/>
                                        </p:tgtEl>
                                        <p:attrNameLst>
                                          <p:attrName>style.visibility</p:attrName>
                                        </p:attrNameLst>
                                      </p:cBhvr>
                                      <p:to>
                                        <p:strVal val="visible"/>
                                      </p:to>
                                    </p:set>
                                    <p:animEffect transition="in" filter="fade">
                                      <p:cBhvr>
                                        <p:cTn id="95" dur="1000"/>
                                        <p:tgtEl>
                                          <p:spTgt spid="7"/>
                                        </p:tgtEl>
                                      </p:cBhvr>
                                    </p:animEffect>
                                    <p:anim calcmode="lin" valueType="num">
                                      <p:cBhvr>
                                        <p:cTn id="96" dur="1000" fill="hold"/>
                                        <p:tgtEl>
                                          <p:spTgt spid="7"/>
                                        </p:tgtEl>
                                        <p:attrNameLst>
                                          <p:attrName>ppt_x</p:attrName>
                                        </p:attrNameLst>
                                      </p:cBhvr>
                                      <p:tavLst>
                                        <p:tav tm="0">
                                          <p:val>
                                            <p:strVal val="#ppt_x"/>
                                          </p:val>
                                        </p:tav>
                                        <p:tav tm="100000">
                                          <p:val>
                                            <p:strVal val="#ppt_x"/>
                                          </p:val>
                                        </p:tav>
                                      </p:tavLst>
                                    </p:anim>
                                    <p:anim calcmode="lin" valueType="num">
                                      <p:cBhvr>
                                        <p:cTn id="97" dur="1000" fill="hold"/>
                                        <p:tgtEl>
                                          <p:spTgt spid="7"/>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fade">
                                      <p:cBhvr>
                                        <p:cTn id="100" dur="1000"/>
                                        <p:tgtEl>
                                          <p:spTgt spid="62"/>
                                        </p:tgtEl>
                                      </p:cBhvr>
                                    </p:animEffect>
                                    <p:anim calcmode="lin" valueType="num">
                                      <p:cBhvr>
                                        <p:cTn id="101" dur="1000" fill="hold"/>
                                        <p:tgtEl>
                                          <p:spTgt spid="62"/>
                                        </p:tgtEl>
                                        <p:attrNameLst>
                                          <p:attrName>ppt_x</p:attrName>
                                        </p:attrNameLst>
                                      </p:cBhvr>
                                      <p:tavLst>
                                        <p:tav tm="0">
                                          <p:val>
                                            <p:strVal val="#ppt_x"/>
                                          </p:val>
                                        </p:tav>
                                        <p:tav tm="100000">
                                          <p:val>
                                            <p:strVal val="#ppt_x"/>
                                          </p:val>
                                        </p:tav>
                                      </p:tavLst>
                                    </p:anim>
                                    <p:anim calcmode="lin" valueType="num">
                                      <p:cBhvr>
                                        <p:cTn id="102" dur="1000" fill="hold"/>
                                        <p:tgtEl>
                                          <p:spTgt spid="62"/>
                                        </p:tgtEl>
                                        <p:attrNameLst>
                                          <p:attrName>ppt_y</p:attrName>
                                        </p:attrNameLst>
                                      </p:cBhvr>
                                      <p:tavLst>
                                        <p:tav tm="0">
                                          <p:val>
                                            <p:strVal val="#ppt_y+.1"/>
                                          </p:val>
                                        </p:tav>
                                        <p:tav tm="100000">
                                          <p:val>
                                            <p:strVal val="#ppt_y"/>
                                          </p:val>
                                        </p:tav>
                                      </p:tavLst>
                                    </p:anim>
                                  </p:childTnLst>
                                </p:cTn>
                              </p:par>
                              <p:par>
                                <p:cTn id="103" presetID="42" presetClass="entr" presetSubtype="0" fill="hold" nodeType="withEffect">
                                  <p:stCondLst>
                                    <p:cond delay="0"/>
                                  </p:stCondLst>
                                  <p:childTnLst>
                                    <p:set>
                                      <p:cBhvr>
                                        <p:cTn id="104" dur="1" fill="hold">
                                          <p:stCondLst>
                                            <p:cond delay="0"/>
                                          </p:stCondLst>
                                        </p:cTn>
                                        <p:tgtEl>
                                          <p:spTgt spid="63"/>
                                        </p:tgtEl>
                                        <p:attrNameLst>
                                          <p:attrName>style.visibility</p:attrName>
                                        </p:attrNameLst>
                                      </p:cBhvr>
                                      <p:to>
                                        <p:strVal val="visible"/>
                                      </p:to>
                                    </p:set>
                                    <p:animEffect transition="in" filter="fade">
                                      <p:cBhvr>
                                        <p:cTn id="105" dur="1000"/>
                                        <p:tgtEl>
                                          <p:spTgt spid="63"/>
                                        </p:tgtEl>
                                      </p:cBhvr>
                                    </p:animEffect>
                                    <p:anim calcmode="lin" valueType="num">
                                      <p:cBhvr>
                                        <p:cTn id="106" dur="1000" fill="hold"/>
                                        <p:tgtEl>
                                          <p:spTgt spid="63"/>
                                        </p:tgtEl>
                                        <p:attrNameLst>
                                          <p:attrName>ppt_x</p:attrName>
                                        </p:attrNameLst>
                                      </p:cBhvr>
                                      <p:tavLst>
                                        <p:tav tm="0">
                                          <p:val>
                                            <p:strVal val="#ppt_x"/>
                                          </p:val>
                                        </p:tav>
                                        <p:tav tm="100000">
                                          <p:val>
                                            <p:strVal val="#ppt_x"/>
                                          </p:val>
                                        </p:tav>
                                      </p:tavLst>
                                    </p:anim>
                                    <p:anim calcmode="lin" valueType="num">
                                      <p:cBhvr>
                                        <p:cTn id="107" dur="1000" fill="hold"/>
                                        <p:tgtEl>
                                          <p:spTgt spid="63"/>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68"/>
                                        </p:tgtEl>
                                        <p:attrNameLst>
                                          <p:attrName>style.visibility</p:attrName>
                                        </p:attrNameLst>
                                      </p:cBhvr>
                                      <p:to>
                                        <p:strVal val="visible"/>
                                      </p:to>
                                    </p:set>
                                    <p:animEffect transition="in" filter="fade">
                                      <p:cBhvr>
                                        <p:cTn id="110" dur="1000"/>
                                        <p:tgtEl>
                                          <p:spTgt spid="68"/>
                                        </p:tgtEl>
                                      </p:cBhvr>
                                    </p:animEffect>
                                    <p:anim calcmode="lin" valueType="num">
                                      <p:cBhvr>
                                        <p:cTn id="111" dur="1000" fill="hold"/>
                                        <p:tgtEl>
                                          <p:spTgt spid="68"/>
                                        </p:tgtEl>
                                        <p:attrNameLst>
                                          <p:attrName>ppt_x</p:attrName>
                                        </p:attrNameLst>
                                      </p:cBhvr>
                                      <p:tavLst>
                                        <p:tav tm="0">
                                          <p:val>
                                            <p:strVal val="#ppt_x"/>
                                          </p:val>
                                        </p:tav>
                                        <p:tav tm="100000">
                                          <p:val>
                                            <p:strVal val="#ppt_x"/>
                                          </p:val>
                                        </p:tav>
                                      </p:tavLst>
                                    </p:anim>
                                    <p:anim calcmode="lin" valueType="num">
                                      <p:cBhvr>
                                        <p:cTn id="112" dur="1000" fill="hold"/>
                                        <p:tgtEl>
                                          <p:spTgt spid="68"/>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72"/>
                                        </p:tgtEl>
                                        <p:attrNameLst>
                                          <p:attrName>style.visibility</p:attrName>
                                        </p:attrNameLst>
                                      </p:cBhvr>
                                      <p:to>
                                        <p:strVal val="visible"/>
                                      </p:to>
                                    </p:set>
                                    <p:animEffect transition="in" filter="fade">
                                      <p:cBhvr>
                                        <p:cTn id="115" dur="1000"/>
                                        <p:tgtEl>
                                          <p:spTgt spid="72"/>
                                        </p:tgtEl>
                                      </p:cBhvr>
                                    </p:animEffect>
                                    <p:anim calcmode="lin" valueType="num">
                                      <p:cBhvr>
                                        <p:cTn id="116" dur="1000" fill="hold"/>
                                        <p:tgtEl>
                                          <p:spTgt spid="72"/>
                                        </p:tgtEl>
                                        <p:attrNameLst>
                                          <p:attrName>ppt_x</p:attrName>
                                        </p:attrNameLst>
                                      </p:cBhvr>
                                      <p:tavLst>
                                        <p:tav tm="0">
                                          <p:val>
                                            <p:strVal val="#ppt_x"/>
                                          </p:val>
                                        </p:tav>
                                        <p:tav tm="100000">
                                          <p:val>
                                            <p:strVal val="#ppt_x"/>
                                          </p:val>
                                        </p:tav>
                                      </p:tavLst>
                                    </p:anim>
                                    <p:anim calcmode="lin" valueType="num">
                                      <p:cBhvr>
                                        <p:cTn id="117" dur="1000" fill="hold"/>
                                        <p:tgtEl>
                                          <p:spTgt spid="72"/>
                                        </p:tgtEl>
                                        <p:attrNameLst>
                                          <p:attrName>ppt_y</p:attrName>
                                        </p:attrNameLst>
                                      </p:cBhvr>
                                      <p:tavLst>
                                        <p:tav tm="0">
                                          <p:val>
                                            <p:strVal val="#ppt_y+.1"/>
                                          </p:val>
                                        </p:tav>
                                        <p:tav tm="100000">
                                          <p:val>
                                            <p:strVal val="#ppt_y"/>
                                          </p:val>
                                        </p:tav>
                                      </p:tavLst>
                                    </p:anim>
                                  </p:childTnLst>
                                </p:cTn>
                              </p:par>
                              <p:par>
                                <p:cTn id="118" presetID="42" presetClass="entr" presetSubtype="0" fill="hold" grpId="0" nodeType="with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fade">
                                      <p:cBhvr>
                                        <p:cTn id="120" dur="1000"/>
                                        <p:tgtEl>
                                          <p:spTgt spid="73"/>
                                        </p:tgtEl>
                                      </p:cBhvr>
                                    </p:animEffect>
                                    <p:anim calcmode="lin" valueType="num">
                                      <p:cBhvr>
                                        <p:cTn id="121" dur="1000" fill="hold"/>
                                        <p:tgtEl>
                                          <p:spTgt spid="73"/>
                                        </p:tgtEl>
                                        <p:attrNameLst>
                                          <p:attrName>ppt_x</p:attrName>
                                        </p:attrNameLst>
                                      </p:cBhvr>
                                      <p:tavLst>
                                        <p:tav tm="0">
                                          <p:val>
                                            <p:strVal val="#ppt_x"/>
                                          </p:val>
                                        </p:tav>
                                        <p:tav tm="100000">
                                          <p:val>
                                            <p:strVal val="#ppt_x"/>
                                          </p:val>
                                        </p:tav>
                                      </p:tavLst>
                                    </p:anim>
                                    <p:anim calcmode="lin" valueType="num">
                                      <p:cBhvr>
                                        <p:cTn id="122" dur="1000" fill="hold"/>
                                        <p:tgtEl>
                                          <p:spTgt spid="73"/>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74"/>
                                        </p:tgtEl>
                                        <p:attrNameLst>
                                          <p:attrName>style.visibility</p:attrName>
                                        </p:attrNameLst>
                                      </p:cBhvr>
                                      <p:to>
                                        <p:strVal val="visible"/>
                                      </p:to>
                                    </p:set>
                                    <p:animEffect transition="in" filter="fade">
                                      <p:cBhvr>
                                        <p:cTn id="125" dur="1000"/>
                                        <p:tgtEl>
                                          <p:spTgt spid="74"/>
                                        </p:tgtEl>
                                      </p:cBhvr>
                                    </p:animEffect>
                                    <p:anim calcmode="lin" valueType="num">
                                      <p:cBhvr>
                                        <p:cTn id="126" dur="1000" fill="hold"/>
                                        <p:tgtEl>
                                          <p:spTgt spid="74"/>
                                        </p:tgtEl>
                                        <p:attrNameLst>
                                          <p:attrName>ppt_x</p:attrName>
                                        </p:attrNameLst>
                                      </p:cBhvr>
                                      <p:tavLst>
                                        <p:tav tm="0">
                                          <p:val>
                                            <p:strVal val="#ppt_x"/>
                                          </p:val>
                                        </p:tav>
                                        <p:tav tm="100000">
                                          <p:val>
                                            <p:strVal val="#ppt_x"/>
                                          </p:val>
                                        </p:tav>
                                      </p:tavLst>
                                    </p:anim>
                                    <p:anim calcmode="lin" valueType="num">
                                      <p:cBhvr>
                                        <p:cTn id="127" dur="1000" fill="hold"/>
                                        <p:tgtEl>
                                          <p:spTgt spid="74"/>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75"/>
                                        </p:tgtEl>
                                        <p:attrNameLst>
                                          <p:attrName>style.visibility</p:attrName>
                                        </p:attrNameLst>
                                      </p:cBhvr>
                                      <p:to>
                                        <p:strVal val="visible"/>
                                      </p:to>
                                    </p:set>
                                    <p:animEffect transition="in" filter="fade">
                                      <p:cBhvr>
                                        <p:cTn id="130" dur="1000"/>
                                        <p:tgtEl>
                                          <p:spTgt spid="75"/>
                                        </p:tgtEl>
                                      </p:cBhvr>
                                    </p:animEffect>
                                    <p:anim calcmode="lin" valueType="num">
                                      <p:cBhvr>
                                        <p:cTn id="131" dur="1000" fill="hold"/>
                                        <p:tgtEl>
                                          <p:spTgt spid="75"/>
                                        </p:tgtEl>
                                        <p:attrNameLst>
                                          <p:attrName>ppt_x</p:attrName>
                                        </p:attrNameLst>
                                      </p:cBhvr>
                                      <p:tavLst>
                                        <p:tav tm="0">
                                          <p:val>
                                            <p:strVal val="#ppt_x"/>
                                          </p:val>
                                        </p:tav>
                                        <p:tav tm="100000">
                                          <p:val>
                                            <p:strVal val="#ppt_x"/>
                                          </p:val>
                                        </p:tav>
                                      </p:tavLst>
                                    </p:anim>
                                    <p:anim calcmode="lin" valueType="num">
                                      <p:cBhvr>
                                        <p:cTn id="132" dur="1000" fill="hold"/>
                                        <p:tgtEl>
                                          <p:spTgt spid="75"/>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6"/>
                                        </p:tgtEl>
                                        <p:attrNameLst>
                                          <p:attrName>style.visibility</p:attrName>
                                        </p:attrNameLst>
                                      </p:cBhvr>
                                      <p:to>
                                        <p:strVal val="visible"/>
                                      </p:to>
                                    </p:set>
                                    <p:animEffect transition="in" filter="fade">
                                      <p:cBhvr>
                                        <p:cTn id="135" dur="1000"/>
                                        <p:tgtEl>
                                          <p:spTgt spid="76"/>
                                        </p:tgtEl>
                                      </p:cBhvr>
                                    </p:animEffect>
                                    <p:anim calcmode="lin" valueType="num">
                                      <p:cBhvr>
                                        <p:cTn id="136" dur="1000" fill="hold"/>
                                        <p:tgtEl>
                                          <p:spTgt spid="76"/>
                                        </p:tgtEl>
                                        <p:attrNameLst>
                                          <p:attrName>ppt_x</p:attrName>
                                        </p:attrNameLst>
                                      </p:cBhvr>
                                      <p:tavLst>
                                        <p:tav tm="0">
                                          <p:val>
                                            <p:strVal val="#ppt_x"/>
                                          </p:val>
                                        </p:tav>
                                        <p:tav tm="100000">
                                          <p:val>
                                            <p:strVal val="#ppt_x"/>
                                          </p:val>
                                        </p:tav>
                                      </p:tavLst>
                                    </p:anim>
                                    <p:anim calcmode="lin" valueType="num">
                                      <p:cBhvr>
                                        <p:cTn id="137" dur="1000" fill="hold"/>
                                        <p:tgtEl>
                                          <p:spTgt spid="76"/>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77"/>
                                        </p:tgtEl>
                                        <p:attrNameLst>
                                          <p:attrName>style.visibility</p:attrName>
                                        </p:attrNameLst>
                                      </p:cBhvr>
                                      <p:to>
                                        <p:strVal val="visible"/>
                                      </p:to>
                                    </p:set>
                                    <p:animEffect transition="in" filter="fade">
                                      <p:cBhvr>
                                        <p:cTn id="140" dur="1000"/>
                                        <p:tgtEl>
                                          <p:spTgt spid="77"/>
                                        </p:tgtEl>
                                      </p:cBhvr>
                                    </p:animEffect>
                                    <p:anim calcmode="lin" valueType="num">
                                      <p:cBhvr>
                                        <p:cTn id="141" dur="1000" fill="hold"/>
                                        <p:tgtEl>
                                          <p:spTgt spid="77"/>
                                        </p:tgtEl>
                                        <p:attrNameLst>
                                          <p:attrName>ppt_x</p:attrName>
                                        </p:attrNameLst>
                                      </p:cBhvr>
                                      <p:tavLst>
                                        <p:tav tm="0">
                                          <p:val>
                                            <p:strVal val="#ppt_x"/>
                                          </p:val>
                                        </p:tav>
                                        <p:tav tm="100000">
                                          <p:val>
                                            <p:strVal val="#ppt_x"/>
                                          </p:val>
                                        </p:tav>
                                      </p:tavLst>
                                    </p:anim>
                                    <p:anim calcmode="lin" valueType="num">
                                      <p:cBhvr>
                                        <p:cTn id="142" dur="1000" fill="hold"/>
                                        <p:tgtEl>
                                          <p:spTgt spid="77"/>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120"/>
                                        </p:tgtEl>
                                        <p:attrNameLst>
                                          <p:attrName>style.visibility</p:attrName>
                                        </p:attrNameLst>
                                      </p:cBhvr>
                                      <p:to>
                                        <p:strVal val="visible"/>
                                      </p:to>
                                    </p:set>
                                    <p:animEffect transition="in" filter="fade">
                                      <p:cBhvr>
                                        <p:cTn id="145" dur="1000"/>
                                        <p:tgtEl>
                                          <p:spTgt spid="120"/>
                                        </p:tgtEl>
                                      </p:cBhvr>
                                    </p:animEffect>
                                    <p:anim calcmode="lin" valueType="num">
                                      <p:cBhvr>
                                        <p:cTn id="146" dur="1000" fill="hold"/>
                                        <p:tgtEl>
                                          <p:spTgt spid="120"/>
                                        </p:tgtEl>
                                        <p:attrNameLst>
                                          <p:attrName>ppt_x</p:attrName>
                                        </p:attrNameLst>
                                      </p:cBhvr>
                                      <p:tavLst>
                                        <p:tav tm="0">
                                          <p:val>
                                            <p:strVal val="#ppt_x"/>
                                          </p:val>
                                        </p:tav>
                                        <p:tav tm="100000">
                                          <p:val>
                                            <p:strVal val="#ppt_x"/>
                                          </p:val>
                                        </p:tav>
                                      </p:tavLst>
                                    </p:anim>
                                    <p:anim calcmode="lin" valueType="num">
                                      <p:cBhvr>
                                        <p:cTn id="147" dur="1000" fill="hold"/>
                                        <p:tgtEl>
                                          <p:spTgt spid="120"/>
                                        </p:tgtEl>
                                        <p:attrNameLst>
                                          <p:attrName>ppt_y</p:attrName>
                                        </p:attrNameLst>
                                      </p:cBhvr>
                                      <p:tavLst>
                                        <p:tav tm="0">
                                          <p:val>
                                            <p:strVal val="#ppt_y+.1"/>
                                          </p:val>
                                        </p:tav>
                                        <p:tav tm="100000">
                                          <p:val>
                                            <p:strVal val="#ppt_y"/>
                                          </p:val>
                                        </p:tav>
                                      </p:tavLst>
                                    </p:anim>
                                  </p:childTnLst>
                                </p:cTn>
                              </p:par>
                              <p:par>
                                <p:cTn id="148" presetID="42" presetClass="entr" presetSubtype="0" fill="hold"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fade">
                                      <p:cBhvr>
                                        <p:cTn id="150" dur="1000"/>
                                        <p:tgtEl>
                                          <p:spTgt spid="125"/>
                                        </p:tgtEl>
                                      </p:cBhvr>
                                    </p:animEffect>
                                    <p:anim calcmode="lin" valueType="num">
                                      <p:cBhvr>
                                        <p:cTn id="151" dur="1000" fill="hold"/>
                                        <p:tgtEl>
                                          <p:spTgt spid="125"/>
                                        </p:tgtEl>
                                        <p:attrNameLst>
                                          <p:attrName>ppt_x</p:attrName>
                                        </p:attrNameLst>
                                      </p:cBhvr>
                                      <p:tavLst>
                                        <p:tav tm="0">
                                          <p:val>
                                            <p:strVal val="#ppt_x"/>
                                          </p:val>
                                        </p:tav>
                                        <p:tav tm="100000">
                                          <p:val>
                                            <p:strVal val="#ppt_x"/>
                                          </p:val>
                                        </p:tav>
                                      </p:tavLst>
                                    </p:anim>
                                    <p:anim calcmode="lin" valueType="num">
                                      <p:cBhvr>
                                        <p:cTn id="152" dur="1000" fill="hold"/>
                                        <p:tgtEl>
                                          <p:spTgt spid="125"/>
                                        </p:tgtEl>
                                        <p:attrNameLst>
                                          <p:attrName>ppt_y</p:attrName>
                                        </p:attrNameLst>
                                      </p:cBhvr>
                                      <p:tavLst>
                                        <p:tav tm="0">
                                          <p:val>
                                            <p:strVal val="#ppt_y+.1"/>
                                          </p:val>
                                        </p:tav>
                                        <p:tav tm="100000">
                                          <p:val>
                                            <p:strVal val="#ppt_y"/>
                                          </p:val>
                                        </p:tav>
                                      </p:tavLst>
                                    </p:anim>
                                  </p:childTnLst>
                                </p:cTn>
                              </p:par>
                              <p:par>
                                <p:cTn id="153" presetID="42" presetClass="entr" presetSubtype="0" fill="hold" nodeType="withEffect">
                                  <p:stCondLst>
                                    <p:cond delay="0"/>
                                  </p:stCondLst>
                                  <p:childTnLst>
                                    <p:set>
                                      <p:cBhvr>
                                        <p:cTn id="154" dur="1" fill="hold">
                                          <p:stCondLst>
                                            <p:cond delay="0"/>
                                          </p:stCondLst>
                                        </p:cTn>
                                        <p:tgtEl>
                                          <p:spTgt spid="126"/>
                                        </p:tgtEl>
                                        <p:attrNameLst>
                                          <p:attrName>style.visibility</p:attrName>
                                        </p:attrNameLst>
                                      </p:cBhvr>
                                      <p:to>
                                        <p:strVal val="visible"/>
                                      </p:to>
                                    </p:set>
                                    <p:animEffect transition="in" filter="fade">
                                      <p:cBhvr>
                                        <p:cTn id="155" dur="1000"/>
                                        <p:tgtEl>
                                          <p:spTgt spid="126"/>
                                        </p:tgtEl>
                                      </p:cBhvr>
                                    </p:animEffect>
                                    <p:anim calcmode="lin" valueType="num">
                                      <p:cBhvr>
                                        <p:cTn id="156" dur="1000" fill="hold"/>
                                        <p:tgtEl>
                                          <p:spTgt spid="126"/>
                                        </p:tgtEl>
                                        <p:attrNameLst>
                                          <p:attrName>ppt_x</p:attrName>
                                        </p:attrNameLst>
                                      </p:cBhvr>
                                      <p:tavLst>
                                        <p:tav tm="0">
                                          <p:val>
                                            <p:strVal val="#ppt_x"/>
                                          </p:val>
                                        </p:tav>
                                        <p:tav tm="100000">
                                          <p:val>
                                            <p:strVal val="#ppt_x"/>
                                          </p:val>
                                        </p:tav>
                                      </p:tavLst>
                                    </p:anim>
                                    <p:anim calcmode="lin" valueType="num">
                                      <p:cBhvr>
                                        <p:cTn id="157" dur="1000" fill="hold"/>
                                        <p:tgtEl>
                                          <p:spTgt spid="126"/>
                                        </p:tgtEl>
                                        <p:attrNameLst>
                                          <p:attrName>ppt_y</p:attrName>
                                        </p:attrNameLst>
                                      </p:cBhvr>
                                      <p:tavLst>
                                        <p:tav tm="0">
                                          <p:val>
                                            <p:strVal val="#ppt_y+.1"/>
                                          </p:val>
                                        </p:tav>
                                        <p:tav tm="100000">
                                          <p:val>
                                            <p:strVal val="#ppt_y"/>
                                          </p:val>
                                        </p:tav>
                                      </p:tavLst>
                                    </p:anim>
                                  </p:childTnLst>
                                </p:cTn>
                              </p:par>
                              <p:par>
                                <p:cTn id="158" presetID="42" presetClass="entr" presetSubtype="0" fill="hold" nodeType="withEffect">
                                  <p:stCondLst>
                                    <p:cond delay="0"/>
                                  </p:stCondLst>
                                  <p:childTnLst>
                                    <p:set>
                                      <p:cBhvr>
                                        <p:cTn id="159" dur="1" fill="hold">
                                          <p:stCondLst>
                                            <p:cond delay="0"/>
                                          </p:stCondLst>
                                        </p:cTn>
                                        <p:tgtEl>
                                          <p:spTgt spid="129"/>
                                        </p:tgtEl>
                                        <p:attrNameLst>
                                          <p:attrName>style.visibility</p:attrName>
                                        </p:attrNameLst>
                                      </p:cBhvr>
                                      <p:to>
                                        <p:strVal val="visible"/>
                                      </p:to>
                                    </p:set>
                                    <p:animEffect transition="in" filter="fade">
                                      <p:cBhvr>
                                        <p:cTn id="160" dur="1000"/>
                                        <p:tgtEl>
                                          <p:spTgt spid="129"/>
                                        </p:tgtEl>
                                      </p:cBhvr>
                                    </p:animEffect>
                                    <p:anim calcmode="lin" valueType="num">
                                      <p:cBhvr>
                                        <p:cTn id="161" dur="1000" fill="hold"/>
                                        <p:tgtEl>
                                          <p:spTgt spid="129"/>
                                        </p:tgtEl>
                                        <p:attrNameLst>
                                          <p:attrName>ppt_x</p:attrName>
                                        </p:attrNameLst>
                                      </p:cBhvr>
                                      <p:tavLst>
                                        <p:tav tm="0">
                                          <p:val>
                                            <p:strVal val="#ppt_x"/>
                                          </p:val>
                                        </p:tav>
                                        <p:tav tm="100000">
                                          <p:val>
                                            <p:strVal val="#ppt_x"/>
                                          </p:val>
                                        </p:tav>
                                      </p:tavLst>
                                    </p:anim>
                                    <p:anim calcmode="lin" valueType="num">
                                      <p:cBhvr>
                                        <p:cTn id="162" dur="1000" fill="hold"/>
                                        <p:tgtEl>
                                          <p:spTgt spid="129"/>
                                        </p:tgtEl>
                                        <p:attrNameLst>
                                          <p:attrName>ppt_y</p:attrName>
                                        </p:attrNameLst>
                                      </p:cBhvr>
                                      <p:tavLst>
                                        <p:tav tm="0">
                                          <p:val>
                                            <p:strVal val="#ppt_y+.1"/>
                                          </p:val>
                                        </p:tav>
                                        <p:tav tm="100000">
                                          <p:val>
                                            <p:strVal val="#ppt_y"/>
                                          </p:val>
                                        </p:tav>
                                      </p:tavLst>
                                    </p:anim>
                                  </p:childTnLst>
                                </p:cTn>
                              </p:par>
                              <p:par>
                                <p:cTn id="163" presetID="42" presetClass="entr" presetSubtype="0" fill="hold" nodeType="withEffect">
                                  <p:stCondLst>
                                    <p:cond delay="0"/>
                                  </p:stCondLst>
                                  <p:childTnLst>
                                    <p:set>
                                      <p:cBhvr>
                                        <p:cTn id="164" dur="1" fill="hold">
                                          <p:stCondLst>
                                            <p:cond delay="0"/>
                                          </p:stCondLst>
                                        </p:cTn>
                                        <p:tgtEl>
                                          <p:spTgt spid="131"/>
                                        </p:tgtEl>
                                        <p:attrNameLst>
                                          <p:attrName>style.visibility</p:attrName>
                                        </p:attrNameLst>
                                      </p:cBhvr>
                                      <p:to>
                                        <p:strVal val="visible"/>
                                      </p:to>
                                    </p:set>
                                    <p:animEffect transition="in" filter="fade">
                                      <p:cBhvr>
                                        <p:cTn id="165" dur="1000"/>
                                        <p:tgtEl>
                                          <p:spTgt spid="131"/>
                                        </p:tgtEl>
                                      </p:cBhvr>
                                    </p:animEffect>
                                    <p:anim calcmode="lin" valueType="num">
                                      <p:cBhvr>
                                        <p:cTn id="166" dur="1000" fill="hold"/>
                                        <p:tgtEl>
                                          <p:spTgt spid="131"/>
                                        </p:tgtEl>
                                        <p:attrNameLst>
                                          <p:attrName>ppt_x</p:attrName>
                                        </p:attrNameLst>
                                      </p:cBhvr>
                                      <p:tavLst>
                                        <p:tav tm="0">
                                          <p:val>
                                            <p:strVal val="#ppt_x"/>
                                          </p:val>
                                        </p:tav>
                                        <p:tav tm="100000">
                                          <p:val>
                                            <p:strVal val="#ppt_x"/>
                                          </p:val>
                                        </p:tav>
                                      </p:tavLst>
                                    </p:anim>
                                    <p:anim calcmode="lin" valueType="num">
                                      <p:cBhvr>
                                        <p:cTn id="167" dur="1000" fill="hold"/>
                                        <p:tgtEl>
                                          <p:spTgt spid="131"/>
                                        </p:tgtEl>
                                        <p:attrNameLst>
                                          <p:attrName>ppt_y</p:attrName>
                                        </p:attrNameLst>
                                      </p:cBhvr>
                                      <p:tavLst>
                                        <p:tav tm="0">
                                          <p:val>
                                            <p:strVal val="#ppt_y+.1"/>
                                          </p:val>
                                        </p:tav>
                                        <p:tav tm="100000">
                                          <p:val>
                                            <p:strVal val="#ppt_y"/>
                                          </p:val>
                                        </p:tav>
                                      </p:tavLst>
                                    </p:anim>
                                  </p:childTnLst>
                                </p:cTn>
                              </p:par>
                              <p:par>
                                <p:cTn id="168" presetID="42" presetClass="entr" presetSubtype="0" fill="hold" nodeType="withEffect">
                                  <p:stCondLst>
                                    <p:cond delay="0"/>
                                  </p:stCondLst>
                                  <p:childTnLst>
                                    <p:set>
                                      <p:cBhvr>
                                        <p:cTn id="169" dur="1" fill="hold">
                                          <p:stCondLst>
                                            <p:cond delay="0"/>
                                          </p:stCondLst>
                                        </p:cTn>
                                        <p:tgtEl>
                                          <p:spTgt spid="137"/>
                                        </p:tgtEl>
                                        <p:attrNameLst>
                                          <p:attrName>style.visibility</p:attrName>
                                        </p:attrNameLst>
                                      </p:cBhvr>
                                      <p:to>
                                        <p:strVal val="visible"/>
                                      </p:to>
                                    </p:set>
                                    <p:animEffect transition="in" filter="fade">
                                      <p:cBhvr>
                                        <p:cTn id="170" dur="1000"/>
                                        <p:tgtEl>
                                          <p:spTgt spid="137"/>
                                        </p:tgtEl>
                                      </p:cBhvr>
                                    </p:animEffect>
                                    <p:anim calcmode="lin" valueType="num">
                                      <p:cBhvr>
                                        <p:cTn id="171" dur="1000" fill="hold"/>
                                        <p:tgtEl>
                                          <p:spTgt spid="137"/>
                                        </p:tgtEl>
                                        <p:attrNameLst>
                                          <p:attrName>ppt_x</p:attrName>
                                        </p:attrNameLst>
                                      </p:cBhvr>
                                      <p:tavLst>
                                        <p:tav tm="0">
                                          <p:val>
                                            <p:strVal val="#ppt_x"/>
                                          </p:val>
                                        </p:tav>
                                        <p:tav tm="100000">
                                          <p:val>
                                            <p:strVal val="#ppt_x"/>
                                          </p:val>
                                        </p:tav>
                                      </p:tavLst>
                                    </p:anim>
                                    <p:anim calcmode="lin" valueType="num">
                                      <p:cBhvr>
                                        <p:cTn id="172" dur="1000" fill="hold"/>
                                        <p:tgtEl>
                                          <p:spTgt spid="137"/>
                                        </p:tgtEl>
                                        <p:attrNameLst>
                                          <p:attrName>ppt_y</p:attrName>
                                        </p:attrNameLst>
                                      </p:cBhvr>
                                      <p:tavLst>
                                        <p:tav tm="0">
                                          <p:val>
                                            <p:strVal val="#ppt_y+.1"/>
                                          </p:val>
                                        </p:tav>
                                        <p:tav tm="100000">
                                          <p:val>
                                            <p:strVal val="#ppt_y"/>
                                          </p:val>
                                        </p:tav>
                                      </p:tavLst>
                                    </p:anim>
                                  </p:childTnLst>
                                </p:cTn>
                              </p:par>
                              <p:par>
                                <p:cTn id="173" presetID="42" presetClass="entr" presetSubtype="0" fill="hold" nodeType="withEffect">
                                  <p:stCondLst>
                                    <p:cond delay="0"/>
                                  </p:stCondLst>
                                  <p:childTnLst>
                                    <p:set>
                                      <p:cBhvr>
                                        <p:cTn id="174" dur="1" fill="hold">
                                          <p:stCondLst>
                                            <p:cond delay="0"/>
                                          </p:stCondLst>
                                        </p:cTn>
                                        <p:tgtEl>
                                          <p:spTgt spid="141"/>
                                        </p:tgtEl>
                                        <p:attrNameLst>
                                          <p:attrName>style.visibility</p:attrName>
                                        </p:attrNameLst>
                                      </p:cBhvr>
                                      <p:to>
                                        <p:strVal val="visible"/>
                                      </p:to>
                                    </p:set>
                                    <p:animEffect transition="in" filter="fade">
                                      <p:cBhvr>
                                        <p:cTn id="175" dur="1000"/>
                                        <p:tgtEl>
                                          <p:spTgt spid="141"/>
                                        </p:tgtEl>
                                      </p:cBhvr>
                                    </p:animEffect>
                                    <p:anim calcmode="lin" valueType="num">
                                      <p:cBhvr>
                                        <p:cTn id="176" dur="1000" fill="hold"/>
                                        <p:tgtEl>
                                          <p:spTgt spid="141"/>
                                        </p:tgtEl>
                                        <p:attrNameLst>
                                          <p:attrName>ppt_x</p:attrName>
                                        </p:attrNameLst>
                                      </p:cBhvr>
                                      <p:tavLst>
                                        <p:tav tm="0">
                                          <p:val>
                                            <p:strVal val="#ppt_x"/>
                                          </p:val>
                                        </p:tav>
                                        <p:tav tm="100000">
                                          <p:val>
                                            <p:strVal val="#ppt_x"/>
                                          </p:val>
                                        </p:tav>
                                      </p:tavLst>
                                    </p:anim>
                                    <p:anim calcmode="lin" valueType="num">
                                      <p:cBhvr>
                                        <p:cTn id="177" dur="1000" fill="hold"/>
                                        <p:tgtEl>
                                          <p:spTgt spid="141"/>
                                        </p:tgtEl>
                                        <p:attrNameLst>
                                          <p:attrName>ppt_y</p:attrName>
                                        </p:attrNameLst>
                                      </p:cBhvr>
                                      <p:tavLst>
                                        <p:tav tm="0">
                                          <p:val>
                                            <p:strVal val="#ppt_y+.1"/>
                                          </p:val>
                                        </p:tav>
                                        <p:tav tm="100000">
                                          <p:val>
                                            <p:strVal val="#ppt_y"/>
                                          </p:val>
                                        </p:tav>
                                      </p:tavLst>
                                    </p:anim>
                                  </p:childTnLst>
                                </p:cTn>
                              </p:par>
                              <p:par>
                                <p:cTn id="178" presetID="42" presetClass="entr" presetSubtype="0" fill="hold" nodeType="withEffect">
                                  <p:stCondLst>
                                    <p:cond delay="0"/>
                                  </p:stCondLst>
                                  <p:childTnLst>
                                    <p:set>
                                      <p:cBhvr>
                                        <p:cTn id="179" dur="1" fill="hold">
                                          <p:stCondLst>
                                            <p:cond delay="0"/>
                                          </p:stCondLst>
                                        </p:cTn>
                                        <p:tgtEl>
                                          <p:spTgt spid="142"/>
                                        </p:tgtEl>
                                        <p:attrNameLst>
                                          <p:attrName>style.visibility</p:attrName>
                                        </p:attrNameLst>
                                      </p:cBhvr>
                                      <p:to>
                                        <p:strVal val="visible"/>
                                      </p:to>
                                    </p:set>
                                    <p:animEffect transition="in" filter="fade">
                                      <p:cBhvr>
                                        <p:cTn id="180" dur="1000"/>
                                        <p:tgtEl>
                                          <p:spTgt spid="142"/>
                                        </p:tgtEl>
                                      </p:cBhvr>
                                    </p:animEffect>
                                    <p:anim calcmode="lin" valueType="num">
                                      <p:cBhvr>
                                        <p:cTn id="181" dur="1000" fill="hold"/>
                                        <p:tgtEl>
                                          <p:spTgt spid="142"/>
                                        </p:tgtEl>
                                        <p:attrNameLst>
                                          <p:attrName>ppt_x</p:attrName>
                                        </p:attrNameLst>
                                      </p:cBhvr>
                                      <p:tavLst>
                                        <p:tav tm="0">
                                          <p:val>
                                            <p:strVal val="#ppt_x"/>
                                          </p:val>
                                        </p:tav>
                                        <p:tav tm="100000">
                                          <p:val>
                                            <p:strVal val="#ppt_x"/>
                                          </p:val>
                                        </p:tav>
                                      </p:tavLst>
                                    </p:anim>
                                    <p:anim calcmode="lin" valueType="num">
                                      <p:cBhvr>
                                        <p:cTn id="182" dur="1000" fill="hold"/>
                                        <p:tgtEl>
                                          <p:spTgt spid="142"/>
                                        </p:tgtEl>
                                        <p:attrNameLst>
                                          <p:attrName>ppt_y</p:attrName>
                                        </p:attrNameLst>
                                      </p:cBhvr>
                                      <p:tavLst>
                                        <p:tav tm="0">
                                          <p:val>
                                            <p:strVal val="#ppt_y+.1"/>
                                          </p:val>
                                        </p:tav>
                                        <p:tav tm="100000">
                                          <p:val>
                                            <p:strVal val="#ppt_y"/>
                                          </p:val>
                                        </p:tav>
                                      </p:tavLst>
                                    </p:anim>
                                  </p:childTnLst>
                                </p:cTn>
                              </p:par>
                              <p:par>
                                <p:cTn id="183" presetID="42" presetClass="entr" presetSubtype="0" fill="hold" nodeType="withEffect">
                                  <p:stCondLst>
                                    <p:cond delay="0"/>
                                  </p:stCondLst>
                                  <p:childTnLst>
                                    <p:set>
                                      <p:cBhvr>
                                        <p:cTn id="184" dur="1" fill="hold">
                                          <p:stCondLst>
                                            <p:cond delay="0"/>
                                          </p:stCondLst>
                                        </p:cTn>
                                        <p:tgtEl>
                                          <p:spTgt spid="189"/>
                                        </p:tgtEl>
                                        <p:attrNameLst>
                                          <p:attrName>style.visibility</p:attrName>
                                        </p:attrNameLst>
                                      </p:cBhvr>
                                      <p:to>
                                        <p:strVal val="visible"/>
                                      </p:to>
                                    </p:set>
                                    <p:animEffect transition="in" filter="fade">
                                      <p:cBhvr>
                                        <p:cTn id="185" dur="1000"/>
                                        <p:tgtEl>
                                          <p:spTgt spid="189"/>
                                        </p:tgtEl>
                                      </p:cBhvr>
                                    </p:animEffect>
                                    <p:anim calcmode="lin" valueType="num">
                                      <p:cBhvr>
                                        <p:cTn id="186" dur="1000" fill="hold"/>
                                        <p:tgtEl>
                                          <p:spTgt spid="189"/>
                                        </p:tgtEl>
                                        <p:attrNameLst>
                                          <p:attrName>ppt_x</p:attrName>
                                        </p:attrNameLst>
                                      </p:cBhvr>
                                      <p:tavLst>
                                        <p:tav tm="0">
                                          <p:val>
                                            <p:strVal val="#ppt_x"/>
                                          </p:val>
                                        </p:tav>
                                        <p:tav tm="100000">
                                          <p:val>
                                            <p:strVal val="#ppt_x"/>
                                          </p:val>
                                        </p:tav>
                                      </p:tavLst>
                                    </p:anim>
                                    <p:anim calcmode="lin" valueType="num">
                                      <p:cBhvr>
                                        <p:cTn id="187" dur="1000" fill="hold"/>
                                        <p:tgtEl>
                                          <p:spTgt spid="189"/>
                                        </p:tgtEl>
                                        <p:attrNameLst>
                                          <p:attrName>ppt_y</p:attrName>
                                        </p:attrNameLst>
                                      </p:cBhvr>
                                      <p:tavLst>
                                        <p:tav tm="0">
                                          <p:val>
                                            <p:strVal val="#ppt_y+.1"/>
                                          </p:val>
                                        </p:tav>
                                        <p:tav tm="100000">
                                          <p:val>
                                            <p:strVal val="#ppt_y"/>
                                          </p:val>
                                        </p:tav>
                                      </p:tavLst>
                                    </p:anim>
                                  </p:childTnLst>
                                </p:cTn>
                              </p:par>
                              <p:par>
                                <p:cTn id="188" presetID="42" presetClass="entr" presetSubtype="0" fill="hold" nodeType="withEffect">
                                  <p:stCondLst>
                                    <p:cond delay="0"/>
                                  </p:stCondLst>
                                  <p:childTnLst>
                                    <p:set>
                                      <p:cBhvr>
                                        <p:cTn id="189" dur="1" fill="hold">
                                          <p:stCondLst>
                                            <p:cond delay="0"/>
                                          </p:stCondLst>
                                        </p:cTn>
                                        <p:tgtEl>
                                          <p:spTgt spid="190"/>
                                        </p:tgtEl>
                                        <p:attrNameLst>
                                          <p:attrName>style.visibility</p:attrName>
                                        </p:attrNameLst>
                                      </p:cBhvr>
                                      <p:to>
                                        <p:strVal val="visible"/>
                                      </p:to>
                                    </p:set>
                                    <p:animEffect transition="in" filter="fade">
                                      <p:cBhvr>
                                        <p:cTn id="190" dur="1000"/>
                                        <p:tgtEl>
                                          <p:spTgt spid="190"/>
                                        </p:tgtEl>
                                      </p:cBhvr>
                                    </p:animEffect>
                                    <p:anim calcmode="lin" valueType="num">
                                      <p:cBhvr>
                                        <p:cTn id="191" dur="1000" fill="hold"/>
                                        <p:tgtEl>
                                          <p:spTgt spid="190"/>
                                        </p:tgtEl>
                                        <p:attrNameLst>
                                          <p:attrName>ppt_x</p:attrName>
                                        </p:attrNameLst>
                                      </p:cBhvr>
                                      <p:tavLst>
                                        <p:tav tm="0">
                                          <p:val>
                                            <p:strVal val="#ppt_x"/>
                                          </p:val>
                                        </p:tav>
                                        <p:tav tm="100000">
                                          <p:val>
                                            <p:strVal val="#ppt_x"/>
                                          </p:val>
                                        </p:tav>
                                      </p:tavLst>
                                    </p:anim>
                                    <p:anim calcmode="lin" valueType="num">
                                      <p:cBhvr>
                                        <p:cTn id="192" dur="1000" fill="hold"/>
                                        <p:tgtEl>
                                          <p:spTgt spid="190"/>
                                        </p:tgtEl>
                                        <p:attrNameLst>
                                          <p:attrName>ppt_y</p:attrName>
                                        </p:attrNameLst>
                                      </p:cBhvr>
                                      <p:tavLst>
                                        <p:tav tm="0">
                                          <p:val>
                                            <p:strVal val="#ppt_y+.1"/>
                                          </p:val>
                                        </p:tav>
                                        <p:tav tm="100000">
                                          <p:val>
                                            <p:strVal val="#ppt_y"/>
                                          </p:val>
                                        </p:tav>
                                      </p:tavLst>
                                    </p:anim>
                                  </p:childTnLst>
                                </p:cTn>
                              </p:par>
                              <p:par>
                                <p:cTn id="193" presetID="42" presetClass="entr" presetSubtype="0" fill="hold" grpId="0" nodeType="withEffect">
                                  <p:stCondLst>
                                    <p:cond delay="0"/>
                                  </p:stCondLst>
                                  <p:childTnLst>
                                    <p:set>
                                      <p:cBhvr>
                                        <p:cTn id="194" dur="1" fill="hold">
                                          <p:stCondLst>
                                            <p:cond delay="0"/>
                                          </p:stCondLst>
                                        </p:cTn>
                                        <p:tgtEl>
                                          <p:spTgt spid="201"/>
                                        </p:tgtEl>
                                        <p:attrNameLst>
                                          <p:attrName>style.visibility</p:attrName>
                                        </p:attrNameLst>
                                      </p:cBhvr>
                                      <p:to>
                                        <p:strVal val="visible"/>
                                      </p:to>
                                    </p:set>
                                    <p:animEffect transition="in" filter="fade">
                                      <p:cBhvr>
                                        <p:cTn id="195" dur="1000"/>
                                        <p:tgtEl>
                                          <p:spTgt spid="201"/>
                                        </p:tgtEl>
                                      </p:cBhvr>
                                    </p:animEffect>
                                    <p:anim calcmode="lin" valueType="num">
                                      <p:cBhvr>
                                        <p:cTn id="196" dur="1000" fill="hold"/>
                                        <p:tgtEl>
                                          <p:spTgt spid="201"/>
                                        </p:tgtEl>
                                        <p:attrNameLst>
                                          <p:attrName>ppt_x</p:attrName>
                                        </p:attrNameLst>
                                      </p:cBhvr>
                                      <p:tavLst>
                                        <p:tav tm="0">
                                          <p:val>
                                            <p:strVal val="#ppt_x"/>
                                          </p:val>
                                        </p:tav>
                                        <p:tav tm="100000">
                                          <p:val>
                                            <p:strVal val="#ppt_x"/>
                                          </p:val>
                                        </p:tav>
                                      </p:tavLst>
                                    </p:anim>
                                    <p:anim calcmode="lin" valueType="num">
                                      <p:cBhvr>
                                        <p:cTn id="197" dur="1000" fill="hold"/>
                                        <p:tgtEl>
                                          <p:spTgt spid="201"/>
                                        </p:tgtEl>
                                        <p:attrNameLst>
                                          <p:attrName>ppt_y</p:attrName>
                                        </p:attrNameLst>
                                      </p:cBhvr>
                                      <p:tavLst>
                                        <p:tav tm="0">
                                          <p:val>
                                            <p:strVal val="#ppt_y+.1"/>
                                          </p:val>
                                        </p:tav>
                                        <p:tav tm="100000">
                                          <p:val>
                                            <p:strVal val="#ppt_y"/>
                                          </p:val>
                                        </p:tav>
                                      </p:tavLst>
                                    </p:anim>
                                  </p:childTnLst>
                                </p:cTn>
                              </p:par>
                              <p:par>
                                <p:cTn id="198" presetID="42" presetClass="entr" presetSubtype="0" fill="hold" grpId="0" nodeType="withEffect">
                                  <p:stCondLst>
                                    <p:cond delay="0"/>
                                  </p:stCondLst>
                                  <p:childTnLst>
                                    <p:set>
                                      <p:cBhvr>
                                        <p:cTn id="199" dur="1" fill="hold">
                                          <p:stCondLst>
                                            <p:cond delay="0"/>
                                          </p:stCondLst>
                                        </p:cTn>
                                        <p:tgtEl>
                                          <p:spTgt spid="203"/>
                                        </p:tgtEl>
                                        <p:attrNameLst>
                                          <p:attrName>style.visibility</p:attrName>
                                        </p:attrNameLst>
                                      </p:cBhvr>
                                      <p:to>
                                        <p:strVal val="visible"/>
                                      </p:to>
                                    </p:set>
                                    <p:animEffect transition="in" filter="fade">
                                      <p:cBhvr>
                                        <p:cTn id="200" dur="1000"/>
                                        <p:tgtEl>
                                          <p:spTgt spid="203"/>
                                        </p:tgtEl>
                                      </p:cBhvr>
                                    </p:animEffect>
                                    <p:anim calcmode="lin" valueType="num">
                                      <p:cBhvr>
                                        <p:cTn id="201" dur="1000" fill="hold"/>
                                        <p:tgtEl>
                                          <p:spTgt spid="203"/>
                                        </p:tgtEl>
                                        <p:attrNameLst>
                                          <p:attrName>ppt_x</p:attrName>
                                        </p:attrNameLst>
                                      </p:cBhvr>
                                      <p:tavLst>
                                        <p:tav tm="0">
                                          <p:val>
                                            <p:strVal val="#ppt_x"/>
                                          </p:val>
                                        </p:tav>
                                        <p:tav tm="100000">
                                          <p:val>
                                            <p:strVal val="#ppt_x"/>
                                          </p:val>
                                        </p:tav>
                                      </p:tavLst>
                                    </p:anim>
                                    <p:anim calcmode="lin" valueType="num">
                                      <p:cBhvr>
                                        <p:cTn id="202" dur="1000" fill="hold"/>
                                        <p:tgtEl>
                                          <p:spTgt spid="203"/>
                                        </p:tgtEl>
                                        <p:attrNameLst>
                                          <p:attrName>ppt_y</p:attrName>
                                        </p:attrNameLst>
                                      </p:cBhvr>
                                      <p:tavLst>
                                        <p:tav tm="0">
                                          <p:val>
                                            <p:strVal val="#ppt_y+.1"/>
                                          </p:val>
                                        </p:tav>
                                        <p:tav tm="100000">
                                          <p:val>
                                            <p:strVal val="#ppt_y"/>
                                          </p:val>
                                        </p:tav>
                                      </p:tavLst>
                                    </p:anim>
                                  </p:childTnLst>
                                </p:cTn>
                              </p:par>
                              <p:par>
                                <p:cTn id="203" presetID="42" presetClass="entr" presetSubtype="0" fill="hold" grpId="0" nodeType="withEffect">
                                  <p:stCondLst>
                                    <p:cond delay="0"/>
                                  </p:stCondLst>
                                  <p:childTnLst>
                                    <p:set>
                                      <p:cBhvr>
                                        <p:cTn id="204" dur="1" fill="hold">
                                          <p:stCondLst>
                                            <p:cond delay="0"/>
                                          </p:stCondLst>
                                        </p:cTn>
                                        <p:tgtEl>
                                          <p:spTgt spid="205"/>
                                        </p:tgtEl>
                                        <p:attrNameLst>
                                          <p:attrName>style.visibility</p:attrName>
                                        </p:attrNameLst>
                                      </p:cBhvr>
                                      <p:to>
                                        <p:strVal val="visible"/>
                                      </p:to>
                                    </p:set>
                                    <p:animEffect transition="in" filter="fade">
                                      <p:cBhvr>
                                        <p:cTn id="205" dur="1000"/>
                                        <p:tgtEl>
                                          <p:spTgt spid="205"/>
                                        </p:tgtEl>
                                      </p:cBhvr>
                                    </p:animEffect>
                                    <p:anim calcmode="lin" valueType="num">
                                      <p:cBhvr>
                                        <p:cTn id="206" dur="1000" fill="hold"/>
                                        <p:tgtEl>
                                          <p:spTgt spid="205"/>
                                        </p:tgtEl>
                                        <p:attrNameLst>
                                          <p:attrName>ppt_x</p:attrName>
                                        </p:attrNameLst>
                                      </p:cBhvr>
                                      <p:tavLst>
                                        <p:tav tm="0">
                                          <p:val>
                                            <p:strVal val="#ppt_x"/>
                                          </p:val>
                                        </p:tav>
                                        <p:tav tm="100000">
                                          <p:val>
                                            <p:strVal val="#ppt_x"/>
                                          </p:val>
                                        </p:tav>
                                      </p:tavLst>
                                    </p:anim>
                                    <p:anim calcmode="lin" valueType="num">
                                      <p:cBhvr>
                                        <p:cTn id="207" dur="1000" fill="hold"/>
                                        <p:tgtEl>
                                          <p:spTgt spid="205"/>
                                        </p:tgtEl>
                                        <p:attrNameLst>
                                          <p:attrName>ppt_y</p:attrName>
                                        </p:attrNameLst>
                                      </p:cBhvr>
                                      <p:tavLst>
                                        <p:tav tm="0">
                                          <p:val>
                                            <p:strVal val="#ppt_y+.1"/>
                                          </p:val>
                                        </p:tav>
                                        <p:tav tm="100000">
                                          <p:val>
                                            <p:strVal val="#ppt_y"/>
                                          </p:val>
                                        </p:tav>
                                      </p:tavLst>
                                    </p:anim>
                                  </p:childTnLst>
                                </p:cTn>
                              </p:par>
                            </p:childTnLst>
                          </p:cTn>
                        </p:par>
                      </p:childTnLst>
                    </p:cTn>
                  </p:par>
                  <p:par>
                    <p:cTn id="208" fill="hold">
                      <p:stCondLst>
                        <p:cond delay="indefinite"/>
                      </p:stCondLst>
                      <p:childTnLst>
                        <p:par>
                          <p:cTn id="209" fill="hold">
                            <p:stCondLst>
                              <p:cond delay="0"/>
                            </p:stCondLst>
                            <p:childTnLst>
                              <p:par>
                                <p:cTn id="210" presetID="10" presetClass="entr" presetSubtype="0" fill="hold" grpId="0" nodeType="clickEffect">
                                  <p:stCondLst>
                                    <p:cond delay="0"/>
                                  </p:stCondLst>
                                  <p:childTnLst>
                                    <p:set>
                                      <p:cBhvr>
                                        <p:cTn id="211" dur="1" fill="hold">
                                          <p:stCondLst>
                                            <p:cond delay="0"/>
                                          </p:stCondLst>
                                        </p:cTn>
                                        <p:tgtEl>
                                          <p:spTgt spid="208"/>
                                        </p:tgtEl>
                                        <p:attrNameLst>
                                          <p:attrName>style.visibility</p:attrName>
                                        </p:attrNameLst>
                                      </p:cBhvr>
                                      <p:to>
                                        <p:strVal val="visible"/>
                                      </p:to>
                                    </p:set>
                                    <p:animEffect transition="in" filter="fade">
                                      <p:cBhvr>
                                        <p:cTn id="212" dur="1000"/>
                                        <p:tgtEl>
                                          <p:spTgt spid="208"/>
                                        </p:tgtEl>
                                      </p:cBhvr>
                                    </p:animEffect>
                                  </p:childTnLst>
                                </p:cTn>
                              </p:par>
                            </p:childTnLst>
                          </p:cTn>
                        </p:par>
                        <p:par>
                          <p:cTn id="213" fill="hold">
                            <p:stCondLst>
                              <p:cond delay="1000"/>
                            </p:stCondLst>
                            <p:childTnLst>
                              <p:par>
                                <p:cTn id="214" presetID="42" presetClass="entr" presetSubtype="0" fill="hold" nodeType="afterEffect">
                                  <p:stCondLst>
                                    <p:cond delay="0"/>
                                  </p:stCondLst>
                                  <p:childTnLst>
                                    <p:set>
                                      <p:cBhvr>
                                        <p:cTn id="215" dur="1" fill="hold">
                                          <p:stCondLst>
                                            <p:cond delay="0"/>
                                          </p:stCondLst>
                                        </p:cTn>
                                        <p:tgtEl>
                                          <p:spTgt spid="195"/>
                                        </p:tgtEl>
                                        <p:attrNameLst>
                                          <p:attrName>style.visibility</p:attrName>
                                        </p:attrNameLst>
                                      </p:cBhvr>
                                      <p:to>
                                        <p:strVal val="visible"/>
                                      </p:to>
                                    </p:set>
                                    <p:animEffect transition="in" filter="fade">
                                      <p:cBhvr>
                                        <p:cTn id="216" dur="500"/>
                                        <p:tgtEl>
                                          <p:spTgt spid="195"/>
                                        </p:tgtEl>
                                      </p:cBhvr>
                                    </p:animEffect>
                                    <p:anim calcmode="lin" valueType="num">
                                      <p:cBhvr>
                                        <p:cTn id="217" dur="500" fill="hold"/>
                                        <p:tgtEl>
                                          <p:spTgt spid="195"/>
                                        </p:tgtEl>
                                        <p:attrNameLst>
                                          <p:attrName>ppt_x</p:attrName>
                                        </p:attrNameLst>
                                      </p:cBhvr>
                                      <p:tavLst>
                                        <p:tav tm="0">
                                          <p:val>
                                            <p:strVal val="#ppt_x"/>
                                          </p:val>
                                        </p:tav>
                                        <p:tav tm="100000">
                                          <p:val>
                                            <p:strVal val="#ppt_x"/>
                                          </p:val>
                                        </p:tav>
                                      </p:tavLst>
                                    </p:anim>
                                    <p:anim calcmode="lin" valueType="num">
                                      <p:cBhvr>
                                        <p:cTn id="218" dur="500" fill="hold"/>
                                        <p:tgtEl>
                                          <p:spTgt spid="195"/>
                                        </p:tgtEl>
                                        <p:attrNameLst>
                                          <p:attrName>ppt_y</p:attrName>
                                        </p:attrNameLst>
                                      </p:cBhvr>
                                      <p:tavLst>
                                        <p:tav tm="0">
                                          <p:val>
                                            <p:strVal val="#ppt_y+.1"/>
                                          </p:val>
                                        </p:tav>
                                        <p:tav tm="100000">
                                          <p:val>
                                            <p:strVal val="#ppt_y"/>
                                          </p:val>
                                        </p:tav>
                                      </p:tavLst>
                                    </p:anim>
                                  </p:childTnLst>
                                </p:cTn>
                              </p:par>
                              <p:par>
                                <p:cTn id="219" presetID="42" presetClass="entr" presetSubtype="0" fill="hold" grpId="0" nodeType="withEffect">
                                  <p:stCondLst>
                                    <p:cond delay="0"/>
                                  </p:stCondLst>
                                  <p:childTnLst>
                                    <p:set>
                                      <p:cBhvr>
                                        <p:cTn id="220" dur="1" fill="hold">
                                          <p:stCondLst>
                                            <p:cond delay="0"/>
                                          </p:stCondLst>
                                        </p:cTn>
                                        <p:tgtEl>
                                          <p:spTgt spid="145"/>
                                        </p:tgtEl>
                                        <p:attrNameLst>
                                          <p:attrName>style.visibility</p:attrName>
                                        </p:attrNameLst>
                                      </p:cBhvr>
                                      <p:to>
                                        <p:strVal val="visible"/>
                                      </p:to>
                                    </p:set>
                                    <p:animEffect transition="in" filter="fade">
                                      <p:cBhvr>
                                        <p:cTn id="221" dur="500"/>
                                        <p:tgtEl>
                                          <p:spTgt spid="145"/>
                                        </p:tgtEl>
                                      </p:cBhvr>
                                    </p:animEffect>
                                    <p:anim calcmode="lin" valueType="num">
                                      <p:cBhvr>
                                        <p:cTn id="222" dur="500" fill="hold"/>
                                        <p:tgtEl>
                                          <p:spTgt spid="145"/>
                                        </p:tgtEl>
                                        <p:attrNameLst>
                                          <p:attrName>ppt_x</p:attrName>
                                        </p:attrNameLst>
                                      </p:cBhvr>
                                      <p:tavLst>
                                        <p:tav tm="0">
                                          <p:val>
                                            <p:strVal val="#ppt_x"/>
                                          </p:val>
                                        </p:tav>
                                        <p:tav tm="100000">
                                          <p:val>
                                            <p:strVal val="#ppt_x"/>
                                          </p:val>
                                        </p:tav>
                                      </p:tavLst>
                                    </p:anim>
                                    <p:anim calcmode="lin" valueType="num">
                                      <p:cBhvr>
                                        <p:cTn id="223" dur="500" fill="hold"/>
                                        <p:tgtEl>
                                          <p:spTgt spid="145"/>
                                        </p:tgtEl>
                                        <p:attrNameLst>
                                          <p:attrName>ppt_y</p:attrName>
                                        </p:attrNameLst>
                                      </p:cBhvr>
                                      <p:tavLst>
                                        <p:tav tm="0">
                                          <p:val>
                                            <p:strVal val="#ppt_y+.1"/>
                                          </p:val>
                                        </p:tav>
                                        <p:tav tm="100000">
                                          <p:val>
                                            <p:strVal val="#ppt_y"/>
                                          </p:val>
                                        </p:tav>
                                      </p:tavLst>
                                    </p:anim>
                                  </p:childTnLst>
                                </p:cTn>
                              </p:par>
                              <p:par>
                                <p:cTn id="224" presetID="42" presetClass="entr" presetSubtype="0" fill="hold" grpId="0" nodeType="withEffect">
                                  <p:stCondLst>
                                    <p:cond delay="0"/>
                                  </p:stCondLst>
                                  <p:childTnLst>
                                    <p:set>
                                      <p:cBhvr>
                                        <p:cTn id="225" dur="1" fill="hold">
                                          <p:stCondLst>
                                            <p:cond delay="0"/>
                                          </p:stCondLst>
                                        </p:cTn>
                                        <p:tgtEl>
                                          <p:spTgt spid="146"/>
                                        </p:tgtEl>
                                        <p:attrNameLst>
                                          <p:attrName>style.visibility</p:attrName>
                                        </p:attrNameLst>
                                      </p:cBhvr>
                                      <p:to>
                                        <p:strVal val="visible"/>
                                      </p:to>
                                    </p:set>
                                    <p:animEffect transition="in" filter="fade">
                                      <p:cBhvr>
                                        <p:cTn id="226" dur="500"/>
                                        <p:tgtEl>
                                          <p:spTgt spid="146"/>
                                        </p:tgtEl>
                                      </p:cBhvr>
                                    </p:animEffect>
                                    <p:anim calcmode="lin" valueType="num">
                                      <p:cBhvr>
                                        <p:cTn id="227" dur="500" fill="hold"/>
                                        <p:tgtEl>
                                          <p:spTgt spid="146"/>
                                        </p:tgtEl>
                                        <p:attrNameLst>
                                          <p:attrName>ppt_x</p:attrName>
                                        </p:attrNameLst>
                                      </p:cBhvr>
                                      <p:tavLst>
                                        <p:tav tm="0">
                                          <p:val>
                                            <p:strVal val="#ppt_x"/>
                                          </p:val>
                                        </p:tav>
                                        <p:tav tm="100000">
                                          <p:val>
                                            <p:strVal val="#ppt_x"/>
                                          </p:val>
                                        </p:tav>
                                      </p:tavLst>
                                    </p:anim>
                                    <p:anim calcmode="lin" valueType="num">
                                      <p:cBhvr>
                                        <p:cTn id="228" dur="500" fill="hold"/>
                                        <p:tgtEl>
                                          <p:spTgt spid="146"/>
                                        </p:tgtEl>
                                        <p:attrNameLst>
                                          <p:attrName>ppt_y</p:attrName>
                                        </p:attrNameLst>
                                      </p:cBhvr>
                                      <p:tavLst>
                                        <p:tav tm="0">
                                          <p:val>
                                            <p:strVal val="#ppt_y+.1"/>
                                          </p:val>
                                        </p:tav>
                                        <p:tav tm="100000">
                                          <p:val>
                                            <p:strVal val="#ppt_y"/>
                                          </p:val>
                                        </p:tav>
                                      </p:tavLst>
                                    </p:anim>
                                  </p:childTnLst>
                                </p:cTn>
                              </p:par>
                              <p:par>
                                <p:cTn id="229" presetID="42" presetClass="entr" presetSubtype="0" fill="hold" grpId="0" nodeType="withEffect">
                                  <p:stCondLst>
                                    <p:cond delay="0"/>
                                  </p:stCondLst>
                                  <p:childTnLst>
                                    <p:set>
                                      <p:cBhvr>
                                        <p:cTn id="230" dur="1" fill="hold">
                                          <p:stCondLst>
                                            <p:cond delay="0"/>
                                          </p:stCondLst>
                                        </p:cTn>
                                        <p:tgtEl>
                                          <p:spTgt spid="147"/>
                                        </p:tgtEl>
                                        <p:attrNameLst>
                                          <p:attrName>style.visibility</p:attrName>
                                        </p:attrNameLst>
                                      </p:cBhvr>
                                      <p:to>
                                        <p:strVal val="visible"/>
                                      </p:to>
                                    </p:set>
                                    <p:animEffect transition="in" filter="fade">
                                      <p:cBhvr>
                                        <p:cTn id="231" dur="500"/>
                                        <p:tgtEl>
                                          <p:spTgt spid="147"/>
                                        </p:tgtEl>
                                      </p:cBhvr>
                                    </p:animEffect>
                                    <p:anim calcmode="lin" valueType="num">
                                      <p:cBhvr>
                                        <p:cTn id="232" dur="500" fill="hold"/>
                                        <p:tgtEl>
                                          <p:spTgt spid="147"/>
                                        </p:tgtEl>
                                        <p:attrNameLst>
                                          <p:attrName>ppt_x</p:attrName>
                                        </p:attrNameLst>
                                      </p:cBhvr>
                                      <p:tavLst>
                                        <p:tav tm="0">
                                          <p:val>
                                            <p:strVal val="#ppt_x"/>
                                          </p:val>
                                        </p:tav>
                                        <p:tav tm="100000">
                                          <p:val>
                                            <p:strVal val="#ppt_x"/>
                                          </p:val>
                                        </p:tav>
                                      </p:tavLst>
                                    </p:anim>
                                    <p:anim calcmode="lin" valueType="num">
                                      <p:cBhvr>
                                        <p:cTn id="233" dur="500" fill="hold"/>
                                        <p:tgtEl>
                                          <p:spTgt spid="147"/>
                                        </p:tgtEl>
                                        <p:attrNameLst>
                                          <p:attrName>ppt_y</p:attrName>
                                        </p:attrNameLst>
                                      </p:cBhvr>
                                      <p:tavLst>
                                        <p:tav tm="0">
                                          <p:val>
                                            <p:strVal val="#ppt_y+.1"/>
                                          </p:val>
                                        </p:tav>
                                        <p:tav tm="100000">
                                          <p:val>
                                            <p:strVal val="#ppt_y"/>
                                          </p:val>
                                        </p:tav>
                                      </p:tavLst>
                                    </p:anim>
                                  </p:childTnLst>
                                </p:cTn>
                              </p:par>
                              <p:par>
                                <p:cTn id="234" presetID="42" presetClass="entr" presetSubtype="0" fill="hold" grpId="0" nodeType="withEffect">
                                  <p:stCondLst>
                                    <p:cond delay="0"/>
                                  </p:stCondLst>
                                  <p:childTnLst>
                                    <p:set>
                                      <p:cBhvr>
                                        <p:cTn id="235" dur="1" fill="hold">
                                          <p:stCondLst>
                                            <p:cond delay="0"/>
                                          </p:stCondLst>
                                        </p:cTn>
                                        <p:tgtEl>
                                          <p:spTgt spid="148"/>
                                        </p:tgtEl>
                                        <p:attrNameLst>
                                          <p:attrName>style.visibility</p:attrName>
                                        </p:attrNameLst>
                                      </p:cBhvr>
                                      <p:to>
                                        <p:strVal val="visible"/>
                                      </p:to>
                                    </p:set>
                                    <p:animEffect transition="in" filter="fade">
                                      <p:cBhvr>
                                        <p:cTn id="236" dur="500"/>
                                        <p:tgtEl>
                                          <p:spTgt spid="148"/>
                                        </p:tgtEl>
                                      </p:cBhvr>
                                    </p:animEffect>
                                    <p:anim calcmode="lin" valueType="num">
                                      <p:cBhvr>
                                        <p:cTn id="237" dur="500" fill="hold"/>
                                        <p:tgtEl>
                                          <p:spTgt spid="148"/>
                                        </p:tgtEl>
                                        <p:attrNameLst>
                                          <p:attrName>ppt_x</p:attrName>
                                        </p:attrNameLst>
                                      </p:cBhvr>
                                      <p:tavLst>
                                        <p:tav tm="0">
                                          <p:val>
                                            <p:strVal val="#ppt_x"/>
                                          </p:val>
                                        </p:tav>
                                        <p:tav tm="100000">
                                          <p:val>
                                            <p:strVal val="#ppt_x"/>
                                          </p:val>
                                        </p:tav>
                                      </p:tavLst>
                                    </p:anim>
                                    <p:anim calcmode="lin" valueType="num">
                                      <p:cBhvr>
                                        <p:cTn id="238" dur="500" fill="hold"/>
                                        <p:tgtEl>
                                          <p:spTgt spid="148"/>
                                        </p:tgtEl>
                                        <p:attrNameLst>
                                          <p:attrName>ppt_y</p:attrName>
                                        </p:attrNameLst>
                                      </p:cBhvr>
                                      <p:tavLst>
                                        <p:tav tm="0">
                                          <p:val>
                                            <p:strVal val="#ppt_y+.1"/>
                                          </p:val>
                                        </p:tav>
                                        <p:tav tm="100000">
                                          <p:val>
                                            <p:strVal val="#ppt_y"/>
                                          </p:val>
                                        </p:tav>
                                      </p:tavLst>
                                    </p:anim>
                                  </p:childTnLst>
                                </p:cTn>
                              </p:par>
                              <p:par>
                                <p:cTn id="239" presetID="42" presetClass="entr" presetSubtype="0" fill="hold" grpId="0" nodeType="withEffect">
                                  <p:stCondLst>
                                    <p:cond delay="0"/>
                                  </p:stCondLst>
                                  <p:childTnLst>
                                    <p:set>
                                      <p:cBhvr>
                                        <p:cTn id="240" dur="1" fill="hold">
                                          <p:stCondLst>
                                            <p:cond delay="0"/>
                                          </p:stCondLst>
                                        </p:cTn>
                                        <p:tgtEl>
                                          <p:spTgt spid="149"/>
                                        </p:tgtEl>
                                        <p:attrNameLst>
                                          <p:attrName>style.visibility</p:attrName>
                                        </p:attrNameLst>
                                      </p:cBhvr>
                                      <p:to>
                                        <p:strVal val="visible"/>
                                      </p:to>
                                    </p:set>
                                    <p:animEffect transition="in" filter="fade">
                                      <p:cBhvr>
                                        <p:cTn id="241" dur="500"/>
                                        <p:tgtEl>
                                          <p:spTgt spid="149"/>
                                        </p:tgtEl>
                                      </p:cBhvr>
                                    </p:animEffect>
                                    <p:anim calcmode="lin" valueType="num">
                                      <p:cBhvr>
                                        <p:cTn id="242" dur="500" fill="hold"/>
                                        <p:tgtEl>
                                          <p:spTgt spid="149"/>
                                        </p:tgtEl>
                                        <p:attrNameLst>
                                          <p:attrName>ppt_x</p:attrName>
                                        </p:attrNameLst>
                                      </p:cBhvr>
                                      <p:tavLst>
                                        <p:tav tm="0">
                                          <p:val>
                                            <p:strVal val="#ppt_x"/>
                                          </p:val>
                                        </p:tav>
                                        <p:tav tm="100000">
                                          <p:val>
                                            <p:strVal val="#ppt_x"/>
                                          </p:val>
                                        </p:tav>
                                      </p:tavLst>
                                    </p:anim>
                                    <p:anim calcmode="lin" valueType="num">
                                      <p:cBhvr>
                                        <p:cTn id="243" dur="500" fill="hold"/>
                                        <p:tgtEl>
                                          <p:spTgt spid="149"/>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150"/>
                                        </p:tgtEl>
                                        <p:attrNameLst>
                                          <p:attrName>style.visibility</p:attrName>
                                        </p:attrNameLst>
                                      </p:cBhvr>
                                      <p:to>
                                        <p:strVal val="visible"/>
                                      </p:to>
                                    </p:set>
                                    <p:animEffect transition="in" filter="fade">
                                      <p:cBhvr>
                                        <p:cTn id="246" dur="500"/>
                                        <p:tgtEl>
                                          <p:spTgt spid="150"/>
                                        </p:tgtEl>
                                      </p:cBhvr>
                                    </p:animEffect>
                                    <p:anim calcmode="lin" valueType="num">
                                      <p:cBhvr>
                                        <p:cTn id="247" dur="500" fill="hold"/>
                                        <p:tgtEl>
                                          <p:spTgt spid="150"/>
                                        </p:tgtEl>
                                        <p:attrNameLst>
                                          <p:attrName>ppt_x</p:attrName>
                                        </p:attrNameLst>
                                      </p:cBhvr>
                                      <p:tavLst>
                                        <p:tav tm="0">
                                          <p:val>
                                            <p:strVal val="#ppt_x"/>
                                          </p:val>
                                        </p:tav>
                                        <p:tav tm="100000">
                                          <p:val>
                                            <p:strVal val="#ppt_x"/>
                                          </p:val>
                                        </p:tav>
                                      </p:tavLst>
                                    </p:anim>
                                    <p:anim calcmode="lin" valueType="num">
                                      <p:cBhvr>
                                        <p:cTn id="248" dur="500" fill="hold"/>
                                        <p:tgtEl>
                                          <p:spTgt spid="150"/>
                                        </p:tgtEl>
                                        <p:attrNameLst>
                                          <p:attrName>ppt_y</p:attrName>
                                        </p:attrNameLst>
                                      </p:cBhvr>
                                      <p:tavLst>
                                        <p:tav tm="0">
                                          <p:val>
                                            <p:strVal val="#ppt_y+.1"/>
                                          </p:val>
                                        </p:tav>
                                        <p:tav tm="100000">
                                          <p:val>
                                            <p:strVal val="#ppt_y"/>
                                          </p:val>
                                        </p:tav>
                                      </p:tavLst>
                                    </p:anim>
                                  </p:childTnLst>
                                </p:cTn>
                              </p:par>
                              <p:par>
                                <p:cTn id="249" presetID="42" presetClass="entr" presetSubtype="0" fill="hold" grpId="0" nodeType="withEffect">
                                  <p:stCondLst>
                                    <p:cond delay="0"/>
                                  </p:stCondLst>
                                  <p:childTnLst>
                                    <p:set>
                                      <p:cBhvr>
                                        <p:cTn id="250" dur="1" fill="hold">
                                          <p:stCondLst>
                                            <p:cond delay="0"/>
                                          </p:stCondLst>
                                        </p:cTn>
                                        <p:tgtEl>
                                          <p:spTgt spid="151"/>
                                        </p:tgtEl>
                                        <p:attrNameLst>
                                          <p:attrName>style.visibility</p:attrName>
                                        </p:attrNameLst>
                                      </p:cBhvr>
                                      <p:to>
                                        <p:strVal val="visible"/>
                                      </p:to>
                                    </p:set>
                                    <p:animEffect transition="in" filter="fade">
                                      <p:cBhvr>
                                        <p:cTn id="251" dur="500"/>
                                        <p:tgtEl>
                                          <p:spTgt spid="151"/>
                                        </p:tgtEl>
                                      </p:cBhvr>
                                    </p:animEffect>
                                    <p:anim calcmode="lin" valueType="num">
                                      <p:cBhvr>
                                        <p:cTn id="252" dur="500" fill="hold"/>
                                        <p:tgtEl>
                                          <p:spTgt spid="151"/>
                                        </p:tgtEl>
                                        <p:attrNameLst>
                                          <p:attrName>ppt_x</p:attrName>
                                        </p:attrNameLst>
                                      </p:cBhvr>
                                      <p:tavLst>
                                        <p:tav tm="0">
                                          <p:val>
                                            <p:strVal val="#ppt_x"/>
                                          </p:val>
                                        </p:tav>
                                        <p:tav tm="100000">
                                          <p:val>
                                            <p:strVal val="#ppt_x"/>
                                          </p:val>
                                        </p:tav>
                                      </p:tavLst>
                                    </p:anim>
                                    <p:anim calcmode="lin" valueType="num">
                                      <p:cBhvr>
                                        <p:cTn id="253" dur="500" fill="hold"/>
                                        <p:tgtEl>
                                          <p:spTgt spid="151"/>
                                        </p:tgtEl>
                                        <p:attrNameLst>
                                          <p:attrName>ppt_y</p:attrName>
                                        </p:attrNameLst>
                                      </p:cBhvr>
                                      <p:tavLst>
                                        <p:tav tm="0">
                                          <p:val>
                                            <p:strVal val="#ppt_y+.1"/>
                                          </p:val>
                                        </p:tav>
                                        <p:tav tm="100000">
                                          <p:val>
                                            <p:strVal val="#ppt_y"/>
                                          </p:val>
                                        </p:tav>
                                      </p:tavLst>
                                    </p:anim>
                                  </p:childTnLst>
                                </p:cTn>
                              </p:par>
                              <p:par>
                                <p:cTn id="254" presetID="42" presetClass="entr" presetSubtype="0" fill="hold" grpId="0" nodeType="withEffect">
                                  <p:stCondLst>
                                    <p:cond delay="0"/>
                                  </p:stCondLst>
                                  <p:childTnLst>
                                    <p:set>
                                      <p:cBhvr>
                                        <p:cTn id="255" dur="1" fill="hold">
                                          <p:stCondLst>
                                            <p:cond delay="0"/>
                                          </p:stCondLst>
                                        </p:cTn>
                                        <p:tgtEl>
                                          <p:spTgt spid="152"/>
                                        </p:tgtEl>
                                        <p:attrNameLst>
                                          <p:attrName>style.visibility</p:attrName>
                                        </p:attrNameLst>
                                      </p:cBhvr>
                                      <p:to>
                                        <p:strVal val="visible"/>
                                      </p:to>
                                    </p:set>
                                    <p:animEffect transition="in" filter="fade">
                                      <p:cBhvr>
                                        <p:cTn id="256" dur="500"/>
                                        <p:tgtEl>
                                          <p:spTgt spid="152"/>
                                        </p:tgtEl>
                                      </p:cBhvr>
                                    </p:animEffect>
                                    <p:anim calcmode="lin" valueType="num">
                                      <p:cBhvr>
                                        <p:cTn id="257" dur="500" fill="hold"/>
                                        <p:tgtEl>
                                          <p:spTgt spid="152"/>
                                        </p:tgtEl>
                                        <p:attrNameLst>
                                          <p:attrName>ppt_x</p:attrName>
                                        </p:attrNameLst>
                                      </p:cBhvr>
                                      <p:tavLst>
                                        <p:tav tm="0">
                                          <p:val>
                                            <p:strVal val="#ppt_x"/>
                                          </p:val>
                                        </p:tav>
                                        <p:tav tm="100000">
                                          <p:val>
                                            <p:strVal val="#ppt_x"/>
                                          </p:val>
                                        </p:tav>
                                      </p:tavLst>
                                    </p:anim>
                                    <p:anim calcmode="lin" valueType="num">
                                      <p:cBhvr>
                                        <p:cTn id="258" dur="500" fill="hold"/>
                                        <p:tgtEl>
                                          <p:spTgt spid="152"/>
                                        </p:tgtEl>
                                        <p:attrNameLst>
                                          <p:attrName>ppt_y</p:attrName>
                                        </p:attrNameLst>
                                      </p:cBhvr>
                                      <p:tavLst>
                                        <p:tav tm="0">
                                          <p:val>
                                            <p:strVal val="#ppt_y+.1"/>
                                          </p:val>
                                        </p:tav>
                                        <p:tav tm="100000">
                                          <p:val>
                                            <p:strVal val="#ppt_y"/>
                                          </p:val>
                                        </p:tav>
                                      </p:tavLst>
                                    </p:anim>
                                  </p:childTnLst>
                                </p:cTn>
                              </p:par>
                              <p:par>
                                <p:cTn id="259" presetID="42" presetClass="entr" presetSubtype="0" fill="hold" nodeType="withEffect">
                                  <p:stCondLst>
                                    <p:cond delay="0"/>
                                  </p:stCondLst>
                                  <p:childTnLst>
                                    <p:set>
                                      <p:cBhvr>
                                        <p:cTn id="260" dur="1" fill="hold">
                                          <p:stCondLst>
                                            <p:cond delay="0"/>
                                          </p:stCondLst>
                                        </p:cTn>
                                        <p:tgtEl>
                                          <p:spTgt spid="153"/>
                                        </p:tgtEl>
                                        <p:attrNameLst>
                                          <p:attrName>style.visibility</p:attrName>
                                        </p:attrNameLst>
                                      </p:cBhvr>
                                      <p:to>
                                        <p:strVal val="visible"/>
                                      </p:to>
                                    </p:set>
                                    <p:animEffect transition="in" filter="fade">
                                      <p:cBhvr>
                                        <p:cTn id="261" dur="500"/>
                                        <p:tgtEl>
                                          <p:spTgt spid="153"/>
                                        </p:tgtEl>
                                      </p:cBhvr>
                                    </p:animEffect>
                                    <p:anim calcmode="lin" valueType="num">
                                      <p:cBhvr>
                                        <p:cTn id="262" dur="500" fill="hold"/>
                                        <p:tgtEl>
                                          <p:spTgt spid="153"/>
                                        </p:tgtEl>
                                        <p:attrNameLst>
                                          <p:attrName>ppt_x</p:attrName>
                                        </p:attrNameLst>
                                      </p:cBhvr>
                                      <p:tavLst>
                                        <p:tav tm="0">
                                          <p:val>
                                            <p:strVal val="#ppt_x"/>
                                          </p:val>
                                        </p:tav>
                                        <p:tav tm="100000">
                                          <p:val>
                                            <p:strVal val="#ppt_x"/>
                                          </p:val>
                                        </p:tav>
                                      </p:tavLst>
                                    </p:anim>
                                    <p:anim calcmode="lin" valueType="num">
                                      <p:cBhvr>
                                        <p:cTn id="263" dur="500" fill="hold"/>
                                        <p:tgtEl>
                                          <p:spTgt spid="153"/>
                                        </p:tgtEl>
                                        <p:attrNameLst>
                                          <p:attrName>ppt_y</p:attrName>
                                        </p:attrNameLst>
                                      </p:cBhvr>
                                      <p:tavLst>
                                        <p:tav tm="0">
                                          <p:val>
                                            <p:strVal val="#ppt_y+.1"/>
                                          </p:val>
                                        </p:tav>
                                        <p:tav tm="100000">
                                          <p:val>
                                            <p:strVal val="#ppt_y"/>
                                          </p:val>
                                        </p:tav>
                                      </p:tavLst>
                                    </p:anim>
                                  </p:childTnLst>
                                </p:cTn>
                              </p:par>
                              <p:par>
                                <p:cTn id="264" presetID="42" presetClass="entr" presetSubtype="0" fill="hold" nodeType="withEffect">
                                  <p:stCondLst>
                                    <p:cond delay="0"/>
                                  </p:stCondLst>
                                  <p:childTnLst>
                                    <p:set>
                                      <p:cBhvr>
                                        <p:cTn id="265" dur="1" fill="hold">
                                          <p:stCondLst>
                                            <p:cond delay="0"/>
                                          </p:stCondLst>
                                        </p:cTn>
                                        <p:tgtEl>
                                          <p:spTgt spid="154"/>
                                        </p:tgtEl>
                                        <p:attrNameLst>
                                          <p:attrName>style.visibility</p:attrName>
                                        </p:attrNameLst>
                                      </p:cBhvr>
                                      <p:to>
                                        <p:strVal val="visible"/>
                                      </p:to>
                                    </p:set>
                                    <p:animEffect transition="in" filter="fade">
                                      <p:cBhvr>
                                        <p:cTn id="266" dur="500"/>
                                        <p:tgtEl>
                                          <p:spTgt spid="154"/>
                                        </p:tgtEl>
                                      </p:cBhvr>
                                    </p:animEffect>
                                    <p:anim calcmode="lin" valueType="num">
                                      <p:cBhvr>
                                        <p:cTn id="267" dur="500" fill="hold"/>
                                        <p:tgtEl>
                                          <p:spTgt spid="154"/>
                                        </p:tgtEl>
                                        <p:attrNameLst>
                                          <p:attrName>ppt_x</p:attrName>
                                        </p:attrNameLst>
                                      </p:cBhvr>
                                      <p:tavLst>
                                        <p:tav tm="0">
                                          <p:val>
                                            <p:strVal val="#ppt_x"/>
                                          </p:val>
                                        </p:tav>
                                        <p:tav tm="100000">
                                          <p:val>
                                            <p:strVal val="#ppt_x"/>
                                          </p:val>
                                        </p:tav>
                                      </p:tavLst>
                                    </p:anim>
                                    <p:anim calcmode="lin" valueType="num">
                                      <p:cBhvr>
                                        <p:cTn id="268" dur="500" fill="hold"/>
                                        <p:tgtEl>
                                          <p:spTgt spid="154"/>
                                        </p:tgtEl>
                                        <p:attrNameLst>
                                          <p:attrName>ppt_y</p:attrName>
                                        </p:attrNameLst>
                                      </p:cBhvr>
                                      <p:tavLst>
                                        <p:tav tm="0">
                                          <p:val>
                                            <p:strVal val="#ppt_y+.1"/>
                                          </p:val>
                                        </p:tav>
                                        <p:tav tm="100000">
                                          <p:val>
                                            <p:strVal val="#ppt_y"/>
                                          </p:val>
                                        </p:tav>
                                      </p:tavLst>
                                    </p:anim>
                                  </p:childTnLst>
                                </p:cTn>
                              </p:par>
                              <p:par>
                                <p:cTn id="269" presetID="42" presetClass="entr" presetSubtype="0" fill="hold" nodeType="withEffect">
                                  <p:stCondLst>
                                    <p:cond delay="0"/>
                                  </p:stCondLst>
                                  <p:childTnLst>
                                    <p:set>
                                      <p:cBhvr>
                                        <p:cTn id="270" dur="1" fill="hold">
                                          <p:stCondLst>
                                            <p:cond delay="0"/>
                                          </p:stCondLst>
                                        </p:cTn>
                                        <p:tgtEl>
                                          <p:spTgt spid="155"/>
                                        </p:tgtEl>
                                        <p:attrNameLst>
                                          <p:attrName>style.visibility</p:attrName>
                                        </p:attrNameLst>
                                      </p:cBhvr>
                                      <p:to>
                                        <p:strVal val="visible"/>
                                      </p:to>
                                    </p:set>
                                    <p:animEffect transition="in" filter="fade">
                                      <p:cBhvr>
                                        <p:cTn id="271" dur="500"/>
                                        <p:tgtEl>
                                          <p:spTgt spid="155"/>
                                        </p:tgtEl>
                                      </p:cBhvr>
                                    </p:animEffect>
                                    <p:anim calcmode="lin" valueType="num">
                                      <p:cBhvr>
                                        <p:cTn id="272" dur="500" fill="hold"/>
                                        <p:tgtEl>
                                          <p:spTgt spid="155"/>
                                        </p:tgtEl>
                                        <p:attrNameLst>
                                          <p:attrName>ppt_x</p:attrName>
                                        </p:attrNameLst>
                                      </p:cBhvr>
                                      <p:tavLst>
                                        <p:tav tm="0">
                                          <p:val>
                                            <p:strVal val="#ppt_x"/>
                                          </p:val>
                                        </p:tav>
                                        <p:tav tm="100000">
                                          <p:val>
                                            <p:strVal val="#ppt_x"/>
                                          </p:val>
                                        </p:tav>
                                      </p:tavLst>
                                    </p:anim>
                                    <p:anim calcmode="lin" valueType="num">
                                      <p:cBhvr>
                                        <p:cTn id="273" dur="500" fill="hold"/>
                                        <p:tgtEl>
                                          <p:spTgt spid="155"/>
                                        </p:tgtEl>
                                        <p:attrNameLst>
                                          <p:attrName>ppt_y</p:attrName>
                                        </p:attrNameLst>
                                      </p:cBhvr>
                                      <p:tavLst>
                                        <p:tav tm="0">
                                          <p:val>
                                            <p:strVal val="#ppt_y+.1"/>
                                          </p:val>
                                        </p:tav>
                                        <p:tav tm="100000">
                                          <p:val>
                                            <p:strVal val="#ppt_y"/>
                                          </p:val>
                                        </p:tav>
                                      </p:tavLst>
                                    </p:anim>
                                  </p:childTnLst>
                                </p:cTn>
                              </p:par>
                              <p:par>
                                <p:cTn id="274" presetID="42" presetClass="entr" presetSubtype="0" fill="hold" nodeType="withEffect">
                                  <p:stCondLst>
                                    <p:cond delay="0"/>
                                  </p:stCondLst>
                                  <p:childTnLst>
                                    <p:set>
                                      <p:cBhvr>
                                        <p:cTn id="275" dur="1" fill="hold">
                                          <p:stCondLst>
                                            <p:cond delay="0"/>
                                          </p:stCondLst>
                                        </p:cTn>
                                        <p:tgtEl>
                                          <p:spTgt spid="156"/>
                                        </p:tgtEl>
                                        <p:attrNameLst>
                                          <p:attrName>style.visibility</p:attrName>
                                        </p:attrNameLst>
                                      </p:cBhvr>
                                      <p:to>
                                        <p:strVal val="visible"/>
                                      </p:to>
                                    </p:set>
                                    <p:animEffect transition="in" filter="fade">
                                      <p:cBhvr>
                                        <p:cTn id="276" dur="500"/>
                                        <p:tgtEl>
                                          <p:spTgt spid="156"/>
                                        </p:tgtEl>
                                      </p:cBhvr>
                                    </p:animEffect>
                                    <p:anim calcmode="lin" valueType="num">
                                      <p:cBhvr>
                                        <p:cTn id="277" dur="500" fill="hold"/>
                                        <p:tgtEl>
                                          <p:spTgt spid="156"/>
                                        </p:tgtEl>
                                        <p:attrNameLst>
                                          <p:attrName>ppt_x</p:attrName>
                                        </p:attrNameLst>
                                      </p:cBhvr>
                                      <p:tavLst>
                                        <p:tav tm="0">
                                          <p:val>
                                            <p:strVal val="#ppt_x"/>
                                          </p:val>
                                        </p:tav>
                                        <p:tav tm="100000">
                                          <p:val>
                                            <p:strVal val="#ppt_x"/>
                                          </p:val>
                                        </p:tav>
                                      </p:tavLst>
                                    </p:anim>
                                    <p:anim calcmode="lin" valueType="num">
                                      <p:cBhvr>
                                        <p:cTn id="278" dur="500" fill="hold"/>
                                        <p:tgtEl>
                                          <p:spTgt spid="156"/>
                                        </p:tgtEl>
                                        <p:attrNameLst>
                                          <p:attrName>ppt_y</p:attrName>
                                        </p:attrNameLst>
                                      </p:cBhvr>
                                      <p:tavLst>
                                        <p:tav tm="0">
                                          <p:val>
                                            <p:strVal val="#ppt_y+.1"/>
                                          </p:val>
                                        </p:tav>
                                        <p:tav tm="100000">
                                          <p:val>
                                            <p:strVal val="#ppt_y"/>
                                          </p:val>
                                        </p:tav>
                                      </p:tavLst>
                                    </p:anim>
                                  </p:childTnLst>
                                </p:cTn>
                              </p:par>
                              <p:par>
                                <p:cTn id="279" presetID="42" presetClass="entr" presetSubtype="0" fill="hold" nodeType="withEffect">
                                  <p:stCondLst>
                                    <p:cond delay="0"/>
                                  </p:stCondLst>
                                  <p:childTnLst>
                                    <p:set>
                                      <p:cBhvr>
                                        <p:cTn id="280" dur="1" fill="hold">
                                          <p:stCondLst>
                                            <p:cond delay="0"/>
                                          </p:stCondLst>
                                        </p:cTn>
                                        <p:tgtEl>
                                          <p:spTgt spid="157"/>
                                        </p:tgtEl>
                                        <p:attrNameLst>
                                          <p:attrName>style.visibility</p:attrName>
                                        </p:attrNameLst>
                                      </p:cBhvr>
                                      <p:to>
                                        <p:strVal val="visible"/>
                                      </p:to>
                                    </p:set>
                                    <p:animEffect transition="in" filter="fade">
                                      <p:cBhvr>
                                        <p:cTn id="281" dur="500"/>
                                        <p:tgtEl>
                                          <p:spTgt spid="157"/>
                                        </p:tgtEl>
                                      </p:cBhvr>
                                    </p:animEffect>
                                    <p:anim calcmode="lin" valueType="num">
                                      <p:cBhvr>
                                        <p:cTn id="282" dur="500" fill="hold"/>
                                        <p:tgtEl>
                                          <p:spTgt spid="157"/>
                                        </p:tgtEl>
                                        <p:attrNameLst>
                                          <p:attrName>ppt_x</p:attrName>
                                        </p:attrNameLst>
                                      </p:cBhvr>
                                      <p:tavLst>
                                        <p:tav tm="0">
                                          <p:val>
                                            <p:strVal val="#ppt_x"/>
                                          </p:val>
                                        </p:tav>
                                        <p:tav tm="100000">
                                          <p:val>
                                            <p:strVal val="#ppt_x"/>
                                          </p:val>
                                        </p:tav>
                                      </p:tavLst>
                                    </p:anim>
                                    <p:anim calcmode="lin" valueType="num">
                                      <p:cBhvr>
                                        <p:cTn id="283" dur="500" fill="hold"/>
                                        <p:tgtEl>
                                          <p:spTgt spid="157"/>
                                        </p:tgtEl>
                                        <p:attrNameLst>
                                          <p:attrName>ppt_y</p:attrName>
                                        </p:attrNameLst>
                                      </p:cBhvr>
                                      <p:tavLst>
                                        <p:tav tm="0">
                                          <p:val>
                                            <p:strVal val="#ppt_y+.1"/>
                                          </p:val>
                                        </p:tav>
                                        <p:tav tm="100000">
                                          <p:val>
                                            <p:strVal val="#ppt_y"/>
                                          </p:val>
                                        </p:tav>
                                      </p:tavLst>
                                    </p:anim>
                                  </p:childTnLst>
                                </p:cTn>
                              </p:par>
                              <p:par>
                                <p:cTn id="284" presetID="42" presetClass="entr" presetSubtype="0" fill="hold" nodeType="withEffect">
                                  <p:stCondLst>
                                    <p:cond delay="0"/>
                                  </p:stCondLst>
                                  <p:childTnLst>
                                    <p:set>
                                      <p:cBhvr>
                                        <p:cTn id="285" dur="1" fill="hold">
                                          <p:stCondLst>
                                            <p:cond delay="0"/>
                                          </p:stCondLst>
                                        </p:cTn>
                                        <p:tgtEl>
                                          <p:spTgt spid="158"/>
                                        </p:tgtEl>
                                        <p:attrNameLst>
                                          <p:attrName>style.visibility</p:attrName>
                                        </p:attrNameLst>
                                      </p:cBhvr>
                                      <p:to>
                                        <p:strVal val="visible"/>
                                      </p:to>
                                    </p:set>
                                    <p:animEffect transition="in" filter="fade">
                                      <p:cBhvr>
                                        <p:cTn id="286" dur="500"/>
                                        <p:tgtEl>
                                          <p:spTgt spid="158"/>
                                        </p:tgtEl>
                                      </p:cBhvr>
                                    </p:animEffect>
                                    <p:anim calcmode="lin" valueType="num">
                                      <p:cBhvr>
                                        <p:cTn id="287" dur="500" fill="hold"/>
                                        <p:tgtEl>
                                          <p:spTgt spid="158"/>
                                        </p:tgtEl>
                                        <p:attrNameLst>
                                          <p:attrName>ppt_x</p:attrName>
                                        </p:attrNameLst>
                                      </p:cBhvr>
                                      <p:tavLst>
                                        <p:tav tm="0">
                                          <p:val>
                                            <p:strVal val="#ppt_x"/>
                                          </p:val>
                                        </p:tav>
                                        <p:tav tm="100000">
                                          <p:val>
                                            <p:strVal val="#ppt_x"/>
                                          </p:val>
                                        </p:tav>
                                      </p:tavLst>
                                    </p:anim>
                                    <p:anim calcmode="lin" valueType="num">
                                      <p:cBhvr>
                                        <p:cTn id="288" dur="500" fill="hold"/>
                                        <p:tgtEl>
                                          <p:spTgt spid="158"/>
                                        </p:tgtEl>
                                        <p:attrNameLst>
                                          <p:attrName>ppt_y</p:attrName>
                                        </p:attrNameLst>
                                      </p:cBhvr>
                                      <p:tavLst>
                                        <p:tav tm="0">
                                          <p:val>
                                            <p:strVal val="#ppt_y+.1"/>
                                          </p:val>
                                        </p:tav>
                                        <p:tav tm="100000">
                                          <p:val>
                                            <p:strVal val="#ppt_y"/>
                                          </p:val>
                                        </p:tav>
                                      </p:tavLst>
                                    </p:anim>
                                  </p:childTnLst>
                                </p:cTn>
                              </p:par>
                              <p:par>
                                <p:cTn id="289" presetID="42" presetClass="entr" presetSubtype="0" fill="hold" nodeType="withEffect">
                                  <p:stCondLst>
                                    <p:cond delay="0"/>
                                  </p:stCondLst>
                                  <p:childTnLst>
                                    <p:set>
                                      <p:cBhvr>
                                        <p:cTn id="290" dur="1" fill="hold">
                                          <p:stCondLst>
                                            <p:cond delay="0"/>
                                          </p:stCondLst>
                                        </p:cTn>
                                        <p:tgtEl>
                                          <p:spTgt spid="159"/>
                                        </p:tgtEl>
                                        <p:attrNameLst>
                                          <p:attrName>style.visibility</p:attrName>
                                        </p:attrNameLst>
                                      </p:cBhvr>
                                      <p:to>
                                        <p:strVal val="visible"/>
                                      </p:to>
                                    </p:set>
                                    <p:animEffect transition="in" filter="fade">
                                      <p:cBhvr>
                                        <p:cTn id="291" dur="500"/>
                                        <p:tgtEl>
                                          <p:spTgt spid="159"/>
                                        </p:tgtEl>
                                      </p:cBhvr>
                                    </p:animEffect>
                                    <p:anim calcmode="lin" valueType="num">
                                      <p:cBhvr>
                                        <p:cTn id="292" dur="500" fill="hold"/>
                                        <p:tgtEl>
                                          <p:spTgt spid="159"/>
                                        </p:tgtEl>
                                        <p:attrNameLst>
                                          <p:attrName>ppt_x</p:attrName>
                                        </p:attrNameLst>
                                      </p:cBhvr>
                                      <p:tavLst>
                                        <p:tav tm="0">
                                          <p:val>
                                            <p:strVal val="#ppt_x"/>
                                          </p:val>
                                        </p:tav>
                                        <p:tav tm="100000">
                                          <p:val>
                                            <p:strVal val="#ppt_x"/>
                                          </p:val>
                                        </p:tav>
                                      </p:tavLst>
                                    </p:anim>
                                    <p:anim calcmode="lin" valueType="num">
                                      <p:cBhvr>
                                        <p:cTn id="293" dur="500" fill="hold"/>
                                        <p:tgtEl>
                                          <p:spTgt spid="159"/>
                                        </p:tgtEl>
                                        <p:attrNameLst>
                                          <p:attrName>ppt_y</p:attrName>
                                        </p:attrNameLst>
                                      </p:cBhvr>
                                      <p:tavLst>
                                        <p:tav tm="0">
                                          <p:val>
                                            <p:strVal val="#ppt_y+.1"/>
                                          </p:val>
                                        </p:tav>
                                        <p:tav tm="100000">
                                          <p:val>
                                            <p:strVal val="#ppt_y"/>
                                          </p:val>
                                        </p:tav>
                                      </p:tavLst>
                                    </p:anim>
                                  </p:childTnLst>
                                </p:cTn>
                              </p:par>
                              <p:par>
                                <p:cTn id="294" presetID="42" presetClass="entr" presetSubtype="0" fill="hold" nodeType="withEffect">
                                  <p:stCondLst>
                                    <p:cond delay="0"/>
                                  </p:stCondLst>
                                  <p:childTnLst>
                                    <p:set>
                                      <p:cBhvr>
                                        <p:cTn id="295" dur="1" fill="hold">
                                          <p:stCondLst>
                                            <p:cond delay="0"/>
                                          </p:stCondLst>
                                        </p:cTn>
                                        <p:tgtEl>
                                          <p:spTgt spid="160"/>
                                        </p:tgtEl>
                                        <p:attrNameLst>
                                          <p:attrName>style.visibility</p:attrName>
                                        </p:attrNameLst>
                                      </p:cBhvr>
                                      <p:to>
                                        <p:strVal val="visible"/>
                                      </p:to>
                                    </p:set>
                                    <p:animEffect transition="in" filter="fade">
                                      <p:cBhvr>
                                        <p:cTn id="296" dur="500"/>
                                        <p:tgtEl>
                                          <p:spTgt spid="160"/>
                                        </p:tgtEl>
                                      </p:cBhvr>
                                    </p:animEffect>
                                    <p:anim calcmode="lin" valueType="num">
                                      <p:cBhvr>
                                        <p:cTn id="297" dur="500" fill="hold"/>
                                        <p:tgtEl>
                                          <p:spTgt spid="160"/>
                                        </p:tgtEl>
                                        <p:attrNameLst>
                                          <p:attrName>ppt_x</p:attrName>
                                        </p:attrNameLst>
                                      </p:cBhvr>
                                      <p:tavLst>
                                        <p:tav tm="0">
                                          <p:val>
                                            <p:strVal val="#ppt_x"/>
                                          </p:val>
                                        </p:tav>
                                        <p:tav tm="100000">
                                          <p:val>
                                            <p:strVal val="#ppt_x"/>
                                          </p:val>
                                        </p:tav>
                                      </p:tavLst>
                                    </p:anim>
                                    <p:anim calcmode="lin" valueType="num">
                                      <p:cBhvr>
                                        <p:cTn id="298" dur="500" fill="hold"/>
                                        <p:tgtEl>
                                          <p:spTgt spid="160"/>
                                        </p:tgtEl>
                                        <p:attrNameLst>
                                          <p:attrName>ppt_y</p:attrName>
                                        </p:attrNameLst>
                                      </p:cBhvr>
                                      <p:tavLst>
                                        <p:tav tm="0">
                                          <p:val>
                                            <p:strVal val="#ppt_y+.1"/>
                                          </p:val>
                                        </p:tav>
                                        <p:tav tm="100000">
                                          <p:val>
                                            <p:strVal val="#ppt_y"/>
                                          </p:val>
                                        </p:tav>
                                      </p:tavLst>
                                    </p:anim>
                                  </p:childTnLst>
                                </p:cTn>
                              </p:par>
                              <p:par>
                                <p:cTn id="299" presetID="42" presetClass="entr" presetSubtype="0" fill="hold" nodeType="withEffect">
                                  <p:stCondLst>
                                    <p:cond delay="0"/>
                                  </p:stCondLst>
                                  <p:childTnLst>
                                    <p:set>
                                      <p:cBhvr>
                                        <p:cTn id="300" dur="1" fill="hold">
                                          <p:stCondLst>
                                            <p:cond delay="0"/>
                                          </p:stCondLst>
                                        </p:cTn>
                                        <p:tgtEl>
                                          <p:spTgt spid="163"/>
                                        </p:tgtEl>
                                        <p:attrNameLst>
                                          <p:attrName>style.visibility</p:attrName>
                                        </p:attrNameLst>
                                      </p:cBhvr>
                                      <p:to>
                                        <p:strVal val="visible"/>
                                      </p:to>
                                    </p:set>
                                    <p:animEffect transition="in" filter="fade">
                                      <p:cBhvr>
                                        <p:cTn id="301" dur="500"/>
                                        <p:tgtEl>
                                          <p:spTgt spid="163"/>
                                        </p:tgtEl>
                                      </p:cBhvr>
                                    </p:animEffect>
                                    <p:anim calcmode="lin" valueType="num">
                                      <p:cBhvr>
                                        <p:cTn id="302" dur="500" fill="hold"/>
                                        <p:tgtEl>
                                          <p:spTgt spid="163"/>
                                        </p:tgtEl>
                                        <p:attrNameLst>
                                          <p:attrName>ppt_x</p:attrName>
                                        </p:attrNameLst>
                                      </p:cBhvr>
                                      <p:tavLst>
                                        <p:tav tm="0">
                                          <p:val>
                                            <p:strVal val="#ppt_x"/>
                                          </p:val>
                                        </p:tav>
                                        <p:tav tm="100000">
                                          <p:val>
                                            <p:strVal val="#ppt_x"/>
                                          </p:val>
                                        </p:tav>
                                      </p:tavLst>
                                    </p:anim>
                                    <p:anim calcmode="lin" valueType="num">
                                      <p:cBhvr>
                                        <p:cTn id="303" dur="500" fill="hold"/>
                                        <p:tgtEl>
                                          <p:spTgt spid="163"/>
                                        </p:tgtEl>
                                        <p:attrNameLst>
                                          <p:attrName>ppt_y</p:attrName>
                                        </p:attrNameLst>
                                      </p:cBhvr>
                                      <p:tavLst>
                                        <p:tav tm="0">
                                          <p:val>
                                            <p:strVal val="#ppt_y+.1"/>
                                          </p:val>
                                        </p:tav>
                                        <p:tav tm="100000">
                                          <p:val>
                                            <p:strVal val="#ppt_y"/>
                                          </p:val>
                                        </p:tav>
                                      </p:tavLst>
                                    </p:anim>
                                  </p:childTnLst>
                                </p:cTn>
                              </p:par>
                              <p:par>
                                <p:cTn id="304" presetID="42" presetClass="entr" presetSubtype="0" fill="hold" nodeType="withEffect">
                                  <p:stCondLst>
                                    <p:cond delay="0"/>
                                  </p:stCondLst>
                                  <p:childTnLst>
                                    <p:set>
                                      <p:cBhvr>
                                        <p:cTn id="305" dur="1" fill="hold">
                                          <p:stCondLst>
                                            <p:cond delay="0"/>
                                          </p:stCondLst>
                                        </p:cTn>
                                        <p:tgtEl>
                                          <p:spTgt spid="165"/>
                                        </p:tgtEl>
                                        <p:attrNameLst>
                                          <p:attrName>style.visibility</p:attrName>
                                        </p:attrNameLst>
                                      </p:cBhvr>
                                      <p:to>
                                        <p:strVal val="visible"/>
                                      </p:to>
                                    </p:set>
                                    <p:animEffect transition="in" filter="fade">
                                      <p:cBhvr>
                                        <p:cTn id="306" dur="500"/>
                                        <p:tgtEl>
                                          <p:spTgt spid="165"/>
                                        </p:tgtEl>
                                      </p:cBhvr>
                                    </p:animEffect>
                                    <p:anim calcmode="lin" valueType="num">
                                      <p:cBhvr>
                                        <p:cTn id="307" dur="500" fill="hold"/>
                                        <p:tgtEl>
                                          <p:spTgt spid="165"/>
                                        </p:tgtEl>
                                        <p:attrNameLst>
                                          <p:attrName>ppt_x</p:attrName>
                                        </p:attrNameLst>
                                      </p:cBhvr>
                                      <p:tavLst>
                                        <p:tav tm="0">
                                          <p:val>
                                            <p:strVal val="#ppt_x"/>
                                          </p:val>
                                        </p:tav>
                                        <p:tav tm="100000">
                                          <p:val>
                                            <p:strVal val="#ppt_x"/>
                                          </p:val>
                                        </p:tav>
                                      </p:tavLst>
                                    </p:anim>
                                    <p:anim calcmode="lin" valueType="num">
                                      <p:cBhvr>
                                        <p:cTn id="308" dur="500" fill="hold"/>
                                        <p:tgtEl>
                                          <p:spTgt spid="165"/>
                                        </p:tgtEl>
                                        <p:attrNameLst>
                                          <p:attrName>ppt_y</p:attrName>
                                        </p:attrNameLst>
                                      </p:cBhvr>
                                      <p:tavLst>
                                        <p:tav tm="0">
                                          <p:val>
                                            <p:strVal val="#ppt_y+.1"/>
                                          </p:val>
                                        </p:tav>
                                        <p:tav tm="100000">
                                          <p:val>
                                            <p:strVal val="#ppt_y"/>
                                          </p:val>
                                        </p:tav>
                                      </p:tavLst>
                                    </p:anim>
                                  </p:childTnLst>
                                </p:cTn>
                              </p:par>
                              <p:par>
                                <p:cTn id="309" presetID="42" presetClass="entr" presetSubtype="0" fill="hold" nodeType="withEffect">
                                  <p:stCondLst>
                                    <p:cond delay="0"/>
                                  </p:stCondLst>
                                  <p:childTnLst>
                                    <p:set>
                                      <p:cBhvr>
                                        <p:cTn id="310" dur="1" fill="hold">
                                          <p:stCondLst>
                                            <p:cond delay="0"/>
                                          </p:stCondLst>
                                        </p:cTn>
                                        <p:tgtEl>
                                          <p:spTgt spid="172"/>
                                        </p:tgtEl>
                                        <p:attrNameLst>
                                          <p:attrName>style.visibility</p:attrName>
                                        </p:attrNameLst>
                                      </p:cBhvr>
                                      <p:to>
                                        <p:strVal val="visible"/>
                                      </p:to>
                                    </p:set>
                                    <p:animEffect transition="in" filter="fade">
                                      <p:cBhvr>
                                        <p:cTn id="311" dur="500"/>
                                        <p:tgtEl>
                                          <p:spTgt spid="172"/>
                                        </p:tgtEl>
                                      </p:cBhvr>
                                    </p:animEffect>
                                    <p:anim calcmode="lin" valueType="num">
                                      <p:cBhvr>
                                        <p:cTn id="312" dur="500" fill="hold"/>
                                        <p:tgtEl>
                                          <p:spTgt spid="172"/>
                                        </p:tgtEl>
                                        <p:attrNameLst>
                                          <p:attrName>ppt_x</p:attrName>
                                        </p:attrNameLst>
                                      </p:cBhvr>
                                      <p:tavLst>
                                        <p:tav tm="0">
                                          <p:val>
                                            <p:strVal val="#ppt_x"/>
                                          </p:val>
                                        </p:tav>
                                        <p:tav tm="100000">
                                          <p:val>
                                            <p:strVal val="#ppt_x"/>
                                          </p:val>
                                        </p:tav>
                                      </p:tavLst>
                                    </p:anim>
                                    <p:anim calcmode="lin" valueType="num">
                                      <p:cBhvr>
                                        <p:cTn id="313" dur="500" fill="hold"/>
                                        <p:tgtEl>
                                          <p:spTgt spid="172"/>
                                        </p:tgtEl>
                                        <p:attrNameLst>
                                          <p:attrName>ppt_y</p:attrName>
                                        </p:attrNameLst>
                                      </p:cBhvr>
                                      <p:tavLst>
                                        <p:tav tm="0">
                                          <p:val>
                                            <p:strVal val="#ppt_y+.1"/>
                                          </p:val>
                                        </p:tav>
                                        <p:tav tm="100000">
                                          <p:val>
                                            <p:strVal val="#ppt_y"/>
                                          </p:val>
                                        </p:tav>
                                      </p:tavLst>
                                    </p:anim>
                                  </p:childTnLst>
                                </p:cTn>
                              </p:par>
                              <p:par>
                                <p:cTn id="314" presetID="42" presetClass="entr" presetSubtype="0" fill="hold" nodeType="withEffect">
                                  <p:stCondLst>
                                    <p:cond delay="0"/>
                                  </p:stCondLst>
                                  <p:childTnLst>
                                    <p:set>
                                      <p:cBhvr>
                                        <p:cTn id="315" dur="1" fill="hold">
                                          <p:stCondLst>
                                            <p:cond delay="0"/>
                                          </p:stCondLst>
                                        </p:cTn>
                                        <p:tgtEl>
                                          <p:spTgt spid="174"/>
                                        </p:tgtEl>
                                        <p:attrNameLst>
                                          <p:attrName>style.visibility</p:attrName>
                                        </p:attrNameLst>
                                      </p:cBhvr>
                                      <p:to>
                                        <p:strVal val="visible"/>
                                      </p:to>
                                    </p:set>
                                    <p:animEffect transition="in" filter="fade">
                                      <p:cBhvr>
                                        <p:cTn id="316" dur="500"/>
                                        <p:tgtEl>
                                          <p:spTgt spid="174"/>
                                        </p:tgtEl>
                                      </p:cBhvr>
                                    </p:animEffect>
                                    <p:anim calcmode="lin" valueType="num">
                                      <p:cBhvr>
                                        <p:cTn id="317" dur="500" fill="hold"/>
                                        <p:tgtEl>
                                          <p:spTgt spid="174"/>
                                        </p:tgtEl>
                                        <p:attrNameLst>
                                          <p:attrName>ppt_x</p:attrName>
                                        </p:attrNameLst>
                                      </p:cBhvr>
                                      <p:tavLst>
                                        <p:tav tm="0">
                                          <p:val>
                                            <p:strVal val="#ppt_x"/>
                                          </p:val>
                                        </p:tav>
                                        <p:tav tm="100000">
                                          <p:val>
                                            <p:strVal val="#ppt_x"/>
                                          </p:val>
                                        </p:tav>
                                      </p:tavLst>
                                    </p:anim>
                                    <p:anim calcmode="lin" valueType="num">
                                      <p:cBhvr>
                                        <p:cTn id="318" dur="500" fill="hold"/>
                                        <p:tgtEl>
                                          <p:spTgt spid="174"/>
                                        </p:tgtEl>
                                        <p:attrNameLst>
                                          <p:attrName>ppt_y</p:attrName>
                                        </p:attrNameLst>
                                      </p:cBhvr>
                                      <p:tavLst>
                                        <p:tav tm="0">
                                          <p:val>
                                            <p:strVal val="#ppt_y+.1"/>
                                          </p:val>
                                        </p:tav>
                                        <p:tav tm="100000">
                                          <p:val>
                                            <p:strVal val="#ppt_y"/>
                                          </p:val>
                                        </p:tav>
                                      </p:tavLst>
                                    </p:anim>
                                  </p:childTnLst>
                                </p:cTn>
                              </p:par>
                              <p:par>
                                <p:cTn id="319" presetID="42" presetClass="entr" presetSubtype="0" fill="hold" nodeType="withEffect">
                                  <p:stCondLst>
                                    <p:cond delay="0"/>
                                  </p:stCondLst>
                                  <p:childTnLst>
                                    <p:set>
                                      <p:cBhvr>
                                        <p:cTn id="320" dur="1" fill="hold">
                                          <p:stCondLst>
                                            <p:cond delay="0"/>
                                          </p:stCondLst>
                                        </p:cTn>
                                        <p:tgtEl>
                                          <p:spTgt spid="175"/>
                                        </p:tgtEl>
                                        <p:attrNameLst>
                                          <p:attrName>style.visibility</p:attrName>
                                        </p:attrNameLst>
                                      </p:cBhvr>
                                      <p:to>
                                        <p:strVal val="visible"/>
                                      </p:to>
                                    </p:set>
                                    <p:animEffect transition="in" filter="fade">
                                      <p:cBhvr>
                                        <p:cTn id="321" dur="500"/>
                                        <p:tgtEl>
                                          <p:spTgt spid="175"/>
                                        </p:tgtEl>
                                      </p:cBhvr>
                                    </p:animEffect>
                                    <p:anim calcmode="lin" valueType="num">
                                      <p:cBhvr>
                                        <p:cTn id="322" dur="500" fill="hold"/>
                                        <p:tgtEl>
                                          <p:spTgt spid="175"/>
                                        </p:tgtEl>
                                        <p:attrNameLst>
                                          <p:attrName>ppt_x</p:attrName>
                                        </p:attrNameLst>
                                      </p:cBhvr>
                                      <p:tavLst>
                                        <p:tav tm="0">
                                          <p:val>
                                            <p:strVal val="#ppt_x"/>
                                          </p:val>
                                        </p:tav>
                                        <p:tav tm="100000">
                                          <p:val>
                                            <p:strVal val="#ppt_x"/>
                                          </p:val>
                                        </p:tav>
                                      </p:tavLst>
                                    </p:anim>
                                    <p:anim calcmode="lin" valueType="num">
                                      <p:cBhvr>
                                        <p:cTn id="323" dur="500" fill="hold"/>
                                        <p:tgtEl>
                                          <p:spTgt spid="175"/>
                                        </p:tgtEl>
                                        <p:attrNameLst>
                                          <p:attrName>ppt_y</p:attrName>
                                        </p:attrNameLst>
                                      </p:cBhvr>
                                      <p:tavLst>
                                        <p:tav tm="0">
                                          <p:val>
                                            <p:strVal val="#ppt_y+.1"/>
                                          </p:val>
                                        </p:tav>
                                        <p:tav tm="100000">
                                          <p:val>
                                            <p:strVal val="#ppt_y"/>
                                          </p:val>
                                        </p:tav>
                                      </p:tavLst>
                                    </p:anim>
                                  </p:childTnLst>
                                </p:cTn>
                              </p:par>
                              <p:par>
                                <p:cTn id="324" presetID="42" presetClass="entr" presetSubtype="0" fill="hold" grpId="0" nodeType="withEffect">
                                  <p:stCondLst>
                                    <p:cond delay="0"/>
                                  </p:stCondLst>
                                  <p:childTnLst>
                                    <p:set>
                                      <p:cBhvr>
                                        <p:cTn id="325" dur="1" fill="hold">
                                          <p:stCondLst>
                                            <p:cond delay="0"/>
                                          </p:stCondLst>
                                        </p:cTn>
                                        <p:tgtEl>
                                          <p:spTgt spid="176"/>
                                        </p:tgtEl>
                                        <p:attrNameLst>
                                          <p:attrName>style.visibility</p:attrName>
                                        </p:attrNameLst>
                                      </p:cBhvr>
                                      <p:to>
                                        <p:strVal val="visible"/>
                                      </p:to>
                                    </p:set>
                                    <p:animEffect transition="in" filter="fade">
                                      <p:cBhvr>
                                        <p:cTn id="326" dur="500"/>
                                        <p:tgtEl>
                                          <p:spTgt spid="176"/>
                                        </p:tgtEl>
                                      </p:cBhvr>
                                    </p:animEffect>
                                    <p:anim calcmode="lin" valueType="num">
                                      <p:cBhvr>
                                        <p:cTn id="327" dur="500" fill="hold"/>
                                        <p:tgtEl>
                                          <p:spTgt spid="176"/>
                                        </p:tgtEl>
                                        <p:attrNameLst>
                                          <p:attrName>ppt_x</p:attrName>
                                        </p:attrNameLst>
                                      </p:cBhvr>
                                      <p:tavLst>
                                        <p:tav tm="0">
                                          <p:val>
                                            <p:strVal val="#ppt_x"/>
                                          </p:val>
                                        </p:tav>
                                        <p:tav tm="100000">
                                          <p:val>
                                            <p:strVal val="#ppt_x"/>
                                          </p:val>
                                        </p:tav>
                                      </p:tavLst>
                                    </p:anim>
                                    <p:anim calcmode="lin" valueType="num">
                                      <p:cBhvr>
                                        <p:cTn id="328" dur="500" fill="hold"/>
                                        <p:tgtEl>
                                          <p:spTgt spid="176"/>
                                        </p:tgtEl>
                                        <p:attrNameLst>
                                          <p:attrName>ppt_y</p:attrName>
                                        </p:attrNameLst>
                                      </p:cBhvr>
                                      <p:tavLst>
                                        <p:tav tm="0">
                                          <p:val>
                                            <p:strVal val="#ppt_y+.1"/>
                                          </p:val>
                                        </p:tav>
                                        <p:tav tm="100000">
                                          <p:val>
                                            <p:strVal val="#ppt_y"/>
                                          </p:val>
                                        </p:tav>
                                      </p:tavLst>
                                    </p:anim>
                                  </p:childTnLst>
                                </p:cTn>
                              </p:par>
                              <p:par>
                                <p:cTn id="329" presetID="42" presetClass="entr" presetSubtype="0" fill="hold" grpId="0" nodeType="withEffect">
                                  <p:stCondLst>
                                    <p:cond delay="0"/>
                                  </p:stCondLst>
                                  <p:childTnLst>
                                    <p:set>
                                      <p:cBhvr>
                                        <p:cTn id="330" dur="1" fill="hold">
                                          <p:stCondLst>
                                            <p:cond delay="0"/>
                                          </p:stCondLst>
                                        </p:cTn>
                                        <p:tgtEl>
                                          <p:spTgt spid="177"/>
                                        </p:tgtEl>
                                        <p:attrNameLst>
                                          <p:attrName>style.visibility</p:attrName>
                                        </p:attrNameLst>
                                      </p:cBhvr>
                                      <p:to>
                                        <p:strVal val="visible"/>
                                      </p:to>
                                    </p:set>
                                    <p:animEffect transition="in" filter="fade">
                                      <p:cBhvr>
                                        <p:cTn id="331" dur="500"/>
                                        <p:tgtEl>
                                          <p:spTgt spid="177"/>
                                        </p:tgtEl>
                                      </p:cBhvr>
                                    </p:animEffect>
                                    <p:anim calcmode="lin" valueType="num">
                                      <p:cBhvr>
                                        <p:cTn id="332" dur="500" fill="hold"/>
                                        <p:tgtEl>
                                          <p:spTgt spid="177"/>
                                        </p:tgtEl>
                                        <p:attrNameLst>
                                          <p:attrName>ppt_x</p:attrName>
                                        </p:attrNameLst>
                                      </p:cBhvr>
                                      <p:tavLst>
                                        <p:tav tm="0">
                                          <p:val>
                                            <p:strVal val="#ppt_x"/>
                                          </p:val>
                                        </p:tav>
                                        <p:tav tm="100000">
                                          <p:val>
                                            <p:strVal val="#ppt_x"/>
                                          </p:val>
                                        </p:tav>
                                      </p:tavLst>
                                    </p:anim>
                                    <p:anim calcmode="lin" valueType="num">
                                      <p:cBhvr>
                                        <p:cTn id="333" dur="500" fill="hold"/>
                                        <p:tgtEl>
                                          <p:spTgt spid="177"/>
                                        </p:tgtEl>
                                        <p:attrNameLst>
                                          <p:attrName>ppt_y</p:attrName>
                                        </p:attrNameLst>
                                      </p:cBhvr>
                                      <p:tavLst>
                                        <p:tav tm="0">
                                          <p:val>
                                            <p:strVal val="#ppt_y+.1"/>
                                          </p:val>
                                        </p:tav>
                                        <p:tav tm="100000">
                                          <p:val>
                                            <p:strVal val="#ppt_y"/>
                                          </p:val>
                                        </p:tav>
                                      </p:tavLst>
                                    </p:anim>
                                  </p:childTnLst>
                                </p:cTn>
                              </p:par>
                              <p:par>
                                <p:cTn id="334" presetID="42" presetClass="entr" presetSubtype="0" fill="hold" grpId="0" nodeType="withEffect">
                                  <p:stCondLst>
                                    <p:cond delay="0"/>
                                  </p:stCondLst>
                                  <p:childTnLst>
                                    <p:set>
                                      <p:cBhvr>
                                        <p:cTn id="335" dur="1" fill="hold">
                                          <p:stCondLst>
                                            <p:cond delay="0"/>
                                          </p:stCondLst>
                                        </p:cTn>
                                        <p:tgtEl>
                                          <p:spTgt spid="178"/>
                                        </p:tgtEl>
                                        <p:attrNameLst>
                                          <p:attrName>style.visibility</p:attrName>
                                        </p:attrNameLst>
                                      </p:cBhvr>
                                      <p:to>
                                        <p:strVal val="visible"/>
                                      </p:to>
                                    </p:set>
                                    <p:animEffect transition="in" filter="fade">
                                      <p:cBhvr>
                                        <p:cTn id="336" dur="500"/>
                                        <p:tgtEl>
                                          <p:spTgt spid="178"/>
                                        </p:tgtEl>
                                      </p:cBhvr>
                                    </p:animEffect>
                                    <p:anim calcmode="lin" valueType="num">
                                      <p:cBhvr>
                                        <p:cTn id="337" dur="500" fill="hold"/>
                                        <p:tgtEl>
                                          <p:spTgt spid="178"/>
                                        </p:tgtEl>
                                        <p:attrNameLst>
                                          <p:attrName>ppt_x</p:attrName>
                                        </p:attrNameLst>
                                      </p:cBhvr>
                                      <p:tavLst>
                                        <p:tav tm="0">
                                          <p:val>
                                            <p:strVal val="#ppt_x"/>
                                          </p:val>
                                        </p:tav>
                                        <p:tav tm="100000">
                                          <p:val>
                                            <p:strVal val="#ppt_x"/>
                                          </p:val>
                                        </p:tav>
                                      </p:tavLst>
                                    </p:anim>
                                    <p:anim calcmode="lin" valueType="num">
                                      <p:cBhvr>
                                        <p:cTn id="338" dur="500" fill="hold"/>
                                        <p:tgtEl>
                                          <p:spTgt spid="178"/>
                                        </p:tgtEl>
                                        <p:attrNameLst>
                                          <p:attrName>ppt_y</p:attrName>
                                        </p:attrNameLst>
                                      </p:cBhvr>
                                      <p:tavLst>
                                        <p:tav tm="0">
                                          <p:val>
                                            <p:strVal val="#ppt_y+.1"/>
                                          </p:val>
                                        </p:tav>
                                        <p:tav tm="100000">
                                          <p:val>
                                            <p:strVal val="#ppt_y"/>
                                          </p:val>
                                        </p:tav>
                                      </p:tavLst>
                                    </p:anim>
                                  </p:childTnLst>
                                </p:cTn>
                              </p:par>
                              <p:par>
                                <p:cTn id="339" presetID="42" presetClass="entr" presetSubtype="0" fill="hold" grpId="0" nodeType="withEffect">
                                  <p:stCondLst>
                                    <p:cond delay="0"/>
                                  </p:stCondLst>
                                  <p:childTnLst>
                                    <p:set>
                                      <p:cBhvr>
                                        <p:cTn id="340" dur="1" fill="hold">
                                          <p:stCondLst>
                                            <p:cond delay="0"/>
                                          </p:stCondLst>
                                        </p:cTn>
                                        <p:tgtEl>
                                          <p:spTgt spid="179"/>
                                        </p:tgtEl>
                                        <p:attrNameLst>
                                          <p:attrName>style.visibility</p:attrName>
                                        </p:attrNameLst>
                                      </p:cBhvr>
                                      <p:to>
                                        <p:strVal val="visible"/>
                                      </p:to>
                                    </p:set>
                                    <p:animEffect transition="in" filter="fade">
                                      <p:cBhvr>
                                        <p:cTn id="341" dur="500"/>
                                        <p:tgtEl>
                                          <p:spTgt spid="179"/>
                                        </p:tgtEl>
                                      </p:cBhvr>
                                    </p:animEffect>
                                    <p:anim calcmode="lin" valueType="num">
                                      <p:cBhvr>
                                        <p:cTn id="342" dur="500" fill="hold"/>
                                        <p:tgtEl>
                                          <p:spTgt spid="179"/>
                                        </p:tgtEl>
                                        <p:attrNameLst>
                                          <p:attrName>ppt_x</p:attrName>
                                        </p:attrNameLst>
                                      </p:cBhvr>
                                      <p:tavLst>
                                        <p:tav tm="0">
                                          <p:val>
                                            <p:strVal val="#ppt_x"/>
                                          </p:val>
                                        </p:tav>
                                        <p:tav tm="100000">
                                          <p:val>
                                            <p:strVal val="#ppt_x"/>
                                          </p:val>
                                        </p:tav>
                                      </p:tavLst>
                                    </p:anim>
                                    <p:anim calcmode="lin" valueType="num">
                                      <p:cBhvr>
                                        <p:cTn id="343" dur="500" fill="hold"/>
                                        <p:tgtEl>
                                          <p:spTgt spid="179"/>
                                        </p:tgtEl>
                                        <p:attrNameLst>
                                          <p:attrName>ppt_y</p:attrName>
                                        </p:attrNameLst>
                                      </p:cBhvr>
                                      <p:tavLst>
                                        <p:tav tm="0">
                                          <p:val>
                                            <p:strVal val="#ppt_y+.1"/>
                                          </p:val>
                                        </p:tav>
                                        <p:tav tm="100000">
                                          <p:val>
                                            <p:strVal val="#ppt_y"/>
                                          </p:val>
                                        </p:tav>
                                      </p:tavLst>
                                    </p:anim>
                                  </p:childTnLst>
                                </p:cTn>
                              </p:par>
                              <p:par>
                                <p:cTn id="344" presetID="42" presetClass="entr" presetSubtype="0" fill="hold" grpId="0" nodeType="withEffect">
                                  <p:stCondLst>
                                    <p:cond delay="0"/>
                                  </p:stCondLst>
                                  <p:childTnLst>
                                    <p:set>
                                      <p:cBhvr>
                                        <p:cTn id="345" dur="1" fill="hold">
                                          <p:stCondLst>
                                            <p:cond delay="0"/>
                                          </p:stCondLst>
                                        </p:cTn>
                                        <p:tgtEl>
                                          <p:spTgt spid="180"/>
                                        </p:tgtEl>
                                        <p:attrNameLst>
                                          <p:attrName>style.visibility</p:attrName>
                                        </p:attrNameLst>
                                      </p:cBhvr>
                                      <p:to>
                                        <p:strVal val="visible"/>
                                      </p:to>
                                    </p:set>
                                    <p:animEffect transition="in" filter="fade">
                                      <p:cBhvr>
                                        <p:cTn id="346" dur="500"/>
                                        <p:tgtEl>
                                          <p:spTgt spid="180"/>
                                        </p:tgtEl>
                                      </p:cBhvr>
                                    </p:animEffect>
                                    <p:anim calcmode="lin" valueType="num">
                                      <p:cBhvr>
                                        <p:cTn id="347" dur="500" fill="hold"/>
                                        <p:tgtEl>
                                          <p:spTgt spid="180"/>
                                        </p:tgtEl>
                                        <p:attrNameLst>
                                          <p:attrName>ppt_x</p:attrName>
                                        </p:attrNameLst>
                                      </p:cBhvr>
                                      <p:tavLst>
                                        <p:tav tm="0">
                                          <p:val>
                                            <p:strVal val="#ppt_x"/>
                                          </p:val>
                                        </p:tav>
                                        <p:tav tm="100000">
                                          <p:val>
                                            <p:strVal val="#ppt_x"/>
                                          </p:val>
                                        </p:tav>
                                      </p:tavLst>
                                    </p:anim>
                                    <p:anim calcmode="lin" valueType="num">
                                      <p:cBhvr>
                                        <p:cTn id="348" dur="500" fill="hold"/>
                                        <p:tgtEl>
                                          <p:spTgt spid="180"/>
                                        </p:tgtEl>
                                        <p:attrNameLst>
                                          <p:attrName>ppt_y</p:attrName>
                                        </p:attrNameLst>
                                      </p:cBhvr>
                                      <p:tavLst>
                                        <p:tav tm="0">
                                          <p:val>
                                            <p:strVal val="#ppt_y+.1"/>
                                          </p:val>
                                        </p:tav>
                                        <p:tav tm="100000">
                                          <p:val>
                                            <p:strVal val="#ppt_y"/>
                                          </p:val>
                                        </p:tav>
                                      </p:tavLst>
                                    </p:anim>
                                  </p:childTnLst>
                                </p:cTn>
                              </p:par>
                              <p:par>
                                <p:cTn id="349" presetID="42" presetClass="entr" presetSubtype="0" fill="hold" grpId="0" nodeType="withEffect">
                                  <p:stCondLst>
                                    <p:cond delay="0"/>
                                  </p:stCondLst>
                                  <p:childTnLst>
                                    <p:set>
                                      <p:cBhvr>
                                        <p:cTn id="350" dur="1" fill="hold">
                                          <p:stCondLst>
                                            <p:cond delay="0"/>
                                          </p:stCondLst>
                                        </p:cTn>
                                        <p:tgtEl>
                                          <p:spTgt spid="181"/>
                                        </p:tgtEl>
                                        <p:attrNameLst>
                                          <p:attrName>style.visibility</p:attrName>
                                        </p:attrNameLst>
                                      </p:cBhvr>
                                      <p:to>
                                        <p:strVal val="visible"/>
                                      </p:to>
                                    </p:set>
                                    <p:animEffect transition="in" filter="fade">
                                      <p:cBhvr>
                                        <p:cTn id="351" dur="500"/>
                                        <p:tgtEl>
                                          <p:spTgt spid="181"/>
                                        </p:tgtEl>
                                      </p:cBhvr>
                                    </p:animEffect>
                                    <p:anim calcmode="lin" valueType="num">
                                      <p:cBhvr>
                                        <p:cTn id="352" dur="500" fill="hold"/>
                                        <p:tgtEl>
                                          <p:spTgt spid="181"/>
                                        </p:tgtEl>
                                        <p:attrNameLst>
                                          <p:attrName>ppt_x</p:attrName>
                                        </p:attrNameLst>
                                      </p:cBhvr>
                                      <p:tavLst>
                                        <p:tav tm="0">
                                          <p:val>
                                            <p:strVal val="#ppt_x"/>
                                          </p:val>
                                        </p:tav>
                                        <p:tav tm="100000">
                                          <p:val>
                                            <p:strVal val="#ppt_x"/>
                                          </p:val>
                                        </p:tav>
                                      </p:tavLst>
                                    </p:anim>
                                    <p:anim calcmode="lin" valueType="num">
                                      <p:cBhvr>
                                        <p:cTn id="353" dur="500" fill="hold"/>
                                        <p:tgtEl>
                                          <p:spTgt spid="181"/>
                                        </p:tgtEl>
                                        <p:attrNameLst>
                                          <p:attrName>ppt_y</p:attrName>
                                        </p:attrNameLst>
                                      </p:cBhvr>
                                      <p:tavLst>
                                        <p:tav tm="0">
                                          <p:val>
                                            <p:strVal val="#ppt_y+.1"/>
                                          </p:val>
                                        </p:tav>
                                        <p:tav tm="100000">
                                          <p:val>
                                            <p:strVal val="#ppt_y"/>
                                          </p:val>
                                        </p:tav>
                                      </p:tavLst>
                                    </p:anim>
                                  </p:childTnLst>
                                </p:cTn>
                              </p:par>
                              <p:par>
                                <p:cTn id="354" presetID="42" presetClass="entr" presetSubtype="0" fill="hold" grpId="0" nodeType="withEffect">
                                  <p:stCondLst>
                                    <p:cond delay="0"/>
                                  </p:stCondLst>
                                  <p:childTnLst>
                                    <p:set>
                                      <p:cBhvr>
                                        <p:cTn id="355" dur="1" fill="hold">
                                          <p:stCondLst>
                                            <p:cond delay="0"/>
                                          </p:stCondLst>
                                        </p:cTn>
                                        <p:tgtEl>
                                          <p:spTgt spid="182"/>
                                        </p:tgtEl>
                                        <p:attrNameLst>
                                          <p:attrName>style.visibility</p:attrName>
                                        </p:attrNameLst>
                                      </p:cBhvr>
                                      <p:to>
                                        <p:strVal val="visible"/>
                                      </p:to>
                                    </p:set>
                                    <p:animEffect transition="in" filter="fade">
                                      <p:cBhvr>
                                        <p:cTn id="356" dur="500"/>
                                        <p:tgtEl>
                                          <p:spTgt spid="182"/>
                                        </p:tgtEl>
                                      </p:cBhvr>
                                    </p:animEffect>
                                    <p:anim calcmode="lin" valueType="num">
                                      <p:cBhvr>
                                        <p:cTn id="357" dur="500" fill="hold"/>
                                        <p:tgtEl>
                                          <p:spTgt spid="182"/>
                                        </p:tgtEl>
                                        <p:attrNameLst>
                                          <p:attrName>ppt_x</p:attrName>
                                        </p:attrNameLst>
                                      </p:cBhvr>
                                      <p:tavLst>
                                        <p:tav tm="0">
                                          <p:val>
                                            <p:strVal val="#ppt_x"/>
                                          </p:val>
                                        </p:tav>
                                        <p:tav tm="100000">
                                          <p:val>
                                            <p:strVal val="#ppt_x"/>
                                          </p:val>
                                        </p:tav>
                                      </p:tavLst>
                                    </p:anim>
                                    <p:anim calcmode="lin" valueType="num">
                                      <p:cBhvr>
                                        <p:cTn id="358" dur="500" fill="hold"/>
                                        <p:tgtEl>
                                          <p:spTgt spid="182"/>
                                        </p:tgtEl>
                                        <p:attrNameLst>
                                          <p:attrName>ppt_y</p:attrName>
                                        </p:attrNameLst>
                                      </p:cBhvr>
                                      <p:tavLst>
                                        <p:tav tm="0">
                                          <p:val>
                                            <p:strVal val="#ppt_y+.1"/>
                                          </p:val>
                                        </p:tav>
                                        <p:tav tm="100000">
                                          <p:val>
                                            <p:strVal val="#ppt_y"/>
                                          </p:val>
                                        </p:tav>
                                      </p:tavLst>
                                    </p:anim>
                                  </p:childTnLst>
                                </p:cTn>
                              </p:par>
                              <p:par>
                                <p:cTn id="359" presetID="42" presetClass="entr" presetSubtype="0" fill="hold" grpId="0" nodeType="withEffect">
                                  <p:stCondLst>
                                    <p:cond delay="0"/>
                                  </p:stCondLst>
                                  <p:childTnLst>
                                    <p:set>
                                      <p:cBhvr>
                                        <p:cTn id="360" dur="1" fill="hold">
                                          <p:stCondLst>
                                            <p:cond delay="0"/>
                                          </p:stCondLst>
                                        </p:cTn>
                                        <p:tgtEl>
                                          <p:spTgt spid="183"/>
                                        </p:tgtEl>
                                        <p:attrNameLst>
                                          <p:attrName>style.visibility</p:attrName>
                                        </p:attrNameLst>
                                      </p:cBhvr>
                                      <p:to>
                                        <p:strVal val="visible"/>
                                      </p:to>
                                    </p:set>
                                    <p:animEffect transition="in" filter="fade">
                                      <p:cBhvr>
                                        <p:cTn id="361" dur="500"/>
                                        <p:tgtEl>
                                          <p:spTgt spid="183"/>
                                        </p:tgtEl>
                                      </p:cBhvr>
                                    </p:animEffect>
                                    <p:anim calcmode="lin" valueType="num">
                                      <p:cBhvr>
                                        <p:cTn id="362" dur="500" fill="hold"/>
                                        <p:tgtEl>
                                          <p:spTgt spid="183"/>
                                        </p:tgtEl>
                                        <p:attrNameLst>
                                          <p:attrName>ppt_x</p:attrName>
                                        </p:attrNameLst>
                                      </p:cBhvr>
                                      <p:tavLst>
                                        <p:tav tm="0">
                                          <p:val>
                                            <p:strVal val="#ppt_x"/>
                                          </p:val>
                                        </p:tav>
                                        <p:tav tm="100000">
                                          <p:val>
                                            <p:strVal val="#ppt_x"/>
                                          </p:val>
                                        </p:tav>
                                      </p:tavLst>
                                    </p:anim>
                                    <p:anim calcmode="lin" valueType="num">
                                      <p:cBhvr>
                                        <p:cTn id="363" dur="500" fill="hold"/>
                                        <p:tgtEl>
                                          <p:spTgt spid="183"/>
                                        </p:tgtEl>
                                        <p:attrNameLst>
                                          <p:attrName>ppt_y</p:attrName>
                                        </p:attrNameLst>
                                      </p:cBhvr>
                                      <p:tavLst>
                                        <p:tav tm="0">
                                          <p:val>
                                            <p:strVal val="#ppt_y+.1"/>
                                          </p:val>
                                        </p:tav>
                                        <p:tav tm="100000">
                                          <p:val>
                                            <p:strVal val="#ppt_y"/>
                                          </p:val>
                                        </p:tav>
                                      </p:tavLst>
                                    </p:anim>
                                  </p:childTnLst>
                                </p:cTn>
                              </p:par>
                              <p:par>
                                <p:cTn id="364" presetID="42" presetClass="entr" presetSubtype="0" fill="hold" grpId="0" nodeType="withEffect">
                                  <p:stCondLst>
                                    <p:cond delay="0"/>
                                  </p:stCondLst>
                                  <p:childTnLst>
                                    <p:set>
                                      <p:cBhvr>
                                        <p:cTn id="365" dur="1" fill="hold">
                                          <p:stCondLst>
                                            <p:cond delay="0"/>
                                          </p:stCondLst>
                                        </p:cTn>
                                        <p:tgtEl>
                                          <p:spTgt spid="184"/>
                                        </p:tgtEl>
                                        <p:attrNameLst>
                                          <p:attrName>style.visibility</p:attrName>
                                        </p:attrNameLst>
                                      </p:cBhvr>
                                      <p:to>
                                        <p:strVal val="visible"/>
                                      </p:to>
                                    </p:set>
                                    <p:animEffect transition="in" filter="fade">
                                      <p:cBhvr>
                                        <p:cTn id="366" dur="500"/>
                                        <p:tgtEl>
                                          <p:spTgt spid="184"/>
                                        </p:tgtEl>
                                      </p:cBhvr>
                                    </p:animEffect>
                                    <p:anim calcmode="lin" valueType="num">
                                      <p:cBhvr>
                                        <p:cTn id="367" dur="500" fill="hold"/>
                                        <p:tgtEl>
                                          <p:spTgt spid="184"/>
                                        </p:tgtEl>
                                        <p:attrNameLst>
                                          <p:attrName>ppt_x</p:attrName>
                                        </p:attrNameLst>
                                      </p:cBhvr>
                                      <p:tavLst>
                                        <p:tav tm="0">
                                          <p:val>
                                            <p:strVal val="#ppt_x"/>
                                          </p:val>
                                        </p:tav>
                                        <p:tav tm="100000">
                                          <p:val>
                                            <p:strVal val="#ppt_x"/>
                                          </p:val>
                                        </p:tav>
                                      </p:tavLst>
                                    </p:anim>
                                    <p:anim calcmode="lin" valueType="num">
                                      <p:cBhvr>
                                        <p:cTn id="368" dur="500" fill="hold"/>
                                        <p:tgtEl>
                                          <p:spTgt spid="184"/>
                                        </p:tgtEl>
                                        <p:attrNameLst>
                                          <p:attrName>ppt_y</p:attrName>
                                        </p:attrNameLst>
                                      </p:cBhvr>
                                      <p:tavLst>
                                        <p:tav tm="0">
                                          <p:val>
                                            <p:strVal val="#ppt_y+.1"/>
                                          </p:val>
                                        </p:tav>
                                        <p:tav tm="100000">
                                          <p:val>
                                            <p:strVal val="#ppt_y"/>
                                          </p:val>
                                        </p:tav>
                                      </p:tavLst>
                                    </p:anim>
                                  </p:childTnLst>
                                </p:cTn>
                              </p:par>
                              <p:par>
                                <p:cTn id="369" presetID="42" presetClass="entr" presetSubtype="0" fill="hold" grpId="0" nodeType="withEffect">
                                  <p:stCondLst>
                                    <p:cond delay="0"/>
                                  </p:stCondLst>
                                  <p:childTnLst>
                                    <p:set>
                                      <p:cBhvr>
                                        <p:cTn id="370" dur="1" fill="hold">
                                          <p:stCondLst>
                                            <p:cond delay="0"/>
                                          </p:stCondLst>
                                        </p:cTn>
                                        <p:tgtEl>
                                          <p:spTgt spid="185"/>
                                        </p:tgtEl>
                                        <p:attrNameLst>
                                          <p:attrName>style.visibility</p:attrName>
                                        </p:attrNameLst>
                                      </p:cBhvr>
                                      <p:to>
                                        <p:strVal val="visible"/>
                                      </p:to>
                                    </p:set>
                                    <p:animEffect transition="in" filter="fade">
                                      <p:cBhvr>
                                        <p:cTn id="371" dur="500"/>
                                        <p:tgtEl>
                                          <p:spTgt spid="185"/>
                                        </p:tgtEl>
                                      </p:cBhvr>
                                    </p:animEffect>
                                    <p:anim calcmode="lin" valueType="num">
                                      <p:cBhvr>
                                        <p:cTn id="372" dur="500" fill="hold"/>
                                        <p:tgtEl>
                                          <p:spTgt spid="185"/>
                                        </p:tgtEl>
                                        <p:attrNameLst>
                                          <p:attrName>ppt_x</p:attrName>
                                        </p:attrNameLst>
                                      </p:cBhvr>
                                      <p:tavLst>
                                        <p:tav tm="0">
                                          <p:val>
                                            <p:strVal val="#ppt_x"/>
                                          </p:val>
                                        </p:tav>
                                        <p:tav tm="100000">
                                          <p:val>
                                            <p:strVal val="#ppt_x"/>
                                          </p:val>
                                        </p:tav>
                                      </p:tavLst>
                                    </p:anim>
                                    <p:anim calcmode="lin" valueType="num">
                                      <p:cBhvr>
                                        <p:cTn id="373" dur="500" fill="hold"/>
                                        <p:tgtEl>
                                          <p:spTgt spid="185"/>
                                        </p:tgtEl>
                                        <p:attrNameLst>
                                          <p:attrName>ppt_y</p:attrName>
                                        </p:attrNameLst>
                                      </p:cBhvr>
                                      <p:tavLst>
                                        <p:tav tm="0">
                                          <p:val>
                                            <p:strVal val="#ppt_y+.1"/>
                                          </p:val>
                                        </p:tav>
                                        <p:tav tm="100000">
                                          <p:val>
                                            <p:strVal val="#ppt_y"/>
                                          </p:val>
                                        </p:tav>
                                      </p:tavLst>
                                    </p:anim>
                                  </p:childTnLst>
                                </p:cTn>
                              </p:par>
                              <p:par>
                                <p:cTn id="374" presetID="42" presetClass="entr" presetSubtype="0" fill="hold" grpId="0" nodeType="withEffect">
                                  <p:stCondLst>
                                    <p:cond delay="0"/>
                                  </p:stCondLst>
                                  <p:childTnLst>
                                    <p:set>
                                      <p:cBhvr>
                                        <p:cTn id="375" dur="1" fill="hold">
                                          <p:stCondLst>
                                            <p:cond delay="0"/>
                                          </p:stCondLst>
                                        </p:cTn>
                                        <p:tgtEl>
                                          <p:spTgt spid="186"/>
                                        </p:tgtEl>
                                        <p:attrNameLst>
                                          <p:attrName>style.visibility</p:attrName>
                                        </p:attrNameLst>
                                      </p:cBhvr>
                                      <p:to>
                                        <p:strVal val="visible"/>
                                      </p:to>
                                    </p:set>
                                    <p:animEffect transition="in" filter="fade">
                                      <p:cBhvr>
                                        <p:cTn id="376" dur="500"/>
                                        <p:tgtEl>
                                          <p:spTgt spid="186"/>
                                        </p:tgtEl>
                                      </p:cBhvr>
                                    </p:animEffect>
                                    <p:anim calcmode="lin" valueType="num">
                                      <p:cBhvr>
                                        <p:cTn id="377" dur="500" fill="hold"/>
                                        <p:tgtEl>
                                          <p:spTgt spid="186"/>
                                        </p:tgtEl>
                                        <p:attrNameLst>
                                          <p:attrName>ppt_x</p:attrName>
                                        </p:attrNameLst>
                                      </p:cBhvr>
                                      <p:tavLst>
                                        <p:tav tm="0">
                                          <p:val>
                                            <p:strVal val="#ppt_x"/>
                                          </p:val>
                                        </p:tav>
                                        <p:tav tm="100000">
                                          <p:val>
                                            <p:strVal val="#ppt_x"/>
                                          </p:val>
                                        </p:tav>
                                      </p:tavLst>
                                    </p:anim>
                                    <p:anim calcmode="lin" valueType="num">
                                      <p:cBhvr>
                                        <p:cTn id="378" dur="500" fill="hold"/>
                                        <p:tgtEl>
                                          <p:spTgt spid="186"/>
                                        </p:tgtEl>
                                        <p:attrNameLst>
                                          <p:attrName>ppt_y</p:attrName>
                                        </p:attrNameLst>
                                      </p:cBhvr>
                                      <p:tavLst>
                                        <p:tav tm="0">
                                          <p:val>
                                            <p:strVal val="#ppt_y+.1"/>
                                          </p:val>
                                        </p:tav>
                                        <p:tav tm="100000">
                                          <p:val>
                                            <p:strVal val="#ppt_y"/>
                                          </p:val>
                                        </p:tav>
                                      </p:tavLst>
                                    </p:anim>
                                  </p:childTnLst>
                                </p:cTn>
                              </p:par>
                              <p:par>
                                <p:cTn id="379" presetID="42" presetClass="entr" presetSubtype="0" fill="hold" grpId="0" nodeType="withEffect">
                                  <p:stCondLst>
                                    <p:cond delay="0"/>
                                  </p:stCondLst>
                                  <p:childTnLst>
                                    <p:set>
                                      <p:cBhvr>
                                        <p:cTn id="380" dur="1" fill="hold">
                                          <p:stCondLst>
                                            <p:cond delay="0"/>
                                          </p:stCondLst>
                                        </p:cTn>
                                        <p:tgtEl>
                                          <p:spTgt spid="187"/>
                                        </p:tgtEl>
                                        <p:attrNameLst>
                                          <p:attrName>style.visibility</p:attrName>
                                        </p:attrNameLst>
                                      </p:cBhvr>
                                      <p:to>
                                        <p:strVal val="visible"/>
                                      </p:to>
                                    </p:set>
                                    <p:animEffect transition="in" filter="fade">
                                      <p:cBhvr>
                                        <p:cTn id="381" dur="500"/>
                                        <p:tgtEl>
                                          <p:spTgt spid="187"/>
                                        </p:tgtEl>
                                      </p:cBhvr>
                                    </p:animEffect>
                                    <p:anim calcmode="lin" valueType="num">
                                      <p:cBhvr>
                                        <p:cTn id="382" dur="500" fill="hold"/>
                                        <p:tgtEl>
                                          <p:spTgt spid="187"/>
                                        </p:tgtEl>
                                        <p:attrNameLst>
                                          <p:attrName>ppt_x</p:attrName>
                                        </p:attrNameLst>
                                      </p:cBhvr>
                                      <p:tavLst>
                                        <p:tav tm="0">
                                          <p:val>
                                            <p:strVal val="#ppt_x"/>
                                          </p:val>
                                        </p:tav>
                                        <p:tav tm="100000">
                                          <p:val>
                                            <p:strVal val="#ppt_x"/>
                                          </p:val>
                                        </p:tav>
                                      </p:tavLst>
                                    </p:anim>
                                    <p:anim calcmode="lin" valueType="num">
                                      <p:cBhvr>
                                        <p:cTn id="383" dur="500" fill="hold"/>
                                        <p:tgtEl>
                                          <p:spTgt spid="187"/>
                                        </p:tgtEl>
                                        <p:attrNameLst>
                                          <p:attrName>ppt_y</p:attrName>
                                        </p:attrNameLst>
                                      </p:cBhvr>
                                      <p:tavLst>
                                        <p:tav tm="0">
                                          <p:val>
                                            <p:strVal val="#ppt_y+.1"/>
                                          </p:val>
                                        </p:tav>
                                        <p:tav tm="100000">
                                          <p:val>
                                            <p:strVal val="#ppt_y"/>
                                          </p:val>
                                        </p:tav>
                                      </p:tavLst>
                                    </p:anim>
                                  </p:childTnLst>
                                </p:cTn>
                              </p:par>
                              <p:par>
                                <p:cTn id="384" presetID="42" presetClass="entr" presetSubtype="0" fill="hold" nodeType="withEffect">
                                  <p:stCondLst>
                                    <p:cond delay="0"/>
                                  </p:stCondLst>
                                  <p:childTnLst>
                                    <p:set>
                                      <p:cBhvr>
                                        <p:cTn id="385" dur="1" fill="hold">
                                          <p:stCondLst>
                                            <p:cond delay="0"/>
                                          </p:stCondLst>
                                        </p:cTn>
                                        <p:tgtEl>
                                          <p:spTgt spid="193"/>
                                        </p:tgtEl>
                                        <p:attrNameLst>
                                          <p:attrName>style.visibility</p:attrName>
                                        </p:attrNameLst>
                                      </p:cBhvr>
                                      <p:to>
                                        <p:strVal val="visible"/>
                                      </p:to>
                                    </p:set>
                                    <p:animEffect transition="in" filter="fade">
                                      <p:cBhvr>
                                        <p:cTn id="386" dur="500"/>
                                        <p:tgtEl>
                                          <p:spTgt spid="193"/>
                                        </p:tgtEl>
                                      </p:cBhvr>
                                    </p:animEffect>
                                    <p:anim calcmode="lin" valueType="num">
                                      <p:cBhvr>
                                        <p:cTn id="387" dur="500" fill="hold"/>
                                        <p:tgtEl>
                                          <p:spTgt spid="193"/>
                                        </p:tgtEl>
                                        <p:attrNameLst>
                                          <p:attrName>ppt_x</p:attrName>
                                        </p:attrNameLst>
                                      </p:cBhvr>
                                      <p:tavLst>
                                        <p:tav tm="0">
                                          <p:val>
                                            <p:strVal val="#ppt_x"/>
                                          </p:val>
                                        </p:tav>
                                        <p:tav tm="100000">
                                          <p:val>
                                            <p:strVal val="#ppt_x"/>
                                          </p:val>
                                        </p:tav>
                                      </p:tavLst>
                                    </p:anim>
                                    <p:anim calcmode="lin" valueType="num">
                                      <p:cBhvr>
                                        <p:cTn id="388" dur="500" fill="hold"/>
                                        <p:tgtEl>
                                          <p:spTgt spid="193"/>
                                        </p:tgtEl>
                                        <p:attrNameLst>
                                          <p:attrName>ppt_y</p:attrName>
                                        </p:attrNameLst>
                                      </p:cBhvr>
                                      <p:tavLst>
                                        <p:tav tm="0">
                                          <p:val>
                                            <p:strVal val="#ppt_y+.1"/>
                                          </p:val>
                                        </p:tav>
                                        <p:tav tm="100000">
                                          <p:val>
                                            <p:strVal val="#ppt_y"/>
                                          </p:val>
                                        </p:tav>
                                      </p:tavLst>
                                    </p:anim>
                                  </p:childTnLst>
                                </p:cTn>
                              </p:par>
                              <p:par>
                                <p:cTn id="389" presetID="42" presetClass="entr" presetSubtype="0" fill="hold" nodeType="withEffect">
                                  <p:stCondLst>
                                    <p:cond delay="0"/>
                                  </p:stCondLst>
                                  <p:childTnLst>
                                    <p:set>
                                      <p:cBhvr>
                                        <p:cTn id="390" dur="1" fill="hold">
                                          <p:stCondLst>
                                            <p:cond delay="0"/>
                                          </p:stCondLst>
                                        </p:cTn>
                                        <p:tgtEl>
                                          <p:spTgt spid="194"/>
                                        </p:tgtEl>
                                        <p:attrNameLst>
                                          <p:attrName>style.visibility</p:attrName>
                                        </p:attrNameLst>
                                      </p:cBhvr>
                                      <p:to>
                                        <p:strVal val="visible"/>
                                      </p:to>
                                    </p:set>
                                    <p:animEffect transition="in" filter="fade">
                                      <p:cBhvr>
                                        <p:cTn id="391" dur="500"/>
                                        <p:tgtEl>
                                          <p:spTgt spid="194"/>
                                        </p:tgtEl>
                                      </p:cBhvr>
                                    </p:animEffect>
                                    <p:anim calcmode="lin" valueType="num">
                                      <p:cBhvr>
                                        <p:cTn id="392" dur="500" fill="hold"/>
                                        <p:tgtEl>
                                          <p:spTgt spid="194"/>
                                        </p:tgtEl>
                                        <p:attrNameLst>
                                          <p:attrName>ppt_x</p:attrName>
                                        </p:attrNameLst>
                                      </p:cBhvr>
                                      <p:tavLst>
                                        <p:tav tm="0">
                                          <p:val>
                                            <p:strVal val="#ppt_x"/>
                                          </p:val>
                                        </p:tav>
                                        <p:tav tm="100000">
                                          <p:val>
                                            <p:strVal val="#ppt_x"/>
                                          </p:val>
                                        </p:tav>
                                      </p:tavLst>
                                    </p:anim>
                                    <p:anim calcmode="lin" valueType="num">
                                      <p:cBhvr>
                                        <p:cTn id="393" dur="500" fill="hold"/>
                                        <p:tgtEl>
                                          <p:spTgt spid="194"/>
                                        </p:tgtEl>
                                        <p:attrNameLst>
                                          <p:attrName>ppt_y</p:attrName>
                                        </p:attrNameLst>
                                      </p:cBhvr>
                                      <p:tavLst>
                                        <p:tav tm="0">
                                          <p:val>
                                            <p:strVal val="#ppt_y+.1"/>
                                          </p:val>
                                        </p:tav>
                                        <p:tav tm="100000">
                                          <p:val>
                                            <p:strVal val="#ppt_y"/>
                                          </p:val>
                                        </p:tav>
                                      </p:tavLst>
                                    </p:anim>
                                  </p:childTnLst>
                                </p:cTn>
                              </p:par>
                              <p:par>
                                <p:cTn id="394" presetID="42" presetClass="entr" presetSubtype="0" fill="hold" grpId="0" nodeType="withEffect">
                                  <p:stCondLst>
                                    <p:cond delay="0"/>
                                  </p:stCondLst>
                                  <p:childTnLst>
                                    <p:set>
                                      <p:cBhvr>
                                        <p:cTn id="395" dur="1" fill="hold">
                                          <p:stCondLst>
                                            <p:cond delay="0"/>
                                          </p:stCondLst>
                                        </p:cTn>
                                        <p:tgtEl>
                                          <p:spTgt spid="202"/>
                                        </p:tgtEl>
                                        <p:attrNameLst>
                                          <p:attrName>style.visibility</p:attrName>
                                        </p:attrNameLst>
                                      </p:cBhvr>
                                      <p:to>
                                        <p:strVal val="visible"/>
                                      </p:to>
                                    </p:set>
                                    <p:animEffect transition="in" filter="fade">
                                      <p:cBhvr>
                                        <p:cTn id="396" dur="500"/>
                                        <p:tgtEl>
                                          <p:spTgt spid="202"/>
                                        </p:tgtEl>
                                      </p:cBhvr>
                                    </p:animEffect>
                                    <p:anim calcmode="lin" valueType="num">
                                      <p:cBhvr>
                                        <p:cTn id="397" dur="500" fill="hold"/>
                                        <p:tgtEl>
                                          <p:spTgt spid="202"/>
                                        </p:tgtEl>
                                        <p:attrNameLst>
                                          <p:attrName>ppt_x</p:attrName>
                                        </p:attrNameLst>
                                      </p:cBhvr>
                                      <p:tavLst>
                                        <p:tav tm="0">
                                          <p:val>
                                            <p:strVal val="#ppt_x"/>
                                          </p:val>
                                        </p:tav>
                                        <p:tav tm="100000">
                                          <p:val>
                                            <p:strVal val="#ppt_x"/>
                                          </p:val>
                                        </p:tav>
                                      </p:tavLst>
                                    </p:anim>
                                    <p:anim calcmode="lin" valueType="num">
                                      <p:cBhvr>
                                        <p:cTn id="398" dur="500" fill="hold"/>
                                        <p:tgtEl>
                                          <p:spTgt spid="202"/>
                                        </p:tgtEl>
                                        <p:attrNameLst>
                                          <p:attrName>ppt_y</p:attrName>
                                        </p:attrNameLst>
                                      </p:cBhvr>
                                      <p:tavLst>
                                        <p:tav tm="0">
                                          <p:val>
                                            <p:strVal val="#ppt_y+.1"/>
                                          </p:val>
                                        </p:tav>
                                        <p:tav tm="100000">
                                          <p:val>
                                            <p:strVal val="#ppt_y"/>
                                          </p:val>
                                        </p:tav>
                                      </p:tavLst>
                                    </p:anim>
                                  </p:childTnLst>
                                </p:cTn>
                              </p:par>
                              <p:par>
                                <p:cTn id="399" presetID="42" presetClass="entr" presetSubtype="0" fill="hold" grpId="0" nodeType="withEffect">
                                  <p:stCondLst>
                                    <p:cond delay="0"/>
                                  </p:stCondLst>
                                  <p:childTnLst>
                                    <p:set>
                                      <p:cBhvr>
                                        <p:cTn id="400" dur="1" fill="hold">
                                          <p:stCondLst>
                                            <p:cond delay="0"/>
                                          </p:stCondLst>
                                        </p:cTn>
                                        <p:tgtEl>
                                          <p:spTgt spid="204"/>
                                        </p:tgtEl>
                                        <p:attrNameLst>
                                          <p:attrName>style.visibility</p:attrName>
                                        </p:attrNameLst>
                                      </p:cBhvr>
                                      <p:to>
                                        <p:strVal val="visible"/>
                                      </p:to>
                                    </p:set>
                                    <p:animEffect transition="in" filter="fade">
                                      <p:cBhvr>
                                        <p:cTn id="401" dur="500"/>
                                        <p:tgtEl>
                                          <p:spTgt spid="204"/>
                                        </p:tgtEl>
                                      </p:cBhvr>
                                    </p:animEffect>
                                    <p:anim calcmode="lin" valueType="num">
                                      <p:cBhvr>
                                        <p:cTn id="402" dur="500" fill="hold"/>
                                        <p:tgtEl>
                                          <p:spTgt spid="204"/>
                                        </p:tgtEl>
                                        <p:attrNameLst>
                                          <p:attrName>ppt_x</p:attrName>
                                        </p:attrNameLst>
                                      </p:cBhvr>
                                      <p:tavLst>
                                        <p:tav tm="0">
                                          <p:val>
                                            <p:strVal val="#ppt_x"/>
                                          </p:val>
                                        </p:tav>
                                        <p:tav tm="100000">
                                          <p:val>
                                            <p:strVal val="#ppt_x"/>
                                          </p:val>
                                        </p:tav>
                                      </p:tavLst>
                                    </p:anim>
                                    <p:anim calcmode="lin" valueType="num">
                                      <p:cBhvr>
                                        <p:cTn id="403" dur="500" fill="hold"/>
                                        <p:tgtEl>
                                          <p:spTgt spid="204"/>
                                        </p:tgtEl>
                                        <p:attrNameLst>
                                          <p:attrName>ppt_y</p:attrName>
                                        </p:attrNameLst>
                                      </p:cBhvr>
                                      <p:tavLst>
                                        <p:tav tm="0">
                                          <p:val>
                                            <p:strVal val="#ppt_y+.1"/>
                                          </p:val>
                                        </p:tav>
                                        <p:tav tm="100000">
                                          <p:val>
                                            <p:strVal val="#ppt_y"/>
                                          </p:val>
                                        </p:tav>
                                      </p:tavLst>
                                    </p:anim>
                                  </p:childTnLst>
                                </p:cTn>
                              </p:par>
                              <p:par>
                                <p:cTn id="404" presetID="42" presetClass="entr" presetSubtype="0" fill="hold" grpId="0" nodeType="withEffect">
                                  <p:stCondLst>
                                    <p:cond delay="0"/>
                                  </p:stCondLst>
                                  <p:childTnLst>
                                    <p:set>
                                      <p:cBhvr>
                                        <p:cTn id="405" dur="1" fill="hold">
                                          <p:stCondLst>
                                            <p:cond delay="0"/>
                                          </p:stCondLst>
                                        </p:cTn>
                                        <p:tgtEl>
                                          <p:spTgt spid="206"/>
                                        </p:tgtEl>
                                        <p:attrNameLst>
                                          <p:attrName>style.visibility</p:attrName>
                                        </p:attrNameLst>
                                      </p:cBhvr>
                                      <p:to>
                                        <p:strVal val="visible"/>
                                      </p:to>
                                    </p:set>
                                    <p:animEffect transition="in" filter="fade">
                                      <p:cBhvr>
                                        <p:cTn id="406" dur="500"/>
                                        <p:tgtEl>
                                          <p:spTgt spid="206"/>
                                        </p:tgtEl>
                                      </p:cBhvr>
                                    </p:animEffect>
                                    <p:anim calcmode="lin" valueType="num">
                                      <p:cBhvr>
                                        <p:cTn id="407" dur="500" fill="hold"/>
                                        <p:tgtEl>
                                          <p:spTgt spid="206"/>
                                        </p:tgtEl>
                                        <p:attrNameLst>
                                          <p:attrName>ppt_x</p:attrName>
                                        </p:attrNameLst>
                                      </p:cBhvr>
                                      <p:tavLst>
                                        <p:tav tm="0">
                                          <p:val>
                                            <p:strVal val="#ppt_x"/>
                                          </p:val>
                                        </p:tav>
                                        <p:tav tm="100000">
                                          <p:val>
                                            <p:strVal val="#ppt_x"/>
                                          </p:val>
                                        </p:tav>
                                      </p:tavLst>
                                    </p:anim>
                                    <p:anim calcmode="lin" valueType="num">
                                      <p:cBhvr>
                                        <p:cTn id="408" dur="500" fill="hold"/>
                                        <p:tgtEl>
                                          <p:spTgt spid="206"/>
                                        </p:tgtEl>
                                        <p:attrNameLst>
                                          <p:attrName>ppt_y</p:attrName>
                                        </p:attrNameLst>
                                      </p:cBhvr>
                                      <p:tavLst>
                                        <p:tav tm="0">
                                          <p:val>
                                            <p:strVal val="#ppt_y+.1"/>
                                          </p:val>
                                        </p:tav>
                                        <p:tav tm="100000">
                                          <p:val>
                                            <p:strVal val="#ppt_y"/>
                                          </p:val>
                                        </p:tav>
                                      </p:tavLst>
                                    </p:anim>
                                  </p:childTnLst>
                                </p:cTn>
                              </p:par>
                            </p:childTnLst>
                          </p:cTn>
                        </p:par>
                      </p:childTnLst>
                    </p:cTn>
                  </p:par>
                  <p:par>
                    <p:cTn id="409" fill="hold">
                      <p:stCondLst>
                        <p:cond delay="indefinite"/>
                      </p:stCondLst>
                      <p:childTnLst>
                        <p:par>
                          <p:cTn id="410" fill="hold">
                            <p:stCondLst>
                              <p:cond delay="0"/>
                            </p:stCondLst>
                            <p:childTnLst>
                              <p:par>
                                <p:cTn id="411" presetID="53" presetClass="entr" presetSubtype="16" fill="hold" grpId="0" nodeType="clickEffect">
                                  <p:stCondLst>
                                    <p:cond delay="0"/>
                                  </p:stCondLst>
                                  <p:childTnLst>
                                    <p:set>
                                      <p:cBhvr>
                                        <p:cTn id="412" dur="1" fill="hold">
                                          <p:stCondLst>
                                            <p:cond delay="0"/>
                                          </p:stCondLst>
                                        </p:cTn>
                                        <p:tgtEl>
                                          <p:spTgt spid="210"/>
                                        </p:tgtEl>
                                        <p:attrNameLst>
                                          <p:attrName>style.visibility</p:attrName>
                                        </p:attrNameLst>
                                      </p:cBhvr>
                                      <p:to>
                                        <p:strVal val="visible"/>
                                      </p:to>
                                    </p:set>
                                    <p:anim calcmode="lin" valueType="num">
                                      <p:cBhvr>
                                        <p:cTn id="413" dur="500" fill="hold"/>
                                        <p:tgtEl>
                                          <p:spTgt spid="210"/>
                                        </p:tgtEl>
                                        <p:attrNameLst>
                                          <p:attrName>ppt_w</p:attrName>
                                        </p:attrNameLst>
                                      </p:cBhvr>
                                      <p:tavLst>
                                        <p:tav tm="0">
                                          <p:val>
                                            <p:fltVal val="0"/>
                                          </p:val>
                                        </p:tav>
                                        <p:tav tm="100000">
                                          <p:val>
                                            <p:strVal val="#ppt_w"/>
                                          </p:val>
                                        </p:tav>
                                      </p:tavLst>
                                    </p:anim>
                                    <p:anim calcmode="lin" valueType="num">
                                      <p:cBhvr>
                                        <p:cTn id="414" dur="500" fill="hold"/>
                                        <p:tgtEl>
                                          <p:spTgt spid="210"/>
                                        </p:tgtEl>
                                        <p:attrNameLst>
                                          <p:attrName>ppt_h</p:attrName>
                                        </p:attrNameLst>
                                      </p:cBhvr>
                                      <p:tavLst>
                                        <p:tav tm="0">
                                          <p:val>
                                            <p:fltVal val="0"/>
                                          </p:val>
                                        </p:tav>
                                        <p:tav tm="100000">
                                          <p:val>
                                            <p:strVal val="#ppt_h"/>
                                          </p:val>
                                        </p:tav>
                                      </p:tavLst>
                                    </p:anim>
                                    <p:animEffect transition="in" filter="fade">
                                      <p:cBhvr>
                                        <p:cTn id="415"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9" grpId="0" animBg="1"/>
      <p:bldP spid="10" grpId="0"/>
      <p:bldP spid="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72" grpId="0"/>
      <p:bldP spid="73" grpId="0"/>
      <p:bldP spid="74" grpId="0"/>
      <p:bldP spid="75" grpId="0"/>
      <p:bldP spid="76" grpId="0"/>
      <p:bldP spid="77" grpId="0"/>
      <p:bldP spid="145" grpId="0" animBg="1"/>
      <p:bldP spid="146" grpId="0" animBg="1"/>
      <p:bldP spid="147" grpId="0" animBg="1"/>
      <p:bldP spid="148" grpId="0" animBg="1"/>
      <p:bldP spid="149" grpId="0" animBg="1"/>
      <p:bldP spid="150" grpId="0" animBg="1"/>
      <p:bldP spid="151" grpId="0" animBg="1"/>
      <p:bldP spid="152" grpId="0" animBg="1"/>
      <p:bldP spid="176" grpId="0"/>
      <p:bldP spid="177" grpId="0"/>
      <p:bldP spid="178" grpId="0"/>
      <p:bldP spid="179" grpId="0"/>
      <p:bldP spid="180" grpId="0"/>
      <p:bldP spid="181" grpId="0"/>
      <p:bldP spid="182" grpId="0"/>
      <p:bldP spid="183" grpId="0"/>
      <p:bldP spid="184" grpId="0"/>
      <p:bldP spid="185" grpId="0"/>
      <p:bldP spid="186" grpId="0"/>
      <p:bldP spid="187" grpId="0"/>
      <p:bldP spid="200" grpId="0"/>
      <p:bldP spid="201" grpId="0"/>
      <p:bldP spid="202" grpId="0"/>
      <p:bldP spid="203" grpId="0"/>
      <p:bldP spid="204" grpId="0"/>
      <p:bldP spid="205" grpId="0"/>
      <p:bldP spid="206" grpId="0"/>
      <p:bldP spid="208" grpId="0" animBg="1"/>
      <p:bldP spid="2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轴对换</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31" name="矩形 30"/>
          <p:cNvSpPr/>
          <p:nvPr/>
        </p:nvSpPr>
        <p:spPr>
          <a:xfrm>
            <a:off x="1350889" y="1040003"/>
            <a:ext cx="5891739"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transpose()</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实现</a:t>
            </a:r>
            <a:r>
              <a:rPr lang="zh-CN" altLang="en-US" sz="16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三</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维数组转置</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ch01-demo21.py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50889" y="1542691"/>
            <a:ext cx="4237111" cy="1766565"/>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创建一个高维数组</a:t>
            </a:r>
          </a:p>
          <a:p>
            <a:pPr>
              <a:lnSpc>
                <a:spcPts val="2200"/>
              </a:lnSpc>
            </a:pPr>
            <a:r>
              <a:rPr lang="en-US" altLang="zh-CN" sz="1400" dirty="0">
                <a:solidFill>
                  <a:schemeClr val="tx1">
                    <a:lumMod val="65000"/>
                    <a:lumOff val="35000"/>
                  </a:schemeClr>
                </a:solidFill>
              </a:rPr>
              <a:t>arr3d = </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(24).</a:t>
            </a:r>
            <a:r>
              <a:rPr lang="en-US" altLang="zh-CN" sz="1400" dirty="0">
                <a:solidFill>
                  <a:schemeClr val="accent2"/>
                </a:solidFill>
              </a:rPr>
              <a:t>reshape</a:t>
            </a:r>
            <a:r>
              <a:rPr lang="en-US" altLang="zh-CN" sz="1400" dirty="0">
                <a:solidFill>
                  <a:schemeClr val="tx1">
                    <a:lumMod val="65000"/>
                    <a:lumOff val="35000"/>
                  </a:schemeClr>
                </a:solidFill>
              </a:rPr>
              <a:t>(2,3,4)</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arr3d</a:t>
            </a:r>
          </a:p>
          <a:p>
            <a:pPr>
              <a:lnSpc>
                <a:spcPts val="2200"/>
              </a:lnSpc>
            </a:pPr>
            <a:r>
              <a:rPr lang="en-US" altLang="zh-CN" sz="1400" dirty="0">
                <a:solidFill>
                  <a:schemeClr val="accent6"/>
                </a:solidFill>
              </a:rPr>
              <a:t># </a:t>
            </a:r>
            <a:r>
              <a:rPr lang="zh-CN" altLang="en-US" sz="1400" dirty="0">
                <a:solidFill>
                  <a:schemeClr val="accent6"/>
                </a:solidFill>
              </a:rPr>
              <a:t>使用</a:t>
            </a:r>
            <a:r>
              <a:rPr lang="en-US" altLang="zh-CN" sz="1400" dirty="0">
                <a:solidFill>
                  <a:schemeClr val="accent6"/>
                </a:solidFill>
              </a:rPr>
              <a:t>transpose</a:t>
            </a:r>
            <a:r>
              <a:rPr lang="zh-CN" altLang="en-US" sz="1400" dirty="0">
                <a:solidFill>
                  <a:schemeClr val="accent6"/>
                </a:solidFill>
              </a:rPr>
              <a:t>函数实现转置</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arr3d.</a:t>
            </a:r>
            <a:r>
              <a:rPr lang="en-US" altLang="zh-CN" sz="1400" dirty="0">
                <a:solidFill>
                  <a:srgbClr val="C00000"/>
                </a:solidFill>
              </a:rPr>
              <a:t>transpose</a:t>
            </a:r>
            <a:r>
              <a:rPr lang="en-US" altLang="zh-CN" sz="1400" dirty="0">
                <a:solidFill>
                  <a:schemeClr val="tx1">
                    <a:lumMod val="65000"/>
                    <a:lumOff val="35000"/>
                  </a:schemeClr>
                </a:solidFill>
              </a:rPr>
              <a:t>(</a:t>
            </a:r>
            <a:r>
              <a:rPr lang="en-US" altLang="zh-CN" sz="1400" dirty="0">
                <a:solidFill>
                  <a:schemeClr val="accent2"/>
                </a:solidFill>
              </a:rPr>
              <a:t>1,0,2</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35" name="矩形 34"/>
          <p:cNvSpPr/>
          <p:nvPr/>
        </p:nvSpPr>
        <p:spPr>
          <a:xfrm>
            <a:off x="6359566" y="1501668"/>
            <a:ext cx="3248891" cy="4801314"/>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smtClean="0">
                <a:ln w="0"/>
                <a:solidFill>
                  <a:schemeClr val="bg1">
                    <a:lumMod val="95000"/>
                  </a:schemeClr>
                </a:solidFill>
                <a:latin typeface="微软雅黑" panose="020B0503020204020204" pitchFamily="34" charset="-122"/>
                <a:ea typeface="微软雅黑" panose="020B0503020204020204" pitchFamily="34" charset="-122"/>
              </a:rPr>
              <a:t>## arr3d </a:t>
            </a:r>
            <a:r>
              <a:rPr lang="zh-CN" altLang="en-US" sz="1200" b="1" dirty="0" smtClean="0">
                <a:ln w="0"/>
                <a:solidFill>
                  <a:schemeClr val="bg1">
                    <a:lumMod val="95000"/>
                  </a:schemeClr>
                </a:solidFill>
                <a:latin typeface="微软雅黑" panose="020B0503020204020204" pitchFamily="34" charset="-122"/>
                <a:ea typeface="微软雅黑" panose="020B0503020204020204" pitchFamily="34" charset="-122"/>
              </a:rPr>
              <a:t>数组 （</a:t>
            </a:r>
            <a:r>
              <a:rPr lang="en-US" altLang="zh-CN" sz="1200" b="1" dirty="0" smtClean="0">
                <a:ln w="0"/>
                <a:solidFill>
                  <a:schemeClr val="bg1">
                    <a:lumMod val="95000"/>
                  </a:schemeClr>
                </a:solidFill>
                <a:latin typeface="微软雅黑" panose="020B0503020204020204" pitchFamily="34" charset="-122"/>
                <a:ea typeface="微软雅黑" panose="020B0503020204020204" pitchFamily="34" charset="-122"/>
              </a:rPr>
              <a:t>2</a:t>
            </a:r>
            <a:r>
              <a:rPr lang="zh-CN" altLang="en-US" sz="1200" b="1" dirty="0" smtClean="0">
                <a:ln w="0"/>
                <a:solidFill>
                  <a:schemeClr val="bg1">
                    <a:lumMod val="95000"/>
                  </a:schemeClr>
                </a:solidFill>
                <a:latin typeface="微软雅黑" panose="020B0503020204020204" pitchFamily="34" charset="-122"/>
                <a:ea typeface="微软雅黑" panose="020B0503020204020204" pitchFamily="34" charset="-122"/>
              </a:rPr>
              <a:t>轴</a:t>
            </a:r>
            <a:r>
              <a:rPr lang="en-US" altLang="zh-CN" sz="1200" b="1" dirty="0" smtClean="0">
                <a:ln w="0"/>
                <a:solidFill>
                  <a:schemeClr val="bg1">
                    <a:lumMod val="95000"/>
                  </a:schemeClr>
                </a:solidFill>
                <a:latin typeface="微软雅黑" panose="020B0503020204020204" pitchFamily="34" charset="-122"/>
                <a:ea typeface="微软雅黑" panose="020B0503020204020204" pitchFamily="34" charset="-122"/>
              </a:rPr>
              <a:t>3</a:t>
            </a:r>
            <a:r>
              <a:rPr lang="zh-CN" altLang="en-US" sz="1200" b="1" dirty="0" smtClean="0">
                <a:ln w="0"/>
                <a:solidFill>
                  <a:schemeClr val="bg1">
                    <a:lumMod val="95000"/>
                  </a:schemeClr>
                </a:solidFill>
                <a:latin typeface="微软雅黑" panose="020B0503020204020204" pitchFamily="34" charset="-122"/>
                <a:ea typeface="微软雅黑" panose="020B0503020204020204" pitchFamily="34" charset="-122"/>
              </a:rPr>
              <a:t>行</a:t>
            </a:r>
            <a:r>
              <a:rPr lang="en-US" altLang="zh-CN" sz="1200" b="1" dirty="0" smtClean="0">
                <a:ln w="0"/>
                <a:solidFill>
                  <a:schemeClr val="bg1">
                    <a:lumMod val="95000"/>
                  </a:schemeClr>
                </a:solidFill>
                <a:latin typeface="微软雅黑" panose="020B0503020204020204" pitchFamily="34" charset="-122"/>
                <a:ea typeface="微软雅黑" panose="020B0503020204020204" pitchFamily="34" charset="-122"/>
              </a:rPr>
              <a:t>4</a:t>
            </a:r>
            <a:r>
              <a:rPr lang="zh-CN" altLang="en-US" sz="1200" b="1" dirty="0" smtClean="0">
                <a:ln w="0"/>
                <a:solidFill>
                  <a:schemeClr val="bg1">
                    <a:lumMod val="95000"/>
                  </a:schemeClr>
                </a:solidFill>
                <a:latin typeface="微软雅黑" panose="020B0503020204020204" pitchFamily="34" charset="-122"/>
                <a:ea typeface="微软雅黑" panose="020B0503020204020204" pitchFamily="34" charset="-122"/>
              </a:rPr>
              <a:t>列）</a:t>
            </a:r>
            <a:r>
              <a:rPr lang="en-US" altLang="zh-CN" sz="1200" b="1" dirty="0" smtClean="0">
                <a:ln w="0"/>
                <a:solidFill>
                  <a:schemeClr val="bg1">
                    <a:lumMod val="95000"/>
                  </a:schemeClr>
                </a:solidFill>
                <a:latin typeface="微软雅黑" panose="020B0503020204020204" pitchFamily="34" charset="-122"/>
                <a:ea typeface="微软雅黑" panose="020B0503020204020204" pitchFamily="34" charset="-122"/>
              </a:rPr>
              <a:t>##</a:t>
            </a:r>
          </a:p>
          <a:p>
            <a:pPr>
              <a:lnSpc>
                <a:spcPct val="150000"/>
              </a:lnSpc>
            </a:pPr>
            <a:r>
              <a:rPr lang="en-US" altLang="zh-CN" sz="1200" b="1" dirty="0" smtClean="0">
                <a:ln w="0"/>
                <a:solidFill>
                  <a:schemeClr val="bg1">
                    <a:lumMod val="95000"/>
                  </a:schemeClr>
                </a:solidFill>
                <a:latin typeface="微软雅黑" panose="020B0503020204020204" pitchFamily="34" charset="-122"/>
                <a:ea typeface="微软雅黑" panose="020B0503020204020204" pitchFamily="34" charset="-122"/>
              </a:rPr>
              <a:t>[[[ </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0  1  2  3]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[ 4  5  6  7]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[ 8  9 10 11]]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[[12 13 14 15]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[16 17 18 19]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[20 21 22 23</a:t>
            </a:r>
            <a:r>
              <a:rPr lang="en-US" altLang="zh-CN" sz="1200" b="1" dirty="0" smtClean="0">
                <a:ln w="0"/>
                <a:solidFill>
                  <a:schemeClr val="bg1">
                    <a:lumMod val="95000"/>
                  </a:schemeClr>
                </a:solidFill>
                <a:latin typeface="微软雅黑" panose="020B0503020204020204" pitchFamily="34" charset="-122"/>
                <a:ea typeface="微软雅黑" panose="020B0503020204020204" pitchFamily="34" charset="-122"/>
              </a:rPr>
              <a:t>]]]</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arr3d </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数组 </a:t>
            </a:r>
            <a:r>
              <a:rPr lang="zh-CN" altLang="en-US" sz="1200" b="1" dirty="0" smtClean="0">
                <a:ln w="0"/>
                <a:solidFill>
                  <a:schemeClr val="bg1">
                    <a:lumMod val="95000"/>
                  </a:schemeClr>
                </a:solidFill>
                <a:latin typeface="微软雅黑" panose="020B0503020204020204" pitchFamily="34" charset="-122"/>
                <a:ea typeface="微软雅黑" panose="020B0503020204020204" pitchFamily="34" charset="-122"/>
              </a:rPr>
              <a:t>转置后（</a:t>
            </a:r>
            <a:r>
              <a:rPr lang="en-US" altLang="zh-CN" sz="1200" b="1" dirty="0" smtClean="0">
                <a:ln w="0"/>
                <a:solidFill>
                  <a:schemeClr val="bg1">
                    <a:lumMod val="95000"/>
                  </a:schemeClr>
                </a:solidFill>
                <a:latin typeface="微软雅黑" panose="020B0503020204020204" pitchFamily="34" charset="-122"/>
                <a:ea typeface="微软雅黑" panose="020B0503020204020204" pitchFamily="34" charset="-122"/>
              </a:rPr>
              <a:t>3</a:t>
            </a:r>
            <a:r>
              <a:rPr lang="zh-CN" altLang="en-US" sz="1200" b="1" dirty="0" smtClean="0">
                <a:ln w="0"/>
                <a:solidFill>
                  <a:schemeClr val="bg1">
                    <a:lumMod val="95000"/>
                  </a:schemeClr>
                </a:solidFill>
                <a:latin typeface="微软雅黑" panose="020B0503020204020204" pitchFamily="34" charset="-122"/>
                <a:ea typeface="微软雅黑" panose="020B0503020204020204" pitchFamily="34" charset="-122"/>
              </a:rPr>
              <a:t>轴</a:t>
            </a:r>
            <a:r>
              <a:rPr lang="en-US" altLang="zh-CN" sz="1200" b="1" dirty="0" smtClean="0">
                <a:ln w="0"/>
                <a:solidFill>
                  <a:schemeClr val="bg1">
                    <a:lumMod val="95000"/>
                  </a:schemeClr>
                </a:solidFill>
                <a:latin typeface="微软雅黑" panose="020B0503020204020204" pitchFamily="34" charset="-122"/>
                <a:ea typeface="微软雅黑" panose="020B0503020204020204" pitchFamily="34" charset="-122"/>
              </a:rPr>
              <a:t>2</a:t>
            </a:r>
            <a:r>
              <a:rPr lang="zh-CN" altLang="en-US" sz="1200" b="1" dirty="0" smtClean="0">
                <a:ln w="0"/>
                <a:solidFill>
                  <a:schemeClr val="bg1">
                    <a:lumMod val="95000"/>
                  </a:schemeClr>
                </a:solidFill>
                <a:latin typeface="微软雅黑" panose="020B0503020204020204" pitchFamily="34" charset="-122"/>
                <a:ea typeface="微软雅黑" panose="020B0503020204020204" pitchFamily="34" charset="-122"/>
              </a:rPr>
              <a:t>行</a:t>
            </a: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4</a:t>
            </a:r>
            <a:r>
              <a:rPr lang="zh-CN" altLang="en-US" sz="1200" b="1" dirty="0">
                <a:ln w="0"/>
                <a:solidFill>
                  <a:schemeClr val="bg1">
                    <a:lumMod val="95000"/>
                  </a:schemeClr>
                </a:solidFill>
                <a:latin typeface="微软雅黑" panose="020B0503020204020204" pitchFamily="34" charset="-122"/>
                <a:ea typeface="微软雅黑" panose="020B0503020204020204" pitchFamily="34" charset="-122"/>
              </a:rPr>
              <a:t>列）</a:t>
            </a:r>
            <a:r>
              <a:rPr lang="en-US" altLang="zh-CN" sz="1200" b="1" dirty="0" smtClean="0">
                <a:ln w="0"/>
                <a:solidFill>
                  <a:schemeClr val="bg1">
                    <a:lumMod val="95000"/>
                  </a:schemeClr>
                </a:solidFill>
                <a:latin typeface="微软雅黑" panose="020B0503020204020204" pitchFamily="34" charset="-122"/>
                <a:ea typeface="微软雅黑" panose="020B0503020204020204" pitchFamily="34" charset="-122"/>
              </a:rPr>
              <a:t>##                                                                         </a:t>
            </a:r>
            <a:endParaRPr lang="en-US" altLang="zh-CN" sz="1200" b="1" dirty="0">
              <a:ln w="0"/>
              <a:solidFill>
                <a:schemeClr val="bg1">
                  <a:lumMod val="95000"/>
                </a:schemeClr>
              </a:solidFill>
              <a:latin typeface="微软雅黑" panose="020B0503020204020204" pitchFamily="34" charset="-122"/>
              <a:ea typeface="微软雅黑" panose="020B0503020204020204" pitchFamily="34" charset="-122"/>
            </a:endParaRP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[[[ 0  1  2  3]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[12 13 14 15]]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[[ 4  5  6  7]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[16 17 18 19]]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[[ 8  9 10 11]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[20 21 22 23]]] </a:t>
            </a:r>
            <a:endParaRPr lang="zh-CN" altLang="en-US" sz="1200" b="1" dirty="0">
              <a:solidFill>
                <a:schemeClr val="bg1">
                  <a:lumMod val="95000"/>
                </a:schemeClr>
              </a:solidFill>
            </a:endParaRPr>
          </a:p>
        </p:txBody>
      </p:sp>
      <p:sp>
        <p:nvSpPr>
          <p:cNvPr id="10" name="矩形 9"/>
          <p:cNvSpPr/>
          <p:nvPr/>
        </p:nvSpPr>
        <p:spPr>
          <a:xfrm>
            <a:off x="1350889" y="3645628"/>
            <a:ext cx="4200823" cy="1754326"/>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转置之后的高维数组每个元素的索引下标也随</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transpose(1,0,2)</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顺序进行改变。</a:t>
            </a:r>
            <a:endPar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如： 元素 </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6 </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的转置前索引为 </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[ 0,1,2 ]</a:t>
            </a:r>
          </a:p>
          <a:p>
            <a:pPr>
              <a:lnSpc>
                <a:spcPct val="150000"/>
              </a:lnSpc>
            </a:pPr>
            <a:r>
              <a:rPr lang="en-US" altLang="zh-CN" sz="1200" b="1" dirty="0">
                <a:ln w="0"/>
                <a:solidFill>
                  <a:schemeClr val="accent4">
                    <a:lumMod val="50000"/>
                  </a:schemeClr>
                </a:solidFill>
                <a:latin typeface="微软雅黑" panose="020B0503020204020204" pitchFamily="34" charset="-122"/>
                <a:ea typeface="微软雅黑" panose="020B0503020204020204" pitchFamily="34" charset="-122"/>
              </a:rPr>
              <a:t> </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       </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在转置后变为 </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[ 1,0,2 ]</a:t>
            </a:r>
          </a:p>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因此，</a:t>
            </a:r>
            <a:r>
              <a:rPr lang="zh-CN" altLang="en-US" sz="1200" dirty="0">
                <a:ln w="0"/>
                <a:solidFill>
                  <a:schemeClr val="accent4">
                    <a:lumMod val="50000"/>
                  </a:schemeClr>
                </a:solidFill>
                <a:latin typeface="微软雅黑" panose="020B0503020204020204" pitchFamily="34" charset="-122"/>
                <a:ea typeface="微软雅黑" panose="020B0503020204020204" pitchFamily="34" charset="-122"/>
              </a:rPr>
              <a:t>符合</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transpose(1,0,2) </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转置规则，即 </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轴</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z</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值 与 </a:t>
            </a:r>
            <a:r>
              <a:rPr lang="zh-CN" altLang="en-US" sz="1200" b="1" dirty="0">
                <a:ln w="0"/>
                <a:solidFill>
                  <a:schemeClr val="accent4">
                    <a:lumMod val="50000"/>
                  </a:schemeClr>
                </a:solidFill>
                <a:latin typeface="微软雅黑" panose="020B0503020204020204" pitchFamily="34" charset="-122"/>
                <a:ea typeface="微软雅黑" panose="020B0503020204020204" pitchFamily="34" charset="-122"/>
              </a:rPr>
              <a:t>二维</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度值</a:t>
            </a:r>
            <a:r>
              <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rPr>
              <a:t>y </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对调。</a:t>
            </a:r>
            <a:endPar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873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750"/>
                                        <p:tgtEl>
                                          <p:spTgt spid="33"/>
                                        </p:tgtEl>
                                      </p:cBhvr>
                                    </p:animEffect>
                                    <p:anim calcmode="lin" valueType="num">
                                      <p:cBhvr>
                                        <p:cTn id="8" dur="750" fill="hold"/>
                                        <p:tgtEl>
                                          <p:spTgt spid="33"/>
                                        </p:tgtEl>
                                        <p:attrNameLst>
                                          <p:attrName>ppt_x</p:attrName>
                                        </p:attrNameLst>
                                      </p:cBhvr>
                                      <p:tavLst>
                                        <p:tav tm="0">
                                          <p:val>
                                            <p:strVal val="#ppt_x"/>
                                          </p:val>
                                        </p:tav>
                                        <p:tav tm="100000">
                                          <p:val>
                                            <p:strVal val="#ppt_x"/>
                                          </p:val>
                                        </p:tav>
                                      </p:tavLst>
                                    </p:anim>
                                    <p:anim calcmode="lin" valueType="num">
                                      <p:cBhvr>
                                        <p:cTn id="9"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500"/>
                                        <p:tgtEl>
                                          <p:spTgt spid="35"/>
                                        </p:tgtEl>
                                      </p:cBhvr>
                                    </p:animEffect>
                                    <p:anim calcmode="lin" valueType="num">
                                      <p:cBhvr>
                                        <p:cTn id="15" dur="500" fill="hold"/>
                                        <p:tgtEl>
                                          <p:spTgt spid="35"/>
                                        </p:tgtEl>
                                        <p:attrNameLst>
                                          <p:attrName>ppt_x</p:attrName>
                                        </p:attrNameLst>
                                      </p:cBhvr>
                                      <p:tavLst>
                                        <p:tav tm="0">
                                          <p:val>
                                            <p:strVal val="#ppt_x"/>
                                          </p:val>
                                        </p:tav>
                                        <p:tav tm="100000">
                                          <p:val>
                                            <p:strVal val="#ppt_x"/>
                                          </p:val>
                                        </p:tav>
                                      </p:tavLst>
                                    </p:anim>
                                    <p:anim calcmode="lin" valueType="num">
                                      <p:cBhvr>
                                        <p:cTn id="16"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animBg="1"/>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轴对换</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533516"/>
            <a:ext cx="9810598"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简单的转置可以使用 </a:t>
            </a:r>
            <a:r>
              <a:rPr lang="en-US" altLang="zh-CN" sz="1600" dirty="0" smtClean="0">
                <a:ln w="0"/>
                <a:solidFill>
                  <a:srgbClr val="C00000"/>
                </a:solidFill>
                <a:latin typeface="微软雅黑" panose="020B0503020204020204" pitchFamily="34" charset="-122"/>
                <a:ea typeface="微软雅黑" panose="020B0503020204020204" pitchFamily="34" charset="-122"/>
              </a:rPr>
              <a:t>.T </a:t>
            </a:r>
            <a:r>
              <a:rPr lang="zh-CN" altLang="en-US" sz="1600" dirty="0" smtClean="0">
                <a:ln w="0"/>
                <a:solidFill>
                  <a:srgbClr val="C00000"/>
                </a:solidFill>
                <a:latin typeface="微软雅黑" panose="020B0503020204020204" pitchFamily="34" charset="-122"/>
                <a:ea typeface="微软雅黑" panose="020B0503020204020204" pitchFamily="34" charset="-122"/>
              </a:rPr>
              <a:t>属性</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实现，它其实也是一种轴对换。</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ndarray</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还有一个 </a:t>
            </a:r>
            <a:r>
              <a:rPr lang="en-US" altLang="zh-CN" sz="1600" dirty="0" err="1" smtClean="0">
                <a:ln w="0"/>
                <a:solidFill>
                  <a:srgbClr val="C00000"/>
                </a:solidFill>
                <a:latin typeface="微软雅黑" panose="020B0503020204020204" pitchFamily="34" charset="-122"/>
                <a:ea typeface="微软雅黑" panose="020B0503020204020204" pitchFamily="34" charset="-122"/>
              </a:rPr>
              <a:t>swapaxes</a:t>
            </a:r>
            <a:r>
              <a:rPr lang="zh-CN" altLang="en-US" sz="1600" dirty="0" smtClean="0">
                <a:ln w="0"/>
                <a:solidFill>
                  <a:srgbClr val="C00000"/>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方法，它需要就收一对轴编号。</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50889" y="2476915"/>
            <a:ext cx="6196540"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a:t>
            </a:r>
            <a:r>
              <a:rPr lang="en-US" altLang="zh-CN" sz="1600" b="1" dirty="0" err="1"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swapaxes</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方法实现三维数组轴对换</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ch01-demo21.py</a:t>
            </a:r>
            <a:r>
              <a:rPr lang="zh-CN" altLang="en-US" sz="1400" i="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33" name="标题 1"/>
          <p:cNvSpPr txBox="1">
            <a:spLocks/>
          </p:cNvSpPr>
          <p:nvPr/>
        </p:nvSpPr>
        <p:spPr>
          <a:xfrm>
            <a:off x="1350889" y="2979603"/>
            <a:ext cx="4237111" cy="67799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使用</a:t>
            </a:r>
            <a:r>
              <a:rPr lang="en-US" altLang="zh-CN" sz="1400" dirty="0" err="1">
                <a:solidFill>
                  <a:schemeClr val="accent6"/>
                </a:solidFill>
              </a:rPr>
              <a:t>swapaxes</a:t>
            </a:r>
            <a:r>
              <a:rPr lang="en-US" altLang="zh-CN" sz="1400" dirty="0">
                <a:solidFill>
                  <a:schemeClr val="accent6"/>
                </a:solidFill>
              </a:rPr>
              <a:t>()</a:t>
            </a:r>
            <a:r>
              <a:rPr lang="zh-CN" altLang="en-US" sz="1400" dirty="0">
                <a:solidFill>
                  <a:schemeClr val="accent6"/>
                </a:solidFill>
              </a:rPr>
              <a:t>方法实现轴对换</a:t>
            </a: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arr3d.</a:t>
            </a:r>
            <a:r>
              <a:rPr lang="en-US" altLang="zh-CN" sz="1400" dirty="0">
                <a:solidFill>
                  <a:schemeClr val="accent2"/>
                </a:solidFill>
              </a:rPr>
              <a:t>swapaxes</a:t>
            </a:r>
            <a:r>
              <a:rPr lang="en-US" altLang="zh-CN" sz="1400" dirty="0">
                <a:solidFill>
                  <a:schemeClr val="tx1">
                    <a:lumMod val="65000"/>
                    <a:lumOff val="35000"/>
                  </a:schemeClr>
                </a:solidFill>
              </a:rPr>
              <a:t>(1,2)</a:t>
            </a:r>
            <a:endParaRPr lang="en-US" altLang="zh-CN" sz="1400" dirty="0" smtClean="0">
              <a:solidFill>
                <a:schemeClr val="tx1">
                  <a:lumMod val="65000"/>
                  <a:lumOff val="35000"/>
                </a:schemeClr>
              </a:solidFill>
            </a:endParaRPr>
          </a:p>
        </p:txBody>
      </p:sp>
      <p:sp>
        <p:nvSpPr>
          <p:cNvPr id="35" name="矩形 34"/>
          <p:cNvSpPr/>
          <p:nvPr/>
        </p:nvSpPr>
        <p:spPr>
          <a:xfrm>
            <a:off x="6096000" y="3127266"/>
            <a:ext cx="1652320" cy="2585323"/>
          </a:xfrm>
          <a:prstGeom prst="rect">
            <a:avLst/>
          </a:prstGeom>
          <a:solidFill>
            <a:schemeClr val="tx1">
              <a:lumMod val="65000"/>
              <a:lumOff val="35000"/>
            </a:schemeClr>
          </a:solidFill>
        </p:spPr>
        <p:txBody>
          <a:bodyPr wrap="square">
            <a:spAutoFit/>
          </a:bodyPr>
          <a:lstStyle/>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[[[ 0  4  8]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[ 1  5  9]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[ 2  6 10]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[ 3  7 11]]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[[12 16 20]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[13 17 21]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[14 18 22]                                                                              </a:t>
            </a:r>
          </a:p>
          <a:p>
            <a:pPr>
              <a:lnSpc>
                <a:spcPct val="150000"/>
              </a:lnSpc>
            </a:pPr>
            <a:r>
              <a:rPr lang="en-US" altLang="zh-CN" sz="1200" b="1" dirty="0">
                <a:ln w="0"/>
                <a:solidFill>
                  <a:schemeClr val="bg1">
                    <a:lumMod val="95000"/>
                  </a:schemeClr>
                </a:solidFill>
                <a:latin typeface="微软雅黑" panose="020B0503020204020204" pitchFamily="34" charset="-122"/>
                <a:ea typeface="微软雅黑" panose="020B0503020204020204" pitchFamily="34" charset="-122"/>
              </a:rPr>
              <a:t>  [15 19 23]]] </a:t>
            </a:r>
            <a:endParaRPr lang="zh-CN" altLang="en-US" sz="1200" b="1" dirty="0">
              <a:solidFill>
                <a:schemeClr val="bg1">
                  <a:lumMod val="95000"/>
                </a:schemeClr>
              </a:solidFill>
            </a:endParaRPr>
          </a:p>
        </p:txBody>
      </p:sp>
      <p:sp>
        <p:nvSpPr>
          <p:cNvPr id="28" name="矩形 27"/>
          <p:cNvSpPr/>
          <p:nvPr/>
        </p:nvSpPr>
        <p:spPr>
          <a:xfrm>
            <a:off x="871036" y="1007398"/>
            <a:ext cx="4016036"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7.2 </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补充 </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swapaxes</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矩形 8"/>
          <p:cNvSpPr/>
          <p:nvPr/>
        </p:nvSpPr>
        <p:spPr>
          <a:xfrm>
            <a:off x="1350890" y="4008413"/>
            <a:ext cx="4512882" cy="923330"/>
          </a:xfrm>
          <a:prstGeom prst="rect">
            <a:avLst/>
          </a:prstGeom>
          <a:solidFill>
            <a:schemeClr val="accent4">
              <a:lumMod val="60000"/>
              <a:lumOff val="40000"/>
            </a:schemeClr>
          </a:solidFill>
        </p:spPr>
        <p:txBody>
          <a:bodyPr wrap="square">
            <a:spAutoFit/>
          </a:bodyPr>
          <a:lstStyle/>
          <a:p>
            <a:pPr>
              <a:lnSpc>
                <a:spcPct val="150000"/>
              </a:lnSpc>
            </a:pP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操作相当于将原三位数组以轴</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z</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为轴心向左推</a:t>
            </a:r>
            <a:r>
              <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rPr>
              <a:t>90°</a:t>
            </a:r>
            <a:r>
              <a:rPr lang="zh-CN" altLang="en-US" sz="1200" dirty="0" smtClean="0">
                <a:ln w="0"/>
                <a:solidFill>
                  <a:schemeClr val="accent4">
                    <a:lumMod val="50000"/>
                  </a:schemeClr>
                </a:solidFill>
                <a:latin typeface="微软雅黑" panose="020B0503020204020204" pitchFamily="34" charset="-122"/>
                <a:ea typeface="微软雅黑" panose="020B0503020204020204" pitchFamily="34" charset="-122"/>
              </a:rPr>
              <a:t>（立起来）</a:t>
            </a:r>
            <a:endParaRPr lang="en-US" altLang="zh-CN" sz="1200" dirty="0" smtClean="0">
              <a:ln w="0"/>
              <a:solidFill>
                <a:schemeClr val="accent4">
                  <a:lumMod val="50000"/>
                </a:schemeClr>
              </a:solidFill>
              <a:latin typeface="微软雅黑" panose="020B0503020204020204" pitchFamily="34" charset="-122"/>
              <a:ea typeface="微软雅黑" panose="020B0503020204020204" pitchFamily="34" charset="-122"/>
            </a:endParaRPr>
          </a:p>
          <a:p>
            <a:pPr>
              <a:lnSpc>
                <a:spcPct val="150000"/>
              </a:lnSpc>
            </a:pP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再次强调，</a:t>
            </a:r>
            <a:r>
              <a:rPr lang="en-US" altLang="zh-CN" sz="1200" b="1" dirty="0" err="1" smtClean="0">
                <a:ln w="0"/>
                <a:solidFill>
                  <a:schemeClr val="accent4">
                    <a:lumMod val="50000"/>
                  </a:schemeClr>
                </a:solidFill>
                <a:latin typeface="微软雅黑" panose="020B0503020204020204" pitchFamily="34" charset="-122"/>
                <a:ea typeface="微软雅黑" panose="020B0503020204020204" pitchFamily="34" charset="-122"/>
              </a:rPr>
              <a:t>swapaxes</a:t>
            </a:r>
            <a:r>
              <a:rPr lang="zh-CN" altLang="en-US" sz="1200" b="1" dirty="0" smtClean="0">
                <a:ln w="0"/>
                <a:solidFill>
                  <a:schemeClr val="accent4">
                    <a:lumMod val="50000"/>
                  </a:schemeClr>
                </a:solidFill>
                <a:latin typeface="微软雅黑" panose="020B0503020204020204" pitchFamily="34" charset="-122"/>
                <a:ea typeface="微软雅黑" panose="020B0503020204020204" pitchFamily="34" charset="-122"/>
              </a:rPr>
              <a:t>也是返回源数据的视图（不会尽心个任何复制操作）。</a:t>
            </a:r>
            <a:endParaRPr lang="en-US" altLang="zh-CN" sz="1200" b="1" dirty="0" smtClean="0">
              <a:ln w="0"/>
              <a:solidFill>
                <a:schemeClr val="accent4">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85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750"/>
                                        <p:tgtEl>
                                          <p:spTgt spid="33"/>
                                        </p:tgtEl>
                                      </p:cBhvr>
                                    </p:animEffect>
                                    <p:anim calcmode="lin" valueType="num">
                                      <p:cBhvr>
                                        <p:cTn id="11" dur="750" fill="hold"/>
                                        <p:tgtEl>
                                          <p:spTgt spid="33"/>
                                        </p:tgtEl>
                                        <p:attrNameLst>
                                          <p:attrName>ppt_x</p:attrName>
                                        </p:attrNameLst>
                                      </p:cBhvr>
                                      <p:tavLst>
                                        <p:tav tm="0">
                                          <p:val>
                                            <p:strVal val="#ppt_x"/>
                                          </p:val>
                                        </p:tav>
                                        <p:tav tm="100000">
                                          <p:val>
                                            <p:strVal val="#ppt_x"/>
                                          </p:val>
                                        </p:tav>
                                      </p:tavLst>
                                    </p:anim>
                                    <p:anim calcmode="lin" valueType="num">
                                      <p:cBhvr>
                                        <p:cTn id="12"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anim calcmode="lin" valueType="num">
                                      <p:cBhvr>
                                        <p:cTn id="25" dur="500" fill="hold"/>
                                        <p:tgtEl>
                                          <p:spTgt spid="35"/>
                                        </p:tgtEl>
                                        <p:attrNameLst>
                                          <p:attrName>ppt_x</p:attrName>
                                        </p:attrNameLst>
                                      </p:cBhvr>
                                      <p:tavLst>
                                        <p:tav tm="0">
                                          <p:val>
                                            <p:strVal val="#ppt_x"/>
                                          </p:val>
                                        </p:tav>
                                        <p:tav tm="100000">
                                          <p:val>
                                            <p:strVal val="#ppt_x"/>
                                          </p:val>
                                        </p:tav>
                                      </p:tavLst>
                                    </p:anim>
                                    <p:anim calcmode="lin" valueType="num">
                                      <p:cBhvr>
                                        <p:cTn id="26" dur="5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animBg="1"/>
      <p:bldP spid="35"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1. </a:t>
            </a:r>
            <a:r>
              <a:rPr lang="en-US" altLang="zh-CN" sz="3000" dirty="0" err="1" smtClean="0">
                <a:solidFill>
                  <a:schemeClr val="tx1">
                    <a:lumMod val="65000"/>
                    <a:lumOff val="35000"/>
                  </a:schemeClr>
                </a:solidFill>
              </a:rPr>
              <a:t>NumPy</a:t>
            </a:r>
            <a:r>
              <a:rPr lang="zh-CN" altLang="en-US" sz="3000" dirty="0" smtClean="0">
                <a:solidFill>
                  <a:schemeClr val="tx1">
                    <a:lumMod val="65000"/>
                    <a:lumOff val="35000"/>
                  </a:schemeClr>
                </a:solidFill>
              </a:rPr>
              <a:t>模块入门</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NumPy</a:t>
            </a:r>
            <a:r>
              <a:rPr lang="zh-CN" altLang="en-US" sz="2000" b="1" dirty="0" smtClean="0">
                <a:solidFill>
                  <a:schemeClr val="bg1">
                    <a:lumMod val="95000"/>
                  </a:schemeClr>
                </a:solidFill>
              </a:rPr>
              <a:t>模块基础</a:t>
            </a:r>
            <a:endParaRPr lang="zh-CN" altLang="en-US" sz="2000" b="1" dirty="0">
              <a:solidFill>
                <a:schemeClr val="bg1">
                  <a:lumMod val="95000"/>
                </a:schemeClr>
              </a:solidFill>
            </a:endParaRPr>
          </a:p>
        </p:txBody>
      </p:sp>
      <p:sp>
        <p:nvSpPr>
          <p:cNvPr id="11" name="标题 1"/>
          <p:cNvSpPr txBox="1">
            <a:spLocks/>
          </p:cNvSpPr>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介绍 </a:t>
            </a:r>
            <a:r>
              <a:rPr lang="en-US" altLang="zh-CN" sz="1400" b="0" dirty="0" err="1" smtClean="0">
                <a:solidFill>
                  <a:schemeClr val="tx1">
                    <a:lumMod val="65000"/>
                    <a:lumOff val="35000"/>
                  </a:schemeClr>
                </a:solidFill>
              </a:rPr>
              <a:t>NumPy</a:t>
            </a:r>
            <a:r>
              <a:rPr lang="en-US" altLang="zh-CN" sz="1400" b="0" dirty="0" smtClean="0">
                <a:solidFill>
                  <a:schemeClr val="tx1">
                    <a:lumMod val="65000"/>
                    <a:lumOff val="35000"/>
                  </a:schemeClr>
                </a:solidFill>
              </a:rPr>
              <a:t> </a:t>
            </a:r>
            <a:r>
              <a:rPr lang="zh-CN" altLang="en-US" sz="1400" b="0" dirty="0" smtClean="0">
                <a:solidFill>
                  <a:schemeClr val="tx1">
                    <a:lumMod val="65000"/>
                    <a:lumOff val="35000"/>
                  </a:schemeClr>
                </a:solidFill>
              </a:rPr>
              <a:t>模块在数据科学计算与分析领域的作用及主要功能</a:t>
            </a:r>
            <a:endParaRPr lang="en-US" altLang="zh-CN" sz="1400" b="0" dirty="0" smtClean="0">
              <a:solidFill>
                <a:schemeClr val="tx1">
                  <a:lumMod val="65000"/>
                  <a:lumOff val="35000"/>
                </a:schemeClr>
              </a:solidFill>
            </a:endParaRPr>
          </a:p>
        </p:txBody>
      </p:sp>
    </p:spTree>
    <p:extLst>
      <p:ext uri="{BB962C8B-B14F-4D97-AF65-F5344CB8AC3E}">
        <p14:creationId xmlns:p14="http://schemas.microsoft.com/office/powerpoint/2010/main" val="16960569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文件存储</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88031" y="1533516"/>
            <a:ext cx="9810598" cy="78752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提供了多种文件操作函数方便我们存取数组内容。文件存取的格式分为两类：二进制和文本。而二进制格式的文件又分为</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专用的格式化二进制类型和无格式类型</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1350889" y="2476915"/>
            <a:ext cx="6196540" cy="418191"/>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a:t>
            </a:r>
            <a:r>
              <a:rPr lang="en-US" altLang="zh-CN" sz="1600" b="1" dirty="0" err="1"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tofile</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和 </a:t>
            </a:r>
            <a:r>
              <a:rPr lang="en-US" altLang="zh-CN" sz="1600" b="1" dirty="0" err="1"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fromfile</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p>
        </p:txBody>
      </p:sp>
      <p:sp>
        <p:nvSpPr>
          <p:cNvPr id="28" name="矩形 27"/>
          <p:cNvSpPr/>
          <p:nvPr/>
        </p:nvSpPr>
        <p:spPr>
          <a:xfrm>
            <a:off x="871036" y="1007398"/>
            <a:ext cx="4200189"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7.3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的文件存储技术</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1350889" y="2967335"/>
            <a:ext cx="3322711" cy="1938992"/>
          </a:xfrm>
          <a:prstGeom prst="rect">
            <a:avLst/>
          </a:prstGeom>
        </p:spPr>
        <p:txBody>
          <a:bodyPr wrap="square">
            <a:spAutoFit/>
          </a:bodyPr>
          <a:lstStyle/>
          <a:p>
            <a:pPr>
              <a:lnSpc>
                <a:spcPct val="150000"/>
              </a:lnSpc>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使用数组的方法函数</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tofile</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可以方便地将数组中数据以二进制的格式写进文件。</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tofile</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输出的数据没有格式，因此用</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numpy.fromfile</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读回来的时候需要自己格式化数据：</a:t>
            </a:r>
          </a:p>
        </p:txBody>
      </p:sp>
      <p:pic>
        <p:nvPicPr>
          <p:cNvPr id="3" name="图片 2"/>
          <p:cNvPicPr>
            <a:picLocks noChangeAspect="1"/>
          </p:cNvPicPr>
          <p:nvPr/>
        </p:nvPicPr>
        <p:blipFill>
          <a:blip r:embed="rId3"/>
          <a:stretch>
            <a:fillRect/>
          </a:stretch>
        </p:blipFill>
        <p:spPr>
          <a:xfrm>
            <a:off x="4942568" y="2686010"/>
            <a:ext cx="5514975" cy="3705225"/>
          </a:xfrm>
          <a:prstGeom prst="rect">
            <a:avLst/>
          </a:prstGeom>
        </p:spPr>
      </p:pic>
    </p:spTree>
    <p:extLst>
      <p:ext uri="{BB962C8B-B14F-4D97-AF65-F5344CB8AC3E}">
        <p14:creationId xmlns:p14="http://schemas.microsoft.com/office/powerpoint/2010/main" val="103826181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文件存储</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31" name="矩形 30"/>
          <p:cNvSpPr/>
          <p:nvPr/>
        </p:nvSpPr>
        <p:spPr>
          <a:xfrm>
            <a:off x="1350889" y="1751203"/>
            <a:ext cx="6196540"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save </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和 </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load:</a:t>
            </a:r>
          </a:p>
        </p:txBody>
      </p:sp>
      <p:sp>
        <p:nvSpPr>
          <p:cNvPr id="28" name="矩形 27"/>
          <p:cNvSpPr/>
          <p:nvPr/>
        </p:nvSpPr>
        <p:spPr>
          <a:xfrm>
            <a:off x="871036" y="1007398"/>
            <a:ext cx="4200189"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7.3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的文件存储技术</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1309774" y="2212868"/>
            <a:ext cx="9546912" cy="1200329"/>
          </a:xfrm>
          <a:prstGeom prst="rect">
            <a:avLst/>
          </a:prstGeom>
        </p:spPr>
        <p:txBody>
          <a:bodyPr wrap="square">
            <a:spAutoFit/>
          </a:bodyPr>
          <a:lstStyle/>
          <a:p>
            <a:pPr>
              <a:lnSpc>
                <a:spcPct val="150000"/>
              </a:lnSpc>
            </a:pP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numpy.load</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numpy.save</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函数以</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专用的二进制类型保存数据，这两个函数会自动处理元素类型和</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shape</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等信息，使用它们读写数组就方便多了，但是</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numpy.save</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输出的文件很难和其它语言编写的程序读入：</a:t>
            </a:r>
          </a:p>
        </p:txBody>
      </p:sp>
      <p:pic>
        <p:nvPicPr>
          <p:cNvPr id="6" name="图片 5"/>
          <p:cNvPicPr>
            <a:picLocks noChangeAspect="1"/>
          </p:cNvPicPr>
          <p:nvPr/>
        </p:nvPicPr>
        <p:blipFill>
          <a:blip r:embed="rId3"/>
          <a:stretch>
            <a:fillRect/>
          </a:stretch>
        </p:blipFill>
        <p:spPr>
          <a:xfrm>
            <a:off x="1350888" y="3570112"/>
            <a:ext cx="3221111" cy="1637853"/>
          </a:xfrm>
          <a:prstGeom prst="rect">
            <a:avLst/>
          </a:prstGeom>
        </p:spPr>
      </p:pic>
    </p:spTree>
    <p:extLst>
      <p:ext uri="{BB962C8B-B14F-4D97-AF65-F5344CB8AC3E}">
        <p14:creationId xmlns:p14="http://schemas.microsoft.com/office/powerpoint/2010/main" val="10282158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文件存储</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31" name="矩形 30"/>
          <p:cNvSpPr/>
          <p:nvPr/>
        </p:nvSpPr>
        <p:spPr>
          <a:xfrm>
            <a:off x="1350889" y="1751203"/>
            <a:ext cx="6196540"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a:t>
            </a:r>
            <a:r>
              <a:rPr lang="en-US" altLang="zh-CN" sz="1600" b="1" dirty="0" err="1"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savez</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28" name="矩形 27"/>
          <p:cNvSpPr/>
          <p:nvPr/>
        </p:nvSpPr>
        <p:spPr>
          <a:xfrm>
            <a:off x="871036" y="1007398"/>
            <a:ext cx="4200189"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7.3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的文件存储技术</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1309774" y="2212868"/>
            <a:ext cx="9546912" cy="1892826"/>
          </a:xfrm>
          <a:prstGeom prst="rect">
            <a:avLst/>
          </a:prstGeom>
        </p:spPr>
        <p:txBody>
          <a:bodyPr wrap="square">
            <a:spAutoFit/>
          </a:bodyPr>
          <a:lstStyle/>
          <a:p>
            <a:pPr>
              <a:lnSpc>
                <a:spcPct val="150000"/>
              </a:lnSpc>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如果你想将多个数组保存到一个文件中的话，可以使用</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numpy.savez</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savez</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函数的第一个参数是文件名，其后的参数都是需要保存的数组，也可以使用关键字参数为数组起一个名字，非关键字参数传递的数组会自动起名为</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arr_0, arr_1,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savez</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函数输出的是一个压缩文件</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扩展名为</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npz</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，其中每个文件都是一个</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save</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函数保存的</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npy</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文件，文件名对应于数组名。</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load</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函数自动识别</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npz</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文件，并且返回一个类似于字典的对象，可以通过数组名作为关键字获取数组的内容：</a:t>
            </a:r>
          </a:p>
        </p:txBody>
      </p:sp>
      <p:pic>
        <p:nvPicPr>
          <p:cNvPr id="3" name="图片 2"/>
          <p:cNvPicPr>
            <a:picLocks noChangeAspect="1"/>
          </p:cNvPicPr>
          <p:nvPr/>
        </p:nvPicPr>
        <p:blipFill>
          <a:blip r:embed="rId3"/>
          <a:stretch>
            <a:fillRect/>
          </a:stretch>
        </p:blipFill>
        <p:spPr>
          <a:xfrm>
            <a:off x="1350889" y="4270375"/>
            <a:ext cx="5886450" cy="2381250"/>
          </a:xfrm>
          <a:prstGeom prst="rect">
            <a:avLst/>
          </a:prstGeom>
        </p:spPr>
      </p:pic>
    </p:spTree>
    <p:extLst>
      <p:ext uri="{BB962C8B-B14F-4D97-AF65-F5344CB8AC3E}">
        <p14:creationId xmlns:p14="http://schemas.microsoft.com/office/powerpoint/2010/main" val="36323535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文件存储</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31" name="矩形 30"/>
          <p:cNvSpPr/>
          <p:nvPr/>
        </p:nvSpPr>
        <p:spPr>
          <a:xfrm>
            <a:off x="1350889" y="1751203"/>
            <a:ext cx="6196540"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a:t>
            </a:r>
            <a:r>
              <a:rPr lang="en-US" altLang="zh-CN" sz="1600" b="1" dirty="0" err="1"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savez</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28" name="矩形 27"/>
          <p:cNvSpPr/>
          <p:nvPr/>
        </p:nvSpPr>
        <p:spPr>
          <a:xfrm>
            <a:off x="871036" y="1007398"/>
            <a:ext cx="4200189"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7.3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的文件存储技术</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1309774" y="2212868"/>
            <a:ext cx="9546912" cy="1892826"/>
          </a:xfrm>
          <a:prstGeom prst="rect">
            <a:avLst/>
          </a:prstGeom>
        </p:spPr>
        <p:txBody>
          <a:bodyPr wrap="square">
            <a:spAutoFit/>
          </a:bodyPr>
          <a:lstStyle/>
          <a:p>
            <a:pPr>
              <a:lnSpc>
                <a:spcPct val="150000"/>
              </a:lnSpc>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如果你想将多个数组保存到一个文件中的话，可以使用</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numpy.savez</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函数。</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savez</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函数的第一个参数是文件名，其后的参数都是需要保存的数组，也可以使用关键字参数为数组起一个名字，非关键字参数传递的数组会自动起名为</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arr_0, arr_1,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savez</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函数输出的是一个压缩文件</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扩展名为</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npz</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，其中每个文件都是一个</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save</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函数保存的</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npy</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文件，文件名对应于数组名。</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load</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函数自动识别</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npz</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文件，并且返回一个类似于字典的对象，可以通过数组名作为关键字获取数组的内容：</a:t>
            </a:r>
          </a:p>
        </p:txBody>
      </p:sp>
      <p:pic>
        <p:nvPicPr>
          <p:cNvPr id="3" name="图片 2"/>
          <p:cNvPicPr>
            <a:picLocks noChangeAspect="1"/>
          </p:cNvPicPr>
          <p:nvPr/>
        </p:nvPicPr>
        <p:blipFill>
          <a:blip r:embed="rId3"/>
          <a:stretch>
            <a:fillRect/>
          </a:stretch>
        </p:blipFill>
        <p:spPr>
          <a:xfrm>
            <a:off x="1350889" y="4270375"/>
            <a:ext cx="5886450" cy="2381250"/>
          </a:xfrm>
          <a:prstGeom prst="rect">
            <a:avLst/>
          </a:prstGeom>
        </p:spPr>
      </p:pic>
    </p:spTree>
    <p:extLst>
      <p:ext uri="{BB962C8B-B14F-4D97-AF65-F5344CB8AC3E}">
        <p14:creationId xmlns:p14="http://schemas.microsoft.com/office/powerpoint/2010/main" val="33486322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文件存储</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31" name="矩形 30"/>
          <p:cNvSpPr/>
          <p:nvPr/>
        </p:nvSpPr>
        <p:spPr>
          <a:xfrm>
            <a:off x="1350889" y="1751203"/>
            <a:ext cx="6196540" cy="418191"/>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a:t>
            </a:r>
            <a:r>
              <a:rPr lang="en-US" altLang="zh-CN" sz="1600" b="1" dirty="0" err="1"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savetxt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和 </a:t>
            </a:r>
            <a:r>
              <a:rPr lang="en-US" altLang="zh-CN" sz="1600" b="1" dirty="0" err="1"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loadtxt</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p>
        </p:txBody>
      </p:sp>
      <p:sp>
        <p:nvSpPr>
          <p:cNvPr id="28" name="矩形 27"/>
          <p:cNvSpPr/>
          <p:nvPr/>
        </p:nvSpPr>
        <p:spPr>
          <a:xfrm>
            <a:off x="871036" y="1007398"/>
            <a:ext cx="4200189"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7.3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的文件存储技术</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1309774" y="2212868"/>
            <a:ext cx="9546912" cy="419474"/>
          </a:xfrm>
          <a:prstGeom prst="rect">
            <a:avLst/>
          </a:prstGeom>
        </p:spPr>
        <p:txBody>
          <a:bodyPr wrap="square">
            <a:spAutoFit/>
          </a:bodyPr>
          <a:lstStyle/>
          <a:p>
            <a:pPr>
              <a:lnSpc>
                <a:spcPct val="150000"/>
              </a:lnSpc>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numpy.savetxt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numpy.loadtxt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可以读写</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维和</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维的数组或者</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文件：</a:t>
            </a:r>
          </a:p>
        </p:txBody>
      </p:sp>
      <p:pic>
        <p:nvPicPr>
          <p:cNvPr id="6" name="图片 5"/>
          <p:cNvPicPr>
            <a:picLocks noChangeAspect="1"/>
          </p:cNvPicPr>
          <p:nvPr/>
        </p:nvPicPr>
        <p:blipFill>
          <a:blip r:embed="rId3"/>
          <a:stretch>
            <a:fillRect/>
          </a:stretch>
        </p:blipFill>
        <p:spPr>
          <a:xfrm>
            <a:off x="1422854" y="2897810"/>
            <a:ext cx="6889854" cy="2646647"/>
          </a:xfrm>
          <a:prstGeom prst="rect">
            <a:avLst/>
          </a:prstGeom>
        </p:spPr>
      </p:pic>
    </p:spTree>
    <p:extLst>
      <p:ext uri="{BB962C8B-B14F-4D97-AF65-F5344CB8AC3E}">
        <p14:creationId xmlns:p14="http://schemas.microsoft.com/office/powerpoint/2010/main" val="13136987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文件存储</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28" name="矩形 27"/>
          <p:cNvSpPr/>
          <p:nvPr/>
        </p:nvSpPr>
        <p:spPr>
          <a:xfrm>
            <a:off x="871036" y="1007398"/>
            <a:ext cx="4200189" cy="477054"/>
          </a:xfrm>
          <a:prstGeom prst="rect">
            <a:avLst/>
          </a:prstGeom>
        </p:spPr>
        <p:txBody>
          <a:bodyPr wrap="none">
            <a:spAutoFit/>
          </a:bodyPr>
          <a:lstStyle/>
          <a:p>
            <a:r>
              <a:rPr lang="en-US" altLang="zh-CN"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7.3 </a:t>
            </a:r>
            <a:r>
              <a:rPr lang="en-US" altLang="zh-CN" sz="25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的文件存储技术</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2" name="矩形 1"/>
          <p:cNvSpPr/>
          <p:nvPr/>
        </p:nvSpPr>
        <p:spPr>
          <a:xfrm>
            <a:off x="1122088" y="1612062"/>
            <a:ext cx="9546912" cy="1158138"/>
          </a:xfrm>
          <a:prstGeom prst="rect">
            <a:avLst/>
          </a:prstGeom>
        </p:spPr>
        <p:txBody>
          <a:bodyPr wrap="square">
            <a:spAutoFit/>
          </a:bodyPr>
          <a:lstStyle/>
          <a:p>
            <a:pPr>
              <a:lnSpc>
                <a:spcPct val="150000"/>
              </a:lnSpc>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有的</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文件中除了保存数值之外，还保存一些说明文字，例如第一行和第一列通常为列名和行名。如果需要忽略</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文件的第一行和第一列，可以先将文件读为字符串数组，然后取出需要的部分再转换为数值数组。例如对于下面的</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CSV</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数据文件：</a:t>
            </a:r>
          </a:p>
        </p:txBody>
      </p:sp>
      <p:sp>
        <p:nvSpPr>
          <p:cNvPr id="8" name="矩形 7"/>
          <p:cNvSpPr/>
          <p:nvPr/>
        </p:nvSpPr>
        <p:spPr>
          <a:xfrm>
            <a:off x="1122088" y="2910185"/>
            <a:ext cx="10140998" cy="461665"/>
          </a:xfrm>
          <a:prstGeom prst="rect">
            <a:avLst/>
          </a:prstGeom>
        </p:spPr>
        <p:txBody>
          <a:bodyPr wrap="square">
            <a:spAutoFit/>
          </a:bodyPr>
          <a:lstStyle/>
          <a:p>
            <a:pPr>
              <a:lnSpc>
                <a:spcPct val="150000"/>
              </a:lnSpc>
            </a:pP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示例：数据预处理，读取</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csv</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原始数据，并切分数据部分，保存成数据整理以后的另一个 </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csv </a:t>
            </a:r>
            <a:r>
              <a:rPr lang="zh-CN" altLang="en-US"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数据。</a:t>
            </a:r>
            <a:endPar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endParaRPr>
          </a:p>
        </p:txBody>
      </p:sp>
      <p:sp>
        <p:nvSpPr>
          <p:cNvPr id="9" name="矩形 8"/>
          <p:cNvSpPr/>
          <p:nvPr/>
        </p:nvSpPr>
        <p:spPr>
          <a:xfrm>
            <a:off x="1122088" y="3413864"/>
            <a:ext cx="10140998" cy="418191"/>
          </a:xfrm>
          <a:prstGeom prst="rect">
            <a:avLst/>
          </a:prstGeom>
        </p:spPr>
        <p:txBody>
          <a:bodyPr wrap="square">
            <a:spAutoFit/>
          </a:bodyPr>
          <a:lstStyle/>
          <a:p>
            <a:pPr>
              <a:lnSpc>
                <a:spcPct val="150000"/>
              </a:lnSpc>
            </a:pPr>
            <a:r>
              <a:rPr lang="en-US" altLang="zh-CN" sz="1600" b="1" dirty="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p</a:t>
            </a:r>
            <a:r>
              <a:rPr lang="en-US" altLang="zh-CN" sz="1600" b="1" dirty="0" smtClean="0">
                <a:ln/>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erson.csv</a:t>
            </a:r>
          </a:p>
        </p:txBody>
      </p:sp>
      <p:pic>
        <p:nvPicPr>
          <p:cNvPr id="3" name="图片 2"/>
          <p:cNvPicPr>
            <a:picLocks noChangeAspect="1"/>
          </p:cNvPicPr>
          <p:nvPr/>
        </p:nvPicPr>
        <p:blipFill>
          <a:blip r:embed="rId3"/>
          <a:stretch>
            <a:fillRect/>
          </a:stretch>
        </p:blipFill>
        <p:spPr>
          <a:xfrm>
            <a:off x="1122088" y="3874069"/>
            <a:ext cx="3057525" cy="866775"/>
          </a:xfrm>
          <a:prstGeom prst="rect">
            <a:avLst/>
          </a:prstGeom>
        </p:spPr>
      </p:pic>
      <p:sp>
        <p:nvSpPr>
          <p:cNvPr id="7" name="矩形 6"/>
          <p:cNvSpPr/>
          <p:nvPr/>
        </p:nvSpPr>
        <p:spPr>
          <a:xfrm>
            <a:off x="2075544" y="4205858"/>
            <a:ext cx="2220686" cy="540315"/>
          </a:xfrm>
          <a:prstGeom prst="rect">
            <a:avLst/>
          </a:prstGeom>
          <a:noFill/>
          <a:ln w="28575">
            <a:solidFill>
              <a:srgbClr val="CA2A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85345" y="4292942"/>
            <a:ext cx="1831569" cy="369332"/>
          </a:xfrm>
          <a:prstGeom prst="rect">
            <a:avLst/>
          </a:prstGeom>
        </p:spPr>
        <p:txBody>
          <a:bodyPr wrap="square">
            <a:spAutoFit/>
          </a:bodyPr>
          <a:lstStyle/>
          <a:p>
            <a:pPr>
              <a:lnSpc>
                <a:spcPct val="150000"/>
              </a:lnSpc>
            </a:pPr>
            <a:r>
              <a:rPr lang="en-US" altLang="zh-CN" sz="1200" dirty="0" smtClean="0">
                <a:ln w="0"/>
                <a:solidFill>
                  <a:schemeClr val="tx1">
                    <a:lumMod val="65000"/>
                    <a:lumOff val="35000"/>
                  </a:schemeClr>
                </a:solidFill>
                <a:latin typeface="微软雅黑" panose="020B0503020204020204" pitchFamily="34" charset="-122"/>
                <a:ea typeface="微软雅黑" panose="020B0503020204020204" pitchFamily="34" charset="-122"/>
              </a:rPr>
              <a:t>persong_data.csv</a:t>
            </a:r>
            <a:endParaRPr lang="zh-CN" altLang="en-US" sz="12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1" name="直接箭头连接符 10"/>
          <p:cNvCxnSpPr>
            <a:stCxn id="7" idx="3"/>
            <a:endCxn id="12" idx="1"/>
          </p:cNvCxnSpPr>
          <p:nvPr/>
        </p:nvCxnSpPr>
        <p:spPr>
          <a:xfrm>
            <a:off x="4296230" y="4476016"/>
            <a:ext cx="389115" cy="1592"/>
          </a:xfrm>
          <a:prstGeom prst="straightConnector1">
            <a:avLst/>
          </a:prstGeom>
          <a:ln>
            <a:solidFill>
              <a:srgbClr val="CA2A2A"/>
            </a:solidFill>
            <a:tailEnd type="triangle"/>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4"/>
          <a:stretch>
            <a:fillRect/>
          </a:stretch>
        </p:blipFill>
        <p:spPr>
          <a:xfrm>
            <a:off x="6134530" y="3371850"/>
            <a:ext cx="4991100" cy="3381375"/>
          </a:xfrm>
          <a:prstGeom prst="rect">
            <a:avLst/>
          </a:prstGeom>
        </p:spPr>
      </p:pic>
    </p:spTree>
    <p:extLst>
      <p:ext uri="{BB962C8B-B14F-4D97-AF65-F5344CB8AC3E}">
        <p14:creationId xmlns:p14="http://schemas.microsoft.com/office/powerpoint/2010/main" val="16415750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4056700" y="2660868"/>
            <a:ext cx="4194709" cy="810532"/>
          </a:xfrm>
        </p:spPr>
        <p:txBody>
          <a:bodyPr>
            <a:normAutofit/>
          </a:bodyPr>
          <a:lstStyle/>
          <a:p>
            <a:pPr algn="ctr"/>
            <a:r>
              <a:rPr lang="en-US" altLang="zh-CN" sz="2000" dirty="0" smtClean="0">
                <a:solidFill>
                  <a:schemeClr val="tx1">
                    <a:lumMod val="65000"/>
                    <a:lumOff val="35000"/>
                  </a:schemeClr>
                </a:solidFill>
              </a:rPr>
              <a:t>Thanks !</a:t>
            </a:r>
            <a:endParaRPr lang="zh-CN" altLang="en-US" sz="2000" dirty="0">
              <a:solidFill>
                <a:schemeClr val="tx1">
                  <a:lumMod val="65000"/>
                  <a:lumOff val="35000"/>
                </a:schemeClr>
              </a:solidFill>
            </a:endParaRPr>
          </a:p>
        </p:txBody>
      </p:sp>
      <p:sp>
        <p:nvSpPr>
          <p:cNvPr id="16" name="标题 1"/>
          <p:cNvSpPr txBox="1">
            <a:spLocks/>
          </p:cNvSpPr>
          <p:nvPr/>
        </p:nvSpPr>
        <p:spPr>
          <a:xfrm>
            <a:off x="4027672" y="3413344"/>
            <a:ext cx="419470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2000" dirty="0">
                <a:solidFill>
                  <a:schemeClr val="tx1">
                    <a:lumMod val="65000"/>
                    <a:lumOff val="35000"/>
                  </a:schemeClr>
                </a:solidFill>
              </a:rPr>
              <a:t>放飞</a:t>
            </a:r>
            <a:r>
              <a:rPr lang="zh-CN" altLang="en-US" sz="2000" dirty="0" smtClean="0">
                <a:solidFill>
                  <a:schemeClr val="tx1">
                    <a:lumMod val="65000"/>
                    <a:lumOff val="35000"/>
                  </a:schemeClr>
                </a:solidFill>
              </a:rPr>
              <a:t>自由梦想，成就卓越人生</a:t>
            </a:r>
            <a:endParaRPr lang="zh-CN" altLang="en-US" sz="2000" dirty="0">
              <a:solidFill>
                <a:schemeClr val="tx1">
                  <a:lumMod val="65000"/>
                  <a:lumOff val="35000"/>
                </a:schemeClr>
              </a:solidFill>
            </a:endParaRPr>
          </a:p>
        </p:txBody>
      </p:sp>
      <p:sp>
        <p:nvSpPr>
          <p:cNvPr id="6"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smtClean="0">
                <a:solidFill>
                  <a:schemeClr val="bg1">
                    <a:lumMod val="95000"/>
                  </a:schemeClr>
                </a:solidFill>
              </a:rPr>
              <a:t>NumPy</a:t>
            </a:r>
            <a:r>
              <a:rPr lang="zh-CN" altLang="en-US" sz="2000" b="1" dirty="0" smtClean="0">
                <a:solidFill>
                  <a:schemeClr val="bg1">
                    <a:lumMod val="95000"/>
                  </a:schemeClr>
                </a:solidFill>
              </a:rPr>
              <a:t>模块</a:t>
            </a:r>
            <a:endParaRPr lang="zh-CN" altLang="en-US" sz="2000" b="1" dirty="0">
              <a:solidFill>
                <a:schemeClr val="bg1">
                  <a:lumMod val="95000"/>
                </a:schemeClr>
              </a:solidFill>
            </a:endParaRPr>
          </a:p>
        </p:txBody>
      </p:sp>
    </p:spTree>
    <p:extLst>
      <p:ext uri="{BB962C8B-B14F-4D97-AF65-F5344CB8AC3E}">
        <p14:creationId xmlns:p14="http://schemas.microsoft.com/office/powerpoint/2010/main" val="2602522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人工智能</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79972"/>
            <a:ext cx="3486852" cy="477054"/>
          </a:xfrm>
          <a:prstGeom prst="rect">
            <a:avLst/>
          </a:prstGeom>
        </p:spPr>
        <p:txBody>
          <a:bodyPr wrap="non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人工智能 学科体系结构</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277439" y="1762733"/>
            <a:ext cx="1569660"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人工智能基础</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277439" y="3400717"/>
            <a:ext cx="3271024"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机器学习（</a:t>
            </a:r>
            <a:r>
              <a:rPr lang="en-US" altLang="zh-CN"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Machine Learn</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4" name="矩形 13"/>
          <p:cNvSpPr/>
          <p:nvPr/>
        </p:nvSpPr>
        <p:spPr>
          <a:xfrm>
            <a:off x="1277439" y="5043291"/>
            <a:ext cx="2886303"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深度学习（</a:t>
            </a:r>
            <a:r>
              <a:rPr lang="en-US" altLang="zh-CN"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Deep Learn</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5" name="矩形 14"/>
          <p:cNvSpPr/>
          <p:nvPr/>
        </p:nvSpPr>
        <p:spPr>
          <a:xfrm>
            <a:off x="1640296" y="2146138"/>
            <a:ext cx="10246906"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扎实的数学理论功底：线性代数、统计学 和 运筹学 （各种数学概念及算法的原理）</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R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语言的基础知识（数学算法的编程实现手段）</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Pandas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Matplotlib</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专用于 科学计算的模块库，封装大量</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API</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快速实现矢量计算）</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矩形 15"/>
          <p:cNvSpPr/>
          <p:nvPr/>
        </p:nvSpPr>
        <p:spPr>
          <a:xfrm>
            <a:off x="1640296" y="3812643"/>
            <a:ext cx="10246906"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人工智能的入门学习模型，分为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监督学习模型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 </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非监督学习模型</a:t>
            </a:r>
            <a:endParaRPr lang="en-US" altLang="zh-CN" sz="1600" b="1" dirty="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核心在于学习算法模型的应用：逻辑斯蒂回归、随机梯度下降、</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SVC</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支持向量机、朴素贝叶斯、</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K</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近邻</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等等</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Scikit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-Learn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专用于机器学习的核心及经典模块库，实现各种学习模型的算法）</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1640296" y="5412623"/>
            <a:ext cx="10246906"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常用的人工智能框架 </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Tensorflow</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回归算法模型的实现（最小二乘法、数据拟合和残差值，自我实现</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sklearn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中的算法函数，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进行参数调优）</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3" name="肘形连接符 2"/>
          <p:cNvCxnSpPr>
            <a:stCxn id="8" idx="1"/>
            <a:endCxn id="13" idx="1"/>
          </p:cNvCxnSpPr>
          <p:nvPr/>
        </p:nvCxnSpPr>
        <p:spPr>
          <a:xfrm rot="10800000" flipV="1">
            <a:off x="1277439" y="1947399"/>
            <a:ext cx="12700" cy="1637984"/>
          </a:xfrm>
          <a:prstGeom prst="bentConnector3">
            <a:avLst>
              <a:gd name="adj1" fmla="val 180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肘形连接符 6"/>
          <p:cNvCxnSpPr>
            <a:stCxn id="13" idx="1"/>
            <a:endCxn id="14" idx="1"/>
          </p:cNvCxnSpPr>
          <p:nvPr/>
        </p:nvCxnSpPr>
        <p:spPr>
          <a:xfrm rot="10800000" flipV="1">
            <a:off x="1277439" y="3585383"/>
            <a:ext cx="12700" cy="1642574"/>
          </a:xfrm>
          <a:prstGeom prst="bentConnector3">
            <a:avLst>
              <a:gd name="adj1" fmla="val 1800000"/>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379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人工智能</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79972"/>
            <a:ext cx="5634876" cy="477054"/>
          </a:xfrm>
          <a:prstGeom prst="rect">
            <a:avLst/>
          </a:prstGeom>
        </p:spPr>
        <p:txBody>
          <a:bodyPr wrap="non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科学计算与数据分析（人工智能基础）</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122088" y="1881122"/>
            <a:ext cx="5493812"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人工智能的一个分支方向，也是人工智能的核心基础</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5234223" y="4050656"/>
            <a:ext cx="1723549" cy="553998"/>
          </a:xfrm>
          <a:prstGeom prst="rect">
            <a:avLst/>
          </a:prstGeom>
        </p:spPr>
        <p:txBody>
          <a:bodyPr wrap="none">
            <a:spAutoFit/>
          </a:bodyPr>
          <a:lstStyle/>
          <a:p>
            <a:r>
              <a:rPr lang="zh-CN" altLang="en-US" sz="3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科学计算</a:t>
            </a:r>
            <a:endParaRPr lang="zh-CN" altLang="en-US" sz="3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4" name="矩形 13"/>
          <p:cNvSpPr/>
          <p:nvPr/>
        </p:nvSpPr>
        <p:spPr>
          <a:xfrm>
            <a:off x="3292804" y="5040199"/>
            <a:ext cx="1040670" cy="369332"/>
          </a:xfrm>
          <a:prstGeom prst="rect">
            <a:avLst/>
          </a:prstGeom>
        </p:spPr>
        <p:txBody>
          <a:bodyPr wrap="none">
            <a:spAutoFit/>
          </a:bodyPr>
          <a:lstStyle/>
          <a:p>
            <a:r>
              <a:rPr lang="en-US" altLang="zh-CN"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8" name="矩形 17"/>
          <p:cNvSpPr/>
          <p:nvPr/>
        </p:nvSpPr>
        <p:spPr>
          <a:xfrm>
            <a:off x="5696691" y="5870602"/>
            <a:ext cx="798617" cy="369332"/>
          </a:xfrm>
          <a:prstGeom prst="rect">
            <a:avLst/>
          </a:prstGeom>
        </p:spPr>
        <p:txBody>
          <a:bodyPr wrap="none">
            <a:spAutoFit/>
          </a:bodyPr>
          <a:lstStyle/>
          <a:p>
            <a:r>
              <a:rPr lang="en-US" altLang="zh-CN" b="1" dirty="0" err="1" smtClean="0">
                <a:ln/>
                <a:solidFill>
                  <a:schemeClr val="bg1">
                    <a:lumMod val="50000"/>
                  </a:schemeClr>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Scipy</a:t>
            </a:r>
            <a:endParaRPr lang="zh-CN" altLang="en-US" b="1" dirty="0">
              <a:ln/>
              <a:solidFill>
                <a:schemeClr val="bg1">
                  <a:lumMod val="50000"/>
                </a:schemeClr>
              </a:solid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9" name="矩形 18"/>
          <p:cNvSpPr/>
          <p:nvPr/>
        </p:nvSpPr>
        <p:spPr>
          <a:xfrm>
            <a:off x="5312516" y="4947866"/>
            <a:ext cx="1566967" cy="553998"/>
          </a:xfrm>
          <a:prstGeom prst="rect">
            <a:avLst/>
          </a:prstGeom>
        </p:spPr>
        <p:txBody>
          <a:bodyPr wrap="none">
            <a:spAutoFit/>
          </a:bodyPr>
          <a:lstStyle/>
          <a:p>
            <a:r>
              <a:rPr lang="en-US" altLang="zh-CN" sz="3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P</a:t>
            </a:r>
            <a:r>
              <a:rPr lang="en-US" altLang="zh-CN" sz="3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andas</a:t>
            </a:r>
            <a:endParaRPr lang="zh-CN" altLang="en-US" sz="3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20" name="矩形 19"/>
          <p:cNvSpPr/>
          <p:nvPr/>
        </p:nvSpPr>
        <p:spPr>
          <a:xfrm>
            <a:off x="8132115" y="5040199"/>
            <a:ext cx="1414170" cy="369332"/>
          </a:xfrm>
          <a:prstGeom prst="rect">
            <a:avLst/>
          </a:prstGeom>
        </p:spPr>
        <p:txBody>
          <a:bodyPr wrap="none">
            <a:spAutoFit/>
          </a:bodyPr>
          <a:lstStyle/>
          <a:p>
            <a:r>
              <a:rPr lang="en-US" altLang="zh-CN"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Matplotlib</a:t>
            </a:r>
            <a:endParaRPr lang="en-US" altLang="zh-CN"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cxnSp>
        <p:nvCxnSpPr>
          <p:cNvPr id="6" name="直接箭头连接符 5"/>
          <p:cNvCxnSpPr>
            <a:stCxn id="14" idx="3"/>
            <a:endCxn id="19" idx="1"/>
          </p:cNvCxnSpPr>
          <p:nvPr/>
        </p:nvCxnSpPr>
        <p:spPr>
          <a:xfrm>
            <a:off x="4333474" y="5224865"/>
            <a:ext cx="979042"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18" idx="0"/>
            <a:endCxn id="19" idx="2"/>
          </p:cNvCxnSpPr>
          <p:nvPr/>
        </p:nvCxnSpPr>
        <p:spPr>
          <a:xfrm flipV="1">
            <a:off x="6096000" y="5501864"/>
            <a:ext cx="0" cy="36873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0" idx="1"/>
            <a:endCxn id="19" idx="3"/>
          </p:cNvCxnSpPr>
          <p:nvPr/>
        </p:nvCxnSpPr>
        <p:spPr>
          <a:xfrm flipH="1">
            <a:off x="6879483" y="5224865"/>
            <a:ext cx="1252632"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122088" y="2299379"/>
            <a:ext cx="10184542"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accent1">
                    <a:lumMod val="75000"/>
                  </a:schemeClr>
                </a:solidFill>
                <a:latin typeface="微软雅黑" panose="020B0503020204020204" pitchFamily="34" charset="-122"/>
                <a:ea typeface="微软雅黑" panose="020B0503020204020204" pitchFamily="34" charset="-122"/>
              </a:rPr>
              <a:t>数据学</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Dataology</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 </a:t>
            </a:r>
            <a:r>
              <a:rPr lang="zh-CN" altLang="en-US" sz="1600" dirty="0" smtClean="0">
                <a:ln w="0"/>
                <a:solidFill>
                  <a:schemeClr val="accent1">
                    <a:lumMod val="75000"/>
                  </a:schemeClr>
                </a:solidFill>
                <a:latin typeface="微软雅黑" panose="020B0503020204020204" pitchFamily="34" charset="-122"/>
                <a:ea typeface="微软雅黑" panose="020B0503020204020204" pitchFamily="34" charset="-122"/>
              </a:rPr>
              <a:t>数据</a:t>
            </a:r>
            <a:r>
              <a:rPr lang="zh-CN" altLang="en-US" sz="1600" dirty="0">
                <a:ln w="0"/>
                <a:solidFill>
                  <a:schemeClr val="accent1">
                    <a:lumMod val="75000"/>
                  </a:schemeClr>
                </a:solidFill>
                <a:latin typeface="微软雅黑" panose="020B0503020204020204" pitchFamily="34" charset="-122"/>
                <a:ea typeface="微软雅黑" panose="020B0503020204020204" pitchFamily="34" charset="-122"/>
              </a:rPr>
              <a:t>科学</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a:ln w="0"/>
                <a:solidFill>
                  <a:schemeClr val="tx1">
                    <a:lumMod val="65000"/>
                    <a:lumOff val="35000"/>
                  </a:schemeClr>
                </a:solidFill>
                <a:latin typeface="微软雅黑" panose="020B0503020204020204" pitchFamily="34" charset="-122"/>
                <a:ea typeface="微软雅黑" panose="020B0503020204020204" pitchFamily="34" charset="-122"/>
              </a:rPr>
              <a:t>DataScience</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）是关于数据的科学，定义为研究探索</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Cyberspace</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中数据界奥秘的理论、方法和技术。</a:t>
            </a: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主要有两个内涵：一个是研究数据本身；另一个是为自然科学和社会科学研究提供一种新方法，称为科学研究的数据方法</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。大量应用到 </a:t>
            </a:r>
            <a:r>
              <a:rPr lang="zh-CN" altLang="en-US" sz="1600" dirty="0" smtClean="0">
                <a:ln w="0"/>
                <a:solidFill>
                  <a:schemeClr val="accent1">
                    <a:lumMod val="75000"/>
                  </a:schemeClr>
                </a:solidFill>
                <a:latin typeface="微软雅黑" panose="020B0503020204020204" pitchFamily="34" charset="-122"/>
                <a:ea typeface="微软雅黑" panose="020B0503020204020204" pitchFamily="34" charset="-122"/>
              </a:rPr>
              <a:t>多维矩阵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 </a:t>
            </a:r>
            <a:r>
              <a:rPr lang="zh-CN" altLang="en-US" sz="1600" dirty="0" smtClean="0">
                <a:ln w="0"/>
                <a:solidFill>
                  <a:schemeClr val="accent1">
                    <a:lumMod val="75000"/>
                  </a:schemeClr>
                </a:solidFill>
                <a:latin typeface="微软雅黑" panose="020B0503020204020204" pitchFamily="34" charset="-122"/>
                <a:ea typeface="微软雅黑" panose="020B0503020204020204" pitchFamily="34" charset="-122"/>
              </a:rPr>
              <a:t>矢量计算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27" name="肘形连接符 26"/>
          <p:cNvCxnSpPr>
            <a:stCxn id="18" idx="1"/>
            <a:endCxn id="14" idx="2"/>
          </p:cNvCxnSpPr>
          <p:nvPr/>
        </p:nvCxnSpPr>
        <p:spPr>
          <a:xfrm rot="10800000">
            <a:off x="3813139" y="5409532"/>
            <a:ext cx="1883552" cy="645737"/>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882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人工智能</a:t>
            </a:r>
            <a:endParaRPr lang="zh-CN" altLang="en-US" sz="2000" b="1" dirty="0">
              <a:solidFill>
                <a:schemeClr val="bg1">
                  <a:lumMod val="95000"/>
                </a:schemeClr>
              </a:solidFill>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79972"/>
            <a:ext cx="4673074" cy="477054"/>
          </a:xfrm>
          <a:prstGeom prst="rect">
            <a:avLst/>
          </a:prstGeom>
        </p:spPr>
        <p:txBody>
          <a:bodyPr wrap="none">
            <a:spAutoFit/>
          </a:bodyPr>
          <a:lstStyle/>
          <a:p>
            <a:r>
              <a:rPr lang="zh-CN" altLang="en-US" sz="25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机器学习（人工智能算法基础）</a:t>
            </a:r>
            <a:endParaRPr lang="zh-CN" altLang="en-US" sz="25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矩形 7"/>
          <p:cNvSpPr/>
          <p:nvPr/>
        </p:nvSpPr>
        <p:spPr>
          <a:xfrm>
            <a:off x="1122088" y="1881122"/>
            <a:ext cx="5955476"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人工智能的一个主要领域，也是人工智能的算法核心基础</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135681" y="3653641"/>
            <a:ext cx="3232808" cy="400110"/>
          </a:xfrm>
          <a:prstGeom prst="rect">
            <a:avLst/>
          </a:prstGeom>
        </p:spPr>
        <p:txBody>
          <a:bodyPr wrap="none">
            <a:spAutoFit/>
          </a:bodyPr>
          <a:lstStyle/>
          <a:p>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机器学习（</a:t>
            </a:r>
            <a:r>
              <a:rPr lang="en-US" altLang="zh-CN" sz="2000"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Scikit</a:t>
            </a:r>
            <a:r>
              <a:rPr lang="en-US" altLang="zh-CN"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-Learn</a:t>
            </a:r>
            <a:r>
              <a:rPr lang="zh-CN" altLang="en-US" sz="20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4" name="矩形 13"/>
          <p:cNvSpPr/>
          <p:nvPr/>
        </p:nvSpPr>
        <p:spPr>
          <a:xfrm>
            <a:off x="1551090" y="4209248"/>
            <a:ext cx="6707029"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监督学习模型（</a:t>
            </a:r>
            <a:r>
              <a:rPr lang="en-US" altLang="zh-CN"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Superised</a:t>
            </a:r>
            <a:r>
              <a:rPr lang="en-US" altLang="zh-CN"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Learning</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）：分类学习 和 回归预测</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25" name="矩形 24"/>
          <p:cNvSpPr/>
          <p:nvPr/>
        </p:nvSpPr>
        <p:spPr>
          <a:xfrm>
            <a:off x="1122088" y="2299379"/>
            <a:ext cx="10184542"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机器学习</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(Machine Learning, ML)</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是一门多领域交叉学科，涉及</a:t>
            </a:r>
            <a:r>
              <a:rPr lang="zh-CN" altLang="en-US" sz="1600" dirty="0">
                <a:ln w="0"/>
                <a:solidFill>
                  <a:schemeClr val="accent1">
                    <a:lumMod val="75000"/>
                  </a:schemeClr>
                </a:solidFill>
                <a:latin typeface="微软雅黑" panose="020B0503020204020204" pitchFamily="34" charset="-122"/>
                <a:ea typeface="微软雅黑" panose="020B0503020204020204" pitchFamily="34" charset="-122"/>
              </a:rPr>
              <a:t>概率论</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accent1">
                    <a:lumMod val="75000"/>
                  </a:schemeClr>
                </a:solidFill>
                <a:latin typeface="微软雅黑" panose="020B0503020204020204" pitchFamily="34" charset="-122"/>
                <a:ea typeface="微软雅黑" panose="020B0503020204020204" pitchFamily="34" charset="-122"/>
              </a:rPr>
              <a:t>统计学</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accent1">
                    <a:lumMod val="75000"/>
                  </a:schemeClr>
                </a:solidFill>
                <a:latin typeface="微软雅黑" panose="020B0503020204020204" pitchFamily="34" charset="-122"/>
                <a:ea typeface="微软雅黑" panose="020B0503020204020204" pitchFamily="34" charset="-122"/>
              </a:rPr>
              <a:t>逼近论</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accent1">
                    <a:lumMod val="75000"/>
                  </a:schemeClr>
                </a:solidFill>
                <a:latin typeface="微软雅黑" panose="020B0503020204020204" pitchFamily="34" charset="-122"/>
                <a:ea typeface="微软雅黑" panose="020B0503020204020204" pitchFamily="34" charset="-122"/>
              </a:rPr>
              <a:t>凸分析</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accent1">
                    <a:lumMod val="75000"/>
                  </a:schemeClr>
                </a:solidFill>
                <a:latin typeface="微软雅黑" panose="020B0503020204020204" pitchFamily="34" charset="-122"/>
                <a:ea typeface="微软雅黑" panose="020B0503020204020204" pitchFamily="34" charset="-122"/>
              </a:rPr>
              <a:t>算法复杂度理论</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等多门学科。专门研究计算机怎样模拟或实现人类的学习行为，以获取新的知识或技能，重新组织已有的知识结构使之不断改善自身的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性能。</a:t>
            </a:r>
            <a:endPar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1551090" y="5478058"/>
            <a:ext cx="7375481" cy="369332"/>
          </a:xfrm>
          <a:prstGeom prst="rect">
            <a:avLst/>
          </a:prstGeom>
        </p:spPr>
        <p:txBody>
          <a:bodyPr wrap="none">
            <a:spAutoFit/>
          </a:bodyPr>
          <a:lstStyle/>
          <a:p>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非监督学习模型（</a:t>
            </a:r>
            <a:r>
              <a:rPr lang="en-US" altLang="zh-CN" b="1" dirty="0" err="1"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Unsuperised</a:t>
            </a:r>
            <a:r>
              <a:rPr lang="en-US" altLang="zh-CN"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Learning</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数据聚类 和 特征降维</a:t>
            </a:r>
            <a:endParaRPr lang="zh-CN" altLang="en-US"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6" name="矩形 15"/>
          <p:cNvSpPr/>
          <p:nvPr/>
        </p:nvSpPr>
        <p:spPr>
          <a:xfrm>
            <a:off x="1605768" y="4636337"/>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数据特征值及任务：</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二分类问题（</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Binary Classification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和 多分类问题（</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Multiclass Classification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算法：</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LogisticRegression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SGDClassifier</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LinearSVC</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MultinomialNB</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KNeighborsClassifier</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b="1"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1692715" y="5847390"/>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数据聚类：</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K-means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聚类分析</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特征降维：</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将众多的特征值进行精简和筛选，得出最能区别数据之间差异的维度选项。</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7883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14279</TotalTime>
  <Words>9334</Words>
  <Application>Microsoft Office PowerPoint</Application>
  <PresentationFormat>自定义</PresentationFormat>
  <Paragraphs>1068</Paragraphs>
  <Slides>66</Slides>
  <Notes>1</Notes>
  <HiddenSlides>0</HiddenSlides>
  <MMClips>0</MMClips>
  <ScaleCrop>false</ScaleCrop>
  <HeadingPairs>
    <vt:vector size="4" baseType="variant">
      <vt:variant>
        <vt:lpstr>主题</vt:lpstr>
      </vt:variant>
      <vt:variant>
        <vt:i4>1</vt:i4>
      </vt:variant>
      <vt:variant>
        <vt:lpstr>幻灯片标题</vt:lpstr>
      </vt:variant>
      <vt:variant>
        <vt:i4>66</vt:i4>
      </vt:variant>
    </vt:vector>
  </HeadingPairs>
  <TitlesOfParts>
    <vt:vector size="67" baseType="lpstr">
      <vt:lpstr>Office 主题</vt:lpstr>
      <vt:lpstr>PowerPoint 演示文稿</vt:lpstr>
      <vt:lpstr>PowerPoint 演示文稿</vt:lpstr>
      <vt:lpstr>PowerPoint 演示文稿</vt:lpstr>
      <vt:lpstr>第01章：NumPy模块-应用基础</vt:lpstr>
      <vt:lpstr>PowerPoint 演示文稿</vt:lpstr>
      <vt:lpstr>1. NumPy模块入门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NumPy中的数组对象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ndarry中的数据类型</vt:lpstr>
      <vt:lpstr>PowerPoint 演示文稿</vt:lpstr>
      <vt:lpstr>PowerPoint 演示文稿</vt:lpstr>
      <vt:lpstr>PowerPoint 演示文稿</vt:lpstr>
      <vt:lpstr>PowerPoint 演示文稿</vt:lpstr>
      <vt:lpstr>PowerPoint 演示文稿</vt:lpstr>
      <vt:lpstr>4. 数组的索引和切片索引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布尔型索引</vt:lpstr>
      <vt:lpstr>PowerPoint 演示文稿</vt:lpstr>
      <vt:lpstr>PowerPoint 演示文稿</vt:lpstr>
      <vt:lpstr>PowerPoint 演示文稿</vt:lpstr>
      <vt:lpstr>PowerPoint 演示文稿</vt:lpstr>
      <vt:lpstr>PowerPoint 演示文稿</vt:lpstr>
      <vt:lpstr>6. 花式索引</vt:lpstr>
      <vt:lpstr>PowerPoint 演示文稿</vt:lpstr>
      <vt:lpstr>PowerPoint 演示文稿</vt:lpstr>
      <vt:lpstr>PowerPoint 演示文稿</vt:lpstr>
      <vt:lpstr>7. 数组转置 和 轴对换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alvin yan</dc:creator>
  <cp:lastModifiedBy>admin</cp:lastModifiedBy>
  <cp:revision>4235</cp:revision>
  <dcterms:created xsi:type="dcterms:W3CDTF">2017-04-17T02:08:04Z</dcterms:created>
  <dcterms:modified xsi:type="dcterms:W3CDTF">2020-07-01T22:56:37Z</dcterms:modified>
</cp:coreProperties>
</file>