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419" r:id="rId4"/>
    <p:sldId id="420" r:id="rId5"/>
    <p:sldId id="421" r:id="rId6"/>
    <p:sldId id="422" r:id="rId7"/>
    <p:sldId id="423" r:id="rId8"/>
    <p:sldId id="424" r:id="rId9"/>
    <p:sldId id="425" r:id="rId10"/>
    <p:sldId id="426" r:id="rId11"/>
    <p:sldId id="429" r:id="rId12"/>
    <p:sldId id="427" r:id="rId13"/>
    <p:sldId id="430" r:id="rId14"/>
    <p:sldId id="431" r:id="rId15"/>
    <p:sldId id="432" r:id="rId16"/>
    <p:sldId id="433" r:id="rId17"/>
    <p:sldId id="428" r:id="rId18"/>
    <p:sldId id="434" r:id="rId19"/>
    <p:sldId id="437" r:id="rId20"/>
    <p:sldId id="438" r:id="rId21"/>
    <p:sldId id="439" r:id="rId22"/>
    <p:sldId id="440" r:id="rId23"/>
    <p:sldId id="441" r:id="rId24"/>
    <p:sldId id="442" r:id="rId25"/>
    <p:sldId id="43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1EE"/>
    <a:srgbClr val="ED7D31"/>
    <a:srgbClr val="E0A1F1"/>
    <a:srgbClr val="0563C1"/>
    <a:srgbClr val="5B9BD5"/>
    <a:srgbClr val="FFD966"/>
    <a:srgbClr val="81B2DF"/>
    <a:srgbClr val="9900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4414" autoAdjust="0"/>
  </p:normalViewPr>
  <p:slideViewPr>
    <p:cSldViewPr snapToGrid="0" showGuides="1">
      <p:cViewPr>
        <p:scale>
          <a:sx n="80" d="100"/>
          <a:sy n="80" d="100"/>
        </p:scale>
        <p:origin x="-234" y="-204"/>
      </p:cViewPr>
      <p:guideLst>
        <p:guide orient="horz" pos="2160"/>
        <p:guide pos="3840"/>
      </p:guideLst>
    </p:cSldViewPr>
  </p:slideViewPr>
  <p:notesTextViewPr>
    <p:cViewPr>
      <p:scale>
        <a:sx n="1" d="1"/>
        <a:sy n="1" d="1"/>
      </p:scale>
      <p:origin x="0" y="0"/>
    </p:cViewPr>
  </p:notesText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11</a:t>
            </a:fld>
            <a:endParaRPr lang="zh-CN" altLang="en-US"/>
          </a:p>
        </p:txBody>
      </p:sp>
    </p:spTree>
    <p:extLst>
      <p:ext uri="{BB962C8B-B14F-4D97-AF65-F5344CB8AC3E}">
        <p14:creationId xmlns:p14="http://schemas.microsoft.com/office/powerpoint/2010/main" val="291780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ovie.douban.com/char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01</a:t>
            </a:r>
            <a:r>
              <a:rPr lang="zh-CN" altLang="en-US" sz="3500" dirty="0" smtClean="0">
                <a:solidFill>
                  <a:schemeClr val="tx1">
                    <a:lumMod val="65000"/>
                    <a:lumOff val="35000"/>
                  </a:schemeClr>
                </a:solidFill>
              </a:rPr>
              <a:t>章：网络爬虫快速入门</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zh-CN" altLang="en-US" sz="2000" b="1" dirty="0" smtClean="0">
                <a:solidFill>
                  <a:schemeClr val="bg1">
                    <a:lumMod val="95000"/>
                  </a:schemeClr>
                </a:solidFill>
              </a:rPr>
              <a:t>文件操作基础</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5373"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228"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2.4   Python</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中实现</a:t>
            </a:r>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HTTP</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请求</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HTTP</a:t>
            </a:r>
            <a:r>
              <a:rPr lang="zh-CN" altLang="en-US" sz="2000" b="1" dirty="0" smtClean="0">
                <a:solidFill>
                  <a:schemeClr val="bg1">
                    <a:lumMod val="95000"/>
                  </a:schemeClr>
                </a:solidFill>
              </a:rPr>
              <a:t>请求</a:t>
            </a:r>
            <a:endParaRPr lang="zh-CN" altLang="en-US" sz="2000" b="1" dirty="0">
              <a:solidFill>
                <a:schemeClr val="bg1">
                  <a:lumMod val="95000"/>
                </a:schemeClr>
              </a:solidFill>
            </a:endParaRPr>
          </a:p>
        </p:txBody>
      </p:sp>
      <p:sp>
        <p:nvSpPr>
          <p:cNvPr id="6" name="矩形 5"/>
          <p:cNvSpPr/>
          <p:nvPr/>
        </p:nvSpPr>
        <p:spPr>
          <a:xfrm>
            <a:off x="1646710" y="2057300"/>
            <a:ext cx="7663545" cy="2308324"/>
          </a:xfrm>
          <a:prstGeom prst="rect">
            <a:avLst/>
          </a:prstGeom>
        </p:spPr>
        <p:txBody>
          <a:bodyPr wrap="square">
            <a:spAutoFit/>
          </a:bodyPr>
          <a:lstStyle/>
          <a:p>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网页下载器是爬虫的核心部分之一，下载网页就是需要实现</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HTTP</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请求，在</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Python</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中实现</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HTTP</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请求主要有两个比较常用的库。</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a:p>
            <a:pPr marL="342900" indent="-342900">
              <a:buAutoNum type="arabicPeriod"/>
            </a:pPr>
            <a:r>
              <a:rPr lang="en-US" altLang="zh-CN" dirty="0" err="1">
                <a:solidFill>
                  <a:schemeClr val="bg2">
                    <a:lumMod val="50000"/>
                  </a:schemeClr>
                </a:solidFill>
                <a:latin typeface="微软雅黑" panose="020B0503020204020204" pitchFamily="34" charset="-122"/>
                <a:ea typeface="微软雅黑" panose="020B0503020204020204" pitchFamily="34" charset="-122"/>
              </a:rPr>
              <a:t>u</a:t>
            </a:r>
            <a:r>
              <a:rPr lang="en-US" altLang="zh-CN" dirty="0" err="1" smtClean="0">
                <a:solidFill>
                  <a:schemeClr val="bg2">
                    <a:lumMod val="50000"/>
                  </a:schemeClr>
                </a:solidFill>
                <a:latin typeface="微软雅黑" panose="020B0503020204020204" pitchFamily="34" charset="-122"/>
                <a:ea typeface="微软雅黑" panose="020B0503020204020204" pitchFamily="34" charset="-122"/>
              </a:rPr>
              <a:t>rllib</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库</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是</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Python</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内置的</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HTTP</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请求库，可以直接调用</a:t>
            </a:r>
            <a:r>
              <a:rPr lang="zh-CN" altLang="en-US" dirty="0">
                <a:solidFill>
                  <a:schemeClr val="bg2">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pPr marL="342900" indent="-342900">
              <a:buAutoNum type="arabicPeriod"/>
            </a:pPr>
            <a:r>
              <a:rPr lang="en-US" altLang="zh-CN" dirty="0">
                <a:solidFill>
                  <a:schemeClr val="bg2">
                    <a:lumMod val="50000"/>
                  </a:schemeClr>
                </a:solidFill>
                <a:latin typeface="微软雅黑" panose="020B0503020204020204" pitchFamily="34" charset="-122"/>
                <a:ea typeface="微软雅黑" panose="020B0503020204020204" pitchFamily="34" charset="-122"/>
              </a:rPr>
              <a:t>r</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equests</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库： 是基于</a:t>
            </a:r>
            <a:r>
              <a:rPr lang="en-US" altLang="zh-CN" dirty="0" err="1">
                <a:solidFill>
                  <a:schemeClr val="bg2">
                    <a:lumMod val="50000"/>
                  </a:schemeClr>
                </a:solidFill>
                <a:latin typeface="微软雅黑" panose="020B0503020204020204" pitchFamily="34" charset="-122"/>
                <a:ea typeface="微软雅黑" panose="020B0503020204020204" pitchFamily="34" charset="-122"/>
              </a:rPr>
              <a:t>u</a:t>
            </a:r>
            <a:r>
              <a:rPr lang="en-US" altLang="zh-CN" dirty="0" err="1" smtClean="0">
                <a:solidFill>
                  <a:schemeClr val="bg2">
                    <a:lumMod val="50000"/>
                  </a:schemeClr>
                </a:solidFill>
                <a:latin typeface="微软雅黑" panose="020B0503020204020204" pitchFamily="34" charset="-122"/>
                <a:ea typeface="微软雅黑" panose="020B0503020204020204" pitchFamily="34" charset="-122"/>
              </a:rPr>
              <a:t>rllib</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的</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Python</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库，更加简单方便且完全满足</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HTTP</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的测试要求。</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986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Requests </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Requests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2062103"/>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Requests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语言编写，</a:t>
            </a:r>
            <a:r>
              <a:rPr lang="zh-CN" altLang="en-US" sz="1600" dirty="0">
                <a:solidFill>
                  <a:schemeClr val="accent2"/>
                </a:solidFill>
                <a:latin typeface="微软雅黑" panose="020B0503020204020204" pitchFamily="34" charset="-122"/>
                <a:ea typeface="微软雅黑" panose="020B0503020204020204" pitchFamily="34" charset="-122"/>
              </a:rPr>
              <a:t>基于 </a:t>
            </a:r>
            <a:r>
              <a:rPr lang="en-US" altLang="zh-CN" sz="1600" dirty="0" err="1">
                <a:solidFill>
                  <a:schemeClr val="accent2"/>
                </a:solidFill>
                <a:latin typeface="微软雅黑" panose="020B0503020204020204" pitchFamily="34" charset="-122"/>
                <a:ea typeface="微软雅黑" panose="020B0503020204020204" pitchFamily="34" charset="-122"/>
              </a:rPr>
              <a:t>urllib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，采用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Apache2 Licensed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开源协议的 </a:t>
            </a:r>
            <a:r>
              <a:rPr lang="en-US" altLang="zh-CN" sz="1600" dirty="0">
                <a:solidFill>
                  <a:schemeClr val="accent2"/>
                </a:solidFill>
                <a:latin typeface="微软雅黑" panose="020B0503020204020204" pitchFamily="34" charset="-122"/>
                <a:ea typeface="微软雅黑" panose="020B0503020204020204" pitchFamily="34" charset="-122"/>
              </a:rPr>
              <a:t>HTTP </a:t>
            </a:r>
            <a:r>
              <a:rPr lang="zh-CN" altLang="en-US" sz="1600" dirty="0">
                <a:solidFill>
                  <a:schemeClr val="accent2"/>
                </a:solidFill>
                <a:latin typeface="微软雅黑" panose="020B0503020204020204" pitchFamily="34" charset="-122"/>
                <a:ea typeface="微软雅黑" panose="020B0503020204020204" pitchFamily="34" charset="-122"/>
              </a:rPr>
              <a:t>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它</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比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urllib</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accent6"/>
                </a:solidFill>
                <a:latin typeface="微软雅黑" panose="020B0503020204020204" pitchFamily="34" charset="-122"/>
                <a:ea typeface="微软雅黑" panose="020B0503020204020204" pitchFamily="34" charset="-122"/>
              </a:rPr>
              <a:t>更加方便</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a:solidFill>
                  <a:schemeClr val="accent6"/>
                </a:solidFill>
                <a:latin typeface="微软雅黑" panose="020B0503020204020204" pitchFamily="34" charset="-122"/>
                <a:ea typeface="微软雅黑" panose="020B0503020204020204" pitchFamily="34" charset="-122"/>
              </a:rPr>
              <a:t>节约</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我们大量的</a:t>
            </a:r>
            <a:r>
              <a:rPr lang="zh-CN" altLang="en-US" sz="1600" dirty="0">
                <a:solidFill>
                  <a:schemeClr val="accent6"/>
                </a:solidFill>
                <a:latin typeface="微软雅黑" panose="020B0503020204020204" pitchFamily="34" charset="-122"/>
                <a:ea typeface="微软雅黑" panose="020B0503020204020204" pitchFamily="34" charset="-122"/>
              </a:rPr>
              <a:t>工作</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，完全</a:t>
            </a:r>
            <a:r>
              <a:rPr lang="zh-CN" altLang="en-US" sz="1600" dirty="0">
                <a:solidFill>
                  <a:schemeClr val="accent6"/>
                </a:solidFill>
                <a:latin typeface="微软雅黑" panose="020B0503020204020204" pitchFamily="34" charset="-122"/>
                <a:ea typeface="微软雅黑" panose="020B0503020204020204" pitchFamily="34" charset="-122"/>
              </a:rPr>
              <a:t>满足</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 </a:t>
            </a:r>
            <a:r>
              <a:rPr lang="zh-CN" altLang="en-US" sz="1600" dirty="0" smtClean="0">
                <a:solidFill>
                  <a:schemeClr val="accent6"/>
                </a:solidFill>
                <a:latin typeface="微软雅黑" panose="020B0503020204020204" pitchFamily="34" charset="-122"/>
                <a:ea typeface="微软雅黑" panose="020B0503020204020204" pitchFamily="34" charset="-122"/>
              </a:rPr>
              <a:t>访问操作需求</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Requests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的哲学是以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PEP 20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的习语为中心开发的，所以它</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比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urllib</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更加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Pythoner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更</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重要的一点是</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它目前</a:t>
            </a:r>
            <a:r>
              <a:rPr lang="zh-CN" altLang="en-US" sz="1600" dirty="0" smtClean="0">
                <a:solidFill>
                  <a:schemeClr val="accent4">
                    <a:lumMod val="75000"/>
                  </a:schemeClr>
                </a:solidFill>
                <a:latin typeface="微软雅黑" panose="020B0503020204020204" pitchFamily="34" charset="-122"/>
                <a:ea typeface="微软雅黑" panose="020B0503020204020204" pitchFamily="34" charset="-122"/>
              </a:rPr>
              <a:t>完美支持 </a:t>
            </a:r>
            <a:r>
              <a:rPr lang="en-US" altLang="zh-CN" sz="1600" dirty="0" smtClean="0">
                <a:solidFill>
                  <a:schemeClr val="accent4">
                    <a:lumMod val="75000"/>
                  </a:schemeClr>
                </a:solidFill>
                <a:latin typeface="微软雅黑" panose="020B0503020204020204" pitchFamily="34" charset="-122"/>
                <a:ea typeface="微软雅黑" panose="020B0503020204020204" pitchFamily="34" charset="-122"/>
              </a:rPr>
              <a:t>Python3</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41669" y="3665928"/>
            <a:ext cx="8724845" cy="2446824"/>
          </a:xfrm>
          <a:prstGeom prst="rect">
            <a:avLst/>
          </a:prstGeom>
        </p:spPr>
        <p:txBody>
          <a:bodyPr wrap="square">
            <a:spAutoFit/>
          </a:bodyPr>
          <a:lstStyle/>
          <a:p>
            <a:pPr>
              <a:lnSpc>
                <a:spcPct val="300000"/>
              </a:lnSpc>
            </a:pPr>
            <a:r>
              <a:rPr lang="zh-CN" altLang="en-US" sz="1600" b="1" dirty="0" smtClean="0">
                <a:solidFill>
                  <a:schemeClr val="accent4">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Requests</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官方的原文：</a:t>
            </a: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Beautiful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is better than ugly.(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美丽优于丑陋</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Explicit is better than implicit.(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清楚优于含糊</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Simple is better than complex.(</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简单优于复杂</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Complex is better than complicated.(</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复杂优于繁琐</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Readability counts.(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重要的是可读性</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4130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animEffect transition="in" filter="fade">
                                      <p:cBhvr>
                                        <p:cTn id="11" dur="500"/>
                                        <p:tgtEl>
                                          <p:spTgt spid="31">
                                            <p:txEl>
                                              <p:pRg st="1" end="1"/>
                                            </p:txEl>
                                          </p:spTgt>
                                        </p:tgtEl>
                                      </p:cBhvr>
                                    </p:animEffect>
                                    <p:anim calcmode="lin" valueType="num">
                                      <p:cBhvr>
                                        <p:cTn id="12"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fade">
                                      <p:cBhvr>
                                        <p:cTn id="17" dur="500"/>
                                        <p:tgtEl>
                                          <p:spTgt spid="31">
                                            <p:txEl>
                                              <p:pRg st="2" end="2"/>
                                            </p:txEl>
                                          </p:spTgt>
                                        </p:tgtEl>
                                      </p:cBhvr>
                                    </p:animEffect>
                                    <p:anim calcmode="lin" valueType="num">
                                      <p:cBhvr>
                                        <p:cTn id="18"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31">
                                            <p:txEl>
                                              <p:pRg st="3" end="3"/>
                                            </p:txEl>
                                          </p:spTgt>
                                        </p:tgtEl>
                                        <p:attrNameLst>
                                          <p:attrName>style.visibility</p:attrName>
                                        </p:attrNameLst>
                                      </p:cBhvr>
                                      <p:to>
                                        <p:strVal val="visible"/>
                                      </p:to>
                                    </p:set>
                                    <p:animEffect transition="in" filter="fade">
                                      <p:cBhvr>
                                        <p:cTn id="23" dur="500"/>
                                        <p:tgtEl>
                                          <p:spTgt spid="31">
                                            <p:txEl>
                                              <p:pRg st="3" end="3"/>
                                            </p:txEl>
                                          </p:spTgt>
                                        </p:tgtEl>
                                      </p:cBhvr>
                                    </p:animEffect>
                                    <p:anim calcmode="lin" valueType="num">
                                      <p:cBhvr>
                                        <p:cTn id="24"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31">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31">
                                            <p:txEl>
                                              <p:pRg st="4" end="4"/>
                                            </p:txEl>
                                          </p:spTgt>
                                        </p:tgtEl>
                                        <p:attrNameLst>
                                          <p:attrName>style.visibility</p:attrName>
                                        </p:attrNameLst>
                                      </p:cBhvr>
                                      <p:to>
                                        <p:strVal val="visible"/>
                                      </p:to>
                                    </p:set>
                                    <p:animEffect transition="in" filter="fade">
                                      <p:cBhvr>
                                        <p:cTn id="29" dur="500"/>
                                        <p:tgtEl>
                                          <p:spTgt spid="31">
                                            <p:txEl>
                                              <p:pRg st="4" end="4"/>
                                            </p:txEl>
                                          </p:spTgt>
                                        </p:tgtEl>
                                      </p:cBhvr>
                                    </p:animEffect>
                                    <p:anim calcmode="lin" valueType="num">
                                      <p:cBhvr>
                                        <p:cTn id="30" dur="500" fill="hold"/>
                                        <p:tgtEl>
                                          <p:spTgt spid="31">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31">
                                            <p:txEl>
                                              <p:pRg st="4" end="4"/>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31">
                                            <p:txEl>
                                              <p:pRg st="5" end="5"/>
                                            </p:txEl>
                                          </p:spTgt>
                                        </p:tgtEl>
                                        <p:attrNameLst>
                                          <p:attrName>style.visibility</p:attrName>
                                        </p:attrNameLst>
                                      </p:cBhvr>
                                      <p:to>
                                        <p:strVal val="visible"/>
                                      </p:to>
                                    </p:set>
                                    <p:animEffect transition="in" filter="fade">
                                      <p:cBhvr>
                                        <p:cTn id="35" dur="500"/>
                                        <p:tgtEl>
                                          <p:spTgt spid="31">
                                            <p:txEl>
                                              <p:pRg st="5" end="5"/>
                                            </p:txEl>
                                          </p:spTgt>
                                        </p:tgtEl>
                                      </p:cBhvr>
                                    </p:animEffect>
                                    <p:anim calcmode="lin" valueType="num">
                                      <p:cBhvr>
                                        <p:cTn id="36" dur="500" fill="hold"/>
                                        <p:tgtEl>
                                          <p:spTgt spid="31">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requests</a:t>
            </a:r>
            <a:r>
              <a:rPr lang="zh-CN" altLang="en-US" sz="2000" b="1" dirty="0">
                <a:solidFill>
                  <a:schemeClr val="bg1">
                    <a:lumMod val="95000"/>
                  </a:schemeClr>
                </a:solidFill>
              </a:rPr>
              <a:t>模块</a:t>
            </a:r>
          </a:p>
        </p:txBody>
      </p:sp>
      <p:sp>
        <p:nvSpPr>
          <p:cNvPr id="5" name="矩形 4"/>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3.1  </a:t>
            </a:r>
            <a:r>
              <a:rPr lang="en-US" altLang="zh-CN" sz="2500" b="1" dirty="0" err="1">
                <a:ln/>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2500" b="1" dirty="0" err="1" smtClean="0">
                <a:ln/>
                <a:solidFill>
                  <a:schemeClr val="tx1">
                    <a:lumMod val="65000"/>
                    <a:lumOff val="35000"/>
                  </a:schemeClr>
                </a:solidFill>
                <a:latin typeface="微软雅黑" panose="020B0503020204020204" pitchFamily="34" charset="-122"/>
                <a:ea typeface="微软雅黑" panose="020B0503020204020204" pitchFamily="34" charset="-122"/>
              </a:rPr>
              <a:t>esquests</a:t>
            </a:r>
            <a:r>
              <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rPr>
              <a:t>安装</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288" y="4108861"/>
            <a:ext cx="3104453" cy="635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289" y="3166502"/>
            <a:ext cx="43434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794289" y="1932685"/>
            <a:ext cx="6096000" cy="369332"/>
          </a:xfrm>
          <a:prstGeom prst="rect">
            <a:avLst/>
          </a:prstGeom>
        </p:spPr>
        <p:txBody>
          <a:bodyP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Requests</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库不是</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Python</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的标准库，因此我们需要用</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4337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Requests </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案例快速上手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既然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request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 是基于</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urllib</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模块开发的，因此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urllib</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模块拥有的功能其基本上全都能实现，并且</a:t>
            </a:r>
            <a:r>
              <a:rPr lang="zh-CN" altLang="en-US" sz="1600" dirty="0" smtClean="0">
                <a:solidFill>
                  <a:schemeClr val="accent6"/>
                </a:solidFill>
                <a:latin typeface="微软雅黑" panose="020B0503020204020204" pitchFamily="34" charset="-122"/>
                <a:ea typeface="微软雅黑" panose="020B0503020204020204" pitchFamily="34" charset="-122"/>
              </a:rPr>
              <a:t>语法更加简洁</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41669" y="2380233"/>
            <a:ext cx="10771360" cy="830997"/>
          </a:xfrm>
          <a:prstGeom prst="rect">
            <a:avLst/>
          </a:prstGeom>
        </p:spPr>
        <p:txBody>
          <a:bodyPr wrap="square">
            <a:spAutoFit/>
          </a:bodyPr>
          <a:lstStyle/>
          <a:p>
            <a:pPr marL="285750" indent="-285750">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ch05-demo07-requests-get.py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实现以</a:t>
            </a:r>
            <a:r>
              <a:rPr lang="en-US" altLang="zh-CN" sz="1600" dirty="0" smtClean="0">
                <a:solidFill>
                  <a:schemeClr val="accent2"/>
                </a:solidFill>
                <a:latin typeface="微软雅黑" panose="020B0503020204020204" pitchFamily="34" charset="-122"/>
                <a:ea typeface="微软雅黑" panose="020B0503020204020204" pitchFamily="34" charset="-122"/>
              </a:rPr>
              <a:t>GET</a:t>
            </a:r>
            <a:r>
              <a:rPr lang="zh-CN" altLang="en-US" sz="1600" dirty="0" smtClean="0">
                <a:solidFill>
                  <a:schemeClr val="accent2"/>
                </a:solidFill>
                <a:latin typeface="微软雅黑" panose="020B0503020204020204" pitchFamily="34" charset="-122"/>
                <a:ea typeface="微软雅黑" panose="020B0503020204020204" pitchFamily="34" charset="-122"/>
              </a:rPr>
              <a:t>请求</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方式向服务器发送请求并获取服务器响应的数据集对象。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122088" y="5696747"/>
            <a:ext cx="10771360" cy="338554"/>
          </a:xfrm>
          <a:prstGeom prst="rect">
            <a:avLst/>
          </a:prstGeom>
        </p:spPr>
        <p:txBody>
          <a:bodyPr wrap="square">
            <a:spAutoFit/>
          </a:bodyPr>
          <a:lstStyle/>
          <a:p>
            <a:pPr marL="285750" indent="-285750">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说明：</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获取服务器反馈的状态码使用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resposne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对象的</a:t>
            </a:r>
            <a:r>
              <a:rPr lang="en-US" altLang="zh-CN" sz="1600" dirty="0" err="1" smtClean="0">
                <a:solidFill>
                  <a:schemeClr val="accent2"/>
                </a:solidFill>
                <a:latin typeface="微软雅黑" panose="020B0503020204020204" pitchFamily="34" charset="-122"/>
                <a:ea typeface="微软雅黑" panose="020B0503020204020204" pitchFamily="34" charset="-122"/>
              </a:rPr>
              <a:t>status_code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属性即可输出。</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270" y="3428999"/>
            <a:ext cx="54673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24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anim calcmode="lin" valueType="num">
                                      <p:cBhvr>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10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Requests </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案例快速上手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941669" y="1857719"/>
            <a:ext cx="10771360" cy="1323439"/>
          </a:xfrm>
          <a:prstGeom prst="rect">
            <a:avLst/>
          </a:prstGeom>
        </p:spPr>
        <p:txBody>
          <a:bodyPr wrap="square">
            <a:spAutoFit/>
          </a:bodyPr>
          <a:lstStyle/>
          <a:p>
            <a:pPr marL="285750" indent="-285750">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ch05-demo07-requests-get.py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实现以</a:t>
            </a:r>
            <a:r>
              <a:rPr lang="en-US" altLang="zh-CN" sz="1600" dirty="0" smtClean="0">
                <a:solidFill>
                  <a:schemeClr val="accent2"/>
                </a:solidFill>
                <a:latin typeface="微软雅黑" panose="020B0503020204020204" pitchFamily="34" charset="-122"/>
                <a:ea typeface="微软雅黑" panose="020B0503020204020204" pitchFamily="34" charset="-122"/>
              </a:rPr>
              <a:t>GET</a:t>
            </a:r>
            <a:r>
              <a:rPr lang="zh-CN" altLang="en-US" sz="1600" dirty="0" smtClean="0">
                <a:solidFill>
                  <a:schemeClr val="accent2"/>
                </a:solidFill>
                <a:latin typeface="微软雅黑" panose="020B0503020204020204" pitchFamily="34" charset="-122"/>
                <a:ea typeface="微软雅黑" panose="020B0503020204020204" pitchFamily="34" charset="-122"/>
              </a:rPr>
              <a:t>请求带请求参数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方式向服务器发送请求并获取服务器响应的数据集对象。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rgbClr val="C00000"/>
                </a:solidFill>
                <a:latin typeface="微软雅黑" panose="020B0503020204020204" pitchFamily="34" charset="-122"/>
                <a:ea typeface="微软雅黑" panose="020B0503020204020204" pitchFamily="34" charset="-122"/>
              </a:rPr>
              <a:t>特别注意：</a:t>
            </a:r>
            <a:r>
              <a:rPr lang="en-US" altLang="zh-CN" sz="1600" dirty="0" smtClean="0">
                <a:solidFill>
                  <a:schemeClr val="accent2">
                    <a:lumMod val="75000"/>
                  </a:schemeClr>
                </a:solidFill>
                <a:latin typeface="微软雅黑" panose="020B0503020204020204" pitchFamily="34" charset="-122"/>
                <a:ea typeface="微软雅黑" panose="020B0503020204020204" pitchFamily="34" charset="-122"/>
              </a:rPr>
              <a:t>requests</a:t>
            </a:r>
            <a:r>
              <a:rPr lang="zh-CN" altLang="en-US" sz="1600" dirty="0" smtClean="0">
                <a:solidFill>
                  <a:schemeClr val="accent2">
                    <a:lumMod val="75000"/>
                  </a:schemeClr>
                </a:solidFill>
                <a:latin typeface="微软雅黑" panose="020B0503020204020204" pitchFamily="34" charset="-122"/>
                <a:ea typeface="微软雅黑" panose="020B0503020204020204" pitchFamily="34" charset="-122"/>
              </a:rPr>
              <a:t>所携带的参数无需序列化（函数自身已经实现序列化，直接传入字典类型即可）</a:t>
            </a:r>
            <a:endParaRPr lang="en-US" altLang="zh-CN" sz="1600" dirty="0" smtClean="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122088" y="5696747"/>
            <a:ext cx="10771360" cy="338554"/>
          </a:xfrm>
          <a:prstGeom prst="rect">
            <a:avLst/>
          </a:prstGeom>
        </p:spPr>
        <p:txBody>
          <a:bodyPr wrap="square">
            <a:spAutoFit/>
          </a:bodyPr>
          <a:lstStyle/>
          <a:p>
            <a:pPr marL="285750" indent="-285750">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说明：</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获取服务器反馈的资源数据使用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resposne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对象的</a:t>
            </a:r>
            <a:r>
              <a:rPr lang="en-US" altLang="zh-CN" sz="1600" dirty="0" smtClean="0">
                <a:solidFill>
                  <a:schemeClr val="accent2"/>
                </a:solidFill>
                <a:latin typeface="微软雅黑" panose="020B0503020204020204" pitchFamily="34" charset="-122"/>
                <a:ea typeface="微软雅黑" panose="020B0503020204020204" pitchFamily="34" charset="-122"/>
              </a:rPr>
              <a:t>text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属性即可得到（确实很方便）。</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96" y="3181158"/>
            <a:ext cx="65817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17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anim calcmode="lin" valueType="num">
                                      <p:cBhvr>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anim calcmode="lin" valueType="num">
                                      <p:cBhvr>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10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Requests </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3.3 POST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提交处理</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941669" y="1857719"/>
            <a:ext cx="10771360" cy="830997"/>
          </a:xfrm>
          <a:prstGeom prst="rect">
            <a:avLst/>
          </a:prstGeom>
        </p:spPr>
        <p:txBody>
          <a:bodyPr wrap="square">
            <a:spAutoFit/>
          </a:bodyPr>
          <a:lstStyle/>
          <a:p>
            <a:pPr marL="285750" indent="-285750">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ch05-demo08-requests-post.py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实现以</a:t>
            </a:r>
            <a:r>
              <a:rPr lang="en-US" altLang="zh-CN" sz="1600" dirty="0" smtClean="0">
                <a:solidFill>
                  <a:schemeClr val="accent2"/>
                </a:solidFill>
                <a:latin typeface="微软雅黑" panose="020B0503020204020204" pitchFamily="34" charset="-122"/>
                <a:ea typeface="微软雅黑" panose="020B0503020204020204" pitchFamily="34" charset="-122"/>
              </a:rPr>
              <a:t>POST</a:t>
            </a:r>
            <a:r>
              <a:rPr lang="zh-CN" altLang="en-US" sz="1600" dirty="0" smtClean="0">
                <a:solidFill>
                  <a:schemeClr val="accent2"/>
                </a:solidFill>
                <a:latin typeface="微软雅黑" panose="020B0503020204020204" pitchFamily="34" charset="-122"/>
                <a:ea typeface="微软雅黑" panose="020B0503020204020204" pitchFamily="34" charset="-122"/>
              </a:rPr>
              <a:t>请求带请求参数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方式向服务器发送请求并获取服务器响应的数据集对象。</a:t>
            </a:r>
            <a:endParaRPr lang="en-US" altLang="zh-CN" sz="1600" dirty="0" smtClean="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122088" y="2727237"/>
            <a:ext cx="5200650" cy="2447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059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anim calcmode="lin" valueType="num">
                                      <p:cBhvr>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Requests </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3.3 POST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提交处理</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941669" y="1857719"/>
            <a:ext cx="10771360" cy="830997"/>
          </a:xfrm>
          <a:prstGeom prst="rect">
            <a:avLst/>
          </a:prstGeom>
        </p:spPr>
        <p:txBody>
          <a:bodyPr wrap="square">
            <a:spAutoFit/>
          </a:bodyPr>
          <a:lstStyle/>
          <a:p>
            <a:pPr marL="285750" indent="-285750">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ch05-demo08-requests-json.py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实现以</a:t>
            </a:r>
            <a:r>
              <a:rPr lang="en-US" altLang="zh-CN" sz="1600" dirty="0" smtClean="0">
                <a:solidFill>
                  <a:schemeClr val="accent2"/>
                </a:solidFill>
                <a:latin typeface="微软雅黑" panose="020B0503020204020204" pitchFamily="34" charset="-122"/>
                <a:ea typeface="微软雅黑" panose="020B0503020204020204" pitchFamily="34" charset="-122"/>
              </a:rPr>
              <a:t>POST</a:t>
            </a:r>
            <a:r>
              <a:rPr lang="zh-CN" altLang="en-US" sz="1600" dirty="0" smtClean="0">
                <a:solidFill>
                  <a:schemeClr val="accent2"/>
                </a:solidFill>
                <a:latin typeface="微软雅黑" panose="020B0503020204020204" pitchFamily="34" charset="-122"/>
                <a:ea typeface="微软雅黑" panose="020B0503020204020204" pitchFamily="34" charset="-122"/>
              </a:rPr>
              <a:t>请求带</a:t>
            </a:r>
            <a:r>
              <a:rPr lang="en-US" altLang="zh-CN" sz="1600" dirty="0" err="1" smtClean="0">
                <a:solidFill>
                  <a:schemeClr val="accent2"/>
                </a:solidFill>
                <a:latin typeface="微软雅黑" panose="020B0503020204020204" pitchFamily="34" charset="-122"/>
                <a:ea typeface="微软雅黑" panose="020B0503020204020204" pitchFamily="34" charset="-122"/>
              </a:rPr>
              <a:t>json</a:t>
            </a:r>
            <a:r>
              <a:rPr lang="zh-CN" altLang="en-US" sz="1600" dirty="0" smtClean="0">
                <a:solidFill>
                  <a:schemeClr val="accent2"/>
                </a:solidFill>
                <a:latin typeface="微软雅黑" panose="020B0503020204020204" pitchFamily="34" charset="-122"/>
                <a:ea typeface="微软雅黑" panose="020B0503020204020204" pitchFamily="34" charset="-122"/>
              </a:rPr>
              <a:t>请求参数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方式向服务器发送请求并获取服务器响应的数据集对象。</a:t>
            </a:r>
            <a:endParaRPr lang="en-US" altLang="zh-CN" sz="1600" dirty="0" smtClean="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140079" y="2688716"/>
            <a:ext cx="4467225" cy="3514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97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anim calcmode="lin" valueType="num">
                                      <p:cBhvr>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网页解析基础</a:t>
            </a:r>
            <a:endParaRPr lang="zh-CN" altLang="en-US" sz="2000" b="1" dirty="0">
              <a:solidFill>
                <a:schemeClr val="bg1">
                  <a:lumMod val="95000"/>
                </a:schemeClr>
              </a:solidFill>
            </a:endParaRPr>
          </a:p>
        </p:txBody>
      </p:sp>
      <p:sp>
        <p:nvSpPr>
          <p:cNvPr id="5" name="矩形 4"/>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什么是网页解析？</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941669" y="1711236"/>
            <a:ext cx="10771360"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除了学会向服务器发出请求、下载</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源码，要获取结构化的数据还面临一个最常见的任务，就是从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源码中提取数据。这就需要对网页进行解析。</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198" y="2788454"/>
            <a:ext cx="74866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384" y="4014784"/>
            <a:ext cx="6203930" cy="261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34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网页解析基础</a:t>
            </a:r>
            <a:endParaRPr lang="zh-CN" altLang="en-US" sz="2000" b="1" dirty="0">
              <a:solidFill>
                <a:schemeClr val="bg1">
                  <a:lumMod val="95000"/>
                </a:schemeClr>
              </a:solidFill>
            </a:endParaRPr>
          </a:p>
        </p:txBody>
      </p:sp>
      <p:sp>
        <p:nvSpPr>
          <p:cNvPr id="5" name="矩形 4"/>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网页解析工具</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941669" y="1711236"/>
            <a:ext cx="10771360" cy="2062103"/>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中网页解析的工具主要有三种：</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1.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正则表达式 ：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库</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描述了一种字符串匹配的模式，可以用来检查一个串是否含有某种子串</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2.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Lxml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库</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Xpath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语法，是一个效率比较高的解析库。</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3. Beautiful soup</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库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是一个可以从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文件中提取数据的第三方库。解析速度较慢</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80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anim calcmode="lin" valueType="num">
                                      <p:cBhvr>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anim calcmode="lin" valueType="num">
                                      <p:cBhvr>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anim calcmode="lin" valueType="num">
                                      <p:cBhvr>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网页解析基础</a:t>
            </a:r>
            <a:endParaRPr lang="zh-CN" altLang="en-US" sz="2000" b="1" dirty="0">
              <a:solidFill>
                <a:schemeClr val="bg1">
                  <a:lumMod val="95000"/>
                </a:schemeClr>
              </a:solidFill>
            </a:endParaRPr>
          </a:p>
        </p:txBody>
      </p:sp>
      <p:sp>
        <p:nvSpPr>
          <p:cNvPr id="5" name="矩形 4"/>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案例快速上手</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794289" y="1932685"/>
            <a:ext cx="6096000" cy="369332"/>
          </a:xfrm>
          <a:prstGeom prst="rect">
            <a:avLst/>
          </a:prstGeom>
        </p:spPr>
        <p:txBody>
          <a:bodyP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1.  </a:t>
            </a:r>
            <a:r>
              <a:rPr lang="en-US" altLang="zh-CN" dirty="0" err="1" smtClean="0">
                <a:solidFill>
                  <a:schemeClr val="bg2">
                    <a:lumMod val="50000"/>
                  </a:schemeClr>
                </a:solidFill>
                <a:latin typeface="微软雅黑" panose="020B0503020204020204" pitchFamily="34" charset="-122"/>
                <a:ea typeface="微软雅黑" panose="020B0503020204020204" pitchFamily="34" charset="-122"/>
              </a:rPr>
              <a:t>lxml</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库不是</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Python</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的标准库，因此我们需要用</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079" y="2474768"/>
            <a:ext cx="4797157" cy="561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794289" y="3451115"/>
            <a:ext cx="6096000" cy="369332"/>
          </a:xfrm>
          <a:prstGeom prst="rect">
            <a:avLst/>
          </a:prstGeom>
        </p:spPr>
        <p:txBody>
          <a:bodyP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2.  </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加载百度首页</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HTML</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，并提取其中的信息</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079" y="3986334"/>
            <a:ext cx="6311231" cy="2545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78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6"/>
            <a:ext cx="8940882" cy="1886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：网络爬虫的基础概念</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2</a:t>
            </a:r>
            <a:r>
              <a:rPr lang="zh-CN" altLang="en-US" sz="1400" b="0" dirty="0" smtClean="0">
                <a:solidFill>
                  <a:schemeClr val="accent6"/>
                </a:solidFill>
              </a:rPr>
              <a:t>：</a:t>
            </a:r>
            <a:r>
              <a:rPr lang="en-US" altLang="zh-CN" sz="1400" b="0" dirty="0" smtClean="0">
                <a:solidFill>
                  <a:schemeClr val="accent6"/>
                </a:solidFill>
              </a:rPr>
              <a:t>HTTP</a:t>
            </a:r>
            <a:r>
              <a:rPr lang="zh-CN" altLang="en-US" sz="1400" b="0" dirty="0" smtClean="0">
                <a:solidFill>
                  <a:schemeClr val="accent6"/>
                </a:solidFill>
              </a:rPr>
              <a:t>请求</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3</a:t>
            </a:r>
            <a:r>
              <a:rPr lang="zh-CN" altLang="en-US" sz="1400" b="0" dirty="0" smtClean="0">
                <a:solidFill>
                  <a:schemeClr val="accent6"/>
                </a:solidFill>
              </a:rPr>
              <a:t>：</a:t>
            </a:r>
            <a:r>
              <a:rPr lang="en-US" altLang="zh-CN" sz="1400" b="0" dirty="0" smtClean="0">
                <a:solidFill>
                  <a:schemeClr val="accent6"/>
                </a:solidFill>
              </a:rPr>
              <a:t>Requests</a:t>
            </a:r>
            <a:r>
              <a:rPr lang="zh-CN" altLang="en-US" sz="1400" b="0" dirty="0" smtClean="0">
                <a:solidFill>
                  <a:schemeClr val="accent6"/>
                </a:solidFill>
              </a:rPr>
              <a:t>模块入门</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4</a:t>
            </a:r>
            <a:r>
              <a:rPr lang="zh-CN" altLang="en-US" sz="1400" b="0" dirty="0" smtClean="0">
                <a:solidFill>
                  <a:schemeClr val="accent6"/>
                </a:solidFill>
              </a:rPr>
              <a:t>： 网页解析入门</a:t>
            </a:r>
            <a:endParaRPr lang="en-US" altLang="zh-CN" sz="1400" b="0" dirty="0" smtClean="0">
              <a:solidFill>
                <a:schemeClr val="accent6"/>
              </a:solidFill>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2" name="标题 1"/>
          <p:cNvSpPr txBox="1">
            <a:spLocks/>
          </p:cNvSpPr>
          <p:nvPr/>
        </p:nvSpPr>
        <p:spPr>
          <a:xfrm>
            <a:off x="703862" y="1062264"/>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300" dirty="0" smtClean="0">
                <a:solidFill>
                  <a:schemeClr val="tx1">
                    <a:lumMod val="65000"/>
                    <a:lumOff val="35000"/>
                  </a:schemeClr>
                </a:solidFill>
              </a:rPr>
              <a:t>知识点</a:t>
            </a:r>
            <a:endParaRPr lang="zh-CN" altLang="en-US" sz="2300" dirty="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164" y="2538969"/>
            <a:ext cx="8275986" cy="2545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687411" y="1942949"/>
            <a:ext cx="6096000" cy="369332"/>
          </a:xfrm>
          <a:prstGeom prst="rect">
            <a:avLst/>
          </a:prstGeom>
        </p:spPr>
        <p:txBody>
          <a:bodyPr>
            <a:spAutoFit/>
          </a:bodyPr>
          <a:lstStyle/>
          <a:p>
            <a:r>
              <a:rPr lang="en-US" altLang="zh-CN" dirty="0">
                <a:solidFill>
                  <a:schemeClr val="bg2">
                    <a:lumMod val="50000"/>
                  </a:schemeClr>
                </a:solidFill>
                <a:latin typeface="微软雅黑" panose="020B0503020204020204" pitchFamily="34" charset="-122"/>
                <a:ea typeface="微软雅黑" panose="020B0503020204020204" pitchFamily="34" charset="-122"/>
              </a:rPr>
              <a:t>3</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加载多条信息</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案例快速上手</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网页解析基础</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205324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381747" y="2283508"/>
            <a:ext cx="5442939" cy="810532"/>
          </a:xfrm>
        </p:spPr>
        <p:txBody>
          <a:bodyPr>
            <a:normAutofit/>
          </a:bodyPr>
          <a:lstStyle/>
          <a:p>
            <a:pPr algn="ctr"/>
            <a:r>
              <a:rPr lang="zh-CN" altLang="en-US" sz="3000" dirty="0" smtClean="0">
                <a:solidFill>
                  <a:schemeClr val="tx1">
                    <a:lumMod val="65000"/>
                    <a:lumOff val="35000"/>
                  </a:schemeClr>
                </a:solidFill>
              </a:rPr>
              <a:t>实战任务</a:t>
            </a:r>
            <a:r>
              <a:rPr lang="en-US" altLang="zh-CN" sz="3000" dirty="0" smtClean="0">
                <a:solidFill>
                  <a:schemeClr val="tx1">
                    <a:lumMod val="65000"/>
                    <a:lumOff val="35000"/>
                  </a:schemeClr>
                </a:solidFill>
              </a:rPr>
              <a:t>1. </a:t>
            </a:r>
            <a:r>
              <a:rPr lang="zh-CN" altLang="en-US" sz="3000" dirty="0" smtClean="0">
                <a:solidFill>
                  <a:schemeClr val="tx1">
                    <a:lumMod val="65000"/>
                    <a:lumOff val="35000"/>
                  </a:schemeClr>
                </a:solidFill>
              </a:rPr>
              <a:t>豆瓣电影排行爬虫</a:t>
            </a:r>
            <a:endParaRPr lang="zh-CN" altLang="en-US" sz="3000" dirty="0">
              <a:solidFill>
                <a:schemeClr val="tx1">
                  <a:lumMod val="65000"/>
                  <a:lumOff val="35000"/>
                </a:schemeClr>
              </a:solidFill>
            </a:endParaRPr>
          </a:p>
        </p:txBody>
      </p:sp>
      <p:sp>
        <p:nvSpPr>
          <p:cNvPr id="6"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使用</a:t>
            </a:r>
            <a:r>
              <a:rPr lang="en-US" altLang="zh-CN" sz="1400" b="0" dirty="0" smtClean="0">
                <a:solidFill>
                  <a:schemeClr val="tx1">
                    <a:lumMod val="65000"/>
                    <a:lumOff val="35000"/>
                  </a:schemeClr>
                </a:solidFill>
              </a:rPr>
              <a:t>requests</a:t>
            </a:r>
            <a:r>
              <a:rPr lang="zh-CN" altLang="en-US" sz="1400" b="0" dirty="0" smtClean="0">
                <a:solidFill>
                  <a:schemeClr val="tx1">
                    <a:lumMod val="65000"/>
                    <a:lumOff val="35000"/>
                  </a:schemeClr>
                </a:solidFill>
              </a:rPr>
              <a:t>库爬取豆瓣电影的信息，并存入文件中</a:t>
            </a:r>
            <a:endParaRPr lang="en-US" altLang="zh-CN" sz="1400" b="0" dirty="0" smtClean="0">
              <a:solidFill>
                <a:schemeClr val="tx1">
                  <a:lumMod val="65000"/>
                  <a:lumOff val="35000"/>
                </a:schemeClr>
              </a:solidFill>
            </a:endParaRPr>
          </a:p>
        </p:txBody>
      </p:sp>
      <p:sp>
        <p:nvSpPr>
          <p:cNvPr id="7"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爬虫实战</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3845419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71036" y="1225112"/>
            <a:ext cx="1467068" cy="400110"/>
          </a:xfrm>
          <a:prstGeom prst="rect">
            <a:avLst/>
          </a:prstGeom>
        </p:spPr>
        <p:txBody>
          <a:bodyPr wrap="none">
            <a:spAutoFit/>
          </a:bodyPr>
          <a:lstStyle/>
          <a:p>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业务需求：</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1424354" y="1778357"/>
            <a:ext cx="6904454" cy="83099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抓取豆瓣电影排行的 电影名称、图片</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url</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、评分信息，并将其存入</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下载不同电影对应的图片，并放入文件夹中</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871036" y="4432642"/>
            <a:ext cx="1467068" cy="400110"/>
          </a:xfrm>
          <a:prstGeom prst="rect">
            <a:avLst/>
          </a:prstGeom>
        </p:spPr>
        <p:txBody>
          <a:bodyPr wrap="none">
            <a:spAutoFit/>
          </a:bodyPr>
          <a:lstStyle/>
          <a:p>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技术需求：</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424354" y="4985887"/>
            <a:ext cx="3990708" cy="830997"/>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Requests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网页下载</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Xpath</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网页解析</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文件存储</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692715" y="3102605"/>
            <a:ext cx="7833004" cy="105474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sz="1600" b="0" dirty="0" smtClean="0">
                <a:solidFill>
                  <a:schemeClr val="tx1">
                    <a:lumMod val="65000"/>
                    <a:lumOff val="35000"/>
                  </a:schemeClr>
                </a:solidFill>
              </a:rPr>
              <a:t>豆瓣电影排行版</a:t>
            </a:r>
            <a:r>
              <a:rPr lang="en-US" altLang="zh-CN" sz="1600" b="0" dirty="0" smtClean="0">
                <a:solidFill>
                  <a:schemeClr val="tx1">
                    <a:lumMod val="65000"/>
                    <a:lumOff val="35000"/>
                  </a:schemeClr>
                </a:solidFill>
              </a:rPr>
              <a:t>url</a:t>
            </a:r>
            <a:r>
              <a:rPr lang="en-US" altLang="zh-CN" sz="1600" b="0" dirty="0" smtClean="0">
                <a:solidFill>
                  <a:schemeClr val="tx1">
                    <a:lumMod val="65000"/>
                    <a:lumOff val="35000"/>
                  </a:schemeClr>
                </a:solidFill>
              </a:rPr>
              <a:t>: </a:t>
            </a:r>
            <a:r>
              <a:rPr lang="en-US" altLang="zh-CN" sz="1400" dirty="0">
                <a:hlinkClick r:id="rId2"/>
              </a:rPr>
              <a:t>https://</a:t>
            </a:r>
            <a:r>
              <a:rPr lang="en-US" altLang="zh-CN" sz="1400" dirty="0" smtClean="0">
                <a:hlinkClick r:id="rId2"/>
              </a:rPr>
              <a:t>movie.douban.com/chart</a:t>
            </a:r>
            <a:endParaRPr lang="en-US" altLang="zh-CN" sz="1400" dirty="0" smtClean="0">
              <a:solidFill>
                <a:schemeClr val="tx1">
                  <a:lumMod val="65000"/>
                  <a:lumOff val="35000"/>
                </a:schemeClr>
              </a:solidFill>
            </a:endParaRPr>
          </a:p>
        </p:txBody>
      </p:sp>
      <p:sp>
        <p:nvSpPr>
          <p:cNvPr id="9" name="矩形 8"/>
          <p:cNvSpPr/>
          <p:nvPr/>
        </p:nvSpPr>
        <p:spPr>
          <a:xfrm>
            <a:off x="1707228" y="2758908"/>
            <a:ext cx="800219" cy="338554"/>
          </a:xfrm>
          <a:prstGeom prst="rect">
            <a:avLst/>
          </a:prstGeom>
        </p:spPr>
        <p:txBody>
          <a:bodyPr wrap="none">
            <a:spAutoFit/>
          </a:bodyPr>
          <a:lstStyle/>
          <a:p>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信息</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爬虫实战</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155430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上弧形箭头 5"/>
          <p:cNvSpPr/>
          <p:nvPr/>
        </p:nvSpPr>
        <p:spPr>
          <a:xfrm rot="1335703">
            <a:off x="5523137" y="2289718"/>
            <a:ext cx="2842400" cy="948525"/>
          </a:xfrm>
          <a:prstGeom prst="curvedDownArrow">
            <a:avLst>
              <a:gd name="adj1" fmla="val 25000"/>
              <a:gd name="adj2" fmla="val 50000"/>
              <a:gd name="adj3" fmla="val 5418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爬虫实战</a:t>
            </a:r>
            <a:endParaRPr lang="zh-CN" altLang="en-US" sz="2000" b="1" dirty="0">
              <a:solidFill>
                <a:schemeClr val="bg1">
                  <a:lumMod val="9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24" y="1425719"/>
            <a:ext cx="56102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263" y="3372591"/>
            <a:ext cx="62293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081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548" y="1885332"/>
            <a:ext cx="8618537"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副标题 2"/>
          <p:cNvSpPr txBox="1">
            <a:spLocks/>
          </p:cNvSpPr>
          <p:nvPr/>
        </p:nvSpPr>
        <p:spPr>
          <a:xfrm>
            <a:off x="9085943" y="194822"/>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爬虫实战</a:t>
            </a:r>
            <a:endParaRPr lang="zh-CN" altLang="en-US" sz="2000" b="1" dirty="0">
              <a:solidFill>
                <a:schemeClr val="bg1">
                  <a:lumMod val="95000"/>
                </a:schemeClr>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549" y="4268253"/>
            <a:ext cx="7215558" cy="124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72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a:t>
            </a:r>
            <a:r>
              <a:rPr lang="zh-CN" altLang="en-US" sz="2000" b="1" dirty="0" smtClean="0">
                <a:solidFill>
                  <a:schemeClr val="bg1">
                    <a:lumMod val="95000"/>
                  </a:schemeClr>
                </a:solidFill>
              </a:rPr>
              <a:t>爬虫入门</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232835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73183"/>
            <a:ext cx="10515600" cy="4003779"/>
          </a:xfrm>
        </p:spPr>
        <p:txBody>
          <a:bodyPr/>
          <a:lstStyle/>
          <a:p>
            <a:r>
              <a:rPr lang="zh-CN" altLang="en-US" sz="1800" dirty="0">
                <a:solidFill>
                  <a:schemeClr val="bg2">
                    <a:lumMod val="50000"/>
                  </a:schemeClr>
                </a:solidFill>
              </a:rPr>
              <a:t>网络爬虫是一种程序，它的主要目的是将互联网上的网页下载到本地并提取出相关数据。网络爬虫</a:t>
            </a:r>
            <a:r>
              <a:rPr lang="zh-CN" altLang="en-US" sz="1800" dirty="0" smtClean="0">
                <a:solidFill>
                  <a:schemeClr val="bg2">
                    <a:lumMod val="50000"/>
                  </a:schemeClr>
                </a:solidFill>
              </a:rPr>
              <a:t>可</a:t>
            </a:r>
            <a:endParaRPr lang="en-US" altLang="zh-CN" sz="1800" dirty="0" smtClean="0">
              <a:solidFill>
                <a:schemeClr val="bg2">
                  <a:lumMod val="50000"/>
                </a:schemeClr>
              </a:solidFill>
            </a:endParaRPr>
          </a:p>
          <a:p>
            <a:pPr marL="0" indent="0">
              <a:buNone/>
            </a:pPr>
            <a:r>
              <a:rPr lang="en-US" altLang="zh-CN" sz="1800" dirty="0" smtClean="0">
                <a:solidFill>
                  <a:schemeClr val="bg2">
                    <a:lumMod val="50000"/>
                  </a:schemeClr>
                </a:solidFill>
              </a:rPr>
              <a:t> </a:t>
            </a:r>
            <a:r>
              <a:rPr lang="zh-CN" altLang="en-US" sz="1800" dirty="0" smtClean="0">
                <a:solidFill>
                  <a:schemeClr val="bg2">
                    <a:lumMod val="50000"/>
                  </a:schemeClr>
                </a:solidFill>
              </a:rPr>
              <a:t>以</a:t>
            </a:r>
            <a:r>
              <a:rPr lang="zh-CN" altLang="en-US" sz="1800" dirty="0">
                <a:solidFill>
                  <a:schemeClr val="bg2">
                    <a:lumMod val="50000"/>
                  </a:schemeClr>
                </a:solidFill>
              </a:rPr>
              <a:t>自动化的浏览网络中的信息，然后根据我们制定的规则</a:t>
            </a:r>
            <a:r>
              <a:rPr lang="zh-CN" altLang="en-US" sz="1800" b="1" dirty="0">
                <a:solidFill>
                  <a:schemeClr val="accent6"/>
                </a:solidFill>
              </a:rPr>
              <a:t>下载和提取信息</a:t>
            </a:r>
            <a:r>
              <a:rPr lang="zh-CN" altLang="en-US" sz="1800" dirty="0" smtClean="0">
                <a:solidFill>
                  <a:schemeClr val="bg2">
                    <a:lumMod val="50000"/>
                  </a:schemeClr>
                </a:solidFill>
              </a:rPr>
              <a:t>。</a:t>
            </a:r>
            <a:endParaRPr lang="en-US" altLang="zh-CN" sz="1800" dirty="0" smtClean="0">
              <a:solidFill>
                <a:schemeClr val="bg2">
                  <a:lumMod val="50000"/>
                </a:schemeClr>
              </a:solidFill>
            </a:endParaRPr>
          </a:p>
          <a:p>
            <a:endParaRPr lang="en-US" altLang="zh-CN" sz="1600" dirty="0" smtClean="0">
              <a:solidFill>
                <a:schemeClr val="bg2">
                  <a:lumMod val="50000"/>
                </a:schemeClr>
              </a:solidFill>
            </a:endParaRPr>
          </a:p>
          <a:p>
            <a:r>
              <a:rPr lang="zh-CN" altLang="en-US" sz="1600" dirty="0" smtClean="0">
                <a:solidFill>
                  <a:schemeClr val="bg2">
                    <a:lumMod val="50000"/>
                  </a:schemeClr>
                </a:solidFill>
              </a:rPr>
              <a:t>网络爬虫主要完成两个任务：</a:t>
            </a:r>
            <a:endParaRPr lang="en-US" altLang="zh-CN" sz="1600" dirty="0" smtClean="0">
              <a:solidFill>
                <a:schemeClr val="bg2">
                  <a:lumMod val="50000"/>
                </a:schemeClr>
              </a:solidFill>
            </a:endParaRPr>
          </a:p>
          <a:p>
            <a:pPr marL="0" indent="0">
              <a:buNone/>
            </a:pPr>
            <a:r>
              <a:rPr lang="en-US" altLang="zh-CN" sz="1600" dirty="0">
                <a:solidFill>
                  <a:schemeClr val="bg2">
                    <a:lumMod val="50000"/>
                  </a:schemeClr>
                </a:solidFill>
              </a:rPr>
              <a:t> </a:t>
            </a:r>
            <a:r>
              <a:rPr lang="en-US" altLang="zh-CN" sz="1600" dirty="0" smtClean="0">
                <a:solidFill>
                  <a:schemeClr val="bg2">
                    <a:lumMod val="50000"/>
                  </a:schemeClr>
                </a:solidFill>
              </a:rPr>
              <a:t>   1. </a:t>
            </a:r>
            <a:r>
              <a:rPr lang="zh-CN" altLang="en-US" sz="1600" dirty="0" smtClean="0">
                <a:solidFill>
                  <a:schemeClr val="bg2">
                    <a:lumMod val="50000"/>
                  </a:schemeClr>
                </a:solidFill>
              </a:rPr>
              <a:t>下载目标网页</a:t>
            </a:r>
            <a:endParaRPr lang="en-US" altLang="zh-CN" sz="1600" dirty="0" smtClean="0">
              <a:solidFill>
                <a:schemeClr val="bg2">
                  <a:lumMod val="50000"/>
                </a:schemeClr>
              </a:solidFill>
            </a:endParaRPr>
          </a:p>
          <a:p>
            <a:pPr marL="0" indent="0">
              <a:buNone/>
            </a:pPr>
            <a:r>
              <a:rPr lang="en-US" altLang="zh-CN" sz="1600" dirty="0">
                <a:solidFill>
                  <a:schemeClr val="bg2">
                    <a:lumMod val="50000"/>
                  </a:schemeClr>
                </a:solidFill>
              </a:rPr>
              <a:t> </a:t>
            </a:r>
            <a:r>
              <a:rPr lang="en-US" altLang="zh-CN" sz="1600" dirty="0" smtClean="0">
                <a:solidFill>
                  <a:schemeClr val="bg2">
                    <a:lumMod val="50000"/>
                  </a:schemeClr>
                </a:solidFill>
              </a:rPr>
              <a:t>   2. </a:t>
            </a:r>
            <a:r>
              <a:rPr lang="zh-CN" altLang="en-US" sz="1600" dirty="0" smtClean="0">
                <a:solidFill>
                  <a:schemeClr val="bg2">
                    <a:lumMod val="50000"/>
                  </a:schemeClr>
                </a:solidFill>
              </a:rPr>
              <a:t>从目标网页提取需要的数据</a:t>
            </a:r>
            <a:endParaRPr lang="zh-CN" altLang="en-US" sz="1600" dirty="0">
              <a:solidFill>
                <a:schemeClr val="bg2">
                  <a:lumMod val="50000"/>
                </a:schemeClr>
              </a:solidFill>
            </a:endParaRPr>
          </a:p>
          <a:p>
            <a:endParaRPr lang="zh-CN" altLang="en-US" dirty="0"/>
          </a:p>
        </p:txBody>
      </p:sp>
      <p:sp>
        <p:nvSpPr>
          <p:cNvPr id="5" name="矩形 4"/>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什么是网络爬虫</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爬虫简介</a:t>
            </a:r>
          </a:p>
        </p:txBody>
      </p:sp>
      <p:pic>
        <p:nvPicPr>
          <p:cNvPr id="7" name="图片 6"/>
          <p:cNvPicPr>
            <a:picLocks noChangeAspect="1"/>
          </p:cNvPicPr>
          <p:nvPr/>
        </p:nvPicPr>
        <p:blipFill>
          <a:blip r:embed="rId2"/>
          <a:stretch>
            <a:fillRect/>
          </a:stretch>
        </p:blipFill>
        <p:spPr>
          <a:xfrm>
            <a:off x="5004505" y="3409405"/>
            <a:ext cx="4947017" cy="2704002"/>
          </a:xfrm>
          <a:prstGeom prst="rect">
            <a:avLst/>
          </a:prstGeom>
        </p:spPr>
      </p:pic>
    </p:spTree>
    <p:extLst>
      <p:ext uri="{BB962C8B-B14F-4D97-AF65-F5344CB8AC3E}">
        <p14:creationId xmlns:p14="http://schemas.microsoft.com/office/powerpoint/2010/main" val="409467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爬虫简介</a:t>
            </a:r>
          </a:p>
        </p:txBody>
      </p:sp>
      <p:sp>
        <p:nvSpPr>
          <p:cNvPr id="5" name="矩形 4"/>
          <p:cNvSpPr/>
          <p:nvPr/>
        </p:nvSpPr>
        <p:spPr>
          <a:xfrm>
            <a:off x="896883" y="1097199"/>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网络爬虫类型</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9366" y="3408455"/>
            <a:ext cx="1078575" cy="1078575"/>
          </a:xfrm>
          <a:prstGeom prst="rect">
            <a:avLst/>
          </a:prstGeom>
        </p:spPr>
      </p:pic>
      <p:sp>
        <p:nvSpPr>
          <p:cNvPr id="9" name="矩形 8"/>
          <p:cNvSpPr/>
          <p:nvPr/>
        </p:nvSpPr>
        <p:spPr>
          <a:xfrm>
            <a:off x="5083561" y="4347906"/>
            <a:ext cx="1744773" cy="338554"/>
          </a:xfrm>
          <a:prstGeom prst="rect">
            <a:avLst/>
          </a:prstGeom>
        </p:spPr>
        <p:txBody>
          <a:bodyPr wrap="none">
            <a:spAutoFit/>
          </a:bodyPr>
          <a:lstStyle/>
          <a:p>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爬虫类型</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0" name="矩形 9"/>
          <p:cNvSpPr/>
          <p:nvPr/>
        </p:nvSpPr>
        <p:spPr>
          <a:xfrm>
            <a:off x="4631354" y="1731536"/>
            <a:ext cx="856325"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类型</a:t>
            </a:r>
            <a:r>
              <a:rPr lang="en-US" altLang="zh-CN" sz="1600" b="1" dirty="0" smtClean="0">
                <a:solidFill>
                  <a:srgbClr val="ED7D31"/>
                </a:solidFill>
                <a:latin typeface="Brush Script Std" panose="03060802040607070404" pitchFamily="66" charset="0"/>
                <a:ea typeface="微软雅黑" panose="020B0503020204020204" pitchFamily="34" charset="-122"/>
              </a:rPr>
              <a:t>1</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endParaRPr>
          </a:p>
        </p:txBody>
      </p:sp>
      <p:sp>
        <p:nvSpPr>
          <p:cNvPr id="11" name="矩形 10"/>
          <p:cNvSpPr/>
          <p:nvPr/>
        </p:nvSpPr>
        <p:spPr>
          <a:xfrm>
            <a:off x="4487677" y="2076863"/>
            <a:ext cx="3143272" cy="854080"/>
          </a:xfrm>
          <a:prstGeom prst="rect">
            <a:avLst/>
          </a:prstGeom>
        </p:spPr>
        <p:txBody>
          <a:bodyPr wrap="square">
            <a:spAutoFit/>
          </a:bodyPr>
          <a:lstStyle/>
          <a:p>
            <a:pPr>
              <a:lnSpc>
                <a:spcPct val="150000"/>
              </a:lnSpc>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爬行对象从一个种子</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URL</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扩充到整个</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web, </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主要为</a:t>
            </a:r>
            <a:r>
              <a:rPr lang="zh-CN" altLang="en-US" sz="1100" b="1" dirty="0" smtClean="0">
                <a:solidFill>
                  <a:srgbClr val="ED7D31"/>
                </a:solidFill>
                <a:latin typeface="微软雅黑" panose="020B0503020204020204" pitchFamily="34" charset="-122"/>
                <a:ea typeface="微软雅黑" panose="020B0503020204020204" pitchFamily="34" charset="-122"/>
              </a:rPr>
              <a:t>门户网站</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b="1" dirty="0" smtClean="0">
                <a:solidFill>
                  <a:srgbClr val="ED7D31"/>
                </a:solidFill>
                <a:latin typeface="微软雅黑" panose="020B0503020204020204" pitchFamily="34" charset="-122"/>
                <a:ea typeface="微软雅黑" panose="020B0503020204020204" pitchFamily="34" charset="-122"/>
              </a:rPr>
              <a:t>搜索引擎</a:t>
            </a:r>
            <a:r>
              <a:rPr lang="en-US" altLang="zh-CN" sz="1100" b="1" dirty="0" smtClean="0">
                <a:solidFill>
                  <a:srgbClr val="ED7D31"/>
                </a:solidFill>
                <a:latin typeface="微软雅黑" panose="020B0503020204020204" pitchFamily="34" charset="-122"/>
                <a:ea typeface="微软雅黑" panose="020B0503020204020204" pitchFamily="34" charset="-122"/>
              </a:rPr>
              <a:t>/</a:t>
            </a:r>
            <a:r>
              <a:rPr lang="zh-CN" altLang="en-US" sz="1100" b="1" dirty="0" smtClean="0">
                <a:solidFill>
                  <a:srgbClr val="ED7D31"/>
                </a:solidFill>
                <a:latin typeface="微软雅黑" panose="020B0503020204020204" pitchFamily="34" charset="-122"/>
                <a:ea typeface="微软雅黑" panose="020B0503020204020204" pitchFamily="34" charset="-122"/>
              </a:rPr>
              <a:t>大型</a:t>
            </a:r>
            <a:r>
              <a:rPr lang="en-US" altLang="zh-CN" sz="1100" b="1" dirty="0" smtClean="0">
                <a:solidFill>
                  <a:srgbClr val="ED7D31"/>
                </a:solidFill>
                <a:latin typeface="微软雅黑" panose="020B0503020204020204" pitchFamily="34" charset="-122"/>
                <a:ea typeface="微软雅黑" panose="020B0503020204020204" pitchFamily="34" charset="-122"/>
              </a:rPr>
              <a:t>Web</a:t>
            </a:r>
            <a:r>
              <a:rPr lang="zh-CN" altLang="en-US" sz="1100" b="1" dirty="0" smtClean="0">
                <a:solidFill>
                  <a:srgbClr val="ED7D31"/>
                </a:solidFill>
                <a:latin typeface="微软雅黑" panose="020B0503020204020204" pitchFamily="34" charset="-122"/>
                <a:ea typeface="微软雅黑" panose="020B0503020204020204" pitchFamily="34" charset="-122"/>
              </a:rPr>
              <a:t>服务</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采集</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各种</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数据</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endParaRPr>
          </a:p>
        </p:txBody>
      </p:sp>
      <p:sp>
        <p:nvSpPr>
          <p:cNvPr id="12" name="矩形 11"/>
          <p:cNvSpPr/>
          <p:nvPr/>
        </p:nvSpPr>
        <p:spPr>
          <a:xfrm>
            <a:off x="7417437" y="3362747"/>
            <a:ext cx="889987" cy="338554"/>
          </a:xfrm>
          <a:prstGeom prst="rect">
            <a:avLst/>
          </a:prstGeom>
        </p:spPr>
        <p:txBody>
          <a:bodyPr wrap="none">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类型</a:t>
            </a:r>
            <a:r>
              <a:rPr lang="en-US" altLang="zh-CN" sz="1600" b="1" dirty="0" smtClean="0">
                <a:solidFill>
                  <a:srgbClr val="ED7D31"/>
                </a:solidFill>
                <a:latin typeface="Brush Script Std" panose="03060802040607070404" pitchFamily="66" charset="0"/>
                <a:ea typeface="微软雅黑" panose="020B0503020204020204" pitchFamily="34" charset="-122"/>
              </a:rPr>
              <a:t>2</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endParaRPr>
          </a:p>
        </p:txBody>
      </p:sp>
      <p:sp>
        <p:nvSpPr>
          <p:cNvPr id="13" name="矩形 12"/>
          <p:cNvSpPr/>
          <p:nvPr/>
        </p:nvSpPr>
        <p:spPr>
          <a:xfrm>
            <a:off x="4426169" y="5647941"/>
            <a:ext cx="3273250" cy="854080"/>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指对已下载网页采取增量式更新和只爬行新产生的或者已经发生变化的网页的爬虫。即爬取</a:t>
            </a:r>
            <a:r>
              <a:rPr lang="zh-CN" altLang="en-US" sz="1100" b="1" dirty="0" smtClean="0">
                <a:solidFill>
                  <a:schemeClr val="accent2"/>
                </a:solidFill>
                <a:latin typeface="微软雅黑" panose="020B0503020204020204" pitchFamily="34" charset="-122"/>
                <a:ea typeface="微软雅黑" panose="020B0503020204020204" pitchFamily="34" charset="-122"/>
              </a:rPr>
              <a:t>新的数据</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endParaRPr>
          </a:p>
        </p:txBody>
      </p:sp>
      <p:sp>
        <p:nvSpPr>
          <p:cNvPr id="14" name="矩形 13"/>
          <p:cNvSpPr/>
          <p:nvPr/>
        </p:nvSpPr>
        <p:spPr>
          <a:xfrm>
            <a:off x="4414072" y="5238771"/>
            <a:ext cx="904415" cy="338554"/>
          </a:xfrm>
          <a:prstGeom prst="rect">
            <a:avLst/>
          </a:prstGeom>
        </p:spPr>
        <p:txBody>
          <a:bodyPr wrap="none">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类型</a:t>
            </a:r>
            <a:r>
              <a:rPr lang="en-US" altLang="zh-CN" sz="1600" b="1" dirty="0" smtClean="0">
                <a:solidFill>
                  <a:srgbClr val="ED7D31"/>
                </a:solidFill>
                <a:latin typeface="Brush Script Std" panose="03060802040607070404" pitchFamily="66" charset="0"/>
                <a:ea typeface="微软雅黑" panose="020B0503020204020204" pitchFamily="34" charset="-122"/>
              </a:rPr>
              <a:t>3</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endParaRPr>
          </a:p>
        </p:txBody>
      </p:sp>
      <p:sp>
        <p:nvSpPr>
          <p:cNvPr id="15" name="矩形 14"/>
          <p:cNvSpPr/>
          <p:nvPr/>
        </p:nvSpPr>
        <p:spPr>
          <a:xfrm>
            <a:off x="7488874" y="3791375"/>
            <a:ext cx="2856687" cy="854080"/>
          </a:xfrm>
          <a:prstGeom prst="rect">
            <a:avLst/>
          </a:prstGeom>
        </p:spPr>
        <p:txBody>
          <a:bodyPr wrap="square">
            <a:spAutoFit/>
          </a:bodyPr>
          <a:lstStyle/>
          <a:p>
            <a:pPr>
              <a:lnSpc>
                <a:spcPct val="150000"/>
              </a:lnSpc>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有选择性地爬行那些与预先定义好的主题相关页面的网络爬虫。主要为有</a:t>
            </a:r>
            <a:r>
              <a:rPr lang="zh-CN" altLang="en-US" sz="1100" b="1" dirty="0" smtClean="0">
                <a:solidFill>
                  <a:schemeClr val="accent2"/>
                </a:solidFill>
                <a:latin typeface="微软雅黑" panose="020B0503020204020204" pitchFamily="34" charset="-122"/>
                <a:ea typeface="微软雅黑" panose="020B0503020204020204" pitchFamily="34" charset="-122"/>
              </a:rPr>
              <a:t>特定需求的企业和个人</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采集数据</a:t>
            </a:r>
            <a:endParaRPr lang="zh-CN" altLang="en-US" sz="1100" dirty="0">
              <a:solidFill>
                <a:schemeClr val="tx1">
                  <a:lumMod val="65000"/>
                  <a:lumOff val="35000"/>
                </a:schemeClr>
              </a:solidFill>
            </a:endParaRPr>
          </a:p>
        </p:txBody>
      </p:sp>
      <p:sp>
        <p:nvSpPr>
          <p:cNvPr id="16" name="矩形 15"/>
          <p:cNvSpPr/>
          <p:nvPr/>
        </p:nvSpPr>
        <p:spPr>
          <a:xfrm>
            <a:off x="1715555" y="3596519"/>
            <a:ext cx="888385" cy="338554"/>
          </a:xfrm>
          <a:prstGeom prst="rect">
            <a:avLst/>
          </a:prstGeom>
        </p:spPr>
        <p:txBody>
          <a:bodyPr wrap="none">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类型</a:t>
            </a:r>
            <a:r>
              <a:rPr lang="en-US" altLang="zh-CN" sz="1600" b="1" dirty="0" smtClean="0">
                <a:solidFill>
                  <a:srgbClr val="ED7D31"/>
                </a:solidFill>
                <a:latin typeface="Brush Script Std" panose="03060802040607070404" pitchFamily="66" charset="0"/>
                <a:ea typeface="微软雅黑" panose="020B0503020204020204" pitchFamily="34" charset="-122"/>
              </a:rPr>
              <a:t>4</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endParaRPr>
          </a:p>
        </p:txBody>
      </p:sp>
      <p:sp>
        <p:nvSpPr>
          <p:cNvPr id="17" name="矩形 16"/>
          <p:cNvSpPr/>
          <p:nvPr/>
        </p:nvSpPr>
        <p:spPr>
          <a:xfrm>
            <a:off x="1701595" y="4005689"/>
            <a:ext cx="2843560" cy="854080"/>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爬</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取隐藏在搜索表单后的，只有用户提交一些</a:t>
            </a:r>
            <a:r>
              <a:rPr lang="zh-CN" altLang="en-US" sz="1100" b="1" dirty="0" smtClean="0">
                <a:solidFill>
                  <a:schemeClr val="accent2"/>
                </a:solidFill>
                <a:latin typeface="微软雅黑" panose="020B0503020204020204" pitchFamily="34" charset="-122"/>
                <a:ea typeface="微软雅黑" panose="020B0503020204020204" pitchFamily="34" charset="-122"/>
              </a:rPr>
              <a:t>关键词</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才能获取的</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Web</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页面。如需用户注册登录后才可见的内容。</a:t>
            </a:r>
            <a:endParaRPr lang="zh-CN" altLang="en-US" sz="1100" dirty="0">
              <a:solidFill>
                <a:schemeClr val="tx1">
                  <a:lumMod val="65000"/>
                  <a:lumOff val="35000"/>
                </a:schemeClr>
              </a:solidFill>
            </a:endParaRPr>
          </a:p>
        </p:txBody>
      </p:sp>
      <p:sp>
        <p:nvSpPr>
          <p:cNvPr id="18" name="矩形 17"/>
          <p:cNvSpPr/>
          <p:nvPr/>
        </p:nvSpPr>
        <p:spPr>
          <a:xfrm>
            <a:off x="5591201" y="1731536"/>
            <a:ext cx="1415773" cy="338554"/>
          </a:xfrm>
          <a:prstGeom prst="rect">
            <a:avLst/>
          </a:prstGeom>
          <a:noFill/>
        </p:spPr>
        <p:txBody>
          <a:bodyPr wrap="none" lIns="91440" tIns="45720" rIns="91440" bIns="45720">
            <a:spAutoFit/>
          </a:bodyPr>
          <a:lstStyle/>
          <a:p>
            <a:pPr algn="ct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通用网络爬虫</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9" name="矩形 18"/>
          <p:cNvSpPr/>
          <p:nvPr/>
        </p:nvSpPr>
        <p:spPr>
          <a:xfrm>
            <a:off x="8305846" y="3362747"/>
            <a:ext cx="1415773" cy="338554"/>
          </a:xfrm>
          <a:prstGeom prst="rect">
            <a:avLst/>
          </a:prstGeom>
          <a:noFill/>
        </p:spPr>
        <p:txBody>
          <a:bodyPr wrap="none" lIns="91440" tIns="45720" rIns="91440" bIns="45720">
            <a:spAutoFit/>
          </a:bodyPr>
          <a:lstStyle/>
          <a:p>
            <a:pPr algn="ct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聚焦网络爬虫</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0" name="矩形 19"/>
          <p:cNvSpPr/>
          <p:nvPr/>
        </p:nvSpPr>
        <p:spPr>
          <a:xfrm>
            <a:off x="5386017" y="5219313"/>
            <a:ext cx="1620957" cy="338554"/>
          </a:xfrm>
          <a:prstGeom prst="rect">
            <a:avLst/>
          </a:prstGeom>
          <a:noFill/>
        </p:spPr>
        <p:txBody>
          <a:bodyPr wrap="none" lIns="91440" tIns="45720" rIns="91440" bIns="4572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增量</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式网络爬虫</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1" name="矩形 20"/>
          <p:cNvSpPr/>
          <p:nvPr/>
        </p:nvSpPr>
        <p:spPr>
          <a:xfrm>
            <a:off x="2654782" y="3596519"/>
            <a:ext cx="1415773" cy="338554"/>
          </a:xfrm>
          <a:prstGeom prst="rect">
            <a:avLst/>
          </a:prstGeom>
          <a:noFill/>
        </p:spPr>
        <p:txBody>
          <a:bodyPr wrap="none" lIns="91440" tIns="45720" rIns="91440" bIns="45720">
            <a:spAutoFit/>
          </a:bodyPr>
          <a:lstStyle/>
          <a:p>
            <a:pPr algn="ct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深层网页爬虫</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56324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爬虫简介</a:t>
            </a:r>
          </a:p>
        </p:txBody>
      </p:sp>
      <p:sp>
        <p:nvSpPr>
          <p:cNvPr id="5" name="矩形 4"/>
          <p:cNvSpPr/>
          <p:nvPr/>
        </p:nvSpPr>
        <p:spPr>
          <a:xfrm>
            <a:off x="896883" y="1097199"/>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网络爬虫简单架构</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743697" y="2315689"/>
            <a:ext cx="2766951" cy="771896"/>
          </a:xfrm>
          <a:prstGeom prst="rect">
            <a:avLst/>
          </a:prstGeom>
          <a:solidFill>
            <a:schemeClr val="accent1">
              <a:lumMod val="5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网络爬虫架构</a:t>
            </a:r>
            <a:endParaRPr lang="zh-CN" altLang="en-US" dirty="0"/>
          </a:p>
        </p:txBody>
      </p:sp>
      <p:sp>
        <p:nvSpPr>
          <p:cNvPr id="7" name="矩形 6"/>
          <p:cNvSpPr/>
          <p:nvPr/>
        </p:nvSpPr>
        <p:spPr>
          <a:xfrm>
            <a:off x="1129147" y="4047506"/>
            <a:ext cx="1818904" cy="690748"/>
          </a:xfrm>
          <a:prstGeom prst="rect">
            <a:avLst/>
          </a:prstGeom>
          <a:solidFill>
            <a:schemeClr val="accent1">
              <a:lumMod val="5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URL</a:t>
            </a:r>
            <a:r>
              <a:rPr lang="zh-CN" altLang="en-US" dirty="0" smtClean="0"/>
              <a:t>管理器</a:t>
            </a:r>
            <a:endParaRPr lang="zh-CN" altLang="en-US" dirty="0"/>
          </a:p>
        </p:txBody>
      </p:sp>
      <p:sp>
        <p:nvSpPr>
          <p:cNvPr id="8" name="矩形 7"/>
          <p:cNvSpPr/>
          <p:nvPr/>
        </p:nvSpPr>
        <p:spPr>
          <a:xfrm>
            <a:off x="3427021" y="4052454"/>
            <a:ext cx="1818904" cy="690748"/>
          </a:xfrm>
          <a:prstGeom prst="rect">
            <a:avLst/>
          </a:prstGeom>
          <a:solidFill>
            <a:schemeClr val="accent1">
              <a:lumMod val="5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网页下载器</a:t>
            </a:r>
            <a:endParaRPr lang="zh-CN" altLang="en-US" dirty="0"/>
          </a:p>
        </p:txBody>
      </p:sp>
      <p:sp>
        <p:nvSpPr>
          <p:cNvPr id="9" name="矩形 8"/>
          <p:cNvSpPr/>
          <p:nvPr/>
        </p:nvSpPr>
        <p:spPr>
          <a:xfrm>
            <a:off x="5772544" y="4041568"/>
            <a:ext cx="1818904" cy="690748"/>
          </a:xfrm>
          <a:prstGeom prst="rect">
            <a:avLst/>
          </a:prstGeom>
          <a:solidFill>
            <a:schemeClr val="accent1">
              <a:lumMod val="5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网页解析器</a:t>
            </a:r>
            <a:endParaRPr lang="zh-CN" altLang="en-US" dirty="0"/>
          </a:p>
        </p:txBody>
      </p:sp>
      <p:sp>
        <p:nvSpPr>
          <p:cNvPr id="10" name="矩形 9"/>
          <p:cNvSpPr/>
          <p:nvPr/>
        </p:nvSpPr>
        <p:spPr>
          <a:xfrm>
            <a:off x="8084458" y="4052454"/>
            <a:ext cx="1818904" cy="690748"/>
          </a:xfrm>
          <a:prstGeom prst="rect">
            <a:avLst/>
          </a:prstGeom>
          <a:solidFill>
            <a:schemeClr val="accent1">
              <a:lumMod val="5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输出管理器</a:t>
            </a:r>
            <a:endParaRPr lang="zh-CN" altLang="en-US" dirty="0"/>
          </a:p>
        </p:txBody>
      </p:sp>
      <p:cxnSp>
        <p:nvCxnSpPr>
          <p:cNvPr id="12" name="肘形连接符 11"/>
          <p:cNvCxnSpPr>
            <a:stCxn id="6" idx="2"/>
            <a:endCxn id="10" idx="0"/>
          </p:cNvCxnSpPr>
          <p:nvPr/>
        </p:nvCxnSpPr>
        <p:spPr>
          <a:xfrm rot="16200000" flipH="1">
            <a:off x="6578107" y="1636650"/>
            <a:ext cx="964869" cy="3866737"/>
          </a:xfrm>
          <a:prstGeom prst="bentConnector3">
            <a:avLst>
              <a:gd name="adj1" fmla="val 50000"/>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7" idx="0"/>
          </p:cNvCxnSpPr>
          <p:nvPr/>
        </p:nvCxnSpPr>
        <p:spPr>
          <a:xfrm rot="10800000" flipV="1">
            <a:off x="2038600" y="3570018"/>
            <a:ext cx="3088573" cy="477488"/>
          </a:xfrm>
          <a:prstGeom prst="bentConnector2">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8" idx="0"/>
          </p:cNvCxnSpPr>
          <p:nvPr/>
        </p:nvCxnSpPr>
        <p:spPr>
          <a:xfrm rot="10800000" flipV="1">
            <a:off x="4336473" y="3570018"/>
            <a:ext cx="909452" cy="482436"/>
          </a:xfrm>
          <a:prstGeom prst="bentConnector2">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9" idx="0"/>
          </p:cNvCxnSpPr>
          <p:nvPr/>
        </p:nvCxnSpPr>
        <p:spPr>
          <a:xfrm>
            <a:off x="5390554" y="3570018"/>
            <a:ext cx="1291442" cy="471550"/>
          </a:xfrm>
          <a:prstGeom prst="bentConnector2">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爬虫简介</a:t>
            </a:r>
          </a:p>
        </p:txBody>
      </p:sp>
      <p:sp>
        <p:nvSpPr>
          <p:cNvPr id="5" name="矩形 4"/>
          <p:cNvSpPr/>
          <p:nvPr/>
        </p:nvSpPr>
        <p:spPr>
          <a:xfrm>
            <a:off x="896883" y="1097199"/>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网络爬虫应用场景</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 17" descr="带有编号 1（表示第 1 步）的小圆圈"/>
          <p:cNvGrpSpPr/>
          <p:nvPr/>
        </p:nvGrpSpPr>
        <p:grpSpPr bwMode="blackWhite">
          <a:xfrm>
            <a:off x="1865494" y="2151893"/>
            <a:ext cx="558179" cy="409838"/>
            <a:chOff x="6953426" y="711274"/>
            <a:chExt cx="558179" cy="409838"/>
          </a:xfrm>
          <a:solidFill>
            <a:schemeClr val="accent2"/>
          </a:solidFill>
        </p:grpSpPr>
        <p:sp>
          <p:nvSpPr>
            <p:cNvPr id="7" name="椭圆形 18" descr="小圆圈"/>
            <p:cNvSpPr/>
            <p:nvPr/>
          </p:nvSpPr>
          <p:spPr bwMode="blackWhite">
            <a:xfrm>
              <a:off x="7025069" y="711274"/>
              <a:ext cx="409838" cy="40983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8" name="文本框 19" descr="编号 1"/>
            <p:cNvSpPr txBox="1">
              <a:spLocks noChangeAspect="1"/>
            </p:cNvSpPr>
            <p:nvPr/>
          </p:nvSpPr>
          <p:spPr bwMode="blackWhite">
            <a:xfrm>
              <a:off x="6953426" y="727564"/>
              <a:ext cx="558179" cy="369332"/>
            </a:xfrm>
            <a:prstGeom prst="rect">
              <a:avLst/>
            </a:prstGeom>
            <a:grp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grpSp>
        <p:nvGrpSpPr>
          <p:cNvPr id="9" name="组 32" descr="带有编号 2（表示第 2 步）的小圆圈"/>
          <p:cNvGrpSpPr/>
          <p:nvPr/>
        </p:nvGrpSpPr>
        <p:grpSpPr bwMode="blackWhite">
          <a:xfrm>
            <a:off x="1867370" y="3109570"/>
            <a:ext cx="558179" cy="409838"/>
            <a:chOff x="6953426" y="711274"/>
            <a:chExt cx="558179" cy="409838"/>
          </a:xfrm>
          <a:solidFill>
            <a:schemeClr val="accent2"/>
          </a:solidFill>
        </p:grpSpPr>
        <p:sp>
          <p:nvSpPr>
            <p:cNvPr id="10" name="椭圆形 33" descr="小圆圈"/>
            <p:cNvSpPr/>
            <p:nvPr/>
          </p:nvSpPr>
          <p:spPr bwMode="blackWhite">
            <a:xfrm>
              <a:off x="7025069" y="711274"/>
              <a:ext cx="409838" cy="40983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11" name="文本框 34" descr="编号 2"/>
            <p:cNvSpPr txBox="1">
              <a:spLocks noChangeAspect="1"/>
            </p:cNvSpPr>
            <p:nvPr/>
          </p:nvSpPr>
          <p:spPr bwMode="blackWhite">
            <a:xfrm>
              <a:off x="6953426" y="727564"/>
              <a:ext cx="558179" cy="369332"/>
            </a:xfrm>
            <a:prstGeom prst="rect">
              <a:avLst/>
            </a:prstGeom>
            <a:grp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12" name="组 21" descr="带有编号 3（表示第 3 步）的小圆圈"/>
          <p:cNvGrpSpPr/>
          <p:nvPr/>
        </p:nvGrpSpPr>
        <p:grpSpPr bwMode="blackWhite">
          <a:xfrm>
            <a:off x="1846815" y="4157037"/>
            <a:ext cx="558179" cy="409838"/>
            <a:chOff x="6953426" y="711274"/>
            <a:chExt cx="558179" cy="409838"/>
          </a:xfrm>
          <a:solidFill>
            <a:schemeClr val="accent2"/>
          </a:solidFill>
        </p:grpSpPr>
        <p:sp>
          <p:nvSpPr>
            <p:cNvPr id="13" name="椭圆形 23" descr="小圆圈"/>
            <p:cNvSpPr/>
            <p:nvPr/>
          </p:nvSpPr>
          <p:spPr bwMode="blackWhite">
            <a:xfrm>
              <a:off x="7025069" y="711274"/>
              <a:ext cx="409838" cy="40983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14" name="文本框 29" descr="编号 3"/>
            <p:cNvSpPr txBox="1">
              <a:spLocks noChangeAspect="1"/>
            </p:cNvSpPr>
            <p:nvPr/>
          </p:nvSpPr>
          <p:spPr bwMode="blackWhite">
            <a:xfrm>
              <a:off x="6953426" y="727564"/>
              <a:ext cx="558179" cy="369332"/>
            </a:xfrm>
            <a:prstGeom prst="rect">
              <a:avLst/>
            </a:prstGeom>
            <a:grp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grpSp>
        <p:nvGrpSpPr>
          <p:cNvPr id="15" name="组 36" descr="带有编号 4（表示第 4 步）的小圆圈"/>
          <p:cNvGrpSpPr/>
          <p:nvPr/>
        </p:nvGrpSpPr>
        <p:grpSpPr bwMode="blackWhite">
          <a:xfrm>
            <a:off x="1862966" y="5130343"/>
            <a:ext cx="558179" cy="409838"/>
            <a:chOff x="6953426" y="711274"/>
            <a:chExt cx="558179" cy="409838"/>
          </a:xfrm>
          <a:solidFill>
            <a:schemeClr val="accent2"/>
          </a:solidFill>
        </p:grpSpPr>
        <p:sp>
          <p:nvSpPr>
            <p:cNvPr id="16" name="椭圆形 37" descr="小圆圈"/>
            <p:cNvSpPr/>
            <p:nvPr/>
          </p:nvSpPr>
          <p:spPr bwMode="blackWhite">
            <a:xfrm>
              <a:off x="7025069" y="711274"/>
              <a:ext cx="409838" cy="40983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17" name="文本框 38" descr="编号 4"/>
            <p:cNvSpPr txBox="1">
              <a:spLocks noChangeAspect="1"/>
            </p:cNvSpPr>
            <p:nvPr/>
          </p:nvSpPr>
          <p:spPr bwMode="blackWhite">
            <a:xfrm>
              <a:off x="6953426" y="727564"/>
              <a:ext cx="558179" cy="369332"/>
            </a:xfrm>
            <a:prstGeom prst="rect">
              <a:avLst/>
            </a:prstGeom>
            <a:grp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
        <p:nvSpPr>
          <p:cNvPr id="18" name="矩形 17"/>
          <p:cNvSpPr/>
          <p:nvPr/>
        </p:nvSpPr>
        <p:spPr>
          <a:xfrm>
            <a:off x="2669379" y="2075850"/>
            <a:ext cx="2627016" cy="461665"/>
          </a:xfrm>
          <a:prstGeom prst="rect">
            <a:avLst/>
          </a:prstGeom>
          <a:noFill/>
        </p:spPr>
        <p:txBody>
          <a:bodyPr wrap="square" lIns="91440" tIns="45720" rIns="91440" bIns="45720">
            <a:spAutoFit/>
          </a:bodyPr>
          <a:lstStyle/>
          <a:p>
            <a:pPr algn="ctr"/>
            <a:r>
              <a:rPr lang="zh-CN"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搜索引擎</a:t>
            </a: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9" name="矩形 18"/>
          <p:cNvSpPr/>
          <p:nvPr/>
        </p:nvSpPr>
        <p:spPr>
          <a:xfrm>
            <a:off x="2669379" y="3083656"/>
            <a:ext cx="2627016" cy="461665"/>
          </a:xfrm>
          <a:prstGeom prst="rect">
            <a:avLst/>
          </a:prstGeom>
          <a:noFill/>
        </p:spPr>
        <p:txBody>
          <a:bodyPr wrap="square" lIns="91440" tIns="45720" rIns="91440" bIns="45720">
            <a:spAutoFit/>
          </a:bodyPr>
          <a:lstStyle/>
          <a:p>
            <a:pPr algn="ctr"/>
            <a:r>
              <a:rPr lang="zh-CN"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商业数据</a:t>
            </a: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0" name="矩形 19"/>
          <p:cNvSpPr/>
          <p:nvPr/>
        </p:nvSpPr>
        <p:spPr>
          <a:xfrm>
            <a:off x="2669379" y="4105210"/>
            <a:ext cx="2627016" cy="461665"/>
          </a:xfrm>
          <a:prstGeom prst="rect">
            <a:avLst/>
          </a:prstGeom>
          <a:noFill/>
        </p:spPr>
        <p:txBody>
          <a:bodyPr wrap="square" lIns="91440" tIns="45720" rIns="91440" bIns="45720">
            <a:spAutoFit/>
          </a:bodyPr>
          <a:lstStyle/>
          <a:p>
            <a:pPr algn="ctr"/>
            <a:r>
              <a:rPr lang="zh-CN"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舆情分析</a:t>
            </a: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1" name="矩形 20"/>
          <p:cNvSpPr/>
          <p:nvPr/>
        </p:nvSpPr>
        <p:spPr>
          <a:xfrm>
            <a:off x="2669379" y="5054300"/>
            <a:ext cx="2627016" cy="461665"/>
          </a:xfrm>
          <a:prstGeom prst="rect">
            <a:avLst/>
          </a:prstGeom>
          <a:noFill/>
        </p:spPr>
        <p:txBody>
          <a:bodyPr wrap="square" lIns="91440" tIns="45720" rIns="91440" bIns="45720">
            <a:spAutoFit/>
          </a:bodyPr>
          <a:lstStyle/>
          <a:p>
            <a:pPr algn="ctr"/>
            <a:r>
              <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其他</a:t>
            </a: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22" name="Picture 2" descr="https://timgsa.baidu.com/timg?image&amp;quality=80&amp;size=b9999_10000&amp;sec=1528010336687&amp;di=76367835b7350c03f8513c531806b9ef&amp;imgtype=0&amp;src=http%3A%2F%2Fwww.secdoctor.com%2Fuploads%2Fallimg%2F160229%2F705-160229150105M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813" y="2693714"/>
            <a:ext cx="5092104" cy="282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HTTP</a:t>
            </a:r>
            <a:r>
              <a:rPr lang="zh-CN" altLang="en-US" sz="2000" b="1" dirty="0" smtClean="0">
                <a:solidFill>
                  <a:schemeClr val="bg1">
                    <a:lumMod val="95000"/>
                  </a:schemeClr>
                </a:solidFill>
              </a:rPr>
              <a:t>请求</a:t>
            </a:r>
            <a:endParaRPr lang="zh-CN" altLang="en-US" sz="2000" b="1" dirty="0">
              <a:solidFill>
                <a:schemeClr val="bg1">
                  <a:lumMod val="95000"/>
                </a:schemeClr>
              </a:solidFill>
            </a:endParaRPr>
          </a:p>
        </p:txBody>
      </p:sp>
      <p:sp>
        <p:nvSpPr>
          <p:cNvPr id="5" name="矩形 4"/>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2.1   </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什么是</a:t>
            </a:r>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HTTP</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请求</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646710" y="2057300"/>
            <a:ext cx="8387939" cy="646331"/>
          </a:xfrm>
          <a:prstGeom prst="rect">
            <a:avLst/>
          </a:prstGeom>
        </p:spPr>
        <p:txBody>
          <a:bodyPr wrap="square">
            <a:spAutoFit/>
          </a:bodyPr>
          <a:lstStyle/>
          <a:p>
            <a:r>
              <a:rPr lang="en-US" altLang="zh-CN" b="1" dirty="0">
                <a:solidFill>
                  <a:schemeClr val="accent2"/>
                </a:solidFill>
                <a:latin typeface="微软雅黑" panose="020B0503020204020204" pitchFamily="34" charset="-122"/>
                <a:ea typeface="微软雅黑" panose="020B0503020204020204" pitchFamily="34" charset="-122"/>
              </a:rPr>
              <a:t>HTTP</a:t>
            </a:r>
            <a:r>
              <a:rPr lang="zh-CN" altLang="en-US" b="1" dirty="0">
                <a:solidFill>
                  <a:schemeClr val="accent2"/>
                </a:solidFill>
                <a:latin typeface="微软雅黑" panose="020B0503020204020204" pitchFamily="34" charset="-122"/>
                <a:ea typeface="微软雅黑" panose="020B0503020204020204" pitchFamily="34" charset="-122"/>
              </a:rPr>
              <a:t>协议</a:t>
            </a:r>
            <a:r>
              <a:rPr lang="zh-CN" altLang="en-US" dirty="0">
                <a:solidFill>
                  <a:schemeClr val="bg2">
                    <a:lumMod val="50000"/>
                  </a:schemeClr>
                </a:solidFill>
                <a:latin typeface="微软雅黑" panose="020B0503020204020204" pitchFamily="34" charset="-122"/>
                <a:ea typeface="微软雅黑" panose="020B0503020204020204" pitchFamily="34" charset="-122"/>
              </a:rPr>
              <a:t>是</a:t>
            </a:r>
            <a:r>
              <a:rPr lang="en-US" altLang="zh-CN" dirty="0">
                <a:solidFill>
                  <a:schemeClr val="bg2">
                    <a:lumMod val="50000"/>
                  </a:schemeClr>
                </a:solidFill>
                <a:latin typeface="微软雅黑" panose="020B0503020204020204" pitchFamily="34" charset="-122"/>
                <a:ea typeface="微软雅黑" panose="020B0503020204020204" pitchFamily="34" charset="-122"/>
              </a:rPr>
              <a:t>Hyper Text Transfer Protocol</a:t>
            </a:r>
            <a:r>
              <a:rPr lang="zh-CN" altLang="en-US" dirty="0">
                <a:solidFill>
                  <a:schemeClr val="bg2">
                    <a:lumMod val="50000"/>
                  </a:schemeClr>
                </a:solidFill>
                <a:latin typeface="微软雅黑" panose="020B0503020204020204" pitchFamily="34" charset="-122"/>
                <a:ea typeface="微软雅黑" panose="020B0503020204020204" pitchFamily="34" charset="-122"/>
              </a:rPr>
              <a:t>（超文本传输协议）的缩写</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是用于从万维网（</a:t>
            </a:r>
            <a:r>
              <a:rPr lang="en-US" altLang="zh-CN" dirty="0" err="1">
                <a:solidFill>
                  <a:schemeClr val="bg2">
                    <a:lumMod val="50000"/>
                  </a:schemeClr>
                </a:solidFill>
                <a:latin typeface="微软雅黑" panose="020B0503020204020204" pitchFamily="34" charset="-122"/>
                <a:ea typeface="微软雅黑" panose="020B0503020204020204" pitchFamily="34" charset="-122"/>
              </a:rPr>
              <a:t>WWW:World</a:t>
            </a:r>
            <a:r>
              <a:rPr lang="en-US" altLang="zh-CN" dirty="0">
                <a:solidFill>
                  <a:schemeClr val="bg2">
                    <a:lumMod val="50000"/>
                  </a:schemeClr>
                </a:solidFill>
                <a:latin typeface="微软雅黑" panose="020B0503020204020204" pitchFamily="34" charset="-122"/>
                <a:ea typeface="微软雅黑" panose="020B0503020204020204" pitchFamily="34" charset="-122"/>
              </a:rPr>
              <a:t> Wide Web </a:t>
            </a:r>
            <a:r>
              <a:rPr lang="zh-CN" altLang="en-US" dirty="0">
                <a:solidFill>
                  <a:schemeClr val="bg2">
                    <a:lumMod val="50000"/>
                  </a:schemeClr>
                </a:solidFill>
                <a:latin typeface="微软雅黑" panose="020B0503020204020204" pitchFamily="34" charset="-122"/>
                <a:ea typeface="微软雅黑" panose="020B0503020204020204" pitchFamily="34" charset="-122"/>
              </a:rPr>
              <a:t>）服务器传输超文本到本地浏览器的传送协议。</a:t>
            </a:r>
          </a:p>
        </p:txBody>
      </p:sp>
      <p:pic>
        <p:nvPicPr>
          <p:cNvPr id="9" name="Picture 2" descr="https://timgsa.baidu.com/timg?image&amp;quality=80&amp;size=b9999_10000&amp;sec=1528019574952&amp;di=bafb668a3c022a4ea7861ae579cea6f3&amp;imgtype=jpg&amp;src=http%3A%2F%2Fimg3.imgtn.bdimg.com%2Fit%2Fu%3D1666999213%2C966191820%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063" y="3401145"/>
            <a:ext cx="5467919" cy="242263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646710" y="3306142"/>
            <a:ext cx="3032168" cy="1477328"/>
          </a:xfrm>
          <a:prstGeom prst="rect">
            <a:avLst/>
          </a:prstGeom>
        </p:spPr>
        <p:txBody>
          <a:bodyPr wrap="square">
            <a:spAutoFit/>
          </a:bodyPr>
          <a:lstStyle/>
          <a:p>
            <a:r>
              <a:rPr lang="zh-CN" altLang="en-US" dirty="0">
                <a:solidFill>
                  <a:schemeClr val="accent6"/>
                </a:solidFill>
                <a:latin typeface="微软雅黑" panose="020B0503020204020204" pitchFamily="34" charset="-122"/>
                <a:ea typeface="微软雅黑" panose="020B0503020204020204" pitchFamily="34" charset="-122"/>
              </a:rPr>
              <a:t>我们可以简单的把</a:t>
            </a:r>
            <a:r>
              <a:rPr lang="en-US" altLang="zh-CN" dirty="0">
                <a:solidFill>
                  <a:schemeClr val="accent6"/>
                </a:solidFill>
                <a:latin typeface="微软雅黑" panose="020B0503020204020204" pitchFamily="34" charset="-122"/>
                <a:ea typeface="微软雅黑" panose="020B0503020204020204" pitchFamily="34" charset="-122"/>
              </a:rPr>
              <a:t>HTTP</a:t>
            </a:r>
            <a:r>
              <a:rPr lang="zh-CN" altLang="en-US" dirty="0" smtClean="0">
                <a:solidFill>
                  <a:schemeClr val="accent6"/>
                </a:solidFill>
                <a:latin typeface="微软雅黑" panose="020B0503020204020204" pitchFamily="34" charset="-122"/>
                <a:ea typeface="微软雅黑" panose="020B0503020204020204" pitchFamily="34" charset="-122"/>
              </a:rPr>
              <a:t>请</a:t>
            </a:r>
            <a:endParaRPr lang="en-US" altLang="zh-CN" dirty="0" smtClean="0">
              <a:solidFill>
                <a:schemeClr val="accent6"/>
              </a:solidFill>
              <a:latin typeface="微软雅黑" panose="020B0503020204020204" pitchFamily="34" charset="-122"/>
              <a:ea typeface="微软雅黑" panose="020B0503020204020204" pitchFamily="34" charset="-122"/>
            </a:endParaRPr>
          </a:p>
          <a:p>
            <a:endParaRPr lang="en-US" altLang="zh-CN" dirty="0">
              <a:solidFill>
                <a:schemeClr val="accent6"/>
              </a:solidFill>
              <a:latin typeface="微软雅黑" panose="020B0503020204020204" pitchFamily="34" charset="-122"/>
              <a:ea typeface="微软雅黑" panose="020B0503020204020204" pitchFamily="34" charset="-122"/>
            </a:endParaRPr>
          </a:p>
          <a:p>
            <a:r>
              <a:rPr lang="zh-CN" altLang="en-US" dirty="0" smtClean="0">
                <a:solidFill>
                  <a:schemeClr val="accent6"/>
                </a:solidFill>
                <a:latin typeface="微软雅黑" panose="020B0503020204020204" pitchFamily="34" charset="-122"/>
                <a:ea typeface="微软雅黑" panose="020B0503020204020204" pitchFamily="34" charset="-122"/>
              </a:rPr>
              <a:t>求</a:t>
            </a:r>
            <a:r>
              <a:rPr lang="zh-CN" altLang="en-US" dirty="0">
                <a:solidFill>
                  <a:schemeClr val="accent6"/>
                </a:solidFill>
                <a:latin typeface="微软雅黑" panose="020B0503020204020204" pitchFamily="34" charset="-122"/>
                <a:ea typeface="微软雅黑" panose="020B0503020204020204" pitchFamily="34" charset="-122"/>
              </a:rPr>
              <a:t>理解为从客户端到</a:t>
            </a:r>
            <a:r>
              <a:rPr lang="zh-CN" altLang="en-US" dirty="0" smtClean="0">
                <a:solidFill>
                  <a:schemeClr val="accent6"/>
                </a:solidFill>
                <a:latin typeface="微软雅黑" panose="020B0503020204020204" pitchFamily="34" charset="-122"/>
                <a:ea typeface="微软雅黑" panose="020B0503020204020204" pitchFamily="34" charset="-122"/>
              </a:rPr>
              <a:t>服务器</a:t>
            </a:r>
            <a:endParaRPr lang="en-US" altLang="zh-CN" dirty="0" smtClean="0">
              <a:solidFill>
                <a:schemeClr val="accent6"/>
              </a:solidFill>
              <a:latin typeface="微软雅黑" panose="020B0503020204020204" pitchFamily="34" charset="-122"/>
              <a:ea typeface="微软雅黑" panose="020B0503020204020204" pitchFamily="34" charset="-122"/>
            </a:endParaRPr>
          </a:p>
          <a:p>
            <a:endParaRPr lang="en-US" altLang="zh-CN" dirty="0">
              <a:solidFill>
                <a:schemeClr val="accent6"/>
              </a:solidFill>
              <a:latin typeface="微软雅黑" panose="020B0503020204020204" pitchFamily="34" charset="-122"/>
              <a:ea typeface="微软雅黑" panose="020B0503020204020204" pitchFamily="34" charset="-122"/>
            </a:endParaRPr>
          </a:p>
          <a:p>
            <a:r>
              <a:rPr lang="zh-CN" altLang="en-US" dirty="0" smtClean="0">
                <a:solidFill>
                  <a:schemeClr val="accent6"/>
                </a:solidFill>
                <a:latin typeface="微软雅黑" panose="020B0503020204020204" pitchFamily="34" charset="-122"/>
                <a:ea typeface="微软雅黑" panose="020B0503020204020204" pitchFamily="34" charset="-122"/>
              </a:rPr>
              <a:t>端的</a:t>
            </a:r>
            <a:r>
              <a:rPr lang="zh-CN" altLang="en-US" dirty="0">
                <a:solidFill>
                  <a:schemeClr val="accent6"/>
                </a:solidFill>
                <a:latin typeface="微软雅黑" panose="020B0503020204020204" pitchFamily="34" charset="-122"/>
                <a:ea typeface="微软雅黑" panose="020B0503020204020204" pitchFamily="34" charset="-122"/>
              </a:rPr>
              <a:t>请求消息</a:t>
            </a:r>
            <a:endParaRPr lang="zh-CN" altLang="en-US" dirty="0">
              <a:solidFill>
                <a:schemeClr val="accent6"/>
              </a:solidFill>
            </a:endParaRPr>
          </a:p>
        </p:txBody>
      </p:sp>
    </p:spTree>
    <p:extLst>
      <p:ext uri="{BB962C8B-B14F-4D97-AF65-F5344CB8AC3E}">
        <p14:creationId xmlns:p14="http://schemas.microsoft.com/office/powerpoint/2010/main" val="256735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HTTP</a:t>
            </a:r>
            <a:r>
              <a:rPr lang="zh-CN" altLang="en-US" sz="2000" b="1" dirty="0" smtClean="0">
                <a:solidFill>
                  <a:schemeClr val="bg1">
                    <a:lumMod val="95000"/>
                  </a:schemeClr>
                </a:solidFill>
              </a:rPr>
              <a:t>请求</a:t>
            </a:r>
            <a:endParaRPr lang="zh-CN" altLang="en-US" sz="2000" b="1" dirty="0">
              <a:solidFill>
                <a:schemeClr val="bg1">
                  <a:lumMod val="95000"/>
                </a:schemeClr>
              </a:solidFill>
            </a:endParaRPr>
          </a:p>
        </p:txBody>
      </p:sp>
      <p:sp>
        <p:nvSpPr>
          <p:cNvPr id="5" name="矩形 4"/>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2.2   HTTP</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请求方法</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749710949"/>
              </p:ext>
            </p:extLst>
          </p:nvPr>
        </p:nvGraphicFramePr>
        <p:xfrm>
          <a:off x="1947554" y="1916833"/>
          <a:ext cx="8704613" cy="4284942"/>
        </p:xfrm>
        <a:graphic>
          <a:graphicData uri="http://schemas.openxmlformats.org/drawingml/2006/table">
            <a:tbl>
              <a:tblPr/>
              <a:tblGrid>
                <a:gridCol w="522515"/>
                <a:gridCol w="789025"/>
                <a:gridCol w="7393073"/>
              </a:tblGrid>
              <a:tr h="464911">
                <a:tc>
                  <a:txBody>
                    <a:bodyPr/>
                    <a:lstStyle/>
                    <a:p>
                      <a:pPr algn="ctr" fontAlgn="t"/>
                      <a:endParaRPr lang="en-US" altLang="zh-CN" sz="1400" dirty="0" smtClean="0">
                        <a:solidFill>
                          <a:srgbClr val="FFFFFF"/>
                        </a:solidFill>
                        <a:effectLst/>
                      </a:endParaRPr>
                    </a:p>
                    <a:p>
                      <a:pPr algn="ctr" fontAlgn="t"/>
                      <a:r>
                        <a:rPr lang="zh-CN" altLang="en-US" sz="1400" dirty="0" smtClean="0">
                          <a:solidFill>
                            <a:srgbClr val="FFFFFF"/>
                          </a:solidFill>
                          <a:effectLst/>
                        </a:rPr>
                        <a:t>序号</a:t>
                      </a:r>
                      <a:endParaRPr lang="zh-CN" altLang="en-US" sz="1400" dirty="0">
                        <a:solidFill>
                          <a:srgbClr val="FFFFFF"/>
                        </a:solidFill>
                        <a:effectLst/>
                      </a:endParaRPr>
                    </a:p>
                  </a:txBody>
                  <a:tcPr marL="22021" marR="22021" marT="22021" marB="2202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ctr" fontAlgn="t"/>
                      <a:endParaRPr lang="en-US" altLang="zh-CN" sz="1400" dirty="0" smtClean="0">
                        <a:solidFill>
                          <a:srgbClr val="FFFFFF"/>
                        </a:solidFill>
                        <a:effectLst/>
                      </a:endParaRPr>
                    </a:p>
                    <a:p>
                      <a:pPr algn="ctr" fontAlgn="t"/>
                      <a:r>
                        <a:rPr lang="zh-CN" altLang="en-US" sz="1400" dirty="0" smtClean="0">
                          <a:solidFill>
                            <a:srgbClr val="FFFFFF"/>
                          </a:solidFill>
                          <a:effectLst/>
                        </a:rPr>
                        <a:t>方法</a:t>
                      </a:r>
                      <a:endParaRPr lang="zh-CN" altLang="en-US" sz="1400" dirty="0">
                        <a:solidFill>
                          <a:srgbClr val="FFFFFF"/>
                        </a:solidFill>
                        <a:effectLst/>
                      </a:endParaRPr>
                    </a:p>
                  </a:txBody>
                  <a:tcPr marL="22021" marR="22021" marT="22021" marB="2202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ctr" fontAlgn="t"/>
                      <a:endParaRPr lang="en-US" altLang="zh-CN" sz="1400" dirty="0" smtClean="0">
                        <a:solidFill>
                          <a:srgbClr val="FFFFFF"/>
                        </a:solidFill>
                        <a:effectLst/>
                      </a:endParaRPr>
                    </a:p>
                    <a:p>
                      <a:pPr algn="ctr" fontAlgn="t"/>
                      <a:r>
                        <a:rPr lang="zh-CN" altLang="en-US" sz="1400" dirty="0" smtClean="0">
                          <a:solidFill>
                            <a:srgbClr val="FFFFFF"/>
                          </a:solidFill>
                          <a:effectLst/>
                        </a:rPr>
                        <a:t>描述</a:t>
                      </a:r>
                      <a:endParaRPr lang="zh-CN" altLang="en-US" sz="1400" dirty="0">
                        <a:solidFill>
                          <a:srgbClr val="FFFFFF"/>
                        </a:solidFill>
                        <a:effectLst/>
                      </a:endParaRPr>
                    </a:p>
                  </a:txBody>
                  <a:tcPr marL="22021" marR="22021" marT="22021" marB="2202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426857">
                <a:tc>
                  <a:txBody>
                    <a:bodyPr/>
                    <a:lstStyle/>
                    <a:p>
                      <a:pPr algn="ctr" fontAlgn="t"/>
                      <a:r>
                        <a:rPr lang="en-US" altLang="zh-CN" sz="1400">
                          <a:effectLst/>
                        </a:rPr>
                        <a:t>1</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GET</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1400">
                          <a:effectLst/>
                        </a:rPr>
                        <a:t>请求指定的页面信息，并返回实体主体。</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22903">
                <a:tc>
                  <a:txBody>
                    <a:bodyPr/>
                    <a:lstStyle/>
                    <a:p>
                      <a:pPr algn="ctr" fontAlgn="t"/>
                      <a:r>
                        <a:rPr lang="en-US" altLang="zh-CN" sz="1400">
                          <a:effectLst/>
                        </a:rPr>
                        <a:t>2</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a:effectLst/>
                        </a:rPr>
                        <a:t>HEAD</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zh-CN" altLang="en-US" sz="1400">
                          <a:effectLst/>
                        </a:rPr>
                        <a:t>类似于 </a:t>
                      </a:r>
                      <a:r>
                        <a:rPr lang="en-US" altLang="zh-CN" sz="1400">
                          <a:effectLst/>
                        </a:rPr>
                        <a:t>GET </a:t>
                      </a:r>
                      <a:r>
                        <a:rPr lang="zh-CN" altLang="en-US" sz="1400">
                          <a:effectLst/>
                        </a:rPr>
                        <a:t>请求，只不过返回的响应中没有具体的内容，用于获取报头</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37856">
                <a:tc>
                  <a:txBody>
                    <a:bodyPr/>
                    <a:lstStyle/>
                    <a:p>
                      <a:pPr algn="ctr" fontAlgn="t"/>
                      <a:r>
                        <a:rPr lang="en-US" altLang="zh-CN" sz="1400">
                          <a:effectLst/>
                        </a:rPr>
                        <a:t>3</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POST</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1400">
                          <a:effectLst/>
                        </a:rPr>
                        <a:t>向指定资源提交数据进行处理请求（例如提交表单或者上传文件）。数据被包含在请求体中。</a:t>
                      </a:r>
                      <a:r>
                        <a:rPr lang="en-US" altLang="zh-CN" sz="1400">
                          <a:effectLst/>
                        </a:rPr>
                        <a:t>POST </a:t>
                      </a:r>
                      <a:r>
                        <a:rPr lang="zh-CN" altLang="en-US" sz="1400">
                          <a:effectLst/>
                        </a:rPr>
                        <a:t>请求可能会导致新的资源的建立和</a:t>
                      </a:r>
                      <a:r>
                        <a:rPr lang="en-US" altLang="zh-CN" sz="1400">
                          <a:effectLst/>
                        </a:rPr>
                        <a:t>/</a:t>
                      </a:r>
                      <a:r>
                        <a:rPr lang="zh-CN" altLang="en-US" sz="1400">
                          <a:effectLst/>
                        </a:rPr>
                        <a:t>或已有资源的修改。</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39387">
                <a:tc>
                  <a:txBody>
                    <a:bodyPr/>
                    <a:lstStyle/>
                    <a:p>
                      <a:pPr algn="ctr" fontAlgn="t"/>
                      <a:r>
                        <a:rPr lang="en-US" altLang="zh-CN" sz="1400">
                          <a:effectLst/>
                        </a:rPr>
                        <a:t>4</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a:effectLst/>
                        </a:rPr>
                        <a:t>PUT</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zh-CN" altLang="en-US" sz="1400" dirty="0">
                          <a:effectLst/>
                        </a:rPr>
                        <a:t>从客户端向服务器传送的数据取代指定的文档的内容。</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08271">
                <a:tc>
                  <a:txBody>
                    <a:bodyPr/>
                    <a:lstStyle/>
                    <a:p>
                      <a:pPr algn="ctr" fontAlgn="t"/>
                      <a:r>
                        <a:rPr lang="en-US" altLang="zh-CN" sz="1400">
                          <a:effectLst/>
                        </a:rPr>
                        <a:t>5</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DELETE</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1400" dirty="0">
                          <a:effectLst/>
                        </a:rPr>
                        <a:t>请求服务器删除指定的页面。</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22903">
                <a:tc>
                  <a:txBody>
                    <a:bodyPr/>
                    <a:lstStyle/>
                    <a:p>
                      <a:pPr algn="ctr" fontAlgn="t"/>
                      <a:r>
                        <a:rPr lang="en-US" altLang="zh-CN" sz="1400">
                          <a:effectLst/>
                        </a:rPr>
                        <a:t>6</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a:effectLst/>
                        </a:rPr>
                        <a:t>CONNECT</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altLang="zh-CN" sz="1400" dirty="0">
                          <a:effectLst/>
                        </a:rPr>
                        <a:t>HTTP/1.1 </a:t>
                      </a:r>
                      <a:r>
                        <a:rPr lang="zh-CN" altLang="en-US" sz="1400" dirty="0">
                          <a:effectLst/>
                        </a:rPr>
                        <a:t>协议中预留给能够将连接改为管道方式的代理服务器。</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23755">
                <a:tc>
                  <a:txBody>
                    <a:bodyPr/>
                    <a:lstStyle/>
                    <a:p>
                      <a:pPr algn="ctr" fontAlgn="t"/>
                      <a:r>
                        <a:rPr lang="en-US" altLang="zh-CN" sz="1400">
                          <a:effectLst/>
                        </a:rPr>
                        <a:t>7</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OPTIONS</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1400" dirty="0">
                          <a:effectLst/>
                        </a:rPr>
                        <a:t>允许客户端查看服务器的性能。</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12195">
                <a:tc>
                  <a:txBody>
                    <a:bodyPr/>
                    <a:lstStyle/>
                    <a:p>
                      <a:pPr algn="ctr" fontAlgn="t"/>
                      <a:r>
                        <a:rPr lang="en-US" altLang="zh-CN" sz="1400">
                          <a:effectLst/>
                        </a:rPr>
                        <a:t>8</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a:effectLst/>
                        </a:rPr>
                        <a:t>TRACE</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zh-CN" altLang="en-US" sz="1400">
                          <a:effectLst/>
                        </a:rPr>
                        <a:t>回显服务器收到的请求，主要用于测试或诊断。</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12195">
                <a:tc>
                  <a:txBody>
                    <a:bodyPr/>
                    <a:lstStyle/>
                    <a:p>
                      <a:pPr algn="ctr" fontAlgn="t"/>
                      <a:r>
                        <a:rPr lang="en-US" altLang="zh-CN" sz="1400">
                          <a:effectLst/>
                        </a:rPr>
                        <a:t>9</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PATCH</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1400" dirty="0">
                          <a:effectLst/>
                        </a:rPr>
                        <a:t>是对 </a:t>
                      </a:r>
                      <a:r>
                        <a:rPr lang="en-US" altLang="zh-CN" sz="1400" dirty="0">
                          <a:effectLst/>
                        </a:rPr>
                        <a:t>PUT </a:t>
                      </a:r>
                      <a:r>
                        <a:rPr lang="zh-CN" altLang="en-US" sz="1400" dirty="0">
                          <a:effectLst/>
                        </a:rPr>
                        <a:t>方法的补充，用来对已知资源进行局部更新 。</a:t>
                      </a:r>
                    </a:p>
                  </a:txBody>
                  <a:tcPr marL="36702" marR="36702" marT="51382" marB="5138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8567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HTTP</a:t>
            </a:r>
            <a:r>
              <a:rPr lang="zh-CN" altLang="en-US" sz="2000" b="1" dirty="0" smtClean="0">
                <a:solidFill>
                  <a:schemeClr val="bg1">
                    <a:lumMod val="95000"/>
                  </a:schemeClr>
                </a:solidFill>
              </a:rPr>
              <a:t>请求</a:t>
            </a:r>
            <a:endParaRPr lang="zh-CN" altLang="en-US" sz="2000" b="1" dirty="0">
              <a:solidFill>
                <a:schemeClr val="bg1">
                  <a:lumMod val="95000"/>
                </a:schemeClr>
              </a:solidFill>
            </a:endParaRPr>
          </a:p>
        </p:txBody>
      </p:sp>
      <p:sp>
        <p:nvSpPr>
          <p:cNvPr id="5" name="矩形 4"/>
          <p:cNvSpPr/>
          <p:nvPr/>
        </p:nvSpPr>
        <p:spPr>
          <a:xfrm>
            <a:off x="917517" y="1215952"/>
            <a:ext cx="6694565" cy="477054"/>
          </a:xfrm>
          <a:prstGeom prst="rect">
            <a:avLst/>
          </a:prstGeom>
          <a:noFill/>
        </p:spPr>
        <p:txBody>
          <a:bodyPr wrap="square" lIns="91440" tIns="45720" rIns="91440" bIns="45720">
            <a:spAutoFit/>
          </a:bodyPr>
          <a:lstStyle/>
          <a:p>
            <a:r>
              <a:rPr lang="en-US" altLang="zh-CN"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2.3   HTTP</a:t>
            </a:r>
            <a:r>
              <a:rPr lang="zh-CN" altLang="en-US" sz="2500" b="1" dirty="0" smtClean="0">
                <a:ln/>
                <a:solidFill>
                  <a:schemeClr val="tx1">
                    <a:lumMod val="65000"/>
                    <a:lumOff val="35000"/>
                  </a:schemeClr>
                </a:solidFill>
                <a:latin typeface="微软雅黑" panose="020B0503020204020204" pitchFamily="34" charset="-122"/>
                <a:ea typeface="微软雅黑" panose="020B0503020204020204" pitchFamily="34" charset="-122"/>
              </a:rPr>
              <a:t>请求头部</a:t>
            </a:r>
            <a:endParaRPr lang="zh-CN" altLang="en-US" sz="2500" b="1" dirty="0">
              <a:ln/>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516083" y="2407698"/>
            <a:ext cx="3198420" cy="2031325"/>
          </a:xfrm>
          <a:prstGeom prst="rect">
            <a:avLst/>
          </a:prstGeom>
        </p:spPr>
        <p:txBody>
          <a:bodyPr wrap="square">
            <a:spAutoFit/>
          </a:bodyPr>
          <a:lstStyle/>
          <a:p>
            <a:r>
              <a:rPr lang="zh-CN" altLang="en-US" dirty="0">
                <a:solidFill>
                  <a:schemeClr val="accent6"/>
                </a:solidFill>
                <a:latin typeface="微软雅黑" panose="020B0503020204020204" pitchFamily="34" charset="-122"/>
                <a:ea typeface="微软雅黑" panose="020B0503020204020204" pitchFamily="34" charset="-122"/>
              </a:rPr>
              <a:t>请求头部包含许多有关</a:t>
            </a:r>
            <a:r>
              <a:rPr lang="zh-CN" altLang="en-US" dirty="0" smtClean="0">
                <a:solidFill>
                  <a:schemeClr val="accent6"/>
                </a:solidFill>
                <a:latin typeface="微软雅黑" panose="020B0503020204020204" pitchFamily="34" charset="-122"/>
                <a:ea typeface="微软雅黑" panose="020B0503020204020204" pitchFamily="34" charset="-122"/>
              </a:rPr>
              <a:t>客户端</a:t>
            </a:r>
            <a:endParaRPr lang="en-US" altLang="zh-CN" dirty="0" smtClean="0">
              <a:solidFill>
                <a:schemeClr val="accent6"/>
              </a:solidFill>
              <a:latin typeface="微软雅黑" panose="020B0503020204020204" pitchFamily="34" charset="-122"/>
              <a:ea typeface="微软雅黑" panose="020B0503020204020204" pitchFamily="34" charset="-122"/>
            </a:endParaRPr>
          </a:p>
          <a:p>
            <a:endParaRPr lang="en-US" altLang="zh-CN" dirty="0">
              <a:solidFill>
                <a:schemeClr val="accent6"/>
              </a:solidFill>
              <a:latin typeface="微软雅黑" panose="020B0503020204020204" pitchFamily="34" charset="-122"/>
              <a:ea typeface="微软雅黑" panose="020B0503020204020204" pitchFamily="34" charset="-122"/>
            </a:endParaRPr>
          </a:p>
          <a:p>
            <a:r>
              <a:rPr lang="zh-CN" altLang="en-US" dirty="0" smtClean="0">
                <a:solidFill>
                  <a:schemeClr val="accent6"/>
                </a:solidFill>
                <a:latin typeface="微软雅黑" panose="020B0503020204020204" pitchFamily="34" charset="-122"/>
                <a:ea typeface="微软雅黑" panose="020B0503020204020204" pitchFamily="34" charset="-122"/>
              </a:rPr>
              <a:t>环境</a:t>
            </a:r>
            <a:r>
              <a:rPr lang="zh-CN" altLang="en-US" dirty="0">
                <a:solidFill>
                  <a:schemeClr val="accent6"/>
                </a:solidFill>
                <a:latin typeface="微软雅黑" panose="020B0503020204020204" pitchFamily="34" charset="-122"/>
                <a:ea typeface="微软雅黑" panose="020B0503020204020204" pitchFamily="34" charset="-122"/>
              </a:rPr>
              <a:t>和请求正文的有用</a:t>
            </a:r>
            <a:r>
              <a:rPr lang="zh-CN" altLang="en-US" dirty="0" smtClean="0">
                <a:solidFill>
                  <a:schemeClr val="accent6"/>
                </a:solidFill>
                <a:latin typeface="微软雅黑" panose="020B0503020204020204" pitchFamily="34" charset="-122"/>
                <a:ea typeface="微软雅黑" panose="020B0503020204020204" pitchFamily="34" charset="-122"/>
              </a:rPr>
              <a:t>信息。</a:t>
            </a:r>
            <a:endParaRPr lang="en-US" altLang="zh-CN" dirty="0" smtClean="0">
              <a:solidFill>
                <a:schemeClr val="accent6"/>
              </a:solidFill>
              <a:latin typeface="微软雅黑" panose="020B0503020204020204" pitchFamily="34" charset="-122"/>
              <a:ea typeface="微软雅黑" panose="020B0503020204020204" pitchFamily="34" charset="-122"/>
            </a:endParaRPr>
          </a:p>
          <a:p>
            <a:endParaRPr lang="en-US" altLang="zh-CN" dirty="0">
              <a:solidFill>
                <a:schemeClr val="accent6"/>
              </a:solidFill>
              <a:latin typeface="微软雅黑" panose="020B0503020204020204" pitchFamily="34" charset="-122"/>
              <a:ea typeface="微软雅黑" panose="020B0503020204020204" pitchFamily="34" charset="-122"/>
            </a:endParaRPr>
          </a:p>
          <a:p>
            <a:r>
              <a:rPr lang="zh-CN" altLang="en-US" dirty="0" smtClean="0">
                <a:solidFill>
                  <a:schemeClr val="accent6"/>
                </a:solidFill>
                <a:latin typeface="微软雅黑" panose="020B0503020204020204" pitchFamily="34" charset="-122"/>
                <a:ea typeface="微软雅黑" panose="020B0503020204020204" pitchFamily="34" charset="-122"/>
              </a:rPr>
              <a:t>如：请求</a:t>
            </a:r>
            <a:r>
              <a:rPr lang="zh-CN" altLang="en-US" dirty="0">
                <a:solidFill>
                  <a:schemeClr val="accent6"/>
                </a:solidFill>
                <a:latin typeface="微软雅黑" panose="020B0503020204020204" pitchFamily="34" charset="-122"/>
                <a:ea typeface="微软雅黑" panose="020B0503020204020204" pitchFamily="34" charset="-122"/>
              </a:rPr>
              <a:t>头可以声明浏览器</a:t>
            </a:r>
            <a:r>
              <a:rPr lang="zh-CN" altLang="en-US" dirty="0" smtClean="0">
                <a:solidFill>
                  <a:schemeClr val="accent6"/>
                </a:solidFill>
                <a:latin typeface="微软雅黑" panose="020B0503020204020204" pitchFamily="34" charset="-122"/>
                <a:ea typeface="微软雅黑" panose="020B0503020204020204" pitchFamily="34" charset="-122"/>
              </a:rPr>
              <a:t>所</a:t>
            </a:r>
            <a:endParaRPr lang="en-US" altLang="zh-CN" dirty="0" smtClean="0">
              <a:solidFill>
                <a:schemeClr val="accent6"/>
              </a:solidFill>
              <a:latin typeface="微软雅黑" panose="020B0503020204020204" pitchFamily="34" charset="-122"/>
              <a:ea typeface="微软雅黑" panose="020B0503020204020204" pitchFamily="34" charset="-122"/>
            </a:endParaRPr>
          </a:p>
          <a:p>
            <a:endParaRPr lang="en-US" altLang="zh-CN" dirty="0">
              <a:solidFill>
                <a:schemeClr val="accent6"/>
              </a:solidFill>
              <a:latin typeface="微软雅黑" panose="020B0503020204020204" pitchFamily="34" charset="-122"/>
              <a:ea typeface="微软雅黑" panose="020B0503020204020204" pitchFamily="34" charset="-122"/>
            </a:endParaRPr>
          </a:p>
          <a:p>
            <a:r>
              <a:rPr lang="zh-CN" altLang="en-US" dirty="0" smtClean="0">
                <a:solidFill>
                  <a:schemeClr val="accent6"/>
                </a:solidFill>
                <a:latin typeface="微软雅黑" panose="020B0503020204020204" pitchFamily="34" charset="-122"/>
                <a:ea typeface="微软雅黑" panose="020B0503020204020204" pitchFamily="34" charset="-122"/>
              </a:rPr>
              <a:t>用</a:t>
            </a:r>
            <a:r>
              <a:rPr lang="zh-CN" altLang="en-US" dirty="0">
                <a:solidFill>
                  <a:schemeClr val="accent6"/>
                </a:solidFill>
                <a:latin typeface="微软雅黑" panose="020B0503020204020204" pitchFamily="34" charset="-122"/>
                <a:ea typeface="微软雅黑" panose="020B0503020204020204" pitchFamily="34" charset="-122"/>
              </a:rPr>
              <a:t>的语言，请求正文的长度等</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934" y="2018909"/>
            <a:ext cx="6507466" cy="3550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294" y="5863070"/>
            <a:ext cx="83439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3607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5057</TotalTime>
  <Words>1325</Words>
  <Application>Microsoft Office PowerPoint</Application>
  <PresentationFormat>自定义</PresentationFormat>
  <Paragraphs>178</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第01章：网络爬虫快速入门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实战任务1. 豆瓣电影排行爬虫</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2125</cp:revision>
  <dcterms:created xsi:type="dcterms:W3CDTF">2017-04-17T02:08:04Z</dcterms:created>
  <dcterms:modified xsi:type="dcterms:W3CDTF">2020-06-30T18:23:19Z</dcterms:modified>
</cp:coreProperties>
</file>