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1" r:id="rId3"/>
    <p:sldId id="329" r:id="rId4"/>
    <p:sldId id="478" r:id="rId5"/>
    <p:sldId id="549" r:id="rId6"/>
    <p:sldId id="550" r:id="rId7"/>
    <p:sldId id="551" r:id="rId8"/>
    <p:sldId id="552" r:id="rId9"/>
    <p:sldId id="553" r:id="rId10"/>
    <p:sldId id="502" r:id="rId11"/>
    <p:sldId id="503" r:id="rId12"/>
    <p:sldId id="554" r:id="rId13"/>
    <p:sldId id="555" r:id="rId14"/>
    <p:sldId id="504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28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14" autoAdjust="0"/>
  </p:normalViewPr>
  <p:slideViewPr>
    <p:cSldViewPr snapToGrid="0" showGuides="1">
      <p:cViewPr varScale="1">
        <p:scale>
          <a:sx n="80" d="100"/>
          <a:sy n="80" d="100"/>
        </p:scale>
        <p:origin x="-31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055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zh-CN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章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zh-CN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umPy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数据处理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数据处理概述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26901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数据处理概述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821292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数组使我们可以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将许多种数据处理任务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表述为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数组表达式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（否则要编写循环）。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用数组表达式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的做法，通常被称为“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矢量化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4432" y="2727059"/>
            <a:ext cx="10043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一般来说，矢量化数组运算要比等价的纯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方式快上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个级别（甚至更多），尤其是各种数值计算。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是矢量化计算的强大之处。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数据处理示例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7973" y="1065853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ch03-demo03.py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973" y="1483084"/>
            <a:ext cx="1077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假设我们想要在一组值（网格型）上计算                  ，则转化成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(x)+ 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np.meshgrid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函数接受两个一维数组，并产生两个二维矩阵（对应于两个数组中的所有（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44787" y="1483084"/>
                <a:ext cx="1151213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87" y="1483084"/>
                <a:ext cx="1151213" cy="427746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88769" y="2581804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：模拟数据生成：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603891" y="3881358"/>
            <a:ext cx="4492109" cy="19098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生成一个一维数组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生成从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r>
              <a:rPr lang="zh-CN" altLang="en-US" sz="1400" dirty="0">
                <a:solidFill>
                  <a:schemeClr val="accent6"/>
                </a:solidFill>
              </a:rPr>
              <a:t>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间隔相等的</a:t>
            </a:r>
            <a:r>
              <a:rPr lang="en-US" altLang="zh-CN" sz="1400" dirty="0">
                <a:solidFill>
                  <a:schemeClr val="accent6"/>
                </a:solidFill>
              </a:rPr>
              <a:t>10</a:t>
            </a:r>
            <a:r>
              <a:rPr lang="zh-CN" altLang="en-US" sz="1400" dirty="0">
                <a:solidFill>
                  <a:schemeClr val="accent6"/>
                </a:solidFill>
              </a:rPr>
              <a:t>个数字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(0,1,0.1)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(points)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以每个点为一行，生成</a:t>
            </a:r>
            <a:r>
              <a:rPr lang="en-US" altLang="zh-CN" sz="1400" dirty="0">
                <a:solidFill>
                  <a:schemeClr val="accent6"/>
                </a:solidFill>
              </a:rPr>
              <a:t>N*N</a:t>
            </a:r>
            <a:r>
              <a:rPr lang="zh-CN" altLang="en-US" sz="1400" dirty="0">
                <a:solidFill>
                  <a:schemeClr val="accent6"/>
                </a:solidFill>
              </a:rPr>
              <a:t>的方型二维矩阵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meshgrid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(points, points)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8769" y="2898282"/>
            <a:ext cx="1077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我们需要使用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（起始值，结束值，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再使用 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np.meshgrid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（）函数生成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217616" y="2502766"/>
            <a:ext cx="4435869" cy="41984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points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一维数组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[ 0.   0.1  0.2  0.3  0.4  0.5  0.6  0.7  0.8  0.9]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C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meshgrid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函数生成的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10*10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矩阵 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[[ 0.   0.   0.   0.   0.   0.   0.   0.   0.   0. 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[ 0.1  0.1  0.1  0.1  0.1  0.1  0.1  0.1  0.1  0.1]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[ 0.2  0.2  0.2  0.2  0.2  0.2  0.2  0.2  0.2  0.2]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[ 0.3  0.3  0.3  0.3  0.3  0.3  0.3  0.3  0.3  0.3]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[ 0.4  0.4  0.4  0.4  0.4  0.4  0.4  0.4  0.4  0.4]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[ 0.5  0.5  0.5  0.5  0.5  0.5  0.5  0.5  0.5  0.5]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[ 0.6  0.6  0.6  0.6  0.6  0.6  0.6  0.6  0.6  0.6]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[ 0.7  0.7  0.7  0.7  0.7  0.7  0.7  0.7  0.7  0.7]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[ 0.8  0.8  0.8  0.8  0.8  0.8  0.8  0.8  0.8  0.8]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[ 0.9  0.9  0.9  0.9  0.9  0.9  0.9  0.9  0.9  0.9]] </a:t>
            </a:r>
          </a:p>
        </p:txBody>
      </p:sp>
    </p:spTree>
    <p:extLst>
      <p:ext uri="{BB962C8B-B14F-4D97-AF65-F5344CB8AC3E}">
        <p14:creationId xmlns:p14="http://schemas.microsoft.com/office/powerpoint/2010/main" val="36260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数据处理示例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40425" y="1043290"/>
            <a:ext cx="4620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：按照公式要求进行矩阵的对位矢量计算：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078546" y="1515530"/>
            <a:ext cx="4962069" cy="1169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按照公式要求分别取出两个矩阵的对位值并计算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arr2d_res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sqrt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square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+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square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(arr2d_res)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78546" y="2818829"/>
            <a:ext cx="7010400" cy="27368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部分数据结果展示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[[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0.          0.1         0.2         0.3         0.4         0.5         0.6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0.7         0.8         0.9       ]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[ 0.1         0.14142136  0.2236068   0.31622777  0.41231056  0.50990195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0.60827625  0.70710678  0.80622577  0.90553851]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[ 0.2         0.2236068   0.28284271  0.36055513  0.4472136   0.53851648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0.63245553  0.72801099  0.82462113  0.92195445]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……………………]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数据处理示例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40425" y="1043290"/>
            <a:ext cx="3478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扩展：步骤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实现数据可视化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009485" y="1560813"/>
            <a:ext cx="6489014" cy="35934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matploitlib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设置图表的样式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imshow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(arr2d_res,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cmap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plt.cm.gray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设置右侧图例条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colorbar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设置图表标题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plot of 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sqrt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(square(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)+square(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ys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for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agrid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16" y="1865883"/>
            <a:ext cx="4404514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940425" y="5710077"/>
            <a:ext cx="7858744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图为函数值（一个二维数组）的图形化结果。这张图是使用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imshow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函数创建的。在后续的章节中我们会详细介绍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数据可视化绘图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条件逻辑表述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46137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将条件逻辑表述为数组运算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796073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numpy.where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函数是三元表达式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矢量化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满足条件操作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不满足条件操作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1691" y="2732241"/>
            <a:ext cx="94631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假设我们有一个布尔数组和两个值数组：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705733"/>
            <a:ext cx="4766142" cy="23359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创建一个布尔数组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True, False, True, True, False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创建两个值数组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arr1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1.1, 1.2, 1.3, 1.4, 1.5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2.1, 2.2, 2.3, 2.4, 2.5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(arr1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'\n',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021674" y="4534764"/>
            <a:ext cx="4435869" cy="1169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 True False  True  True False]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[ 1.1  1.2  1.3  1.4  1.5]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[ 2.1  2.2  2.3  2.4  2.5]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715" y="3269077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ch03-demo04.py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3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条件逻辑表述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4490" y="1012303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假设我们想要根据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中的值选取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的值：当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时，选取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的值，否则从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中选取。列表推导式的写法应该如下所示：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2771" y="1862420"/>
            <a:ext cx="5593457" cy="1025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使用列表推导式实现业务需求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= [(x </a:t>
            </a:r>
            <a:r>
              <a:rPr lang="en-US" altLang="zh-CN" sz="1400" dirty="0">
                <a:solidFill>
                  <a:srgbClr val="0563C1"/>
                </a:solidFill>
              </a:rPr>
              <a:t>if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 </a:t>
            </a:r>
            <a:r>
              <a:rPr lang="en-US" altLang="zh-CN" sz="1400" dirty="0">
                <a:solidFill>
                  <a:srgbClr val="0563C1"/>
                </a:solidFill>
              </a:rPr>
              <a:t>else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y) </a:t>
            </a: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x,y,c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zip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(arr1,arr2,cond)]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42771" y="3009063"/>
            <a:ext cx="7277115" cy="400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[1.1000000000000001, 2.2000000000000002, 1.3, 1.3999999999999999, 2.5]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4490" y="3529875"/>
            <a:ext cx="744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这样所虽然能够得到结果，但是几个问题：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对大数组的处理速度不是很快（因为所有工作都是纯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无法用于多维数组。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，则可以将该功能写的非常简洁：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47299" y="5158395"/>
            <a:ext cx="5593457" cy="1025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np.where</a:t>
            </a:r>
            <a:r>
              <a:rPr lang="zh-CN" altLang="en-US" sz="1400" dirty="0">
                <a:solidFill>
                  <a:schemeClr val="accent6"/>
                </a:solidFill>
              </a:rPr>
              <a:t>实现需求更加简洁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rgbClr val="C00000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2"/>
                </a:solidFill>
              </a:rPr>
              <a:t>cond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</a:rPr>
              <a:t>arr1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</a:rPr>
              <a:t>arr2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(result)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620315" y="5541024"/>
            <a:ext cx="2320486" cy="400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[ 1.1  2.2  1.3  1.4  2.5]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条件逻辑表述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4490" y="1012303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不必是数组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，它们都可以是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在数据分析工作中，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通常用于根据另一个数组而产生一个新的数组。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2772" y="3371909"/>
            <a:ext cx="4011400" cy="29708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随机生成一个</a:t>
            </a:r>
            <a:r>
              <a:rPr lang="en-US" altLang="zh-CN" sz="1400" dirty="0">
                <a:solidFill>
                  <a:schemeClr val="accent6"/>
                </a:solidFill>
              </a:rPr>
              <a:t>4*4</a:t>
            </a:r>
            <a:r>
              <a:rPr lang="zh-CN" altLang="en-US" sz="1400" dirty="0">
                <a:solidFill>
                  <a:schemeClr val="accent6"/>
                </a:solidFill>
              </a:rPr>
              <a:t>二维矩阵数组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(4,4)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np.where</a:t>
            </a:r>
            <a:r>
              <a:rPr lang="zh-CN" altLang="en-US" sz="1400" dirty="0">
                <a:solidFill>
                  <a:schemeClr val="accent6"/>
                </a:solidFill>
              </a:rPr>
              <a:t>函数进行条件判断操作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&gt;0, 2, -2)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只将正值转换成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&gt;0, 2,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979371" y="2877902"/>
            <a:ext cx="5195143" cy="33061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np.where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转换后的数组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da-DK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</a:t>
            </a:r>
            <a:endParaRPr lang="da-DK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[[-2  2 -2 -2]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[ 2 -2 -2  2]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[ 2 -2  2 -2]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[-2 -2 -2 -2]]             </a:t>
            </a:r>
            <a:endParaRPr lang="da-DK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np.where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只将正值装换成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的结果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da-DK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                </a:t>
            </a:r>
            <a:endParaRPr lang="da-DK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[[-0.00665298  2.         -1.9809172  -1.79778308]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[ 2.         -0.39405055 -0.390267    2.        ]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[ 2.         -0.73430965  2.         -0.57725873]                                    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 [-0.28104309 -0.11143583 -0.52601157 -0.04898799]]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4490" y="1964022"/>
            <a:ext cx="9230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假设有一个由随机数据组成的矩阵，我们希望将所有的的正值替换成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，将所有的负值替换成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若利用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，则会非常简单：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2771" y="2950472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ch03-demo05.py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0603" y="6271243"/>
            <a:ext cx="6973585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的数组大小可以不相等，甚至可以是标量。</a:t>
            </a:r>
            <a:endParaRPr lang="en-US" altLang="zh-CN" sz="1600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9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条件逻辑表述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4490" y="1012303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其实只要理解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的使用规则，就可以表输出更加复杂的逻辑。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2772" y="2501055"/>
            <a:ext cx="4011400" cy="3319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= []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for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0563C1"/>
                </a:solidFill>
              </a:rPr>
              <a:t>in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range(</a:t>
            </a:r>
            <a:r>
              <a:rPr lang="en-US" altLang="zh-CN" sz="1400" dirty="0" smtClean="0">
                <a:solidFill>
                  <a:schemeClr val="accent2"/>
                </a:solidFill>
              </a:rPr>
              <a:t>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dirty="0" smtClean="0">
                <a:solidFill>
                  <a:srgbClr val="0563C1"/>
                </a:solidFill>
              </a:rPr>
              <a:t>if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cond1[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altLang="zh-CN" sz="1400" dirty="0" smtClean="0">
                <a:solidFill>
                  <a:schemeClr val="accent2"/>
                </a:solidFill>
              </a:rPr>
              <a:t>and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cond2[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]: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都为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result.append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dirty="0" err="1" smtClean="0">
                <a:solidFill>
                  <a:srgbClr val="0563C1"/>
                </a:solidFill>
              </a:rPr>
              <a:t>elif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cond1[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]: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cond1`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result.append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dirty="0" err="1" smtClean="0">
                <a:solidFill>
                  <a:srgbClr val="0563C1"/>
                </a:solidFill>
              </a:rPr>
              <a:t>elif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cond2[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]: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cond2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Tru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result.append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 dirty="0" smtClean="0">
                <a:solidFill>
                  <a:srgbClr val="0563C1"/>
                </a:solidFill>
              </a:rPr>
              <a:t>else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都为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result.append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4489" y="1441510"/>
            <a:ext cx="9984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假设我们有两个布尔型数组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cond1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cond2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，希望根据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种不同的布尔值组合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实现不同的赋值操作。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2771" y="2079618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循环描述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中布尔值组合情况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18715" y="2501055"/>
            <a:ext cx="4011400" cy="11710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np.where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嵌套快速实现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C00000"/>
                </a:solidFill>
              </a:rPr>
              <a:t>np.where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cond1 &amp; cond2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np.where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cond1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1,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np.where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cond2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2, 3)))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8714" y="2079618"/>
            <a:ext cx="3735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中布尔值组合情况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8714" y="3808329"/>
            <a:ext cx="379080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这是典型的 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嵌套应用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0" grpId="0" animBg="1"/>
      <p:bldP spid="14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数学和统计方法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 基本的数学和统计方法思路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布尔型数组的操作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唯一化和集合逻辑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37481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数学和统计方法 介绍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可以通过数组上的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一组数学函数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某个轴向的数据进行统计计算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聚合计算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，通常叫做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））即可当做数组的实例方法调用，也可以当做顶级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函数使用。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3036850"/>
            <a:ext cx="4443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ch03-demo06.py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450411"/>
            <a:ext cx="4650028" cy="29708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创建一个正态分布的二维数组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np.random.randn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(5,4)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沿轴</a:t>
            </a:r>
            <a:r>
              <a:rPr lang="en-US" altLang="zh-CN" sz="1400" dirty="0">
                <a:solidFill>
                  <a:schemeClr val="accent6"/>
                </a:solidFill>
              </a:rPr>
              <a:t>1(</a:t>
            </a:r>
            <a:r>
              <a:rPr lang="zh-CN" altLang="en-US" sz="1400" dirty="0">
                <a:solidFill>
                  <a:schemeClr val="accent6"/>
                </a:solidFill>
              </a:rPr>
              <a:t>即 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轴）计算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数组算数平均数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mean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axis=1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与 </a:t>
            </a:r>
            <a:r>
              <a:rPr lang="en-US" altLang="zh-CN" sz="1400" dirty="0" err="1">
                <a:solidFill>
                  <a:schemeClr val="accent6"/>
                </a:solidFill>
              </a:rPr>
              <a:t>np.mean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arr</a:t>
            </a:r>
            <a:r>
              <a:rPr lang="en-US" altLang="zh-CN" sz="1400" dirty="0">
                <a:solidFill>
                  <a:schemeClr val="accent6"/>
                </a:solidFill>
              </a:rPr>
              <a:t>) </a:t>
            </a:r>
            <a:r>
              <a:rPr lang="zh-CN" altLang="en-US" sz="1400" dirty="0">
                <a:solidFill>
                  <a:schemeClr val="accent6"/>
                </a:solidFill>
              </a:rPr>
              <a:t>等价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mean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沿轴</a:t>
            </a:r>
            <a:r>
              <a:rPr lang="en-US" altLang="zh-CN" sz="1400" dirty="0" smtClean="0">
                <a:solidFill>
                  <a:schemeClr val="accent6"/>
                </a:solidFill>
              </a:rPr>
              <a:t>0(</a:t>
            </a:r>
            <a:r>
              <a:rPr lang="zh-CN" altLang="en-US" sz="1400" dirty="0" smtClean="0">
                <a:solidFill>
                  <a:schemeClr val="accent6"/>
                </a:solidFill>
              </a:rPr>
              <a:t>即 </a:t>
            </a:r>
            <a:r>
              <a:rPr lang="en-US" altLang="zh-CN" sz="1400" dirty="0" smtClean="0">
                <a:solidFill>
                  <a:schemeClr val="accent6"/>
                </a:solidFill>
              </a:rPr>
              <a:t>x</a:t>
            </a:r>
            <a:r>
              <a:rPr lang="zh-CN" altLang="en-US" sz="1400" dirty="0" smtClean="0">
                <a:solidFill>
                  <a:schemeClr val="accent6"/>
                </a:solidFill>
              </a:rPr>
              <a:t>轴）计算求累计和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sum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axis=0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sum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899832" y="2890992"/>
            <a:ext cx="6132512" cy="33061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mean</a:t>
            </a:r>
            <a:r>
              <a:rPr lang="zh-CN" altLang="en-US" sz="1400" dirty="0" smtClean="0">
                <a:solidFill>
                  <a:schemeClr val="accent6"/>
                </a:solidFill>
              </a:rPr>
              <a:t>沿轴</a:t>
            </a:r>
            <a:r>
              <a:rPr lang="en-US" altLang="zh-CN" sz="1400" dirty="0" smtClean="0">
                <a:solidFill>
                  <a:schemeClr val="accent6"/>
                </a:solidFill>
              </a:rPr>
              <a:t>1</a:t>
            </a:r>
            <a:r>
              <a:rPr lang="zh-CN" altLang="en-US" sz="1400" dirty="0" smtClean="0">
                <a:solidFill>
                  <a:schemeClr val="accent6"/>
                </a:solidFill>
              </a:rPr>
              <a:t>计算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0.20821711  0.7189474  -0.82195206 -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0.40768839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0.25123862]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mean</a:t>
            </a:r>
            <a:r>
              <a:rPr lang="zh-CN" altLang="en-US" sz="1400" dirty="0" smtClean="0">
                <a:solidFill>
                  <a:schemeClr val="accent6"/>
                </a:solidFill>
              </a:rPr>
              <a:t>非轴计算</a:t>
            </a:r>
            <a:r>
              <a:rPr lang="en-US" altLang="zh-CN" sz="1400" dirty="0" smtClean="0">
                <a:solidFill>
                  <a:schemeClr val="accent6"/>
                </a:solidFill>
              </a:rPr>
              <a:t> ##                        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0.0935343075932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/>
                </a:solidFill>
              </a:rPr>
              <a:t>sum</a:t>
            </a:r>
            <a:r>
              <a:rPr lang="zh-CN" altLang="en-US" sz="1400" dirty="0" smtClean="0">
                <a:solidFill>
                  <a:schemeClr val="accent6"/>
                </a:solidFill>
              </a:rPr>
              <a:t>沿轴</a:t>
            </a:r>
            <a:r>
              <a:rPr lang="en-US" altLang="zh-CN" sz="1400" dirty="0" smtClean="0">
                <a:solidFill>
                  <a:schemeClr val="accent6"/>
                </a:solidFill>
              </a:rPr>
              <a:t>0</a:t>
            </a:r>
            <a:r>
              <a:rPr lang="zh-CN" altLang="en-US" sz="1400" dirty="0" smtClean="0">
                <a:solidFill>
                  <a:schemeClr val="accent6"/>
                </a:solidFill>
              </a:rPr>
              <a:t>求和计算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[-2.39474634  2.44706839  1.37563929 -3.2986475 ]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/>
                </a:solidFill>
              </a:rPr>
              <a:t>sum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数组求和</a:t>
            </a:r>
            <a:r>
              <a:rPr lang="zh-CN" altLang="en-US" sz="1400" dirty="0">
                <a:solidFill>
                  <a:schemeClr val="accent6"/>
                </a:solidFill>
              </a:rPr>
              <a:t>计算 </a:t>
            </a:r>
            <a:r>
              <a:rPr lang="en-US" altLang="zh-CN" sz="1400" dirty="0">
                <a:solidFill>
                  <a:schemeClr val="accent6"/>
                </a:solidFill>
              </a:rPr>
              <a:t>##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-1.87068615186 </a:t>
            </a:r>
          </a:p>
        </p:txBody>
      </p:sp>
    </p:spTree>
    <p:extLst>
      <p:ext uri="{BB962C8B-B14F-4D97-AF65-F5344CB8AC3E}">
        <p14:creationId xmlns:p14="http://schemas.microsoft.com/office/powerpoint/2010/main" val="38532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872795"/>
            <a:ext cx="8940882" cy="265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：通用元素级数组函数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：利用数组进行数据处理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：条件逻辑运算处理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4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：数学和统计方法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5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：线性代数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6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：随机数生成</a:t>
            </a:r>
            <a:endParaRPr lang="en-US" altLang="zh-CN" sz="1400" b="0" dirty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3"/>
            <a:ext cx="9826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再例如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cumprod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之类的函数方法则不聚合，而是产生一个由中间结果组成的数组：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799" y="1672506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ch03-demo07.py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71799" y="2086067"/>
            <a:ext cx="4650028" cy="2340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生成一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个二数组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([[0,1,2],[3,4,5],[6,7,8]])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所有元素的累计和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cumsum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所有元素的累计积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cumprod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478916" y="2266878"/>
            <a:ext cx="3258684" cy="2624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cumsum</a:t>
            </a:r>
            <a:r>
              <a:rPr lang="en-US" altLang="zh-CN" sz="1400" dirty="0" smtClean="0">
                <a:solidFill>
                  <a:schemeClr val="accent6"/>
                </a:solidFill>
              </a:rPr>
              <a:t>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数组累计合计算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  1  2]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[ 3  5  7]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[ 9 12 15]]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cumprod</a:t>
            </a:r>
            <a:r>
              <a:rPr lang="en-US" altLang="zh-CN" sz="1400" dirty="0" smtClean="0">
                <a:solidFill>
                  <a:schemeClr val="accent6"/>
                </a:solidFill>
              </a:rPr>
              <a:t>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数组累计积计算</a:t>
            </a:r>
            <a:r>
              <a:rPr lang="en-US" altLang="zh-CN" sz="1400" dirty="0" smtClean="0">
                <a:solidFill>
                  <a:schemeClr val="accent6"/>
                </a:solidFill>
              </a:rPr>
              <a:t> ##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  1  2]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  4 10]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 28 80]] </a:t>
            </a:r>
          </a:p>
        </p:txBody>
      </p:sp>
    </p:spTree>
    <p:extLst>
      <p:ext uri="{BB962C8B-B14F-4D97-AF65-F5344CB8AC3E}">
        <p14:creationId xmlns:p14="http://schemas.microsoft.com/office/powerpoint/2010/main" val="12114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3"/>
            <a:ext cx="9826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基本数组统计的方法：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85021"/>
              </p:ext>
            </p:extLst>
          </p:nvPr>
        </p:nvGraphicFramePr>
        <p:xfrm>
          <a:off x="1248228" y="1605038"/>
          <a:ext cx="9710057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对数组中全部或某轴向的元素求和。零长度的数组的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算数平均数。零长度的数组的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分别为标准差和方差，自由度可调（默认为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最大值和最小值。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argmin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argmax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分别为最大和最小元素的索引。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cumsum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所有元素的累计和。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cumprod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所有元素的累计积。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2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用于布尔型数组的方法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在上面这些方法中，布尔值会被强制转换为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）。因此，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经常被用来对布尔型数组中的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值统计计数。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2586907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ch03-demo08.py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029497"/>
            <a:ext cx="3590485" cy="1729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统计大于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r>
              <a:rPr lang="zh-CN" altLang="en-US" sz="1400" dirty="0">
                <a:solidFill>
                  <a:schemeClr val="accent6"/>
                </a:solidFill>
              </a:rPr>
              <a:t>的元素个数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&gt;0).sum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305931" y="4030150"/>
            <a:ext cx="7300687" cy="16664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随机生成正态分布的一维数组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[-0.43029811  0.42643398  0.45003103  0.61880118 -2.38100895 -1.09395184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1.17851454  0.22150452  0.0313627  -1.29561733]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统计元素大于</a:t>
            </a:r>
            <a:r>
              <a:rPr lang="en-US" altLang="zh-CN" sz="1400" dirty="0" smtClean="0">
                <a:solidFill>
                  <a:schemeClr val="accent6"/>
                </a:solidFill>
              </a:rPr>
              <a:t>0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的个数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31105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5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另外还有两个函数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，它们对布尔型数组非常有用。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用于测试数组中是否存在一个或多个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用于检测数组中所有值是否为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799" y="2412734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ch03-demo08.py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71799" y="2855324"/>
            <a:ext cx="4446830" cy="2631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使用条件逻辑表述操作将</a:t>
            </a:r>
            <a:r>
              <a:rPr lang="en-US" altLang="zh-CN" sz="1400" dirty="0" err="1">
                <a:solidFill>
                  <a:schemeClr val="accent6"/>
                </a:solidFill>
              </a:rPr>
              <a:t>arr</a:t>
            </a:r>
            <a:r>
              <a:rPr lang="zh-CN" altLang="en-US" sz="1400" dirty="0">
                <a:solidFill>
                  <a:schemeClr val="accent6"/>
                </a:solidFill>
              </a:rPr>
              <a:t>转换成布尔型数组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arr_bool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&gt;0), True, False)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arr_bool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any</a:t>
            </a:r>
            <a:r>
              <a:rPr lang="zh-CN" altLang="en-US" sz="1400" dirty="0">
                <a:solidFill>
                  <a:schemeClr val="accent6"/>
                </a:solidFill>
              </a:rPr>
              <a:t>函数检测数组中是否存在</a:t>
            </a:r>
            <a:r>
              <a:rPr lang="en-US" altLang="zh-CN" sz="1400" dirty="0">
                <a:solidFill>
                  <a:schemeClr val="accent6"/>
                </a:solidFill>
              </a:rPr>
              <a:t>True</a:t>
            </a:r>
            <a:r>
              <a:rPr lang="zh-CN" altLang="en-US" sz="1400" dirty="0">
                <a:solidFill>
                  <a:schemeClr val="accent6"/>
                </a:solidFill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arr_bool.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any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all</a:t>
            </a:r>
            <a:r>
              <a:rPr lang="zh-CN" altLang="en-US" sz="1400" dirty="0">
                <a:solidFill>
                  <a:schemeClr val="accent6"/>
                </a:solidFill>
              </a:rPr>
              <a:t>函数检测数组中所有值是否都是</a:t>
            </a:r>
            <a:r>
              <a:rPr lang="en-US" altLang="zh-CN" sz="1400" dirty="0">
                <a:solidFill>
                  <a:schemeClr val="accent6"/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arr_bool.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496100" y="2978282"/>
            <a:ext cx="5578299" cy="2181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使用条件逻辑表述操作后生成的布尔型数组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da-DK" altLang="zh-CN" sz="1400" dirty="0">
                <a:solidFill>
                  <a:schemeClr val="bg1">
                    <a:lumMod val="95000"/>
                  </a:schemeClr>
                </a:solidFill>
              </a:rPr>
              <a:t>[False  True  True  True False False  True  True  True False</a:t>
            </a:r>
            <a:r>
              <a:rPr lang="da-DK" altLang="zh-CN" sz="1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测试数组中是否存在</a:t>
            </a:r>
            <a:r>
              <a:rPr lang="en-US" altLang="zh-CN" sz="1400" dirty="0" smtClean="0">
                <a:solidFill>
                  <a:schemeClr val="accent6"/>
                </a:solidFill>
              </a:rPr>
              <a:t>True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值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zh-CN" altLang="en-US" sz="1400" dirty="0">
                <a:solidFill>
                  <a:schemeClr val="accent6"/>
                </a:solidFill>
              </a:rPr>
              <a:t>检测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数组中的全部元素是否都是</a:t>
            </a:r>
            <a:r>
              <a:rPr lang="en-US" altLang="zh-CN" sz="1400" dirty="0" smtClean="0">
                <a:solidFill>
                  <a:schemeClr val="accent6"/>
                </a:solidFill>
              </a:rPr>
              <a:t>True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值 </a:t>
            </a:r>
            <a:r>
              <a:rPr lang="en-US" altLang="zh-CN" sz="1400" dirty="0">
                <a:solidFill>
                  <a:schemeClr val="accent6"/>
                </a:solidFill>
              </a:rPr>
              <a:t>##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False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1799" y="5671233"/>
            <a:ext cx="605791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这两个方法也能用于非布尔型数组，所有非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元素将当做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14077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内置的列表类型一样，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数组也可以通过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进行排序操作。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按行排序（默认）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2644964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ch03-demo09.py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058524"/>
            <a:ext cx="3590485" cy="2035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randn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默认从小到大排序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>
                <a:solidFill>
                  <a:schemeClr val="accent2"/>
                </a:solidFill>
              </a:rPr>
              <a:t>sort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305931" y="3797922"/>
            <a:ext cx="7300687" cy="16664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随机生成正态分布的一维数组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[ 1.63635553  1.20012889  0.59962803  0.19006208  0.13570981]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一维数组默认排序结果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[ 0.13570981  0.19006208  0.59962803  1.20012889  1.63635553] </a:t>
            </a:r>
          </a:p>
        </p:txBody>
      </p:sp>
    </p:spTree>
    <p:extLst>
      <p:ext uri="{BB962C8B-B14F-4D97-AF65-F5344CB8AC3E}">
        <p14:creationId xmlns:p14="http://schemas.microsoft.com/office/powerpoint/2010/main" val="19287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0866" y="1014177"/>
            <a:ext cx="10152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多维数组可以在任何一个轴向上进行排序，只需要将轴编号传给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函数即可。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每行排序（默认），</a:t>
            </a: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axis=1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axis=2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按轴排序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316" y="2006337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ch03-demo09.py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86316" y="2419897"/>
            <a:ext cx="3590485" cy="2805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创建一个二维数组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([[1, 6, 2], [3, 5, 4]])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(arr2d)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在指定轴值上进行排序</a:t>
            </a:r>
            <a:r>
              <a:rPr lang="en-US" altLang="zh-CN" sz="1400" dirty="0">
                <a:solidFill>
                  <a:schemeClr val="accent6"/>
                </a:solidFill>
              </a:rPr>
              <a:t>(axis=0</a:t>
            </a:r>
            <a:r>
              <a:rPr lang="zh-CN" altLang="en-US" sz="1400" dirty="0">
                <a:solidFill>
                  <a:schemeClr val="accent6"/>
                </a:solidFill>
              </a:rPr>
              <a:t>每列排序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arr2d.</a:t>
            </a:r>
            <a:r>
              <a:rPr lang="en-US" altLang="zh-CN" sz="1400" dirty="0">
                <a:solidFill>
                  <a:schemeClr val="accent2"/>
                </a:solidFill>
              </a:rPr>
              <a:t>sort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(arr2d)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在指定轴值上进行排序</a:t>
            </a:r>
            <a:r>
              <a:rPr lang="en-US" altLang="zh-CN" sz="1400" dirty="0">
                <a:solidFill>
                  <a:schemeClr val="accent6"/>
                </a:solidFill>
              </a:rPr>
              <a:t>(axis=1</a:t>
            </a:r>
            <a:r>
              <a:rPr lang="zh-CN" altLang="en-US" sz="1400" dirty="0">
                <a:solidFill>
                  <a:schemeClr val="accent6"/>
                </a:solidFill>
              </a:rPr>
              <a:t>每行排序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arr2d.</a:t>
            </a:r>
            <a:r>
              <a:rPr lang="en-US" altLang="zh-CN" sz="1400" dirty="0">
                <a:solidFill>
                  <a:schemeClr val="accent2"/>
                </a:solidFill>
              </a:rPr>
              <a:t>sort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(axis=1)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(arr2d)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162276" y="2419897"/>
            <a:ext cx="2159956" cy="30818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生成</a:t>
            </a:r>
            <a:r>
              <a:rPr lang="zh-CN" altLang="en-US" sz="1400" dirty="0">
                <a:solidFill>
                  <a:schemeClr val="accent6"/>
                </a:solidFill>
              </a:rPr>
              <a:t>二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维数组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[[1 6 2]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[3 5 4]]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按行排序结果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[[1 2 6]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[3 4 5]]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按列排序结果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[[1 2 6]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[3 4 5]]</a:t>
            </a:r>
          </a:p>
        </p:txBody>
      </p:sp>
    </p:spTree>
    <p:extLst>
      <p:ext uri="{BB962C8B-B14F-4D97-AF65-F5344CB8AC3E}">
        <p14:creationId xmlns:p14="http://schemas.microsoft.com/office/powerpoint/2010/main" val="32585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46137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唯一化以及其他的集合逻辑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提供了一些针对一维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基本集合运算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。最常用的是 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np.unique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它用于找出数组中的唯一值并返回已排序的结果。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2644964"/>
            <a:ext cx="2613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ch03-demo10.py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058525"/>
            <a:ext cx="4969342" cy="13858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James','Bob','Teresa','Bob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np.unique</a:t>
            </a:r>
            <a:r>
              <a:rPr lang="zh-CN" altLang="en-US" sz="1400" dirty="0">
                <a:solidFill>
                  <a:schemeClr val="accent6"/>
                </a:solidFill>
              </a:rPr>
              <a:t>函数找出元素为一值并排序（去重排序）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unique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(names))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458148" y="3128451"/>
            <a:ext cx="3324482" cy="745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np.unique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去重排序的结果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['Bob' 'James' 'Teresa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']</a:t>
            </a:r>
          </a:p>
        </p:txBody>
      </p:sp>
      <p:sp>
        <p:nvSpPr>
          <p:cNvPr id="9" name="矩形 8"/>
          <p:cNvSpPr/>
          <p:nvPr/>
        </p:nvSpPr>
        <p:spPr>
          <a:xfrm>
            <a:off x="6458148" y="3982706"/>
            <a:ext cx="568054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与纯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sorted(set(names)) 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效果一致，但简洁很多。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4432" y="4693719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另一个函数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np.in1d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用于测试一个数组中的值在另一个数组中的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成员资格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。返回一个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29003" y="5228409"/>
            <a:ext cx="4969342" cy="735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查询</a:t>
            </a:r>
            <a:r>
              <a:rPr lang="en-US" altLang="zh-CN" sz="1400" dirty="0">
                <a:solidFill>
                  <a:schemeClr val="accent6"/>
                </a:solidFill>
              </a:rPr>
              <a:t>names</a:t>
            </a:r>
            <a:r>
              <a:rPr lang="zh-CN" altLang="en-US" sz="1400" dirty="0">
                <a:solidFill>
                  <a:schemeClr val="accent6"/>
                </a:solidFill>
              </a:rPr>
              <a:t>数组中是否存在指定列表元素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(np.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in1d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(names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James','Bob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458148" y="5478550"/>
            <a:ext cx="3324482" cy="745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np.in1d</a:t>
            </a:r>
            <a:r>
              <a:rPr lang="zh-CN" altLang="en-US" sz="1400" dirty="0" smtClean="0">
                <a:solidFill>
                  <a:schemeClr val="accent6"/>
                </a:solidFill>
              </a:rPr>
              <a:t>查询成员资格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True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False  True]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9" grpId="0" animBg="1"/>
      <p:bldP spid="11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3"/>
            <a:ext cx="98260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数组的集合运算函列表：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3538"/>
              </p:ext>
            </p:extLst>
          </p:nvPr>
        </p:nvGraphicFramePr>
        <p:xfrm>
          <a:off x="1248228" y="1605038"/>
          <a:ext cx="971005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unique(x)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中的唯一元素，并返回有序结果。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intersect1d(x, y)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中的公有元素，并返回有序结果。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union1d(x, y)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的并集，并返回有序结果。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in1d(x, y)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得到一个表示“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的元素是否包含于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”的布尔型数组。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setdiff1d(x, y)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集合的差，即元素在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中且不在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setxor1d(x, y)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集合的对称差，即存在于一个数组中但不同时存在于两个数组中的元素（异或）。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用于数组的文件输入输出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读写磁盘上的文本数据或二进制数据。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读写数据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52549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将数组以二进制格式保存到磁盘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p.save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 和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np.load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读写磁盘数组数据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的两个主要函数。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默认情况下，数组是以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未压缩的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二进制格式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保存在扩展名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2644964"/>
            <a:ext cx="425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示例：读取二进制文件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ch03-demo11.py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058524"/>
            <a:ext cx="3590485" cy="2340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</a:t>
            </a:r>
            <a:r>
              <a:rPr lang="zh-CN" altLang="en-US" sz="1400" dirty="0">
                <a:solidFill>
                  <a:schemeClr val="accent6"/>
                </a:solidFill>
              </a:rPr>
              <a:t>创建一个数正态分布的一维数组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将数组数据写入到文件中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save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('Save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successfully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!‘)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读取二进制文件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load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my_array.npy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738913" y="3276172"/>
            <a:ext cx="7300687" cy="16664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写入二进制文件数据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Save data is successfully!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读取二进制文件数据并显示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[ 0.54386174  2.10373015 -0.82358089 -0.23305239 -1.66778959  0.14645909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-1.97144932  0.41145022 -0.27032715 -0.86680305]  </a:t>
            </a:r>
          </a:p>
        </p:txBody>
      </p:sp>
      <p:sp>
        <p:nvSpPr>
          <p:cNvPr id="9" name="矩形 8"/>
          <p:cNvSpPr/>
          <p:nvPr/>
        </p:nvSpPr>
        <p:spPr>
          <a:xfrm>
            <a:off x="1692715" y="5616962"/>
            <a:ext cx="913485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 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np.savez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函数将多个数组保存到一个压缩文件中，压缩文件后缀名为 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npz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快速的元素级数组函数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掌握通用函数实现快速的元素级数组函数处理数据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读写数据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08493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由于二进制文件我们很难看到原始数据，因此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也提供了读写文本文件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从文件中加载文本是一个非常标准的任务。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np.loadtxt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或更加专业化的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np.genformtxt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将数据加载到普通的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316" y="2340164"/>
            <a:ext cx="4049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示例：读取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ch03-demo12.py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308170" y="2750644"/>
            <a:ext cx="4112998" cy="1039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读取文本数据并加载到一个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数组中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loadtxt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('mydata.txt', delimiter=',')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308170" y="3962777"/>
            <a:ext cx="5159828" cy="2123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[[ 0.2517889  -0.47683812 -0.76031938 -1.73549509]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[-0.07342345 -1.11990522  0.61458093  0.11125339]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[-0.8430875  -0.56684274 -0.28816541 -0.46257842]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[ 0.11536732  1.05304751 -0.06219553 -1.38139169]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[-0.18112888 -0.31808514 -0.74313476 -0.77163271]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[-0.46221357  0.49993787 -1.49423994  1.1013165 ]] </a:t>
            </a:r>
          </a:p>
        </p:txBody>
      </p:sp>
      <p:sp>
        <p:nvSpPr>
          <p:cNvPr id="9" name="矩形 8"/>
          <p:cNvSpPr/>
          <p:nvPr/>
        </p:nvSpPr>
        <p:spPr>
          <a:xfrm>
            <a:off x="1286317" y="5427558"/>
            <a:ext cx="462362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p.savex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则执行的是相反的操作（写入）：将数组写入到以某种分隔符隔开的文本文件中。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6317" y="2693579"/>
            <a:ext cx="4403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个名为：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mydata.txt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的文本数据内容如下：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316" y="3182659"/>
            <a:ext cx="46236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0.2517889,-0.47683812,-0.76031938,-1.73549509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-0.07342345,-1.11990522,0.61458093,0.11125339                      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-0.8430875,-0.56684274,-0.28816541,-0.46257842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0.11536732,1.05304751,-0.06219553,-1.38139169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-0.18112888,-0.31808514,-0.74313476,-0.77163271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-0.46221357,0.49993787,-1.49423994,1.1013165</a:t>
            </a:r>
          </a:p>
        </p:txBody>
      </p:sp>
      <p:sp>
        <p:nvSpPr>
          <p:cNvPr id="14" name="矩形 13"/>
          <p:cNvSpPr/>
          <p:nvPr/>
        </p:nvSpPr>
        <p:spPr>
          <a:xfrm>
            <a:off x="3598130" y="6299493"/>
            <a:ext cx="6973585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在后续的章节中，将介绍</a:t>
            </a:r>
            <a:r>
              <a:rPr lang="en-US" altLang="zh-CN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模块读写各种格式的数据，它更加强大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9" grpId="0" animBg="1"/>
      <p:bldP spid="11" grpId="0"/>
      <p:bldP spid="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线性代数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掌握高维数组矩阵的各种矢量计算。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55787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 在线性代数中的应用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1046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矩阵分解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其他方阵数学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等）是任何数组库的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重要组成部分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不像某些语言（如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），通过 * 对两个二维数组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相乘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得到的是一个元素级的积，而不是矩阵点积。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提供了一个用于矩阵乘法的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（即是一个数组的方法也是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命名空间中的一个函数）。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3036850"/>
            <a:ext cx="3639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示例：矩阵乘法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ch03-demo13.py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450409"/>
            <a:ext cx="4757092" cy="3211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</a:rPr>
              <a:t>行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列的二维数组矩阵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arr1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((2,3))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(arr1)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行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列的二维数组矩阵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(9).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((3,3))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arr1</a:t>
            </a:r>
            <a:r>
              <a:rPr lang="zh-CN" altLang="en-US" sz="1400" dirty="0">
                <a:solidFill>
                  <a:schemeClr val="accent6"/>
                </a:solidFill>
              </a:rPr>
              <a:t>数组矩阵乘以</a:t>
            </a:r>
            <a:r>
              <a:rPr lang="en-US" altLang="zh-CN" sz="1400" dirty="0">
                <a:solidFill>
                  <a:schemeClr val="accent6"/>
                </a:solidFill>
              </a:rPr>
              <a:t>arr2</a:t>
            </a:r>
            <a:r>
              <a:rPr lang="zh-CN" altLang="en-US" sz="1400" dirty="0">
                <a:solidFill>
                  <a:schemeClr val="accent6"/>
                </a:solidFill>
              </a:rPr>
              <a:t>数组矩阵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arr1.</a:t>
            </a:r>
            <a:r>
              <a:rPr lang="en-US" altLang="zh-CN" sz="1400" dirty="0" smtClean="0">
                <a:solidFill>
                  <a:schemeClr val="accent2"/>
                </a:solidFill>
              </a:rPr>
              <a:t>dot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(arr2)) </a:t>
            </a: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等价</a:t>
            </a:r>
            <a:r>
              <a:rPr lang="en-US" altLang="zh-CN" sz="1400" dirty="0">
                <a:solidFill>
                  <a:schemeClr val="accent6"/>
                </a:solidFill>
              </a:rPr>
              <a:t>np.dot(arr1,arr2)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二维矩阵与一维矩阵点积运算后得到一个一维数组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(np.</a:t>
            </a:r>
            <a:r>
              <a:rPr lang="en-US" altLang="zh-CN" sz="1400" dirty="0" smtClean="0">
                <a:solidFill>
                  <a:schemeClr val="accent2"/>
                </a:solidFill>
              </a:rPr>
              <a:t>dot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ones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449807" y="2832936"/>
            <a:ext cx="3884364" cy="3829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arr1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是一个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dirty="0" smtClean="0">
                <a:solidFill>
                  <a:schemeClr val="accent6"/>
                </a:solidFill>
              </a:rPr>
              <a:t>行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列数组矩阵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[[0 1 2]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[3 4 5]]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/>
                </a:solidFill>
              </a:rPr>
              <a:t>arr2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是</a:t>
            </a:r>
            <a:r>
              <a:rPr lang="zh-CN" altLang="en-US" sz="1400" dirty="0">
                <a:solidFill>
                  <a:schemeClr val="accent6"/>
                </a:solidFill>
              </a:rPr>
              <a:t>一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个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dirty="0" smtClean="0">
                <a:solidFill>
                  <a:schemeClr val="accent6"/>
                </a:solidFill>
              </a:rPr>
              <a:t>行</a:t>
            </a:r>
            <a:r>
              <a:rPr lang="en-US" altLang="zh-CN" sz="1400" dirty="0">
                <a:solidFill>
                  <a:schemeClr val="accent6"/>
                </a:solidFill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</a:rPr>
              <a:t>列数组矩阵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[[0 1 2]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[3 4 5]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[6 7 8]]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/>
                </a:solidFill>
              </a:rPr>
              <a:t>arr1</a:t>
            </a:r>
            <a:r>
              <a:rPr lang="zh-CN" altLang="en-US" sz="1400" dirty="0" smtClean="0">
                <a:solidFill>
                  <a:schemeClr val="accent6"/>
                </a:solidFill>
              </a:rPr>
              <a:t>乘</a:t>
            </a:r>
            <a:r>
              <a:rPr lang="en-US" altLang="zh-CN" sz="1400" dirty="0" smtClean="0">
                <a:solidFill>
                  <a:schemeClr val="accent6"/>
                </a:solidFill>
              </a:rPr>
              <a:t>arr2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的结果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[[15 18 21]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[42 54 66]]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/>
                </a:solidFill>
              </a:rPr>
              <a:t>arr1</a:t>
            </a:r>
            <a:r>
              <a:rPr lang="zh-CN" altLang="en-US" sz="1400" dirty="0" smtClean="0">
                <a:solidFill>
                  <a:schemeClr val="accent6"/>
                </a:solidFill>
              </a:rPr>
              <a:t>乘以 全</a:t>
            </a:r>
            <a:r>
              <a:rPr lang="en-US" altLang="zh-CN" sz="1400" dirty="0" smtClean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一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维数组的</a:t>
            </a:r>
            <a:r>
              <a:rPr lang="zh-CN" altLang="en-US" sz="1400" dirty="0">
                <a:solidFill>
                  <a:schemeClr val="accent6"/>
                </a:solidFill>
              </a:rPr>
              <a:t>结果 </a:t>
            </a:r>
            <a:r>
              <a:rPr lang="en-US" altLang="zh-CN" sz="1400" dirty="0">
                <a:solidFill>
                  <a:schemeClr val="accent6"/>
                </a:solidFill>
              </a:rPr>
              <a:t>##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 3.  12.] </a:t>
            </a:r>
          </a:p>
        </p:txBody>
      </p:sp>
    </p:spTree>
    <p:extLst>
      <p:ext uri="{BB962C8B-B14F-4D97-AF65-F5344CB8AC3E}">
        <p14:creationId xmlns:p14="http://schemas.microsoft.com/office/powerpoint/2010/main" val="2814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14489" y="1008493"/>
            <a:ext cx="1046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umpy.linalg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中有一组标准的矩阵分解运算以及诸如求逆和行列式之类的操作。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语言等所使用的是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相同的行业标准级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库，如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LAPACK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IntelMKL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2772" y="1933766"/>
            <a:ext cx="4976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示例：矩阵逆值和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CN" altLang="en-US" sz="16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分解计算</a:t>
            </a:r>
            <a:r>
              <a:rPr lang="zh-CN" altLang="en-US" sz="1400" i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ch03-demo14.py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2772" y="2347325"/>
            <a:ext cx="4757092" cy="40599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NumPy</a:t>
            </a:r>
            <a:r>
              <a:rPr lang="zh-CN" altLang="en-US" sz="1400" dirty="0">
                <a:solidFill>
                  <a:schemeClr val="accent6"/>
                </a:solidFill>
              </a:rPr>
              <a:t>模块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rgbClr val="0563C1"/>
                </a:solidFill>
              </a:rPr>
              <a:t>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as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>
                <a:solidFill>
                  <a:schemeClr val="accent6"/>
                </a:solidFill>
              </a:rPr>
              <a:t>linalg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from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numpy.</a:t>
            </a:r>
            <a:r>
              <a:rPr lang="en-US" altLang="zh-CN" sz="1400" dirty="0" err="1">
                <a:solidFill>
                  <a:schemeClr val="accent2"/>
                </a:solidFill>
              </a:rPr>
              <a:t>linalg</a:t>
            </a:r>
            <a:r>
              <a:rPr lang="en-US" altLang="zh-CN" sz="1400" dirty="0">
                <a:solidFill>
                  <a:srgbClr val="0563C1"/>
                </a:solidFill>
              </a:rPr>
              <a:t> import </a:t>
            </a:r>
            <a:r>
              <a:rPr lang="en-US" altLang="zh-CN" sz="1400" dirty="0" err="1">
                <a:solidFill>
                  <a:schemeClr val="accent2"/>
                </a:solidFill>
              </a:rPr>
              <a:t>inv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qr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5*5</a:t>
            </a:r>
            <a:r>
              <a:rPr lang="zh-CN" altLang="en-US" sz="1400" dirty="0">
                <a:solidFill>
                  <a:schemeClr val="accent6"/>
                </a:solidFill>
              </a:rPr>
              <a:t>的正态分布二维数组矩阵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(3,3)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获取矩阵的逆运算值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inv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获取矩阵的</a:t>
            </a:r>
            <a:r>
              <a:rPr lang="en-US" altLang="zh-CN" sz="1400" dirty="0">
                <a:solidFill>
                  <a:schemeClr val="accent6"/>
                </a:solidFill>
              </a:rPr>
              <a:t>QR</a:t>
            </a:r>
            <a:r>
              <a:rPr lang="zh-CN" altLang="en-US" sz="1400" dirty="0">
                <a:solidFill>
                  <a:schemeClr val="accent6"/>
                </a:solidFill>
              </a:rPr>
              <a:t>分解操作值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accent2"/>
                </a:solidFill>
              </a:rPr>
              <a:t>qr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999863" y="2208822"/>
            <a:ext cx="4493965" cy="3829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求解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arr</a:t>
            </a:r>
            <a:r>
              <a:rPr lang="zh-CN" altLang="en-US" sz="1400" dirty="0" smtClean="0">
                <a:solidFill>
                  <a:schemeClr val="accent6"/>
                </a:solidFill>
              </a:rPr>
              <a:t>矩阵的逆值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[[ 0.39785539  1.27430483 -0.25870544]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[-0.20255213 -0.43153582  1.98320168]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[ 0.33045091 -0.92606243  2.37564286]]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## </a:t>
            </a:r>
            <a:r>
              <a:rPr lang="zh-CN" altLang="en-US" sz="1400" dirty="0">
                <a:solidFill>
                  <a:schemeClr val="accent6"/>
                </a:solidFill>
              </a:rPr>
              <a:t>求解</a:t>
            </a:r>
            <a:r>
              <a:rPr lang="en-US" altLang="zh-CN" sz="1400" dirty="0" err="1">
                <a:solidFill>
                  <a:schemeClr val="accent6"/>
                </a:solidFill>
              </a:rPr>
              <a:t>arr</a:t>
            </a:r>
            <a:r>
              <a:rPr lang="zh-CN" altLang="en-US" sz="1400" dirty="0" smtClean="0">
                <a:solidFill>
                  <a:schemeClr val="accent6"/>
                </a:solidFill>
              </a:rPr>
              <a:t>矩阵的</a:t>
            </a:r>
            <a:r>
              <a:rPr lang="en-US" altLang="zh-CN" sz="1400" dirty="0" smtClean="0">
                <a:solidFill>
                  <a:schemeClr val="accent6"/>
                </a:solidFill>
              </a:rPr>
              <a:t>QR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分解计算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[[-0.8512536   0.34307577 -0.47595867]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         -1.79174774  1.36718134]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          0.          0.38894114]]</a:t>
            </a:r>
          </a:p>
        </p:txBody>
      </p:sp>
    </p:spTree>
    <p:extLst>
      <p:ext uri="{BB962C8B-B14F-4D97-AF65-F5344CB8AC3E}">
        <p14:creationId xmlns:p14="http://schemas.microsoft.com/office/powerpoint/2010/main" val="29347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3"/>
            <a:ext cx="98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numpy.linalg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函数列表：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6006"/>
              </p:ext>
            </p:extLst>
          </p:nvPr>
        </p:nvGraphicFramePr>
        <p:xfrm>
          <a:off x="1248228" y="1605038"/>
          <a:ext cx="9710057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543"/>
                <a:gridCol w="8142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diag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以一个一维数组的形式返回方阵的对角线（或非对角线）元素，或将一维数组转换为方阵（非对角线元素为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矩阵乘法。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计算对角线元素的和。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计算矩阵行列式。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eig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计算方阵的本征值和本征向量。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计算方阵的逆。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pinv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计算矩阵的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Moore-Penrose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伪逆。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qr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QR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分解。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计算奇异值分解（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SVD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solve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解线性方程组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 = b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为一个方阵。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lstsq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 = b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的最小二乘值、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3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随机数生成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掌握随机数生成的方法。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23695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1046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umpy.random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模块对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进行了补充。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一些用于高效生成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多种概率分布的样本值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715" y="3036850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ch03-demo15.py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450409"/>
            <a:ext cx="4757092" cy="1136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标准正</a:t>
            </a:r>
            <a:r>
              <a:rPr lang="zh-CN" altLang="en-US" sz="1400" dirty="0">
                <a:solidFill>
                  <a:schemeClr val="accent6"/>
                </a:solidFill>
              </a:rPr>
              <a:t>态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高斯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r>
              <a:rPr lang="zh-CN" altLang="en-US" sz="1400" dirty="0">
                <a:solidFill>
                  <a:schemeClr val="accent6"/>
                </a:solidFill>
              </a:rPr>
              <a:t>分布的</a:t>
            </a:r>
            <a:r>
              <a:rPr lang="en-US" altLang="zh-CN" sz="1400" dirty="0">
                <a:solidFill>
                  <a:schemeClr val="accent6"/>
                </a:solidFill>
              </a:rPr>
              <a:t>4*4</a:t>
            </a:r>
            <a:r>
              <a:rPr lang="zh-CN" altLang="en-US" sz="1400" dirty="0">
                <a:solidFill>
                  <a:schemeClr val="accent6"/>
                </a:solidFill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normal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size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=(4,4))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593464" y="4050330"/>
            <a:ext cx="5001964" cy="15068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[[ 0.30076868 -1.9752576  -0.42999038  1.50834487]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[ 0.43871814 -1.12690808  0.22578238  1.40687117]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[-0.90519908  1.53863628  0.67738441  0.88394848]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[ 1.53650382 -1.41332728  0.41190381  0.99472054]] </a:t>
            </a:r>
          </a:p>
        </p:txBody>
      </p:sp>
      <p:sp>
        <p:nvSpPr>
          <p:cNvPr id="9" name="矩形 8"/>
          <p:cNvSpPr/>
          <p:nvPr/>
        </p:nvSpPr>
        <p:spPr>
          <a:xfrm>
            <a:off x="1364431" y="2551073"/>
            <a:ext cx="10464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例如：用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来得到一个标准正态分布的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4*4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5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数学和统计方法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3516" y="1008493"/>
            <a:ext cx="98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numpy.random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函数列表：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54704"/>
              </p:ext>
            </p:extLst>
          </p:nvPr>
        </p:nvGraphicFramePr>
        <p:xfrm>
          <a:off x="1248228" y="1605038"/>
          <a:ext cx="9710057" cy="4810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543"/>
                <a:gridCol w="8142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确定随机数生成器的种子。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permutation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返回一个序列的随机排序或返回一个随机排序的范围。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对一个序列就地随机排序。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产生均匀分布的样本值。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从给定的上下限范围随机选取整数。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产生正态分布（平均值为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，标准值为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）的样本值，类似于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binomial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产生二项分布的样本值。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产生正态（高斯）分布的样本值。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Beta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chisquare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产生卡方分布的样本值。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gamma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Gamma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产生在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[ 0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1 )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中均匀分布的样本值。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实战任务：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随机漫步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综合应用随机数样本生成及统计分析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 b="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</a:rPr>
              <a:t>ch03-demo16.py</a:t>
            </a:r>
            <a:r>
              <a:rPr lang="zh-CN" altLang="en-US" sz="1200" b="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）</a:t>
            </a:r>
            <a:endParaRPr lang="en-US" altLang="zh-CN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1046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开始，每次步长为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，随机漫步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次，统计每次累计的步数。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统计本次随机漫步的累计步数最小值和最大值。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设置临界值为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，分析出第一次到达临界值（正负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均可）的步数。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4432" y="291552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扩展需求：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4432" y="3230713"/>
            <a:ext cx="1046471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绘制折线图，对数据进行可视化显示。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296" y="4193285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1692" y="4789465"/>
            <a:ext cx="104647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生成标准的正态（高斯）分布的样本值。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实现数据转化。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argmax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统计函数进行数据分析。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模块进行可视化呈现。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通用函数介绍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）是一种对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执行元素级运算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将其看做简单函数（接受一个或多个标量值，并产生一个或多个标量值）的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矢量化包装器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通用函数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633571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ch03-demo01.py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9036" y="3050802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都是简单的元素级变量，如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（计算各元素的平方根）和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（常量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aseline="50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593710"/>
            <a:ext cx="3434385" cy="2286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计算</a:t>
            </a:r>
            <a:r>
              <a:rPr lang="zh-CN" altLang="en-US" sz="1400" dirty="0" smtClean="0">
                <a:solidFill>
                  <a:schemeClr val="accent6"/>
                </a:solidFill>
              </a:rPr>
              <a:t>各</a:t>
            </a:r>
            <a:r>
              <a:rPr lang="zh-CN" altLang="en-US" sz="1400" dirty="0">
                <a:solidFill>
                  <a:schemeClr val="accent6"/>
                </a:solidFill>
              </a:rPr>
              <a:t>元素的平方根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sqrt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计算常量值</a:t>
            </a:r>
            <a:r>
              <a:rPr lang="en-US" altLang="zh-CN" sz="1400" dirty="0" smtClean="0">
                <a:solidFill>
                  <a:schemeClr val="accent6"/>
                </a:solidFill>
              </a:rPr>
              <a:t>e</a:t>
            </a:r>
            <a:r>
              <a:rPr lang="zh-CN" altLang="en-US" sz="1400" baseline="50000" dirty="0" smtClean="0">
                <a:solidFill>
                  <a:schemeClr val="accent6"/>
                </a:solidFill>
              </a:rPr>
              <a:t>各</a:t>
            </a:r>
            <a:r>
              <a:rPr lang="zh-CN" altLang="en-US" sz="1400" baseline="50000" dirty="0">
                <a:solidFill>
                  <a:schemeClr val="accent6"/>
                </a:solidFill>
              </a:rPr>
              <a:t>元素</a:t>
            </a:r>
            <a:r>
              <a:rPr lang="zh-CN" altLang="en-US" sz="1400" baseline="50000" dirty="0" smtClean="0">
                <a:solidFill>
                  <a:schemeClr val="accent6"/>
                </a:solidFill>
              </a:rPr>
              <a:t>值</a:t>
            </a:r>
            <a:endParaRPr lang="zh-CN" altLang="en-US" sz="1400" baseline="500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exp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967902" y="3631421"/>
            <a:ext cx="6917813" cy="29798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一维数组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1 2 3 4 5 6 7 8 9]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计算各元素的平方根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[ 0.          1.          1.41421356  1.73205081  2.          2.23606798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2.44948974  2.64575131  2.82842712  3.        ]  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计算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常量值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sz="1400" baseline="5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各元素</a:t>
            </a:r>
            <a:r>
              <a:rPr lang="zh-CN" altLang="en-US" sz="1400" baseline="5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值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 1.00000000e+00   2.71828183e+00   7.38905610e+00   2.00855369e+01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5.45981500e+01   1.48413159e+02   4.03428793e+02   1.09663316e+03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2.98095799e+03   8.10308393e+03] </a:t>
            </a:r>
          </a:p>
        </p:txBody>
      </p:sp>
      <p:sp>
        <p:nvSpPr>
          <p:cNvPr id="14" name="矩形 13"/>
          <p:cNvSpPr/>
          <p:nvPr/>
        </p:nvSpPr>
        <p:spPr>
          <a:xfrm>
            <a:off x="8490857" y="5121338"/>
            <a:ext cx="333828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这些都属于一元（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unary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：生成随机数据样本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432" y="1632607"/>
            <a:ext cx="1046471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np.random.normal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函数生成一个正态（高斯）分布的数据样本值。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418816" y="2252981"/>
            <a:ext cx="4757092" cy="2074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''' </a:t>
            </a:r>
            <a:r>
              <a:rPr lang="zh-CN" altLang="en-US" sz="1400" dirty="0">
                <a:solidFill>
                  <a:schemeClr val="accent6"/>
                </a:solidFill>
              </a:rPr>
              <a:t>步骤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：生成样本数据 </a:t>
            </a:r>
            <a:r>
              <a:rPr lang="en-US" altLang="zh-CN" sz="1400" dirty="0">
                <a:solidFill>
                  <a:schemeClr val="accent6"/>
                </a:solidFill>
              </a:rPr>
              <a:t>'''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设置漫步步数为</a:t>
            </a:r>
            <a:r>
              <a:rPr lang="en-US" altLang="zh-CN" sz="1400" dirty="0">
                <a:solidFill>
                  <a:schemeClr val="accent6"/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7030A0"/>
                </a:solidFill>
              </a:rPr>
              <a:t>nsteps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100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产生正态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高斯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  <a:r>
              <a:rPr lang="zh-CN" altLang="en-US" sz="1400" dirty="0">
                <a:solidFill>
                  <a:schemeClr val="accent6"/>
                </a:solidFill>
              </a:rPr>
              <a:t>分布的样本值</a:t>
            </a:r>
            <a:r>
              <a:rPr lang="en-US" altLang="zh-CN" sz="1400" dirty="0">
                <a:solidFill>
                  <a:schemeClr val="accent6"/>
                </a:solidFill>
              </a:rPr>
              <a:t>100</a:t>
            </a:r>
            <a:r>
              <a:rPr lang="zh-CN" altLang="en-US" sz="1400" dirty="0">
                <a:solidFill>
                  <a:schemeClr val="accent6"/>
                </a:solidFill>
              </a:rPr>
              <a:t>个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normal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(0,2, size=</a:t>
            </a:r>
            <a:r>
              <a:rPr lang="en-US" altLang="zh-CN" sz="1400" dirty="0" err="1">
                <a:solidFill>
                  <a:srgbClr val="7030A0"/>
                </a:solidFill>
              </a:rPr>
              <a:t>nsteps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(draws)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5825691" y="2821033"/>
            <a:ext cx="4943909" cy="24621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[ 1.53691094  1.0967336  -0.96106316 -1.31065221 -0.41073243  0.70715294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2.00437398  3.69076855 -1.16757784  0.52323501  0.49627658 -1.37904544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……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总计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个数据（展示部分数据）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……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]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5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：数据转化操作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432" y="1632607"/>
            <a:ext cx="1046471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分析：将数据样本使用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值转化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418816" y="2252981"/>
            <a:ext cx="4757092" cy="1303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''' </a:t>
            </a:r>
            <a:r>
              <a:rPr lang="zh-CN" altLang="en-US" sz="1400" dirty="0">
                <a:solidFill>
                  <a:schemeClr val="accent6"/>
                </a:solidFill>
              </a:rPr>
              <a:t>步骤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</a:rPr>
              <a:t>：数据转化 </a:t>
            </a:r>
            <a:r>
              <a:rPr lang="en-US" altLang="zh-CN" sz="1400" dirty="0">
                <a:solidFill>
                  <a:schemeClr val="accent6"/>
                </a:solidFill>
              </a:rPr>
              <a:t>'''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使用条件逻辑表述重置数据元素值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where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(draws&gt;0, 1, -1)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steps)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5680548" y="2720431"/>
            <a:ext cx="5647830" cy="1417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[ 1  1 -1 -1 -1  1  1  1 -1  1  1 -1  1 -1 -1 -1  1 -1  1  1  1 -1 -1 -1 -1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1 -1 -1 -1  1 -1  1  1 -1  1 -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……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总计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个数据（展示部分数据）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……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]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0548" y="4345537"/>
            <a:ext cx="460648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按照要求，每次随机生成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 (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前进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-1(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后退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：数据统计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432" y="1632607"/>
            <a:ext cx="10464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聚合函数进行每次走步的累计步数。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418816" y="2252981"/>
            <a:ext cx="4757092" cy="2362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统计每次漫步累计的总步伐个数</a:t>
            </a:r>
            <a:r>
              <a:rPr lang="en-US" altLang="zh-CN" sz="1400" dirty="0">
                <a:solidFill>
                  <a:schemeClr val="accent6"/>
                </a:solidFill>
              </a:rPr>
              <a:t>100</a:t>
            </a:r>
            <a:r>
              <a:rPr lang="zh-CN" altLang="en-US" sz="1400" dirty="0">
                <a:solidFill>
                  <a:schemeClr val="accent6"/>
                </a:solidFill>
              </a:rPr>
              <a:t>个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steps.</a:t>
            </a:r>
            <a:r>
              <a:rPr lang="en-US" altLang="zh-CN" sz="1400" dirty="0" err="1">
                <a:solidFill>
                  <a:schemeClr val="accent2"/>
                </a:solidFill>
              </a:rPr>
              <a:t>cumsum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(walk)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漫步累计最大步数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('step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max:&gt; 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walk.</a:t>
            </a:r>
            <a:r>
              <a:rPr lang="en-US" altLang="zh-CN" sz="1400" dirty="0" err="1">
                <a:solidFill>
                  <a:schemeClr val="accent2"/>
                </a:solidFill>
              </a:rPr>
              <a:t>max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漫步累计虽小步数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('step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min:&gt;',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walk.</a:t>
            </a:r>
            <a:r>
              <a:rPr lang="en-US" altLang="zh-CN" sz="1400" dirty="0" err="1">
                <a:solidFill>
                  <a:schemeClr val="accent2"/>
                </a:solidFill>
              </a:rPr>
              <a:t>min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5070948" y="2659856"/>
            <a:ext cx="6003452" cy="33755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每次步伐累计合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2  1  0 -1  0  1  2  1  2  3  2  3  2  1  0  1  0  1  2  3  2  1  0 -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……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总计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个数据（展示部分数据）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累计步伐最大值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step max:&gt;  5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累计步伐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最小值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step min:&gt; -9 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达到临界值正负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是第几步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(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当前数据为第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46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步第一次达到临界值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)##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46 </a:t>
            </a:r>
          </a:p>
        </p:txBody>
      </p:sp>
    </p:spTree>
    <p:extLst>
      <p:ext uri="{BB962C8B-B14F-4D97-AF65-F5344CB8AC3E}">
        <p14:creationId xmlns:p14="http://schemas.microsoft.com/office/powerpoint/2010/main" val="2221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线性代数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：数据分析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432" y="1632607"/>
            <a:ext cx="10464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argmax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函数分析第一次到达临界值的步数。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418816" y="2252981"/>
            <a:ext cx="4757092" cy="1027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第一次达到临界值累计正负</a:t>
            </a:r>
            <a:r>
              <a:rPr lang="en-US" altLang="zh-CN" sz="1400" dirty="0">
                <a:solidFill>
                  <a:schemeClr val="accent6"/>
                </a:solidFill>
              </a:rPr>
              <a:t>10</a:t>
            </a:r>
            <a:r>
              <a:rPr lang="zh-CN" altLang="en-US" sz="1400" dirty="0">
                <a:solidFill>
                  <a:schemeClr val="accent6"/>
                </a:solidFill>
              </a:rPr>
              <a:t>步的步数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abs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(walk) &gt;=5).</a:t>
            </a:r>
            <a:r>
              <a:rPr lang="en-US" altLang="zh-CN" sz="1400" dirty="0" err="1">
                <a:solidFill>
                  <a:schemeClr val="accent2"/>
                </a:solidFill>
              </a:rPr>
              <a:t>argmax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5027405" y="2766605"/>
            <a:ext cx="6003452" cy="7790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达到临界值正负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是第几步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(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当前数据为第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46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步第一次达到临界值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)##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46 </a:t>
            </a:r>
          </a:p>
        </p:txBody>
      </p:sp>
    </p:spTree>
    <p:extLst>
      <p:ext uri="{BB962C8B-B14F-4D97-AF65-F5344CB8AC3E}">
        <p14:creationId xmlns:p14="http://schemas.microsoft.com/office/powerpoint/2010/main" val="16262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：扩展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 </a:t>
            </a:r>
            <a:r>
              <a:rPr lang="en-US" altLang="zh-CN" sz="20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模块可视化数据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432" y="1632607"/>
            <a:ext cx="10464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对象设置折线图的参数。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78295" y="2501719"/>
            <a:ext cx="3432448" cy="1854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''' </a:t>
            </a:r>
            <a:r>
              <a:rPr lang="zh-CN" altLang="en-US" sz="1400" dirty="0">
                <a:solidFill>
                  <a:schemeClr val="accent6"/>
                </a:solidFill>
              </a:rPr>
              <a:t>步骤</a:t>
            </a:r>
            <a:r>
              <a:rPr lang="en-US" altLang="zh-CN" sz="1400" dirty="0">
                <a:solidFill>
                  <a:schemeClr val="accent6"/>
                </a:solidFill>
              </a:rPr>
              <a:t>4</a:t>
            </a:r>
            <a:r>
              <a:rPr lang="zh-CN" altLang="en-US" sz="1400" dirty="0">
                <a:solidFill>
                  <a:schemeClr val="accent6"/>
                </a:solidFill>
              </a:rPr>
              <a:t>：可视化呈现 </a:t>
            </a:r>
            <a:r>
              <a:rPr lang="en-US" altLang="zh-CN" sz="1400" dirty="0">
                <a:solidFill>
                  <a:schemeClr val="accent6"/>
                </a:solidFill>
              </a:rPr>
              <a:t>'''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轴坐标值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nsteps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smtClean="0">
                <a:solidFill>
                  <a:schemeClr val="accent6"/>
                </a:solidFill>
              </a:rPr>
              <a:t>y</a:t>
            </a:r>
            <a:r>
              <a:rPr lang="zh-CN" altLang="en-US" sz="1400" dirty="0" smtClean="0">
                <a:solidFill>
                  <a:schemeClr val="accent6"/>
                </a:solidFill>
              </a:rPr>
              <a:t>轴坐标</a:t>
            </a:r>
            <a:r>
              <a:rPr lang="zh-CN" altLang="en-US" sz="1400" dirty="0">
                <a:solidFill>
                  <a:schemeClr val="accent6"/>
                </a:solidFill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walk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940673" y="2172679"/>
            <a:ext cx="5312228" cy="40661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绘制一张图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</a:t>
            </a:r>
            <a:r>
              <a:rPr lang="en-US" altLang="zh-CN" sz="1400" dirty="0" err="1">
                <a:solidFill>
                  <a:schemeClr val="accent2"/>
                </a:solidFill>
              </a:rPr>
              <a:t>.figure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轴和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轴的数据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</a:t>
            </a:r>
            <a:r>
              <a:rPr lang="en-US" altLang="zh-CN" sz="1400" dirty="0" err="1">
                <a:solidFill>
                  <a:schemeClr val="accent2"/>
                </a:solidFill>
              </a:rPr>
              <a:t>.plot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 y, label='max:')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设置图标标题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title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('Random walk +1/-1 steps(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Chinasofti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CTO data)')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x</a:t>
            </a:r>
            <a:r>
              <a:rPr lang="zh-CN" altLang="en-US" sz="1400" dirty="0">
                <a:solidFill>
                  <a:schemeClr val="accent6"/>
                </a:solidFill>
              </a:rPr>
              <a:t>轴标注文字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xlabel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('step(s)')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>
                <a:solidFill>
                  <a:schemeClr val="accent6"/>
                </a:solidFill>
              </a:rPr>
              <a:t>y</a:t>
            </a:r>
            <a:r>
              <a:rPr lang="zh-CN" altLang="en-US" sz="1400" dirty="0">
                <a:solidFill>
                  <a:schemeClr val="accent6"/>
                </a:solidFill>
              </a:rPr>
              <a:t>轴标注文字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ylabel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('sum(walk)')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显示图标，</a:t>
            </a:r>
            <a:r>
              <a:rPr lang="en-US" altLang="zh-CN" sz="1400" dirty="0">
                <a:solidFill>
                  <a:schemeClr val="accent6"/>
                </a:solidFill>
              </a:rPr>
              <a:t>.</a:t>
            </a:r>
            <a:r>
              <a:rPr lang="en-US" altLang="zh-CN" sz="1400" dirty="0" err="1">
                <a:solidFill>
                  <a:schemeClr val="accent6"/>
                </a:solidFill>
              </a:rPr>
              <a:t>savefig</a:t>
            </a:r>
            <a:r>
              <a:rPr lang="en-US" altLang="zh-CN" sz="1400" dirty="0">
                <a:solidFill>
                  <a:schemeClr val="accent6"/>
                </a:solidFill>
              </a:rPr>
              <a:t>('xxx.jpg')</a:t>
            </a:r>
            <a:r>
              <a:rPr lang="zh-CN" altLang="en-US" sz="1400" dirty="0">
                <a:solidFill>
                  <a:schemeClr val="accent6"/>
                </a:solidFill>
              </a:rPr>
              <a:t>保存图表图片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plt.</a:t>
            </a:r>
            <a:r>
              <a:rPr lang="en-US" altLang="zh-CN" sz="1400" dirty="0" err="1">
                <a:solidFill>
                  <a:schemeClr val="accent2"/>
                </a:solidFill>
              </a:rPr>
              <a:t>show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96" y="1700891"/>
            <a:ext cx="481519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5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通用函数介绍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另外还有一些（如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maximum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因此也叫做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返回一个结果数组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381" y="1530485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ch03-demo02.py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381" y="1947716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例如：两个相同元素个数的一维数组对位比较，获取每个位置上最大的一个，并返回一个数组结果。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33060" y="2461596"/>
            <a:ext cx="3764655" cy="1863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创建两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个随机数据的一</a:t>
            </a:r>
            <a:r>
              <a:rPr lang="zh-CN" altLang="en-US" sz="1400" dirty="0">
                <a:solidFill>
                  <a:schemeClr val="accent6"/>
                </a:solidFill>
              </a:rPr>
              <a:t>维数组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arr1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(arr1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'\n',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各元素对位比较取最大值并生成最终数组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maximum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arr1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</a:rPr>
              <a:t>arr2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412075" y="2477484"/>
            <a:ext cx="5074497" cy="19434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一维数组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arr1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[-0.32492432 -0.33519649 -0.81220054  0.30370727]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一维数组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arr2 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[-0.87039069  0.28696582  0.8885762  -0.74333547]  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两个数组对位比较取最大值 结果输出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[-0.32492432  0.28696582  0.8885762   0.30370727]</a:t>
            </a:r>
          </a:p>
        </p:txBody>
      </p:sp>
      <p:sp>
        <p:nvSpPr>
          <p:cNvPr id="14" name="矩形 13"/>
          <p:cNvSpPr/>
          <p:nvPr/>
        </p:nvSpPr>
        <p:spPr>
          <a:xfrm>
            <a:off x="1533060" y="4532523"/>
            <a:ext cx="973002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可以返回多个数组，虽然不是很常见。</a:t>
            </a:r>
            <a:r>
              <a:rPr lang="en-US" altLang="zh-CN" sz="1600" dirty="0" err="1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（）函数就是一个典型的应用，</a:t>
            </a:r>
            <a:r>
              <a:rPr lang="zh-CN" altLang="en-US" sz="16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内置的函数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divmod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的矢量化版，用于将浮点数数组拆分成整数数组和小数数组。如下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ch03-demo02.py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533059" y="5494146"/>
            <a:ext cx="3764655" cy="1290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创建一个一维数组，各元素乘以</a:t>
            </a:r>
            <a:r>
              <a:rPr lang="en-US" altLang="zh-CN" sz="1400" dirty="0">
                <a:solidFill>
                  <a:schemeClr val="accent6"/>
                </a:solidFill>
              </a:rPr>
              <a:t>5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arr3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np.random.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(4) </a:t>
            </a:r>
            <a:r>
              <a:rPr lang="en-US" altLang="zh-CN" sz="1400" dirty="0">
                <a:solidFill>
                  <a:schemeClr val="accent2"/>
                </a:solidFill>
              </a:rPr>
              <a:t>*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获取各元素整数部分数组和小数部分数组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modf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arr3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5129045" y="5681870"/>
            <a:ext cx="5901813" cy="7991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(array([ 0.78116076,  0.06603961,  0.18249263,  0.72377313]),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array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([  0.,  16.,   5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.,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1.])) </a:t>
            </a:r>
          </a:p>
        </p:txBody>
      </p:sp>
    </p:spTree>
    <p:extLst>
      <p:ext uri="{BB962C8B-B14F-4D97-AF65-F5344CB8AC3E}">
        <p14:creationId xmlns:p14="http://schemas.microsoft.com/office/powerpoint/2010/main" val="39785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通用函数介绍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45681"/>
              </p:ext>
            </p:extLst>
          </p:nvPr>
        </p:nvGraphicFramePr>
        <p:xfrm>
          <a:off x="1248228" y="1605038"/>
          <a:ext cx="9710057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fabs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计算整数、浮点数或复数的绝对值。对于非复数值，可以使用更快的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fabs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sqrt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计算各元素的平方根。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计算各元素的指数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en-US" altLang="zh-CN" sz="1200" baseline="5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200" baseline="5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log10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log2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log1p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分别为自然数对数（底数为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）、底数为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、底数为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1+x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计算各元素的正负号：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（正数）、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（零）、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（负数）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ceil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ceiling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值，即大于等于该值的最小整数。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值，即小于等于该值的最大整数。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rint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将各元素值四舍五入到最接近的整数，保留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modf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将数组的小数和整数部分以两个独立数组的形式返回。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isnan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返回一个表示“哪些值是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（这不是一个数字）”的布尔型数组。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isfinite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isinf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分别返回一个表示“哪些元素是有穷的（非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、非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）”或“哪些元素是无穷的”布尔值型数组。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通用函数介绍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函数表（续）：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9589"/>
              </p:ext>
            </p:extLst>
          </p:nvPr>
        </p:nvGraphicFramePr>
        <p:xfrm>
          <a:off x="1248228" y="1605038"/>
          <a:ext cx="97100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cosh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sinh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tanh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普通型和双曲型三角函数。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arccons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arccosh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arcsin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arcsinh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arctan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arctanh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反三角函数。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logical_not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计算各元素 </a:t>
                      </a:r>
                      <a:r>
                        <a:rPr lang="en-US" altLang="zh-CN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x </a:t>
                      </a: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的真值。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通用函数介绍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二元 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29025"/>
              </p:ext>
            </p:extLst>
          </p:nvPr>
        </p:nvGraphicFramePr>
        <p:xfrm>
          <a:off x="1248228" y="1605038"/>
          <a:ext cx="9710057" cy="498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将数组中对用的元素相加。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subtract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从第一个数组中减去第二个数组中的元素。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multiply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数组元素想乘。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divide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floor_divide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除法或向下整除法（丢弃余数）。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对第一个数组中的元素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，根据第二个数组中的相应元素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，计算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200" baseline="5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baseline="5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maximum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fmax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元素级的最大值计算。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fmax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将忽略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minimum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fmin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元素级的最小值计算。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fmin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将忽略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元素级的求模计算（除法的余数）。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copysign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将第二个数组中的值的符号复制给第一个数组中的值。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greater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greater_equal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less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less_equal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equal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not_equeal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执行元素级的比较运算，最终产生布尔型数组。相当于中缀运算符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Logical_and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logical_or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logical_xor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执行元素级的真值逻辑运算。相当于中缀运算符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1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利用数组进行数据处理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 条件逻辑表述数组运算的方法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np.where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函数的使用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13954</TotalTime>
  <Words>5737</Words>
  <Application>Microsoft Office PowerPoint</Application>
  <PresentationFormat>自定义</PresentationFormat>
  <Paragraphs>681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第03章：NumPy模块-数据处理</vt:lpstr>
      <vt:lpstr>PowerPoint 演示文稿</vt:lpstr>
      <vt:lpstr>1. 快速的元素级数组函数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利用数组进行数据处理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数学和统计方法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用于数组的文件输入输出</vt:lpstr>
      <vt:lpstr>PowerPoint 演示文稿</vt:lpstr>
      <vt:lpstr>PowerPoint 演示文稿</vt:lpstr>
      <vt:lpstr>5. 线性代数</vt:lpstr>
      <vt:lpstr>PowerPoint 演示文稿</vt:lpstr>
      <vt:lpstr>PowerPoint 演示文稿</vt:lpstr>
      <vt:lpstr>PowerPoint 演示文稿</vt:lpstr>
      <vt:lpstr>6. 随机数生成</vt:lpstr>
      <vt:lpstr>PowerPoint 演示文稿</vt:lpstr>
      <vt:lpstr>PowerPoint 演示文稿</vt:lpstr>
      <vt:lpstr>实战任务： 随机漫步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4585</cp:revision>
  <dcterms:created xsi:type="dcterms:W3CDTF">2017-04-17T02:08:04Z</dcterms:created>
  <dcterms:modified xsi:type="dcterms:W3CDTF">2020-07-02T05:51:55Z</dcterms:modified>
</cp:coreProperties>
</file>