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91" r:id="rId3"/>
    <p:sldId id="343" r:id="rId4"/>
    <p:sldId id="292" r:id="rId5"/>
    <p:sldId id="331" r:id="rId6"/>
    <p:sldId id="334" r:id="rId7"/>
    <p:sldId id="336" r:id="rId8"/>
    <p:sldId id="337" r:id="rId9"/>
    <p:sldId id="338" r:id="rId10"/>
    <p:sldId id="339" r:id="rId11"/>
    <p:sldId id="341" r:id="rId12"/>
    <p:sldId id="342"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28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63C1"/>
    <a:srgbClr val="ED7D31"/>
    <a:srgbClr val="FFD966"/>
    <a:srgbClr val="990000"/>
    <a:srgbClr val="E0A1F1"/>
    <a:srgbClr val="70AD47"/>
    <a:srgbClr val="5B9BD5"/>
    <a:srgbClr val="81B2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34" autoAdjust="0"/>
  </p:normalViewPr>
  <p:slideViewPr>
    <p:cSldViewPr snapToGrid="0" showGuides="1">
      <p:cViewPr varScale="1">
        <p:scale>
          <a:sx n="77" d="100"/>
          <a:sy n="77" d="100"/>
        </p:scale>
        <p:origin x="-192" y="-90"/>
      </p:cViewPr>
      <p:guideLst>
        <p:guide orient="horz" pos="2160"/>
        <p:guide pos="3840"/>
      </p:guideLst>
    </p:cSldViewPr>
  </p:slideViewPr>
  <p:notesTextViewPr>
    <p:cViewPr>
      <p:scale>
        <a:sx n="1" d="1"/>
        <a:sy n="1" d="1"/>
      </p:scale>
      <p:origin x="0" y="0"/>
    </p:cViewPr>
  </p:notesTextViewPr>
  <p:notesViewPr>
    <p:cSldViewPr snapToGrid="0" showGuides="1">
      <p:cViewPr varScale="1">
        <p:scale>
          <a:sx n="54" d="100"/>
          <a:sy n="54"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45F21-C970-4F98-B36A-7785D763E612}" type="datetimeFigureOut">
              <a:rPr lang="zh-CN" altLang="en-US" smtClean="0"/>
              <a:t>2020/7/2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B654-1501-43D1-931C-26DFEC84B06A}" type="slidenum">
              <a:rPr lang="zh-CN" altLang="en-US" smtClean="0"/>
              <a:t>‹#›</a:t>
            </a:fld>
            <a:endParaRPr lang="zh-CN" altLang="en-US"/>
          </a:p>
        </p:txBody>
      </p:sp>
    </p:spTree>
    <p:extLst>
      <p:ext uri="{BB962C8B-B14F-4D97-AF65-F5344CB8AC3E}">
        <p14:creationId xmlns:p14="http://schemas.microsoft.com/office/powerpoint/2010/main" val="378611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8</a:t>
            </a:fld>
            <a:endParaRPr lang="zh-CN" altLang="en-US"/>
          </a:p>
        </p:txBody>
      </p:sp>
    </p:spTree>
    <p:extLst>
      <p:ext uri="{BB962C8B-B14F-4D97-AF65-F5344CB8AC3E}">
        <p14:creationId xmlns:p14="http://schemas.microsoft.com/office/powerpoint/2010/main" val="232634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9</a:t>
            </a:fld>
            <a:endParaRPr lang="zh-CN" altLang="en-US"/>
          </a:p>
        </p:txBody>
      </p:sp>
    </p:spTree>
    <p:extLst>
      <p:ext uri="{BB962C8B-B14F-4D97-AF65-F5344CB8AC3E}">
        <p14:creationId xmlns:p14="http://schemas.microsoft.com/office/powerpoint/2010/main" val="3323855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10</a:t>
            </a:fld>
            <a:endParaRPr lang="zh-CN" altLang="en-US"/>
          </a:p>
        </p:txBody>
      </p:sp>
    </p:spTree>
    <p:extLst>
      <p:ext uri="{BB962C8B-B14F-4D97-AF65-F5344CB8AC3E}">
        <p14:creationId xmlns:p14="http://schemas.microsoft.com/office/powerpoint/2010/main" val="2210562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11</a:t>
            </a:fld>
            <a:endParaRPr lang="zh-CN" altLang="en-US"/>
          </a:p>
        </p:txBody>
      </p:sp>
    </p:spTree>
    <p:extLst>
      <p:ext uri="{BB962C8B-B14F-4D97-AF65-F5344CB8AC3E}">
        <p14:creationId xmlns:p14="http://schemas.microsoft.com/office/powerpoint/2010/main" val="4064333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12</a:t>
            </a:fld>
            <a:endParaRPr lang="zh-CN" altLang="en-US"/>
          </a:p>
        </p:txBody>
      </p:sp>
    </p:spTree>
    <p:extLst>
      <p:ext uri="{BB962C8B-B14F-4D97-AF65-F5344CB8AC3E}">
        <p14:creationId xmlns:p14="http://schemas.microsoft.com/office/powerpoint/2010/main" val="2496459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17</a:t>
            </a:fld>
            <a:endParaRPr lang="zh-CN" altLang="en-US"/>
          </a:p>
        </p:txBody>
      </p:sp>
    </p:spTree>
    <p:extLst>
      <p:ext uri="{BB962C8B-B14F-4D97-AF65-F5344CB8AC3E}">
        <p14:creationId xmlns:p14="http://schemas.microsoft.com/office/powerpoint/2010/main" val="240236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8" name="矩形 7"/>
          <p:cNvSpPr/>
          <p:nvPr userDrawn="1"/>
        </p:nvSpPr>
        <p:spPr>
          <a:xfrm>
            <a:off x="309283" y="0"/>
            <a:ext cx="2783541" cy="76648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16049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193812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61765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
        <p:nvSpPr>
          <p:cNvPr id="8" name="矩形 7"/>
          <p:cNvSpPr/>
          <p:nvPr userDrawn="1"/>
        </p:nvSpPr>
        <p:spPr>
          <a:xfrm>
            <a:off x="9076765" y="0"/>
            <a:ext cx="2783541" cy="76648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Tree>
    <p:extLst>
      <p:ext uri="{BB962C8B-B14F-4D97-AF65-F5344CB8AC3E}">
        <p14:creationId xmlns:p14="http://schemas.microsoft.com/office/powerpoint/2010/main" val="345397058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3809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4672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7499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2375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85472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4343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28810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FB01A-61B5-429E-948F-AF7844F4ECEE}" type="datetimeFigureOut">
              <a:rPr lang="zh-CN" altLang="en-US" smtClean="0"/>
              <a:t>2020/7/2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9938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8513" y="3660993"/>
            <a:ext cx="9144000" cy="752249"/>
          </a:xfrm>
        </p:spPr>
        <p:txBody>
          <a:bodyPr>
            <a:normAutofit/>
          </a:bodyPr>
          <a:lstStyle/>
          <a:p>
            <a:r>
              <a:rPr lang="zh-CN" altLang="en-US" sz="3500" dirty="0" smtClean="0">
                <a:solidFill>
                  <a:schemeClr val="tx1">
                    <a:lumMod val="65000"/>
                    <a:lumOff val="35000"/>
                  </a:schemeClr>
                </a:solidFill>
              </a:rPr>
              <a:t>第</a:t>
            </a:r>
            <a:r>
              <a:rPr lang="en-US" altLang="zh-CN" sz="3500" dirty="0" smtClean="0">
                <a:solidFill>
                  <a:schemeClr val="tx1">
                    <a:lumMod val="65000"/>
                    <a:lumOff val="35000"/>
                  </a:schemeClr>
                </a:solidFill>
              </a:rPr>
              <a:t>02</a:t>
            </a:r>
            <a:r>
              <a:rPr lang="zh-CN" altLang="en-US" sz="3500" dirty="0" smtClean="0">
                <a:solidFill>
                  <a:schemeClr val="tx1">
                    <a:lumMod val="65000"/>
                    <a:lumOff val="35000"/>
                  </a:schemeClr>
                </a:solidFill>
              </a:rPr>
              <a:t>讲：网络数据采集模块库</a:t>
            </a:r>
            <a:endParaRPr lang="zh-CN" altLang="en-US" sz="3500" dirty="0">
              <a:solidFill>
                <a:schemeClr val="tx1">
                  <a:lumMod val="65000"/>
                  <a:lumOff val="35000"/>
                </a:schemeClr>
              </a:solidFill>
            </a:endParaRPr>
          </a:p>
        </p:txBody>
      </p:sp>
      <p:sp>
        <p:nvSpPr>
          <p:cNvPr id="3" name="副标题 2"/>
          <p:cNvSpPr>
            <a:spLocks noGrp="1"/>
          </p:cNvSpPr>
          <p:nvPr>
            <p:ph type="subTitle" idx="1"/>
          </p:nvPr>
        </p:nvSpPr>
        <p:spPr>
          <a:xfrm>
            <a:off x="333829" y="207963"/>
            <a:ext cx="2728685" cy="387123"/>
          </a:xfrm>
        </p:spPr>
        <p:txBody>
          <a:bodyPr>
            <a:normAutofit/>
          </a:bodyPr>
          <a:lstStyle/>
          <a:p>
            <a:r>
              <a:rPr lang="zh-CN" altLang="en-US" sz="2000" b="1" dirty="0" smtClean="0">
                <a:solidFill>
                  <a:schemeClr val="bg1">
                    <a:lumMod val="95000"/>
                  </a:schemeClr>
                </a:solidFill>
              </a:rPr>
              <a:t>数据采集</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9887" y="5308020"/>
            <a:ext cx="1141253" cy="390037"/>
          </a:xfrm>
          <a:prstGeom prst="rect">
            <a:avLst/>
          </a:prstGeom>
        </p:spPr>
      </p:pic>
      <p:sp>
        <p:nvSpPr>
          <p:cNvPr id="6" name="标题 1"/>
          <p:cNvSpPr txBox="1">
            <a:spLocks/>
          </p:cNvSpPr>
          <p:nvPr/>
        </p:nvSpPr>
        <p:spPr>
          <a:xfrm>
            <a:off x="1524000" y="5698057"/>
            <a:ext cx="9144000" cy="3652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1200" b="0" dirty="0">
                <a:solidFill>
                  <a:schemeClr val="tx1">
                    <a:lumMod val="50000"/>
                    <a:lumOff val="50000"/>
                  </a:schemeClr>
                </a:solidFill>
              </a:rPr>
              <a:t>中软</a:t>
            </a:r>
            <a:r>
              <a:rPr lang="zh-CN" altLang="en-US" sz="1200" b="0" dirty="0" smtClean="0">
                <a:solidFill>
                  <a:schemeClr val="tx1">
                    <a:lumMod val="50000"/>
                    <a:lumOff val="50000"/>
                  </a:schemeClr>
                </a:solidFill>
              </a:rPr>
              <a:t>国际教育科技集团 </a:t>
            </a:r>
            <a:r>
              <a:rPr lang="en-US" altLang="zh-CN" sz="1200" b="0" dirty="0" smtClean="0">
                <a:solidFill>
                  <a:schemeClr val="tx1">
                    <a:lumMod val="50000"/>
                    <a:lumOff val="50000"/>
                  </a:schemeClr>
                </a:solidFill>
              </a:rPr>
              <a:t>· CTO</a:t>
            </a:r>
            <a:r>
              <a:rPr lang="zh-CN" altLang="en-US" sz="1200" b="0" dirty="0" smtClean="0">
                <a:solidFill>
                  <a:schemeClr val="tx1">
                    <a:lumMod val="50000"/>
                    <a:lumOff val="50000"/>
                  </a:schemeClr>
                </a:solidFill>
              </a:rPr>
              <a:t>办公室</a:t>
            </a:r>
            <a:endParaRPr lang="zh-CN" altLang="en-US" sz="1200" b="0" dirty="0">
              <a:solidFill>
                <a:schemeClr val="tx1">
                  <a:lumMod val="50000"/>
                  <a:lumOff val="50000"/>
                </a:schemeClr>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369" y="1221580"/>
            <a:ext cx="2296886" cy="2296886"/>
          </a:xfrm>
          <a:prstGeom prst="rect">
            <a:avLst/>
          </a:prstGeom>
        </p:spPr>
      </p:pic>
    </p:spTree>
    <p:extLst>
      <p:ext uri="{BB962C8B-B14F-4D97-AF65-F5344CB8AC3E}">
        <p14:creationId xmlns:p14="http://schemas.microsoft.com/office/powerpoint/2010/main" val="3232312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urllib</a:t>
            </a:r>
            <a:r>
              <a:rPr lang="zh-CN" altLang="en-US" sz="2000" b="1" dirty="0" smtClean="0">
                <a:solidFill>
                  <a:schemeClr val="bg1">
                    <a:lumMod val="95000"/>
                  </a:schemeClr>
                </a:solidFill>
              </a:rPr>
              <a:t>模块</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1.4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连接超时怎么办</a:t>
            </a:r>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p>
        </p:txBody>
      </p:sp>
      <p:sp>
        <p:nvSpPr>
          <p:cNvPr id="16" name="矩形 15"/>
          <p:cNvSpPr/>
          <p:nvPr/>
        </p:nvSpPr>
        <p:spPr>
          <a:xfrm>
            <a:off x="1122088" y="1714961"/>
            <a:ext cx="10771360" cy="1569660"/>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u</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rlopen</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函数的第</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个参数为 </a:t>
            </a:r>
            <a:r>
              <a:rPr lang="en-US" altLang="zh-CN" sz="1600" dirty="0" smtClean="0">
                <a:solidFill>
                  <a:schemeClr val="accent2"/>
                </a:solidFill>
                <a:latin typeface="微软雅黑" panose="020B0503020204020204" pitchFamily="34" charset="-122"/>
                <a:ea typeface="微软雅黑" panose="020B0503020204020204" pitchFamily="34" charset="-122"/>
              </a:rPr>
              <a:t>timeout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，该参数用于设置客户端连接请求超时时长。</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（服务器响应时间超过</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是</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指超过了客户端可以接受的未响应时长）</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timeout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参数设置超时时长，若服务器未能按时返回数据则抛出 </a:t>
            </a:r>
            <a:r>
              <a:rPr lang="en-US" altLang="zh-CN" sz="1400" dirty="0" err="1">
                <a:solidFill>
                  <a:srgbClr val="C00000"/>
                </a:solidFill>
                <a:latin typeface="微软雅黑" panose="020B0503020204020204" pitchFamily="34" charset="-122"/>
                <a:ea typeface="微软雅黑" panose="020B0503020204020204" pitchFamily="34" charset="-122"/>
              </a:rPr>
              <a:t>socket.timeout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异常</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dirty="0" smtClean="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1122088" y="3224446"/>
            <a:ext cx="10771360"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网络请求连接超时处理</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ch05-demo03-urllib-timeout.py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 y="5747657"/>
            <a:ext cx="6813073" cy="725714"/>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150000"/>
              </a:lnSpc>
            </a:pPr>
            <a:r>
              <a:rPr lang="zh-CN" altLang="en-US" sz="1200" b="1" dirty="0" smtClean="0">
                <a:solidFill>
                  <a:schemeClr val="accent4">
                    <a:lumMod val="50000"/>
                  </a:schemeClr>
                </a:solidFill>
                <a:latin typeface="微软雅黑" panose="020B0503020204020204" pitchFamily="34" charset="-122"/>
                <a:ea typeface="微软雅黑" panose="020B0503020204020204" pitchFamily="34" charset="-122"/>
              </a:rPr>
              <a:t>连接超时：</a:t>
            </a:r>
            <a:r>
              <a:rPr lang="zh-CN" altLang="en-US" sz="1200" dirty="0" smtClean="0">
                <a:solidFill>
                  <a:schemeClr val="accent4">
                    <a:lumMod val="50000"/>
                  </a:schemeClr>
                </a:solidFill>
                <a:latin typeface="微软雅黑" panose="020B0503020204020204" pitchFamily="34" charset="-122"/>
                <a:ea typeface="微软雅黑" panose="020B0503020204020204" pitchFamily="34" charset="-122"/>
              </a:rPr>
              <a:t>在</a:t>
            </a:r>
            <a:r>
              <a:rPr lang="zh-CN" altLang="en-US" sz="1200" dirty="0">
                <a:solidFill>
                  <a:schemeClr val="accent4">
                    <a:lumMod val="50000"/>
                  </a:schemeClr>
                </a:solidFill>
                <a:latin typeface="微软雅黑" panose="020B0503020204020204" pitchFamily="34" charset="-122"/>
                <a:ea typeface="微软雅黑" panose="020B0503020204020204" pitchFamily="34" charset="-122"/>
              </a:rPr>
              <a:t>某些网络情况不好或者服务器端异常的情况会出现请求慢的情况，或者请求异常，所以这个时候我们需要</a:t>
            </a:r>
            <a:r>
              <a:rPr lang="zh-CN" altLang="en-US" sz="1200" dirty="0" smtClean="0">
                <a:solidFill>
                  <a:schemeClr val="accent4">
                    <a:lumMod val="50000"/>
                  </a:schemeClr>
                </a:solidFill>
                <a:latin typeface="微软雅黑" panose="020B0503020204020204" pitchFamily="34" charset="-122"/>
                <a:ea typeface="微软雅黑" panose="020B0503020204020204" pitchFamily="34" charset="-122"/>
              </a:rPr>
              <a:t>给请求</a:t>
            </a:r>
            <a:r>
              <a:rPr lang="zh-CN" altLang="en-US" sz="1200" dirty="0">
                <a:solidFill>
                  <a:schemeClr val="accent4">
                    <a:lumMod val="50000"/>
                  </a:schemeClr>
                </a:solidFill>
                <a:latin typeface="微软雅黑" panose="020B0503020204020204" pitchFamily="34" charset="-122"/>
                <a:ea typeface="微软雅黑" panose="020B0503020204020204" pitchFamily="34" charset="-122"/>
              </a:rPr>
              <a:t>设置一个超时时间，而不是让程序一直在等待结果</a:t>
            </a:r>
            <a:r>
              <a:rPr lang="zh-CN" altLang="en-US" sz="1200" dirty="0" smtClean="0">
                <a:solidFill>
                  <a:schemeClr val="accent4">
                    <a:lumMod val="50000"/>
                  </a:schemeClr>
                </a:solidFill>
                <a:latin typeface="微软雅黑" panose="020B0503020204020204" pitchFamily="34" charset="-122"/>
                <a:ea typeface="微软雅黑" panose="020B0503020204020204" pitchFamily="34" charset="-122"/>
              </a:rPr>
              <a:t>。</a:t>
            </a:r>
            <a:endParaRPr lang="zh-CN" altLang="en-US" sz="1200" dirty="0">
              <a:solidFill>
                <a:schemeClr val="accent4">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1122088" y="3748697"/>
            <a:ext cx="2447925" cy="723900"/>
          </a:xfrm>
          <a:prstGeom prst="rect">
            <a:avLst/>
          </a:prstGeom>
          <a:ln>
            <a:noFill/>
          </a:ln>
          <a:effectLst>
            <a:outerShdw blurRad="292100" dist="139700" dir="2700000" algn="tl" rotWithShape="0">
              <a:srgbClr val="333333">
                <a:alpha val="65000"/>
              </a:srgbClr>
            </a:outerShdw>
          </a:effectLst>
        </p:spPr>
      </p:pic>
      <p:sp>
        <p:nvSpPr>
          <p:cNvPr id="13" name="矩形 12"/>
          <p:cNvSpPr/>
          <p:nvPr/>
        </p:nvSpPr>
        <p:spPr>
          <a:xfrm>
            <a:off x="1807170" y="4794106"/>
            <a:ext cx="1299523" cy="276999"/>
          </a:xfrm>
          <a:prstGeom prst="rect">
            <a:avLst/>
          </a:prstGeom>
        </p:spPr>
        <p:txBody>
          <a:bodyPr wrap="none">
            <a:spAutoFit/>
          </a:bodyPr>
          <a:lstStyle/>
          <a:p>
            <a:r>
              <a:rPr lang="zh-CN" altLang="en-US" sz="1200" b="1" dirty="0" smtClean="0">
                <a:solidFill>
                  <a:schemeClr val="accent1">
                    <a:lumMod val="75000"/>
                  </a:schemeClr>
                </a:solidFill>
                <a:latin typeface="微软雅黑" panose="020B0503020204020204" pitchFamily="34" charset="-122"/>
                <a:ea typeface="微软雅黑" panose="020B0503020204020204" pitchFamily="34" charset="-122"/>
              </a:rPr>
              <a:t>导入</a:t>
            </a:r>
            <a:r>
              <a:rPr lang="en-US" altLang="zh-CN" sz="1200" b="1" dirty="0" smtClean="0">
                <a:solidFill>
                  <a:schemeClr val="accent1">
                    <a:lumMod val="75000"/>
                  </a:schemeClr>
                </a:solidFill>
                <a:latin typeface="微软雅黑" panose="020B0503020204020204" pitchFamily="34" charset="-122"/>
                <a:ea typeface="微软雅黑" panose="020B0503020204020204" pitchFamily="34" charset="-122"/>
              </a:rPr>
              <a:t>socket</a:t>
            </a:r>
            <a:r>
              <a:rPr lang="zh-CN" altLang="en-US" sz="1200" b="1" dirty="0" smtClean="0">
                <a:solidFill>
                  <a:schemeClr val="accent1">
                    <a:lumMod val="75000"/>
                  </a:schemeClr>
                </a:solidFill>
                <a:latin typeface="微软雅黑" panose="020B0503020204020204" pitchFamily="34" charset="-122"/>
                <a:ea typeface="微软雅黑" panose="020B0503020204020204" pitchFamily="34" charset="-122"/>
              </a:rPr>
              <a:t>模块</a:t>
            </a:r>
            <a:endParaRPr lang="zh-CN" altLang="en-US" sz="1200" b="1" dirty="0">
              <a:solidFill>
                <a:schemeClr val="accent1">
                  <a:lumMod val="75000"/>
                </a:schemeClr>
              </a:solidFill>
            </a:endParaRPr>
          </a:p>
        </p:txBody>
      </p:sp>
      <p:cxnSp>
        <p:nvCxnSpPr>
          <p:cNvPr id="14" name="直接箭头连接符 13"/>
          <p:cNvCxnSpPr>
            <a:stCxn id="13" idx="0"/>
          </p:cNvCxnSpPr>
          <p:nvPr/>
        </p:nvCxnSpPr>
        <p:spPr>
          <a:xfrm flipV="1">
            <a:off x="2456932" y="4404347"/>
            <a:ext cx="25011" cy="38975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2381" y="4110647"/>
            <a:ext cx="625792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52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stCondLst>
                                    <p:cond delay="100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250" fill="hold"/>
                                        <p:tgtEl>
                                          <p:spTgt spid="15"/>
                                        </p:tgtEl>
                                        <p:attrNameLst>
                                          <p:attrName>ppt_x</p:attrName>
                                        </p:attrNameLst>
                                      </p:cBhvr>
                                      <p:tavLst>
                                        <p:tav tm="0">
                                          <p:val>
                                            <p:strVal val="0-#ppt_w/2"/>
                                          </p:val>
                                        </p:tav>
                                        <p:tav tm="100000">
                                          <p:val>
                                            <p:strVal val="#ppt_x"/>
                                          </p:val>
                                        </p:tav>
                                      </p:tavLst>
                                    </p:anim>
                                    <p:anim calcmode="lin" valueType="num">
                                      <p:cBhvr additive="base">
                                        <p:cTn id="14" dur="2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anim calcmode="lin" valueType="num">
                                      <p:cBhvr>
                                        <p:cTn id="20" dur="500" fill="hold"/>
                                        <p:tgtEl>
                                          <p:spTgt spid="12"/>
                                        </p:tgtEl>
                                        <p:attrNameLst>
                                          <p:attrName>ppt_x</p:attrName>
                                        </p:attrNameLst>
                                      </p:cBhvr>
                                      <p:tavLst>
                                        <p:tav tm="0">
                                          <p:val>
                                            <p:strVal val="#ppt_x"/>
                                          </p:val>
                                        </p:tav>
                                        <p:tav tm="100000">
                                          <p:val>
                                            <p:strVal val="#ppt_x"/>
                                          </p:val>
                                        </p:tav>
                                      </p:tavLst>
                                    </p:anim>
                                    <p:anim calcmode="lin" valueType="num">
                                      <p:cBhvr>
                                        <p:cTn id="21" dur="5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500"/>
                            </p:stCondLst>
                            <p:childTnLst>
                              <p:par>
                                <p:cTn id="23" presetID="42"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anim calcmode="lin" valueType="num">
                                      <p:cBhvr>
                                        <p:cTn id="26" dur="500" fill="hold"/>
                                        <p:tgtEl>
                                          <p:spTgt spid="3"/>
                                        </p:tgtEl>
                                        <p:attrNameLst>
                                          <p:attrName>ppt_x</p:attrName>
                                        </p:attrNameLst>
                                      </p:cBhvr>
                                      <p:tavLst>
                                        <p:tav tm="0">
                                          <p:val>
                                            <p:strVal val="#ppt_x"/>
                                          </p:val>
                                        </p:tav>
                                        <p:tav tm="100000">
                                          <p:val>
                                            <p:strVal val="#ppt_x"/>
                                          </p:val>
                                        </p:tav>
                                      </p:tavLst>
                                    </p:anim>
                                    <p:anim calcmode="lin" valueType="num">
                                      <p:cBhvr>
                                        <p:cTn id="27" dur="500" fill="hold"/>
                                        <p:tgtEl>
                                          <p:spTgt spid="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p:bldP spid="15"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urllib</a:t>
            </a:r>
            <a:r>
              <a:rPr lang="zh-CN" altLang="en-US" sz="2000" b="1" dirty="0" smtClean="0">
                <a:solidFill>
                  <a:schemeClr val="bg1">
                    <a:lumMod val="95000"/>
                  </a:schemeClr>
                </a:solidFill>
              </a:rPr>
              <a:t>模块</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1.5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网站</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405/403</a:t>
            </a:r>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报错</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6" name="矩形 15"/>
          <p:cNvSpPr/>
          <p:nvPr/>
        </p:nvSpPr>
        <p:spPr>
          <a:xfrm>
            <a:off x="1122088" y="1714961"/>
            <a:ext cx="10771360" cy="1569660"/>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405/403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代表网站拒绝访问。</a:t>
            </a:r>
            <a:endParaRPr lang="en-US" altLang="zh-CN" sz="1400" dirty="0">
              <a:solidFill>
                <a:schemeClr val="accent1">
                  <a:lumMod val="7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有很多网站为了防止程序爬虫爬网站造成网站瘫痪，会需要携带一些</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headers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头部信息才能</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访问。</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最</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长见的有</a:t>
            </a:r>
            <a:r>
              <a:rPr lang="en-US" altLang="zh-CN" sz="1600" dirty="0">
                <a:solidFill>
                  <a:schemeClr val="accent2"/>
                </a:solidFill>
                <a:latin typeface="微软雅黑" panose="020B0503020204020204" pitchFamily="34" charset="-122"/>
                <a:ea typeface="微软雅黑" panose="020B0503020204020204" pitchFamily="34" charset="-122"/>
              </a:rPr>
              <a:t>user-agent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参数</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1122088" y="3224446"/>
            <a:ext cx="10771360"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设置</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headers</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请求信息</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ch05-demo04-urllib-headers.py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1122088" y="3819072"/>
            <a:ext cx="6486525" cy="2209800"/>
          </a:xfrm>
          <a:prstGeom prst="rect">
            <a:avLst/>
          </a:prstGeom>
          <a:ln>
            <a:noFill/>
          </a:ln>
          <a:effectLst>
            <a:outerShdw blurRad="292100" dist="139700" dir="2700000" algn="tl" rotWithShape="0">
              <a:srgbClr val="333333">
                <a:alpha val="65000"/>
              </a:srgbClr>
            </a:outerShdw>
          </a:effectLst>
        </p:spPr>
      </p:pic>
      <p:pic>
        <p:nvPicPr>
          <p:cNvPr id="9" name="图片 8"/>
          <p:cNvPicPr>
            <a:picLocks noChangeAspect="1"/>
          </p:cNvPicPr>
          <p:nvPr/>
        </p:nvPicPr>
        <p:blipFill>
          <a:blip r:embed="rId5"/>
          <a:stretch>
            <a:fillRect/>
          </a:stretch>
        </p:blipFill>
        <p:spPr>
          <a:xfrm>
            <a:off x="5592309" y="4042021"/>
            <a:ext cx="6029325" cy="1114425"/>
          </a:xfrm>
          <a:prstGeom prst="rect">
            <a:avLst/>
          </a:prstGeom>
          <a:ln>
            <a:noFill/>
          </a:ln>
          <a:effectLst>
            <a:outerShdw blurRad="50800" dist="38100" dir="8100000" algn="tr" rotWithShape="0">
              <a:prstClr val="black">
                <a:alpha val="40000"/>
              </a:prstClr>
            </a:outerShdw>
          </a:effectLst>
        </p:spPr>
      </p:pic>
      <p:sp>
        <p:nvSpPr>
          <p:cNvPr id="10" name="矩形 9"/>
          <p:cNvSpPr/>
          <p:nvPr/>
        </p:nvSpPr>
        <p:spPr>
          <a:xfrm>
            <a:off x="0" y="6028872"/>
            <a:ext cx="3889830" cy="65314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solidFill>
                  <a:schemeClr val="accent4">
                    <a:lumMod val="50000"/>
                  </a:schemeClr>
                </a:solidFill>
              </a:rPr>
              <a:t>req</a:t>
            </a:r>
            <a:r>
              <a:rPr lang="en-US" altLang="zh-CN" sz="1400" dirty="0">
                <a:solidFill>
                  <a:schemeClr val="accent4">
                    <a:lumMod val="50000"/>
                  </a:schemeClr>
                </a:solidFill>
              </a:rPr>
              <a:t> = </a:t>
            </a:r>
            <a:r>
              <a:rPr lang="en-US" altLang="zh-CN" sz="1400" dirty="0" err="1">
                <a:solidFill>
                  <a:schemeClr val="accent4">
                    <a:lumMod val="50000"/>
                  </a:schemeClr>
                </a:solidFill>
              </a:rPr>
              <a:t>request.Request</a:t>
            </a:r>
            <a:r>
              <a:rPr lang="en-US" altLang="zh-CN" sz="1400" dirty="0">
                <a:solidFill>
                  <a:schemeClr val="accent4">
                    <a:lumMod val="50000"/>
                  </a:schemeClr>
                </a:solidFill>
              </a:rPr>
              <a:t>(</a:t>
            </a:r>
            <a:r>
              <a:rPr lang="en-US" altLang="zh-CN" sz="1400" dirty="0" err="1">
                <a:solidFill>
                  <a:schemeClr val="accent4">
                    <a:lumMod val="50000"/>
                  </a:schemeClr>
                </a:solidFill>
              </a:rPr>
              <a:t>url</a:t>
            </a:r>
            <a:r>
              <a:rPr lang="en-US" altLang="zh-CN" sz="1400" dirty="0">
                <a:solidFill>
                  <a:schemeClr val="accent4">
                    <a:lumMod val="50000"/>
                  </a:schemeClr>
                </a:solidFill>
              </a:rPr>
              <a:t>=</a:t>
            </a:r>
            <a:r>
              <a:rPr lang="en-US" altLang="zh-CN" sz="1400" dirty="0" err="1">
                <a:solidFill>
                  <a:schemeClr val="accent4">
                    <a:lumMod val="50000"/>
                  </a:schemeClr>
                </a:solidFill>
              </a:rPr>
              <a:t>url</a:t>
            </a:r>
            <a:r>
              <a:rPr lang="en-US" altLang="zh-CN" sz="1400" dirty="0">
                <a:solidFill>
                  <a:schemeClr val="accent4">
                    <a:lumMod val="50000"/>
                  </a:schemeClr>
                </a:solidFill>
              </a:rPr>
              <a:t>, method='POST')</a:t>
            </a:r>
          </a:p>
          <a:p>
            <a:r>
              <a:rPr lang="en-US" altLang="zh-CN" sz="1400" dirty="0" err="1">
                <a:solidFill>
                  <a:schemeClr val="accent4">
                    <a:lumMod val="50000"/>
                  </a:schemeClr>
                </a:solidFill>
              </a:rPr>
              <a:t>req.add_header</a:t>
            </a:r>
            <a:r>
              <a:rPr lang="en-US" altLang="zh-CN" sz="1400" dirty="0">
                <a:solidFill>
                  <a:schemeClr val="accent4">
                    <a:lumMod val="50000"/>
                  </a:schemeClr>
                </a:solidFill>
              </a:rPr>
              <a:t> = headers</a:t>
            </a:r>
          </a:p>
        </p:txBody>
      </p:sp>
      <p:cxnSp>
        <p:nvCxnSpPr>
          <p:cNvPr id="6" name="肘形连接符 5"/>
          <p:cNvCxnSpPr>
            <a:stCxn id="10" idx="3"/>
          </p:cNvCxnSpPr>
          <p:nvPr/>
        </p:nvCxnSpPr>
        <p:spPr>
          <a:xfrm flipV="1">
            <a:off x="3889830" y="4404347"/>
            <a:ext cx="2206170" cy="1951096"/>
          </a:xfrm>
          <a:prstGeom prst="bentConnector3">
            <a:avLst/>
          </a:prstGeom>
          <a:ln w="28575">
            <a:prstDash val="dash"/>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17831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anim calcmode="lin" valueType="num">
                                      <p:cBhvr>
                                        <p:cTn id="15" dur="500" fill="hold"/>
                                        <p:tgtEl>
                                          <p:spTgt spid="12"/>
                                        </p:tgtEl>
                                        <p:attrNameLst>
                                          <p:attrName>ppt_x</p:attrName>
                                        </p:attrNameLst>
                                      </p:cBhvr>
                                      <p:tavLst>
                                        <p:tav tm="0">
                                          <p:val>
                                            <p:strVal val="#ppt_x"/>
                                          </p:val>
                                        </p:tav>
                                        <p:tav tm="100000">
                                          <p:val>
                                            <p:strVal val="#ppt_x"/>
                                          </p:val>
                                        </p:tav>
                                      </p:tavLst>
                                    </p:anim>
                                    <p:anim calcmode="lin" valueType="num">
                                      <p:cBhvr>
                                        <p:cTn id="16" dur="500" fill="hold"/>
                                        <p:tgtEl>
                                          <p:spTgt spid="12"/>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anim calcmode="lin" valueType="num">
                                      <p:cBhvr>
                                        <p:cTn id="21" dur="500" fill="hold"/>
                                        <p:tgtEl>
                                          <p:spTgt spid="8"/>
                                        </p:tgtEl>
                                        <p:attrNameLst>
                                          <p:attrName>ppt_x</p:attrName>
                                        </p:attrNameLst>
                                      </p:cBhvr>
                                      <p:tavLst>
                                        <p:tav tm="0">
                                          <p:val>
                                            <p:strVal val="#ppt_x"/>
                                          </p:val>
                                        </p:tav>
                                        <p:tav tm="100000">
                                          <p:val>
                                            <p:strVal val="#ppt_x"/>
                                          </p:val>
                                        </p:tav>
                                      </p:tavLst>
                                    </p:anim>
                                    <p:anim calcmode="lin" valueType="num">
                                      <p:cBhvr>
                                        <p:cTn id="22"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anim calcmode="lin" valueType="num">
                                      <p:cBhvr>
                                        <p:cTn id="28" dur="500" fill="hold"/>
                                        <p:tgtEl>
                                          <p:spTgt spid="9"/>
                                        </p:tgtEl>
                                        <p:attrNameLst>
                                          <p:attrName>ppt_x</p:attrName>
                                        </p:attrNameLst>
                                      </p:cBhvr>
                                      <p:tavLst>
                                        <p:tav tm="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250" fill="hold"/>
                                        <p:tgtEl>
                                          <p:spTgt spid="10"/>
                                        </p:tgtEl>
                                        <p:attrNameLst>
                                          <p:attrName>ppt_x</p:attrName>
                                        </p:attrNameLst>
                                      </p:cBhvr>
                                      <p:tavLst>
                                        <p:tav tm="0">
                                          <p:val>
                                            <p:strVal val="0-#ppt_w/2"/>
                                          </p:val>
                                        </p:tav>
                                        <p:tav tm="100000">
                                          <p:val>
                                            <p:strVal val="#ppt_x"/>
                                          </p:val>
                                        </p:tav>
                                      </p:tavLst>
                                    </p:anim>
                                    <p:anim calcmode="lin" valueType="num">
                                      <p:cBhvr additive="base">
                                        <p:cTn id="35" dur="250" fill="hold"/>
                                        <p:tgtEl>
                                          <p:spTgt spid="10"/>
                                        </p:tgtEl>
                                        <p:attrNameLst>
                                          <p:attrName>ppt_y</p:attrName>
                                        </p:attrNameLst>
                                      </p:cBhvr>
                                      <p:tavLst>
                                        <p:tav tm="0">
                                          <p:val>
                                            <p:strVal val="#ppt_y"/>
                                          </p:val>
                                        </p:tav>
                                        <p:tav tm="100000">
                                          <p:val>
                                            <p:strVal val="#ppt_y"/>
                                          </p:val>
                                        </p:tav>
                                      </p:tavLst>
                                    </p:anim>
                                  </p:childTnLst>
                                </p:cTn>
                              </p:par>
                            </p:childTnLst>
                          </p:cTn>
                        </p:par>
                        <p:par>
                          <p:cTn id="36" fill="hold">
                            <p:stCondLst>
                              <p:cond delay="250"/>
                            </p:stCondLst>
                            <p:childTnLst>
                              <p:par>
                                <p:cTn id="37" presetID="10"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urllib</a:t>
            </a:r>
            <a:r>
              <a:rPr lang="zh-CN" altLang="en-US" sz="2000" b="1" dirty="0" smtClean="0">
                <a:solidFill>
                  <a:schemeClr val="bg1">
                    <a:lumMod val="95000"/>
                  </a:schemeClr>
                </a:solidFill>
              </a:rPr>
              <a:t>模块</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1.6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如何实现网络资源下载？</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6" name="矩形 15"/>
          <p:cNvSpPr/>
          <p:nvPr/>
        </p:nvSpPr>
        <p:spPr>
          <a:xfrm>
            <a:off x="1122088" y="1714961"/>
            <a:ext cx="10771360" cy="1077218"/>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只要获取网络图片、音频或视频等二进制资源的地址，直接连接资源并以二进制写入文件即可。</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r</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esponse</a:t>
            </a:r>
            <a:r>
              <a:rPr lang="en-US" altLang="zh-CN" sz="1600" dirty="0" err="1" smtClean="0">
                <a:solidFill>
                  <a:schemeClr val="accent2"/>
                </a:solidFill>
                <a:latin typeface="微软雅黑" panose="020B0503020204020204" pitchFamily="34" charset="-122"/>
                <a:ea typeface="微软雅黑" panose="020B0503020204020204" pitchFamily="34" charset="-122"/>
              </a:rPr>
              <a:t>.read</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返回数据类型为</a:t>
            </a:r>
            <a:r>
              <a:rPr lang="zh-CN" altLang="en-US" sz="1600" dirty="0" smtClean="0">
                <a:solidFill>
                  <a:schemeClr val="accent6"/>
                </a:solidFill>
                <a:latin typeface="微软雅黑" panose="020B0503020204020204" pitchFamily="34" charset="-122"/>
                <a:ea typeface="微软雅黑" panose="020B0503020204020204" pitchFamily="34" charset="-122"/>
              </a:rPr>
              <a:t>字节</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1122088" y="2905132"/>
            <a:ext cx="10771360"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下载网络图片</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ch05-demo05-urllib-download.py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1122088" y="3424337"/>
            <a:ext cx="5543550" cy="1790700"/>
          </a:xfrm>
          <a:prstGeom prst="rect">
            <a:avLst/>
          </a:prstGeom>
          <a:ln>
            <a:noFill/>
          </a:ln>
          <a:effectLst>
            <a:outerShdw blurRad="292100" dist="139700" dir="2700000" algn="tl" rotWithShape="0">
              <a:srgbClr val="333333">
                <a:alpha val="65000"/>
              </a:srgbClr>
            </a:outerShdw>
          </a:effectLst>
        </p:spPr>
      </p:pic>
      <p:pic>
        <p:nvPicPr>
          <p:cNvPr id="6" name="图片 5"/>
          <p:cNvPicPr>
            <a:picLocks noChangeAspect="1"/>
          </p:cNvPicPr>
          <p:nvPr/>
        </p:nvPicPr>
        <p:blipFill>
          <a:blip r:embed="rId5"/>
          <a:stretch>
            <a:fillRect/>
          </a:stretch>
        </p:blipFill>
        <p:spPr>
          <a:xfrm>
            <a:off x="6322285" y="2328962"/>
            <a:ext cx="5495925" cy="1990725"/>
          </a:xfrm>
          <a:prstGeom prst="rect">
            <a:avLst/>
          </a:prstGeom>
          <a:ln>
            <a:no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4662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anim calcmode="lin" valueType="num">
                                      <p:cBhvr>
                                        <p:cTn id="15" dur="500" fill="hold"/>
                                        <p:tgtEl>
                                          <p:spTgt spid="12"/>
                                        </p:tgtEl>
                                        <p:attrNameLst>
                                          <p:attrName>ppt_x</p:attrName>
                                        </p:attrNameLst>
                                      </p:cBhvr>
                                      <p:tavLst>
                                        <p:tav tm="0">
                                          <p:val>
                                            <p:strVal val="#ppt_x"/>
                                          </p:val>
                                        </p:tav>
                                        <p:tav tm="100000">
                                          <p:val>
                                            <p:strVal val="#ppt_x"/>
                                          </p:val>
                                        </p:tav>
                                      </p:tavLst>
                                    </p:anim>
                                    <p:anim calcmode="lin" valueType="num">
                                      <p:cBhvr>
                                        <p:cTn id="16" dur="500" fill="hold"/>
                                        <p:tgtEl>
                                          <p:spTgt spid="12"/>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anim calcmode="lin" valueType="num">
                                      <p:cBhvr>
                                        <p:cTn id="21" dur="500" fill="hold"/>
                                        <p:tgtEl>
                                          <p:spTgt spid="3"/>
                                        </p:tgtEl>
                                        <p:attrNameLst>
                                          <p:attrName>ppt_x</p:attrName>
                                        </p:attrNameLst>
                                      </p:cBhvr>
                                      <p:tavLst>
                                        <p:tav tm="0">
                                          <p:val>
                                            <p:strVal val="#ppt_x"/>
                                          </p:val>
                                        </p:tav>
                                        <p:tav tm="100000">
                                          <p:val>
                                            <p:strVal val="#ppt_x"/>
                                          </p:val>
                                        </p:tav>
                                      </p:tavLst>
                                    </p:anim>
                                    <p:anim calcmode="lin" valueType="num">
                                      <p:cBhvr>
                                        <p:cTn id="22"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a:solidFill>
                  <a:schemeClr val="tx1">
                    <a:lumMod val="65000"/>
                    <a:lumOff val="35000"/>
                  </a:schemeClr>
                </a:solidFill>
              </a:rPr>
              <a:t>2</a:t>
            </a:r>
            <a:r>
              <a:rPr lang="en-US" altLang="zh-CN" sz="3000" dirty="0" smtClean="0">
                <a:solidFill>
                  <a:schemeClr val="tx1">
                    <a:lumMod val="65000"/>
                    <a:lumOff val="35000"/>
                  </a:schemeClr>
                </a:solidFill>
              </a:rPr>
              <a:t>. </a:t>
            </a:r>
            <a:r>
              <a:rPr lang="zh-CN" altLang="en-US" sz="3000" dirty="0" smtClean="0">
                <a:solidFill>
                  <a:schemeClr val="tx1">
                    <a:lumMod val="65000"/>
                    <a:lumOff val="35000"/>
                  </a:schemeClr>
                </a:solidFill>
              </a:rPr>
              <a:t>正则表达式</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正则表达式</a:t>
            </a:r>
          </a:p>
        </p:txBody>
      </p:sp>
      <p:sp>
        <p:nvSpPr>
          <p:cNvPr id="11" name="标题 1"/>
          <p:cNvSpPr txBox="1">
            <a:spLocks/>
          </p:cNvSpPr>
          <p:nvPr/>
        </p:nvSpPr>
        <p:spPr>
          <a:xfrm>
            <a:off x="2873787" y="3239183"/>
            <a:ext cx="6458857"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一组字符规则表达式，验证、定位、检索符合要求的字符串</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3746229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正则表达式</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什么是正则表达式？</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41669" y="1711236"/>
            <a:ext cx="10771360" cy="3046988"/>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正则表达式</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，又称</a:t>
            </a:r>
            <a:r>
              <a:rPr lang="zh-CN" altLang="en-US" sz="1600" dirty="0">
                <a:solidFill>
                  <a:schemeClr val="accent2"/>
                </a:solidFill>
                <a:latin typeface="微软雅黑" panose="020B0503020204020204" pitchFamily="34" charset="-122"/>
                <a:ea typeface="微软雅黑" panose="020B0503020204020204" pitchFamily="34" charset="-122"/>
              </a:rPr>
              <a:t>规则表达式</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。（英语：</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Regular Expression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，在代码中常简写为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regex</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regexp</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RE</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），计算机科学的一个概念</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正则表达式</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是对字符串（包括普通字符（例如，</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到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z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之间的字母）和特殊字符（称为“元字符”））操作的一种逻辑公式，</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就是用事先定义好的一些特定字符、及这些特定字符的组合</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，组成一个</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accent6"/>
                </a:solidFill>
                <a:latin typeface="微软雅黑" panose="020B0503020204020204" pitchFamily="34" charset="-122"/>
                <a:ea typeface="微软雅黑" panose="020B0503020204020204" pitchFamily="34" charset="-122"/>
              </a:rPr>
              <a:t>规则</a:t>
            </a:r>
            <a:r>
              <a:rPr lang="zh-CN" altLang="en-US" sz="1600" dirty="0" smtClean="0">
                <a:solidFill>
                  <a:schemeClr val="accent6"/>
                </a:solidFill>
                <a:latin typeface="微软雅黑" panose="020B0503020204020204" pitchFamily="34" charset="-122"/>
                <a:ea typeface="微软雅黑" panose="020B0503020204020204" pitchFamily="34" charset="-122"/>
              </a:rPr>
              <a:t>字符串</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这个有规则的</a:t>
            </a:r>
            <a:r>
              <a:rPr lang="zh-CN" altLang="en-US" sz="1600" dirty="0" smtClean="0">
                <a:solidFill>
                  <a:schemeClr val="accent6"/>
                </a:solidFill>
                <a:latin typeface="微软雅黑" panose="020B0503020204020204" pitchFamily="34" charset="-122"/>
                <a:ea typeface="微软雅黑" panose="020B0503020204020204" pitchFamily="34" charset="-122"/>
              </a:rPr>
              <a:t>字符串表达式</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”用来对其他字符串</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起到</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一种按规则过滤筛选的作用。</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正则表达式</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是一种文本模式，模式描述在搜索文本时要匹配的一个或多个字符串。</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4698374" y="4883812"/>
            <a:ext cx="2795252" cy="1107996"/>
          </a:xfrm>
          <a:prstGeom prst="rect">
            <a:avLst/>
          </a:prstGeom>
        </p:spPr>
        <p:txBody>
          <a:bodyPr wrap="none">
            <a:spAutoFit/>
          </a:bodyPr>
          <a:lstStyle/>
          <a:p>
            <a:r>
              <a:rPr lang="en-US" altLang="zh-CN" sz="6600" b="1" dirty="0" smtClean="0">
                <a:solidFill>
                  <a:schemeClr val="tx1">
                    <a:lumMod val="65000"/>
                    <a:lumOff val="35000"/>
                  </a:schemeClr>
                </a:solidFill>
                <a:latin typeface="微软雅黑" panose="020B0503020204020204" pitchFamily="34" charset="-122"/>
                <a:ea typeface="微软雅黑" panose="020B0503020204020204" pitchFamily="34" charset="-122"/>
              </a:rPr>
              <a:t>Regex</a:t>
            </a:r>
            <a:endParaRPr lang="zh-CN" altLang="en-US" sz="6600" b="1" dirty="0"/>
          </a:p>
        </p:txBody>
      </p:sp>
    </p:spTree>
    <p:extLst>
      <p:ext uri="{BB962C8B-B14F-4D97-AF65-F5344CB8AC3E}">
        <p14:creationId xmlns:p14="http://schemas.microsoft.com/office/powerpoint/2010/main" val="260087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10" presetClass="entr" presetSubtype="0"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正则表达式</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8231358" cy="477054"/>
          </a:xfrm>
          <a:prstGeom prst="rect">
            <a:avLst/>
          </a:prstGeom>
        </p:spPr>
        <p:txBody>
          <a:bodyPr wrap="squar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 Python</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支持的正则表达式元字符和语法</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428751" y="1946305"/>
            <a:ext cx="8458404" cy="31945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92151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正则表达式</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8231358" cy="477054"/>
          </a:xfrm>
          <a:prstGeom prst="rect">
            <a:avLst/>
          </a:prstGeom>
        </p:spPr>
        <p:txBody>
          <a:bodyPr wrap="squar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初步认知</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1290012" y="1769293"/>
            <a:ext cx="10771360" cy="5016758"/>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在正则表达式中，如果直接给出字符，就是</a:t>
            </a:r>
            <a:r>
              <a:rPr lang="zh-CN" altLang="en-US" sz="1600" dirty="0" smtClean="0">
                <a:solidFill>
                  <a:schemeClr val="accent2"/>
                </a:solidFill>
                <a:latin typeface="微软雅黑" panose="020B0503020204020204" pitchFamily="34" charset="-122"/>
                <a:ea typeface="微软雅黑" panose="020B0503020204020204" pitchFamily="34" charset="-122"/>
              </a:rPr>
              <a:t>精准匹配</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（一字不差，必须完全一致）。</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en-US" altLang="zh-CN" sz="1600" dirty="0" smtClean="0">
                <a:solidFill>
                  <a:srgbClr val="C00000"/>
                </a:solidFill>
                <a:latin typeface="微软雅黑" panose="020B0503020204020204" pitchFamily="34" charset="-122"/>
                <a:ea typeface="微软雅黑" panose="020B0503020204020204" pitchFamily="34" charset="-122"/>
              </a:rPr>
              <a:t>' python '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可以匹配 </a:t>
            </a:r>
            <a:r>
              <a:rPr lang="en-US" altLang="zh-CN" sz="1600" dirty="0" smtClean="0">
                <a:solidFill>
                  <a:srgbClr val="C00000"/>
                </a:solidFill>
                <a:latin typeface="微软雅黑" panose="020B0503020204020204" pitchFamily="34" charset="-122"/>
                <a:ea typeface="微软雅黑" panose="020B0503020204020204" pitchFamily="34" charset="-122"/>
              </a:rPr>
              <a:t>' python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，无法匹配 </a:t>
            </a:r>
            <a:r>
              <a:rPr lang="en-US" altLang="zh-CN" sz="1600" dirty="0" smtClean="0">
                <a:solidFill>
                  <a:srgbClr val="C00000"/>
                </a:solidFill>
                <a:latin typeface="微软雅黑" panose="020B0503020204020204" pitchFamily="34" charset="-122"/>
                <a:ea typeface="微软雅黑" panose="020B0503020204020204" pitchFamily="34" charset="-122"/>
              </a:rPr>
              <a:t>' p </a:t>
            </a:r>
            <a:r>
              <a:rPr lang="en-US" altLang="zh-CN" sz="1600" dirty="0" err="1" smtClean="0">
                <a:solidFill>
                  <a:srgbClr val="C00000"/>
                </a:solidFill>
                <a:latin typeface="微软雅黑" panose="020B0503020204020204" pitchFamily="34" charset="-122"/>
                <a:ea typeface="微软雅黑" panose="020B0503020204020204" pitchFamily="34" charset="-122"/>
              </a:rPr>
              <a:t>ython</a:t>
            </a:r>
            <a:r>
              <a:rPr lang="en-US" altLang="zh-CN" sz="1600" dirty="0" smtClean="0">
                <a:solidFill>
                  <a:srgbClr val="C00000"/>
                </a:solidFill>
                <a:latin typeface="微软雅黑" panose="020B0503020204020204" pitchFamily="34" charset="-122"/>
                <a:ea typeface="微软雅黑" panose="020B0503020204020204" pitchFamily="34" charset="-122"/>
              </a:rPr>
              <a:t> '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或</a:t>
            </a:r>
            <a:r>
              <a:rPr lang="zh-CN" altLang="en-US" sz="1600" dirty="0" smtClean="0">
                <a:solidFill>
                  <a:srgbClr val="C00000"/>
                </a:solidFill>
                <a:latin typeface="微软雅黑" panose="020B0503020204020204" pitchFamily="34" charset="-122"/>
                <a:ea typeface="微软雅黑" panose="020B0503020204020204" pitchFamily="34" charset="-122"/>
              </a:rPr>
              <a:t> </a:t>
            </a:r>
            <a:r>
              <a:rPr lang="en-US" altLang="zh-CN" sz="1600" dirty="0">
                <a:solidFill>
                  <a:srgbClr val="C00000"/>
                </a:solidFill>
                <a:latin typeface="微软雅黑" panose="020B0503020204020204" pitchFamily="34" charset="-122"/>
                <a:ea typeface="微软雅黑" panose="020B0503020204020204" pitchFamily="34" charset="-122"/>
              </a:rPr>
              <a:t>' </a:t>
            </a:r>
            <a:r>
              <a:rPr lang="en-US" altLang="zh-CN" sz="1600" dirty="0" smtClean="0">
                <a:solidFill>
                  <a:srgbClr val="C00000"/>
                </a:solidFill>
                <a:latin typeface="微软雅黑" panose="020B0503020204020204" pitchFamily="34" charset="-122"/>
                <a:ea typeface="微软雅黑" panose="020B0503020204020204" pitchFamily="34" charset="-122"/>
              </a:rPr>
              <a:t>python     </a:t>
            </a:r>
            <a:r>
              <a:rPr lang="en-US" altLang="zh-CN" sz="1600" dirty="0">
                <a:solidFill>
                  <a:srgbClr val="C00000"/>
                </a:solidFill>
                <a:latin typeface="微软雅黑" panose="020B0503020204020204" pitchFamily="34" charset="-122"/>
                <a:ea typeface="微软雅黑" panose="020B0503020204020204" pitchFamily="34" charset="-122"/>
              </a:rPr>
              <a:t>'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用 </a:t>
            </a:r>
            <a:r>
              <a:rPr lang="en-US" altLang="zh-CN" sz="1600" dirty="0" smtClean="0">
                <a:solidFill>
                  <a:srgbClr val="C00000"/>
                </a:solidFill>
                <a:latin typeface="微软雅黑" panose="020B0503020204020204" pitchFamily="34" charset="-122"/>
                <a:ea typeface="微软雅黑" panose="020B0503020204020204" pitchFamily="34" charset="-122"/>
              </a:rPr>
              <a:t>\d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可以匹配一个数字（</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digital</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rgbClr val="C00000"/>
                </a:solidFill>
                <a:latin typeface="微软雅黑" panose="020B0503020204020204" pitchFamily="34" charset="-122"/>
                <a:ea typeface="微软雅黑" panose="020B0503020204020204" pitchFamily="34" charset="-122"/>
              </a:rPr>
              <a:t>\w</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可以匹配一个字母或数字（</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w</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word</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en-US" altLang="zh-CN" sz="1600" dirty="0" smtClean="0">
                <a:solidFill>
                  <a:srgbClr val="C00000"/>
                </a:solidFill>
                <a:latin typeface="微软雅黑" panose="020B0503020204020204" pitchFamily="34" charset="-122"/>
                <a:ea typeface="微软雅黑" panose="020B0503020204020204" pitchFamily="34" charset="-122"/>
              </a:rPr>
              <a:t>' 00\d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可以匹配 </a:t>
            </a:r>
            <a:r>
              <a:rPr lang="en-US" altLang="zh-CN" sz="1600" dirty="0" smtClean="0">
                <a:solidFill>
                  <a:srgbClr val="C00000"/>
                </a:solidFill>
                <a:latin typeface="微软雅黑" panose="020B0503020204020204" pitchFamily="34" charset="-122"/>
                <a:ea typeface="微软雅黑" panose="020B0503020204020204" pitchFamily="34" charset="-122"/>
              </a:rPr>
              <a:t>' 007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但无法</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匹配 </a:t>
            </a:r>
            <a:r>
              <a:rPr lang="en-US" altLang="zh-CN" sz="1600" dirty="0" smtClean="0">
                <a:solidFill>
                  <a:srgbClr val="C00000"/>
                </a:solidFill>
                <a:latin typeface="微软雅黑" panose="020B0503020204020204" pitchFamily="34" charset="-122"/>
                <a:ea typeface="微软雅黑" panose="020B0503020204020204" pitchFamily="34" charset="-122"/>
              </a:rPr>
              <a:t>' 00A </a:t>
            </a:r>
            <a:r>
              <a:rPr lang="en-US" altLang="zh-CN" sz="1600" dirty="0">
                <a:solidFill>
                  <a:srgbClr val="C00000"/>
                </a:solidFill>
                <a:latin typeface="微软雅黑" panose="020B0503020204020204" pitchFamily="34" charset="-122"/>
                <a:ea typeface="微软雅黑" panose="020B0503020204020204" pitchFamily="34" charset="-122"/>
              </a:rPr>
              <a:t>'</a:t>
            </a:r>
            <a:r>
              <a:rPr lang="en-US" altLang="zh-CN" sz="1600" dirty="0" smtClean="0">
                <a:solidFill>
                  <a:srgbClr val="C00000"/>
                </a:solidFill>
                <a:latin typeface="微软雅黑" panose="020B0503020204020204" pitchFamily="34" charset="-122"/>
                <a:ea typeface="微软雅黑" panose="020B0503020204020204" pitchFamily="34" charset="-122"/>
              </a:rPr>
              <a:t> </a:t>
            </a:r>
          </a:p>
          <a:p>
            <a:pPr marL="742950" lvl="1" indent="-285750">
              <a:lnSpc>
                <a:spcPct val="200000"/>
              </a:lnSpc>
              <a:buFont typeface="Arial" panose="020B0604020202020204" pitchFamily="34" charset="0"/>
              <a:buChar char="•"/>
            </a:pPr>
            <a:r>
              <a:rPr lang="en-US" altLang="zh-CN" sz="1600" dirty="0">
                <a:solidFill>
                  <a:srgbClr val="C00000"/>
                </a:solidFill>
                <a:latin typeface="微软雅黑" panose="020B0503020204020204" pitchFamily="34" charset="-122"/>
                <a:ea typeface="微软雅黑" panose="020B0503020204020204" pitchFamily="34" charset="-122"/>
              </a:rPr>
              <a:t>' </a:t>
            </a:r>
            <a:r>
              <a:rPr lang="en-US" altLang="zh-CN" sz="1600" dirty="0" smtClean="0">
                <a:solidFill>
                  <a:srgbClr val="C00000"/>
                </a:solidFill>
                <a:latin typeface="微软雅黑" panose="020B0503020204020204" pitchFamily="34" charset="-122"/>
                <a:ea typeface="微软雅黑" panose="020B0503020204020204" pitchFamily="34" charset="-122"/>
              </a:rPr>
              <a:t>\d\d\d </a:t>
            </a:r>
            <a:r>
              <a:rPr lang="en-US" altLang="zh-CN" sz="1600" dirty="0">
                <a:solidFill>
                  <a:srgbClr val="C00000"/>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可以匹配 </a:t>
            </a:r>
            <a:r>
              <a:rPr lang="en-US" altLang="zh-CN" sz="1600" dirty="0">
                <a:solidFill>
                  <a:srgbClr val="C00000"/>
                </a:solidFill>
                <a:latin typeface="微软雅黑" panose="020B0503020204020204" pitchFamily="34" charset="-122"/>
                <a:ea typeface="微软雅黑" panose="020B0503020204020204" pitchFamily="34" charset="-122"/>
              </a:rPr>
              <a:t>' </a:t>
            </a:r>
            <a:r>
              <a:rPr lang="en-US" altLang="zh-CN" sz="1600" dirty="0" smtClean="0">
                <a:solidFill>
                  <a:srgbClr val="C00000"/>
                </a:solidFill>
                <a:latin typeface="微软雅黑" panose="020B0503020204020204" pitchFamily="34" charset="-122"/>
                <a:ea typeface="微软雅黑" panose="020B0503020204020204" pitchFamily="34" charset="-122"/>
              </a:rPr>
              <a:t>101 '</a:t>
            </a:r>
            <a:endParaRPr lang="zh-CN" altLang="en-US" sz="1600" dirty="0">
              <a:solidFill>
                <a:srgbClr val="C00000"/>
              </a:solidFill>
            </a:endParaRPr>
          </a:p>
          <a:p>
            <a:pPr marL="742950" lvl="1" indent="-285750">
              <a:lnSpc>
                <a:spcPct val="200000"/>
              </a:lnSpc>
              <a:buFont typeface="Arial" panose="020B0604020202020204" pitchFamily="34" charset="0"/>
              <a:buChar char="•"/>
            </a:pPr>
            <a:r>
              <a:rPr lang="en-US" altLang="zh-CN" sz="1600" dirty="0">
                <a:solidFill>
                  <a:srgbClr val="C00000"/>
                </a:solidFill>
                <a:latin typeface="微软雅黑" panose="020B0503020204020204" pitchFamily="34" charset="-122"/>
                <a:ea typeface="微软雅黑" panose="020B0503020204020204" pitchFamily="34" charset="-122"/>
              </a:rPr>
              <a:t>' </a:t>
            </a:r>
            <a:r>
              <a:rPr lang="en-US" altLang="zh-CN" sz="1600" dirty="0" smtClean="0">
                <a:solidFill>
                  <a:srgbClr val="C00000"/>
                </a:solidFill>
                <a:latin typeface="微软雅黑" panose="020B0503020204020204" pitchFamily="34" charset="-122"/>
                <a:ea typeface="微软雅黑" panose="020B0503020204020204" pitchFamily="34" charset="-122"/>
              </a:rPr>
              <a:t>\w\w\d </a:t>
            </a:r>
            <a:r>
              <a:rPr lang="en-US" altLang="zh-CN" sz="1600" dirty="0">
                <a:solidFill>
                  <a:srgbClr val="C00000"/>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可以匹配 </a:t>
            </a:r>
            <a:r>
              <a:rPr lang="en-US" altLang="zh-CN" sz="1600" dirty="0">
                <a:solidFill>
                  <a:srgbClr val="C00000"/>
                </a:solidFill>
                <a:latin typeface="微软雅黑" panose="020B0503020204020204" pitchFamily="34" charset="-122"/>
                <a:ea typeface="微软雅黑" panose="020B0503020204020204" pitchFamily="34" charset="-122"/>
              </a:rPr>
              <a:t>' 101 </a:t>
            </a:r>
            <a:r>
              <a:rPr lang="en-US" altLang="zh-CN" sz="1600" dirty="0" smtClean="0">
                <a:solidFill>
                  <a:srgbClr val="C00000"/>
                </a:solidFill>
                <a:latin typeface="微软雅黑" panose="020B0503020204020204" pitchFamily="34" charset="-122"/>
                <a:ea typeface="微软雅黑" panose="020B0503020204020204" pitchFamily="34" charset="-122"/>
              </a:rPr>
              <a:t>'</a:t>
            </a:r>
          </a:p>
          <a:p>
            <a:pPr marL="285750" indent="-285750">
              <a:lnSpc>
                <a:spcPct val="200000"/>
              </a:lnSpc>
              <a:buFont typeface="Arial" panose="020B0604020202020204" pitchFamily="34" charset="0"/>
              <a:buChar char="•"/>
            </a:pP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可以匹配任意字符，所以</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en-US" altLang="zh-CN" sz="1600" dirty="0" smtClean="0">
                <a:solidFill>
                  <a:srgbClr val="C00000"/>
                </a:solidFill>
                <a:latin typeface="微软雅黑" panose="020B0503020204020204" pitchFamily="34" charset="-122"/>
                <a:ea typeface="微软雅黑" panose="020B0503020204020204" pitchFamily="34" charset="-122"/>
              </a:rPr>
              <a:t>' </a:t>
            </a:r>
            <a:r>
              <a:rPr lang="en-US" altLang="zh-CN" sz="1600" dirty="0" err="1" smtClean="0">
                <a:solidFill>
                  <a:srgbClr val="C00000"/>
                </a:solidFill>
                <a:latin typeface="微软雅黑" panose="020B0503020204020204" pitchFamily="34" charset="-122"/>
                <a:ea typeface="微软雅黑" panose="020B0503020204020204" pitchFamily="34" charset="-122"/>
              </a:rPr>
              <a:t>py</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可以匹配 </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en-US" altLang="zh-CN" sz="1600" dirty="0" err="1" smtClean="0">
                <a:solidFill>
                  <a:srgbClr val="C00000"/>
                </a:solidFill>
                <a:latin typeface="微软雅黑" panose="020B0503020204020204" pitchFamily="34" charset="-122"/>
                <a:ea typeface="微软雅黑" panose="020B0503020204020204" pitchFamily="34" charset="-122"/>
              </a:rPr>
              <a:t>pyc</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a:t>
            </a:r>
            <a:r>
              <a:rPr lang="en-US" altLang="zh-CN" sz="1600" dirty="0">
                <a:solidFill>
                  <a:srgbClr val="C00000"/>
                </a:solidFill>
                <a:latin typeface="微软雅黑" panose="020B0503020204020204" pitchFamily="34" charset="-122"/>
                <a:ea typeface="微软雅黑" panose="020B0503020204020204" pitchFamily="34" charset="-122"/>
              </a:rPr>
              <a:t> </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en-US" altLang="zh-CN" sz="1600" dirty="0" err="1" smtClean="0">
                <a:solidFill>
                  <a:srgbClr val="C00000"/>
                </a:solidFill>
                <a:latin typeface="微软雅黑" panose="020B0503020204020204" pitchFamily="34" charset="-122"/>
                <a:ea typeface="微软雅黑" panose="020B0503020204020204" pitchFamily="34" charset="-122"/>
              </a:rPr>
              <a:t>pyo</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a:t>
            </a:r>
            <a:r>
              <a:rPr lang="en-US" altLang="zh-CN" sz="1600" dirty="0">
                <a:solidFill>
                  <a:srgbClr val="C00000"/>
                </a:solidFill>
                <a:latin typeface="微软雅黑" panose="020B0503020204020204" pitchFamily="34" charset="-122"/>
                <a:ea typeface="微软雅黑" panose="020B0503020204020204" pitchFamily="34" charset="-122"/>
              </a:rPr>
              <a:t> </a:t>
            </a:r>
            <a:r>
              <a:rPr lang="en-US" altLang="zh-CN" sz="1600" dirty="0" smtClean="0">
                <a:solidFill>
                  <a:srgbClr val="C00000"/>
                </a:solidFill>
                <a:latin typeface="微软雅黑" panose="020B0503020204020204" pitchFamily="34" charset="-122"/>
                <a:ea typeface="微软雅黑" panose="020B0503020204020204" pitchFamily="34" charset="-122"/>
              </a:rPr>
              <a:t>' py8'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等等。</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endParaRPr lang="en-US" altLang="zh-CN" sz="1600" dirty="0" smtClean="0">
              <a:solidFill>
                <a:schemeClr val="tx1">
                  <a:lumMod val="65000"/>
                  <a:lumOff val="35000"/>
                </a:schemeClr>
              </a:solidFill>
              <a:latin typeface="+mn-ea"/>
            </a:endParaRPr>
          </a:p>
        </p:txBody>
      </p:sp>
    </p:spTree>
    <p:extLst>
      <p:ext uri="{BB962C8B-B14F-4D97-AF65-F5344CB8AC3E}">
        <p14:creationId xmlns:p14="http://schemas.microsoft.com/office/powerpoint/2010/main" val="216182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anim calcmode="lin" valueType="num">
                                      <p:cBhvr>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anim calcmode="lin" valueType="num">
                                      <p:cBhvr>
                                        <p:cTn id="20"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1"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anim calcmode="lin" valueType="num">
                                      <p:cBhvr>
                                        <p:cTn id="2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8"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fade">
                                      <p:cBhvr>
                                        <p:cTn id="33" dur="500"/>
                                        <p:tgtEl>
                                          <p:spTgt spid="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7">
                                            <p:txEl>
                                              <p:pRg st="7" end="7"/>
                                            </p:txEl>
                                          </p:spTgt>
                                        </p:tgtEl>
                                        <p:attrNameLst>
                                          <p:attrName>style.visibility</p:attrName>
                                        </p:attrNameLst>
                                      </p:cBhvr>
                                      <p:to>
                                        <p:strVal val="visible"/>
                                      </p:to>
                                    </p:set>
                                    <p:animEffect transition="in" filter="fade">
                                      <p:cBhvr>
                                        <p:cTn id="38" dur="500"/>
                                        <p:tgtEl>
                                          <p:spTgt spid="7">
                                            <p:txEl>
                                              <p:pRg st="7" end="7"/>
                                            </p:txEl>
                                          </p:spTgt>
                                        </p:tgtEl>
                                      </p:cBhvr>
                                    </p:animEffect>
                                    <p:anim calcmode="lin" valueType="num">
                                      <p:cBhvr>
                                        <p:cTn id="3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0" dur="5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正则表达式</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8231358" cy="477054"/>
          </a:xfrm>
          <a:prstGeom prst="rect">
            <a:avLst/>
          </a:prstGeom>
        </p:spPr>
        <p:txBody>
          <a:bodyPr wrap="squar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进一步了解</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1290012" y="1769293"/>
            <a:ext cx="10771360" cy="4524315"/>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要匹配变长的字符，在正则表达式中，</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用 </a:t>
            </a:r>
            <a:r>
              <a:rPr lang="zh-CN" altLang="en-US"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表示</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任意个字符（包括</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个），</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用 </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表示</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至少一个字符，</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用 </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个或</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个字符，</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用 </a:t>
            </a:r>
            <a:r>
              <a:rPr lang="en-US" altLang="zh-CN" sz="1600" dirty="0" smtClean="0">
                <a:solidFill>
                  <a:srgbClr val="C00000"/>
                </a:solidFill>
                <a:latin typeface="微软雅黑" panose="020B0503020204020204" pitchFamily="34" charset="-122"/>
                <a:ea typeface="微软雅黑" panose="020B0503020204020204" pitchFamily="34" charset="-122"/>
              </a:rPr>
              <a:t>{</a:t>
            </a:r>
            <a:r>
              <a:rPr lang="en-US" altLang="zh-CN" sz="1600" dirty="0">
                <a:solidFill>
                  <a:srgbClr val="C00000"/>
                </a:solidFill>
                <a:latin typeface="微软雅黑" panose="020B0503020204020204" pitchFamily="34" charset="-122"/>
                <a:ea typeface="微软雅黑" panose="020B0503020204020204" pitchFamily="34" charset="-122"/>
              </a:rPr>
              <a:t>n</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个字符，</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用 </a:t>
            </a:r>
            <a:r>
              <a:rPr lang="en-US" altLang="zh-CN" sz="1600" dirty="0" smtClean="0">
                <a:solidFill>
                  <a:srgbClr val="C00000"/>
                </a:solidFill>
                <a:latin typeface="微软雅黑" panose="020B0503020204020204" pitchFamily="34" charset="-122"/>
                <a:ea typeface="微软雅黑" panose="020B0503020204020204" pitchFamily="34" charset="-122"/>
              </a:rPr>
              <a:t>{</a:t>
            </a:r>
            <a:r>
              <a:rPr lang="en-US" altLang="zh-CN" sz="1600" dirty="0" err="1">
                <a:solidFill>
                  <a:srgbClr val="C00000"/>
                </a:solidFill>
                <a:latin typeface="微软雅黑" panose="020B0503020204020204" pitchFamily="34" charset="-122"/>
                <a:ea typeface="微软雅黑" panose="020B0503020204020204" pitchFamily="34" charset="-122"/>
              </a:rPr>
              <a:t>n,m</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n-m</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个字符：</a:t>
            </a:r>
          </a:p>
          <a:p>
            <a:pPr marL="285750" indent="-285750">
              <a:lnSpc>
                <a:spcPct val="200000"/>
              </a:lnSpc>
              <a:buFont typeface="Arial" panose="020B0604020202020204" pitchFamily="34" charset="0"/>
              <a:buChar char="•"/>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问题</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rgbClr val="C00000"/>
                </a:solidFill>
                <a:latin typeface="微软雅黑" panose="020B0503020204020204" pitchFamily="34" charset="-122"/>
                <a:ea typeface="微软雅黑" panose="020B0503020204020204" pitchFamily="34" charset="-122"/>
              </a:rPr>
              <a:t>\d{3}\s+\d{3,8</a:t>
            </a:r>
            <a:r>
              <a:rPr lang="en-US" altLang="zh-CN" sz="1600" dirty="0" smtClean="0">
                <a:solidFill>
                  <a:srgbClr val="C00000"/>
                </a:solidFill>
                <a:latin typeface="微软雅黑" panose="020B0503020204020204" pitchFamily="34" charset="-122"/>
                <a:ea typeface="微软雅黑" panose="020B0503020204020204" pitchFamily="34" charset="-122"/>
              </a:rPr>
              <a:t>}</a:t>
            </a:r>
            <a:r>
              <a:rPr lang="zh-CN" altLang="en-US"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代表什么？</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en-US" altLang="zh-CN" sz="1600" dirty="0" smtClean="0">
                <a:solidFill>
                  <a:srgbClr val="C00000"/>
                </a:solidFill>
                <a:latin typeface="微软雅黑" panose="020B0503020204020204" pitchFamily="34" charset="-122"/>
                <a:ea typeface="微软雅黑" panose="020B0503020204020204" pitchFamily="34" charset="-122"/>
              </a:rPr>
              <a:t>\</a:t>
            </a:r>
            <a:r>
              <a:rPr lang="en-US" altLang="zh-CN" sz="1600" dirty="0">
                <a:solidFill>
                  <a:srgbClr val="C00000"/>
                </a:solidFill>
                <a:latin typeface="微软雅黑" panose="020B0503020204020204" pitchFamily="34" charset="-122"/>
                <a:ea typeface="微软雅黑" panose="020B0503020204020204" pitchFamily="34" charset="-122"/>
              </a:rPr>
              <a:t>d{3</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表示</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匹配</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个数字，</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例如 </a:t>
            </a:r>
            <a:r>
              <a:rPr lang="en-US" altLang="zh-CN" sz="1600" dirty="0" smtClean="0">
                <a:solidFill>
                  <a:srgbClr val="C00000"/>
                </a:solidFill>
                <a:latin typeface="微软雅黑" panose="020B0503020204020204" pitchFamily="34" charset="-122"/>
                <a:ea typeface="微软雅黑" panose="020B0503020204020204" pitchFamily="34" charset="-122"/>
              </a:rPr>
              <a:t>'010</a:t>
            </a:r>
            <a:r>
              <a:rPr lang="en-US" altLang="zh-CN" sz="1600" dirty="0">
                <a:solidFill>
                  <a:srgbClr val="C00000"/>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p>
          <a:p>
            <a:pPr marL="742950" lvl="1" indent="-285750">
              <a:lnSpc>
                <a:spcPct val="200000"/>
              </a:lnSpc>
              <a:buFont typeface="Arial" panose="020B0604020202020204" pitchFamily="34" charset="0"/>
              <a:buChar char="•"/>
            </a:pPr>
            <a:r>
              <a:rPr lang="en-US" altLang="zh-CN" sz="1600" dirty="0">
                <a:solidFill>
                  <a:srgbClr val="C00000"/>
                </a:solidFill>
                <a:latin typeface="微软雅黑" panose="020B0503020204020204" pitchFamily="34" charset="-122"/>
                <a:ea typeface="微软雅黑" panose="020B0503020204020204" pitchFamily="34" charset="-122"/>
              </a:rPr>
              <a:t>\</a:t>
            </a:r>
            <a:r>
              <a:rPr lang="en-US" altLang="zh-CN" sz="1600" dirty="0" smtClean="0">
                <a:solidFill>
                  <a:srgbClr val="C00000"/>
                </a:solidFill>
                <a:latin typeface="微软雅黑" panose="020B0503020204020204" pitchFamily="34" charset="-122"/>
                <a:ea typeface="微软雅黑" panose="020B0503020204020204" pitchFamily="34" charset="-122"/>
              </a:rPr>
              <a:t>s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可以</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匹配一个空格（也包括</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Tab</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等空白符），</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所以 </a:t>
            </a:r>
            <a:r>
              <a:rPr lang="en-US" altLang="zh-CN" sz="1600" dirty="0" smtClean="0">
                <a:solidFill>
                  <a:srgbClr val="C00000"/>
                </a:solidFill>
                <a:latin typeface="微软雅黑" panose="020B0503020204020204" pitchFamily="34" charset="-122"/>
                <a:ea typeface="微软雅黑" panose="020B0503020204020204" pitchFamily="34" charset="-122"/>
              </a:rPr>
              <a:t>\</a:t>
            </a:r>
            <a:r>
              <a:rPr lang="en-US" altLang="zh-CN" sz="1600" dirty="0">
                <a:solidFill>
                  <a:srgbClr val="C00000"/>
                </a:solidFill>
                <a:latin typeface="微软雅黑" panose="020B0503020204020204" pitchFamily="34" charset="-122"/>
                <a:ea typeface="微软雅黑" panose="020B0503020204020204" pitchFamily="34" charset="-122"/>
              </a:rPr>
              <a:t>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表示</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至少有一个空格，例如匹配</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等；</a:t>
            </a:r>
          </a:p>
          <a:p>
            <a:pPr marL="742950" lvl="1" indent="-285750">
              <a:lnSpc>
                <a:spcPct val="200000"/>
              </a:lnSpc>
              <a:buFont typeface="Arial" panose="020B0604020202020204" pitchFamily="34" charset="0"/>
              <a:buChar char="•"/>
            </a:pPr>
            <a:r>
              <a:rPr lang="en-US" altLang="zh-CN" sz="1600" dirty="0">
                <a:solidFill>
                  <a:srgbClr val="C00000"/>
                </a:solidFill>
                <a:latin typeface="微软雅黑" panose="020B0503020204020204" pitchFamily="34" charset="-122"/>
                <a:ea typeface="微软雅黑" panose="020B0503020204020204" pitchFamily="34" charset="-122"/>
              </a:rPr>
              <a:t>\d{3,8</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3-8</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个数字，</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例如 </a:t>
            </a:r>
            <a:r>
              <a:rPr lang="en-US" altLang="zh-CN" sz="1600" dirty="0" smtClean="0">
                <a:solidFill>
                  <a:srgbClr val="C00000"/>
                </a:solidFill>
                <a:latin typeface="微软雅黑" panose="020B0503020204020204" pitchFamily="34" charset="-122"/>
                <a:ea typeface="微软雅黑" panose="020B0503020204020204" pitchFamily="34" charset="-122"/>
              </a:rPr>
              <a:t>'1234567</a:t>
            </a:r>
            <a:r>
              <a:rPr lang="en-US" altLang="zh-CN" sz="1600" dirty="0">
                <a:solidFill>
                  <a:srgbClr val="C00000"/>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p>
          <a:p>
            <a:pPr marL="285750"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综合起来，上面的正则表达式可以匹配以任意个空格隔开的带区号的</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电话号码 </a:t>
            </a:r>
            <a:r>
              <a:rPr lang="en-US" altLang="zh-CN" sz="1600" dirty="0" smtClean="0">
                <a:solidFill>
                  <a:srgbClr val="C00000"/>
                </a:solidFill>
                <a:latin typeface="微软雅黑" panose="020B0503020204020204" pitchFamily="34" charset="-122"/>
                <a:ea typeface="微软雅黑" panose="020B0503020204020204" pitchFamily="34" charset="-122"/>
              </a:rPr>
              <a:t>020 23566788</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再问：</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要匹配 </a:t>
            </a:r>
            <a:r>
              <a:rPr lang="en-US" altLang="zh-CN" sz="1600" dirty="0" smtClean="0">
                <a:solidFill>
                  <a:srgbClr val="C00000"/>
                </a:solidFill>
                <a:latin typeface="微软雅黑" panose="020B0503020204020204" pitchFamily="34" charset="-122"/>
                <a:ea typeface="微软雅黑" panose="020B0503020204020204" pitchFamily="34" charset="-122"/>
              </a:rPr>
              <a:t>'010-12345</a:t>
            </a:r>
            <a:r>
              <a:rPr lang="en-US" altLang="zh-CN" sz="1600" dirty="0">
                <a:solidFill>
                  <a:srgbClr val="C00000"/>
                </a:solidFill>
                <a:latin typeface="微软雅黑" panose="020B0503020204020204" pitchFamily="34" charset="-122"/>
                <a:ea typeface="微软雅黑" panose="020B0503020204020204" pitchFamily="34" charset="-122"/>
              </a:rPr>
              <a:t>'</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这样</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的号码呢</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由于 </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特殊字符，在正则表达式中，要</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用 </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转义</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，所以，上面的正则</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 </a:t>
            </a:r>
            <a:r>
              <a:rPr lang="en-US" altLang="zh-CN" sz="1600" dirty="0" smtClean="0">
                <a:solidFill>
                  <a:srgbClr val="C00000"/>
                </a:solidFill>
                <a:latin typeface="微软雅黑" panose="020B0503020204020204" pitchFamily="34" charset="-122"/>
                <a:ea typeface="微软雅黑" panose="020B0503020204020204" pitchFamily="34" charset="-122"/>
              </a:rPr>
              <a:t>\</a:t>
            </a:r>
            <a:r>
              <a:rPr lang="en-US" altLang="zh-CN" sz="1600" dirty="0">
                <a:solidFill>
                  <a:srgbClr val="C00000"/>
                </a:solidFill>
                <a:latin typeface="微软雅黑" panose="020B0503020204020204" pitchFamily="34" charset="-122"/>
                <a:ea typeface="微软雅黑" panose="020B0503020204020204" pitchFamily="34" charset="-122"/>
              </a:rPr>
              <a:t>d{3}\-\d{3,8}</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mn-ea"/>
            </a:endParaRPr>
          </a:p>
        </p:txBody>
      </p:sp>
    </p:spTree>
    <p:extLst>
      <p:ext uri="{BB962C8B-B14F-4D97-AF65-F5344CB8AC3E}">
        <p14:creationId xmlns:p14="http://schemas.microsoft.com/office/powerpoint/2010/main" val="109913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anim calcmode="lin" valueType="num">
                                      <p:cBhvr>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anim calcmode="lin" valueType="num">
                                      <p:cBhvr>
                                        <p:cTn id="20"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500"/>
                                        <p:tgtEl>
                                          <p:spTgt spid="7">
                                            <p:txEl>
                                              <p:pRg st="4" end="4"/>
                                            </p:txEl>
                                          </p:spTgt>
                                        </p:tgtEl>
                                      </p:cBhvr>
                                    </p:animEffect>
                                    <p:anim calcmode="lin" valueType="num">
                                      <p:cBhvr>
                                        <p:cTn id="2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fade">
                                      <p:cBhvr>
                                        <p:cTn id="33" dur="500"/>
                                        <p:tgtEl>
                                          <p:spTgt spid="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Effect transition="in" filter="fade">
                                      <p:cBhvr>
                                        <p:cTn id="38" dur="500"/>
                                        <p:tgtEl>
                                          <p:spTgt spid="7">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Effect transition="in" filter="fade">
                                      <p:cBhvr>
                                        <p:cTn id="43" dur="500"/>
                                        <p:tgtEl>
                                          <p:spTgt spid="7">
                                            <p:txEl>
                                              <p:pRg st="7" end="7"/>
                                            </p:txEl>
                                          </p:spTgt>
                                        </p:tgtEl>
                                      </p:cBhvr>
                                    </p:animEffect>
                                    <p:anim calcmode="lin" valueType="num">
                                      <p:cBhvr>
                                        <p:cTn id="44"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正则表达式</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8231358" cy="477054"/>
          </a:xfrm>
          <a:prstGeom prst="rect">
            <a:avLst/>
          </a:prstGeom>
        </p:spPr>
        <p:txBody>
          <a:bodyPr wrap="squar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进阶一下</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957943" y="1769293"/>
            <a:ext cx="10987313" cy="3046988"/>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要做更精确地匹配，可以</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用 </a:t>
            </a:r>
            <a:r>
              <a:rPr lang="en-US" altLang="zh-CN" sz="1600" dirty="0" smtClean="0">
                <a:solidFill>
                  <a:srgbClr val="C00000"/>
                </a:solidFill>
                <a:latin typeface="微软雅黑" panose="020B0503020204020204" pitchFamily="34" charset="-122"/>
                <a:ea typeface="微软雅黑" panose="020B0503020204020204" pitchFamily="34" charset="-122"/>
              </a:rPr>
              <a:t>[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表示</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范围，比如</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en-US" altLang="zh-CN" sz="1600" dirty="0">
                <a:solidFill>
                  <a:srgbClr val="C00000"/>
                </a:solidFill>
                <a:latin typeface="微软雅黑" panose="020B0503020204020204" pitchFamily="34" charset="-122"/>
                <a:ea typeface="微软雅黑" panose="020B0503020204020204" pitchFamily="34" charset="-122"/>
              </a:rPr>
              <a:t>[0-9a-zA-Z</a:t>
            </a:r>
            <a:r>
              <a:rPr lang="en-US" altLang="zh-CN" sz="1600" dirty="0" smtClean="0">
                <a:solidFill>
                  <a:srgbClr val="C00000"/>
                </a:solidFill>
                <a:latin typeface="微软雅黑" panose="020B0503020204020204" pitchFamily="34" charset="-122"/>
                <a:ea typeface="微软雅黑" panose="020B0503020204020204" pitchFamily="34" charset="-122"/>
              </a:rPr>
              <a:t>\_]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可以</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匹配一个数字、字母或者下划线；</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p>
          <a:p>
            <a:pPr marL="742950" lvl="1" indent="-285750">
              <a:lnSpc>
                <a:spcPct val="200000"/>
              </a:lnSpc>
              <a:buFont typeface="Arial" panose="020B0604020202020204" pitchFamily="34" charset="0"/>
              <a:buChar char="•"/>
            </a:pPr>
            <a:r>
              <a:rPr lang="en-US" altLang="zh-CN" sz="1600" dirty="0" smtClean="0">
                <a:solidFill>
                  <a:srgbClr val="C00000"/>
                </a:solidFill>
                <a:latin typeface="微软雅黑" panose="020B0503020204020204" pitchFamily="34" charset="-122"/>
                <a:ea typeface="微软雅黑" panose="020B0503020204020204" pitchFamily="34" charset="-122"/>
              </a:rPr>
              <a:t>[</a:t>
            </a:r>
            <a:r>
              <a:rPr lang="en-US" altLang="zh-CN" sz="1600" dirty="0">
                <a:solidFill>
                  <a:srgbClr val="C00000"/>
                </a:solidFill>
                <a:latin typeface="微软雅黑" panose="020B0503020204020204" pitchFamily="34" charset="-122"/>
                <a:ea typeface="微软雅黑" panose="020B0503020204020204" pitchFamily="34" charset="-122"/>
              </a:rPr>
              <a:t>0-9a-zA-Z</a:t>
            </a:r>
            <a:r>
              <a:rPr lang="en-US" altLang="zh-CN" sz="1600" dirty="0" smtClean="0">
                <a:solidFill>
                  <a:srgbClr val="C00000"/>
                </a:solidFill>
                <a:latin typeface="微软雅黑" panose="020B0503020204020204" pitchFamily="34" charset="-122"/>
                <a:ea typeface="微软雅黑" panose="020B0503020204020204" pitchFamily="34" charset="-122"/>
              </a:rPr>
              <a:t>\_]+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可以</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匹配至少由一个数字、字母或者下划线组成的字符串，比如</a:t>
            </a:r>
            <a:r>
              <a:rPr lang="en-US" altLang="zh-CN" sz="1600" dirty="0">
                <a:solidFill>
                  <a:srgbClr val="C00000"/>
                </a:solidFill>
                <a:latin typeface="微软雅黑" panose="020B0503020204020204" pitchFamily="34" charset="-122"/>
                <a:ea typeface="微软雅黑" panose="020B0503020204020204" pitchFamily="34" charset="-122"/>
              </a:rPr>
              <a:t>'a100'</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rgbClr val="C00000"/>
                </a:solidFill>
                <a:latin typeface="微软雅黑" panose="020B0503020204020204" pitchFamily="34" charset="-122"/>
                <a:ea typeface="微软雅黑" panose="020B0503020204020204" pitchFamily="34" charset="-122"/>
              </a:rPr>
              <a:t>'0_Z'</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rgbClr val="C00000"/>
                </a:solidFill>
                <a:latin typeface="微软雅黑" panose="020B0503020204020204" pitchFamily="34" charset="-122"/>
                <a:ea typeface="微软雅黑" panose="020B0503020204020204" pitchFamily="34" charset="-122"/>
              </a:rPr>
              <a:t>'Py3000'</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等等；</a:t>
            </a:r>
          </a:p>
          <a:p>
            <a:pPr marL="742950" lvl="1" indent="-285750">
              <a:lnSpc>
                <a:spcPct val="200000"/>
              </a:lnSpc>
              <a:buFont typeface="Arial" panose="020B0604020202020204" pitchFamily="34" charset="0"/>
              <a:buChar char="•"/>
            </a:pPr>
            <a:r>
              <a:rPr lang="en-US" altLang="zh-CN" sz="1600" dirty="0">
                <a:solidFill>
                  <a:srgbClr val="C00000"/>
                </a:solidFill>
                <a:latin typeface="微软雅黑" panose="020B0503020204020204" pitchFamily="34" charset="-122"/>
                <a:ea typeface="微软雅黑" panose="020B0503020204020204" pitchFamily="34" charset="-122"/>
              </a:rPr>
              <a:t>[a-</a:t>
            </a:r>
            <a:r>
              <a:rPr lang="en-US" altLang="zh-CN" sz="1600" dirty="0" err="1">
                <a:solidFill>
                  <a:srgbClr val="C00000"/>
                </a:solidFill>
                <a:latin typeface="微软雅黑" panose="020B0503020204020204" pitchFamily="34" charset="-122"/>
                <a:ea typeface="微软雅黑" panose="020B0503020204020204" pitchFamily="34" charset="-122"/>
              </a:rPr>
              <a:t>zA</a:t>
            </a:r>
            <a:r>
              <a:rPr lang="en-US" altLang="zh-CN" sz="1600" dirty="0">
                <a:solidFill>
                  <a:srgbClr val="C00000"/>
                </a:solidFill>
                <a:latin typeface="微软雅黑" panose="020B0503020204020204" pitchFamily="34" charset="-122"/>
                <a:ea typeface="微软雅黑" panose="020B0503020204020204" pitchFamily="34" charset="-122"/>
              </a:rPr>
              <a:t>-Z\_][0-9a-zA-Z</a:t>
            </a:r>
            <a:r>
              <a:rPr lang="en-US" altLang="zh-CN" sz="1600" dirty="0" smtClean="0">
                <a:solidFill>
                  <a:srgbClr val="C00000"/>
                </a:solidFill>
                <a:latin typeface="微软雅黑" panose="020B0503020204020204" pitchFamily="34" charset="-122"/>
                <a:ea typeface="微软雅黑" panose="020B0503020204020204" pitchFamily="34" charset="-122"/>
              </a:rPr>
              <a:t>\_]*</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可以</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匹配由字母或下划线开头，后接任意个由一个数字、字母或者下划线组成的字符串，也就是</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合法的变量；</a:t>
            </a:r>
          </a:p>
          <a:p>
            <a:pPr marL="742950" lvl="1" indent="-285750">
              <a:lnSpc>
                <a:spcPct val="200000"/>
              </a:lnSpc>
              <a:buFont typeface="Arial" panose="020B0604020202020204" pitchFamily="34" charset="0"/>
              <a:buChar char="•"/>
            </a:pPr>
            <a:r>
              <a:rPr lang="en-US" altLang="zh-CN" sz="1600" dirty="0">
                <a:solidFill>
                  <a:srgbClr val="C00000"/>
                </a:solidFill>
                <a:latin typeface="微软雅黑" panose="020B0503020204020204" pitchFamily="34" charset="-122"/>
                <a:ea typeface="微软雅黑" panose="020B0503020204020204" pitchFamily="34" charset="-122"/>
              </a:rPr>
              <a:t>[a-</a:t>
            </a:r>
            <a:r>
              <a:rPr lang="en-US" altLang="zh-CN" sz="1600" dirty="0" err="1">
                <a:solidFill>
                  <a:srgbClr val="C00000"/>
                </a:solidFill>
                <a:latin typeface="微软雅黑" panose="020B0503020204020204" pitchFamily="34" charset="-122"/>
                <a:ea typeface="微软雅黑" panose="020B0503020204020204" pitchFamily="34" charset="-122"/>
              </a:rPr>
              <a:t>zA</a:t>
            </a:r>
            <a:r>
              <a:rPr lang="en-US" altLang="zh-CN" sz="1600" dirty="0">
                <a:solidFill>
                  <a:srgbClr val="C00000"/>
                </a:solidFill>
                <a:latin typeface="微软雅黑" panose="020B0503020204020204" pitchFamily="34" charset="-122"/>
                <a:ea typeface="微软雅黑" panose="020B0503020204020204" pitchFamily="34" charset="-122"/>
              </a:rPr>
              <a:t>-Z\_][0-9a-zA-Z</a:t>
            </a:r>
            <a:r>
              <a:rPr lang="en-US" altLang="zh-CN" sz="1600" dirty="0" smtClean="0">
                <a:solidFill>
                  <a:srgbClr val="C00000"/>
                </a:solidFill>
                <a:latin typeface="微软雅黑" panose="020B0503020204020204" pitchFamily="34" charset="-122"/>
                <a:ea typeface="微软雅黑" panose="020B0503020204020204" pitchFamily="34" charset="-122"/>
              </a:rPr>
              <a:t>\_]{</a:t>
            </a:r>
            <a:r>
              <a:rPr lang="en-US" altLang="zh-CN" sz="1600" dirty="0">
                <a:solidFill>
                  <a:srgbClr val="C00000"/>
                </a:solidFill>
                <a:latin typeface="微软雅黑" panose="020B0503020204020204" pitchFamily="34" charset="-122"/>
                <a:ea typeface="微软雅黑" panose="020B0503020204020204" pitchFamily="34" charset="-122"/>
              </a:rPr>
              <a:t>0, 19</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更</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精确地限制了变量的长度是</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1-20</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个字符（前面</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个字符</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后面最多</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19</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个字符）。</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274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500"/>
                                        <p:tgtEl>
                                          <p:spTgt spid="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正则表达式</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8231358" cy="477054"/>
          </a:xfrm>
          <a:prstGeom prst="rect">
            <a:avLst/>
          </a:prstGeom>
        </p:spPr>
        <p:txBody>
          <a:bodyPr wrap="squar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进阶一下</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957943" y="1769293"/>
            <a:ext cx="10987313" cy="198785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smtClean="0">
                <a:solidFill>
                  <a:srgbClr val="C00000"/>
                </a:solidFill>
                <a:latin typeface="微软雅黑" panose="020B0503020204020204" pitchFamily="34" charset="-122"/>
                <a:ea typeface="微软雅黑" panose="020B0503020204020204" pitchFamily="34" charset="-122"/>
              </a:rPr>
              <a:t>A|B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可以匹配 </a:t>
            </a:r>
            <a:r>
              <a:rPr lang="en-US" altLang="zh-CN" sz="1600" dirty="0" smtClean="0">
                <a:solidFill>
                  <a:srgbClr val="C00000"/>
                </a:solidFill>
                <a:latin typeface="微软雅黑" panose="020B0503020204020204" pitchFamily="34" charset="-122"/>
                <a:ea typeface="微软雅黑" panose="020B0503020204020204" pitchFamily="34" charset="-122"/>
              </a:rPr>
              <a:t>A</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sz="1600" dirty="0">
                <a:solidFill>
                  <a:srgbClr val="C00000"/>
                </a:solidFill>
                <a:latin typeface="微软雅黑" panose="020B0503020204020204" pitchFamily="34" charset="-122"/>
                <a:ea typeface="微软雅黑" panose="020B0503020204020204" pitchFamily="34" charset="-122"/>
              </a:rPr>
              <a:t>B</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所以 </a:t>
            </a:r>
            <a:r>
              <a:rPr lang="en-US" altLang="zh-CN" sz="1600" dirty="0" smtClean="0">
                <a:solidFill>
                  <a:srgbClr val="C00000"/>
                </a:solidFill>
                <a:latin typeface="微软雅黑" panose="020B0503020204020204" pitchFamily="34" charset="-122"/>
                <a:ea typeface="微软雅黑" panose="020B0503020204020204" pitchFamily="34" charset="-122"/>
              </a:rPr>
              <a:t>(</a:t>
            </a:r>
            <a:r>
              <a:rPr lang="en-US" altLang="zh-CN" sz="1600" dirty="0" err="1" smtClean="0">
                <a:solidFill>
                  <a:srgbClr val="C00000"/>
                </a:solidFill>
                <a:latin typeface="微软雅黑" panose="020B0503020204020204" pitchFamily="34" charset="-122"/>
                <a:ea typeface="微软雅黑" panose="020B0503020204020204" pitchFamily="34" charset="-122"/>
              </a:rPr>
              <a:t>P|p</a:t>
            </a:r>
            <a:r>
              <a:rPr lang="en-US" altLang="zh-CN" sz="1600" dirty="0" smtClean="0">
                <a:solidFill>
                  <a:srgbClr val="C00000"/>
                </a:solidFill>
                <a:latin typeface="微软雅黑" panose="020B0503020204020204" pitchFamily="34" charset="-122"/>
                <a:ea typeface="微软雅黑" panose="020B0503020204020204" pitchFamily="34" charset="-122"/>
              </a:rPr>
              <a:t>)</a:t>
            </a:r>
            <a:r>
              <a:rPr lang="en-US" altLang="zh-CN" sz="1600" dirty="0" err="1" smtClean="0">
                <a:solidFill>
                  <a:srgbClr val="C00000"/>
                </a:solidFill>
                <a:latin typeface="微软雅黑" panose="020B0503020204020204" pitchFamily="34" charset="-122"/>
                <a:ea typeface="微软雅黑" panose="020B0503020204020204" pitchFamily="34" charset="-122"/>
              </a:rPr>
              <a:t>ython</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可以匹配 </a:t>
            </a:r>
            <a:r>
              <a:rPr lang="en-US" altLang="zh-CN" sz="1600" dirty="0" smtClean="0">
                <a:solidFill>
                  <a:srgbClr val="C00000"/>
                </a:solidFill>
                <a:latin typeface="微软雅黑" panose="020B0503020204020204" pitchFamily="34" charset="-122"/>
                <a:ea typeface="微软雅黑" panose="020B0503020204020204" pitchFamily="34" charset="-122"/>
              </a:rPr>
              <a:t>'Python'</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或者 </a:t>
            </a:r>
            <a:r>
              <a:rPr lang="en-US" altLang="zh-CN" sz="1600" dirty="0" smtClean="0">
                <a:solidFill>
                  <a:srgbClr val="C00000"/>
                </a:solidFill>
                <a:latin typeface="微软雅黑" panose="020B0503020204020204" pitchFamily="34" charset="-122"/>
                <a:ea typeface="微软雅黑" panose="020B0503020204020204" pitchFamily="34" charset="-122"/>
              </a:rPr>
              <a:t>'python</a:t>
            </a:r>
            <a:r>
              <a:rPr lang="en-US" altLang="zh-CN" sz="1600" dirty="0">
                <a:solidFill>
                  <a:srgbClr val="C00000"/>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p>
          <a:p>
            <a:pPr marL="285750" indent="-285750">
              <a:lnSpc>
                <a:spcPct val="200000"/>
              </a:lnSpc>
              <a:buFont typeface="Arial" panose="020B0604020202020204" pitchFamily="34" charset="0"/>
              <a:buChar char="•"/>
            </a:pPr>
            <a:r>
              <a:rPr lang="en-US" altLang="zh-CN" sz="1600" dirty="0" smtClean="0">
                <a:solidFill>
                  <a:srgbClr val="C00000"/>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表示</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行的开头，</a:t>
            </a:r>
            <a:r>
              <a:rPr lang="en-US" altLang="zh-CN" sz="1600" dirty="0">
                <a:solidFill>
                  <a:srgbClr val="C00000"/>
                </a:solidFill>
                <a:latin typeface="微软雅黑" panose="020B0503020204020204" pitchFamily="34" charset="-122"/>
                <a:ea typeface="微软雅黑" panose="020B0503020204020204" pitchFamily="34" charset="-122"/>
              </a:rPr>
              <a:t>^\</a:t>
            </a:r>
            <a:r>
              <a:rPr lang="en-US" altLang="zh-CN" sz="1600" dirty="0" smtClean="0">
                <a:solidFill>
                  <a:srgbClr val="C00000"/>
                </a:solidFill>
                <a:latin typeface="微软雅黑" panose="020B0503020204020204" pitchFamily="34" charset="-122"/>
                <a:ea typeface="微软雅黑" panose="020B0503020204020204" pitchFamily="34" charset="-122"/>
              </a:rPr>
              <a:t>d</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表示</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必须以数字开头。</a:t>
            </a:r>
          </a:p>
          <a:p>
            <a:pPr marL="285750" indent="-285750">
              <a:lnSpc>
                <a:spcPct val="200000"/>
              </a:lnSpc>
              <a:buFont typeface="Arial" panose="020B0604020202020204" pitchFamily="34" charset="0"/>
              <a:buChar char="•"/>
            </a:pPr>
            <a:r>
              <a:rPr lang="en-US" altLang="zh-CN" sz="1600" dirty="0" smtClean="0">
                <a:solidFill>
                  <a:srgbClr val="C00000"/>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表示</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行的结束，</a:t>
            </a:r>
            <a:r>
              <a:rPr lang="en-US" altLang="zh-CN" sz="1600" dirty="0">
                <a:solidFill>
                  <a:srgbClr val="C00000"/>
                </a:solidFill>
                <a:latin typeface="微软雅黑" panose="020B0503020204020204" pitchFamily="34" charset="-122"/>
                <a:ea typeface="微软雅黑" panose="020B0503020204020204" pitchFamily="34" charset="-122"/>
              </a:rPr>
              <a:t>\d</a:t>
            </a:r>
            <a:r>
              <a:rPr lang="en-US" altLang="zh-CN" sz="1600" dirty="0" smtClean="0">
                <a:solidFill>
                  <a:srgbClr val="C00000"/>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表示</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必须以数字结束。</a:t>
            </a: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我们可能</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注意</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到，</a:t>
            </a:r>
            <a:r>
              <a:rPr lang="en-US" altLang="zh-CN" sz="1600" dirty="0" err="1" smtClean="0">
                <a:solidFill>
                  <a:srgbClr val="C00000"/>
                </a:solidFill>
                <a:latin typeface="微软雅黑" panose="020B0503020204020204" pitchFamily="34" charset="-122"/>
                <a:ea typeface="微软雅黑" panose="020B0503020204020204" pitchFamily="34" charset="-122"/>
              </a:rPr>
              <a:t>py</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也</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可以</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匹配 </a:t>
            </a:r>
            <a:r>
              <a:rPr lang="en-US" altLang="zh-CN" sz="1600" dirty="0" smtClean="0">
                <a:solidFill>
                  <a:srgbClr val="C00000"/>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但是加上</a:t>
            </a:r>
            <a:r>
              <a:rPr lang="en-US" altLang="zh-CN" sz="1600" dirty="0">
                <a:solidFill>
                  <a:srgbClr val="C00000"/>
                </a:solidFill>
                <a:latin typeface="微软雅黑" panose="020B0503020204020204" pitchFamily="34" charset="-122"/>
                <a:ea typeface="微软雅黑" panose="020B0503020204020204" pitchFamily="34" charset="-122"/>
              </a:rPr>
              <a:t>^</a:t>
            </a:r>
            <a:r>
              <a:rPr lang="en-US" altLang="zh-CN" sz="1600" dirty="0" err="1">
                <a:solidFill>
                  <a:srgbClr val="C00000"/>
                </a:solidFill>
                <a:latin typeface="微软雅黑" panose="020B0503020204020204" pitchFamily="34" charset="-122"/>
                <a:ea typeface="微软雅黑" panose="020B0503020204020204" pitchFamily="34" charset="-122"/>
              </a:rPr>
              <a:t>py</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就</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变成了整行匹配，就只能</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匹配 </a:t>
            </a:r>
            <a:r>
              <a:rPr lang="en-US" altLang="zh-CN" sz="1600" dirty="0" smtClean="0">
                <a:solidFill>
                  <a:srgbClr val="C00000"/>
                </a:solidFill>
                <a:latin typeface="微软雅黑" panose="020B0503020204020204" pitchFamily="34" charset="-122"/>
                <a:ea typeface="微软雅黑" panose="020B0503020204020204" pitchFamily="34" charset="-122"/>
              </a:rPr>
              <a:t>'</a:t>
            </a:r>
            <a:r>
              <a:rPr lang="en-US" altLang="zh-CN" sz="1600" dirty="0" err="1" smtClean="0">
                <a:solidFill>
                  <a:srgbClr val="C00000"/>
                </a:solidFill>
                <a:latin typeface="微软雅黑" panose="020B0503020204020204" pitchFamily="34" charset="-122"/>
                <a:ea typeface="微软雅黑" panose="020B0503020204020204" pitchFamily="34" charset="-122"/>
              </a:rPr>
              <a:t>py</a:t>
            </a:r>
            <a:r>
              <a:rPr lang="en-US" altLang="zh-CN" sz="1600" dirty="0" smtClean="0">
                <a:solidFill>
                  <a:srgbClr val="C00000"/>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了</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7208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本 章 内 容</a:t>
            </a:r>
            <a:endParaRPr lang="zh-CN" altLang="en-US" sz="2000" b="1" dirty="0">
              <a:solidFill>
                <a:schemeClr val="bg1">
                  <a:lumMod val="95000"/>
                </a:schemeClr>
              </a:solidFill>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
        <p:nvSpPr>
          <p:cNvPr id="7" name="标题 1"/>
          <p:cNvSpPr>
            <a:spLocks noGrp="1"/>
          </p:cNvSpPr>
          <p:nvPr>
            <p:ph type="title"/>
          </p:nvPr>
        </p:nvSpPr>
        <p:spPr>
          <a:xfrm>
            <a:off x="703862" y="1263200"/>
            <a:ext cx="1371682" cy="810532"/>
          </a:xfrm>
        </p:spPr>
        <p:txBody>
          <a:bodyPr>
            <a:normAutofit/>
          </a:bodyPr>
          <a:lstStyle/>
          <a:p>
            <a:pPr algn="ctr"/>
            <a:r>
              <a:rPr lang="zh-CN" altLang="en-US" sz="3000" dirty="0" smtClean="0">
                <a:solidFill>
                  <a:schemeClr val="tx1">
                    <a:lumMod val="65000"/>
                    <a:lumOff val="35000"/>
                  </a:schemeClr>
                </a:solidFill>
              </a:rPr>
              <a:t>知识点</a:t>
            </a:r>
            <a:endParaRPr lang="zh-CN" altLang="en-US" sz="3000" dirty="0">
              <a:solidFill>
                <a:schemeClr val="tx1">
                  <a:lumMod val="65000"/>
                  <a:lumOff val="35000"/>
                </a:schemeClr>
              </a:solidFill>
            </a:endParaRPr>
          </a:p>
        </p:txBody>
      </p:sp>
      <p:sp>
        <p:nvSpPr>
          <p:cNvPr id="8" name="标题 1"/>
          <p:cNvSpPr txBox="1">
            <a:spLocks/>
          </p:cNvSpPr>
          <p:nvPr/>
        </p:nvSpPr>
        <p:spPr>
          <a:xfrm>
            <a:off x="1248147" y="1970329"/>
            <a:ext cx="8940882" cy="16146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zh-CN" altLang="en-US" sz="1400" dirty="0" smtClean="0">
                <a:solidFill>
                  <a:schemeClr val="tx1">
                    <a:lumMod val="65000"/>
                    <a:lumOff val="35000"/>
                  </a:schemeClr>
                </a:solidFill>
              </a:rPr>
              <a:t>目标</a:t>
            </a:r>
            <a:r>
              <a:rPr lang="en-US" altLang="zh-CN" sz="1400" dirty="0" smtClean="0">
                <a:solidFill>
                  <a:schemeClr val="tx1">
                    <a:lumMod val="65000"/>
                    <a:lumOff val="35000"/>
                  </a:schemeClr>
                </a:solidFill>
              </a:rPr>
              <a:t>1</a:t>
            </a:r>
            <a:r>
              <a:rPr lang="zh-CN" altLang="en-US" sz="1400" b="0" dirty="0" smtClean="0">
                <a:solidFill>
                  <a:schemeClr val="tx1">
                    <a:lumMod val="65000"/>
                    <a:lumOff val="35000"/>
                  </a:schemeClr>
                </a:solidFill>
              </a:rPr>
              <a:t>：了解</a:t>
            </a:r>
            <a:r>
              <a:rPr lang="en-US" altLang="zh-CN" sz="1400" b="0" dirty="0" smtClean="0">
                <a:solidFill>
                  <a:schemeClr val="tx1">
                    <a:lumMod val="65000"/>
                    <a:lumOff val="35000"/>
                  </a:schemeClr>
                </a:solidFill>
              </a:rPr>
              <a:t>B/S</a:t>
            </a:r>
            <a:r>
              <a:rPr lang="zh-CN" altLang="en-US" sz="1400" b="0" dirty="0" smtClean="0">
                <a:solidFill>
                  <a:schemeClr val="tx1">
                    <a:lumMod val="65000"/>
                    <a:lumOff val="35000"/>
                  </a:schemeClr>
                </a:solidFill>
              </a:rPr>
              <a:t>结构程序的基本工作原理</a:t>
            </a:r>
            <a:endParaRPr lang="en-US" altLang="zh-CN" sz="1400" b="0" dirty="0" smtClean="0">
              <a:solidFill>
                <a:schemeClr val="tx1">
                  <a:lumMod val="65000"/>
                  <a:lumOff val="35000"/>
                </a:schemeClr>
              </a:solidFill>
            </a:endParaRPr>
          </a:p>
          <a:p>
            <a:pPr>
              <a:lnSpc>
                <a:spcPct val="210000"/>
              </a:lnSpc>
            </a:pPr>
            <a:r>
              <a:rPr lang="zh-CN" altLang="en-US" sz="1400" dirty="0" smtClean="0">
                <a:solidFill>
                  <a:schemeClr val="tx1">
                    <a:lumMod val="65000"/>
                    <a:lumOff val="35000"/>
                  </a:schemeClr>
                </a:solidFill>
              </a:rPr>
              <a:t>目标</a:t>
            </a:r>
            <a:r>
              <a:rPr lang="en-US" altLang="zh-CN" sz="1400" dirty="0" smtClean="0">
                <a:solidFill>
                  <a:schemeClr val="tx1">
                    <a:lumMod val="65000"/>
                    <a:lumOff val="35000"/>
                  </a:schemeClr>
                </a:solidFill>
              </a:rPr>
              <a:t>2</a:t>
            </a:r>
            <a:r>
              <a:rPr lang="zh-CN" altLang="en-US" sz="1400" b="0" dirty="0" smtClean="0">
                <a:solidFill>
                  <a:schemeClr val="tx1">
                    <a:lumMod val="65000"/>
                    <a:lumOff val="35000"/>
                  </a:schemeClr>
                </a:solidFill>
              </a:rPr>
              <a:t>：掌握</a:t>
            </a:r>
            <a:r>
              <a:rPr lang="en-US" altLang="zh-CN" sz="1400" b="0" dirty="0" err="1" smtClean="0">
                <a:solidFill>
                  <a:schemeClr val="tx1">
                    <a:lumMod val="65000"/>
                    <a:lumOff val="35000"/>
                  </a:schemeClr>
                </a:solidFill>
              </a:rPr>
              <a:t>urllib</a:t>
            </a:r>
            <a:r>
              <a:rPr lang="zh-CN" altLang="en-US" sz="1400" b="0" dirty="0" smtClean="0">
                <a:solidFill>
                  <a:schemeClr val="tx1">
                    <a:lumMod val="65000"/>
                    <a:lumOff val="35000"/>
                  </a:schemeClr>
                </a:solidFill>
              </a:rPr>
              <a:t>模块的基本操作</a:t>
            </a:r>
            <a:endParaRPr lang="en-US" altLang="zh-CN" sz="1400" b="0" dirty="0" smtClean="0">
              <a:solidFill>
                <a:schemeClr val="tx1">
                  <a:lumMod val="65000"/>
                  <a:lumOff val="35000"/>
                </a:schemeClr>
              </a:solidFill>
            </a:endParaRPr>
          </a:p>
          <a:p>
            <a:pPr>
              <a:lnSpc>
                <a:spcPct val="210000"/>
              </a:lnSpc>
            </a:pPr>
            <a:r>
              <a:rPr lang="zh-CN" altLang="en-US" sz="1400" dirty="0" smtClean="0">
                <a:solidFill>
                  <a:schemeClr val="tx1">
                    <a:lumMod val="65000"/>
                    <a:lumOff val="35000"/>
                  </a:schemeClr>
                </a:solidFill>
              </a:rPr>
              <a:t>目标</a:t>
            </a:r>
            <a:r>
              <a:rPr lang="en-US" altLang="zh-CN" sz="1400" dirty="0" smtClean="0">
                <a:solidFill>
                  <a:schemeClr val="tx1">
                    <a:lumMod val="65000"/>
                    <a:lumOff val="35000"/>
                  </a:schemeClr>
                </a:solidFill>
              </a:rPr>
              <a:t>3</a:t>
            </a:r>
            <a:r>
              <a:rPr lang="zh-CN" altLang="en-US" sz="1400" dirty="0" smtClean="0">
                <a:solidFill>
                  <a:schemeClr val="tx1">
                    <a:lumMod val="65000"/>
                    <a:lumOff val="35000"/>
                  </a:schemeClr>
                </a:solidFill>
              </a:rPr>
              <a:t>：</a:t>
            </a:r>
            <a:r>
              <a:rPr lang="zh-CN" altLang="en-US" sz="1400" b="0" dirty="0" smtClean="0">
                <a:solidFill>
                  <a:schemeClr val="tx1">
                    <a:lumMod val="65000"/>
                    <a:lumOff val="35000"/>
                  </a:schemeClr>
                </a:solidFill>
              </a:rPr>
              <a:t>掌握正则表达式</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4263997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a:solidFill>
                  <a:schemeClr val="tx1">
                    <a:lumMod val="65000"/>
                    <a:lumOff val="35000"/>
                  </a:schemeClr>
                </a:solidFill>
              </a:rPr>
              <a:t>3</a:t>
            </a:r>
            <a:r>
              <a:rPr lang="en-US" altLang="zh-CN" sz="3000" dirty="0" smtClean="0">
                <a:solidFill>
                  <a:schemeClr val="tx1">
                    <a:lumMod val="65000"/>
                    <a:lumOff val="35000"/>
                  </a:schemeClr>
                </a:solidFill>
              </a:rPr>
              <a:t>. Re </a:t>
            </a:r>
            <a:r>
              <a:rPr lang="zh-CN" altLang="en-US" sz="3000" dirty="0" smtClean="0">
                <a:solidFill>
                  <a:schemeClr val="tx1">
                    <a:lumMod val="65000"/>
                    <a:lumOff val="35000"/>
                  </a:schemeClr>
                </a:solidFill>
              </a:rPr>
              <a:t>正则表达式模块</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正则表达式</a:t>
            </a:r>
          </a:p>
        </p:txBody>
      </p:sp>
      <p:sp>
        <p:nvSpPr>
          <p:cNvPr id="11" name="标题 1"/>
          <p:cNvSpPr txBox="1">
            <a:spLocks/>
          </p:cNvSpPr>
          <p:nvPr/>
        </p:nvSpPr>
        <p:spPr>
          <a:xfrm>
            <a:off x="2873787" y="3239183"/>
            <a:ext cx="6458857"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en-US" altLang="zh-CN" sz="1400" b="0" dirty="0" smtClean="0">
                <a:solidFill>
                  <a:schemeClr val="tx1">
                    <a:lumMod val="65000"/>
                    <a:lumOff val="35000"/>
                  </a:schemeClr>
                </a:solidFill>
              </a:rPr>
              <a:t>Python</a:t>
            </a:r>
            <a:r>
              <a:rPr lang="zh-CN" altLang="en-US" sz="1400" b="0" dirty="0" smtClean="0">
                <a:solidFill>
                  <a:schemeClr val="tx1">
                    <a:lumMod val="65000"/>
                    <a:lumOff val="35000"/>
                  </a:schemeClr>
                </a:solidFill>
              </a:rPr>
              <a:t>语言中的正则表达式模块</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3583292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正则表达式</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7404044" cy="477054"/>
          </a:xfrm>
          <a:prstGeom prst="rect">
            <a:avLst/>
          </a:prstGeom>
        </p:spPr>
        <p:txBody>
          <a:bodyPr wrap="squar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 Python</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中的正则表达式</a:t>
            </a:r>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Re</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1290012" y="1769293"/>
            <a:ext cx="10771360" cy="3046988"/>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编程语言正则表达式的实现使用的是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re</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，该模块为</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语言的内置模块。</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需要使用 </a:t>
            </a:r>
            <a:r>
              <a:rPr lang="en-US" altLang="zh-CN" sz="1600" dirty="0">
                <a:solidFill>
                  <a:srgbClr val="C00000"/>
                </a:solidFill>
                <a:latin typeface="微软雅黑" panose="020B0503020204020204" pitchFamily="34" charset="-122"/>
                <a:ea typeface="微软雅黑" panose="020B0503020204020204" pitchFamily="34" charset="-122"/>
              </a:rPr>
              <a:t>import re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前期导入后，方可使用</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re</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是文件处理中必不可少的模块。它主要应用于字符串的查找、定位等。</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在使用网络爬虫时，</a:t>
            </a:r>
            <a:r>
              <a:rPr lang="en-US" altLang="zh-CN" sz="1600" dirty="0" smtClean="0">
                <a:solidFill>
                  <a:schemeClr val="accent2"/>
                </a:solidFill>
                <a:latin typeface="微软雅黑" panose="020B0503020204020204" pitchFamily="34" charset="-122"/>
                <a:ea typeface="微软雅黑" panose="020B0503020204020204" pitchFamily="34" charset="-122"/>
              </a:rPr>
              <a:t>re</a:t>
            </a:r>
            <a:r>
              <a:rPr lang="zh-CN" altLang="en-US" sz="1600" dirty="0" smtClean="0">
                <a:solidFill>
                  <a:schemeClr val="accent2"/>
                </a:solidFill>
                <a:latin typeface="微软雅黑" panose="020B0503020204020204" pitchFamily="34" charset="-122"/>
                <a:ea typeface="微软雅黑" panose="020B0503020204020204" pitchFamily="34" charset="-122"/>
              </a:rPr>
              <a:t>模块</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配合</a:t>
            </a:r>
            <a:r>
              <a:rPr lang="en-US" altLang="zh-CN" sz="1600" dirty="0" err="1" smtClean="0">
                <a:solidFill>
                  <a:schemeClr val="accent2"/>
                </a:solidFill>
                <a:latin typeface="微软雅黑" panose="020B0503020204020204" pitchFamily="34" charset="-122"/>
                <a:ea typeface="微软雅黑" panose="020B0503020204020204" pitchFamily="34" charset="-122"/>
              </a:rPr>
              <a:t>urllib</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模块或</a:t>
            </a:r>
            <a:r>
              <a:rPr lang="en-US" altLang="zh-CN" sz="1600" dirty="0" smtClean="0">
                <a:solidFill>
                  <a:schemeClr val="accent2"/>
                </a:solidFill>
                <a:latin typeface="微软雅黑" panose="020B0503020204020204" pitchFamily="34" charset="-122"/>
                <a:ea typeface="微软雅黑" panose="020B0503020204020204" pitchFamily="34" charset="-122"/>
              </a:rPr>
              <a:t>requests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等模块</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可以完成简单的爬虫功能。</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由于</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语言中也有转义 </a:t>
            </a:r>
            <a:r>
              <a:rPr lang="en-US" altLang="zh-CN" sz="1600" dirty="0" smtClean="0">
                <a:solidFill>
                  <a:srgbClr val="C00000"/>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字符，容易与 正则表达式中的 </a:t>
            </a:r>
            <a:r>
              <a:rPr lang="en-US" altLang="zh-CN" sz="1600" dirty="0" smtClean="0">
                <a:solidFill>
                  <a:srgbClr val="C00000"/>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转义混淆，因此要求在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中使用 </a:t>
            </a:r>
            <a:r>
              <a:rPr lang="en-US" altLang="zh-CN" sz="1600" dirty="0" smtClean="0">
                <a:solidFill>
                  <a:srgbClr val="C00000"/>
                </a:solidFill>
                <a:latin typeface="微软雅黑" panose="020B0503020204020204" pitchFamily="34" charset="-122"/>
                <a:ea typeface="微软雅黑" panose="020B0503020204020204" pitchFamily="34" charset="-122"/>
              </a:rPr>
              <a:t>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前缀。</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中的正则表达式表示方法为： </a:t>
            </a:r>
            <a:r>
              <a:rPr lang="en-US" altLang="zh-CN" sz="1600" dirty="0" smtClean="0">
                <a:solidFill>
                  <a:srgbClr val="C00000"/>
                </a:solidFill>
                <a:latin typeface="微软雅黑" panose="020B0503020204020204" pitchFamily="34" charset="-122"/>
                <a:ea typeface="微软雅黑" panose="020B0503020204020204" pitchFamily="34" charset="-122"/>
              </a:rPr>
              <a:t>r</a:t>
            </a:r>
            <a:r>
              <a:rPr lang="zh-CN" altLang="en-US" sz="1600" dirty="0" smtClean="0">
                <a:solidFill>
                  <a:srgbClr val="C00000"/>
                </a:solidFill>
                <a:latin typeface="微软雅黑" panose="020B0503020204020204" pitchFamily="34" charset="-122"/>
                <a:ea typeface="微软雅黑" panose="020B0503020204020204" pitchFamily="34" charset="-122"/>
              </a:rPr>
              <a:t> </a:t>
            </a:r>
            <a:r>
              <a:rPr lang="en-US" altLang="zh-CN" sz="1600" dirty="0">
                <a:solidFill>
                  <a:srgbClr val="C00000"/>
                </a:solidFill>
                <a:latin typeface="微软雅黑" panose="020B0503020204020204" pitchFamily="34" charset="-122"/>
                <a:ea typeface="微软雅黑" panose="020B0503020204020204" pitchFamily="34" charset="-122"/>
              </a:rPr>
              <a:t>' </a:t>
            </a:r>
            <a:r>
              <a:rPr lang="en-US" altLang="zh-CN" sz="1600" dirty="0" smtClean="0">
                <a:solidFill>
                  <a:srgbClr val="C00000"/>
                </a:solidFill>
                <a:latin typeface="微软雅黑" panose="020B0503020204020204" pitchFamily="34" charset="-122"/>
                <a:ea typeface="微软雅黑" panose="020B0503020204020204" pitchFamily="34" charset="-122"/>
              </a:rPr>
              <a:t>\d{3}\s+\d{3,8} </a:t>
            </a:r>
            <a:r>
              <a:rPr lang="en-US" altLang="zh-CN" sz="1600" dirty="0">
                <a:solidFill>
                  <a:srgbClr val="C00000"/>
                </a:solidFill>
                <a:latin typeface="微软雅黑" panose="020B0503020204020204" pitchFamily="34" charset="-122"/>
                <a:ea typeface="微软雅黑" panose="020B0503020204020204" pitchFamily="34" charset="-122"/>
              </a:rPr>
              <a:t>'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372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anim calcmode="lin" valueType="num">
                                      <p:cBhvr>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正则表达式</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8231358" cy="477054"/>
          </a:xfrm>
          <a:prstGeom prst="rect">
            <a:avLst/>
          </a:prstGeom>
        </p:spPr>
        <p:txBody>
          <a:bodyPr wrap="squar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 Re</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模块的常用函数</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1290012" y="1769293"/>
            <a:ext cx="10771360"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re</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.compile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patern</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flag=0 )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：将字符串形式的正则表达式编译为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Pattern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r</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e</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.search</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string[ ,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pos</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endpos</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：从</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string</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的任意位置开始匹配。</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r</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e</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.match</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string[ ,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pos</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endpos</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：从</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string</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的开头开始匹配。</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r</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e</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.findall</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string[ ,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pos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endpos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 ]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：从</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string</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任意位置开始匹配，返回一个列表。</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re</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.finditer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string[ ,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pos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endpos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 ]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：从</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string</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任意位置开始匹配</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，返回一个迭代器。</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4079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正则表达式</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8231358" cy="477054"/>
          </a:xfrm>
          <a:prstGeom prst="rect">
            <a:avLst/>
          </a:prstGeom>
        </p:spPr>
        <p:txBody>
          <a:bodyPr wrap="squar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初步认知</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中的正则表达式函数</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1290012" y="1769293"/>
            <a:ext cx="10771360" cy="1077218"/>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re</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.match</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string[ ,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pos</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endpos</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：从</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string</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的开头开始匹配。如果匹配返回 </a:t>
            </a:r>
            <a:r>
              <a:rPr lang="en-US" altLang="zh-CN" sz="1600" dirty="0" smtClean="0">
                <a:solidFill>
                  <a:srgbClr val="C00000"/>
                </a:solidFill>
                <a:latin typeface="微软雅黑" panose="020B0503020204020204" pitchFamily="34" charset="-122"/>
                <a:ea typeface="微软雅黑" panose="020B0503020204020204" pitchFamily="34" charset="-122"/>
              </a:rPr>
              <a:t>Match</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对象，否则返回 </a:t>
            </a:r>
            <a:r>
              <a:rPr lang="en-US" altLang="zh-CN" sz="1600" dirty="0" smtClean="0">
                <a:solidFill>
                  <a:srgbClr val="C00000"/>
                </a:solidFill>
                <a:latin typeface="微软雅黑" panose="020B0503020204020204" pitchFamily="34" charset="-122"/>
                <a:ea typeface="微软雅黑" panose="020B0503020204020204" pitchFamily="34" charset="-122"/>
              </a:rPr>
              <a:t>None</a:t>
            </a: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判断字符串是否匹配该正则表达式 </a:t>
            </a:r>
            <a:r>
              <a:rPr lang="en-US" altLang="zh-CN" sz="1600" dirty="0">
                <a:solidFill>
                  <a:srgbClr val="C00000"/>
                </a:solidFill>
                <a:latin typeface="微软雅黑" panose="020B0503020204020204" pitchFamily="34" charset="-122"/>
                <a:ea typeface="微软雅黑" panose="020B0503020204020204" pitchFamily="34" charset="-122"/>
              </a:rPr>
              <a:t>r'^\d{3}\-\d{3,8}$'</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533525" y="2934718"/>
            <a:ext cx="6086640" cy="14485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619897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正则表达式</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8231358" cy="477054"/>
          </a:xfrm>
          <a:prstGeom prst="rect">
            <a:avLst/>
          </a:prstGeom>
        </p:spPr>
        <p:txBody>
          <a:bodyPr wrap="squar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切分字符串</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1290012" y="1769293"/>
            <a:ext cx="10771360" cy="1077218"/>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使用正则表达式切分字符串比用固定的字符灵活。</a:t>
            </a:r>
            <a:endParaRPr lang="en-US" altLang="zh-CN" sz="1600"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 </a:t>
            </a:r>
            <a:r>
              <a:rPr lang="en-US" altLang="zh-CN" sz="1600" dirty="0" smtClean="0">
                <a:solidFill>
                  <a:schemeClr val="accent2"/>
                </a:solidFill>
                <a:latin typeface="微软雅黑" panose="020B0503020204020204" pitchFamily="34" charset="-122"/>
                <a:ea typeface="微软雅黑" panose="020B0503020204020204" pitchFamily="34" charset="-122"/>
              </a:rPr>
              <a:t>split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函数切分 字符串。</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591115" y="2904567"/>
            <a:ext cx="3253846" cy="720000"/>
          </a:xfrm>
          <a:prstGeom prst="rect">
            <a:avLst/>
          </a:prstGeom>
          <a:ln>
            <a:noFill/>
          </a:ln>
          <a:effectLst>
            <a:outerShdw blurRad="292100" dist="139700" dir="2700000" algn="tl" rotWithShape="0">
              <a:srgbClr val="333333">
                <a:alpha val="65000"/>
              </a:srgbClr>
            </a:outerShdw>
          </a:effectLst>
        </p:spPr>
      </p:pic>
      <p:sp>
        <p:nvSpPr>
          <p:cNvPr id="8" name="矩形 7"/>
          <p:cNvSpPr/>
          <p:nvPr/>
        </p:nvSpPr>
        <p:spPr>
          <a:xfrm>
            <a:off x="1290012" y="3837579"/>
            <a:ext cx="10771360" cy="584775"/>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smtClean="0">
                <a:solidFill>
                  <a:schemeClr val="accent2"/>
                </a:solidFill>
                <a:latin typeface="微软雅黑" panose="020B0503020204020204" pitchFamily="34" charset="-122"/>
                <a:ea typeface="微软雅黑" panose="020B0503020204020204" pitchFamily="34" charset="-122"/>
              </a:rPr>
              <a:t>split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无法识别连续的空格字符，使用 </a:t>
            </a:r>
            <a:r>
              <a:rPr lang="en-US" altLang="zh-CN" sz="1600" dirty="0" err="1" smtClean="0">
                <a:solidFill>
                  <a:srgbClr val="C00000"/>
                </a:solidFill>
                <a:latin typeface="微软雅黑" panose="020B0503020204020204" pitchFamily="34" charset="-122"/>
                <a:ea typeface="微软雅黑" panose="020B0503020204020204" pitchFamily="34" charset="-122"/>
              </a:rPr>
              <a:t>re</a:t>
            </a:r>
            <a:r>
              <a:rPr lang="en-US" altLang="zh-CN" sz="1600" dirty="0" err="1" smtClean="0">
                <a:solidFill>
                  <a:schemeClr val="accent2"/>
                </a:solidFill>
                <a:latin typeface="微软雅黑" panose="020B0503020204020204" pitchFamily="34" charset="-122"/>
                <a:ea typeface="微软雅黑" panose="020B0503020204020204" pitchFamily="34" charset="-122"/>
              </a:rPr>
              <a:t>.split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 </a:t>
            </a:r>
            <a:r>
              <a:rPr lang="zh-CN" altLang="en-US" sz="1600" dirty="0" smtClean="0">
                <a:solidFill>
                  <a:srgbClr val="C00000"/>
                </a:solidFill>
                <a:latin typeface="微软雅黑" panose="020B0503020204020204" pitchFamily="34" charset="-122"/>
                <a:ea typeface="微软雅黑" panose="020B0503020204020204" pitchFamily="34" charset="-122"/>
              </a:rPr>
              <a:t>正则表达式</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组合使用会更加方便。</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a:stretch>
            <a:fillRect/>
          </a:stretch>
        </p:blipFill>
        <p:spPr>
          <a:xfrm>
            <a:off x="1591114" y="4444185"/>
            <a:ext cx="2722391" cy="505186"/>
          </a:xfrm>
          <a:prstGeom prst="rect">
            <a:avLst/>
          </a:prstGeom>
          <a:ln>
            <a:noFill/>
          </a:ln>
          <a:effectLst>
            <a:outerShdw blurRad="292100" dist="139700" dir="2700000" algn="tl" rotWithShape="0">
              <a:srgbClr val="333333">
                <a:alpha val="65000"/>
              </a:srgbClr>
            </a:outerShdw>
          </a:effectLst>
        </p:spPr>
      </p:pic>
      <p:pic>
        <p:nvPicPr>
          <p:cNvPr id="10" name="图片 9"/>
          <p:cNvPicPr>
            <a:picLocks noChangeAspect="1"/>
          </p:cNvPicPr>
          <p:nvPr/>
        </p:nvPicPr>
        <p:blipFill>
          <a:blip r:embed="rId5"/>
          <a:stretch>
            <a:fillRect/>
          </a:stretch>
        </p:blipFill>
        <p:spPr>
          <a:xfrm>
            <a:off x="1591114" y="5093841"/>
            <a:ext cx="2689300" cy="639161"/>
          </a:xfrm>
          <a:prstGeom prst="rect">
            <a:avLst/>
          </a:prstGeom>
          <a:ln>
            <a:noFill/>
          </a:ln>
          <a:effectLst>
            <a:outerShdw blurRad="292100" dist="139700" dir="2700000" algn="tl" rotWithShape="0">
              <a:srgbClr val="333333">
                <a:alpha val="65000"/>
              </a:srgbClr>
            </a:outerShdw>
          </a:effectLst>
        </p:spPr>
      </p:pic>
      <p:pic>
        <p:nvPicPr>
          <p:cNvPr id="11" name="图片 10"/>
          <p:cNvPicPr>
            <a:picLocks noChangeAspect="1"/>
          </p:cNvPicPr>
          <p:nvPr/>
        </p:nvPicPr>
        <p:blipFill>
          <a:blip r:embed="rId6"/>
          <a:stretch>
            <a:fillRect/>
          </a:stretch>
        </p:blipFill>
        <p:spPr>
          <a:xfrm>
            <a:off x="1591114" y="5877472"/>
            <a:ext cx="2678743" cy="5668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289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anim calcmode="lin" valueType="num">
                                      <p:cBhvr>
                                        <p:cTn id="27" dur="500" fill="hold"/>
                                        <p:tgtEl>
                                          <p:spTgt spid="11"/>
                                        </p:tgtEl>
                                        <p:attrNameLst>
                                          <p:attrName>ppt_x</p:attrName>
                                        </p:attrNameLst>
                                      </p:cBhvr>
                                      <p:tavLst>
                                        <p:tav tm="0">
                                          <p:val>
                                            <p:strVal val="#ppt_x"/>
                                          </p:val>
                                        </p:tav>
                                        <p:tav tm="100000">
                                          <p:val>
                                            <p:strVal val="#ppt_x"/>
                                          </p:val>
                                        </p:tav>
                                      </p:tavLst>
                                    </p:anim>
                                    <p:anim calcmode="lin" valueType="num">
                                      <p:cBhvr>
                                        <p:cTn id="28"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正则表达式</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8231358" cy="477054"/>
          </a:xfrm>
          <a:prstGeom prst="rect">
            <a:avLst/>
          </a:prstGeom>
        </p:spPr>
        <p:txBody>
          <a:bodyPr wrap="squar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.5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分组 </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match()</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1057783" y="1701090"/>
            <a:ext cx="10771360" cy="1077218"/>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除了简单地判断是否匹配之外，正则表达式还有提取子串的强大功能。用</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表示的就是要提取的分组（</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Group</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比如： </a:t>
            </a:r>
            <a:r>
              <a:rPr lang="en-US" altLang="zh-CN" sz="1600" dirty="0" smtClean="0">
                <a:solidFill>
                  <a:srgbClr val="C00000"/>
                </a:solidFill>
                <a:latin typeface="微软雅黑" panose="020B0503020204020204" pitchFamily="34" charset="-122"/>
                <a:ea typeface="微软雅黑" panose="020B0503020204020204" pitchFamily="34" charset="-122"/>
              </a:rPr>
              <a:t>^(\</a:t>
            </a:r>
            <a:r>
              <a:rPr lang="en-US" altLang="zh-CN" sz="1600" dirty="0">
                <a:solidFill>
                  <a:srgbClr val="C00000"/>
                </a:solidFill>
                <a:latin typeface="微软雅黑" panose="020B0503020204020204" pitchFamily="34" charset="-122"/>
                <a:ea typeface="微软雅黑" panose="020B0503020204020204" pitchFamily="34" charset="-122"/>
              </a:rPr>
              <a:t>d{3})-(\d{3,8})$</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分别定义了两个组，可以直接从匹配的字符串中提取出区号和本地号码：</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321253" y="2922778"/>
            <a:ext cx="5518113" cy="13734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64705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正则表达式</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8231358" cy="477054"/>
          </a:xfrm>
          <a:prstGeom prst="rect">
            <a:avLst/>
          </a:prstGeom>
        </p:spPr>
        <p:txBody>
          <a:bodyPr wrap="squar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.6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编译 </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compile()</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1057783" y="1701090"/>
            <a:ext cx="10771360" cy="2554545"/>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当我们在</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中使用正则表达式时，</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re</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模块</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内部会干</a:t>
            </a:r>
            <a:r>
              <a:rPr lang="zh-CN" altLang="en-US" sz="1600" dirty="0">
                <a:solidFill>
                  <a:schemeClr val="accent2"/>
                </a:solidFill>
                <a:latin typeface="微软雅黑" panose="020B0503020204020204" pitchFamily="34" charset="-122"/>
                <a:ea typeface="微软雅黑" panose="020B0503020204020204" pitchFamily="34" charset="-122"/>
              </a:rPr>
              <a:t>两件</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事情：</a:t>
            </a:r>
          </a:p>
          <a:p>
            <a:pPr marL="742950" lvl="1"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编译</a:t>
            </a:r>
            <a:r>
              <a:rPr lang="zh-CN" altLang="en-US" sz="1600" dirty="0">
                <a:solidFill>
                  <a:schemeClr val="accent6"/>
                </a:solidFill>
                <a:latin typeface="微软雅黑" panose="020B0503020204020204" pitchFamily="34" charset="-122"/>
                <a:ea typeface="微软雅黑" panose="020B0503020204020204" pitchFamily="34" charset="-122"/>
              </a:rPr>
              <a:t>正则表达式</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，如果正则表达式的字符串本身不合法，</a:t>
            </a:r>
            <a:r>
              <a:rPr lang="zh-CN" altLang="en-US" sz="1600" dirty="0">
                <a:solidFill>
                  <a:srgbClr val="C00000"/>
                </a:solidFill>
                <a:latin typeface="微软雅黑" panose="020B0503020204020204" pitchFamily="34" charset="-122"/>
                <a:ea typeface="微软雅黑" panose="020B0503020204020204" pitchFamily="34" charset="-122"/>
              </a:rPr>
              <a:t>会报错</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p>
          <a:p>
            <a:pPr marL="742950" lvl="1"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用编译后的正则表达式去匹配字符串。</a:t>
            </a:r>
          </a:p>
          <a:p>
            <a:pPr marL="285750"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如果一个正则表达式要重复使用几千次，出于效率的考虑，我们可以预编译该正则表达式，接下来重复使用时就不需要编译这个步骤了，直接匹配：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397226" y="4316648"/>
            <a:ext cx="5435943" cy="7472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95552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正则表达式</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8231358" cy="477054"/>
          </a:xfrm>
          <a:prstGeom prst="rect">
            <a:avLst/>
          </a:prstGeom>
        </p:spPr>
        <p:txBody>
          <a:bodyPr wrap="squar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.7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编译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findall</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1057783" y="1701090"/>
            <a:ext cx="10771360" cy="2677656"/>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该函数的作用是完成对指定的字符串按照正则表达式的规则进行筛选定位，并获取到相关的数据集。</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该</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函数与 </a:t>
            </a:r>
            <a:r>
              <a:rPr lang="en-US" altLang="zh-CN" sz="1600" dirty="0" smtClean="0">
                <a:solidFill>
                  <a:schemeClr val="accent2"/>
                </a:solidFill>
                <a:latin typeface="微软雅黑" panose="020B0503020204020204" pitchFamily="34" charset="-122"/>
                <a:ea typeface="微软雅黑" panose="020B0503020204020204" pitchFamily="34" charset="-122"/>
              </a:rPr>
              <a:t>compile()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函数和 </a:t>
            </a:r>
            <a:r>
              <a:rPr lang="en-US" altLang="zh-CN" sz="1600" dirty="0" smtClean="0">
                <a:solidFill>
                  <a:srgbClr val="7030A0"/>
                </a:solidFill>
                <a:latin typeface="微软雅黑" panose="020B0503020204020204" pitchFamily="34" charset="-122"/>
                <a:ea typeface="微软雅黑" panose="020B0503020204020204" pitchFamily="34" charset="-122"/>
              </a:rPr>
              <a:t>match</a:t>
            </a:r>
            <a:r>
              <a:rPr lang="zh-CN" altLang="en-US" sz="1600" dirty="0" smtClean="0">
                <a:solidFill>
                  <a:srgbClr val="7030A0"/>
                </a:solidFill>
                <a:latin typeface="微软雅黑" panose="020B0503020204020204" pitchFamily="34" charset="-122"/>
                <a:ea typeface="微软雅黑" panose="020B0503020204020204" pitchFamily="34" charset="-122"/>
              </a:rPr>
              <a:t>分组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联合使用。</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en-US" altLang="zh-CN" sz="1600" dirty="0" smtClean="0">
                <a:solidFill>
                  <a:schemeClr val="accent2"/>
                </a:solidFill>
                <a:latin typeface="微软雅黑" panose="020B0503020204020204" pitchFamily="34" charset="-122"/>
                <a:ea typeface="微软雅黑" panose="020B0503020204020204" pitchFamily="34" charset="-122"/>
              </a:rPr>
              <a:t>compile(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函数的作用是创建一个正则表达式的规则对象</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en-US" altLang="zh-CN" sz="1600" dirty="0">
                <a:solidFill>
                  <a:srgbClr val="7030A0"/>
                </a:solidFill>
                <a:latin typeface="微软雅黑" panose="020B0503020204020204" pitchFamily="34" charset="-122"/>
                <a:ea typeface="微软雅黑" panose="020B0503020204020204" pitchFamily="34" charset="-122"/>
              </a:rPr>
              <a:t>m</a:t>
            </a:r>
            <a:r>
              <a:rPr lang="en-US" altLang="zh-CN" sz="1600" dirty="0" smtClean="0">
                <a:solidFill>
                  <a:srgbClr val="7030A0"/>
                </a:solidFill>
                <a:latin typeface="微软雅黑" panose="020B0503020204020204" pitchFamily="34" charset="-122"/>
                <a:ea typeface="微软雅黑" panose="020B0503020204020204" pitchFamily="34" charset="-122"/>
              </a:rPr>
              <a:t>atch</a:t>
            </a:r>
            <a:r>
              <a:rPr lang="zh-CN" altLang="en-US" sz="1600" dirty="0" smtClean="0">
                <a:solidFill>
                  <a:srgbClr val="7030A0"/>
                </a:solidFill>
                <a:latin typeface="微软雅黑" panose="020B0503020204020204" pitchFamily="34" charset="-122"/>
                <a:ea typeface="微软雅黑" panose="020B0503020204020204" pitchFamily="34" charset="-122"/>
              </a:rPr>
              <a:t>分组</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，作为</a:t>
            </a:r>
            <a:r>
              <a:rPr lang="en-US" altLang="zh-CN" sz="1600" dirty="0" smtClean="0">
                <a:solidFill>
                  <a:schemeClr val="accent2"/>
                </a:solidFill>
                <a:latin typeface="微软雅黑" panose="020B0503020204020204" pitchFamily="34" charset="-122"/>
                <a:ea typeface="微软雅黑" panose="020B0503020204020204" pitchFamily="34" charset="-122"/>
              </a:rPr>
              <a:t>compile</a:t>
            </a:r>
            <a:r>
              <a:rPr lang="zh-CN" altLang="en-US" sz="1600" dirty="0" smtClean="0">
                <a:solidFill>
                  <a:schemeClr val="accent2"/>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函数中正则表达式重要的组成部分。</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语法：</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正则表达式</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对象</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a:t>
            </a:r>
            <a:r>
              <a:rPr lang="en-US" altLang="zh-CN" sz="2000" dirty="0" err="1" smtClean="0">
                <a:solidFill>
                  <a:schemeClr val="accent1">
                    <a:lumMod val="75000"/>
                  </a:schemeClr>
                </a:solidFill>
                <a:latin typeface="微软雅黑" panose="020B0503020204020204" pitchFamily="34" charset="-122"/>
                <a:ea typeface="微软雅黑" panose="020B0503020204020204" pitchFamily="34" charset="-122"/>
              </a:rPr>
              <a:t>findall</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（需要处理的字符串，</a:t>
            </a:r>
            <a:r>
              <a:rPr lang="en-US" altLang="zh-CN" sz="2000" dirty="0" err="1" smtClean="0">
                <a:solidFill>
                  <a:schemeClr val="accent1">
                    <a:lumMod val="75000"/>
                  </a:schemeClr>
                </a:solidFill>
                <a:latin typeface="微软雅黑" panose="020B0503020204020204" pitchFamily="34" charset="-122"/>
                <a:ea typeface="微软雅黑" panose="020B0503020204020204" pitchFamily="34" charset="-122"/>
              </a:rPr>
              <a:t>re.S|re.M|re.I</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 &lt;</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列表集合</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&gt;</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298149" y="4523216"/>
            <a:ext cx="9297279" cy="923330"/>
          </a:xfrm>
          <a:prstGeom prst="rect">
            <a:avLst/>
          </a:prstGeom>
          <a:solidFill>
            <a:schemeClr val="tx2">
              <a:lumMod val="20000"/>
              <a:lumOff val="80000"/>
            </a:schemeClr>
          </a:solidFill>
        </p:spPr>
        <p:txBody>
          <a:bodyPr wrap="square">
            <a:spAutoFit/>
          </a:bodyPr>
          <a:lstStyle/>
          <a:p>
            <a:pPr>
              <a:lnSpc>
                <a:spcPct val="150000"/>
              </a:lnSpc>
            </a:pPr>
            <a:r>
              <a:rPr lang="en-US" altLang="zh-CN" b="1" dirty="0" err="1">
                <a:solidFill>
                  <a:schemeClr val="accent1">
                    <a:lumMod val="75000"/>
                  </a:schemeClr>
                </a:solidFill>
                <a:latin typeface="Consolas" panose="020B0609020204030204" pitchFamily="49" charset="0"/>
              </a:rPr>
              <a:t>reNewsDiv</a:t>
            </a:r>
            <a:r>
              <a:rPr lang="en-US" altLang="zh-CN" dirty="0">
                <a:solidFill>
                  <a:schemeClr val="tx1">
                    <a:lumMod val="65000"/>
                    <a:lumOff val="35000"/>
                  </a:schemeClr>
                </a:solidFill>
                <a:latin typeface="Consolas" panose="020B0609020204030204" pitchFamily="49" charset="0"/>
              </a:rPr>
              <a:t> = </a:t>
            </a:r>
            <a:r>
              <a:rPr lang="en-US" altLang="zh-CN" dirty="0" err="1">
                <a:solidFill>
                  <a:schemeClr val="tx1">
                    <a:lumMod val="65000"/>
                    <a:lumOff val="35000"/>
                  </a:schemeClr>
                </a:solidFill>
                <a:latin typeface="Consolas" panose="020B0609020204030204" pitchFamily="49" charset="0"/>
              </a:rPr>
              <a:t>re</a:t>
            </a:r>
            <a:r>
              <a:rPr lang="en-US" altLang="zh-CN" dirty="0" err="1">
                <a:solidFill>
                  <a:schemeClr val="accent2"/>
                </a:solidFill>
                <a:latin typeface="Consolas" panose="020B0609020204030204" pitchFamily="49" charset="0"/>
              </a:rPr>
              <a:t>.compile</a:t>
            </a:r>
            <a:r>
              <a:rPr lang="en-US" altLang="zh-CN" dirty="0">
                <a:solidFill>
                  <a:schemeClr val="tx1">
                    <a:lumMod val="65000"/>
                    <a:lumOff val="35000"/>
                  </a:schemeClr>
                </a:solidFill>
                <a:latin typeface="Consolas" panose="020B0609020204030204" pitchFamily="49" charset="0"/>
              </a:rPr>
              <a:t>(</a:t>
            </a:r>
            <a:r>
              <a:rPr lang="en-US" altLang="zh-CN" dirty="0">
                <a:solidFill>
                  <a:srgbClr val="C00000"/>
                </a:solidFill>
                <a:latin typeface="Consolas" panose="020B0609020204030204" pitchFamily="49" charset="0"/>
              </a:rPr>
              <a:t>r'&lt;div.*?class="</a:t>
            </a:r>
            <a:r>
              <a:rPr lang="en-US" altLang="zh-CN" dirty="0" err="1">
                <a:solidFill>
                  <a:srgbClr val="C00000"/>
                </a:solidFill>
                <a:latin typeface="Consolas" panose="020B0609020204030204" pitchFamily="49" charset="0"/>
              </a:rPr>
              <a:t>newsNav</a:t>
            </a:r>
            <a:r>
              <a:rPr lang="en-US" altLang="zh-CN" dirty="0">
                <a:solidFill>
                  <a:srgbClr val="C00000"/>
                </a:solidFill>
                <a:latin typeface="Consolas" panose="020B0609020204030204" pitchFamily="49" charset="0"/>
              </a:rPr>
              <a:t>"&gt;</a:t>
            </a:r>
            <a:r>
              <a:rPr lang="en-US" altLang="zh-CN" b="1" dirty="0">
                <a:solidFill>
                  <a:srgbClr val="7030A0"/>
                </a:solidFill>
                <a:latin typeface="Consolas" panose="020B0609020204030204" pitchFamily="49" charset="0"/>
              </a:rPr>
              <a:t>(.*?)</a:t>
            </a:r>
            <a:r>
              <a:rPr lang="en-US" altLang="zh-CN" dirty="0">
                <a:solidFill>
                  <a:srgbClr val="C00000"/>
                </a:solidFill>
                <a:latin typeface="Consolas" panose="020B0609020204030204" pitchFamily="49" charset="0"/>
              </a:rPr>
              <a:t>&lt;/div&gt;'</a:t>
            </a:r>
            <a:r>
              <a:rPr lang="en-US" altLang="zh-CN" dirty="0">
                <a:solidFill>
                  <a:schemeClr val="tx1">
                    <a:lumMod val="65000"/>
                    <a:lumOff val="35000"/>
                  </a:schemeClr>
                </a:solidFill>
                <a:latin typeface="Consolas" panose="020B0609020204030204" pitchFamily="49" charset="0"/>
              </a:rPr>
              <a:t>, </a:t>
            </a:r>
            <a:r>
              <a:rPr lang="en-US" altLang="zh-CN" dirty="0" err="1">
                <a:solidFill>
                  <a:schemeClr val="tx1">
                    <a:lumMod val="65000"/>
                    <a:lumOff val="35000"/>
                  </a:schemeClr>
                </a:solidFill>
                <a:latin typeface="Consolas" panose="020B0609020204030204" pitchFamily="49" charset="0"/>
              </a:rPr>
              <a:t>re.S</a:t>
            </a:r>
            <a:r>
              <a:rPr lang="en-US" altLang="zh-CN" dirty="0" smtClean="0">
                <a:solidFill>
                  <a:schemeClr val="tx1">
                    <a:lumMod val="65000"/>
                    <a:lumOff val="35000"/>
                  </a:schemeClr>
                </a:solidFill>
                <a:latin typeface="Consolas" panose="020B0609020204030204" pitchFamily="49" charset="0"/>
              </a:rPr>
              <a:t>)</a:t>
            </a:r>
          </a:p>
          <a:p>
            <a:pPr>
              <a:lnSpc>
                <a:spcPct val="150000"/>
              </a:lnSpc>
            </a:pPr>
            <a:r>
              <a:rPr lang="en-US" altLang="zh-CN" dirty="0" err="1">
                <a:solidFill>
                  <a:schemeClr val="tx1">
                    <a:lumMod val="65000"/>
                    <a:lumOff val="35000"/>
                  </a:schemeClr>
                </a:solidFill>
                <a:latin typeface="Consolas" panose="020B0609020204030204" pitchFamily="49" charset="0"/>
              </a:rPr>
              <a:t>lstNews</a:t>
            </a:r>
            <a:r>
              <a:rPr lang="en-US" altLang="zh-CN" dirty="0">
                <a:solidFill>
                  <a:schemeClr val="tx1">
                    <a:lumMod val="65000"/>
                    <a:lumOff val="35000"/>
                  </a:schemeClr>
                </a:solidFill>
                <a:latin typeface="Consolas" panose="020B0609020204030204" pitchFamily="49" charset="0"/>
              </a:rPr>
              <a:t> = </a:t>
            </a:r>
            <a:r>
              <a:rPr lang="en-US" altLang="zh-CN" b="1" dirty="0" err="1">
                <a:solidFill>
                  <a:schemeClr val="accent1">
                    <a:lumMod val="75000"/>
                  </a:schemeClr>
                </a:solidFill>
                <a:latin typeface="Consolas" panose="020B0609020204030204" pitchFamily="49" charset="0"/>
              </a:rPr>
              <a:t>reNewsDiv</a:t>
            </a:r>
            <a:r>
              <a:rPr lang="en-US" altLang="zh-CN" dirty="0" err="1">
                <a:solidFill>
                  <a:schemeClr val="accent2"/>
                </a:solidFill>
                <a:latin typeface="Consolas" panose="020B0609020204030204" pitchFamily="49" charset="0"/>
              </a:rPr>
              <a:t>.findall</a:t>
            </a:r>
            <a:r>
              <a:rPr lang="en-US" altLang="zh-CN" dirty="0">
                <a:solidFill>
                  <a:schemeClr val="tx1">
                    <a:lumMod val="65000"/>
                    <a:lumOff val="35000"/>
                  </a:schemeClr>
                </a:solidFill>
                <a:latin typeface="Consolas" panose="020B0609020204030204" pitchFamily="49" charset="0"/>
              </a:rPr>
              <a:t>(content</a:t>
            </a:r>
            <a:r>
              <a:rPr lang="en-US" altLang="zh-CN" dirty="0" smtClean="0">
                <a:solidFill>
                  <a:schemeClr val="tx1">
                    <a:lumMod val="65000"/>
                    <a:lumOff val="35000"/>
                  </a:schemeClr>
                </a:solidFill>
                <a:latin typeface="Consolas" panose="020B0609020204030204" pitchFamily="49" charset="0"/>
              </a:rPr>
              <a:t>)</a:t>
            </a:r>
            <a:endParaRPr lang="en-US" altLang="zh-CN" b="0" dirty="0">
              <a:solidFill>
                <a:schemeClr val="tx1">
                  <a:lumMod val="65000"/>
                  <a:lumOff val="35000"/>
                </a:schemeClr>
              </a:solidFill>
              <a:effectLst/>
              <a:latin typeface="Consolas" panose="020B0609020204030204" pitchFamily="49" charset="0"/>
            </a:endParaRPr>
          </a:p>
        </p:txBody>
      </p:sp>
      <p:sp>
        <p:nvSpPr>
          <p:cNvPr id="3" name="矩形 2"/>
          <p:cNvSpPr/>
          <p:nvPr/>
        </p:nvSpPr>
        <p:spPr>
          <a:xfrm>
            <a:off x="6399921" y="5639190"/>
            <a:ext cx="2646878" cy="276999"/>
          </a:xfrm>
          <a:prstGeom prst="rect">
            <a:avLst/>
          </a:prstGeom>
        </p:spPr>
        <p:txBody>
          <a:bodyPr wrap="none">
            <a:spAutoFit/>
          </a:bodyPr>
          <a:lstStyle/>
          <a:p>
            <a:r>
              <a:rPr lang="zh-CN" altLang="en-US" sz="1200" dirty="0" smtClean="0">
                <a:solidFill>
                  <a:srgbClr val="7030A0"/>
                </a:solidFill>
                <a:latin typeface="微软雅黑" panose="020B0503020204020204" pitchFamily="34" charset="-122"/>
                <a:ea typeface="微软雅黑" panose="020B0503020204020204" pitchFamily="34" charset="-122"/>
              </a:rPr>
              <a:t>但凡要采集的数据需要使用（）</a:t>
            </a:r>
            <a:r>
              <a:rPr lang="zh-CN" altLang="en-US" sz="1200" dirty="0">
                <a:solidFill>
                  <a:srgbClr val="7030A0"/>
                </a:solidFill>
                <a:latin typeface="微软雅黑" panose="020B0503020204020204" pitchFamily="34" charset="-122"/>
                <a:ea typeface="微软雅黑" panose="020B0503020204020204" pitchFamily="34" charset="-122"/>
              </a:rPr>
              <a:t>分组</a:t>
            </a:r>
            <a:endParaRPr lang="zh-CN" altLang="en-US" sz="1200" dirty="0">
              <a:solidFill>
                <a:srgbClr val="7030A0"/>
              </a:solidFill>
            </a:endParaRPr>
          </a:p>
        </p:txBody>
      </p:sp>
      <p:cxnSp>
        <p:nvCxnSpPr>
          <p:cNvPr id="9" name="直接箭头连接符 8"/>
          <p:cNvCxnSpPr>
            <a:stCxn id="3" idx="0"/>
          </p:cNvCxnSpPr>
          <p:nvPr/>
        </p:nvCxnSpPr>
        <p:spPr>
          <a:xfrm flipV="1">
            <a:off x="7723360" y="4984881"/>
            <a:ext cx="0" cy="654309"/>
          </a:xfrm>
          <a:prstGeom prst="straightConnector1">
            <a:avLst/>
          </a:prstGeom>
          <a:ln w="28575">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20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anim calcmode="lin" valueType="num">
                                      <p:cBhvr>
                                        <p:cTn id="8"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anim calcmode="lin" valueType="num">
                                      <p:cBhvr>
                                        <p:cTn id="14"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5"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正则表达式</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8231358" cy="477054"/>
          </a:xfrm>
          <a:prstGeom prst="rect">
            <a:avLst/>
          </a:prstGeom>
        </p:spPr>
        <p:txBody>
          <a:bodyPr wrap="squar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.8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re.M</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re.S</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re.I</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是什么？</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455916" y="1859340"/>
            <a:ext cx="8587969" cy="1569660"/>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err="1" smtClean="0">
                <a:solidFill>
                  <a:schemeClr val="accent2"/>
                </a:solidFill>
                <a:latin typeface="微软雅黑" panose="020B0503020204020204" pitchFamily="34" charset="-122"/>
                <a:ea typeface="微软雅黑" panose="020B0503020204020204" pitchFamily="34" charset="-122"/>
              </a:rPr>
              <a:t>re.S</a:t>
            </a:r>
            <a:r>
              <a:rPr lang="en-US" altLang="zh-CN" sz="1600" dirty="0" smtClean="0">
                <a:solidFill>
                  <a:schemeClr val="accent2"/>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会将多行字符串当做一个整体处理</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dirty="0" err="1" smtClean="0">
                <a:solidFill>
                  <a:schemeClr val="accent2"/>
                </a:solidFill>
                <a:latin typeface="微软雅黑" panose="020B0503020204020204" pitchFamily="34" charset="-122"/>
                <a:ea typeface="微软雅黑" panose="020B0503020204020204" pitchFamily="34" charset="-122"/>
              </a:rPr>
              <a:t>re.M</a:t>
            </a:r>
            <a:r>
              <a:rPr lang="en-US" altLang="zh-CN" sz="1600" dirty="0" smtClean="0">
                <a:solidFill>
                  <a:schemeClr val="accent2"/>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处理字符串中的换行</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字符（特别是在</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语言中有换行的情况是常态</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accent2"/>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dirty="0" err="1" smtClean="0">
                <a:solidFill>
                  <a:schemeClr val="accent2"/>
                </a:solidFill>
                <a:latin typeface="微软雅黑" panose="020B0503020204020204" pitchFamily="34" charset="-122"/>
                <a:ea typeface="微软雅黑" panose="020B0503020204020204" pitchFamily="34" charset="-122"/>
              </a:rPr>
              <a:t>re.I</a:t>
            </a:r>
            <a:r>
              <a:rPr lang="en-US" altLang="zh-CN" sz="1600" dirty="0" smtClean="0">
                <a:solidFill>
                  <a:schemeClr val="accent2"/>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忽略字符串中的大小写</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02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正则表达式</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3.9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正则表达式在爬虫程序的作用</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41669" y="1711236"/>
            <a:ext cx="10771360" cy="2062103"/>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当我们获取了页面的源代码后就可以对页面的</a:t>
            </a:r>
            <a:r>
              <a:rPr lang="en-US" altLang="zh-CN" sz="1600" dirty="0" smtClean="0">
                <a:solidFill>
                  <a:schemeClr val="accent2"/>
                </a:solidFill>
                <a:latin typeface="微软雅黑" panose="020B0503020204020204" pitchFamily="34" charset="-122"/>
                <a:ea typeface="微软雅黑" panose="020B0503020204020204" pitchFamily="34" charset="-122"/>
              </a:rPr>
              <a:t>HTML</a:t>
            </a:r>
            <a:r>
              <a:rPr lang="zh-CN" altLang="en-US" sz="1600" dirty="0" smtClean="0">
                <a:solidFill>
                  <a:schemeClr val="accent2"/>
                </a:solidFill>
                <a:latin typeface="微软雅黑" panose="020B0503020204020204" pitchFamily="34" charset="-122"/>
                <a:ea typeface="微软雅黑" panose="020B0503020204020204" pitchFamily="34" charset="-122"/>
              </a:rPr>
              <a:t>原文件进行解析</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re</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正则表达式</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就是方式之一。</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它可以快速帮助我们对有</a:t>
            </a:r>
            <a:r>
              <a:rPr lang="zh-CN" altLang="en-US" sz="1600" dirty="0" smtClean="0">
                <a:solidFill>
                  <a:schemeClr val="accent2"/>
                </a:solidFill>
                <a:latin typeface="微软雅黑" panose="020B0503020204020204" pitchFamily="34" charset="-122"/>
                <a:ea typeface="微软雅黑" panose="020B0503020204020204" pitchFamily="34" charset="-122"/>
              </a:rPr>
              <a:t>规则</a:t>
            </a:r>
            <a:r>
              <a:rPr lang="en-US" altLang="zh-CN" sz="1600" dirty="0" smtClean="0">
                <a:solidFill>
                  <a:schemeClr val="accent2"/>
                </a:solidFill>
                <a:latin typeface="微软雅黑" panose="020B0503020204020204" pitchFamily="34" charset="-122"/>
                <a:ea typeface="微软雅黑" panose="020B0503020204020204" pitchFamily="34" charset="-122"/>
              </a:rPr>
              <a:t>HTML</a:t>
            </a:r>
            <a:r>
              <a:rPr lang="zh-CN" altLang="en-US" sz="1600" dirty="0" smtClean="0">
                <a:solidFill>
                  <a:schemeClr val="accent2"/>
                </a:solidFill>
                <a:latin typeface="微软雅黑" panose="020B0503020204020204" pitchFamily="34" charset="-122"/>
                <a:ea typeface="微软雅黑" panose="020B0503020204020204" pitchFamily="34" charset="-122"/>
              </a:rPr>
              <a:t>标签</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进行快速</a:t>
            </a:r>
            <a:r>
              <a:rPr lang="zh-CN" altLang="en-US" sz="1600" dirty="0" smtClean="0">
                <a:solidFill>
                  <a:schemeClr val="accent6"/>
                </a:solidFill>
                <a:latin typeface="微软雅黑" panose="020B0503020204020204" pitchFamily="34" charset="-122"/>
                <a:ea typeface="微软雅黑" panose="020B0503020204020204" pitchFamily="34" charset="-122"/>
              </a:rPr>
              <a:t>定位</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accent6"/>
                </a:solidFill>
                <a:latin typeface="微软雅黑" panose="020B0503020204020204" pitchFamily="34" charset="-122"/>
                <a:ea typeface="微软雅黑" panose="020B0503020204020204" pitchFamily="34" charset="-122"/>
              </a:rPr>
              <a:t>查找</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，找到目标</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代码块</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同时通过</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re</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正则</a:t>
            </a:r>
            <a:r>
              <a:rPr lang="zh-CN" altLang="en-US" sz="1600" dirty="0" smtClean="0">
                <a:solidFill>
                  <a:schemeClr val="accent2"/>
                </a:solidFill>
                <a:latin typeface="微软雅黑" panose="020B0503020204020204" pitchFamily="34" charset="-122"/>
                <a:ea typeface="微软雅黑" panose="020B0503020204020204" pitchFamily="34" charset="-122"/>
              </a:rPr>
              <a:t>规则</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对目标的代码块进行</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解析</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，最终得到想要的数据。</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rgbClr val="C00000"/>
                </a:solidFill>
                <a:latin typeface="微软雅黑" panose="020B0503020204020204" pitchFamily="34" charset="-122"/>
                <a:ea typeface="微软雅黑" panose="020B0503020204020204" pitchFamily="34" charset="-122"/>
              </a:rPr>
              <a:t>当然，解析</a:t>
            </a:r>
            <a:r>
              <a:rPr lang="en-US" altLang="zh-CN" sz="1600" dirty="0" smtClean="0">
                <a:solidFill>
                  <a:srgbClr val="C00000"/>
                </a:solidFill>
                <a:latin typeface="微软雅黑" panose="020B0503020204020204" pitchFamily="34" charset="-122"/>
                <a:ea typeface="微软雅黑" panose="020B0503020204020204" pitchFamily="34" charset="-122"/>
              </a:rPr>
              <a:t>HTML</a:t>
            </a:r>
            <a:r>
              <a:rPr lang="zh-CN" altLang="en-US" sz="1600" dirty="0" smtClean="0">
                <a:solidFill>
                  <a:srgbClr val="C00000"/>
                </a:solidFill>
                <a:latin typeface="微软雅黑" panose="020B0503020204020204" pitchFamily="34" charset="-122"/>
                <a:ea typeface="微软雅黑" panose="020B0503020204020204" pitchFamily="34" charset="-122"/>
              </a:rPr>
              <a:t>标签的技术很多</a:t>
            </a:r>
            <a:r>
              <a:rPr lang="en-US" altLang="zh-CN" sz="1600" dirty="0" smtClean="0">
                <a:solidFill>
                  <a:srgbClr val="C00000"/>
                </a:solidFill>
                <a:latin typeface="微软雅黑" panose="020B0503020204020204" pitchFamily="34" charset="-122"/>
                <a:ea typeface="微软雅黑" panose="020B0503020204020204" pitchFamily="34" charset="-122"/>
              </a:rPr>
              <a:t>Re</a:t>
            </a:r>
            <a:r>
              <a:rPr lang="zh-CN" altLang="en-US" sz="1600" dirty="0" smtClean="0">
                <a:solidFill>
                  <a:srgbClr val="C00000"/>
                </a:solidFill>
                <a:latin typeface="微软雅黑" panose="020B0503020204020204" pitchFamily="34" charset="-122"/>
                <a:ea typeface="微软雅黑" panose="020B0503020204020204" pitchFamily="34" charset="-122"/>
              </a:rPr>
              <a:t>并不是唯一的，同时也不是最方便的，但是我们需要了解这个模块。</a:t>
            </a:r>
            <a:endParaRPr lang="en-US" altLang="zh-CN" sz="16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727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B/S</a:t>
            </a:r>
            <a:r>
              <a:rPr lang="zh-CN" altLang="en-US" sz="2000" b="1" dirty="0" smtClean="0">
                <a:solidFill>
                  <a:schemeClr val="bg1">
                    <a:lumMod val="95000"/>
                  </a:schemeClr>
                </a:solidFill>
              </a:rPr>
              <a:t>结构程序</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B/S</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结构程序的工作原理</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41669" y="1711236"/>
            <a:ext cx="10771360" cy="1569660"/>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B/S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Browser/Server</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a:t>
            </a:r>
            <a:r>
              <a:rPr lang="zh-CN" altLang="en-US" sz="1600" dirty="0" smtClean="0">
                <a:solidFill>
                  <a:schemeClr val="accent2"/>
                </a:solidFill>
                <a:latin typeface="微软雅黑" panose="020B0503020204020204" pitchFamily="34" charset="-122"/>
                <a:ea typeface="微软雅黑" panose="020B0503020204020204" pitchFamily="34" charset="-122"/>
              </a:rPr>
              <a:t>浏览器</a:t>
            </a:r>
            <a:r>
              <a:rPr lang="en-US" altLang="zh-CN" sz="1600" dirty="0">
                <a:solidFill>
                  <a:schemeClr val="accent2"/>
                </a:solidFill>
                <a:latin typeface="微软雅黑" panose="020B0503020204020204" pitchFamily="34" charset="-122"/>
                <a:ea typeface="微软雅黑" panose="020B0503020204020204" pitchFamily="34" charset="-122"/>
              </a:rPr>
              <a:t>/</a:t>
            </a:r>
            <a:r>
              <a:rPr lang="zh-CN" altLang="en-US" sz="1600" dirty="0" smtClean="0">
                <a:solidFill>
                  <a:schemeClr val="accent2"/>
                </a:solidFill>
                <a:latin typeface="微软雅黑" panose="020B0503020204020204" pitchFamily="34" charset="-122"/>
                <a:ea typeface="微软雅黑" panose="020B0503020204020204" pitchFamily="34" charset="-122"/>
              </a:rPr>
              <a:t>服务器</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模式下运行的程序（基于网站的应用程序）。</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其主要通过 </a:t>
            </a:r>
            <a:r>
              <a:rPr lang="zh-CN" altLang="en-US" sz="1600" dirty="0" smtClean="0">
                <a:solidFill>
                  <a:schemeClr val="accent2"/>
                </a:solidFill>
                <a:latin typeface="微软雅黑" panose="020B0503020204020204" pitchFamily="34" charset="-122"/>
                <a:ea typeface="微软雅黑" panose="020B0503020204020204" pitchFamily="34" charset="-122"/>
              </a:rPr>
              <a:t>请求</a:t>
            </a:r>
            <a:r>
              <a:rPr lang="en-US" altLang="zh-CN" sz="1600" dirty="0" smtClean="0">
                <a:solidFill>
                  <a:schemeClr val="accent2"/>
                </a:solidFill>
                <a:latin typeface="微软雅黑" panose="020B0503020204020204" pitchFamily="34" charset="-122"/>
                <a:ea typeface="微软雅黑" panose="020B0503020204020204" pitchFamily="34" charset="-122"/>
              </a:rPr>
              <a:t>-</a:t>
            </a:r>
            <a:r>
              <a:rPr lang="zh-CN" altLang="en-US" sz="1600" dirty="0" smtClean="0">
                <a:solidFill>
                  <a:schemeClr val="accent2"/>
                </a:solidFill>
                <a:latin typeface="微软雅黑" panose="020B0503020204020204" pitchFamily="34" charset="-122"/>
                <a:ea typeface="微软雅黑" panose="020B0503020204020204" pitchFamily="34" charset="-122"/>
              </a:rPr>
              <a:t>响应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的模式运行。</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网络所有资源的定位均通过网络地址（即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url</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uniform resource location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统一资源定位）</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圆角矩形 5"/>
          <p:cNvSpPr/>
          <p:nvPr/>
        </p:nvSpPr>
        <p:spPr>
          <a:xfrm>
            <a:off x="2061028" y="4817811"/>
            <a:ext cx="1843314" cy="8418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用 户</a:t>
            </a:r>
            <a:endParaRPr lang="zh-CN" altLang="en-US" b="1" dirty="0"/>
          </a:p>
        </p:txBody>
      </p:sp>
      <p:sp>
        <p:nvSpPr>
          <p:cNvPr id="8" name="圆角矩形 7"/>
          <p:cNvSpPr/>
          <p:nvPr/>
        </p:nvSpPr>
        <p:spPr>
          <a:xfrm>
            <a:off x="8614229" y="4817811"/>
            <a:ext cx="1843314" cy="8418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服务器</a:t>
            </a:r>
            <a:endParaRPr lang="zh-CN" altLang="en-US" b="1" dirty="0"/>
          </a:p>
        </p:txBody>
      </p:sp>
      <p:sp>
        <p:nvSpPr>
          <p:cNvPr id="7" name="云形 6"/>
          <p:cNvSpPr/>
          <p:nvPr/>
        </p:nvSpPr>
        <p:spPr>
          <a:xfrm>
            <a:off x="5341258" y="3482497"/>
            <a:ext cx="1654628"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65000"/>
                    <a:lumOff val="35000"/>
                  </a:schemeClr>
                </a:solidFill>
              </a:rPr>
              <a:t>Internet</a:t>
            </a:r>
            <a:endParaRPr lang="zh-CN" altLang="en-US" dirty="0">
              <a:solidFill>
                <a:schemeClr val="tx1">
                  <a:lumMod val="65000"/>
                  <a:lumOff val="35000"/>
                </a:schemeClr>
              </a:solidFill>
            </a:endParaRPr>
          </a:p>
        </p:txBody>
      </p:sp>
      <p:cxnSp>
        <p:nvCxnSpPr>
          <p:cNvPr id="10" name="直接箭头连接符 9"/>
          <p:cNvCxnSpPr>
            <a:stCxn id="6" idx="0"/>
            <a:endCxn id="7" idx="2"/>
          </p:cNvCxnSpPr>
          <p:nvPr/>
        </p:nvCxnSpPr>
        <p:spPr>
          <a:xfrm flipV="1">
            <a:off x="2982685" y="3939697"/>
            <a:ext cx="2363705" cy="8781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直接箭头连接符 11"/>
          <p:cNvCxnSpPr>
            <a:stCxn id="7" idx="0"/>
            <a:endCxn id="8" idx="0"/>
          </p:cNvCxnSpPr>
          <p:nvPr/>
        </p:nvCxnSpPr>
        <p:spPr>
          <a:xfrm>
            <a:off x="6994507" y="3939697"/>
            <a:ext cx="2541379" cy="8781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p:cNvCxnSpPr>
            <a:stCxn id="8" idx="1"/>
            <a:endCxn id="7" idx="1"/>
          </p:cNvCxnSpPr>
          <p:nvPr/>
        </p:nvCxnSpPr>
        <p:spPr>
          <a:xfrm flipH="1" flipV="1">
            <a:off x="6168572" y="4395923"/>
            <a:ext cx="2445657" cy="84280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1"/>
            <a:endCxn id="6" idx="3"/>
          </p:cNvCxnSpPr>
          <p:nvPr/>
        </p:nvCxnSpPr>
        <p:spPr>
          <a:xfrm flipH="1">
            <a:off x="3904342" y="4395923"/>
            <a:ext cx="2264230" cy="84280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557760" y="4113267"/>
            <a:ext cx="1322670" cy="307777"/>
          </a:xfrm>
          <a:prstGeom prst="rect">
            <a:avLst/>
          </a:prstGeom>
        </p:spPr>
        <p:txBody>
          <a:bodyPr wrap="none">
            <a:spAutoFit/>
          </a:bodyPr>
          <a:lstStyle/>
          <a:p>
            <a:r>
              <a:rPr lang="zh-CN" altLang="en-US" sz="1400" b="1" dirty="0" smtClean="0">
                <a:solidFill>
                  <a:schemeClr val="accent2"/>
                </a:solidFill>
                <a:latin typeface="微软雅黑" panose="020B0503020204020204" pitchFamily="34" charset="-122"/>
                <a:ea typeface="微软雅黑" panose="020B0503020204020204" pitchFamily="34" charset="-122"/>
              </a:rPr>
              <a:t>请求 </a:t>
            </a:r>
            <a:r>
              <a:rPr lang="en-US" altLang="zh-CN" sz="1400" b="1" dirty="0" smtClean="0">
                <a:solidFill>
                  <a:schemeClr val="accent2"/>
                </a:solidFill>
                <a:latin typeface="微软雅黑" panose="020B0503020204020204" pitchFamily="34" charset="-122"/>
                <a:ea typeface="微软雅黑" panose="020B0503020204020204" pitchFamily="34" charset="-122"/>
              </a:rPr>
              <a:t>Request</a:t>
            </a:r>
            <a:endParaRPr lang="zh-CN" altLang="en-US" sz="1400" b="1" dirty="0">
              <a:solidFill>
                <a:schemeClr val="accent2"/>
              </a:solidFill>
            </a:endParaRPr>
          </a:p>
        </p:txBody>
      </p:sp>
      <p:sp>
        <p:nvSpPr>
          <p:cNvPr id="23" name="矩形 22"/>
          <p:cNvSpPr/>
          <p:nvPr/>
        </p:nvSpPr>
        <p:spPr>
          <a:xfrm>
            <a:off x="7532100" y="4113561"/>
            <a:ext cx="1322670" cy="307777"/>
          </a:xfrm>
          <a:prstGeom prst="rect">
            <a:avLst/>
          </a:prstGeom>
        </p:spPr>
        <p:txBody>
          <a:bodyPr wrap="none">
            <a:spAutoFit/>
          </a:bodyPr>
          <a:lstStyle/>
          <a:p>
            <a:r>
              <a:rPr lang="zh-CN" altLang="en-US" sz="1400" b="1" dirty="0" smtClean="0">
                <a:solidFill>
                  <a:schemeClr val="accent2"/>
                </a:solidFill>
                <a:latin typeface="微软雅黑" panose="020B0503020204020204" pitchFamily="34" charset="-122"/>
                <a:ea typeface="微软雅黑" panose="020B0503020204020204" pitchFamily="34" charset="-122"/>
              </a:rPr>
              <a:t>请求 </a:t>
            </a:r>
            <a:r>
              <a:rPr lang="en-US" altLang="zh-CN" sz="1400" b="1" dirty="0" smtClean="0">
                <a:solidFill>
                  <a:schemeClr val="accent2"/>
                </a:solidFill>
                <a:latin typeface="微软雅黑" panose="020B0503020204020204" pitchFamily="34" charset="-122"/>
                <a:ea typeface="微软雅黑" panose="020B0503020204020204" pitchFamily="34" charset="-122"/>
              </a:rPr>
              <a:t>Request</a:t>
            </a:r>
            <a:endParaRPr lang="zh-CN" altLang="en-US" sz="1400" b="1" dirty="0">
              <a:solidFill>
                <a:schemeClr val="accent2"/>
              </a:solidFill>
            </a:endParaRPr>
          </a:p>
        </p:txBody>
      </p:sp>
      <p:sp>
        <p:nvSpPr>
          <p:cNvPr id="24" name="矩形 23"/>
          <p:cNvSpPr/>
          <p:nvPr/>
        </p:nvSpPr>
        <p:spPr>
          <a:xfrm>
            <a:off x="6990754" y="4803826"/>
            <a:ext cx="1457322" cy="307777"/>
          </a:xfrm>
          <a:prstGeom prst="rect">
            <a:avLst/>
          </a:prstGeom>
        </p:spPr>
        <p:txBody>
          <a:bodyPr wrap="none">
            <a:spAutoFit/>
          </a:bodyPr>
          <a:lstStyle/>
          <a:p>
            <a:r>
              <a:rPr lang="zh-CN" altLang="en-US" sz="1400" b="1" dirty="0" smtClean="0">
                <a:solidFill>
                  <a:schemeClr val="accent1">
                    <a:lumMod val="75000"/>
                  </a:schemeClr>
                </a:solidFill>
                <a:latin typeface="微软雅黑" panose="020B0503020204020204" pitchFamily="34" charset="-122"/>
                <a:ea typeface="微软雅黑" panose="020B0503020204020204" pitchFamily="34" charset="-122"/>
              </a:rPr>
              <a:t>响应 </a:t>
            </a:r>
            <a:r>
              <a:rPr lang="en-US" altLang="zh-CN" sz="1400" b="1" dirty="0" smtClean="0">
                <a:solidFill>
                  <a:schemeClr val="accent1">
                    <a:lumMod val="75000"/>
                  </a:schemeClr>
                </a:solidFill>
                <a:latin typeface="微软雅黑" panose="020B0503020204020204" pitchFamily="34" charset="-122"/>
                <a:ea typeface="微软雅黑" panose="020B0503020204020204" pitchFamily="34" charset="-122"/>
              </a:rPr>
              <a:t>Response</a:t>
            </a:r>
            <a:endParaRPr lang="zh-CN" altLang="en-US" sz="1400" b="1" dirty="0">
              <a:solidFill>
                <a:schemeClr val="accent1">
                  <a:lumMod val="75000"/>
                </a:schemeClr>
              </a:solidFill>
            </a:endParaRPr>
          </a:p>
        </p:txBody>
      </p:sp>
      <p:sp>
        <p:nvSpPr>
          <p:cNvPr id="25" name="矩形 24"/>
          <p:cNvSpPr/>
          <p:nvPr/>
        </p:nvSpPr>
        <p:spPr>
          <a:xfrm>
            <a:off x="4175036" y="4707241"/>
            <a:ext cx="1457322" cy="307777"/>
          </a:xfrm>
          <a:prstGeom prst="rect">
            <a:avLst/>
          </a:prstGeom>
        </p:spPr>
        <p:txBody>
          <a:bodyPr wrap="none">
            <a:spAutoFit/>
          </a:bodyPr>
          <a:lstStyle/>
          <a:p>
            <a:r>
              <a:rPr lang="zh-CN" altLang="en-US" sz="1400" b="1" dirty="0" smtClean="0">
                <a:solidFill>
                  <a:schemeClr val="accent1">
                    <a:lumMod val="75000"/>
                  </a:schemeClr>
                </a:solidFill>
                <a:latin typeface="微软雅黑" panose="020B0503020204020204" pitchFamily="34" charset="-122"/>
                <a:ea typeface="微软雅黑" panose="020B0503020204020204" pitchFamily="34" charset="-122"/>
              </a:rPr>
              <a:t>响应 </a:t>
            </a:r>
            <a:r>
              <a:rPr lang="en-US" altLang="zh-CN" sz="1400" b="1" dirty="0" smtClean="0">
                <a:solidFill>
                  <a:schemeClr val="accent1">
                    <a:lumMod val="75000"/>
                  </a:schemeClr>
                </a:solidFill>
                <a:latin typeface="微软雅黑" panose="020B0503020204020204" pitchFamily="34" charset="-122"/>
                <a:ea typeface="微软雅黑" panose="020B0503020204020204" pitchFamily="34" charset="-122"/>
              </a:rPr>
              <a:t>Response</a:t>
            </a:r>
            <a:endParaRPr lang="zh-CN" altLang="en-US" sz="1400" b="1" dirty="0">
              <a:solidFill>
                <a:schemeClr val="accent1">
                  <a:lumMod val="75000"/>
                </a:schemeClr>
              </a:solidFill>
            </a:endParaRPr>
          </a:p>
        </p:txBody>
      </p:sp>
      <p:sp>
        <p:nvSpPr>
          <p:cNvPr id="26" name="矩形 25"/>
          <p:cNvSpPr/>
          <p:nvPr/>
        </p:nvSpPr>
        <p:spPr>
          <a:xfrm>
            <a:off x="5162495" y="5826311"/>
            <a:ext cx="2012154" cy="553998"/>
          </a:xfrm>
          <a:prstGeom prst="rect">
            <a:avLst/>
          </a:prstGeom>
        </p:spPr>
        <p:txBody>
          <a:bodyPr wrap="none">
            <a:spAutoFit/>
          </a:bodyPr>
          <a:lstStyle/>
          <a:p>
            <a:r>
              <a:rPr lang="en-US" altLang="zh-CN" sz="3000" b="1" dirty="0" smtClean="0">
                <a:solidFill>
                  <a:schemeClr val="tx2"/>
                </a:solidFill>
                <a:latin typeface="微软雅黑" panose="020B0503020204020204" pitchFamily="34" charset="-122"/>
                <a:ea typeface="微软雅黑" panose="020B0503020204020204" pitchFamily="34" charset="-122"/>
              </a:rPr>
              <a:t>HTTP</a:t>
            </a:r>
            <a:r>
              <a:rPr lang="zh-CN" altLang="en-US" sz="3000" b="1" dirty="0" smtClean="0">
                <a:solidFill>
                  <a:schemeClr val="tx2"/>
                </a:solidFill>
                <a:latin typeface="微软雅黑" panose="020B0503020204020204" pitchFamily="34" charset="-122"/>
                <a:ea typeface="微软雅黑" panose="020B0503020204020204" pitchFamily="34" charset="-122"/>
              </a:rPr>
              <a:t>协议</a:t>
            </a:r>
            <a:endParaRPr lang="zh-CN" altLang="en-US" sz="3000" b="1" dirty="0">
              <a:solidFill>
                <a:schemeClr val="tx2"/>
              </a:solidFill>
            </a:endParaRPr>
          </a:p>
        </p:txBody>
      </p:sp>
    </p:spTree>
    <p:extLst>
      <p:ext uri="{BB962C8B-B14F-4D97-AF65-F5344CB8AC3E}">
        <p14:creationId xmlns:p14="http://schemas.microsoft.com/office/powerpoint/2010/main" val="332941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45" name="标题 1"/>
          <p:cNvSpPr>
            <a:spLocks noGrp="1"/>
          </p:cNvSpPr>
          <p:nvPr>
            <p:ph type="title"/>
          </p:nvPr>
        </p:nvSpPr>
        <p:spPr>
          <a:xfrm>
            <a:off x="4056700" y="2660868"/>
            <a:ext cx="4194709" cy="810532"/>
          </a:xfrm>
        </p:spPr>
        <p:txBody>
          <a:bodyPr>
            <a:normAutofit/>
          </a:bodyPr>
          <a:lstStyle/>
          <a:p>
            <a:pPr algn="ctr"/>
            <a:r>
              <a:rPr lang="en-US" altLang="zh-CN" sz="2000" dirty="0" smtClean="0">
                <a:solidFill>
                  <a:schemeClr val="tx1">
                    <a:lumMod val="65000"/>
                    <a:lumOff val="35000"/>
                  </a:schemeClr>
                </a:solidFill>
              </a:rPr>
              <a:t>Thanks !</a:t>
            </a:r>
            <a:endParaRPr lang="zh-CN" altLang="en-US" sz="2000" dirty="0">
              <a:solidFill>
                <a:schemeClr val="tx1">
                  <a:lumMod val="65000"/>
                  <a:lumOff val="35000"/>
                </a:schemeClr>
              </a:solidFill>
            </a:endParaRPr>
          </a:p>
        </p:txBody>
      </p:sp>
      <p:sp>
        <p:nvSpPr>
          <p:cNvPr id="16" name="标题 1"/>
          <p:cNvSpPr txBox="1">
            <a:spLocks/>
          </p:cNvSpPr>
          <p:nvPr/>
        </p:nvSpPr>
        <p:spPr>
          <a:xfrm>
            <a:off x="4027672" y="3413344"/>
            <a:ext cx="419470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2000" dirty="0">
                <a:solidFill>
                  <a:schemeClr val="tx1">
                    <a:lumMod val="65000"/>
                    <a:lumOff val="35000"/>
                  </a:schemeClr>
                </a:solidFill>
              </a:rPr>
              <a:t>放飞</a:t>
            </a:r>
            <a:r>
              <a:rPr lang="zh-CN" altLang="en-US" sz="2000" dirty="0" smtClean="0">
                <a:solidFill>
                  <a:schemeClr val="tx1">
                    <a:lumMod val="65000"/>
                    <a:lumOff val="35000"/>
                  </a:schemeClr>
                </a:solidFill>
              </a:rPr>
              <a:t>自由梦想，成就卓越人生</a:t>
            </a:r>
            <a:endParaRPr lang="zh-CN" altLang="en-US" sz="2000" dirty="0">
              <a:solidFill>
                <a:schemeClr val="tx1">
                  <a:lumMod val="65000"/>
                  <a:lumOff val="35000"/>
                </a:schemeClr>
              </a:solidFill>
            </a:endParaRPr>
          </a:p>
        </p:txBody>
      </p:sp>
      <p:sp>
        <p:nvSpPr>
          <p:cNvPr id="6"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控制流语句</a:t>
            </a:r>
            <a:r>
              <a:rPr lang="zh-CN" altLang="en-US" sz="2000" b="1" dirty="0" smtClean="0">
                <a:solidFill>
                  <a:schemeClr val="bg1">
                    <a:lumMod val="95000"/>
                  </a:schemeClr>
                </a:solidFill>
              </a:rPr>
              <a:t>（</a:t>
            </a:r>
            <a:r>
              <a:rPr lang="en-US" altLang="zh-CN" sz="2000" b="1" dirty="0">
                <a:solidFill>
                  <a:schemeClr val="bg1">
                    <a:lumMod val="95000"/>
                  </a:schemeClr>
                </a:solidFill>
              </a:rPr>
              <a:t>II</a:t>
            </a:r>
            <a:r>
              <a:rPr lang="zh-CN" altLang="en-US" sz="2000" b="1" dirty="0" smtClean="0">
                <a:solidFill>
                  <a:schemeClr val="bg1">
                    <a:lumMod val="95000"/>
                  </a:schemeClr>
                </a:solidFill>
              </a:rPr>
              <a:t>）</a:t>
            </a:r>
            <a:endParaRPr lang="zh-CN" altLang="en-US" sz="2000" b="1" dirty="0">
              <a:solidFill>
                <a:schemeClr val="bg1">
                  <a:lumMod val="95000"/>
                </a:schemeClr>
              </a:solidFill>
            </a:endParaRPr>
          </a:p>
        </p:txBody>
      </p:sp>
    </p:spTree>
    <p:extLst>
      <p:ext uri="{BB962C8B-B14F-4D97-AF65-F5344CB8AC3E}">
        <p14:creationId xmlns:p14="http://schemas.microsoft.com/office/powerpoint/2010/main" val="2602522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1. </a:t>
            </a:r>
            <a:r>
              <a:rPr lang="en-US" altLang="zh-CN" sz="3000" dirty="0" err="1" smtClean="0">
                <a:solidFill>
                  <a:schemeClr val="tx1">
                    <a:lumMod val="65000"/>
                    <a:lumOff val="35000"/>
                  </a:schemeClr>
                </a:solidFill>
              </a:rPr>
              <a:t>Urllib</a:t>
            </a:r>
            <a:r>
              <a:rPr lang="zh-CN" altLang="en-US" sz="3000" dirty="0" smtClean="0">
                <a:solidFill>
                  <a:schemeClr val="tx1">
                    <a:lumMod val="65000"/>
                    <a:lumOff val="35000"/>
                  </a:schemeClr>
                </a:solidFill>
              </a:rPr>
              <a:t>模块</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Urllib</a:t>
            </a:r>
            <a:r>
              <a:rPr lang="zh-CN" altLang="en-US" sz="2000" b="1" dirty="0" smtClean="0">
                <a:solidFill>
                  <a:schemeClr val="bg1">
                    <a:lumMod val="95000"/>
                  </a:schemeClr>
                </a:solidFill>
              </a:rPr>
              <a:t>模块</a:t>
            </a:r>
            <a:endParaRPr lang="zh-CN" altLang="en-US" sz="2000" b="1" dirty="0">
              <a:solidFill>
                <a:schemeClr val="bg1">
                  <a:lumMod val="95000"/>
                </a:schemeClr>
              </a:solidFill>
            </a:endParaRPr>
          </a:p>
        </p:txBody>
      </p:sp>
      <p:sp>
        <p:nvSpPr>
          <p:cNvPr id="11" name="标题 1"/>
          <p:cNvSpPr txBox="1">
            <a:spLocks/>
          </p:cNvSpPr>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一个基于</a:t>
            </a:r>
            <a:r>
              <a:rPr lang="en-US" altLang="zh-CN" sz="1400" b="0" dirty="0" smtClean="0">
                <a:solidFill>
                  <a:schemeClr val="tx1">
                    <a:lumMod val="65000"/>
                    <a:lumOff val="35000"/>
                  </a:schemeClr>
                </a:solidFill>
              </a:rPr>
              <a:t>HTTP</a:t>
            </a:r>
            <a:r>
              <a:rPr lang="zh-CN" altLang="en-US" sz="1400" b="0" dirty="0" smtClean="0">
                <a:solidFill>
                  <a:schemeClr val="tx1">
                    <a:lumMod val="65000"/>
                    <a:lumOff val="35000"/>
                  </a:schemeClr>
                </a:solidFill>
              </a:rPr>
              <a:t>访问请求的</a:t>
            </a:r>
            <a:r>
              <a:rPr lang="en-US" altLang="zh-CN" sz="1400" b="0" dirty="0" smtClean="0">
                <a:solidFill>
                  <a:schemeClr val="tx1">
                    <a:lumMod val="65000"/>
                    <a:lumOff val="35000"/>
                  </a:schemeClr>
                </a:solidFill>
              </a:rPr>
              <a:t>Python</a:t>
            </a:r>
            <a:r>
              <a:rPr lang="zh-CN" altLang="en-US" sz="1400" b="0" dirty="0" smtClean="0">
                <a:solidFill>
                  <a:schemeClr val="tx1">
                    <a:lumMod val="65000"/>
                    <a:lumOff val="35000"/>
                  </a:schemeClr>
                </a:solidFill>
              </a:rPr>
              <a:t>模块库</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3313522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Urllib</a:t>
            </a:r>
            <a:r>
              <a:rPr lang="zh-CN" altLang="en-US" sz="2000" b="1" dirty="0" smtClean="0">
                <a:solidFill>
                  <a:schemeClr val="bg1">
                    <a:lumMod val="95000"/>
                  </a:schemeClr>
                </a:solidFill>
              </a:rPr>
              <a:t>模块</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什么是</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Urllib</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41669" y="1711236"/>
            <a:ext cx="10771360" cy="3046988"/>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Urllib</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库是</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内置的</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HTTP</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请求库。</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包括以</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下子模块：</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a:r>
            <a:b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b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accent2"/>
                </a:solidFill>
                <a:latin typeface="微软雅黑" panose="020B0503020204020204" pitchFamily="34" charset="-122"/>
                <a:ea typeface="微软雅黑" panose="020B0503020204020204" pitchFamily="34" charset="-122"/>
              </a:rPr>
              <a:t>urllib.request</a:t>
            </a:r>
            <a:r>
              <a:rPr lang="en-US" altLang="zh-CN" sz="1600" dirty="0" smtClean="0">
                <a:solidFill>
                  <a:schemeClr val="accent2"/>
                </a:solidFill>
                <a:latin typeface="微软雅黑" panose="020B0503020204020204" pitchFamily="34" charset="-122"/>
                <a:ea typeface="微软雅黑" panose="020B0503020204020204" pitchFamily="34" charset="-122"/>
              </a:rPr>
              <a:t> </a:t>
            </a:r>
            <a:r>
              <a:rPr lang="zh-CN" altLang="en-US" sz="1600" dirty="0">
                <a:solidFill>
                  <a:schemeClr val="accent2"/>
                </a:solidFill>
                <a:latin typeface="微软雅黑" panose="020B0503020204020204" pitchFamily="34" charset="-122"/>
                <a:ea typeface="微软雅黑" panose="020B0503020204020204" pitchFamily="34" charset="-122"/>
              </a:rPr>
              <a:t>请求</a:t>
            </a:r>
            <a:r>
              <a:rPr lang="zh-CN" altLang="en-US" sz="1600" dirty="0" smtClean="0">
                <a:solidFill>
                  <a:schemeClr val="accent2"/>
                </a:solidFill>
                <a:latin typeface="微软雅黑" panose="020B0503020204020204" pitchFamily="34" charset="-122"/>
                <a:ea typeface="微软雅黑" panose="020B0503020204020204" pitchFamily="34" charset="-122"/>
              </a:rPr>
              <a:t>模块</a:t>
            </a:r>
            <a:r>
              <a:rPr lang="zh-CN" altLang="en-US" sz="1600" dirty="0" smtClean="0">
                <a:solidFill>
                  <a:srgbClr val="C00000"/>
                </a:solidFill>
                <a:latin typeface="微软雅黑" panose="020B0503020204020204" pitchFamily="34" charset="-122"/>
                <a:ea typeface="微软雅黑" panose="020B0503020204020204" pitchFamily="34" charset="-122"/>
              </a:rPr>
              <a:t>（重点）</a:t>
            </a:r>
            <a:r>
              <a:rPr lang="zh-CN" altLang="en-US" sz="1600" dirty="0">
                <a:solidFill>
                  <a:srgbClr val="C00000"/>
                </a:solidFill>
                <a:latin typeface="微软雅黑" panose="020B0503020204020204" pitchFamily="34" charset="-122"/>
                <a:ea typeface="微软雅黑" panose="020B0503020204020204" pitchFamily="34" charset="-122"/>
              </a:rPr>
              <a:t/>
            </a:r>
            <a:br>
              <a:rPr lang="zh-CN" altLang="en-US" sz="1600" dirty="0">
                <a:solidFill>
                  <a:srgbClr val="C00000"/>
                </a:solidFill>
                <a:latin typeface="微软雅黑" panose="020B0503020204020204" pitchFamily="34" charset="-122"/>
                <a:ea typeface="微软雅黑" panose="020B0503020204020204" pitchFamily="34" charset="-122"/>
              </a:rPr>
            </a:b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urllib.error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异常处理模块</a:t>
            </a:r>
            <a:b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b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3.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urllib.parse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url</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解析</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模块</a:t>
            </a:r>
            <a:b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b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4.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urllib.robotparser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robots.txt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解析</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模块</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41669" y="4758224"/>
            <a:ext cx="10771360" cy="584775"/>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Urlib</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的内置模块，无需通过</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pip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网络安装下载，仅需使用前使用 </a:t>
            </a:r>
            <a:r>
              <a:rPr lang="en-US" altLang="zh-CN" sz="1600" dirty="0" smtClean="0">
                <a:solidFill>
                  <a:srgbClr val="C00000"/>
                </a:solidFill>
                <a:latin typeface="微软雅黑" panose="020B0503020204020204" pitchFamily="34" charset="-122"/>
                <a:ea typeface="微软雅黑" panose="020B0503020204020204" pitchFamily="34" charset="-122"/>
              </a:rPr>
              <a:t>import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导入即可。</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727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anim calcmode="lin" valueType="num">
                                      <p:cBhvr>
                                        <p:cTn id="8"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urllib</a:t>
            </a:r>
            <a:r>
              <a:rPr lang="zh-CN" altLang="en-US" sz="2000" b="1" dirty="0" smtClean="0">
                <a:solidFill>
                  <a:schemeClr val="bg1">
                    <a:lumMod val="95000"/>
                  </a:schemeClr>
                </a:solidFill>
              </a:rPr>
              <a:t>模块</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1.1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urllib.request</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41669" y="1711236"/>
            <a:ext cx="10771360" cy="2923877"/>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urlib.request</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模块</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的主要作用是向互联网服务器</a:t>
            </a:r>
            <a:r>
              <a:rPr lang="zh-CN" altLang="en-US" sz="1600" dirty="0">
                <a:solidFill>
                  <a:schemeClr val="accent6"/>
                </a:solidFill>
                <a:latin typeface="微软雅黑" panose="020B0503020204020204" pitchFamily="34" charset="-122"/>
                <a:ea typeface="微软雅黑" panose="020B0503020204020204" pitchFamily="34" charset="-122"/>
              </a:rPr>
              <a:t>发送请求</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，并</a:t>
            </a:r>
            <a:r>
              <a:rPr lang="zh-CN" altLang="en-US" sz="1600" dirty="0">
                <a:solidFill>
                  <a:schemeClr val="accent6"/>
                </a:solidFill>
                <a:latin typeface="微软雅黑" panose="020B0503020204020204" pitchFamily="34" charset="-122"/>
                <a:ea typeface="微软雅黑" panose="020B0503020204020204" pitchFamily="34" charset="-122"/>
              </a:rPr>
              <a:t>获取</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网络服务器的反馈</a:t>
            </a:r>
            <a:r>
              <a:rPr lang="zh-CN" altLang="en-US" sz="1600" dirty="0">
                <a:solidFill>
                  <a:schemeClr val="accent6"/>
                </a:solidFill>
                <a:latin typeface="微软雅黑" panose="020B0503020204020204" pitchFamily="34" charset="-122"/>
                <a:ea typeface="微软雅黑" panose="020B0503020204020204" pitchFamily="34" charset="-122"/>
              </a:rPr>
              <a:t>数据信息</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dirty="0" err="1" smtClean="0">
                <a:solidFill>
                  <a:schemeClr val="accent2"/>
                </a:solidFill>
                <a:latin typeface="微软雅黑" panose="020B0503020204020204" pitchFamily="34" charset="-122"/>
                <a:ea typeface="微软雅黑" panose="020B0503020204020204" pitchFamily="34" charset="-122"/>
              </a:rPr>
              <a:t>urlopen</a:t>
            </a:r>
            <a:r>
              <a:rPr lang="en-US" altLang="zh-CN" sz="1600" dirty="0" smtClean="0">
                <a:solidFill>
                  <a:schemeClr val="accent2"/>
                </a:solidFill>
                <a:latin typeface="微软雅黑" panose="020B0503020204020204" pitchFamily="34" charset="-122"/>
                <a:ea typeface="微软雅黑" panose="020B0503020204020204" pitchFamily="34" charset="-122"/>
              </a:rPr>
              <a:t>(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函数的作用是与指定的</a:t>
            </a:r>
            <a:r>
              <a:rPr lang="zh-CN" altLang="en-US" sz="1600" dirty="0" smtClean="0">
                <a:solidFill>
                  <a:schemeClr val="accent2"/>
                </a:solidFill>
                <a:latin typeface="微软雅黑" panose="020B0503020204020204" pitchFamily="34" charset="-122"/>
                <a:ea typeface="微软雅黑" panose="020B0503020204020204" pitchFamily="34" charset="-122"/>
              </a:rPr>
              <a:t>网络资源</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建立</a:t>
            </a:r>
            <a:r>
              <a:rPr lang="zh-CN" altLang="en-US" sz="1600" dirty="0" smtClean="0">
                <a:solidFill>
                  <a:schemeClr val="accent6"/>
                </a:solidFill>
                <a:latin typeface="微软雅黑" panose="020B0503020204020204" pitchFamily="34" charset="-122"/>
                <a:ea typeface="微软雅黑" panose="020B0503020204020204" pitchFamily="34" charset="-122"/>
              </a:rPr>
              <a:t>一个连接</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（主要通过网址，即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url</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U</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niform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esource Location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该</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函数是 </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urllib.reqeust</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模块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中最主要的函数，在使用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urlopen</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函数需要</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先导入 </a:t>
            </a:r>
            <a:r>
              <a:rPr lang="en-US" altLang="zh-CN" sz="1600" dirty="0" err="1" smtClean="0">
                <a:solidFill>
                  <a:srgbClr val="C00000"/>
                </a:solidFill>
                <a:latin typeface="微软雅黑" panose="020B0503020204020204" pitchFamily="34" charset="-122"/>
                <a:ea typeface="微软雅黑" panose="020B0503020204020204" pitchFamily="34" charset="-122"/>
              </a:rPr>
              <a:t>urllib.request</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方可使用。</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函数原型：</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800" dirty="0" err="1" smtClean="0">
                <a:solidFill>
                  <a:schemeClr val="tx1">
                    <a:lumMod val="65000"/>
                    <a:lumOff val="35000"/>
                  </a:schemeClr>
                </a:solidFill>
                <a:latin typeface="微软雅黑" panose="020B0503020204020204" pitchFamily="34" charset="-122"/>
                <a:ea typeface="微软雅黑" panose="020B0503020204020204" pitchFamily="34" charset="-122"/>
              </a:rPr>
              <a:t>urllib.request.urlopen</a:t>
            </a:r>
            <a:r>
              <a:rPr lang="en-US" altLang="zh-CN" sz="28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2800" dirty="0" err="1" smtClean="0">
                <a:solidFill>
                  <a:schemeClr val="tx1">
                    <a:lumMod val="65000"/>
                    <a:lumOff val="35000"/>
                  </a:schemeClr>
                </a:solidFill>
                <a:latin typeface="微软雅黑" panose="020B0503020204020204" pitchFamily="34" charset="-122"/>
                <a:ea typeface="微软雅黑" panose="020B0503020204020204" pitchFamily="34" charset="-122"/>
              </a:rPr>
              <a:t>url</a:t>
            </a:r>
            <a:r>
              <a:rPr lang="en-US" altLang="zh-CN" sz="2800" dirty="0" smtClean="0">
                <a:solidFill>
                  <a:schemeClr val="tx1">
                    <a:lumMod val="65000"/>
                    <a:lumOff val="35000"/>
                  </a:schemeClr>
                </a:solidFill>
                <a:latin typeface="微软雅黑" panose="020B0503020204020204" pitchFamily="34" charset="-122"/>
                <a:ea typeface="微软雅黑" panose="020B0503020204020204" pitchFamily="34" charset="-122"/>
              </a:rPr>
              <a:t>, data=None [ ,timeout]),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28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5135135" y="4913477"/>
            <a:ext cx="902811" cy="307777"/>
          </a:xfrm>
          <a:prstGeom prst="rect">
            <a:avLst/>
          </a:prstGeom>
        </p:spPr>
        <p:txBody>
          <a:bodyPr wrap="none">
            <a:spAutoFit/>
          </a:bodyPr>
          <a:lstStyle/>
          <a:p>
            <a:r>
              <a:rPr lang="zh-CN" altLang="en-US" sz="1400" b="1" dirty="0" smtClean="0">
                <a:solidFill>
                  <a:schemeClr val="accent1">
                    <a:lumMod val="75000"/>
                  </a:schemeClr>
                </a:solidFill>
                <a:latin typeface="微软雅黑" panose="020B0503020204020204" pitchFamily="34" charset="-122"/>
                <a:ea typeface="微软雅黑" panose="020B0503020204020204" pitchFamily="34" charset="-122"/>
              </a:rPr>
              <a:t>网页地址</a:t>
            </a:r>
            <a:endParaRPr lang="zh-CN" altLang="en-US" sz="1400" b="1" dirty="0">
              <a:solidFill>
                <a:schemeClr val="accent1">
                  <a:lumMod val="75000"/>
                </a:schemeClr>
              </a:solidFill>
            </a:endParaRPr>
          </a:p>
        </p:txBody>
      </p:sp>
      <p:sp>
        <p:nvSpPr>
          <p:cNvPr id="7" name="矩形 6"/>
          <p:cNvSpPr/>
          <p:nvPr/>
        </p:nvSpPr>
        <p:spPr>
          <a:xfrm>
            <a:off x="6370895" y="4913477"/>
            <a:ext cx="1261884" cy="307777"/>
          </a:xfrm>
          <a:prstGeom prst="rect">
            <a:avLst/>
          </a:prstGeom>
        </p:spPr>
        <p:txBody>
          <a:bodyPr wrap="none">
            <a:spAutoFit/>
          </a:bodyPr>
          <a:lstStyle/>
          <a:p>
            <a:r>
              <a:rPr lang="zh-CN" altLang="en-US" sz="1400" b="1" dirty="0" smtClean="0">
                <a:solidFill>
                  <a:schemeClr val="accent1">
                    <a:lumMod val="75000"/>
                  </a:schemeClr>
                </a:solidFill>
                <a:latin typeface="微软雅黑" panose="020B0503020204020204" pitchFamily="34" charset="-122"/>
                <a:ea typeface="微软雅黑" panose="020B0503020204020204" pitchFamily="34" charset="-122"/>
              </a:rPr>
              <a:t>请求参数数据</a:t>
            </a:r>
            <a:endParaRPr lang="zh-CN" altLang="en-US" sz="1400" b="1" dirty="0">
              <a:solidFill>
                <a:schemeClr val="accent1">
                  <a:lumMod val="75000"/>
                </a:schemeClr>
              </a:solidFill>
            </a:endParaRPr>
          </a:p>
        </p:txBody>
      </p:sp>
      <p:sp>
        <p:nvSpPr>
          <p:cNvPr id="8" name="矩形 7"/>
          <p:cNvSpPr/>
          <p:nvPr/>
        </p:nvSpPr>
        <p:spPr>
          <a:xfrm>
            <a:off x="8099834" y="4913477"/>
            <a:ext cx="1261884" cy="307777"/>
          </a:xfrm>
          <a:prstGeom prst="rect">
            <a:avLst/>
          </a:prstGeom>
        </p:spPr>
        <p:txBody>
          <a:bodyPr wrap="none">
            <a:spAutoFit/>
          </a:bodyPr>
          <a:lstStyle/>
          <a:p>
            <a:r>
              <a:rPr lang="zh-CN" altLang="en-US" sz="1400" b="1" dirty="0" smtClean="0">
                <a:solidFill>
                  <a:schemeClr val="accent1">
                    <a:lumMod val="75000"/>
                  </a:schemeClr>
                </a:solidFill>
                <a:latin typeface="微软雅黑" panose="020B0503020204020204" pitchFamily="34" charset="-122"/>
                <a:ea typeface="微软雅黑" panose="020B0503020204020204" pitchFamily="34" charset="-122"/>
              </a:rPr>
              <a:t>请求超时时间</a:t>
            </a:r>
            <a:endParaRPr lang="zh-CN" altLang="en-US" sz="1400" b="1" dirty="0">
              <a:solidFill>
                <a:schemeClr val="accent1">
                  <a:lumMod val="75000"/>
                </a:schemeClr>
              </a:solidFill>
            </a:endParaRPr>
          </a:p>
        </p:txBody>
      </p:sp>
      <p:sp>
        <p:nvSpPr>
          <p:cNvPr id="9" name="矩形 8"/>
          <p:cNvSpPr/>
          <p:nvPr/>
        </p:nvSpPr>
        <p:spPr>
          <a:xfrm>
            <a:off x="9828773" y="4913477"/>
            <a:ext cx="1082348" cy="307777"/>
          </a:xfrm>
          <a:prstGeom prst="rect">
            <a:avLst/>
          </a:prstGeom>
        </p:spPr>
        <p:txBody>
          <a:bodyPr wrap="none">
            <a:spAutoFit/>
          </a:bodyPr>
          <a:lstStyle/>
          <a:p>
            <a:r>
              <a:rPr lang="zh-CN" altLang="en-US" sz="1400" b="1" dirty="0" smtClean="0">
                <a:solidFill>
                  <a:schemeClr val="accent1">
                    <a:lumMod val="75000"/>
                  </a:schemeClr>
                </a:solidFill>
                <a:latin typeface="微软雅黑" panose="020B0503020204020204" pitchFamily="34" charset="-122"/>
                <a:ea typeface="微软雅黑" panose="020B0503020204020204" pitchFamily="34" charset="-122"/>
              </a:rPr>
              <a:t>其余参数用</a:t>
            </a:r>
            <a:endParaRPr lang="zh-CN" altLang="en-US" sz="1400" b="1" dirty="0">
              <a:solidFill>
                <a:schemeClr val="accent1">
                  <a:lumMod val="75000"/>
                </a:schemeClr>
              </a:solidFill>
            </a:endParaRPr>
          </a:p>
        </p:txBody>
      </p:sp>
      <p:cxnSp>
        <p:nvCxnSpPr>
          <p:cNvPr id="11" name="直接箭头连接符 10"/>
          <p:cNvCxnSpPr>
            <a:stCxn id="6" idx="0"/>
          </p:cNvCxnSpPr>
          <p:nvPr/>
        </p:nvCxnSpPr>
        <p:spPr>
          <a:xfrm flipH="1" flipV="1">
            <a:off x="5586540" y="4455886"/>
            <a:ext cx="1" cy="4575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0"/>
          </p:cNvCxnSpPr>
          <p:nvPr/>
        </p:nvCxnSpPr>
        <p:spPr>
          <a:xfrm flipV="1">
            <a:off x="7001837" y="4455886"/>
            <a:ext cx="0" cy="4575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0"/>
          </p:cNvCxnSpPr>
          <p:nvPr/>
        </p:nvCxnSpPr>
        <p:spPr>
          <a:xfrm flipH="1" flipV="1">
            <a:off x="10334171" y="4455886"/>
            <a:ext cx="35776" cy="4575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0"/>
          </p:cNvCxnSpPr>
          <p:nvPr/>
        </p:nvCxnSpPr>
        <p:spPr>
          <a:xfrm flipV="1">
            <a:off x="8730776" y="4455886"/>
            <a:ext cx="0" cy="4575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83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anim calcmode="lin" valueType="num">
                                      <p:cBhvr>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urllib</a:t>
            </a:r>
            <a:r>
              <a:rPr lang="zh-CN" altLang="en-US" sz="2000" b="1" dirty="0" smtClean="0">
                <a:solidFill>
                  <a:schemeClr val="bg1">
                    <a:lumMod val="95000"/>
                  </a:schemeClr>
                </a:solidFill>
              </a:rPr>
              <a:t>模块</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1.2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快速获取网页的信息数据</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41669" y="1711236"/>
            <a:ext cx="10771360"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url</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参数的使用</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ch05-demo01-urllib-urlopen.py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040974" y="4075539"/>
            <a:ext cx="1800493" cy="307777"/>
          </a:xfrm>
          <a:prstGeom prst="rect">
            <a:avLst/>
          </a:prstGeom>
        </p:spPr>
        <p:txBody>
          <a:bodyPr wrap="none">
            <a:spAutoFit/>
          </a:bodyPr>
          <a:lstStyle/>
          <a:p>
            <a:r>
              <a:rPr lang="zh-CN" altLang="en-US" sz="1400" b="1" dirty="0" smtClean="0">
                <a:solidFill>
                  <a:schemeClr val="accent1">
                    <a:lumMod val="75000"/>
                  </a:schemeClr>
                </a:solidFill>
                <a:latin typeface="微软雅黑" panose="020B0503020204020204" pitchFamily="34" charset="-122"/>
                <a:ea typeface="微软雅黑" panose="020B0503020204020204" pitchFamily="34" charset="-122"/>
              </a:rPr>
              <a:t>服务器响应数据对象</a:t>
            </a:r>
            <a:endParaRPr lang="zh-CN" altLang="en-US" sz="1400" b="1" dirty="0">
              <a:solidFill>
                <a:schemeClr val="accent1">
                  <a:lumMod val="75000"/>
                </a:schemeClr>
              </a:solidFill>
            </a:endParaRPr>
          </a:p>
        </p:txBody>
      </p:sp>
      <p:cxnSp>
        <p:nvCxnSpPr>
          <p:cNvPr id="11" name="直接箭头连接符 10"/>
          <p:cNvCxnSpPr>
            <a:stCxn id="6" idx="0"/>
          </p:cNvCxnSpPr>
          <p:nvPr/>
        </p:nvCxnSpPr>
        <p:spPr>
          <a:xfrm flipV="1">
            <a:off x="1941221" y="3630937"/>
            <a:ext cx="3693" cy="44460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41669" y="4455862"/>
            <a:ext cx="10771360"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得到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response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服务器响应对象后，该对象有一系列的方法获取指定网页的基本参数信息和页面源代码。</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r</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esponse</a:t>
            </a:r>
            <a:r>
              <a:rPr lang="en-US" altLang="zh-CN" sz="1600" dirty="0" err="1" smtClean="0">
                <a:solidFill>
                  <a:schemeClr val="accent2"/>
                </a:solidFill>
                <a:latin typeface="微软雅黑" panose="020B0503020204020204" pitchFamily="34" charset="-122"/>
                <a:ea typeface="微软雅黑" panose="020B0503020204020204" pitchFamily="34" charset="-122"/>
              </a:rPr>
              <a:t>.geturl</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获取请求</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url</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地址</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response</a:t>
            </a:r>
            <a:r>
              <a:rPr lang="en-US" altLang="zh-CN" sz="1600" dirty="0" err="1" smtClean="0">
                <a:solidFill>
                  <a:schemeClr val="accent2"/>
                </a:solidFill>
                <a:latin typeface="微软雅黑" panose="020B0503020204020204" pitchFamily="34" charset="-122"/>
                <a:ea typeface="微软雅黑" panose="020B0503020204020204" pitchFamily="34" charset="-122"/>
              </a:rPr>
              <a:t>.getcode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获取返回码（</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正常）</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我们</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尝试一下，看看都是什么结果？</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715" y="2326012"/>
            <a:ext cx="30480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4874" y="3438852"/>
            <a:ext cx="50006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8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animEffect transition="in" filter="fade">
                                      <p:cBhvr>
                                        <p:cTn id="15" dur="500"/>
                                        <p:tgtEl>
                                          <p:spTgt spid="16">
                                            <p:txEl>
                                              <p:pRg st="0" end="0"/>
                                            </p:txEl>
                                          </p:spTgt>
                                        </p:tgtEl>
                                      </p:cBhvr>
                                    </p:animEffect>
                                    <p:anim calcmode="lin" valueType="num">
                                      <p:cBhvr>
                                        <p:cTn id="16"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42" presetClass="entr" presetSubtype="0" fill="hold" nodeType="afterEffect">
                                  <p:stCondLst>
                                    <p:cond delay="0"/>
                                  </p:stCondLst>
                                  <p:childTnLst>
                                    <p:set>
                                      <p:cBhvr>
                                        <p:cTn id="20" dur="1" fill="hold">
                                          <p:stCondLst>
                                            <p:cond delay="0"/>
                                          </p:stCondLst>
                                        </p:cTn>
                                        <p:tgtEl>
                                          <p:spTgt spid="16">
                                            <p:txEl>
                                              <p:pRg st="1" end="1"/>
                                            </p:txEl>
                                          </p:spTgt>
                                        </p:tgtEl>
                                        <p:attrNameLst>
                                          <p:attrName>style.visibility</p:attrName>
                                        </p:attrNameLst>
                                      </p:cBhvr>
                                      <p:to>
                                        <p:strVal val="visible"/>
                                      </p:to>
                                    </p:set>
                                    <p:animEffect transition="in" filter="fade">
                                      <p:cBhvr>
                                        <p:cTn id="21" dur="500"/>
                                        <p:tgtEl>
                                          <p:spTgt spid="16">
                                            <p:txEl>
                                              <p:pRg st="1" end="1"/>
                                            </p:txEl>
                                          </p:spTgt>
                                        </p:tgtEl>
                                      </p:cBhvr>
                                    </p:animEffect>
                                    <p:anim calcmode="lin" valueType="num">
                                      <p:cBhvr>
                                        <p:cTn id="22"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16">
                                            <p:txEl>
                                              <p:pRg st="2" end="2"/>
                                            </p:txEl>
                                          </p:spTgt>
                                        </p:tgtEl>
                                        <p:attrNameLst>
                                          <p:attrName>style.visibility</p:attrName>
                                        </p:attrNameLst>
                                      </p:cBhvr>
                                      <p:to>
                                        <p:strVal val="visible"/>
                                      </p:to>
                                    </p:set>
                                    <p:animEffect transition="in" filter="fade">
                                      <p:cBhvr>
                                        <p:cTn id="27" dur="500"/>
                                        <p:tgtEl>
                                          <p:spTgt spid="16">
                                            <p:txEl>
                                              <p:pRg st="2" end="2"/>
                                            </p:txEl>
                                          </p:spTgt>
                                        </p:tgtEl>
                                      </p:cBhvr>
                                    </p:animEffect>
                                    <p:anim calcmode="lin" valueType="num">
                                      <p:cBhvr>
                                        <p:cTn id="28"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9" dur="5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6">
                                            <p:txEl>
                                              <p:pRg st="3" end="3"/>
                                            </p:txEl>
                                          </p:spTgt>
                                        </p:tgtEl>
                                        <p:attrNameLst>
                                          <p:attrName>style.visibility</p:attrName>
                                        </p:attrNameLst>
                                      </p:cBhvr>
                                      <p:to>
                                        <p:strVal val="visible"/>
                                      </p:to>
                                    </p:set>
                                    <p:animEffect transition="in" filter="fade">
                                      <p:cBhvr>
                                        <p:cTn id="34"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1122088" y="2683531"/>
            <a:ext cx="7305675" cy="2447925"/>
          </a:xfrm>
          <a:prstGeom prst="rect">
            <a:avLst/>
          </a:prstGeom>
          <a:ln>
            <a:noFill/>
          </a:ln>
          <a:effectLst>
            <a:outerShdw blurRad="292100" dist="139700" dir="2700000" algn="tl" rotWithShape="0">
              <a:srgbClr val="333333">
                <a:alpha val="65000"/>
              </a:srgbClr>
            </a:outerShdw>
          </a:effectLst>
        </p:spPr>
      </p:pic>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urllib</a:t>
            </a:r>
            <a:r>
              <a:rPr lang="zh-CN" altLang="en-US" sz="2000" b="1" dirty="0" smtClean="0">
                <a:solidFill>
                  <a:schemeClr val="bg1">
                    <a:lumMod val="95000"/>
                  </a:schemeClr>
                </a:solidFill>
              </a:rPr>
              <a:t>模块</a:t>
            </a:r>
            <a:endParaRPr lang="zh-CN" altLang="en-US" sz="2000" b="1" dirty="0">
              <a:solidFill>
                <a:schemeClr val="bg1">
                  <a:lumMod val="95000"/>
                </a:schemeClr>
              </a:solidFill>
            </a:endParaRP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1.2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快速获取网页的信息数据</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941669" y="2190207"/>
            <a:ext cx="10771360"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获取网页源代码并写入到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文件</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ch05-demo01-urllib-urlopen.py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3671875" y="5332336"/>
            <a:ext cx="2424125" cy="307777"/>
          </a:xfrm>
          <a:prstGeom prst="rect">
            <a:avLst/>
          </a:prstGeom>
        </p:spPr>
        <p:txBody>
          <a:bodyPr wrap="none">
            <a:spAutoFit/>
          </a:bodyPr>
          <a:lstStyle/>
          <a:p>
            <a:r>
              <a:rPr lang="zh-CN" altLang="en-US" sz="1400" b="1" dirty="0" smtClean="0">
                <a:solidFill>
                  <a:schemeClr val="accent1">
                    <a:lumMod val="75000"/>
                  </a:schemeClr>
                </a:solidFill>
                <a:latin typeface="微软雅黑" panose="020B0503020204020204" pitchFamily="34" charset="-122"/>
                <a:ea typeface="微软雅黑" panose="020B0503020204020204" pitchFamily="34" charset="-122"/>
              </a:rPr>
              <a:t>设置使用</a:t>
            </a:r>
            <a:r>
              <a:rPr lang="en-US" altLang="zh-CN" sz="1400" b="1" dirty="0" smtClean="0">
                <a:solidFill>
                  <a:schemeClr val="accent1">
                    <a:lumMod val="75000"/>
                  </a:schemeClr>
                </a:solidFill>
                <a:latin typeface="微软雅黑" panose="020B0503020204020204" pitchFamily="34" charset="-122"/>
                <a:ea typeface="微软雅黑" panose="020B0503020204020204" pitchFamily="34" charset="-122"/>
              </a:rPr>
              <a:t>utf-8</a:t>
            </a:r>
            <a:r>
              <a:rPr lang="zh-CN" altLang="en-US" sz="1400" b="1" dirty="0" smtClean="0">
                <a:solidFill>
                  <a:schemeClr val="accent1">
                    <a:lumMod val="75000"/>
                  </a:schemeClr>
                </a:solidFill>
                <a:latin typeface="微软雅黑" panose="020B0503020204020204" pitchFamily="34" charset="-122"/>
                <a:ea typeface="微软雅黑" panose="020B0503020204020204" pitchFamily="34" charset="-122"/>
              </a:rPr>
              <a:t>进行数据解码</a:t>
            </a:r>
            <a:endParaRPr lang="zh-CN" altLang="en-US" sz="1400" b="1" dirty="0">
              <a:solidFill>
                <a:schemeClr val="accent1">
                  <a:lumMod val="75000"/>
                </a:schemeClr>
              </a:solidFill>
            </a:endParaRPr>
          </a:p>
        </p:txBody>
      </p:sp>
      <p:sp>
        <p:nvSpPr>
          <p:cNvPr id="16" name="矩形 15"/>
          <p:cNvSpPr/>
          <p:nvPr/>
        </p:nvSpPr>
        <p:spPr>
          <a:xfrm>
            <a:off x="941669" y="1737838"/>
            <a:ext cx="10771360"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我们使用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response</a:t>
            </a:r>
            <a:r>
              <a:rPr lang="en-US" altLang="zh-CN" sz="1600" dirty="0" err="1" smtClean="0">
                <a:solidFill>
                  <a:schemeClr val="accent2"/>
                </a:solidFill>
                <a:latin typeface="微软雅黑" panose="020B0503020204020204" pitchFamily="34" charset="-122"/>
                <a:ea typeface="微软雅黑" panose="020B0503020204020204" pitchFamily="34" charset="-122"/>
              </a:rPr>
              <a:t>.read</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函数可以轻松获取指定网页的源代码。</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（建议使用</a:t>
            </a:r>
            <a:r>
              <a:rPr lang="en-US" altLang="zh-CN" sz="1400" dirty="0" smtClean="0">
                <a:solidFill>
                  <a:schemeClr val="bg1">
                    <a:lumMod val="50000"/>
                  </a:schemeClr>
                </a:solidFill>
                <a:latin typeface="微软雅黑" panose="020B0503020204020204" pitchFamily="34" charset="-122"/>
                <a:ea typeface="微软雅黑" panose="020B0503020204020204" pitchFamily="34" charset="-122"/>
              </a:rPr>
              <a:t>decode()</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函数设置字符集，防止中文乱码）</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1" name="直接箭头连接符 10"/>
          <p:cNvCxnSpPr>
            <a:stCxn id="6" idx="0"/>
          </p:cNvCxnSpPr>
          <p:nvPr/>
        </p:nvCxnSpPr>
        <p:spPr>
          <a:xfrm flipH="1" flipV="1">
            <a:off x="4862286" y="4905829"/>
            <a:ext cx="21652" cy="42650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71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anim calcmode="lin" valueType="num">
                                      <p:cBhvr>
                                        <p:cTn id="21" dur="500" fill="hold"/>
                                        <p:tgtEl>
                                          <p:spTgt spid="14"/>
                                        </p:tgtEl>
                                        <p:attrNameLst>
                                          <p:attrName>ppt_x</p:attrName>
                                        </p:attrNameLst>
                                      </p:cBhvr>
                                      <p:tavLst>
                                        <p:tav tm="0">
                                          <p:val>
                                            <p:strVal val="#ppt_x"/>
                                          </p:val>
                                        </p:tav>
                                        <p:tav tm="100000">
                                          <p:val>
                                            <p:strVal val="#ppt_x"/>
                                          </p:val>
                                        </p:tav>
                                      </p:tavLst>
                                    </p:anim>
                                    <p:anim calcmode="lin" valueType="num">
                                      <p:cBhvr>
                                        <p:cTn id="22" dur="500" fill="hold"/>
                                        <p:tgtEl>
                                          <p:spTgt spid="14"/>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urllib</a:t>
            </a:r>
            <a:r>
              <a:rPr lang="zh-CN" altLang="en-US" sz="2000" b="1" dirty="0" smtClean="0">
                <a:solidFill>
                  <a:schemeClr val="bg1">
                    <a:lumMod val="95000"/>
                  </a:schemeClr>
                </a:solidFill>
              </a:rPr>
              <a:t>模块</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854585" y="1079566"/>
            <a:ext cx="5038215" cy="477054"/>
          </a:xfrm>
          <a:prstGeom prst="rect">
            <a:avLst/>
          </a:prstGeom>
        </p:spPr>
        <p:txBody>
          <a:bodyPr wrap="squar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1.3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携带请求参数</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6" name="矩形 15"/>
          <p:cNvSpPr/>
          <p:nvPr/>
        </p:nvSpPr>
        <p:spPr>
          <a:xfrm>
            <a:off x="1122088" y="1714961"/>
            <a:ext cx="10771360" cy="1077218"/>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u</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rlopen</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函数的第</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个参数为 </a:t>
            </a:r>
            <a:r>
              <a:rPr lang="en-US" altLang="zh-CN" sz="1600" dirty="0" smtClean="0">
                <a:solidFill>
                  <a:schemeClr val="accent2"/>
                </a:solidFill>
                <a:latin typeface="微软雅黑" panose="020B0503020204020204" pitchFamily="34" charset="-122"/>
                <a:ea typeface="微软雅黑" panose="020B0503020204020204" pitchFamily="34" charset="-122"/>
              </a:rPr>
              <a:t>data</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，该参数用于设置请求参数。</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（如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http://httpbin.org/post</a:t>
            </a:r>
            <a:r>
              <a:rPr lang="en-US" altLang="zh-CN" sz="1600" dirty="0">
                <a:solidFill>
                  <a:schemeClr val="accent2"/>
                </a:solidFill>
                <a:latin typeface="微软雅黑" panose="020B0503020204020204" pitchFamily="34" charset="-122"/>
                <a:ea typeface="微软雅黑" panose="020B0503020204020204" pitchFamily="34" charset="-122"/>
              </a:rPr>
              <a:t>?</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word=hello</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data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参数是一个典型字典类型数据。</a:t>
            </a:r>
            <a:r>
              <a:rPr lang="en-US" altLang="zh-CN" sz="1600" dirty="0" smtClean="0">
                <a:solidFill>
                  <a:schemeClr val="accent1">
                    <a:lumMod val="75000"/>
                  </a:schemeClr>
                </a:solidFill>
                <a:latin typeface="微软雅黑" panose="020B0503020204020204" pitchFamily="34" charset="-122"/>
                <a:ea typeface="微软雅黑" panose="020B0503020204020204" pitchFamily="34" charset="-122"/>
              </a:rPr>
              <a:t>{‘word’: ‘hello’}</a:t>
            </a:r>
            <a:endParaRPr lang="en-US" altLang="zh-CN" sz="1400" dirty="0" smtClean="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1122088" y="2803531"/>
            <a:ext cx="10771360"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示例：</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向指定的网址发送请求并携带请求参数</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ch05-demo02-urllib-params.py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 y="5413829"/>
            <a:ext cx="6813073" cy="105954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150000"/>
              </a:lnSpc>
            </a:pPr>
            <a:r>
              <a:rPr lang="zh-CN" altLang="en-US" sz="1200" b="1" dirty="0" smtClean="0">
                <a:solidFill>
                  <a:schemeClr val="accent4">
                    <a:lumMod val="50000"/>
                  </a:schemeClr>
                </a:solidFill>
                <a:latin typeface="微软雅黑" panose="020B0503020204020204" pitchFamily="34" charset="-122"/>
                <a:ea typeface="微软雅黑" panose="020B0503020204020204" pitchFamily="34" charset="-122"/>
              </a:rPr>
              <a:t>说明：</a:t>
            </a:r>
            <a:endParaRPr lang="en-US" altLang="zh-CN" sz="1200" b="1" dirty="0" smtClean="0">
              <a:solidFill>
                <a:schemeClr val="accent4">
                  <a:lumMod val="50000"/>
                </a:schemeClr>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en-US" sz="1200" dirty="0" smtClean="0">
                <a:solidFill>
                  <a:schemeClr val="accent4">
                    <a:lumMod val="50000"/>
                  </a:schemeClr>
                </a:solidFill>
                <a:latin typeface="微软雅黑" panose="020B0503020204020204" pitchFamily="34" charset="-122"/>
                <a:ea typeface="微软雅黑" panose="020B0503020204020204" pitchFamily="34" charset="-122"/>
              </a:rPr>
              <a:t>将</a:t>
            </a:r>
            <a:r>
              <a:rPr lang="en-US" altLang="zh-CN" sz="1200" dirty="0">
                <a:solidFill>
                  <a:schemeClr val="accent4">
                    <a:lumMod val="50000"/>
                  </a:schemeClr>
                </a:solidFill>
                <a:latin typeface="微软雅黑" panose="020B0503020204020204" pitchFamily="34" charset="-122"/>
                <a:ea typeface="微软雅黑" panose="020B0503020204020204" pitchFamily="34" charset="-122"/>
              </a:rPr>
              <a:t>post</a:t>
            </a:r>
            <a:r>
              <a:rPr lang="zh-CN" altLang="en-US" sz="1200" dirty="0">
                <a:solidFill>
                  <a:schemeClr val="accent4">
                    <a:lumMod val="50000"/>
                  </a:schemeClr>
                </a:solidFill>
                <a:latin typeface="微软雅黑" panose="020B0503020204020204" pitchFamily="34" charset="-122"/>
                <a:ea typeface="微软雅黑" panose="020B0503020204020204" pitchFamily="34" charset="-122"/>
              </a:rPr>
              <a:t>数据进行序列化后放到</a:t>
            </a:r>
            <a:r>
              <a:rPr lang="en-US" altLang="zh-CN" sz="1200" dirty="0" err="1">
                <a:solidFill>
                  <a:schemeClr val="accent4">
                    <a:lumMod val="50000"/>
                  </a:schemeClr>
                </a:solidFill>
                <a:latin typeface="微软雅黑" panose="020B0503020204020204" pitchFamily="34" charset="-122"/>
                <a:ea typeface="微软雅黑" panose="020B0503020204020204" pitchFamily="34" charset="-122"/>
              </a:rPr>
              <a:t>urllib.request.urlopen</a:t>
            </a:r>
            <a:r>
              <a:rPr lang="zh-CN" altLang="en-US" sz="1200" dirty="0">
                <a:solidFill>
                  <a:schemeClr val="accent4">
                    <a:lumMod val="50000"/>
                  </a:schemeClr>
                </a:solidFill>
                <a:latin typeface="微软雅黑" panose="020B0503020204020204" pitchFamily="34" charset="-122"/>
                <a:ea typeface="微软雅黑" panose="020B0503020204020204" pitchFamily="34" charset="-122"/>
              </a:rPr>
              <a:t>的</a:t>
            </a:r>
            <a:r>
              <a:rPr lang="en-US" altLang="zh-CN" sz="1200" dirty="0">
                <a:solidFill>
                  <a:schemeClr val="accent4">
                    <a:lumMod val="50000"/>
                  </a:schemeClr>
                </a:solidFill>
                <a:latin typeface="微软雅黑" panose="020B0503020204020204" pitchFamily="34" charset="-122"/>
                <a:ea typeface="微软雅黑" panose="020B0503020204020204" pitchFamily="34" charset="-122"/>
              </a:rPr>
              <a:t>data</a:t>
            </a:r>
            <a:r>
              <a:rPr lang="zh-CN" altLang="en-US" sz="1200" dirty="0">
                <a:solidFill>
                  <a:schemeClr val="accent4">
                    <a:lumMod val="50000"/>
                  </a:schemeClr>
                </a:solidFill>
                <a:latin typeface="微软雅黑" panose="020B0503020204020204" pitchFamily="34" charset="-122"/>
                <a:ea typeface="微软雅黑" panose="020B0503020204020204" pitchFamily="34" charset="-122"/>
              </a:rPr>
              <a:t>参数中</a:t>
            </a:r>
            <a:r>
              <a:rPr lang="zh-CN" altLang="en-US" sz="1200" dirty="0" smtClean="0">
                <a:solidFill>
                  <a:schemeClr val="accent4">
                    <a:lumMod val="50000"/>
                  </a:schemeClr>
                </a:solidFill>
                <a:latin typeface="微软雅黑" panose="020B0503020204020204" pitchFamily="34" charset="-122"/>
                <a:ea typeface="微软雅黑" panose="020B0503020204020204" pitchFamily="34" charset="-122"/>
              </a:rPr>
              <a:t>。</a:t>
            </a:r>
            <a:endParaRPr lang="en-US" altLang="zh-CN" sz="1200" dirty="0" smtClean="0">
              <a:solidFill>
                <a:schemeClr val="accent4">
                  <a:lumMod val="50000"/>
                </a:schemeClr>
              </a:solidFill>
              <a:latin typeface="微软雅黑" panose="020B0503020204020204" pitchFamily="34" charset="-122"/>
              <a:ea typeface="微软雅黑" panose="020B0503020204020204" pitchFamily="34" charset="-122"/>
            </a:endParaRPr>
          </a:p>
          <a:p>
            <a:pPr marL="228600" indent="-228600">
              <a:lnSpc>
                <a:spcPct val="150000"/>
              </a:lnSpc>
              <a:buFont typeface="+mj-lt"/>
              <a:buAutoNum type="arabicPeriod"/>
            </a:pPr>
            <a:r>
              <a:rPr lang="zh-CN" altLang="en-US" sz="1200" dirty="0" smtClean="0">
                <a:solidFill>
                  <a:schemeClr val="accent4">
                    <a:lumMod val="50000"/>
                  </a:schemeClr>
                </a:solidFill>
                <a:latin typeface="微软雅黑" panose="020B0503020204020204" pitchFamily="34" charset="-122"/>
                <a:ea typeface="微软雅黑" panose="020B0503020204020204" pitchFamily="34" charset="-122"/>
              </a:rPr>
              <a:t>如果</a:t>
            </a:r>
            <a:r>
              <a:rPr lang="zh-CN" altLang="en-US" sz="1200" dirty="0">
                <a:solidFill>
                  <a:schemeClr val="accent4">
                    <a:lumMod val="50000"/>
                  </a:schemeClr>
                </a:solidFill>
                <a:latin typeface="微软雅黑" panose="020B0503020204020204" pitchFamily="34" charset="-122"/>
                <a:ea typeface="微软雅黑" panose="020B0503020204020204" pitchFamily="34" charset="-122"/>
              </a:rPr>
              <a:t>我们添加</a:t>
            </a:r>
            <a:r>
              <a:rPr lang="en-US" altLang="zh-CN" sz="1200" dirty="0">
                <a:solidFill>
                  <a:schemeClr val="accent4">
                    <a:lumMod val="50000"/>
                  </a:schemeClr>
                </a:solidFill>
                <a:latin typeface="微软雅黑" panose="020B0503020204020204" pitchFamily="34" charset="-122"/>
                <a:ea typeface="微软雅黑" panose="020B0503020204020204" pitchFamily="34" charset="-122"/>
              </a:rPr>
              <a:t>data</a:t>
            </a:r>
            <a:r>
              <a:rPr lang="zh-CN" altLang="en-US" sz="1200" dirty="0">
                <a:solidFill>
                  <a:schemeClr val="accent4">
                    <a:lumMod val="50000"/>
                  </a:schemeClr>
                </a:solidFill>
                <a:latin typeface="微软雅黑" panose="020B0503020204020204" pitchFamily="34" charset="-122"/>
                <a:ea typeface="微软雅黑" panose="020B0503020204020204" pitchFamily="34" charset="-122"/>
              </a:rPr>
              <a:t>参数的时候就是以</a:t>
            </a:r>
            <a:r>
              <a:rPr lang="en-US" altLang="zh-CN" sz="1200" dirty="0">
                <a:solidFill>
                  <a:schemeClr val="accent4">
                    <a:lumMod val="50000"/>
                  </a:schemeClr>
                </a:solidFill>
                <a:latin typeface="微软雅黑" panose="020B0503020204020204" pitchFamily="34" charset="-122"/>
                <a:ea typeface="微软雅黑" panose="020B0503020204020204" pitchFamily="34" charset="-122"/>
              </a:rPr>
              <a:t>post</a:t>
            </a:r>
            <a:r>
              <a:rPr lang="zh-CN" altLang="en-US" sz="1200" dirty="0">
                <a:solidFill>
                  <a:schemeClr val="accent4">
                    <a:lumMod val="50000"/>
                  </a:schemeClr>
                </a:solidFill>
                <a:latin typeface="微软雅黑" panose="020B0503020204020204" pitchFamily="34" charset="-122"/>
                <a:ea typeface="微软雅黑" panose="020B0503020204020204" pitchFamily="34" charset="-122"/>
              </a:rPr>
              <a:t>请求方式请求，如果没有</a:t>
            </a:r>
            <a:r>
              <a:rPr lang="en-US" altLang="zh-CN" sz="1200" dirty="0">
                <a:solidFill>
                  <a:schemeClr val="accent4">
                    <a:lumMod val="50000"/>
                  </a:schemeClr>
                </a:solidFill>
                <a:latin typeface="微软雅黑" panose="020B0503020204020204" pitchFamily="34" charset="-122"/>
                <a:ea typeface="微软雅黑" panose="020B0503020204020204" pitchFamily="34" charset="-122"/>
              </a:rPr>
              <a:t>data</a:t>
            </a:r>
            <a:r>
              <a:rPr lang="zh-CN" altLang="en-US" sz="1200" dirty="0">
                <a:solidFill>
                  <a:schemeClr val="accent4">
                    <a:lumMod val="50000"/>
                  </a:schemeClr>
                </a:solidFill>
                <a:latin typeface="微软雅黑" panose="020B0503020204020204" pitchFamily="34" charset="-122"/>
                <a:ea typeface="微软雅黑" panose="020B0503020204020204" pitchFamily="34" charset="-122"/>
              </a:rPr>
              <a:t>参数就是</a:t>
            </a:r>
            <a:r>
              <a:rPr lang="en-US" altLang="zh-CN" sz="1200" dirty="0">
                <a:solidFill>
                  <a:schemeClr val="accent4">
                    <a:lumMod val="50000"/>
                  </a:schemeClr>
                </a:solidFill>
                <a:latin typeface="微软雅黑" panose="020B0503020204020204" pitchFamily="34" charset="-122"/>
                <a:ea typeface="微软雅黑" panose="020B0503020204020204" pitchFamily="34" charset="-122"/>
              </a:rPr>
              <a:t>get</a:t>
            </a:r>
            <a:r>
              <a:rPr lang="zh-CN" altLang="en-US" sz="1200" dirty="0">
                <a:solidFill>
                  <a:schemeClr val="accent4">
                    <a:lumMod val="50000"/>
                  </a:schemeClr>
                </a:solidFill>
                <a:latin typeface="微软雅黑" panose="020B0503020204020204" pitchFamily="34" charset="-122"/>
                <a:ea typeface="微软雅黑" panose="020B0503020204020204" pitchFamily="34" charset="-122"/>
              </a:rPr>
              <a:t>请求</a:t>
            </a:r>
            <a:r>
              <a:rPr lang="zh-CN" altLang="en-US" sz="1200" dirty="0" smtClean="0">
                <a:solidFill>
                  <a:schemeClr val="accent4">
                    <a:lumMod val="50000"/>
                  </a:schemeClr>
                </a:solidFill>
                <a:latin typeface="微软雅黑" panose="020B0503020204020204" pitchFamily="34" charset="-122"/>
                <a:ea typeface="微软雅黑" panose="020B0503020204020204" pitchFamily="34" charset="-122"/>
              </a:rPr>
              <a:t>方式</a:t>
            </a:r>
            <a:endParaRPr lang="zh-CN" altLang="en-US" sz="1200" dirty="0">
              <a:solidFill>
                <a:schemeClr val="accent4">
                  <a:lumMod val="50000"/>
                </a:schemeClr>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4"/>
          <a:stretch>
            <a:fillRect/>
          </a:stretch>
        </p:blipFill>
        <p:spPr>
          <a:xfrm>
            <a:off x="1149350" y="3385008"/>
            <a:ext cx="4743450" cy="1343025"/>
          </a:xfrm>
          <a:prstGeom prst="rect">
            <a:avLst/>
          </a:prstGeom>
          <a:ln>
            <a:noFill/>
          </a:ln>
          <a:effectLst>
            <a:outerShdw blurRad="292100" dist="139700" dir="2700000" algn="tl" rotWithShape="0">
              <a:srgbClr val="333333">
                <a:alpha val="65000"/>
              </a:srgbClr>
            </a:outerShdw>
          </a:effectLst>
        </p:spPr>
      </p:pic>
      <p:pic>
        <p:nvPicPr>
          <p:cNvPr id="18" name="图片 17"/>
          <p:cNvPicPr>
            <a:picLocks noChangeAspect="1"/>
          </p:cNvPicPr>
          <p:nvPr/>
        </p:nvPicPr>
        <p:blipFill>
          <a:blip r:embed="rId5"/>
          <a:stretch>
            <a:fillRect/>
          </a:stretch>
        </p:blipFill>
        <p:spPr>
          <a:xfrm>
            <a:off x="6237968" y="3385008"/>
            <a:ext cx="5086350" cy="1581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931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anim calcmode="lin" valueType="num">
                                      <p:cBhvr>
                                        <p:cTn id="15" dur="500" fill="hold"/>
                                        <p:tgtEl>
                                          <p:spTgt spid="12"/>
                                        </p:tgtEl>
                                        <p:attrNameLst>
                                          <p:attrName>ppt_x</p:attrName>
                                        </p:attrNameLst>
                                      </p:cBhvr>
                                      <p:tavLst>
                                        <p:tav tm="0">
                                          <p:val>
                                            <p:strVal val="#ppt_x"/>
                                          </p:val>
                                        </p:tav>
                                        <p:tav tm="100000">
                                          <p:val>
                                            <p:strVal val="#ppt_x"/>
                                          </p:val>
                                        </p:tav>
                                      </p:tavLst>
                                    </p:anim>
                                    <p:anim calcmode="lin" valueType="num">
                                      <p:cBhvr>
                                        <p:cTn id="16" dur="500" fill="hold"/>
                                        <p:tgtEl>
                                          <p:spTgt spid="12"/>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anim calcmode="lin" valueType="num">
                                      <p:cBhvr>
                                        <p:cTn id="26" dur="500" fill="hold"/>
                                        <p:tgtEl>
                                          <p:spTgt spid="18"/>
                                        </p:tgtEl>
                                        <p:attrNameLst>
                                          <p:attrName>ppt_x</p:attrName>
                                        </p:attrNameLst>
                                      </p:cBhvr>
                                      <p:tavLst>
                                        <p:tav tm="0">
                                          <p:val>
                                            <p:strVal val="#ppt_x"/>
                                          </p:val>
                                        </p:tav>
                                        <p:tav tm="100000">
                                          <p:val>
                                            <p:strVal val="#ppt_x"/>
                                          </p:val>
                                        </p:tav>
                                      </p:tavLst>
                                    </p:anim>
                                    <p:anim calcmode="lin" valueType="num">
                                      <p:cBhvr>
                                        <p:cTn id="27"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250" fill="hold"/>
                                        <p:tgtEl>
                                          <p:spTgt spid="15"/>
                                        </p:tgtEl>
                                        <p:attrNameLst>
                                          <p:attrName>ppt_x</p:attrName>
                                        </p:attrNameLst>
                                      </p:cBhvr>
                                      <p:tavLst>
                                        <p:tav tm="0">
                                          <p:val>
                                            <p:strVal val="0-#ppt_w/2"/>
                                          </p:val>
                                        </p:tav>
                                        <p:tav tm="100000">
                                          <p:val>
                                            <p:strVal val="#ppt_x"/>
                                          </p:val>
                                        </p:tav>
                                      </p:tavLst>
                                    </p:anim>
                                    <p:anim calcmode="lin" valueType="num">
                                      <p:cBhvr additive="base">
                                        <p:cTn id="33" dur="25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p:bldP spid="1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12646</TotalTime>
  <Words>2248</Words>
  <Application>Microsoft Office PowerPoint</Application>
  <PresentationFormat>自定义</PresentationFormat>
  <Paragraphs>193</Paragraphs>
  <Slides>30</Slides>
  <Notes>6</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第02讲：网络数据采集模块库</vt:lpstr>
      <vt:lpstr>知识点</vt:lpstr>
      <vt:lpstr>PowerPoint 演示文稿</vt:lpstr>
      <vt:lpstr>1. Urllib模块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正则表达式</vt:lpstr>
      <vt:lpstr>PowerPoint 演示文稿</vt:lpstr>
      <vt:lpstr>PowerPoint 演示文稿</vt:lpstr>
      <vt:lpstr>PowerPoint 演示文稿</vt:lpstr>
      <vt:lpstr>PowerPoint 演示文稿</vt:lpstr>
      <vt:lpstr>PowerPoint 演示文稿</vt:lpstr>
      <vt:lpstr>PowerPoint 演示文稿</vt:lpstr>
      <vt:lpstr>3. Re 正则表达式模块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alvin yan</dc:creator>
  <cp:lastModifiedBy>admin</cp:lastModifiedBy>
  <cp:revision>3969</cp:revision>
  <dcterms:created xsi:type="dcterms:W3CDTF">2017-04-17T02:08:04Z</dcterms:created>
  <dcterms:modified xsi:type="dcterms:W3CDTF">2020-07-01T23:42:01Z</dcterms:modified>
</cp:coreProperties>
</file>