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91" r:id="rId3"/>
    <p:sldId id="366" r:id="rId4"/>
    <p:sldId id="292" r:id="rId5"/>
    <p:sldId id="367" r:id="rId6"/>
    <p:sldId id="433" r:id="rId7"/>
    <p:sldId id="368" r:id="rId8"/>
    <p:sldId id="369" r:id="rId9"/>
    <p:sldId id="370" r:id="rId10"/>
    <p:sldId id="371" r:id="rId11"/>
    <p:sldId id="372" r:id="rId12"/>
    <p:sldId id="373" r:id="rId13"/>
    <p:sldId id="374" r:id="rId14"/>
    <p:sldId id="375" r:id="rId15"/>
    <p:sldId id="376" r:id="rId16"/>
    <p:sldId id="330" r:id="rId17"/>
    <p:sldId id="377" r:id="rId18"/>
    <p:sldId id="378" r:id="rId19"/>
    <p:sldId id="379" r:id="rId20"/>
    <p:sldId id="380" r:id="rId21"/>
    <p:sldId id="381" r:id="rId22"/>
    <p:sldId id="382" r:id="rId23"/>
    <p:sldId id="401" r:id="rId24"/>
    <p:sldId id="403" r:id="rId25"/>
    <p:sldId id="404" r:id="rId26"/>
    <p:sldId id="405" r:id="rId27"/>
    <p:sldId id="406" r:id="rId28"/>
    <p:sldId id="407" r:id="rId29"/>
    <p:sldId id="408" r:id="rId30"/>
    <p:sldId id="409" r:id="rId31"/>
    <p:sldId id="410" r:id="rId32"/>
    <p:sldId id="411" r:id="rId33"/>
    <p:sldId id="412" r:id="rId34"/>
    <p:sldId id="413" r:id="rId35"/>
    <p:sldId id="414" r:id="rId36"/>
    <p:sldId id="415" r:id="rId37"/>
    <p:sldId id="416" r:id="rId38"/>
    <p:sldId id="417" r:id="rId39"/>
    <p:sldId id="418" r:id="rId40"/>
    <p:sldId id="426" r:id="rId41"/>
    <p:sldId id="427" r:id="rId42"/>
    <p:sldId id="419" r:id="rId43"/>
    <p:sldId id="420" r:id="rId44"/>
    <p:sldId id="421" r:id="rId45"/>
    <p:sldId id="422" r:id="rId46"/>
    <p:sldId id="423" r:id="rId47"/>
    <p:sldId id="424" r:id="rId48"/>
    <p:sldId id="425" r:id="rId49"/>
    <p:sldId id="428" r:id="rId50"/>
    <p:sldId id="429" r:id="rId51"/>
    <p:sldId id="288"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19"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990000"/>
    <a:srgbClr val="ED7D31"/>
    <a:srgbClr val="E0A1F1"/>
    <a:srgbClr val="0563C1"/>
    <a:srgbClr val="5B9BD5"/>
    <a:srgbClr val="FFD966"/>
    <a:srgbClr val="81B2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70" d="100"/>
          <a:sy n="70" d="100"/>
        </p:scale>
        <p:origin x="-720" y="-324"/>
      </p:cViewPr>
      <p:guideLst>
        <p:guide orient="horz" pos="2319"/>
        <p:guide pos="3840"/>
      </p:guideLst>
    </p:cSldViewPr>
  </p:slideViewPr>
  <p:notesTextViewPr>
    <p:cViewPr>
      <p:scale>
        <a:sx n="1" d="1"/>
        <a:sy n="1" d="1"/>
      </p:scale>
      <p:origin x="0" y="0"/>
    </p:cViewPr>
  </p:notesTextViewPr>
  <p:notesViewPr>
    <p:cSldViewPr snapToGrid="0" showGuides="1">
      <p:cViewPr varScale="1">
        <p:scale>
          <a:sx n="54" d="100"/>
          <a:sy n="54"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944C0D-73A1-4338-813D-56FB7870B4C5}" type="datetimeFigureOut">
              <a:rPr lang="zh-CN" altLang="en-US" smtClean="0"/>
              <a:t>2020/6/29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6D6503-47C0-4E1A-9D67-00AEEC201591}" type="slidenum">
              <a:rPr lang="zh-CN" altLang="en-US" smtClean="0"/>
              <a:t>‹#›</a:t>
            </a:fld>
            <a:endParaRPr lang="zh-CN" altLang="en-US"/>
          </a:p>
        </p:txBody>
      </p:sp>
    </p:spTree>
    <p:extLst>
      <p:ext uri="{BB962C8B-B14F-4D97-AF65-F5344CB8AC3E}">
        <p14:creationId xmlns:p14="http://schemas.microsoft.com/office/powerpoint/2010/main" val="3455339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45F21-C970-4F98-B36A-7785D763E612}" type="datetimeFigureOut">
              <a:rPr lang="zh-CN" altLang="en-US" smtClean="0"/>
              <a:t>2020/6/29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B654-1501-43D1-931C-26DFEC84B06A}" type="slidenum">
              <a:rPr lang="zh-CN" altLang="en-US" smtClean="0"/>
              <a:t>‹#›</a:t>
            </a:fld>
            <a:endParaRPr lang="zh-CN" altLang="en-US"/>
          </a:p>
        </p:txBody>
      </p:sp>
    </p:spTree>
    <p:extLst>
      <p:ext uri="{BB962C8B-B14F-4D97-AF65-F5344CB8AC3E}">
        <p14:creationId xmlns:p14="http://schemas.microsoft.com/office/powerpoint/2010/main" val="378611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21</a:t>
            </a:fld>
            <a:endParaRPr lang="zh-CN" altLang="en-US"/>
          </a:p>
        </p:txBody>
      </p:sp>
    </p:spTree>
    <p:extLst>
      <p:ext uri="{BB962C8B-B14F-4D97-AF65-F5344CB8AC3E}">
        <p14:creationId xmlns:p14="http://schemas.microsoft.com/office/powerpoint/2010/main" val="4262589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47</a:t>
            </a:fld>
            <a:endParaRPr lang="zh-CN" altLang="en-US"/>
          </a:p>
        </p:txBody>
      </p:sp>
    </p:spTree>
    <p:extLst>
      <p:ext uri="{BB962C8B-B14F-4D97-AF65-F5344CB8AC3E}">
        <p14:creationId xmlns:p14="http://schemas.microsoft.com/office/powerpoint/2010/main" val="4210571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48</a:t>
            </a:fld>
            <a:endParaRPr lang="zh-CN" altLang="en-US"/>
          </a:p>
        </p:txBody>
      </p:sp>
    </p:spTree>
    <p:extLst>
      <p:ext uri="{BB962C8B-B14F-4D97-AF65-F5344CB8AC3E}">
        <p14:creationId xmlns:p14="http://schemas.microsoft.com/office/powerpoint/2010/main" val="477942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38</a:t>
            </a:fld>
            <a:endParaRPr lang="zh-CN" altLang="en-US"/>
          </a:p>
        </p:txBody>
      </p:sp>
    </p:spTree>
    <p:extLst>
      <p:ext uri="{BB962C8B-B14F-4D97-AF65-F5344CB8AC3E}">
        <p14:creationId xmlns:p14="http://schemas.microsoft.com/office/powerpoint/2010/main" val="3273910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40</a:t>
            </a:fld>
            <a:endParaRPr lang="zh-CN" altLang="en-US"/>
          </a:p>
        </p:txBody>
      </p:sp>
    </p:spTree>
    <p:extLst>
      <p:ext uri="{BB962C8B-B14F-4D97-AF65-F5344CB8AC3E}">
        <p14:creationId xmlns:p14="http://schemas.microsoft.com/office/powerpoint/2010/main" val="3817233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41</a:t>
            </a:fld>
            <a:endParaRPr lang="zh-CN" altLang="en-US"/>
          </a:p>
        </p:txBody>
      </p:sp>
    </p:spTree>
    <p:extLst>
      <p:ext uri="{BB962C8B-B14F-4D97-AF65-F5344CB8AC3E}">
        <p14:creationId xmlns:p14="http://schemas.microsoft.com/office/powerpoint/2010/main" val="2585800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42</a:t>
            </a:fld>
            <a:endParaRPr lang="zh-CN" altLang="en-US"/>
          </a:p>
        </p:txBody>
      </p:sp>
    </p:spTree>
    <p:extLst>
      <p:ext uri="{BB962C8B-B14F-4D97-AF65-F5344CB8AC3E}">
        <p14:creationId xmlns:p14="http://schemas.microsoft.com/office/powerpoint/2010/main" val="3014430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43</a:t>
            </a:fld>
            <a:endParaRPr lang="zh-CN" altLang="en-US"/>
          </a:p>
        </p:txBody>
      </p:sp>
    </p:spTree>
    <p:extLst>
      <p:ext uri="{BB962C8B-B14F-4D97-AF65-F5344CB8AC3E}">
        <p14:creationId xmlns:p14="http://schemas.microsoft.com/office/powerpoint/2010/main" val="2234958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44</a:t>
            </a:fld>
            <a:endParaRPr lang="zh-CN" altLang="en-US"/>
          </a:p>
        </p:txBody>
      </p:sp>
    </p:spTree>
    <p:extLst>
      <p:ext uri="{BB962C8B-B14F-4D97-AF65-F5344CB8AC3E}">
        <p14:creationId xmlns:p14="http://schemas.microsoft.com/office/powerpoint/2010/main" val="1116736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45</a:t>
            </a:fld>
            <a:endParaRPr lang="zh-CN" altLang="en-US"/>
          </a:p>
        </p:txBody>
      </p:sp>
    </p:spTree>
    <p:extLst>
      <p:ext uri="{BB962C8B-B14F-4D97-AF65-F5344CB8AC3E}">
        <p14:creationId xmlns:p14="http://schemas.microsoft.com/office/powerpoint/2010/main" val="313736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46</a:t>
            </a:fld>
            <a:endParaRPr lang="zh-CN" altLang="en-US"/>
          </a:p>
        </p:txBody>
      </p:sp>
    </p:spTree>
    <p:extLst>
      <p:ext uri="{BB962C8B-B14F-4D97-AF65-F5344CB8AC3E}">
        <p14:creationId xmlns:p14="http://schemas.microsoft.com/office/powerpoint/2010/main" val="181067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8" name="矩形 7"/>
          <p:cNvSpPr/>
          <p:nvPr userDrawn="1"/>
        </p:nvSpPr>
        <p:spPr>
          <a:xfrm>
            <a:off x="309283" y="0"/>
            <a:ext cx="2783541" cy="76648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16049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193812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61765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945869"/>
            <a:ext cx="10515600" cy="744819"/>
          </a:xfrm>
        </p:spPr>
        <p:txBody>
          <a:bodyPr>
            <a:normAutofit/>
          </a:bodyPr>
          <a:lstStyle>
            <a:lvl1pPr>
              <a:defRPr sz="30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0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D1FB01A-61B5-429E-948F-AF7844F4ECEE}"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
        <p:nvSpPr>
          <p:cNvPr id="8" name="矩形 7"/>
          <p:cNvSpPr/>
          <p:nvPr userDrawn="1"/>
        </p:nvSpPr>
        <p:spPr>
          <a:xfrm>
            <a:off x="9076765" y="0"/>
            <a:ext cx="2783541" cy="76648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Tree>
    <p:extLst>
      <p:ext uri="{BB962C8B-B14F-4D97-AF65-F5344CB8AC3E}">
        <p14:creationId xmlns:p14="http://schemas.microsoft.com/office/powerpoint/2010/main" val="345397058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D1FB01A-61B5-429E-948F-AF7844F4ECEE}"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3809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1FB01A-61B5-429E-948F-AF7844F4ECEE}" type="datetimeFigureOut">
              <a:rPr lang="zh-CN" altLang="en-US" smtClean="0"/>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4672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FB01A-61B5-429E-948F-AF7844F4ECEE}" type="datetimeFigureOut">
              <a:rPr lang="zh-CN" altLang="en-US" smtClean="0"/>
              <a:t>2020/6/29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7499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1FB01A-61B5-429E-948F-AF7844F4ECEE}" type="datetimeFigureOut">
              <a:rPr lang="zh-CN" altLang="en-US" smtClean="0"/>
              <a:t>2020/6/29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2375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1FB01A-61B5-429E-948F-AF7844F4ECEE}" type="datetimeFigureOut">
              <a:rPr lang="zh-CN" altLang="en-US" smtClean="0"/>
              <a:t>2020/6/29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85472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4343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28810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FB01A-61B5-429E-948F-AF7844F4ECEE}" type="datetimeFigureOut">
              <a:rPr lang="zh-CN" altLang="en-US" smtClean="0"/>
              <a:t>2020/6/29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9938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660993"/>
            <a:ext cx="9144000" cy="752249"/>
          </a:xfrm>
        </p:spPr>
        <p:txBody>
          <a:bodyPr>
            <a:normAutofit/>
          </a:bodyPr>
          <a:lstStyle/>
          <a:p>
            <a:r>
              <a:rPr lang="zh-CN" altLang="en-US" sz="3500" dirty="0" smtClean="0">
                <a:solidFill>
                  <a:schemeClr val="tx1">
                    <a:lumMod val="65000"/>
                    <a:lumOff val="35000"/>
                  </a:schemeClr>
                </a:solidFill>
              </a:rPr>
              <a:t>第</a:t>
            </a:r>
            <a:r>
              <a:rPr lang="en-US" altLang="zh-CN" sz="3500" dirty="0" smtClean="0">
                <a:solidFill>
                  <a:schemeClr val="tx1">
                    <a:lumMod val="65000"/>
                    <a:lumOff val="35000"/>
                  </a:schemeClr>
                </a:solidFill>
              </a:rPr>
              <a:t>02</a:t>
            </a:r>
            <a:r>
              <a:rPr lang="zh-CN" altLang="en-US" sz="3500" dirty="0">
                <a:solidFill>
                  <a:schemeClr val="tx1">
                    <a:lumMod val="65000"/>
                    <a:lumOff val="35000"/>
                  </a:schemeClr>
                </a:solidFill>
              </a:rPr>
              <a:t>讲</a:t>
            </a:r>
            <a:r>
              <a:rPr lang="zh-CN" altLang="en-US" sz="3500" dirty="0" smtClean="0">
                <a:solidFill>
                  <a:schemeClr val="tx1">
                    <a:lumMod val="65000"/>
                    <a:lumOff val="35000"/>
                  </a:schemeClr>
                </a:solidFill>
              </a:rPr>
              <a:t>：</a:t>
            </a:r>
            <a:r>
              <a:rPr lang="en-US" altLang="zh-CN" sz="3500" dirty="0" smtClean="0">
                <a:solidFill>
                  <a:schemeClr val="tx1">
                    <a:lumMod val="65000"/>
                    <a:lumOff val="35000"/>
                  </a:schemeClr>
                </a:solidFill>
              </a:rPr>
              <a:t>Python</a:t>
            </a:r>
            <a:r>
              <a:rPr lang="zh-CN" altLang="en-US" sz="3500" dirty="0" smtClean="0">
                <a:solidFill>
                  <a:schemeClr val="tx1">
                    <a:lumMod val="65000"/>
                    <a:lumOff val="35000"/>
                  </a:schemeClr>
                </a:solidFill>
              </a:rPr>
              <a:t>语法规范与数据类型</a:t>
            </a:r>
            <a:endParaRPr lang="zh-CN" altLang="en-US" sz="3500" dirty="0">
              <a:solidFill>
                <a:schemeClr val="tx1">
                  <a:lumMod val="65000"/>
                  <a:lumOff val="35000"/>
                </a:schemeClr>
              </a:solidFill>
            </a:endParaRPr>
          </a:p>
        </p:txBody>
      </p:sp>
      <p:sp>
        <p:nvSpPr>
          <p:cNvPr id="3" name="副标题 2"/>
          <p:cNvSpPr>
            <a:spLocks noGrp="1"/>
          </p:cNvSpPr>
          <p:nvPr>
            <p:ph type="subTitle" idx="1"/>
          </p:nvPr>
        </p:nvSpPr>
        <p:spPr>
          <a:xfrm>
            <a:off x="333829" y="207963"/>
            <a:ext cx="2728685" cy="387123"/>
          </a:xfrm>
        </p:spPr>
        <p:txBody>
          <a:bodyPr>
            <a:normAutofit/>
          </a:bodyPr>
          <a:lstStyle/>
          <a:p>
            <a:r>
              <a:rPr lang="en-US" altLang="zh-CN" sz="2000" b="1" dirty="0" smtClean="0">
                <a:solidFill>
                  <a:schemeClr val="bg1">
                    <a:lumMod val="95000"/>
                  </a:schemeClr>
                </a:solidFill>
              </a:rPr>
              <a:t>Python </a:t>
            </a:r>
            <a:r>
              <a:rPr lang="zh-CN" altLang="en-US" sz="2000" b="1" dirty="0" smtClean="0">
                <a:solidFill>
                  <a:schemeClr val="bg1">
                    <a:lumMod val="95000"/>
                  </a:schemeClr>
                </a:solidFill>
              </a:rPr>
              <a:t>编程基础</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5373" y="5308020"/>
            <a:ext cx="1141253" cy="390037"/>
          </a:xfrm>
          <a:prstGeom prst="rect">
            <a:avLst/>
          </a:prstGeom>
        </p:spPr>
      </p:pic>
      <p:sp>
        <p:nvSpPr>
          <p:cNvPr id="6" name="标题 1"/>
          <p:cNvSpPr txBox="1">
            <a:spLocks/>
          </p:cNvSpPr>
          <p:nvPr/>
        </p:nvSpPr>
        <p:spPr>
          <a:xfrm>
            <a:off x="1524000" y="5698057"/>
            <a:ext cx="9144000" cy="3652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1200" b="0" dirty="0">
                <a:solidFill>
                  <a:schemeClr val="tx1">
                    <a:lumMod val="50000"/>
                    <a:lumOff val="50000"/>
                  </a:schemeClr>
                </a:solidFill>
              </a:rPr>
              <a:t>中软</a:t>
            </a:r>
            <a:r>
              <a:rPr lang="zh-CN" altLang="en-US" sz="1200" b="0" dirty="0" smtClean="0">
                <a:solidFill>
                  <a:schemeClr val="tx1">
                    <a:lumMod val="50000"/>
                    <a:lumOff val="50000"/>
                  </a:schemeClr>
                </a:solidFill>
              </a:rPr>
              <a:t>国际教育科技集团 </a:t>
            </a:r>
            <a:r>
              <a:rPr lang="en-US" altLang="zh-CN" sz="1200" b="0" dirty="0" smtClean="0">
                <a:solidFill>
                  <a:schemeClr val="tx1">
                    <a:lumMod val="50000"/>
                    <a:lumOff val="50000"/>
                  </a:schemeClr>
                </a:solidFill>
              </a:rPr>
              <a:t>· CTO</a:t>
            </a:r>
            <a:r>
              <a:rPr lang="zh-CN" altLang="en-US" sz="1200" b="0" dirty="0" smtClean="0">
                <a:solidFill>
                  <a:schemeClr val="tx1">
                    <a:lumMod val="50000"/>
                    <a:lumOff val="50000"/>
                  </a:schemeClr>
                </a:solidFill>
              </a:rPr>
              <a:t>办公室</a:t>
            </a:r>
            <a:endParaRPr lang="zh-CN" altLang="en-US" sz="1200" b="0" dirty="0">
              <a:solidFill>
                <a:schemeClr val="tx1">
                  <a:lumMod val="50000"/>
                  <a:lumOff val="50000"/>
                </a:schemeClr>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4228" y="1221580"/>
            <a:ext cx="2296886" cy="2296886"/>
          </a:xfrm>
          <a:prstGeom prst="rect">
            <a:avLst/>
          </a:prstGeom>
        </p:spPr>
      </p:pic>
    </p:spTree>
    <p:extLst>
      <p:ext uri="{BB962C8B-B14F-4D97-AF65-F5344CB8AC3E}">
        <p14:creationId xmlns:p14="http://schemas.microsoft.com/office/powerpoint/2010/main" val="32323122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dirty="0"/>
              <a:t>2</a:t>
            </a:r>
            <a:r>
              <a:rPr lang="en-US" altLang="zh-CN" sz="3000" dirty="0" smtClean="0">
                <a:solidFill>
                  <a:schemeClr val="tx1">
                    <a:lumMod val="65000"/>
                    <a:lumOff val="35000"/>
                  </a:schemeClr>
                </a:solidFill>
              </a:rPr>
              <a:t>. </a:t>
            </a:r>
            <a:r>
              <a:rPr lang="zh-CN" altLang="en-US" sz="3000" dirty="0" smtClean="0">
                <a:solidFill>
                  <a:schemeClr val="tx1">
                    <a:lumMod val="65000"/>
                    <a:lumOff val="35000"/>
                  </a:schemeClr>
                </a:solidFill>
              </a:rPr>
              <a:t>语法格式规范</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基础语法</a:t>
            </a:r>
            <a:endParaRPr lang="zh-CN" altLang="en-US" sz="2000" b="1" dirty="0">
              <a:solidFill>
                <a:schemeClr val="bg1">
                  <a:lumMod val="95000"/>
                </a:schemeClr>
              </a:solidFill>
            </a:endParaRPr>
          </a:p>
        </p:txBody>
      </p:sp>
      <p:sp>
        <p:nvSpPr>
          <p:cNvPr id="11" name="标题 1"/>
          <p:cNvSpPr txBox="1">
            <a:spLocks/>
          </p:cNvSpPr>
          <p:nvPr/>
        </p:nvSpPr>
        <p:spPr>
          <a:xfrm>
            <a:off x="5350315" y="3210155"/>
            <a:ext cx="2269685" cy="16956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342900" indent="-342900">
              <a:lnSpc>
                <a:spcPct val="150000"/>
              </a:lnSpc>
              <a:buFont typeface="+mj-ea"/>
              <a:buAutoNum type="circleNumDbPlain"/>
            </a:pPr>
            <a:r>
              <a:rPr lang="zh-CN" altLang="en-US" sz="1400" b="0" dirty="0" smtClean="0">
                <a:solidFill>
                  <a:schemeClr val="tx1">
                    <a:lumMod val="65000"/>
                    <a:lumOff val="35000"/>
                  </a:schemeClr>
                </a:solidFill>
              </a:rPr>
              <a:t>行和缩进</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zh-CN" altLang="en-US" sz="1400" b="0" dirty="0">
                <a:solidFill>
                  <a:schemeClr val="tx1">
                    <a:lumMod val="65000"/>
                    <a:lumOff val="35000"/>
                  </a:schemeClr>
                </a:solidFill>
              </a:rPr>
              <a:t>多</a:t>
            </a:r>
            <a:r>
              <a:rPr lang="zh-CN" altLang="en-US" sz="1400" b="0" dirty="0" smtClean="0">
                <a:solidFill>
                  <a:schemeClr val="tx1">
                    <a:lumMod val="65000"/>
                    <a:lumOff val="35000"/>
                  </a:schemeClr>
                </a:solidFill>
              </a:rPr>
              <a:t>行语句</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en-US" altLang="zh-CN" sz="1400" b="0" dirty="0" smtClean="0">
                <a:solidFill>
                  <a:schemeClr val="tx1">
                    <a:lumMod val="65000"/>
                    <a:lumOff val="35000"/>
                  </a:schemeClr>
                </a:solidFill>
              </a:rPr>
              <a:t>Python</a:t>
            </a:r>
            <a:r>
              <a:rPr lang="zh-CN" altLang="en-US" sz="1400" b="0" dirty="0" smtClean="0">
                <a:solidFill>
                  <a:schemeClr val="tx1">
                    <a:lumMod val="65000"/>
                    <a:lumOff val="35000"/>
                  </a:schemeClr>
                </a:solidFill>
              </a:rPr>
              <a:t>引号</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en-US" altLang="zh-CN" sz="1400" b="0" dirty="0" smtClean="0">
                <a:solidFill>
                  <a:schemeClr val="tx1">
                    <a:lumMod val="65000"/>
                    <a:lumOff val="35000"/>
                  </a:schemeClr>
                </a:solidFill>
              </a:rPr>
              <a:t>Python</a:t>
            </a:r>
            <a:r>
              <a:rPr lang="zh-CN" altLang="en-US" sz="1400" b="0" dirty="0" smtClean="0">
                <a:solidFill>
                  <a:schemeClr val="tx1">
                    <a:lumMod val="65000"/>
                    <a:lumOff val="35000"/>
                  </a:schemeClr>
                </a:solidFill>
              </a:rPr>
              <a:t>空行</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2568447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行和缩进</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7" name="矩形 6"/>
          <p:cNvSpPr/>
          <p:nvPr/>
        </p:nvSpPr>
        <p:spPr>
          <a:xfrm>
            <a:off x="871036" y="1155892"/>
            <a:ext cx="10246906" cy="830997"/>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学习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与其他语言最大的区别就是，</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的代码块</a:t>
            </a:r>
            <a:r>
              <a:rPr lang="zh-CN" altLang="en-US" sz="1600" dirty="0">
                <a:ln w="0"/>
                <a:solidFill>
                  <a:srgbClr val="ED7D31"/>
                </a:solidFill>
                <a:latin typeface="微软雅黑" panose="020B0503020204020204" pitchFamily="34" charset="-122"/>
                <a:ea typeface="微软雅黑" panose="020B0503020204020204" pitchFamily="34" charset="-122"/>
              </a:rPr>
              <a:t>不使用大括号 </a:t>
            </a:r>
            <a:r>
              <a:rPr lang="en-US" altLang="zh-CN" sz="1600" dirty="0" smtClean="0">
                <a:ln w="0"/>
                <a:solidFill>
                  <a:srgbClr val="ED7D31"/>
                </a:solidFill>
                <a:latin typeface="微软雅黑" panose="020B0503020204020204" pitchFamily="34" charset="-122"/>
                <a:ea typeface="微软雅黑" panose="020B0503020204020204" pitchFamily="34" charset="-122"/>
              </a:rPr>
              <a:t>{ }</a:t>
            </a:r>
            <a:r>
              <a:rPr lang="zh-CN" altLang="en-US" sz="1600" dirty="0">
                <a:ln w="0"/>
                <a:solidFill>
                  <a:srgbClr val="ED7D31"/>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来控制区分 </a:t>
            </a:r>
            <a:r>
              <a:rPr lang="zh-CN" altLang="en-US" sz="1600" i="1"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i="1" dirty="0" smtClean="0">
                <a:ln w="0"/>
                <a:solidFill>
                  <a:schemeClr val="tx1">
                    <a:lumMod val="65000"/>
                    <a:lumOff val="35000"/>
                  </a:schemeClr>
                </a:solidFill>
                <a:latin typeface="微软雅黑" panose="020B0503020204020204" pitchFamily="34" charset="-122"/>
                <a:ea typeface="微软雅黑" panose="020B0503020204020204" pitchFamily="34" charset="-122"/>
              </a:rPr>
              <a:t>逻辑判断</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zh-CN" altLang="en-US" sz="1600" i="1" dirty="0">
                <a:ln w="0"/>
                <a:solidFill>
                  <a:schemeClr val="tx1">
                    <a:lumMod val="65000"/>
                    <a:lumOff val="35000"/>
                  </a:schemeClr>
                </a:solidFill>
                <a:latin typeface="微软雅黑" panose="020B0503020204020204" pitchFamily="34" charset="-122"/>
                <a:ea typeface="微软雅黑" panose="020B0503020204020204" pitchFamily="34" charset="-122"/>
              </a:rPr>
              <a:t>代码</a:t>
            </a:r>
            <a:r>
              <a:rPr lang="zh-CN" altLang="en-US" sz="1600" i="1" dirty="0" smtClean="0">
                <a:ln w="0"/>
                <a:solidFill>
                  <a:schemeClr val="tx1">
                    <a:lumMod val="65000"/>
                    <a:lumOff val="35000"/>
                  </a:schemeClr>
                </a:solidFill>
                <a:latin typeface="微软雅黑" panose="020B0503020204020204" pitchFamily="34" charset="-122"/>
                <a:ea typeface="微软雅黑" panose="020B0503020204020204" pitchFamily="34" charset="-122"/>
              </a:rPr>
              <a:t>块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等语句块的作用域</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范围和控制区域。</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最具特色的就是</a:t>
            </a:r>
            <a:r>
              <a:rPr lang="zh-CN" altLang="en-US" sz="1600" dirty="0">
                <a:ln w="0"/>
                <a:solidFill>
                  <a:srgbClr val="ED7D31"/>
                </a:solidFill>
                <a:latin typeface="微软雅黑" panose="020B0503020204020204" pitchFamily="34" charset="-122"/>
                <a:ea typeface="微软雅黑" panose="020B0503020204020204" pitchFamily="34" charset="-122"/>
              </a:rPr>
              <a:t>用缩进来写</a:t>
            </a:r>
            <a:r>
              <a:rPr lang="zh-CN" altLang="en-US" sz="1600" dirty="0" smtClean="0">
                <a:ln w="0"/>
                <a:solidFill>
                  <a:srgbClr val="ED7D31"/>
                </a:solidFill>
                <a:latin typeface="微软雅黑" panose="020B0503020204020204" pitchFamily="34" charset="-122"/>
                <a:ea typeface="微软雅黑" panose="020B0503020204020204" pitchFamily="34" charset="-122"/>
              </a:rPr>
              <a:t>模块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871035" y="2153784"/>
            <a:ext cx="10246907" cy="830997"/>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缩进</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的空白数量是可变</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一般是</a:t>
            </a:r>
            <a:r>
              <a:rPr lang="en-US" altLang="zh-CN"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个</a:t>
            </a:r>
            <a:r>
              <a:rPr lang="en-US" altLang="zh-CN"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Tab</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制表位</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但是所有代码块语句</a:t>
            </a:r>
            <a:r>
              <a:rPr lang="zh-CN" altLang="en-US" sz="1600" dirty="0">
                <a:ln w="0"/>
                <a:solidFill>
                  <a:srgbClr val="ED7D31"/>
                </a:solidFill>
                <a:latin typeface="微软雅黑" panose="020B0503020204020204" pitchFamily="34" charset="-122"/>
                <a:ea typeface="微软雅黑" panose="020B0503020204020204" pitchFamily="34" charset="-122"/>
              </a:rPr>
              <a:t>必须包含相同的</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缩进空白数量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，具有</a:t>
            </a:r>
            <a:r>
              <a:rPr lang="zh-CN" altLang="en-US" sz="1600" dirty="0" smtClean="0">
                <a:ln w="0"/>
                <a:solidFill>
                  <a:srgbClr val="ED7D31"/>
                </a:solidFill>
                <a:latin typeface="微软雅黑" panose="020B0503020204020204" pitchFamily="34" charset="-122"/>
                <a:ea typeface="微软雅黑" panose="020B0503020204020204" pitchFamily="34" charset="-122"/>
              </a:rPr>
              <a:t>行</a:t>
            </a:r>
            <a:r>
              <a:rPr lang="zh-CN" altLang="en-US" sz="1600" dirty="0">
                <a:ln w="0"/>
                <a:solidFill>
                  <a:srgbClr val="ED7D31"/>
                </a:solidFill>
                <a:latin typeface="微软雅黑" panose="020B0503020204020204" pitchFamily="34" charset="-122"/>
                <a:ea typeface="微软雅黑" panose="020B0503020204020204" pitchFamily="34" charset="-122"/>
              </a:rPr>
              <a:t>缩进一致</a:t>
            </a:r>
            <a:r>
              <a:rPr lang="zh-CN" altLang="en-US" sz="1600" dirty="0" smtClean="0">
                <a:ln w="0"/>
                <a:solidFill>
                  <a:srgbClr val="ED7D31"/>
                </a:solidFill>
                <a:latin typeface="微软雅黑" panose="020B0503020204020204" pitchFamily="34" charset="-122"/>
                <a:ea typeface="微软雅黑" panose="020B0503020204020204" pitchFamily="34" charset="-122"/>
              </a:rPr>
              <a:t>的相邻代码被认定为是</a:t>
            </a:r>
            <a:r>
              <a:rPr lang="en-US" altLang="zh-CN" sz="1600" dirty="0" smtClean="0">
                <a:ln w="0"/>
                <a:solidFill>
                  <a:srgbClr val="ED7D31"/>
                </a:solidFill>
                <a:latin typeface="微软雅黑" panose="020B0503020204020204" pitchFamily="34" charset="-122"/>
                <a:ea typeface="微软雅黑" panose="020B0503020204020204" pitchFamily="34" charset="-122"/>
              </a:rPr>
              <a:t>1</a:t>
            </a:r>
            <a:r>
              <a:rPr lang="zh-CN" altLang="en-US" sz="1600" dirty="0" smtClean="0">
                <a:ln w="0"/>
                <a:solidFill>
                  <a:srgbClr val="ED7D31"/>
                </a:solidFill>
                <a:latin typeface="微软雅黑" panose="020B0503020204020204" pitchFamily="34" charset="-122"/>
                <a:ea typeface="微软雅黑" panose="020B0503020204020204" pitchFamily="34" charset="-122"/>
              </a:rPr>
              <a:t>个</a:t>
            </a:r>
            <a:r>
              <a:rPr lang="zh-CN" altLang="en-US" sz="1600" dirty="0">
                <a:ln w="0"/>
                <a:solidFill>
                  <a:srgbClr val="ED7D31"/>
                </a:solidFill>
                <a:latin typeface="微软雅黑" panose="020B0503020204020204" pitchFamily="34" charset="-122"/>
                <a:ea typeface="微软雅黑" panose="020B0503020204020204" pitchFamily="34" charset="-122"/>
              </a:rPr>
              <a:t>块</a:t>
            </a:r>
            <a:r>
              <a:rPr lang="zh-CN" altLang="en-US" sz="1600" dirty="0" smtClean="0">
                <a:ln w="0"/>
                <a:solidFill>
                  <a:srgbClr val="ED7D31"/>
                </a:solidFill>
                <a:latin typeface="微软雅黑" panose="020B0503020204020204" pitchFamily="34" charset="-122"/>
                <a:ea typeface="微软雅黑" panose="020B0503020204020204" pitchFamily="34" charset="-122"/>
              </a:rPr>
              <a:t>结构</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这个</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必须严格执行。如下所示：</a:t>
            </a:r>
          </a:p>
        </p:txBody>
      </p:sp>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895" y="3280214"/>
            <a:ext cx="5723077" cy="2880000"/>
          </a:xfrm>
          <a:prstGeom prst="rect">
            <a:avLst/>
          </a:prstGeom>
          <a:ln>
            <a:noFill/>
          </a:ln>
          <a:effectLst>
            <a:outerShdw blurRad="292100" dist="139700" dir="2700000" algn="tl" rotWithShape="0">
              <a:srgbClr val="333333">
                <a:alpha val="65000"/>
              </a:srgbClr>
            </a:outerShdw>
          </a:effectLst>
        </p:spPr>
      </p:pic>
      <p:sp>
        <p:nvSpPr>
          <p:cNvPr id="29" name="右大括号 28"/>
          <p:cNvSpPr/>
          <p:nvPr/>
        </p:nvSpPr>
        <p:spPr>
          <a:xfrm>
            <a:off x="8376143" y="3773714"/>
            <a:ext cx="463057" cy="2337392"/>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矩形 29"/>
          <p:cNvSpPr/>
          <p:nvPr/>
        </p:nvSpPr>
        <p:spPr>
          <a:xfrm>
            <a:off x="3679798" y="4072539"/>
            <a:ext cx="4869115" cy="869871"/>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1" name="矩形 30"/>
          <p:cNvSpPr/>
          <p:nvPr/>
        </p:nvSpPr>
        <p:spPr>
          <a:xfrm>
            <a:off x="3679797" y="5399467"/>
            <a:ext cx="4869115" cy="522362"/>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2" name="椭圆 31"/>
          <p:cNvSpPr/>
          <p:nvPr/>
        </p:nvSpPr>
        <p:spPr>
          <a:xfrm>
            <a:off x="2108548" y="4405144"/>
            <a:ext cx="203200" cy="20320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083495" y="5549729"/>
            <a:ext cx="203200" cy="20320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a:stCxn id="30" idx="1"/>
            <a:endCxn id="32" idx="6"/>
          </p:cNvCxnSpPr>
          <p:nvPr/>
        </p:nvCxnSpPr>
        <p:spPr>
          <a:xfrm flipH="1" flipV="1">
            <a:off x="2311748" y="4506744"/>
            <a:ext cx="1368050" cy="731"/>
          </a:xfrm>
          <a:prstGeom prst="line">
            <a:avLst/>
          </a:prstGeom>
        </p:spPr>
        <p:style>
          <a:lnRef idx="1">
            <a:schemeClr val="accent2"/>
          </a:lnRef>
          <a:fillRef idx="0">
            <a:schemeClr val="accent2"/>
          </a:fillRef>
          <a:effectRef idx="0">
            <a:schemeClr val="accent2"/>
          </a:effectRef>
          <a:fontRef idx="minor">
            <a:schemeClr val="tx1"/>
          </a:fontRef>
        </p:style>
      </p:cxnSp>
      <p:cxnSp>
        <p:nvCxnSpPr>
          <p:cNvPr id="36" name="直接连接符 35"/>
          <p:cNvCxnSpPr>
            <a:stCxn id="31" idx="1"/>
            <a:endCxn id="33" idx="6"/>
          </p:cNvCxnSpPr>
          <p:nvPr/>
        </p:nvCxnSpPr>
        <p:spPr>
          <a:xfrm flipH="1" flipV="1">
            <a:off x="2286695" y="5651329"/>
            <a:ext cx="1393102" cy="9319"/>
          </a:xfrm>
          <a:prstGeom prst="line">
            <a:avLst/>
          </a:prstGeom>
        </p:spPr>
        <p:style>
          <a:lnRef idx="1">
            <a:schemeClr val="accent2"/>
          </a:lnRef>
          <a:fillRef idx="0">
            <a:schemeClr val="accent2"/>
          </a:fillRef>
          <a:effectRef idx="0">
            <a:schemeClr val="accent2"/>
          </a:effectRef>
          <a:fontRef idx="minor">
            <a:schemeClr val="tx1"/>
          </a:fontRef>
        </p:style>
      </p:cxnSp>
      <p:sp>
        <p:nvSpPr>
          <p:cNvPr id="41" name="矩形 40"/>
          <p:cNvSpPr/>
          <p:nvPr/>
        </p:nvSpPr>
        <p:spPr>
          <a:xfrm>
            <a:off x="-60988" y="4008400"/>
            <a:ext cx="2697783" cy="360420"/>
          </a:xfrm>
          <a:prstGeom prst="rect">
            <a:avLst/>
          </a:prstGeom>
        </p:spPr>
        <p:txBody>
          <a:bodyPr wrap="square">
            <a:spAutoFit/>
          </a:bodyPr>
          <a:lstStyle/>
          <a:p>
            <a:pPr algn="r">
              <a:lnSpc>
                <a:spcPct val="150000"/>
              </a:lnSpc>
            </a:pPr>
            <a:r>
              <a:rPr lang="en-US" altLang="zh-CN" sz="1300" b="1" dirty="0" err="1" smtClean="0">
                <a:ln w="0"/>
                <a:solidFill>
                  <a:srgbClr val="ED7D31"/>
                </a:solidFill>
                <a:latin typeface="微软雅黑" panose="020B0503020204020204" pitchFamily="34" charset="-122"/>
                <a:ea typeface="微软雅黑" panose="020B0503020204020204" pitchFamily="34" charset="-122"/>
              </a:rPr>
              <a:t>showTime</a:t>
            </a:r>
            <a:r>
              <a:rPr lang="en-US" altLang="zh-CN" sz="1300" b="1" dirty="0" smtClean="0">
                <a:ln w="0"/>
                <a:solidFill>
                  <a:srgbClr val="ED7D31"/>
                </a:solidFill>
                <a:latin typeface="微软雅黑" panose="020B0503020204020204" pitchFamily="34" charset="-122"/>
                <a:ea typeface="微软雅黑" panose="020B0503020204020204" pitchFamily="34" charset="-122"/>
              </a:rPr>
              <a:t>( ) </a:t>
            </a:r>
            <a:r>
              <a:rPr lang="zh-CN" altLang="en-US" sz="1300" dirty="0" smtClean="0">
                <a:ln w="0"/>
                <a:solidFill>
                  <a:srgbClr val="ED7D31"/>
                </a:solidFill>
                <a:latin typeface="微软雅黑" panose="020B0503020204020204" pitchFamily="34" charset="-122"/>
                <a:ea typeface="微软雅黑" panose="020B0503020204020204" pitchFamily="34" charset="-122"/>
              </a:rPr>
              <a:t>自定义函数代码块</a:t>
            </a:r>
            <a:endParaRPr lang="zh-CN" altLang="en-US" sz="1300" dirty="0">
              <a:solidFill>
                <a:srgbClr val="ED7D31"/>
              </a:solidFill>
            </a:endParaRPr>
          </a:p>
        </p:txBody>
      </p:sp>
      <p:sp>
        <p:nvSpPr>
          <p:cNvPr id="42" name="矩形 41"/>
          <p:cNvSpPr/>
          <p:nvPr/>
        </p:nvSpPr>
        <p:spPr>
          <a:xfrm>
            <a:off x="453099" y="5116660"/>
            <a:ext cx="2183696" cy="392415"/>
          </a:xfrm>
          <a:prstGeom prst="rect">
            <a:avLst/>
          </a:prstGeom>
        </p:spPr>
        <p:txBody>
          <a:bodyPr wrap="square">
            <a:spAutoFit/>
          </a:bodyPr>
          <a:lstStyle/>
          <a:p>
            <a:pPr algn="r">
              <a:lnSpc>
                <a:spcPct val="150000"/>
              </a:lnSpc>
            </a:pPr>
            <a:r>
              <a:rPr lang="en-US" altLang="zh-CN" sz="1300" b="1" dirty="0">
                <a:ln w="0"/>
                <a:solidFill>
                  <a:srgbClr val="ED7D31"/>
                </a:solidFill>
                <a:latin typeface="微软雅黑" panose="020B0503020204020204" pitchFamily="34" charset="-122"/>
                <a:ea typeface="微软雅黑" panose="020B0503020204020204" pitchFamily="34" charset="-122"/>
              </a:rPr>
              <a:t>m</a:t>
            </a:r>
            <a:r>
              <a:rPr lang="en-US" altLang="zh-CN" sz="1300" b="1" dirty="0" smtClean="0">
                <a:ln w="0"/>
                <a:solidFill>
                  <a:srgbClr val="ED7D31"/>
                </a:solidFill>
                <a:latin typeface="微软雅黑" panose="020B0503020204020204" pitchFamily="34" charset="-122"/>
                <a:ea typeface="微软雅黑" panose="020B0503020204020204" pitchFamily="34" charset="-122"/>
              </a:rPr>
              <a:t>ain</a:t>
            </a:r>
            <a:r>
              <a:rPr lang="zh-CN" altLang="en-US" sz="1300" dirty="0" smtClean="0">
                <a:ln w="0"/>
                <a:solidFill>
                  <a:srgbClr val="ED7D31"/>
                </a:solidFill>
                <a:latin typeface="微软雅黑" panose="020B0503020204020204" pitchFamily="34" charset="-122"/>
                <a:ea typeface="微软雅黑" panose="020B0503020204020204" pitchFamily="34" charset="-122"/>
              </a:rPr>
              <a:t>主函数代码块</a:t>
            </a:r>
            <a:endParaRPr lang="zh-CN" altLang="en-US" sz="1300" dirty="0">
              <a:solidFill>
                <a:srgbClr val="ED7D31"/>
              </a:solidFill>
            </a:endParaRPr>
          </a:p>
        </p:txBody>
      </p:sp>
      <p:sp>
        <p:nvSpPr>
          <p:cNvPr id="43" name="矩形 42"/>
          <p:cNvSpPr/>
          <p:nvPr/>
        </p:nvSpPr>
        <p:spPr>
          <a:xfrm>
            <a:off x="8897256" y="4720214"/>
            <a:ext cx="2697783" cy="392415"/>
          </a:xfrm>
          <a:prstGeom prst="rect">
            <a:avLst/>
          </a:prstGeom>
        </p:spPr>
        <p:txBody>
          <a:bodyPr wrap="square">
            <a:spAutoFit/>
          </a:bodyPr>
          <a:lstStyle/>
          <a:p>
            <a:pPr>
              <a:lnSpc>
                <a:spcPct val="150000"/>
              </a:lnSpc>
            </a:pPr>
            <a:r>
              <a:rPr lang="en-US" altLang="zh-CN" sz="1300" b="1" dirty="0" err="1" smtClean="0">
                <a:ln w="0"/>
                <a:solidFill>
                  <a:schemeClr val="tx1">
                    <a:lumMod val="50000"/>
                    <a:lumOff val="50000"/>
                  </a:schemeClr>
                </a:solidFill>
                <a:latin typeface="微软雅黑" panose="020B0503020204020204" pitchFamily="34" charset="-122"/>
                <a:ea typeface="微软雅黑" panose="020B0503020204020204" pitchFamily="34" charset="-122"/>
              </a:rPr>
              <a:t>MyFirstDemo</a:t>
            </a:r>
            <a:r>
              <a:rPr lang="zh-CN" altLang="en-US" sz="1300" dirty="0" smtClean="0">
                <a:ln w="0"/>
                <a:solidFill>
                  <a:schemeClr val="tx1">
                    <a:lumMod val="50000"/>
                    <a:lumOff val="50000"/>
                  </a:schemeClr>
                </a:solidFill>
                <a:latin typeface="微软雅黑" panose="020B0503020204020204" pitchFamily="34" charset="-122"/>
                <a:ea typeface="微软雅黑" panose="020B0503020204020204" pitchFamily="34" charset="-122"/>
              </a:rPr>
              <a:t>类代码块</a:t>
            </a:r>
            <a:endParaRPr lang="en-US" altLang="zh-CN" sz="1300" dirty="0">
              <a:ln w="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0528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弧形箭头 24"/>
          <p:cNvSpPr/>
          <p:nvPr/>
        </p:nvSpPr>
        <p:spPr>
          <a:xfrm rot="21276632">
            <a:off x="9395938" y="3518520"/>
            <a:ext cx="462008" cy="1009212"/>
          </a:xfrm>
          <a:prstGeom prst="curvedLeftArrow">
            <a:avLst>
              <a:gd name="adj1" fmla="val 25000"/>
              <a:gd name="adj2" fmla="val 71513"/>
              <a:gd name="adj3" fmla="val 61907"/>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行和缩进</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7" name="矩形 6"/>
          <p:cNvSpPr/>
          <p:nvPr/>
        </p:nvSpPr>
        <p:spPr>
          <a:xfrm>
            <a:off x="871036" y="1155892"/>
            <a:ext cx="10246906" cy="461665"/>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我们来看一段初学者经常会犯错误的代码：</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6533028" y="1847348"/>
            <a:ext cx="1250823" cy="369332"/>
          </a:xfrm>
          <a:prstGeom prst="rect">
            <a:avLst/>
          </a:prstGeom>
        </p:spPr>
        <p:txBody>
          <a:bodyPr wrap="squar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问题代码：</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7" name="椭圆 16"/>
          <p:cNvSpPr/>
          <p:nvPr/>
        </p:nvSpPr>
        <p:spPr>
          <a:xfrm>
            <a:off x="5461348" y="2715751"/>
            <a:ext cx="189843" cy="20010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155416" y="2350629"/>
            <a:ext cx="3214171" cy="896143"/>
          </a:xfrm>
          <a:prstGeom prst="rect">
            <a:avLst/>
          </a:prstGeom>
        </p:spPr>
        <p:txBody>
          <a:bodyPr wrap="square">
            <a:spAutoFit/>
          </a:bodyPr>
          <a:lstStyle/>
          <a:p>
            <a:pPr>
              <a:lnSpc>
                <a:spcPct val="150000"/>
              </a:lnSpc>
            </a:pPr>
            <a:r>
              <a:rPr lang="zh-CN" altLang="en-US" sz="1300" dirty="0" smtClean="0">
                <a:ln w="0"/>
                <a:solidFill>
                  <a:srgbClr val="ED7D31"/>
                </a:solidFill>
                <a:latin typeface="微软雅黑" panose="020B0503020204020204" pitchFamily="34" charset="-122"/>
                <a:ea typeface="微软雅黑" panose="020B0503020204020204" pitchFamily="34" charset="-122"/>
              </a:rPr>
              <a:t>当前行的代码缩进与上一行缩进不一致导致执行报错。</a:t>
            </a:r>
            <a:r>
              <a:rPr lang="zh-CN" altLang="en-US" sz="1000" dirty="0">
                <a:ln w="0"/>
                <a:solidFill>
                  <a:schemeClr val="tx1">
                    <a:lumMod val="65000"/>
                    <a:lumOff val="35000"/>
                  </a:schemeClr>
                </a:solidFill>
                <a:latin typeface="微软雅黑" panose="020B0503020204020204" pitchFamily="34" charset="-122"/>
                <a:ea typeface="微软雅黑" panose="020B0503020204020204" pitchFamily="34" charset="-122"/>
              </a:rPr>
              <a:t>要么代码与 </a:t>
            </a:r>
            <a:r>
              <a:rPr lang="en-US" altLang="zh-CN" sz="1000" dirty="0">
                <a:ln w="0"/>
                <a:solidFill>
                  <a:schemeClr val="tx1">
                    <a:lumMod val="65000"/>
                    <a:lumOff val="35000"/>
                  </a:schemeClr>
                </a:solidFill>
                <a:latin typeface="微软雅黑" panose="020B0503020204020204" pitchFamily="34" charset="-122"/>
                <a:ea typeface="微软雅黑" panose="020B0503020204020204" pitchFamily="34" charset="-122"/>
              </a:rPr>
              <a:t>if……else</a:t>
            </a:r>
            <a:r>
              <a:rPr lang="zh-CN" altLang="en-US" sz="1000" dirty="0">
                <a:ln w="0"/>
                <a:solidFill>
                  <a:schemeClr val="tx1">
                    <a:lumMod val="65000"/>
                    <a:lumOff val="35000"/>
                  </a:schemeClr>
                </a:solidFill>
                <a:latin typeface="微软雅黑" panose="020B0503020204020204" pitchFamily="34" charset="-122"/>
                <a:ea typeface="微软雅黑" panose="020B0503020204020204" pitchFamily="34" charset="-122"/>
              </a:rPr>
              <a:t>保持缩进一致，要么与上一句</a:t>
            </a:r>
            <a:r>
              <a:rPr lang="en-US" altLang="zh-CN" sz="1000" dirty="0">
                <a:ln w="0"/>
                <a:solidFill>
                  <a:schemeClr val="tx1">
                    <a:lumMod val="65000"/>
                    <a:lumOff val="35000"/>
                  </a:schemeClr>
                </a:solidFill>
                <a:latin typeface="微软雅黑" panose="020B0503020204020204" pitchFamily="34" charset="-122"/>
                <a:ea typeface="微软雅黑" panose="020B0503020204020204" pitchFamily="34" charset="-122"/>
              </a:rPr>
              <a:t>print</a:t>
            </a:r>
            <a:r>
              <a:rPr lang="zh-CN" altLang="en-US" sz="1000" dirty="0">
                <a:ln w="0"/>
                <a:solidFill>
                  <a:schemeClr val="tx1">
                    <a:lumMod val="65000"/>
                    <a:lumOff val="35000"/>
                  </a:schemeClr>
                </a:solidFill>
                <a:latin typeface="微软雅黑" panose="020B0503020204020204" pitchFamily="34" charset="-122"/>
                <a:ea typeface="微软雅黑" panose="020B0503020204020204" pitchFamily="34" charset="-122"/>
              </a:rPr>
              <a:t>保持一致。</a:t>
            </a:r>
          </a:p>
        </p:txBody>
      </p:sp>
      <p:sp>
        <p:nvSpPr>
          <p:cNvPr id="22" name="矩形 21"/>
          <p:cNvSpPr/>
          <p:nvPr/>
        </p:nvSpPr>
        <p:spPr>
          <a:xfrm>
            <a:off x="3018972" y="3838460"/>
            <a:ext cx="2262158"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问题代码执行报错：</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27" name="肘形连接符 26"/>
          <p:cNvCxnSpPr>
            <a:stCxn id="16" idx="1"/>
            <a:endCxn id="17" idx="6"/>
          </p:cNvCxnSpPr>
          <p:nvPr/>
        </p:nvCxnSpPr>
        <p:spPr>
          <a:xfrm rot="10800000">
            <a:off x="5651192" y="2815806"/>
            <a:ext cx="1053861" cy="50027"/>
          </a:xfrm>
          <a:prstGeom prst="bentConnector3">
            <a:avLst/>
          </a:prstGeom>
        </p:spPr>
        <p:style>
          <a:lnRef idx="1">
            <a:schemeClr val="accent2"/>
          </a:lnRef>
          <a:fillRef idx="0">
            <a:schemeClr val="accent2"/>
          </a:fillRef>
          <a:effectRef idx="0">
            <a:schemeClr val="accent2"/>
          </a:effectRef>
          <a:fontRef idx="minor">
            <a:schemeClr val="tx1"/>
          </a:fontRef>
        </p:style>
      </p:cxnSp>
      <p:sp>
        <p:nvSpPr>
          <p:cNvPr id="19" name="矩形 18"/>
          <p:cNvSpPr/>
          <p:nvPr/>
        </p:nvSpPr>
        <p:spPr>
          <a:xfrm>
            <a:off x="1318777" y="5869024"/>
            <a:ext cx="4332414" cy="421977"/>
          </a:xfrm>
          <a:prstGeom prst="rect">
            <a:avLst/>
          </a:prstGeom>
          <a:solidFill>
            <a:srgbClr val="FFC000">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300" dirty="0" smtClean="0">
                <a:solidFill>
                  <a:schemeClr val="accent4">
                    <a:lumMod val="75000"/>
                  </a:schemeClr>
                </a:solidFill>
                <a:latin typeface="微软雅黑" panose="020B0503020204020204" pitchFamily="34" charset="-122"/>
                <a:ea typeface="微软雅黑" panose="020B0503020204020204" pitchFamily="34" charset="-122"/>
              </a:rPr>
              <a:t>    我们有几种方法可以改正以上代码让其正确运行呢？</a:t>
            </a:r>
            <a:endParaRPr lang="zh-CN" altLang="en-US" sz="1300" dirty="0">
              <a:solidFill>
                <a:schemeClr val="accent4">
                  <a:lumMod val="7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3468">
            <a:off x="1097759" y="5634823"/>
            <a:ext cx="442034" cy="720000"/>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8913" y="2329510"/>
            <a:ext cx="2705098" cy="129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15"/>
          <p:cNvSpPr/>
          <p:nvPr/>
        </p:nvSpPr>
        <p:spPr>
          <a:xfrm>
            <a:off x="6705052" y="2654843"/>
            <a:ext cx="2921889" cy="421977"/>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8972" y="4220536"/>
            <a:ext cx="6330592" cy="1274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148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行和缩进</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7" name="矩形 6"/>
          <p:cNvSpPr/>
          <p:nvPr/>
        </p:nvSpPr>
        <p:spPr>
          <a:xfrm>
            <a:off x="871036" y="1155892"/>
            <a:ext cx="10246906" cy="553998"/>
          </a:xfrm>
          <a:prstGeom prst="rect">
            <a:avLst/>
          </a:prstGeom>
        </p:spPr>
        <p:txBody>
          <a:bodyPr wrap="square">
            <a:spAutoFit/>
          </a:bodyPr>
          <a:lstStyle/>
          <a:p>
            <a:pPr>
              <a:lnSpc>
                <a:spcPct val="150000"/>
              </a:lnSpc>
            </a:pP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由于行缩进导致编码执行报</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错</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经常</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会出现以下</a:t>
            </a:r>
            <a:r>
              <a:rPr lang="zh-CN" altLang="en-US" sz="2000" b="1" dirty="0">
                <a:ln/>
                <a:solidFill>
                  <a:srgbClr val="ED7D31"/>
                </a:solidFill>
                <a:latin typeface="微软雅黑" panose="020B0503020204020204" pitchFamily="34" charset="-122"/>
                <a:ea typeface="微软雅黑" panose="020B0503020204020204" pitchFamily="34" charset="-122"/>
              </a:rPr>
              <a:t>两种情况</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，我们分别说明一下：</a:t>
            </a:r>
          </a:p>
        </p:txBody>
      </p:sp>
      <p:sp>
        <p:nvSpPr>
          <p:cNvPr id="2" name="矩形 1"/>
          <p:cNvSpPr/>
          <p:nvPr/>
        </p:nvSpPr>
        <p:spPr>
          <a:xfrm>
            <a:off x="1122087" y="1921878"/>
            <a:ext cx="9487856" cy="830997"/>
          </a:xfrm>
          <a:prstGeom prst="rect">
            <a:avLst/>
          </a:prstGeom>
        </p:spPr>
        <p:txBody>
          <a:bodyPr wrap="square">
            <a:spAutoFit/>
          </a:bodyPr>
          <a:lstStyle/>
          <a:p>
            <a:pPr>
              <a:lnSpc>
                <a:spcPct val="150000"/>
              </a:lnSpc>
            </a:pPr>
            <a:r>
              <a:rPr lang="en-US" altLang="zh-CN" sz="1600" b="1" dirty="0" err="1">
                <a:ln w="0"/>
                <a:solidFill>
                  <a:srgbClr val="00B0F0"/>
                </a:solidFill>
                <a:latin typeface="微软雅黑" panose="020B0503020204020204" pitchFamily="34" charset="-122"/>
                <a:ea typeface="微软雅黑" panose="020B0503020204020204" pitchFamily="34" charset="-122"/>
              </a:rPr>
              <a:t>IndentationError</a:t>
            </a:r>
            <a:r>
              <a:rPr lang="en-US" altLang="zh-CN" sz="1600" b="1" dirty="0">
                <a:ln w="0"/>
                <a:solidFill>
                  <a:srgbClr val="00B0F0"/>
                </a:solidFill>
                <a:latin typeface="微软雅黑" panose="020B0503020204020204" pitchFamily="34" charset="-122"/>
                <a:ea typeface="微软雅黑" panose="020B0503020204020204" pitchFamily="34" charset="-122"/>
              </a:rPr>
              <a:t>: </a:t>
            </a:r>
            <a:r>
              <a:rPr lang="en-US" altLang="zh-CN" sz="1600" b="1" dirty="0">
                <a:ln w="0"/>
                <a:solidFill>
                  <a:srgbClr val="ED7D31"/>
                </a:solidFill>
                <a:latin typeface="微软雅黑" panose="020B0503020204020204" pitchFamily="34" charset="-122"/>
                <a:ea typeface="微软雅黑" panose="020B0503020204020204" pitchFamily="34" charset="-122"/>
              </a:rPr>
              <a:t>unexpected indent</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错误</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是文件</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里格式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不对，</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可能是</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tab</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和空格没对齐的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问题。所有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对格式要求非常严格。</a:t>
            </a:r>
          </a:p>
        </p:txBody>
      </p:sp>
      <p:sp>
        <p:nvSpPr>
          <p:cNvPr id="6" name="矩形 5"/>
          <p:cNvSpPr/>
          <p:nvPr/>
        </p:nvSpPr>
        <p:spPr>
          <a:xfrm>
            <a:off x="1122087" y="2890340"/>
            <a:ext cx="9487856" cy="830997"/>
          </a:xfrm>
          <a:prstGeom prst="rect">
            <a:avLst/>
          </a:prstGeom>
        </p:spPr>
        <p:txBody>
          <a:bodyPr wrap="square">
            <a:spAutoFit/>
          </a:bodyPr>
          <a:lstStyle/>
          <a:p>
            <a:pPr>
              <a:lnSpc>
                <a:spcPct val="150000"/>
              </a:lnSpc>
            </a:pPr>
            <a:r>
              <a:rPr lang="en-US" altLang="zh-CN" sz="1600" b="1" dirty="0" err="1" smtClean="0">
                <a:ln w="0"/>
                <a:solidFill>
                  <a:srgbClr val="00B0F0"/>
                </a:solidFill>
                <a:latin typeface="微软雅黑" panose="020B0503020204020204" pitchFamily="34" charset="-122"/>
                <a:ea typeface="微软雅黑" panose="020B0503020204020204" pitchFamily="34" charset="-122"/>
              </a:rPr>
              <a:t>IndentationError</a:t>
            </a:r>
            <a:r>
              <a:rPr lang="en-US" altLang="zh-CN" sz="1600" b="1" dirty="0">
                <a:ln w="0"/>
                <a:solidFill>
                  <a:srgbClr val="00B0F0"/>
                </a:solidFill>
                <a:latin typeface="微软雅黑" panose="020B0503020204020204" pitchFamily="34" charset="-122"/>
                <a:ea typeface="微软雅黑" panose="020B0503020204020204" pitchFamily="34" charset="-122"/>
              </a:rPr>
              <a:t>: </a:t>
            </a:r>
            <a:r>
              <a:rPr lang="en-US" altLang="zh-CN" sz="1600" b="1" dirty="0">
                <a:ln w="0"/>
                <a:solidFill>
                  <a:srgbClr val="ED7D31"/>
                </a:solidFill>
                <a:latin typeface="微软雅黑" panose="020B0503020204020204" pitchFamily="34" charset="-122"/>
                <a:ea typeface="微软雅黑" panose="020B0503020204020204" pitchFamily="34" charset="-122"/>
              </a:rPr>
              <a:t>unindent does not match any outer indentation </a:t>
            </a:r>
            <a:r>
              <a:rPr lang="en-US" altLang="zh-CN" sz="1600" b="1" dirty="0" smtClean="0">
                <a:ln w="0"/>
                <a:solidFill>
                  <a:srgbClr val="ED7D31"/>
                </a:solidFill>
                <a:latin typeface="微软雅黑" panose="020B0503020204020204" pitchFamily="34" charset="-122"/>
                <a:ea typeface="微软雅黑" panose="020B0503020204020204" pitchFamily="34" charset="-122"/>
              </a:rPr>
              <a:t>level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错误表明使用</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的缩进方式不一致，有的是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tab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键缩进，有的是空格缩进，改为一致即可。</a:t>
            </a:r>
          </a:p>
        </p:txBody>
      </p:sp>
      <p:sp>
        <p:nvSpPr>
          <p:cNvPr id="8" name="矩形 7"/>
          <p:cNvSpPr/>
          <p:nvPr/>
        </p:nvSpPr>
        <p:spPr>
          <a:xfrm>
            <a:off x="871035" y="4168287"/>
            <a:ext cx="6792507" cy="338554"/>
          </a:xfrm>
          <a:prstGeom prst="rect">
            <a:avLst/>
          </a:prstGeom>
        </p:spPr>
        <p:txBody>
          <a:bodyPr wrap="square">
            <a:spAutoFit/>
          </a:bodyPr>
          <a:lstStyle/>
          <a:p>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因此，在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的代码块中</a:t>
            </a:r>
            <a:r>
              <a:rPr lang="zh-CN" altLang="en-US" sz="1600" dirty="0">
                <a:ln w="0"/>
                <a:solidFill>
                  <a:schemeClr val="accent6"/>
                </a:solidFill>
                <a:latin typeface="微软雅黑" panose="020B0503020204020204" pitchFamily="34" charset="-122"/>
                <a:ea typeface="微软雅黑" panose="020B0503020204020204" pitchFamily="34" charset="-122"/>
              </a:rPr>
              <a:t>必须使用相同数目的行首缩进空格数</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20" name="标题 1"/>
          <p:cNvSpPr txBox="1">
            <a:spLocks/>
          </p:cNvSpPr>
          <p:nvPr/>
        </p:nvSpPr>
        <p:spPr>
          <a:xfrm>
            <a:off x="871035" y="4889167"/>
            <a:ext cx="7619822" cy="495163"/>
          </a:xfrm>
          <a:prstGeom prst="rect">
            <a:avLst/>
          </a:prstGeom>
          <a:solidFill>
            <a:schemeClr val="accent6">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zh-CN" altLang="en-US" sz="1200" dirty="0" smtClean="0">
                <a:solidFill>
                  <a:schemeClr val="accent6">
                    <a:lumMod val="75000"/>
                  </a:schemeClr>
                </a:solidFill>
              </a:rPr>
              <a:t>建议：</a:t>
            </a:r>
            <a:r>
              <a:rPr lang="zh-CN" altLang="en-US" sz="1200" b="0" dirty="0" smtClean="0">
                <a:solidFill>
                  <a:schemeClr val="accent6">
                    <a:lumMod val="75000"/>
                  </a:schemeClr>
                </a:solidFill>
              </a:rPr>
              <a:t>在</a:t>
            </a:r>
            <a:r>
              <a:rPr lang="zh-CN" altLang="en-US" sz="1200" b="0" dirty="0">
                <a:solidFill>
                  <a:schemeClr val="accent6">
                    <a:lumMod val="75000"/>
                  </a:schemeClr>
                </a:solidFill>
              </a:rPr>
              <a:t>每个缩进层次使用 </a:t>
            </a:r>
            <a:r>
              <a:rPr lang="zh-CN" altLang="en-US" sz="1200" dirty="0">
                <a:solidFill>
                  <a:schemeClr val="accent6">
                    <a:lumMod val="75000"/>
                  </a:schemeClr>
                </a:solidFill>
              </a:rPr>
              <a:t>单个制表符</a:t>
            </a:r>
            <a:r>
              <a:rPr lang="zh-CN" altLang="en-US" sz="1200" b="0" dirty="0">
                <a:solidFill>
                  <a:schemeClr val="accent6">
                    <a:lumMod val="75000"/>
                  </a:schemeClr>
                </a:solidFill>
              </a:rPr>
              <a:t> 或 </a:t>
            </a:r>
            <a:r>
              <a:rPr lang="zh-CN" altLang="en-US" sz="1200" dirty="0">
                <a:solidFill>
                  <a:schemeClr val="accent6">
                    <a:lumMod val="75000"/>
                  </a:schemeClr>
                </a:solidFill>
              </a:rPr>
              <a:t>两个空格</a:t>
            </a:r>
            <a:r>
              <a:rPr lang="zh-CN" altLang="en-US" sz="1200" b="0" dirty="0">
                <a:solidFill>
                  <a:schemeClr val="accent6">
                    <a:lumMod val="75000"/>
                  </a:schemeClr>
                </a:solidFill>
              </a:rPr>
              <a:t> 或 </a:t>
            </a:r>
            <a:r>
              <a:rPr lang="zh-CN" altLang="en-US" sz="1200" dirty="0">
                <a:solidFill>
                  <a:schemeClr val="accent6">
                    <a:lumMod val="75000"/>
                  </a:schemeClr>
                </a:solidFill>
              </a:rPr>
              <a:t>四个空格</a:t>
            </a:r>
            <a:r>
              <a:rPr lang="zh-CN" altLang="en-US" sz="1200" b="0" dirty="0">
                <a:solidFill>
                  <a:schemeClr val="accent6">
                    <a:lumMod val="75000"/>
                  </a:schemeClr>
                </a:solidFill>
              </a:rPr>
              <a:t> </a:t>
            </a:r>
            <a:r>
              <a:rPr lang="en-US" altLang="zh-CN" sz="1200" b="0" dirty="0">
                <a:solidFill>
                  <a:schemeClr val="accent6">
                    <a:lumMod val="75000"/>
                  </a:schemeClr>
                </a:solidFill>
              </a:rPr>
              <a:t>, </a:t>
            </a:r>
            <a:r>
              <a:rPr lang="zh-CN" altLang="en-US" sz="1200" b="0" dirty="0">
                <a:solidFill>
                  <a:schemeClr val="accent6">
                    <a:lumMod val="75000"/>
                  </a:schemeClr>
                </a:solidFill>
              </a:rPr>
              <a:t>切记不能混用</a:t>
            </a:r>
            <a:endParaRPr lang="en-US" altLang="zh-CN" sz="1200" b="0" dirty="0" smtClean="0">
              <a:ln w="0"/>
              <a:solidFill>
                <a:schemeClr val="accent6">
                  <a:lumMod val="75000"/>
                </a:schemeClr>
              </a:solidFill>
            </a:endParaRPr>
          </a:p>
        </p:txBody>
      </p:sp>
    </p:spTree>
    <p:extLst>
      <p:ext uri="{BB962C8B-B14F-4D97-AF65-F5344CB8AC3E}">
        <p14:creationId xmlns:p14="http://schemas.microsoft.com/office/powerpoint/2010/main" val="3492587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编码多行显示</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7" name="矩形 6"/>
          <p:cNvSpPr/>
          <p:nvPr/>
        </p:nvSpPr>
        <p:spPr>
          <a:xfrm>
            <a:off x="871036" y="1155892"/>
            <a:ext cx="10246906" cy="1200329"/>
          </a:xfrm>
          <a:prstGeom prst="rect">
            <a:avLst/>
          </a:prstGeom>
        </p:spPr>
        <p:txBody>
          <a:bodyPr wrap="square">
            <a:spAutoFit/>
          </a:bodyPr>
          <a:lstStyle/>
          <a:p>
            <a:pPr>
              <a:lnSpc>
                <a:spcPct val="150000"/>
              </a:lnSpc>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Python</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语句中一般以</a:t>
            </a:r>
            <a:r>
              <a:rPr lang="zh-CN" altLang="en-US" sz="1600" dirty="0">
                <a:ln w="0"/>
                <a:solidFill>
                  <a:schemeClr val="accent6"/>
                </a:solidFill>
                <a:latin typeface="微软雅黑" panose="020B0503020204020204" pitchFamily="34" charset="-122"/>
                <a:ea typeface="微软雅黑" panose="020B0503020204020204" pitchFamily="34" charset="-122"/>
              </a:rPr>
              <a:t>新行</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作为为语句的结束符</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有的时候</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一</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行代码太长，不便于我们书写清晰的代码结构，还可能造成代码阅读起来很不方便。因此，我们</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可以使用斜杠（ </a:t>
            </a:r>
            <a:r>
              <a:rPr lang="en-US" altLang="zh-CN" sz="1600" b="1" dirty="0">
                <a:ln w="0"/>
                <a:solidFill>
                  <a:srgbClr val="ED7D31"/>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）将一行的语句分为</a:t>
            </a:r>
            <a:r>
              <a:rPr lang="zh-CN" altLang="en-US" sz="1600" dirty="0">
                <a:ln w="0"/>
                <a:solidFill>
                  <a:schemeClr val="accent6"/>
                </a:solidFill>
                <a:latin typeface="微软雅黑" panose="020B0503020204020204" pitchFamily="34" charset="-122"/>
                <a:ea typeface="微软雅黑" panose="020B0503020204020204" pitchFamily="34" charset="-122"/>
              </a:rPr>
              <a:t>多行显示</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，如下所示：</a:t>
            </a:r>
          </a:p>
        </p:txBody>
      </p:sp>
      <p:sp>
        <p:nvSpPr>
          <p:cNvPr id="14" name="矩形 13"/>
          <p:cNvSpPr/>
          <p:nvPr/>
        </p:nvSpPr>
        <p:spPr>
          <a:xfrm>
            <a:off x="5120672" y="4757419"/>
            <a:ext cx="5007250" cy="830997"/>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这段代码的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In[4]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语句使用</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斜杠（ </a:t>
            </a:r>
            <a:r>
              <a:rPr lang="en-US" altLang="zh-CN" sz="1600" b="1" dirty="0">
                <a:ln w="0"/>
                <a:solidFill>
                  <a:srgbClr val="ED7D31"/>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将</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多行代码链接，运行结果正常  </a:t>
            </a:r>
            <a:r>
              <a:rPr lang="en-US" altLang="zh-CN" sz="1600" dirty="0" smtClean="0">
                <a:ln w="0"/>
                <a:solidFill>
                  <a:schemeClr val="accent6"/>
                </a:solidFill>
                <a:latin typeface="微软雅黑" panose="020B0503020204020204" pitchFamily="34" charset="-122"/>
                <a:ea typeface="微软雅黑" panose="020B0503020204020204" pitchFamily="34" charset="-122"/>
              </a:rPr>
              <a:t>&gt;&gt;&gt;</a:t>
            </a:r>
            <a:r>
              <a:rPr lang="zh-CN" altLang="en-US" sz="1600" b="1" dirty="0" smtClean="0">
                <a:ln w="0"/>
                <a:solidFill>
                  <a:schemeClr val="accent6"/>
                </a:solidFill>
                <a:latin typeface="微软雅黑" panose="020B0503020204020204" pitchFamily="34" charset="-122"/>
                <a:ea typeface="微软雅黑" panose="020B0503020204020204" pitchFamily="34" charset="-122"/>
              </a:rPr>
              <a:t>总和：</a:t>
            </a:r>
            <a:r>
              <a:rPr lang="en-US" altLang="zh-CN" sz="1600" b="1" dirty="0" smtClean="0">
                <a:ln w="0"/>
                <a:solidFill>
                  <a:schemeClr val="accent6"/>
                </a:solidFill>
                <a:latin typeface="微软雅黑" panose="020B0503020204020204" pitchFamily="34" charset="-122"/>
                <a:ea typeface="微软雅黑" panose="020B0503020204020204" pitchFamily="34" charset="-122"/>
              </a:rPr>
              <a:t>60</a:t>
            </a:r>
            <a:endParaRPr lang="zh-CN" altLang="en-US" sz="1600" b="1" dirty="0">
              <a:ln w="0"/>
              <a:solidFill>
                <a:schemeClr val="accent6"/>
              </a:solidFill>
              <a:latin typeface="微软雅黑" panose="020B0503020204020204" pitchFamily="34" charset="-122"/>
              <a:ea typeface="微软雅黑" panose="020B0503020204020204" pitchFamily="34" charset="-122"/>
            </a:endParaRPr>
          </a:p>
        </p:txBody>
      </p:sp>
      <p:sp>
        <p:nvSpPr>
          <p:cNvPr id="15" name="矩形 14"/>
          <p:cNvSpPr/>
          <p:nvPr/>
        </p:nvSpPr>
        <p:spPr>
          <a:xfrm>
            <a:off x="914605" y="2618917"/>
            <a:ext cx="3992636" cy="369332"/>
          </a:xfrm>
          <a:prstGeom prst="rect">
            <a:avLst/>
          </a:prstGeom>
        </p:spPr>
        <p:txBody>
          <a:bodyPr wrap="squar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代码演示 </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ch02-demo02-grammar.ipynb</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605" y="2956730"/>
            <a:ext cx="3896646" cy="3292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p:cNvSpPr/>
          <p:nvPr/>
        </p:nvSpPr>
        <p:spPr>
          <a:xfrm>
            <a:off x="754744" y="4757419"/>
            <a:ext cx="4220786" cy="685438"/>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541231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多行语句</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7" name="矩形 6"/>
          <p:cNvSpPr/>
          <p:nvPr/>
        </p:nvSpPr>
        <p:spPr>
          <a:xfrm>
            <a:off x="871036" y="1155892"/>
            <a:ext cx="10246906" cy="461665"/>
          </a:xfrm>
          <a:prstGeom prst="rect">
            <a:avLst/>
          </a:prstGeom>
        </p:spPr>
        <p:txBody>
          <a:bodyPr wrap="square">
            <a:spAutoFit/>
          </a:bodyPr>
          <a:lstStyle/>
          <a:p>
            <a:pPr>
              <a:lnSpc>
                <a:spcPct val="150000"/>
              </a:lnSpc>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语句中包含 </a:t>
            </a:r>
            <a:r>
              <a:rPr lang="en-US" altLang="zh-CN" sz="1600" b="1" dirty="0" smtClean="0">
                <a:ln w="0"/>
                <a:solidFill>
                  <a:srgbClr val="ED7D31"/>
                </a:solidFill>
                <a:latin typeface="微软雅黑" panose="020B0503020204020204" pitchFamily="34" charset="-122"/>
                <a:ea typeface="微软雅黑" panose="020B0503020204020204" pitchFamily="34" charset="-122"/>
              </a:rPr>
              <a:t>[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smtClean="0">
                <a:ln w="0"/>
                <a:solidFill>
                  <a:srgbClr val="ED7D31"/>
                </a:solidFill>
                <a:latin typeface="微软雅黑" panose="020B0503020204020204" pitchFamily="34" charset="-122"/>
                <a:ea typeface="微软雅黑" panose="020B0503020204020204" pitchFamily="34" charset="-122"/>
              </a:rPr>
              <a:t>{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或</a:t>
            </a:r>
            <a:r>
              <a:rPr lang="zh-CN" altLang="en-US" sz="1600" b="1" dirty="0">
                <a:ln w="0"/>
                <a:solidFill>
                  <a:srgbClr val="ED7D31"/>
                </a:solidFill>
                <a:latin typeface="微软雅黑" panose="020B0503020204020204" pitchFamily="34" charset="-122"/>
                <a:ea typeface="微软雅黑" panose="020B0503020204020204" pitchFamily="34" charset="-122"/>
              </a:rPr>
              <a:t> </a:t>
            </a:r>
            <a:r>
              <a:rPr lang="en-US" altLang="zh-CN" sz="1600" b="1" dirty="0" smtClean="0">
                <a:ln w="0"/>
                <a:solidFill>
                  <a:srgbClr val="ED7D31"/>
                </a:solidFill>
                <a:latin typeface="微软雅黑" panose="020B0503020204020204" pitchFamily="34" charset="-122"/>
                <a:ea typeface="微软雅黑" panose="020B0503020204020204" pitchFamily="34" charset="-122"/>
              </a:rPr>
              <a:t>(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括号就不需要使用多行</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连接符，因为它们属于序列数据类型。</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如下实例：</a:t>
            </a:r>
          </a:p>
        </p:txBody>
      </p:sp>
      <p:sp>
        <p:nvSpPr>
          <p:cNvPr id="14" name="矩形 13"/>
          <p:cNvSpPr/>
          <p:nvPr/>
        </p:nvSpPr>
        <p:spPr>
          <a:xfrm>
            <a:off x="6212112" y="3828343"/>
            <a:ext cx="3323774" cy="1200329"/>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这段代码的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In[6]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语句无需使用</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斜杠（ </a:t>
            </a:r>
            <a:r>
              <a:rPr lang="en-US" altLang="zh-CN" sz="1600" b="1" dirty="0">
                <a:ln w="0"/>
                <a:solidFill>
                  <a:srgbClr val="ED7D31"/>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，运行结果正常。</a:t>
            </a:r>
            <a:endParaRPr lang="zh-CN" altLang="en-US" sz="1600" b="1" dirty="0">
              <a:ln w="0"/>
              <a:solidFill>
                <a:schemeClr val="accent6"/>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b="1" dirty="0">
              <a:ln w="0"/>
              <a:solidFill>
                <a:schemeClr val="accent6"/>
              </a:solidFill>
              <a:latin typeface="微软雅黑" panose="020B0503020204020204" pitchFamily="34" charset="-122"/>
              <a:ea typeface="微软雅黑" panose="020B0503020204020204" pitchFamily="34" charset="-122"/>
            </a:endParaRPr>
          </a:p>
        </p:txBody>
      </p:sp>
      <p:sp>
        <p:nvSpPr>
          <p:cNvPr id="9" name="矩形 8"/>
          <p:cNvSpPr/>
          <p:nvPr/>
        </p:nvSpPr>
        <p:spPr>
          <a:xfrm>
            <a:off x="871036" y="1979032"/>
            <a:ext cx="3825086"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代码演示 </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ch02-demo02-sequence.py</a:t>
            </a:r>
            <a:r>
              <a:rPr lang="en-US" altLang="zh-CN"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036" y="2856140"/>
            <a:ext cx="4942500" cy="2775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p:cNvSpPr/>
          <p:nvPr/>
        </p:nvSpPr>
        <p:spPr>
          <a:xfrm>
            <a:off x="754408" y="4064001"/>
            <a:ext cx="5240081" cy="871530"/>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34160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dirty="0"/>
              <a:t>3</a:t>
            </a:r>
            <a:r>
              <a:rPr lang="en-US" altLang="zh-CN" sz="3000" dirty="0" smtClean="0">
                <a:solidFill>
                  <a:schemeClr val="tx1">
                    <a:lumMod val="65000"/>
                    <a:lumOff val="35000"/>
                  </a:schemeClr>
                </a:solidFill>
              </a:rPr>
              <a:t>. </a:t>
            </a:r>
            <a:r>
              <a:rPr lang="zh-CN" altLang="en-US" sz="3000" dirty="0" smtClean="0">
                <a:solidFill>
                  <a:schemeClr val="tx1">
                    <a:lumMod val="65000"/>
                    <a:lumOff val="35000"/>
                  </a:schemeClr>
                </a:solidFill>
              </a:rPr>
              <a:t>注释及其他</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a:t>
            </a:r>
            <a:r>
              <a:rPr lang="zh-CN" altLang="en-US" sz="2000" b="1" dirty="0" smtClean="0">
                <a:solidFill>
                  <a:schemeClr val="bg1">
                    <a:lumMod val="95000"/>
                  </a:schemeClr>
                </a:solidFill>
              </a:rPr>
              <a:t> 基础语法</a:t>
            </a:r>
            <a:endParaRPr lang="zh-CN" altLang="en-US" sz="2000" b="1" dirty="0">
              <a:solidFill>
                <a:schemeClr val="bg1">
                  <a:lumMod val="95000"/>
                </a:schemeClr>
              </a:solidFill>
            </a:endParaRPr>
          </a:p>
        </p:txBody>
      </p:sp>
      <p:sp>
        <p:nvSpPr>
          <p:cNvPr id="6" name="标题 1"/>
          <p:cNvSpPr txBox="1">
            <a:spLocks/>
          </p:cNvSpPr>
          <p:nvPr/>
        </p:nvSpPr>
        <p:spPr>
          <a:xfrm>
            <a:off x="5379344" y="3311755"/>
            <a:ext cx="2269685" cy="16956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342900" indent="-342900">
              <a:lnSpc>
                <a:spcPct val="150000"/>
              </a:lnSpc>
              <a:buFont typeface="+mj-ea"/>
              <a:buAutoNum type="circleNumDbPlain"/>
            </a:pPr>
            <a:r>
              <a:rPr lang="en-US" altLang="zh-CN" sz="1400" b="0" dirty="0" smtClean="0">
                <a:solidFill>
                  <a:schemeClr val="tx1">
                    <a:lumMod val="65000"/>
                    <a:lumOff val="35000"/>
                  </a:schemeClr>
                </a:solidFill>
              </a:rPr>
              <a:t>Python</a:t>
            </a:r>
            <a:r>
              <a:rPr lang="zh-CN" altLang="en-US" sz="1400" b="0" dirty="0" smtClean="0">
                <a:solidFill>
                  <a:schemeClr val="tx1">
                    <a:lumMod val="65000"/>
                    <a:lumOff val="35000"/>
                  </a:schemeClr>
                </a:solidFill>
              </a:rPr>
              <a:t>注释</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zh-CN" altLang="en-US" sz="1400" b="0" dirty="0" smtClean="0">
                <a:solidFill>
                  <a:schemeClr val="tx1">
                    <a:lumMod val="65000"/>
                    <a:lumOff val="35000"/>
                  </a:schemeClr>
                </a:solidFill>
              </a:rPr>
              <a:t>标准输入 </a:t>
            </a:r>
            <a:r>
              <a:rPr lang="en-US" altLang="zh-CN" sz="1400" b="0" dirty="0" smtClean="0">
                <a:solidFill>
                  <a:schemeClr val="tx1">
                    <a:lumMod val="65000"/>
                    <a:lumOff val="35000"/>
                  </a:schemeClr>
                </a:solidFill>
              </a:rPr>
              <a:t>input()</a:t>
            </a:r>
          </a:p>
          <a:p>
            <a:pPr marL="342900" indent="-342900">
              <a:lnSpc>
                <a:spcPct val="150000"/>
              </a:lnSpc>
              <a:buFont typeface="+mj-ea"/>
              <a:buAutoNum type="circleNumDbPlain"/>
            </a:pPr>
            <a:r>
              <a:rPr lang="zh-CN" altLang="en-US" sz="1400" b="0" dirty="0" smtClean="0">
                <a:solidFill>
                  <a:schemeClr val="tx1">
                    <a:lumMod val="65000"/>
                    <a:lumOff val="35000"/>
                  </a:schemeClr>
                </a:solidFill>
              </a:rPr>
              <a:t>标准输出 </a:t>
            </a:r>
            <a:r>
              <a:rPr lang="en-US" altLang="zh-CN" sz="1400" b="0" dirty="0" smtClean="0">
                <a:solidFill>
                  <a:schemeClr val="tx1">
                    <a:lumMod val="65000"/>
                    <a:lumOff val="35000"/>
                  </a:schemeClr>
                </a:solidFill>
              </a:rPr>
              <a:t>print( )</a:t>
            </a:r>
            <a:r>
              <a:rPr lang="zh-CN" altLang="en-US" sz="1400" b="0" dirty="0" smtClean="0">
                <a:solidFill>
                  <a:schemeClr val="tx1">
                    <a:lumMod val="65000"/>
                    <a:lumOff val="35000"/>
                  </a:schemeClr>
                </a:solidFill>
              </a:rPr>
              <a:t>输出</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1698611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引 号</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7" name="矩形 6"/>
          <p:cNvSpPr/>
          <p:nvPr/>
        </p:nvSpPr>
        <p:spPr>
          <a:xfrm>
            <a:off x="871036" y="1155892"/>
            <a:ext cx="10246906" cy="461665"/>
          </a:xfrm>
          <a:prstGeom prst="rect">
            <a:avLst/>
          </a:prstGeom>
        </p:spPr>
        <p:txBody>
          <a:bodyPr wrap="square">
            <a:spAutoFit/>
          </a:bodyPr>
          <a:lstStyle/>
          <a:p>
            <a:pPr>
              <a:lnSpc>
                <a:spcPct val="150000"/>
              </a:lnSpc>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可以</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使用单引号</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a:ln w="0"/>
                <a:solidFill>
                  <a:srgbClr val="ED7D31"/>
                </a:solidFill>
                <a:latin typeface="微软雅黑" panose="020B0503020204020204" pitchFamily="34" charset="-122"/>
                <a:ea typeface="微软雅黑" panose="020B0503020204020204" pitchFamily="34" charset="-122"/>
              </a:rPr>
              <a:t>'</a:t>
            </a:r>
            <a:r>
              <a:rPr lang="zh-CN" altLang="en-US" sz="1600" b="1" dirty="0">
                <a:ln w="0"/>
                <a:solidFill>
                  <a:srgbClr val="ED7D31"/>
                </a:solidFill>
                <a:latin typeface="微软雅黑" panose="020B0503020204020204" pitchFamily="34" charset="-122"/>
                <a:ea typeface="微软雅黑" panose="020B0503020204020204" pitchFamily="34" charset="-122"/>
              </a:rPr>
              <a:t>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、双引号</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a:ln w="0"/>
                <a:solidFill>
                  <a:srgbClr val="ED7D31"/>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、三引号</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b="1" dirty="0">
                <a:ln w="0"/>
                <a:solidFill>
                  <a:srgbClr val="ED7D31"/>
                </a:solidFill>
                <a:latin typeface="微软雅黑" panose="020B0503020204020204" pitchFamily="34" charset="-122"/>
                <a:ea typeface="微软雅黑" panose="020B0503020204020204" pitchFamily="34" charset="-122"/>
              </a:rPr>
              <a:t>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 或 </a:t>
            </a:r>
            <a:r>
              <a:rPr lang="en-US" altLang="zh-CN" sz="1600" b="1" dirty="0">
                <a:ln w="0"/>
                <a:solidFill>
                  <a:srgbClr val="ED7D31"/>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来表示字符串</a:t>
            </a:r>
          </a:p>
        </p:txBody>
      </p:sp>
      <p:sp>
        <p:nvSpPr>
          <p:cNvPr id="13" name="矩形 12"/>
          <p:cNvSpPr/>
          <p:nvPr/>
        </p:nvSpPr>
        <p:spPr>
          <a:xfrm>
            <a:off x="1007426" y="2103303"/>
            <a:ext cx="8959120" cy="869980"/>
          </a:xfrm>
          <a:prstGeom prst="rect">
            <a:avLst/>
          </a:prstGeom>
          <a:solidFill>
            <a:srgbClr val="70AD47">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 name="矩形 2"/>
          <p:cNvSpPr/>
          <p:nvPr/>
        </p:nvSpPr>
        <p:spPr>
          <a:xfrm>
            <a:off x="871036" y="1731258"/>
            <a:ext cx="1620957" cy="338554"/>
          </a:xfrm>
          <a:prstGeom prst="rect">
            <a:avLst/>
          </a:prstGeom>
        </p:spPr>
        <p:txBody>
          <a:bodyPr wrap="none">
            <a:spAutoFit/>
          </a:bodyPr>
          <a:lstStyle/>
          <a:p>
            <a:r>
              <a:rPr lang="zh-CN" altLang="en-US" sz="1600" b="1" dirty="0" smtClean="0">
                <a:ln w="0"/>
                <a:solidFill>
                  <a:schemeClr val="accent6"/>
                </a:solidFill>
                <a:latin typeface="微软雅黑" panose="020B0503020204020204" pitchFamily="34" charset="-122"/>
                <a:ea typeface="微软雅黑" panose="020B0503020204020204" pitchFamily="34" charset="-122"/>
              </a:rPr>
              <a:t>引号使用说明：</a:t>
            </a:r>
            <a:endParaRPr lang="zh-CN" altLang="en-US" sz="1600" b="1" dirty="0">
              <a:ln w="0"/>
              <a:solidFill>
                <a:schemeClr val="accent6"/>
              </a:solidFill>
              <a:latin typeface="微软雅黑" panose="020B0503020204020204" pitchFamily="34" charset="-122"/>
              <a:ea typeface="微软雅黑" panose="020B0503020204020204" pitchFamily="34" charset="-122"/>
            </a:endParaRPr>
          </a:p>
        </p:txBody>
      </p:sp>
      <p:sp>
        <p:nvSpPr>
          <p:cNvPr id="6" name="矩形 5"/>
          <p:cNvSpPr/>
          <p:nvPr/>
        </p:nvSpPr>
        <p:spPr>
          <a:xfrm>
            <a:off x="1007426" y="2094379"/>
            <a:ext cx="8755920" cy="892552"/>
          </a:xfrm>
          <a:prstGeom prst="rect">
            <a:avLst/>
          </a:prstGeom>
        </p:spPr>
        <p:txBody>
          <a:bodyPr wrap="square">
            <a:spAutoFit/>
          </a:bodyPr>
          <a:lstStyle/>
          <a:p>
            <a:pPr marL="342900" indent="-342900">
              <a:lnSpc>
                <a:spcPct val="200000"/>
              </a:lnSpc>
              <a:buFont typeface="+mj-ea"/>
              <a:buAutoNum type="circleNumDbPlain"/>
            </a:pPr>
            <a:r>
              <a:rPr lang="zh-CN" altLang="en-US" sz="1300" dirty="0">
                <a:ln w="0"/>
                <a:solidFill>
                  <a:schemeClr val="accent6">
                    <a:lumMod val="75000"/>
                  </a:schemeClr>
                </a:solidFill>
                <a:latin typeface="微软雅黑" panose="020B0503020204020204" pitchFamily="34" charset="-122"/>
                <a:ea typeface="微软雅黑" panose="020B0503020204020204" pitchFamily="34" charset="-122"/>
              </a:rPr>
              <a:t>引号的开始与结束必须的相同类型的；</a:t>
            </a:r>
            <a:endParaRPr lang="en-US" altLang="zh-CN" sz="1300" dirty="0">
              <a:ln w="0"/>
              <a:solidFill>
                <a:schemeClr val="accent6">
                  <a:lumMod val="75000"/>
                </a:schemeClr>
              </a:solidFill>
              <a:latin typeface="微软雅黑" panose="020B0503020204020204" pitchFamily="34" charset="-122"/>
              <a:ea typeface="微软雅黑" panose="020B0503020204020204" pitchFamily="34" charset="-122"/>
            </a:endParaRPr>
          </a:p>
          <a:p>
            <a:pPr marL="342900" indent="-342900">
              <a:lnSpc>
                <a:spcPct val="200000"/>
              </a:lnSpc>
              <a:buFont typeface="+mj-ea"/>
              <a:buAutoNum type="circleNumDbPlain"/>
            </a:pPr>
            <a:r>
              <a:rPr lang="zh-CN" altLang="en-US" sz="1300" dirty="0">
                <a:ln w="0"/>
                <a:solidFill>
                  <a:schemeClr val="accent6">
                    <a:lumMod val="75000"/>
                  </a:schemeClr>
                </a:solidFill>
                <a:latin typeface="微软雅黑" panose="020B0503020204020204" pitchFamily="34" charset="-122"/>
                <a:ea typeface="微软雅黑" panose="020B0503020204020204" pitchFamily="34" charset="-122"/>
              </a:rPr>
              <a:t>其中三引号可以由多行组成，编写多行文本的快捷语法，常用于文档字符串，在文件的特定地点，被当做注释。</a:t>
            </a:r>
          </a:p>
        </p:txBody>
      </p:sp>
      <p:cxnSp>
        <p:nvCxnSpPr>
          <p:cNvPr id="11" name="直接箭头连接符 10"/>
          <p:cNvCxnSpPr/>
          <p:nvPr/>
        </p:nvCxnSpPr>
        <p:spPr>
          <a:xfrm>
            <a:off x="5303201" y="4972052"/>
            <a:ext cx="891211" cy="0"/>
          </a:xfrm>
          <a:prstGeom prst="straightConnector1">
            <a:avLst/>
          </a:prstGeom>
          <a:ln w="19050">
            <a:tailEnd type="triangle"/>
          </a:ln>
        </p:spPr>
        <p:style>
          <a:lnRef idx="1">
            <a:schemeClr val="accent3"/>
          </a:lnRef>
          <a:fillRef idx="0">
            <a:schemeClr val="accent3"/>
          </a:fillRef>
          <a:effectRef idx="0">
            <a:schemeClr val="accent3"/>
          </a:effectRef>
          <a:fontRef idx="minor">
            <a:schemeClr val="tx1"/>
          </a:fontRef>
        </p:style>
      </p:cxnSp>
      <p:sp>
        <p:nvSpPr>
          <p:cNvPr id="16" name="矩形 15"/>
          <p:cNvSpPr/>
          <p:nvPr/>
        </p:nvSpPr>
        <p:spPr>
          <a:xfrm>
            <a:off x="5994489" y="3945262"/>
            <a:ext cx="1210588" cy="338554"/>
          </a:xfrm>
          <a:prstGeom prst="rect">
            <a:avLst/>
          </a:prstGeom>
        </p:spPr>
        <p:txBody>
          <a:bodyPr wrap="none">
            <a:spAutoFit/>
          </a:bodyPr>
          <a:lstStyle/>
          <a:p>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运行</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结果：</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7" name="矩形 16"/>
          <p:cNvSpPr/>
          <p:nvPr/>
        </p:nvSpPr>
        <p:spPr>
          <a:xfrm>
            <a:off x="994413" y="3240474"/>
            <a:ext cx="4054187"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代码演示 </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ch02-demo02-grammar.ipynb</a:t>
            </a:r>
            <a:r>
              <a:rPr lang="en-US" altLang="zh-CN"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426" y="3866343"/>
            <a:ext cx="4295775" cy="2490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p:nvSpPr>
        <p:spPr>
          <a:xfrm>
            <a:off x="769257" y="4586349"/>
            <a:ext cx="4616129" cy="771405"/>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412" y="4295777"/>
            <a:ext cx="270510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2682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注释</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7" name="矩形 6"/>
          <p:cNvSpPr/>
          <p:nvPr/>
        </p:nvSpPr>
        <p:spPr>
          <a:xfrm>
            <a:off x="871036" y="1155892"/>
            <a:ext cx="10246906" cy="830997"/>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在编程语言中，注释的作用是为了让自己或他人更快地了解程序作者的思路和意图，提高代码的可读性。同时在多人协同开发时，也可以提高开发效率。</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871036" y="2157561"/>
            <a:ext cx="8959120" cy="389985"/>
          </a:xfrm>
          <a:prstGeom prst="rect">
            <a:avLst/>
          </a:prstGeom>
          <a:solidFill>
            <a:srgbClr val="70AD47">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300" b="1" dirty="0" smtClean="0">
                <a:solidFill>
                  <a:schemeClr val="accent6">
                    <a:lumMod val="75000"/>
                  </a:schemeClr>
                </a:solidFill>
                <a:latin typeface="微软雅黑" panose="020B0503020204020204" pitchFamily="34" charset="-122"/>
                <a:ea typeface="微软雅黑" panose="020B0503020204020204" pitchFamily="34" charset="-122"/>
              </a:rPr>
              <a:t>特备说明：</a:t>
            </a:r>
            <a:r>
              <a:rPr lang="zh-CN" altLang="en-US" sz="1300" dirty="0" smtClean="0">
                <a:solidFill>
                  <a:schemeClr val="accent6">
                    <a:lumMod val="75000"/>
                  </a:schemeClr>
                </a:solidFill>
                <a:latin typeface="微软雅黑" panose="020B0503020204020204" pitchFamily="34" charset="-122"/>
                <a:ea typeface="微软雅黑" panose="020B0503020204020204" pitchFamily="34" charset="-122"/>
              </a:rPr>
              <a:t>注释部分不参与代码的编译执行</a:t>
            </a:r>
            <a:endParaRPr lang="zh-CN" altLang="en-US" sz="13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2991062"/>
            <a:ext cx="10246906" cy="499624"/>
          </a:xfrm>
          <a:prstGeom prst="rect">
            <a:avLst/>
          </a:prstGeom>
        </p:spPr>
        <p:txBody>
          <a:bodyPr wrap="square">
            <a:spAutoFit/>
          </a:bodyPr>
          <a:lstStyle/>
          <a:p>
            <a:pPr>
              <a:lnSpc>
                <a:spcPct val="150000"/>
              </a:lnSpc>
            </a:pP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单行注释  </a:t>
            </a:r>
            <a:r>
              <a:rPr lang="en-US" altLang="zh-CN" sz="2000" b="1" dirty="0" smtClean="0">
                <a:ln/>
                <a:solidFill>
                  <a:srgbClr val="ED7D31"/>
                </a:solidFill>
                <a:latin typeface="微软雅黑" panose="020B0503020204020204" pitchFamily="34" charset="-122"/>
                <a:ea typeface="微软雅黑" panose="020B0503020204020204" pitchFamily="34" charset="-122"/>
              </a:rPr>
              <a:t>#</a:t>
            </a:r>
            <a:endParaRPr lang="zh-CN" altLang="en-US" sz="2000" b="1" dirty="0">
              <a:ln/>
              <a:solidFill>
                <a:srgbClr val="ED7D31"/>
              </a:solidFill>
              <a:latin typeface="微软雅黑" panose="020B0503020204020204" pitchFamily="34" charset="-122"/>
              <a:ea typeface="微软雅黑" panose="020B0503020204020204" pitchFamily="34" charset="-122"/>
            </a:endParaRPr>
          </a:p>
        </p:txBody>
      </p:sp>
      <p:sp>
        <p:nvSpPr>
          <p:cNvPr id="14" name="矩形 13"/>
          <p:cNvSpPr/>
          <p:nvPr/>
        </p:nvSpPr>
        <p:spPr>
          <a:xfrm>
            <a:off x="871036" y="4240954"/>
            <a:ext cx="10246906" cy="553998"/>
          </a:xfrm>
          <a:prstGeom prst="rect">
            <a:avLst/>
          </a:prstGeom>
        </p:spPr>
        <p:txBody>
          <a:bodyPr wrap="square">
            <a:spAutoFit/>
          </a:bodyPr>
          <a:lstStyle/>
          <a:p>
            <a:pPr>
              <a:lnSpc>
                <a:spcPct val="150000"/>
              </a:lnSpc>
            </a:pP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多行注释 </a:t>
            </a:r>
            <a:r>
              <a:rPr lang="en-US" altLang="zh-CN"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三个单引号</a:t>
            </a:r>
            <a:r>
              <a:rPr lang="en-US" altLang="zh-CN"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en-US" altLang="zh-CN" sz="2000" b="1" dirty="0">
                <a:ln/>
                <a:solidFill>
                  <a:srgbClr val="ED7D31"/>
                </a:solidFill>
                <a:latin typeface="微软雅黑" panose="020B0503020204020204" pitchFamily="34" charset="-122"/>
                <a:ea typeface="微软雅黑" panose="020B0503020204020204" pitchFamily="34" charset="-122"/>
              </a:rPr>
              <a:t>’’</a:t>
            </a:r>
            <a:r>
              <a:rPr lang="zh-CN" altLang="en-US" sz="2000" b="1" dirty="0">
                <a:ln/>
                <a:solidFill>
                  <a:srgbClr val="ED7D31"/>
                </a:solidFill>
                <a:latin typeface="微软雅黑" panose="020B0503020204020204" pitchFamily="34" charset="-122"/>
                <a:ea typeface="微软雅黑" panose="020B0503020204020204" pitchFamily="34" charset="-122"/>
              </a:rPr>
              <a:t>’</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或 （三个双引号）</a:t>
            </a:r>
            <a:r>
              <a:rPr lang="en-US" altLang="zh-CN"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en-US" altLang="zh-CN" sz="2000" b="1" dirty="0">
                <a:ln/>
                <a:solidFill>
                  <a:srgbClr val="ED7D31"/>
                </a:solidFill>
                <a:latin typeface="微软雅黑" panose="020B0503020204020204" pitchFamily="34" charset="-122"/>
                <a:ea typeface="微软雅黑" panose="020B0503020204020204" pitchFamily="34" charset="-122"/>
              </a:rPr>
              <a:t>”””</a:t>
            </a:r>
            <a:endParaRPr lang="zh-CN" altLang="en-US" sz="2000" b="1" dirty="0">
              <a:ln/>
              <a:solidFill>
                <a:srgbClr val="ED7D31"/>
              </a:solidFill>
              <a:latin typeface="微软雅黑" panose="020B0503020204020204" pitchFamily="34" charset="-122"/>
              <a:ea typeface="微软雅黑" panose="020B0503020204020204" pitchFamily="34" charset="-122"/>
            </a:endParaRPr>
          </a:p>
        </p:txBody>
      </p:sp>
      <p:sp>
        <p:nvSpPr>
          <p:cNvPr id="16" name="矩形 15"/>
          <p:cNvSpPr/>
          <p:nvPr/>
        </p:nvSpPr>
        <p:spPr>
          <a:xfrm>
            <a:off x="1043985" y="3551719"/>
            <a:ext cx="10246906" cy="392415"/>
          </a:xfrm>
          <a:prstGeom prst="rect">
            <a:avLst/>
          </a:prstGeom>
        </p:spPr>
        <p:txBody>
          <a:bodyPr wrap="square">
            <a:spAutoFit/>
          </a:bodyPr>
          <a:lstStyle/>
          <a:p>
            <a:pPr>
              <a:lnSpc>
                <a:spcPct val="150000"/>
              </a:lnSpc>
            </a:pPr>
            <a:r>
              <a:rPr lang="zh-CN" altLang="en-US"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单行注释主要应用于对某个变量，代码等的简短说明，不能换行，只能在</a:t>
            </a:r>
            <a:r>
              <a:rPr lang="en-US" altLang="zh-CN"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行内应用。</a:t>
            </a:r>
            <a:endPar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1043985" y="4816584"/>
            <a:ext cx="10246906" cy="357021"/>
          </a:xfrm>
          <a:prstGeom prst="rect">
            <a:avLst/>
          </a:prstGeom>
        </p:spPr>
        <p:txBody>
          <a:bodyPr wrap="square">
            <a:spAutoFit/>
          </a:bodyPr>
          <a:lstStyle/>
          <a:p>
            <a:pPr>
              <a:lnSpc>
                <a:spcPct val="150000"/>
              </a:lnSpc>
            </a:pPr>
            <a:r>
              <a:rPr lang="zh-CN" altLang="en-US"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多行注释主要应用于大段文字的说明，可以换行使用。一般用于对类</a:t>
            </a:r>
            <a:r>
              <a:rPr lang="en-US" altLang="zh-CN"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函数的注释（类注释也可以单行）。</a:t>
            </a:r>
            <a:endPar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632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3770535" y="2134740"/>
            <a:ext cx="3457580" cy="4490585"/>
          </a:xfrm>
          <a:prstGeom prst="rect">
            <a:avLst/>
          </a:prstGeom>
          <a:ln>
            <a:noFill/>
          </a:ln>
          <a:effectLst>
            <a:outerShdw blurRad="292100" dist="139700" dir="2700000" algn="tl" rotWithShape="0">
              <a:srgbClr val="333333">
                <a:alpha val="65000"/>
              </a:srgbClr>
            </a:outerShdw>
          </a:effectLst>
        </p:spPr>
      </p:pic>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注释</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7" name="矩形 6"/>
          <p:cNvSpPr/>
          <p:nvPr/>
        </p:nvSpPr>
        <p:spPr>
          <a:xfrm>
            <a:off x="871036" y="1155892"/>
            <a:ext cx="10246906" cy="418191"/>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我们通过一段典型的代码，了解一下注释在实际开发中的应用，如下所示：</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3548417" y="2115568"/>
            <a:ext cx="3679698" cy="181194"/>
          </a:xfrm>
          <a:prstGeom prst="rect">
            <a:avLst/>
          </a:prstGeom>
          <a:solidFill>
            <a:srgbClr val="70AD47">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sz="13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3548417" y="2296762"/>
            <a:ext cx="3679698" cy="1431969"/>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9" name="矩形 18"/>
          <p:cNvSpPr/>
          <p:nvPr/>
        </p:nvSpPr>
        <p:spPr>
          <a:xfrm>
            <a:off x="3548417" y="3849099"/>
            <a:ext cx="3679698" cy="838160"/>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 name="左大括号 2"/>
          <p:cNvSpPr/>
          <p:nvPr/>
        </p:nvSpPr>
        <p:spPr>
          <a:xfrm>
            <a:off x="3118684" y="2522029"/>
            <a:ext cx="318674" cy="1858003"/>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6" name="右大括号 5"/>
          <p:cNvSpPr/>
          <p:nvPr/>
        </p:nvSpPr>
        <p:spPr>
          <a:xfrm>
            <a:off x="7609229" y="2255813"/>
            <a:ext cx="587582" cy="3899522"/>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8" name="矩形 7"/>
          <p:cNvSpPr/>
          <p:nvPr/>
        </p:nvSpPr>
        <p:spPr>
          <a:xfrm>
            <a:off x="1267018" y="3304836"/>
            <a:ext cx="1685077" cy="292388"/>
          </a:xfrm>
          <a:prstGeom prst="rect">
            <a:avLst/>
          </a:prstGeom>
        </p:spPr>
        <p:txBody>
          <a:bodyPr wrap="none">
            <a:spAutoFit/>
          </a:bodyPr>
          <a:lstStyle/>
          <a:p>
            <a:r>
              <a:rPr lang="zh-CN" altLang="en-US"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类和方法的</a:t>
            </a:r>
            <a:r>
              <a:rPr lang="zh-CN" altLang="en-US" sz="1300" b="1" dirty="0" smtClean="0">
                <a:ln w="0"/>
                <a:solidFill>
                  <a:srgbClr val="ED7D31"/>
                </a:solidFill>
                <a:latin typeface="微软雅黑" panose="020B0503020204020204" pitchFamily="34" charset="-122"/>
                <a:ea typeface="微软雅黑" panose="020B0503020204020204" pitchFamily="34" charset="-122"/>
              </a:rPr>
              <a:t>多行注释</a:t>
            </a:r>
            <a:endParaRPr lang="zh-CN" altLang="en-US" sz="1300" b="1" dirty="0">
              <a:solidFill>
                <a:srgbClr val="ED7D31"/>
              </a:solidFill>
            </a:endParaRPr>
          </a:p>
        </p:txBody>
      </p:sp>
      <p:sp>
        <p:nvSpPr>
          <p:cNvPr id="20" name="矩形 19"/>
          <p:cNvSpPr/>
          <p:nvPr/>
        </p:nvSpPr>
        <p:spPr>
          <a:xfrm>
            <a:off x="8326761" y="4055467"/>
            <a:ext cx="1518364" cy="292388"/>
          </a:xfrm>
          <a:prstGeom prst="rect">
            <a:avLst/>
          </a:prstGeom>
        </p:spPr>
        <p:txBody>
          <a:bodyPr wrap="none">
            <a:spAutoFit/>
          </a:bodyPr>
          <a:lstStyle/>
          <a:p>
            <a:r>
              <a:rPr lang="zh-CN" altLang="en-US"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代码中的</a:t>
            </a:r>
            <a:r>
              <a:rPr lang="zh-CN" altLang="en-US" sz="1300" b="1" dirty="0" smtClean="0">
                <a:ln w="0"/>
                <a:solidFill>
                  <a:schemeClr val="accent6"/>
                </a:solidFill>
                <a:latin typeface="微软雅黑" panose="020B0503020204020204" pitchFamily="34" charset="-122"/>
                <a:ea typeface="微软雅黑" panose="020B0503020204020204" pitchFamily="34" charset="-122"/>
              </a:rPr>
              <a:t>单行注释</a:t>
            </a:r>
            <a:endParaRPr lang="zh-CN" altLang="en-US" sz="1300" b="1" dirty="0">
              <a:solidFill>
                <a:schemeClr val="accent6"/>
              </a:solidFill>
            </a:endParaRPr>
          </a:p>
        </p:txBody>
      </p:sp>
      <p:sp>
        <p:nvSpPr>
          <p:cNvPr id="21" name="矩形 20"/>
          <p:cNvSpPr/>
          <p:nvPr/>
        </p:nvSpPr>
        <p:spPr>
          <a:xfrm>
            <a:off x="3683450" y="1705620"/>
            <a:ext cx="3483774" cy="369332"/>
          </a:xfrm>
          <a:prstGeom prst="rect">
            <a:avLst/>
          </a:prstGeom>
        </p:spPr>
        <p:txBody>
          <a:bodyPr wrap="none">
            <a:spAutoFit/>
          </a:bodyPr>
          <a:lstStyle/>
          <a:p>
            <a:r>
              <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代码 </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ch02-demo04-notes.py</a:t>
            </a:r>
            <a:r>
              <a:rPr lang="en-US" altLang="zh-CN"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6" name="矩形 15"/>
          <p:cNvSpPr/>
          <p:nvPr/>
        </p:nvSpPr>
        <p:spPr>
          <a:xfrm>
            <a:off x="3562931" y="5818389"/>
            <a:ext cx="3665184" cy="199175"/>
          </a:xfrm>
          <a:prstGeom prst="rect">
            <a:avLst/>
          </a:prstGeom>
          <a:solidFill>
            <a:srgbClr val="70AD47">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sz="13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3555676" y="5027366"/>
            <a:ext cx="3665184" cy="199175"/>
          </a:xfrm>
          <a:prstGeom prst="rect">
            <a:avLst/>
          </a:prstGeom>
          <a:solidFill>
            <a:srgbClr val="70AD47">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sz="13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3555674" y="6159473"/>
            <a:ext cx="3665184" cy="199175"/>
          </a:xfrm>
          <a:prstGeom prst="rect">
            <a:avLst/>
          </a:prstGeom>
          <a:solidFill>
            <a:srgbClr val="70AD47">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endParaRPr lang="zh-CN" altLang="en-US" sz="13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6567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7" name="标题 1"/>
          <p:cNvSpPr txBox="1">
            <a:spLocks/>
          </p:cNvSpPr>
          <p:nvPr/>
        </p:nvSpPr>
        <p:spPr>
          <a:xfrm>
            <a:off x="1248147" y="1872796"/>
            <a:ext cx="8940882" cy="19013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400" dirty="0" smtClean="0">
                <a:solidFill>
                  <a:schemeClr val="accent6"/>
                </a:solidFill>
              </a:rPr>
              <a:t>目标</a:t>
            </a:r>
            <a:r>
              <a:rPr lang="en-US" altLang="zh-CN" sz="1400" dirty="0" smtClean="0">
                <a:solidFill>
                  <a:schemeClr val="accent6"/>
                </a:solidFill>
              </a:rPr>
              <a:t>1</a:t>
            </a:r>
            <a:r>
              <a:rPr lang="zh-CN" altLang="en-US" sz="1400" b="0" dirty="0" smtClean="0">
                <a:solidFill>
                  <a:schemeClr val="accent6"/>
                </a:solidFill>
              </a:rPr>
              <a:t>：</a:t>
            </a:r>
            <a:r>
              <a:rPr lang="zh-CN" altLang="en-US" sz="1400" b="0" dirty="0" smtClean="0">
                <a:solidFill>
                  <a:schemeClr val="accent6"/>
                </a:solidFill>
              </a:rPr>
              <a:t>掌握</a:t>
            </a:r>
            <a:r>
              <a:rPr lang="en-US" altLang="zh-CN" sz="1400" b="0" dirty="0" smtClean="0">
                <a:solidFill>
                  <a:schemeClr val="accent6"/>
                </a:solidFill>
              </a:rPr>
              <a:t>Python</a:t>
            </a:r>
            <a:r>
              <a:rPr lang="zh-CN" altLang="en-US" sz="1400" b="0" dirty="0" smtClean="0">
                <a:solidFill>
                  <a:schemeClr val="accent6"/>
                </a:solidFill>
              </a:rPr>
              <a:t>的基本语法</a:t>
            </a:r>
            <a:endParaRPr lang="en-US" altLang="zh-CN" sz="1400" b="0" dirty="0" smtClean="0">
              <a:solidFill>
                <a:schemeClr val="accent6"/>
              </a:solidFill>
            </a:endParaRPr>
          </a:p>
          <a:p>
            <a:pPr>
              <a:lnSpc>
                <a:spcPct val="210000"/>
              </a:lnSpc>
            </a:pPr>
            <a:r>
              <a:rPr lang="zh-CN" altLang="en-US" sz="1400" b="0" dirty="0" smtClean="0">
                <a:solidFill>
                  <a:schemeClr val="accent6"/>
                </a:solidFill>
              </a:rPr>
              <a:t>目标</a:t>
            </a:r>
            <a:r>
              <a:rPr lang="en-US" altLang="zh-CN" sz="1400" b="0" dirty="0" smtClean="0">
                <a:solidFill>
                  <a:schemeClr val="accent6"/>
                </a:solidFill>
              </a:rPr>
              <a:t>2</a:t>
            </a:r>
            <a:r>
              <a:rPr lang="zh-CN" altLang="en-US" sz="1400" b="0" dirty="0" smtClean="0">
                <a:solidFill>
                  <a:schemeClr val="accent6"/>
                </a:solidFill>
              </a:rPr>
              <a:t>：</a:t>
            </a:r>
            <a:r>
              <a:rPr lang="zh-CN" altLang="en-US" sz="1400" b="0" dirty="0" smtClean="0">
                <a:solidFill>
                  <a:schemeClr val="accent6"/>
                </a:solidFill>
              </a:rPr>
              <a:t>掌握</a:t>
            </a:r>
            <a:r>
              <a:rPr lang="en-US" altLang="zh-CN" sz="1400" b="0" dirty="0" smtClean="0">
                <a:solidFill>
                  <a:schemeClr val="accent6"/>
                </a:solidFill>
              </a:rPr>
              <a:t>Python</a:t>
            </a:r>
            <a:r>
              <a:rPr lang="zh-CN" altLang="en-US" sz="1400" b="0" dirty="0" smtClean="0">
                <a:solidFill>
                  <a:schemeClr val="accent6"/>
                </a:solidFill>
              </a:rPr>
              <a:t>的数据类型以及相关操作</a:t>
            </a:r>
            <a:endParaRPr lang="en-US" altLang="zh-CN" sz="1400" b="0" dirty="0" smtClean="0">
              <a:solidFill>
                <a:schemeClr val="accent6"/>
              </a:solidFill>
            </a:endParaRPr>
          </a:p>
        </p:txBody>
      </p:sp>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本 章 内 容</a:t>
            </a:r>
            <a:endParaRPr lang="zh-CN" altLang="en-US" sz="2000" b="1" dirty="0">
              <a:solidFill>
                <a:schemeClr val="bg1">
                  <a:lumMod val="95000"/>
                </a:schemeClr>
              </a:solidFill>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
        <p:nvSpPr>
          <p:cNvPr id="11" name="标题 1"/>
          <p:cNvSpPr txBox="1">
            <a:spLocks/>
          </p:cNvSpPr>
          <p:nvPr/>
        </p:nvSpPr>
        <p:spPr>
          <a:xfrm>
            <a:off x="703862" y="1170199"/>
            <a:ext cx="137168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3000" dirty="0" smtClean="0">
                <a:solidFill>
                  <a:schemeClr val="tx1">
                    <a:lumMod val="65000"/>
                    <a:lumOff val="35000"/>
                  </a:schemeClr>
                </a:solidFill>
              </a:rPr>
              <a:t>知识点</a:t>
            </a:r>
            <a:endParaRPr lang="zh-CN" altLang="en-US" sz="3000" dirty="0">
              <a:solidFill>
                <a:schemeClr val="tx1">
                  <a:lumMod val="65000"/>
                  <a:lumOff val="35000"/>
                </a:schemeClr>
              </a:solidFill>
            </a:endParaRPr>
          </a:p>
        </p:txBody>
      </p:sp>
    </p:spTree>
    <p:extLst>
      <p:ext uri="{BB962C8B-B14F-4D97-AF65-F5344CB8AC3E}">
        <p14:creationId xmlns:p14="http://schemas.microsoft.com/office/powerpoint/2010/main" val="4263997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6441163" y="2163769"/>
            <a:ext cx="3457580" cy="4490585"/>
          </a:xfrm>
          <a:prstGeom prst="rect">
            <a:avLst/>
          </a:prstGeom>
          <a:ln>
            <a:noFill/>
          </a:ln>
          <a:effectLst>
            <a:outerShdw blurRad="292100" dist="139700" dir="2700000" algn="tl" rotWithShape="0">
              <a:srgbClr val="333333">
                <a:alpha val="65000"/>
              </a:srgbClr>
            </a:outerShdw>
          </a:effectLst>
        </p:spPr>
      </p:pic>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空行</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7" name="矩形 6"/>
          <p:cNvSpPr/>
          <p:nvPr/>
        </p:nvSpPr>
        <p:spPr>
          <a:xfrm>
            <a:off x="871036" y="1155892"/>
            <a:ext cx="10246906" cy="830997"/>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空行是编程过程中，函数</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之间或类的方法</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之间实现的</a:t>
            </a:r>
            <a:r>
              <a:rPr lang="zh-CN" altLang="en-US" sz="1600" b="1" dirty="0" smtClean="0">
                <a:ln w="0"/>
                <a:solidFill>
                  <a:schemeClr val="accent6"/>
                </a:solidFill>
                <a:latin typeface="微软雅黑" panose="020B0503020204020204" pitchFamily="34" charset="-122"/>
                <a:ea typeface="微软雅黑" panose="020B0503020204020204" pitchFamily="34" charset="-122"/>
              </a:rPr>
              <a:t>空行分隔</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表示</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一段新的代码的开始。类和函数入口之间也用一行空行分隔，以突出函数入口的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开始，从而让</a:t>
            </a:r>
            <a:r>
              <a:rPr lang="zh-CN" altLang="en-US" sz="1600" b="1" dirty="0" smtClean="0">
                <a:ln w="0"/>
                <a:solidFill>
                  <a:schemeClr val="accent6"/>
                </a:solidFill>
                <a:latin typeface="微软雅黑" panose="020B0503020204020204" pitchFamily="34" charset="-122"/>
                <a:ea typeface="微软雅黑" panose="020B0503020204020204" pitchFamily="34" charset="-122"/>
              </a:rPr>
              <a:t>代码结构更加清晰易读</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6455717" y="3706954"/>
            <a:ext cx="4224353" cy="247757"/>
          </a:xfrm>
          <a:prstGeom prst="rect">
            <a:avLst/>
          </a:prstGeom>
          <a:solidFill>
            <a:schemeClr val="tx1">
              <a:lumMod val="50000"/>
              <a:lumOff val="50000"/>
              <a:alpha val="2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 name="矩形 8"/>
          <p:cNvSpPr/>
          <p:nvPr/>
        </p:nvSpPr>
        <p:spPr>
          <a:xfrm>
            <a:off x="871036" y="2366131"/>
            <a:ext cx="4765489" cy="1692771"/>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rPr>
              <a:t>空行与代码缩进不同，空行并不是</a:t>
            </a:r>
            <a:r>
              <a:rPr lang="en-US" altLang="zh-CN" sz="1300" dirty="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rPr>
              <a:t>语法的一部分</a:t>
            </a:r>
            <a:r>
              <a:rPr lang="zh-CN" altLang="en-US"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3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书写</a:t>
            </a:r>
            <a:r>
              <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rPr>
              <a:t>时不插入空行，</a:t>
            </a:r>
            <a:r>
              <a:rPr lang="en-US" altLang="zh-CN" sz="1300" dirty="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rPr>
              <a:t>解释器运行也不会出错</a:t>
            </a:r>
            <a:r>
              <a:rPr lang="zh-CN" altLang="en-US"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3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空行</a:t>
            </a:r>
            <a:r>
              <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rPr>
              <a:t>的作用在于分隔两段不同功能或含义的代码，便于日后代码的维护或重构。</a:t>
            </a:r>
          </a:p>
        </p:txBody>
      </p:sp>
      <p:sp>
        <p:nvSpPr>
          <p:cNvPr id="22" name="矩形 21"/>
          <p:cNvSpPr/>
          <p:nvPr/>
        </p:nvSpPr>
        <p:spPr>
          <a:xfrm>
            <a:off x="871036" y="4243151"/>
            <a:ext cx="4765489" cy="833816"/>
          </a:xfrm>
          <a:prstGeom prst="rect">
            <a:avLst/>
          </a:prstGeom>
          <a:solidFill>
            <a:srgbClr val="70AD47">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nSpc>
                <a:spcPct val="200000"/>
              </a:lnSpc>
            </a:pPr>
            <a:r>
              <a:rPr lang="zh-CN" altLang="en-US" sz="1300" b="1" dirty="0" smtClean="0">
                <a:solidFill>
                  <a:schemeClr val="accent6">
                    <a:lumMod val="75000"/>
                  </a:schemeClr>
                </a:solidFill>
                <a:latin typeface="微软雅黑" panose="020B0503020204020204" pitchFamily="34" charset="-122"/>
                <a:ea typeface="微软雅黑" panose="020B0503020204020204" pitchFamily="34" charset="-122"/>
              </a:rPr>
              <a:t>空行</a:t>
            </a:r>
            <a:r>
              <a:rPr lang="zh-CN" altLang="en-US" sz="1300" dirty="0" smtClean="0">
                <a:solidFill>
                  <a:schemeClr val="accent6">
                    <a:lumMod val="75000"/>
                  </a:schemeClr>
                </a:solidFill>
                <a:latin typeface="微软雅黑" panose="020B0503020204020204" pitchFamily="34" charset="-122"/>
                <a:ea typeface="微软雅黑" panose="020B0503020204020204" pitchFamily="34" charset="-122"/>
              </a:rPr>
              <a:t>也是程序代码的一个组成部分；</a:t>
            </a:r>
            <a:endParaRPr lang="en-US" altLang="zh-CN" sz="1300" dirty="0" smtClean="0">
              <a:solidFill>
                <a:schemeClr val="accent6">
                  <a:lumMod val="75000"/>
                </a:schemeClr>
              </a:solidFill>
              <a:latin typeface="微软雅黑" panose="020B0503020204020204" pitchFamily="34" charset="-122"/>
              <a:ea typeface="微软雅黑" panose="020B0503020204020204" pitchFamily="34" charset="-122"/>
            </a:endParaRPr>
          </a:p>
          <a:p>
            <a:pPr>
              <a:lnSpc>
                <a:spcPct val="200000"/>
              </a:lnSpc>
            </a:pPr>
            <a:r>
              <a:rPr lang="zh-CN" altLang="en-US" sz="1300" dirty="0" smtClean="0">
                <a:solidFill>
                  <a:schemeClr val="accent6">
                    <a:lumMod val="75000"/>
                  </a:schemeClr>
                </a:solidFill>
                <a:latin typeface="微软雅黑" panose="020B0503020204020204" pitchFamily="34" charset="-122"/>
                <a:ea typeface="微软雅黑" panose="020B0503020204020204" pitchFamily="34" charset="-122"/>
              </a:rPr>
              <a:t>空行在</a:t>
            </a:r>
            <a:r>
              <a:rPr lang="en-US" altLang="zh-CN" sz="1300" dirty="0" smtClean="0">
                <a:solidFill>
                  <a:schemeClr val="accent6">
                    <a:lumMod val="75000"/>
                  </a:schemeClr>
                </a:solidFill>
                <a:latin typeface="微软雅黑" panose="020B0503020204020204" pitchFamily="34" charset="-122"/>
                <a:ea typeface="微软雅黑" panose="020B0503020204020204" pitchFamily="34" charset="-122"/>
              </a:rPr>
              <a:t>Python</a:t>
            </a:r>
            <a:r>
              <a:rPr lang="zh-CN" altLang="en-US" sz="1300" dirty="0" smtClean="0">
                <a:solidFill>
                  <a:schemeClr val="accent6">
                    <a:lumMod val="75000"/>
                  </a:schemeClr>
                </a:solidFill>
                <a:latin typeface="微软雅黑" panose="020B0503020204020204" pitchFamily="34" charset="-122"/>
                <a:ea typeface="微软雅黑" panose="020B0503020204020204" pitchFamily="34" charset="-122"/>
              </a:rPr>
              <a:t>中也可已使用关键字 </a:t>
            </a:r>
            <a:r>
              <a:rPr lang="en-US" altLang="zh-CN" sz="1300" b="1" dirty="0" smtClean="0">
                <a:solidFill>
                  <a:schemeClr val="accent6">
                    <a:lumMod val="75000"/>
                  </a:schemeClr>
                </a:solidFill>
                <a:latin typeface="微软雅黑" panose="020B0503020204020204" pitchFamily="34" charset="-122"/>
                <a:ea typeface="微软雅黑" panose="020B0503020204020204" pitchFamily="34" charset="-122"/>
              </a:rPr>
              <a:t>pass</a:t>
            </a:r>
            <a:r>
              <a:rPr lang="en-US" altLang="zh-CN" sz="1300" dirty="0" smtClean="0">
                <a:solidFill>
                  <a:schemeClr val="accent6">
                    <a:lumMod val="75000"/>
                  </a:schemeClr>
                </a:solidFill>
                <a:latin typeface="微软雅黑" panose="020B0503020204020204" pitchFamily="34" charset="-122"/>
                <a:ea typeface="微软雅黑" panose="020B0503020204020204" pitchFamily="34" charset="-122"/>
              </a:rPr>
              <a:t> </a:t>
            </a:r>
            <a:r>
              <a:rPr lang="zh-CN" altLang="en-US" sz="1300" dirty="0">
                <a:solidFill>
                  <a:schemeClr val="accent6">
                    <a:lumMod val="75000"/>
                  </a:schemeClr>
                </a:solidFill>
                <a:latin typeface="微软雅黑" panose="020B0503020204020204" pitchFamily="34" charset="-122"/>
                <a:ea typeface="微软雅黑" panose="020B0503020204020204" pitchFamily="34" charset="-122"/>
              </a:rPr>
              <a:t>表示</a:t>
            </a:r>
          </a:p>
        </p:txBody>
      </p:sp>
      <p:sp>
        <p:nvSpPr>
          <p:cNvPr id="13" name="矩形 12"/>
          <p:cNvSpPr/>
          <p:nvPr/>
        </p:nvSpPr>
        <p:spPr>
          <a:xfrm>
            <a:off x="6441163" y="2946401"/>
            <a:ext cx="4224353" cy="205550"/>
          </a:xfrm>
          <a:prstGeom prst="rect">
            <a:avLst/>
          </a:prstGeom>
          <a:solidFill>
            <a:schemeClr val="tx1">
              <a:lumMod val="50000"/>
              <a:lumOff val="50000"/>
              <a:alpha val="2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矩形 14"/>
          <p:cNvSpPr/>
          <p:nvPr/>
        </p:nvSpPr>
        <p:spPr>
          <a:xfrm>
            <a:off x="6441162" y="5384800"/>
            <a:ext cx="4224353" cy="144712"/>
          </a:xfrm>
          <a:prstGeom prst="rect">
            <a:avLst/>
          </a:prstGeom>
          <a:solidFill>
            <a:schemeClr val="tx1">
              <a:lumMod val="50000"/>
              <a:lumOff val="50000"/>
              <a:alpha val="2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897363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等待用户输入</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7" name="矩形 6"/>
          <p:cNvSpPr/>
          <p:nvPr/>
        </p:nvSpPr>
        <p:spPr>
          <a:xfrm>
            <a:off x="871036" y="1155892"/>
            <a:ext cx="10294486" cy="830997"/>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等待用户输入，实际上是将当前运行的程序线程挂起，暂停程序的运行。等待用户交互操作之后，在按回车或输入特定字符之后，恢复程序挂起的线程，继续执行，同时处理输入的数据。</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871036" y="2091210"/>
            <a:ext cx="7181143" cy="892552"/>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altLang="zh-CN" sz="1300" b="1" dirty="0">
                <a:ln w="0"/>
                <a:solidFill>
                  <a:schemeClr val="accent6"/>
                </a:solidFill>
                <a:latin typeface="微软雅黑" panose="020B0503020204020204" pitchFamily="34" charset="-122"/>
                <a:ea typeface="微软雅黑" panose="020B0503020204020204" pitchFamily="34" charset="-122"/>
              </a:rPr>
              <a:t>i</a:t>
            </a:r>
            <a:r>
              <a:rPr lang="en-US" altLang="zh-CN" sz="1300" b="1" dirty="0" smtClean="0">
                <a:ln w="0"/>
                <a:solidFill>
                  <a:schemeClr val="accent6"/>
                </a:solidFill>
                <a:latin typeface="微软雅黑" panose="020B0503020204020204" pitchFamily="34" charset="-122"/>
                <a:ea typeface="微软雅黑" panose="020B0503020204020204" pitchFamily="34" charset="-122"/>
              </a:rPr>
              <a:t>nput(</a:t>
            </a:r>
            <a:r>
              <a:rPr lang="zh-CN" altLang="en-US" sz="1300" b="1" dirty="0" smtClean="0">
                <a:ln w="0"/>
                <a:solidFill>
                  <a:schemeClr val="accent6"/>
                </a:solidFill>
                <a:latin typeface="微软雅黑" panose="020B0503020204020204" pitchFamily="34" charset="-122"/>
                <a:ea typeface="微软雅黑" panose="020B0503020204020204" pitchFamily="34" charset="-122"/>
              </a:rPr>
              <a:t>‘</a:t>
            </a:r>
            <a:r>
              <a:rPr lang="en-US" altLang="zh-CN" sz="1300" b="1" i="1" dirty="0">
                <a:ln w="0"/>
                <a:solidFill>
                  <a:schemeClr val="accent6"/>
                </a:solidFill>
                <a:latin typeface="微软雅黑" panose="020B0503020204020204" pitchFamily="34" charset="-122"/>
                <a:ea typeface="微软雅黑" panose="020B0503020204020204" pitchFamily="34" charset="-122"/>
              </a:rPr>
              <a:t>……</a:t>
            </a:r>
            <a:r>
              <a:rPr lang="zh-CN" altLang="en-US" sz="1300" b="1" i="1" dirty="0" smtClean="0">
                <a:ln w="0"/>
                <a:solidFill>
                  <a:schemeClr val="accent6"/>
                </a:solidFill>
                <a:latin typeface="微软雅黑" panose="020B0503020204020204" pitchFamily="34" charset="-122"/>
                <a:ea typeface="微软雅黑" panose="020B0503020204020204" pitchFamily="34" charset="-122"/>
              </a:rPr>
              <a:t>输入提示内容</a:t>
            </a:r>
            <a:r>
              <a:rPr lang="en-US" altLang="zh-CN" sz="1300" b="1" i="1" dirty="0" smtClean="0">
                <a:ln w="0"/>
                <a:solidFill>
                  <a:schemeClr val="accent6"/>
                </a:solidFill>
                <a:latin typeface="微软雅黑" panose="020B0503020204020204" pitchFamily="34" charset="-122"/>
                <a:ea typeface="微软雅黑" panose="020B0503020204020204" pitchFamily="34" charset="-122"/>
              </a:rPr>
              <a:t>……</a:t>
            </a:r>
            <a:r>
              <a:rPr lang="zh-CN" altLang="en-US" sz="1300" b="1" dirty="0" smtClean="0">
                <a:ln w="0"/>
                <a:solidFill>
                  <a:schemeClr val="accent6"/>
                </a:solidFill>
                <a:latin typeface="微软雅黑" panose="020B0503020204020204" pitchFamily="34" charset="-122"/>
                <a:ea typeface="微软雅黑" panose="020B0503020204020204" pitchFamily="34" charset="-122"/>
              </a:rPr>
              <a:t>’</a:t>
            </a:r>
            <a:r>
              <a:rPr lang="en-US" altLang="zh-CN" sz="1300" b="1" dirty="0" smtClean="0">
                <a:ln w="0"/>
                <a:solidFill>
                  <a:schemeClr val="accent6"/>
                </a:solidFill>
                <a:latin typeface="微软雅黑" panose="020B0503020204020204" pitchFamily="34" charset="-122"/>
                <a:ea typeface="微软雅黑" panose="020B0503020204020204" pitchFamily="34" charset="-122"/>
              </a:rPr>
              <a:t>)  </a:t>
            </a:r>
            <a:r>
              <a:rPr lang="zh-CN" altLang="en-US"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该函数用接收</a:t>
            </a:r>
            <a:r>
              <a:rPr lang="zh-CN" altLang="en-US" sz="1300" dirty="0" smtClean="0">
                <a:ln w="0"/>
                <a:solidFill>
                  <a:srgbClr val="ED7D31"/>
                </a:solidFill>
                <a:latin typeface="微软雅黑" panose="020B0503020204020204" pitchFamily="34" charset="-122"/>
                <a:ea typeface="微软雅黑" panose="020B0503020204020204" pitchFamily="34" charset="-122"/>
              </a:rPr>
              <a:t>接收</a:t>
            </a:r>
            <a:r>
              <a:rPr lang="zh-CN" altLang="en-US"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的数据全部为</a:t>
            </a:r>
            <a:r>
              <a:rPr lang="en-US" altLang="zh-CN" sz="13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str</a:t>
            </a:r>
            <a:r>
              <a:rPr lang="zh-CN" altLang="en-US"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字符串类型；</a:t>
            </a:r>
            <a:endParaRPr lang="en-US" altLang="zh-CN" sz="13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rPr>
              <a:t>若想转换成成其他类型，需使用强制类型转换，如 </a:t>
            </a:r>
            <a:r>
              <a:rPr lang="zh-CN" altLang="en-US" sz="1300" dirty="0">
                <a:ln w="0"/>
                <a:solidFill>
                  <a:srgbClr val="C00000"/>
                </a:solidFill>
                <a:latin typeface="微软雅黑" panose="020B0503020204020204" pitchFamily="34" charset="-122"/>
                <a:ea typeface="微软雅黑" panose="020B0503020204020204" pitchFamily="34" charset="-122"/>
              </a:rPr>
              <a:t>类型名称</a:t>
            </a:r>
            <a:r>
              <a:rPr lang="en-US" altLang="zh-CN" sz="1300" dirty="0">
                <a:ln w="0"/>
                <a:solidFill>
                  <a:srgbClr val="C00000"/>
                </a:solidFill>
                <a:latin typeface="微软雅黑" panose="020B0503020204020204" pitchFamily="34" charset="-122"/>
                <a:ea typeface="微软雅黑" panose="020B0503020204020204" pitchFamily="34" charset="-122"/>
              </a:rPr>
              <a:t>( </a:t>
            </a:r>
            <a:r>
              <a:rPr lang="en-US" altLang="zh-CN" sz="1300" dirty="0" err="1">
                <a:ln w="0"/>
                <a:solidFill>
                  <a:schemeClr val="accent6"/>
                </a:solidFill>
                <a:latin typeface="微软雅黑" panose="020B0503020204020204" pitchFamily="34" charset="-122"/>
                <a:ea typeface="微软雅黑" panose="020B0503020204020204" pitchFamily="34" charset="-122"/>
              </a:rPr>
              <a:t>str</a:t>
            </a:r>
            <a:r>
              <a:rPr lang="zh-CN" altLang="en-US" sz="1300" dirty="0">
                <a:ln w="0"/>
                <a:solidFill>
                  <a:schemeClr val="accent6"/>
                </a:solidFill>
                <a:latin typeface="微软雅黑" panose="020B0503020204020204" pitchFamily="34" charset="-122"/>
                <a:ea typeface="微软雅黑" panose="020B0503020204020204" pitchFamily="34" charset="-122"/>
              </a:rPr>
              <a:t>数据</a:t>
            </a:r>
            <a:r>
              <a:rPr lang="en-US" altLang="zh-CN" sz="1300" dirty="0">
                <a:ln w="0"/>
                <a:solidFill>
                  <a:schemeClr val="accent6"/>
                </a:solidFill>
                <a:latin typeface="微软雅黑" panose="020B0503020204020204" pitchFamily="34" charset="-122"/>
                <a:ea typeface="微软雅黑" panose="020B0503020204020204" pitchFamily="34" charset="-122"/>
              </a:rPr>
              <a:t> </a:t>
            </a:r>
            <a:r>
              <a:rPr lang="en-US" altLang="zh-CN" sz="1300" dirty="0">
                <a:ln w="0"/>
                <a:solidFill>
                  <a:srgbClr val="C00000"/>
                </a:solidFill>
                <a:latin typeface="微软雅黑" panose="020B0503020204020204" pitchFamily="34" charset="-122"/>
                <a:ea typeface="微软雅黑" panose="020B0503020204020204" pitchFamily="34" charset="-122"/>
              </a:rPr>
              <a:t>)</a:t>
            </a:r>
            <a:r>
              <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15" name="矩形 14"/>
          <p:cNvSpPr/>
          <p:nvPr/>
        </p:nvSpPr>
        <p:spPr>
          <a:xfrm>
            <a:off x="5563858" y="3559812"/>
            <a:ext cx="1529547" cy="397801"/>
          </a:xfrm>
          <a:prstGeom prst="rect">
            <a:avLst/>
          </a:prstGeom>
        </p:spPr>
        <p:txBody>
          <a:bodyPr wrap="square">
            <a:spAutoFit/>
          </a:bodyPr>
          <a:lstStyle/>
          <a:p>
            <a:pPr algn="ctr">
              <a:lnSpc>
                <a:spcPct val="150000"/>
              </a:lnSpc>
            </a:pPr>
            <a:r>
              <a:rPr lang="zh-CN" altLang="en-US" sz="1500" b="1" dirty="0" smtClean="0">
                <a:ln w="0"/>
                <a:solidFill>
                  <a:schemeClr val="accent6"/>
                </a:solidFill>
                <a:latin typeface="微软雅黑" panose="020B0503020204020204" pitchFamily="34" charset="-122"/>
                <a:ea typeface="微软雅黑" panose="020B0503020204020204" pitchFamily="34" charset="-122"/>
              </a:rPr>
              <a:t>程序运行</a:t>
            </a:r>
            <a:endParaRPr lang="en-US" altLang="zh-CN" sz="1500" b="1" dirty="0">
              <a:ln w="0"/>
              <a:solidFill>
                <a:schemeClr val="accent6"/>
              </a:solidFill>
              <a:latin typeface="微软雅黑" panose="020B0503020204020204" pitchFamily="34" charset="-122"/>
              <a:ea typeface="微软雅黑" panose="020B0503020204020204" pitchFamily="34" charset="-122"/>
            </a:endParaRPr>
          </a:p>
        </p:txBody>
      </p:sp>
      <p:cxnSp>
        <p:nvCxnSpPr>
          <p:cNvPr id="23" name="肘形连接符 22"/>
          <p:cNvCxnSpPr/>
          <p:nvPr/>
        </p:nvCxnSpPr>
        <p:spPr>
          <a:xfrm flipV="1">
            <a:off x="4861075" y="4433682"/>
            <a:ext cx="1815496" cy="676300"/>
          </a:xfrm>
          <a:prstGeom prst="bentConnector3">
            <a:avLst/>
          </a:prstGeom>
          <a:ln w="19050">
            <a:tailEnd type="triangle"/>
          </a:ln>
        </p:spPr>
        <p:style>
          <a:lnRef idx="1">
            <a:schemeClr val="accent3"/>
          </a:lnRef>
          <a:fillRef idx="0">
            <a:schemeClr val="accent3"/>
          </a:fillRef>
          <a:effectRef idx="0">
            <a:schemeClr val="accent3"/>
          </a:effectRef>
          <a:fontRef idx="minor">
            <a:schemeClr val="tx1"/>
          </a:fontRef>
        </p:style>
      </p:cxnSp>
      <p:sp>
        <p:nvSpPr>
          <p:cNvPr id="21" name="矩形 20"/>
          <p:cNvSpPr/>
          <p:nvPr/>
        </p:nvSpPr>
        <p:spPr>
          <a:xfrm>
            <a:off x="871036" y="3083536"/>
            <a:ext cx="4143314" cy="369332"/>
          </a:xfrm>
          <a:prstGeom prst="rect">
            <a:avLst/>
          </a:prstGeom>
        </p:spPr>
        <p:txBody>
          <a:bodyPr wrap="none">
            <a:spAutoFit/>
          </a:bodyPr>
          <a:lstStyle/>
          <a:p>
            <a:r>
              <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代码 </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ch02-demo02-grammart.ipynb</a:t>
            </a:r>
            <a:r>
              <a:rPr lang="en-US" altLang="zh-CN"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036" y="4502240"/>
            <a:ext cx="4032415" cy="984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矩形 24"/>
          <p:cNvSpPr/>
          <p:nvPr/>
        </p:nvSpPr>
        <p:spPr>
          <a:xfrm>
            <a:off x="652002" y="4894204"/>
            <a:ext cx="4470481" cy="200231"/>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6562" y="4100049"/>
            <a:ext cx="4555552" cy="105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6562" y="5247872"/>
            <a:ext cx="332422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0377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a:solidFill>
                  <a:schemeClr val="bg1">
                    <a:lumMod val="95000"/>
                  </a:schemeClr>
                </a:solidFill>
              </a:rPr>
              <a:t>p</a:t>
            </a:r>
            <a:r>
              <a:rPr lang="en-US" altLang="zh-CN" sz="2000" b="1" dirty="0" smtClean="0">
                <a:solidFill>
                  <a:schemeClr val="bg1">
                    <a:lumMod val="95000"/>
                  </a:schemeClr>
                </a:solidFill>
              </a:rPr>
              <a:t>rint </a:t>
            </a:r>
            <a:r>
              <a:rPr lang="zh-CN" altLang="en-US" sz="2000" b="1" dirty="0" smtClean="0">
                <a:solidFill>
                  <a:schemeClr val="bg1">
                    <a:lumMod val="95000"/>
                  </a:schemeClr>
                </a:solidFill>
              </a:rPr>
              <a:t>屏幕输出</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7" name="矩形 6"/>
          <p:cNvSpPr/>
          <p:nvPr/>
        </p:nvSpPr>
        <p:spPr>
          <a:xfrm>
            <a:off x="871036" y="1155892"/>
            <a:ext cx="10246906" cy="461665"/>
          </a:xfrm>
          <a:prstGeom prst="rect">
            <a:avLst/>
          </a:prstGeom>
        </p:spPr>
        <p:txBody>
          <a:bodyPr wrap="square">
            <a:spAutoFit/>
          </a:bodyPr>
          <a:lstStyle/>
          <a:p>
            <a:pPr>
              <a:lnSpc>
                <a:spcPct val="150000"/>
              </a:lnSpc>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rint( )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打印输出函数是在开发中用得</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很多</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的函数，代表</a:t>
            </a:r>
            <a:r>
              <a:rPr lang="zh-CN" altLang="en-US" sz="1600" dirty="0" smtClean="0">
                <a:ln w="0"/>
                <a:solidFill>
                  <a:schemeClr val="accent2"/>
                </a:solidFill>
                <a:latin typeface="微软雅黑" panose="020B0503020204020204" pitchFamily="34" charset="-122"/>
                <a:ea typeface="微软雅黑" panose="020B0503020204020204" pitchFamily="34" charset="-122"/>
              </a:rPr>
              <a:t>输出并换行</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。其语法结构也有很多</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871036" y="1648741"/>
            <a:ext cx="10246906" cy="499624"/>
          </a:xfrm>
          <a:prstGeom prst="rect">
            <a:avLst/>
          </a:prstGeom>
        </p:spPr>
        <p:txBody>
          <a:bodyPr wrap="square">
            <a:spAutoFit/>
          </a:bodyPr>
          <a:lstStyle/>
          <a:p>
            <a:pPr>
              <a:lnSpc>
                <a:spcPct val="150000"/>
              </a:lnSpc>
            </a:pP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格式化输出规范 </a:t>
            </a:r>
            <a:r>
              <a:rPr lang="en-US" altLang="zh-CN"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7" name="矩形 16"/>
          <p:cNvSpPr/>
          <p:nvPr/>
        </p:nvSpPr>
        <p:spPr>
          <a:xfrm>
            <a:off x="901286" y="2188926"/>
            <a:ext cx="10593083" cy="1200329"/>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print(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字符常量 </a:t>
            </a:r>
            <a:r>
              <a:rPr lang="en-US" altLang="zh-CN" sz="1600" b="1" dirty="0">
                <a:ln w="0"/>
                <a:solidFill>
                  <a:schemeClr val="accent2"/>
                </a:solidFill>
                <a:latin typeface="微软雅黑" panose="020B0503020204020204" pitchFamily="34" charset="-122"/>
                <a:ea typeface="微软雅黑" panose="020B0503020204020204" pitchFamily="34" charset="-122"/>
              </a:rPr>
              <a:t>+</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字符变量</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说明：</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加号仅用于连接两个字符串类型</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print(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字符常量 </a:t>
            </a:r>
            <a:r>
              <a:rPr lang="zh-CN" altLang="en-US" sz="1600" b="1" dirty="0">
                <a:ln w="0"/>
                <a:solidFill>
                  <a:schemeClr val="accent2"/>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任意数据类型</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说明：</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逗号用于连接任意数据类型</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print(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输出的数据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smtClean="0">
                <a:ln w="0"/>
                <a:solidFill>
                  <a:schemeClr val="accent1">
                    <a:lumMod val="75000"/>
                  </a:schemeClr>
                </a:solidFill>
                <a:latin typeface="微软雅黑" panose="020B0503020204020204" pitchFamily="34" charset="-122"/>
                <a:ea typeface="微软雅黑" panose="020B0503020204020204" pitchFamily="34" charset="-122"/>
              </a:rPr>
              <a:t>end=‘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说明</a:t>
            </a:r>
            <a:r>
              <a:rPr lang="zh-CN" altLang="en-US" sz="1600" b="1"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输出不换行，与下一个输出在同行显示，并使用</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end</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指定的字符连接</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871035" y="3524231"/>
            <a:ext cx="4033348" cy="369332"/>
          </a:xfrm>
          <a:prstGeom prst="rect">
            <a:avLst/>
          </a:prstGeom>
        </p:spPr>
        <p:txBody>
          <a:bodyPr wrap="none">
            <a:spAutoFit/>
          </a:bodyPr>
          <a:lstStyle/>
          <a:p>
            <a:r>
              <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代码 </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ch02-demo02-grammar.ipynb</a:t>
            </a:r>
            <a:r>
              <a:rPr lang="en-US" altLang="zh-CN"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286" y="4344654"/>
            <a:ext cx="4003097" cy="1284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1874" y="3893563"/>
            <a:ext cx="3514069"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1874" y="5307180"/>
            <a:ext cx="3514069"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17487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a:solidFill>
                  <a:schemeClr val="bg1">
                    <a:lumMod val="95000"/>
                  </a:schemeClr>
                </a:solidFill>
              </a:rPr>
              <a:t>p</a:t>
            </a:r>
            <a:r>
              <a:rPr lang="en-US" altLang="zh-CN" sz="2000" b="1" dirty="0" smtClean="0">
                <a:solidFill>
                  <a:schemeClr val="bg1">
                    <a:lumMod val="95000"/>
                  </a:schemeClr>
                </a:solidFill>
              </a:rPr>
              <a:t>rint </a:t>
            </a:r>
            <a:r>
              <a:rPr lang="zh-CN" altLang="en-US" sz="2000" b="1" dirty="0" smtClean="0">
                <a:solidFill>
                  <a:schemeClr val="bg1">
                    <a:lumMod val="95000"/>
                  </a:schemeClr>
                </a:solidFill>
              </a:rPr>
              <a:t>屏幕输出</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7" name="矩形 6"/>
          <p:cNvSpPr/>
          <p:nvPr/>
        </p:nvSpPr>
        <p:spPr>
          <a:xfrm>
            <a:off x="871036" y="1155892"/>
            <a:ext cx="10246906" cy="418191"/>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除了简单的数据连接输出之外，</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语言同样支持多种形式的</a:t>
            </a:r>
            <a:r>
              <a:rPr lang="zh-CN" altLang="en-US" sz="1600" dirty="0" smtClean="0">
                <a:ln w="0"/>
                <a:solidFill>
                  <a:schemeClr val="accent2"/>
                </a:solidFill>
                <a:latin typeface="微软雅黑" panose="020B0503020204020204" pitchFamily="34" charset="-122"/>
                <a:ea typeface="微软雅黑" panose="020B0503020204020204" pitchFamily="34" charset="-122"/>
              </a:rPr>
              <a:t>占位符格式化输出模式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871036" y="1648741"/>
            <a:ext cx="10246906" cy="553998"/>
          </a:xfrm>
          <a:prstGeom prst="rect">
            <a:avLst/>
          </a:prstGeom>
        </p:spPr>
        <p:txBody>
          <a:bodyPr wrap="square">
            <a:spAutoFit/>
          </a:bodyPr>
          <a:lstStyle/>
          <a:p>
            <a:pPr>
              <a:lnSpc>
                <a:spcPct val="150000"/>
              </a:lnSpc>
            </a:pP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格式化输出规范 </a:t>
            </a:r>
            <a:r>
              <a:rPr lang="en-US" altLang="zh-CN"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7" name="矩形 16"/>
          <p:cNvSpPr/>
          <p:nvPr/>
        </p:nvSpPr>
        <p:spPr>
          <a:xfrm>
            <a:off x="901286" y="2188926"/>
            <a:ext cx="10593083" cy="2262158"/>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print(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格式占位符号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变量名称</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pitchFamily="2" charset="2"/>
              <a:buChar char="Ø"/>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rint(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多个格式占位符号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变量</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变量</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2, …. ,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变量</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N))</a:t>
            </a:r>
          </a:p>
          <a:p>
            <a:pPr>
              <a:lnSpc>
                <a:spcPct val="150000"/>
              </a:lnSpc>
            </a:pP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常用格式占位符号 ：</a:t>
            </a:r>
            <a:r>
              <a:rPr lang="en-US" altLang="zh-CN" sz="1600" b="1" dirty="0" smtClean="0">
                <a:ln w="0"/>
                <a:solidFill>
                  <a:srgbClr val="ED7D31"/>
                </a:solidFill>
                <a:latin typeface="微软雅黑" panose="020B0503020204020204" pitchFamily="34" charset="-122"/>
                <a:ea typeface="微软雅黑" panose="020B0503020204020204" pitchFamily="34" charset="-122"/>
              </a:rPr>
              <a:t>%s</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：输出字符串类型； </a:t>
            </a:r>
            <a:r>
              <a:rPr lang="en-US" altLang="zh-CN" sz="1600" b="1" dirty="0">
                <a:ln w="0"/>
                <a:solidFill>
                  <a:srgbClr val="ED7D31"/>
                </a:solidFill>
                <a:latin typeface="微软雅黑" panose="020B0503020204020204" pitchFamily="34" charset="-122"/>
                <a:ea typeface="微软雅黑" panose="020B0503020204020204" pitchFamily="34" charset="-122"/>
              </a:rPr>
              <a:t>%d</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：整数类型；</a:t>
            </a:r>
            <a:r>
              <a:rPr lang="en-US" altLang="zh-CN" sz="1600" b="1" dirty="0">
                <a:ln w="0"/>
                <a:solidFill>
                  <a:srgbClr val="ED7D31"/>
                </a:solidFill>
                <a:latin typeface="微软雅黑" panose="020B0503020204020204" pitchFamily="34" charset="-122"/>
                <a:ea typeface="微软雅黑" panose="020B0503020204020204" pitchFamily="34" charset="-122"/>
              </a:rPr>
              <a:t>%f</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：浮点数类型（小数） 等等</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en-US" altLang="zh-CN" sz="1400" b="1" dirty="0">
                <a:ln w="0"/>
                <a:solidFill>
                  <a:srgbClr val="ED7D31"/>
                </a:solidFill>
                <a:latin typeface="微软雅黑" panose="020B0503020204020204" pitchFamily="34" charset="-122"/>
                <a:ea typeface="微软雅黑" panose="020B0503020204020204" pitchFamily="34" charset="-122"/>
              </a:rPr>
              <a:t>%-10s</a:t>
            </a:r>
            <a:r>
              <a:rPr lang="zh-CN" altLang="en-US" sz="1400" b="1"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占位</a:t>
            </a:r>
            <a:r>
              <a:rPr lang="en-US" altLang="zh-CN" sz="1400" dirty="0">
                <a:ln w="0"/>
                <a:solidFill>
                  <a:schemeClr val="tx1">
                    <a:lumMod val="65000"/>
                    <a:lumOff val="35000"/>
                  </a:schemeClr>
                </a:solidFill>
                <a:latin typeface="微软雅黑" panose="020B0503020204020204" pitchFamily="34" charset="-122"/>
                <a:ea typeface="微软雅黑" panose="020B0503020204020204" pitchFamily="34" charset="-122"/>
              </a:rPr>
              <a:t>10</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个字符</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，左对齐</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，多与的占位使用空格填充</a:t>
            </a:r>
            <a:endParaRPr lang="en-US" altLang="zh-CN" sz="14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en-US" altLang="zh-CN" sz="1400" b="1" dirty="0">
                <a:ln w="0"/>
                <a:solidFill>
                  <a:srgbClr val="ED7D31"/>
                </a:solidFill>
                <a:latin typeface="微软雅黑" panose="020B0503020204020204" pitchFamily="34" charset="-122"/>
                <a:ea typeface="微软雅黑" panose="020B0503020204020204" pitchFamily="34" charset="-122"/>
              </a:rPr>
              <a:t>%-8.2f</a:t>
            </a:r>
            <a:r>
              <a:rPr lang="zh-CN" altLang="en-US" sz="1400" b="1"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占位</a:t>
            </a:r>
            <a:r>
              <a:rPr lang="en-US" altLang="zh-CN" sz="1400" dirty="0">
                <a:ln w="0"/>
                <a:solidFill>
                  <a:schemeClr val="tx1">
                    <a:lumMod val="65000"/>
                    <a:lumOff val="35000"/>
                  </a:schemeClr>
                </a:solidFill>
                <a:latin typeface="微软雅黑" panose="020B0503020204020204" pitchFamily="34" charset="-122"/>
                <a:ea typeface="微软雅黑" panose="020B0503020204020204" pitchFamily="34" charset="-122"/>
              </a:rPr>
              <a:t>8</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个字符</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，左对齐</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b="1" dirty="0">
                <a:ln w="0"/>
                <a:solidFill>
                  <a:srgbClr val="ED7D31"/>
                </a:solidFill>
                <a:latin typeface="微软雅黑" panose="020B0503020204020204" pitchFamily="34" charset="-122"/>
                <a:ea typeface="微软雅黑" panose="020B0503020204020204" pitchFamily="34" charset="-122"/>
              </a:rPr>
              <a:t>.2</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代表小数点保留两位</a:t>
            </a:r>
            <a:endParaRPr lang="zh-CN" altLang="en-US" sz="1400" dirty="0"/>
          </a:p>
        </p:txBody>
      </p:sp>
      <p:sp>
        <p:nvSpPr>
          <p:cNvPr id="20" name="矩形 19"/>
          <p:cNvSpPr/>
          <p:nvPr/>
        </p:nvSpPr>
        <p:spPr>
          <a:xfrm>
            <a:off x="901286" y="4589459"/>
            <a:ext cx="3361818" cy="369332"/>
          </a:xfrm>
          <a:prstGeom prst="rect">
            <a:avLst/>
          </a:prstGeom>
        </p:spPr>
        <p:txBody>
          <a:bodyPr wrap="none">
            <a:spAutoFit/>
          </a:bodyPr>
          <a:lstStyle/>
          <a:p>
            <a:r>
              <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代码 </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ch02-demo06-output.py</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2" name="图片 1"/>
          <p:cNvPicPr>
            <a:picLocks noChangeAspect="1"/>
          </p:cNvPicPr>
          <p:nvPr/>
        </p:nvPicPr>
        <p:blipFill>
          <a:blip r:embed="rId3"/>
          <a:stretch>
            <a:fillRect/>
          </a:stretch>
        </p:blipFill>
        <p:spPr>
          <a:xfrm>
            <a:off x="959077" y="5008169"/>
            <a:ext cx="5238750" cy="828675"/>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4"/>
          <a:stretch>
            <a:fillRect/>
          </a:stretch>
        </p:blipFill>
        <p:spPr>
          <a:xfrm>
            <a:off x="6334124" y="5923993"/>
            <a:ext cx="4173113" cy="462291"/>
          </a:xfrm>
          <a:prstGeom prst="rect">
            <a:avLst/>
          </a:prstGeom>
          <a:ln>
            <a:noFill/>
          </a:ln>
          <a:effectLst>
            <a:outerShdw blurRad="292100" dist="139700" dir="2700000" algn="tl" rotWithShape="0">
              <a:srgbClr val="333333">
                <a:alpha val="65000"/>
              </a:srgbClr>
            </a:outerShdw>
          </a:effectLst>
        </p:spPr>
      </p:pic>
      <p:cxnSp>
        <p:nvCxnSpPr>
          <p:cNvPr id="9" name="肘形连接符 8"/>
          <p:cNvCxnSpPr>
            <a:stCxn id="2" idx="3"/>
            <a:endCxn id="6" idx="0"/>
          </p:cNvCxnSpPr>
          <p:nvPr/>
        </p:nvCxnSpPr>
        <p:spPr>
          <a:xfrm>
            <a:off x="6197827" y="5422507"/>
            <a:ext cx="2222854" cy="5014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574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a:solidFill>
                  <a:schemeClr val="bg1">
                    <a:lumMod val="95000"/>
                  </a:schemeClr>
                </a:solidFill>
              </a:rPr>
              <a:t>p</a:t>
            </a:r>
            <a:r>
              <a:rPr lang="en-US" altLang="zh-CN" sz="2000" b="1" dirty="0" smtClean="0">
                <a:solidFill>
                  <a:schemeClr val="bg1">
                    <a:lumMod val="95000"/>
                  </a:schemeClr>
                </a:solidFill>
              </a:rPr>
              <a:t>rint </a:t>
            </a:r>
            <a:r>
              <a:rPr lang="zh-CN" altLang="en-US" sz="2000" b="1" dirty="0" smtClean="0">
                <a:solidFill>
                  <a:schemeClr val="bg1">
                    <a:lumMod val="95000"/>
                  </a:schemeClr>
                </a:solidFill>
              </a:rPr>
              <a:t>屏幕输出</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7" name="矩形 6"/>
          <p:cNvSpPr/>
          <p:nvPr/>
        </p:nvSpPr>
        <p:spPr>
          <a:xfrm>
            <a:off x="871036" y="1155892"/>
            <a:ext cx="10246906" cy="461665"/>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同样，</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还支持一种</a:t>
            </a:r>
            <a:r>
              <a:rPr lang="en-US" altLang="zh-CN" sz="1600" b="1" dirty="0" smtClean="0">
                <a:ln w="0"/>
                <a:solidFill>
                  <a:schemeClr val="accent2"/>
                </a:solidFill>
                <a:latin typeface="微软雅黑" panose="020B0503020204020204" pitchFamily="34" charset="-122"/>
                <a:ea typeface="微软雅黑" panose="020B0503020204020204" pitchFamily="34" charset="-122"/>
              </a:rPr>
              <a:t>format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格式输出模式。</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871036" y="1648741"/>
            <a:ext cx="10246906" cy="553998"/>
          </a:xfrm>
          <a:prstGeom prst="rect">
            <a:avLst/>
          </a:prstGeom>
        </p:spPr>
        <p:txBody>
          <a:bodyPr wrap="square">
            <a:spAutoFit/>
          </a:bodyPr>
          <a:lstStyle/>
          <a:p>
            <a:pPr>
              <a:lnSpc>
                <a:spcPct val="150000"/>
              </a:lnSpc>
            </a:pP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格式化输出规范 </a:t>
            </a:r>
            <a:r>
              <a:rPr lang="en-US" altLang="zh-CN"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7" name="矩形 16"/>
          <p:cNvSpPr/>
          <p:nvPr/>
        </p:nvSpPr>
        <p:spPr>
          <a:xfrm>
            <a:off x="901286" y="2188926"/>
            <a:ext cx="10593083" cy="1077218"/>
          </a:xfrm>
          <a:prstGeom prst="rect">
            <a:avLst/>
          </a:prstGeom>
        </p:spPr>
        <p:txBody>
          <a:bodyPr wrap="square">
            <a:spAutoFit/>
          </a:bodyPr>
          <a:lstStyle/>
          <a:p>
            <a:r>
              <a:rPr lang="zh-CN" altLang="en-US" sz="1600" b="1" dirty="0">
                <a:ln w="0"/>
                <a:solidFill>
                  <a:schemeClr val="tx1">
                    <a:lumMod val="65000"/>
                    <a:lumOff val="35000"/>
                  </a:schemeClr>
                </a:solidFill>
                <a:latin typeface="微软雅黑" panose="020B0503020204020204" pitchFamily="34" charset="-122"/>
                <a:ea typeface="微软雅黑" panose="020B0503020204020204" pitchFamily="34" charset="-122"/>
              </a:rPr>
              <a:t>print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(‘{0} + {1} = {2}’</a:t>
            </a:r>
            <a:r>
              <a:rPr lang="zh-CN" altLang="en-US" sz="1600" b="1" dirty="0">
                <a:ln w="0"/>
                <a:solidFill>
                  <a:srgbClr val="ED7D31"/>
                </a:solidFill>
                <a:latin typeface="微软雅黑" panose="020B0503020204020204" pitchFamily="34" charset="-122"/>
                <a:ea typeface="微软雅黑" panose="020B0503020204020204" pitchFamily="34" charset="-122"/>
              </a:rPr>
              <a:t>.format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(num1, num2, num1 + num2))</a:t>
            </a:r>
            <a:endParaRPr lang="zh-CN" altLang="en-US" sz="1600" dirty="0">
              <a:ln w="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说明：</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方式为占位的另一种表现，但后续需要通过使用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format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函数绑定变量</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变量或数据的个数要与占位符的个数保持一致。</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871035" y="3524231"/>
            <a:ext cx="3592650" cy="369332"/>
          </a:xfrm>
          <a:prstGeom prst="rect">
            <a:avLst/>
          </a:prstGeom>
        </p:spPr>
        <p:txBody>
          <a:bodyPr wrap="none">
            <a:spAutoFit/>
          </a:bodyPr>
          <a:lstStyle/>
          <a:p>
            <a:r>
              <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代码 </a:t>
            </a:r>
            <a:r>
              <a:rPr lang="en-US" altLang="zh-CN"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ch02-demo06-output.py</a:t>
            </a:r>
            <a:r>
              <a:rPr lang="en-US" altLang="zh-CN"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6" name="图片 5"/>
          <p:cNvPicPr>
            <a:picLocks noChangeAspect="1"/>
          </p:cNvPicPr>
          <p:nvPr/>
        </p:nvPicPr>
        <p:blipFill>
          <a:blip r:embed="rId3"/>
          <a:stretch>
            <a:fillRect/>
          </a:stretch>
        </p:blipFill>
        <p:spPr>
          <a:xfrm>
            <a:off x="1009422" y="4057392"/>
            <a:ext cx="5413306" cy="802443"/>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4"/>
          <a:stretch>
            <a:fillRect/>
          </a:stretch>
        </p:blipFill>
        <p:spPr>
          <a:xfrm>
            <a:off x="6422728" y="5365852"/>
            <a:ext cx="3272322" cy="555977"/>
          </a:xfrm>
          <a:prstGeom prst="rect">
            <a:avLst/>
          </a:prstGeom>
        </p:spPr>
      </p:pic>
      <p:cxnSp>
        <p:nvCxnSpPr>
          <p:cNvPr id="10" name="肘形连接符 9"/>
          <p:cNvCxnSpPr>
            <a:stCxn id="6" idx="2"/>
            <a:endCxn id="8" idx="1"/>
          </p:cNvCxnSpPr>
          <p:nvPr/>
        </p:nvCxnSpPr>
        <p:spPr>
          <a:xfrm rot="16200000" flipH="1">
            <a:off x="4677398" y="3898511"/>
            <a:ext cx="784006" cy="27066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928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dirty="0"/>
              <a:t>4</a:t>
            </a:r>
            <a:r>
              <a:rPr lang="en-US" altLang="zh-CN" sz="3000" dirty="0" smtClean="0">
                <a:solidFill>
                  <a:schemeClr val="tx1">
                    <a:lumMod val="65000"/>
                    <a:lumOff val="35000"/>
                  </a:schemeClr>
                </a:solidFill>
              </a:rPr>
              <a:t>. </a:t>
            </a:r>
            <a:r>
              <a:rPr lang="zh-CN" altLang="en-US" dirty="0" smtClean="0"/>
              <a:t>基本数据类型</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a:t>
            </a:r>
            <a:r>
              <a:rPr lang="zh-CN" altLang="en-US" sz="2000" b="1" dirty="0" smtClean="0">
                <a:solidFill>
                  <a:schemeClr val="bg1">
                    <a:lumMod val="95000"/>
                  </a:schemeClr>
                </a:solidFill>
              </a:rPr>
              <a:t> 基础语法</a:t>
            </a:r>
            <a:endParaRPr lang="zh-CN" altLang="en-US" sz="2000" b="1" dirty="0">
              <a:solidFill>
                <a:schemeClr val="bg1">
                  <a:lumMod val="95000"/>
                </a:schemeClr>
              </a:solidFill>
            </a:endParaRPr>
          </a:p>
        </p:txBody>
      </p:sp>
      <p:sp>
        <p:nvSpPr>
          <p:cNvPr id="6" name="标题 1"/>
          <p:cNvSpPr txBox="1">
            <a:spLocks/>
          </p:cNvSpPr>
          <p:nvPr/>
        </p:nvSpPr>
        <p:spPr>
          <a:xfrm>
            <a:off x="5379344" y="3311755"/>
            <a:ext cx="2269685" cy="7812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342900" indent="-342900">
              <a:lnSpc>
                <a:spcPct val="150000"/>
              </a:lnSpc>
              <a:buFont typeface="+mj-ea"/>
              <a:buAutoNum type="circleNumDbPlain"/>
            </a:pPr>
            <a:r>
              <a:rPr lang="zh-CN" altLang="en-US" sz="1400" b="0" dirty="0" smtClean="0">
                <a:solidFill>
                  <a:schemeClr val="tx1">
                    <a:lumMod val="65000"/>
                    <a:lumOff val="35000"/>
                  </a:schemeClr>
                </a:solidFill>
              </a:rPr>
              <a:t>变量的定义</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zh-CN" altLang="en-US" sz="1400" b="0" dirty="0" smtClean="0">
                <a:solidFill>
                  <a:schemeClr val="tx1">
                    <a:lumMod val="65000"/>
                    <a:lumOff val="35000"/>
                  </a:schemeClr>
                </a:solidFill>
              </a:rPr>
              <a:t>基本数据类型介绍</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3754256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dirty="0"/>
              <a:t>4</a:t>
            </a:r>
            <a:r>
              <a:rPr lang="en-US" altLang="zh-CN" sz="3000" dirty="0" smtClean="0">
                <a:solidFill>
                  <a:schemeClr val="tx1">
                    <a:lumMod val="65000"/>
                    <a:lumOff val="35000"/>
                  </a:schemeClr>
                </a:solidFill>
              </a:rPr>
              <a:t>-1</a:t>
            </a:r>
            <a:r>
              <a:rPr lang="en-US" altLang="zh-CN" sz="3000" dirty="0" smtClean="0">
                <a:solidFill>
                  <a:schemeClr val="tx1">
                    <a:lumMod val="65000"/>
                    <a:lumOff val="35000"/>
                  </a:schemeClr>
                </a:solidFill>
              </a:rPr>
              <a:t>. </a:t>
            </a:r>
            <a:r>
              <a:rPr lang="zh-CN" altLang="en-US" sz="3000" dirty="0" smtClean="0">
                <a:solidFill>
                  <a:schemeClr val="tx1">
                    <a:lumMod val="65000"/>
                    <a:lumOff val="35000"/>
                  </a:schemeClr>
                </a:solidFill>
              </a:rPr>
              <a:t>变量基本概念</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基础语法</a:t>
            </a:r>
            <a:endParaRPr lang="zh-CN" altLang="en-US" sz="2000" b="1" dirty="0">
              <a:solidFill>
                <a:schemeClr val="bg1">
                  <a:lumMod val="95000"/>
                </a:schemeClr>
              </a:solidFill>
            </a:endParaRPr>
          </a:p>
        </p:txBody>
      </p:sp>
      <p:sp>
        <p:nvSpPr>
          <p:cNvPr id="11" name="标题 1"/>
          <p:cNvSpPr txBox="1">
            <a:spLocks/>
          </p:cNvSpPr>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介绍什么是变量，以及变量的基本使用方法。通过对内存结构的分析，让大家对变量有更层次的认知。</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385212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变 量</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379036" y="1875742"/>
            <a:ext cx="10246906" cy="507831"/>
          </a:xfrm>
          <a:prstGeom prst="rect">
            <a:avLst/>
          </a:prstGeom>
        </p:spPr>
        <p:txBody>
          <a:bodyPr wrap="square">
            <a:spAutoFit/>
          </a:bodyPr>
          <a:lstStyle/>
          <a:p>
            <a:pPr>
              <a:lnSpc>
                <a:spcPct val="150000"/>
              </a:lnSpc>
            </a:pPr>
            <a:r>
              <a:rPr lang="zh-CN" altLang="en-US" b="1" dirty="0" smtClean="0">
                <a:ln w="0"/>
                <a:solidFill>
                  <a:schemeClr val="accent6"/>
                </a:solidFill>
                <a:latin typeface="微软雅黑" panose="020B0503020204020204" pitchFamily="34" charset="-122"/>
                <a:ea typeface="微软雅黑" panose="020B0503020204020204" pitchFamily="34" charset="-122"/>
              </a:rPr>
              <a:t>变量</a:t>
            </a:r>
            <a:r>
              <a:rPr lang="zh-CN" altLang="en-US" sz="1600" b="1" dirty="0" smtClean="0">
                <a:ln w="0"/>
                <a:solidFill>
                  <a:schemeClr val="accent6"/>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来源于</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数学，是计算机语言中</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能 </a:t>
            </a:r>
            <a:r>
              <a:rPr lang="zh-CN" altLang="en-US" sz="1600" dirty="0" smtClean="0">
                <a:ln w="0"/>
                <a:solidFill>
                  <a:srgbClr val="ED7D31"/>
                </a:solidFill>
                <a:latin typeface="微软雅黑" panose="020B0503020204020204" pitchFamily="34" charset="-122"/>
                <a:ea typeface="微软雅黑" panose="020B0503020204020204" pitchFamily="34" charset="-122"/>
              </a:rPr>
              <a:t>储存</a:t>
            </a:r>
            <a:r>
              <a:rPr lang="zh-CN" altLang="en-US" sz="1600" dirty="0">
                <a:ln w="0"/>
                <a:solidFill>
                  <a:srgbClr val="ED7D31"/>
                </a:solidFill>
                <a:latin typeface="微软雅黑" panose="020B0503020204020204" pitchFamily="34" charset="-122"/>
                <a:ea typeface="微软雅黑" panose="020B0503020204020204" pitchFamily="34" charset="-122"/>
              </a:rPr>
              <a:t>计算</a:t>
            </a:r>
            <a:r>
              <a:rPr lang="zh-CN" altLang="en-US" sz="1600" dirty="0" smtClean="0">
                <a:ln w="0"/>
                <a:solidFill>
                  <a:srgbClr val="ED7D31"/>
                </a:solidFill>
                <a:latin typeface="微软雅黑" panose="020B0503020204020204" pitchFamily="34" charset="-122"/>
                <a:ea typeface="微软雅黑" panose="020B0503020204020204" pitchFamily="34" charset="-122"/>
              </a:rPr>
              <a:t>结果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 </a:t>
            </a:r>
            <a:r>
              <a:rPr lang="zh-CN" altLang="en-US" sz="1600" dirty="0" smtClean="0">
                <a:ln w="0"/>
                <a:solidFill>
                  <a:srgbClr val="ED7D31"/>
                </a:solidFill>
                <a:latin typeface="微软雅黑" panose="020B0503020204020204" pitchFamily="34" charset="-122"/>
                <a:ea typeface="微软雅黑" panose="020B0503020204020204" pitchFamily="34" charset="-122"/>
              </a:rPr>
              <a:t>能</a:t>
            </a:r>
            <a:r>
              <a:rPr lang="zh-CN" altLang="en-US" sz="1600" dirty="0">
                <a:ln w="0"/>
                <a:solidFill>
                  <a:srgbClr val="ED7D31"/>
                </a:solidFill>
                <a:latin typeface="微软雅黑" panose="020B0503020204020204" pitchFamily="34" charset="-122"/>
                <a:ea typeface="微软雅黑" panose="020B0503020204020204" pitchFamily="34" charset="-122"/>
              </a:rPr>
              <a:t>表示</a:t>
            </a:r>
            <a:r>
              <a:rPr lang="zh-CN" altLang="en-US" sz="1600" dirty="0" smtClean="0">
                <a:ln w="0"/>
                <a:solidFill>
                  <a:srgbClr val="ED7D31"/>
                </a:solidFill>
                <a:latin typeface="微软雅黑" panose="020B0503020204020204" pitchFamily="34" charset="-122"/>
                <a:ea typeface="微软雅黑" panose="020B0503020204020204" pitchFamily="34" charset="-122"/>
              </a:rPr>
              <a:t>值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的一个抽象概念（可以理解为一个代号）。</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1225112"/>
            <a:ext cx="2690160"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1.1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什么是变量？</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矩形 8"/>
          <p:cNvSpPr/>
          <p:nvPr/>
        </p:nvSpPr>
        <p:spPr>
          <a:xfrm>
            <a:off x="1379036" y="2569799"/>
            <a:ext cx="1569660"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变量的特点：</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1692715" y="2982673"/>
            <a:ext cx="6096000" cy="830997"/>
          </a:xfrm>
          <a:prstGeom prst="rect">
            <a:avLst/>
          </a:prstGeom>
        </p:spPr>
        <p:txBody>
          <a:bodyPr>
            <a:spAutoFit/>
          </a:bodyPr>
          <a:lstStyle/>
          <a:p>
            <a:pPr marL="285750" indent="-285750">
              <a:lnSpc>
                <a:spcPct val="150000"/>
              </a:lnSpc>
              <a:buFont typeface="Wingdings" panose="05000000000000000000" pitchFamily="2" charset="2"/>
              <a:buChar char="Ø"/>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变量可以通过变量名</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访问；</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在指令式语言中，变量通常是可变</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a:t>
            </a:r>
            <a:endParaRPr lang="zh-CN" altLang="en-US" dirty="0"/>
          </a:p>
        </p:txBody>
      </p:sp>
      <p:sp>
        <p:nvSpPr>
          <p:cNvPr id="10" name="矩形 9"/>
          <p:cNvSpPr/>
          <p:nvPr/>
        </p:nvSpPr>
        <p:spPr>
          <a:xfrm>
            <a:off x="1379036" y="4043438"/>
            <a:ext cx="2031325"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变量命名的规范：</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692715" y="4502478"/>
            <a:ext cx="9207514" cy="461665"/>
          </a:xfrm>
          <a:prstGeom prst="rect">
            <a:avLst/>
          </a:prstGeom>
        </p:spPr>
        <p:txBody>
          <a:bodyPr wrap="square">
            <a:spAutoFit/>
          </a:bodyPr>
          <a:lstStyle/>
          <a:p>
            <a:pPr>
              <a:lnSpc>
                <a:spcPct val="150000"/>
              </a:lnSpc>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与之前介绍的中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标识符</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的命名规范是一致的，因为</a:t>
            </a:r>
            <a:r>
              <a:rPr lang="zh-CN" altLang="en-US" sz="1600" dirty="0" smtClean="0">
                <a:ln w="0"/>
                <a:solidFill>
                  <a:srgbClr val="ED7D31"/>
                </a:solidFill>
                <a:latin typeface="微软雅黑" panose="020B0503020204020204" pitchFamily="34" charset="-122"/>
                <a:ea typeface="微软雅黑" panose="020B0503020204020204" pitchFamily="34" charset="-122"/>
              </a:rPr>
              <a:t>变量名</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就</a:t>
            </a:r>
            <a:r>
              <a:rPr lang="zh-CN" altLang="en-US" sz="1600" dirty="0" smtClean="0">
                <a:ln w="0"/>
                <a:solidFill>
                  <a:srgbClr val="ED7D31"/>
                </a:solidFill>
                <a:latin typeface="微软雅黑" panose="020B0503020204020204" pitchFamily="34" charset="-122"/>
                <a:ea typeface="微软雅黑" panose="020B0503020204020204" pitchFamily="34" charset="-122"/>
              </a:rPr>
              <a:t>是</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一个非常典型的</a:t>
            </a:r>
            <a:r>
              <a:rPr lang="zh-CN" altLang="en-US" sz="1600" dirty="0" smtClean="0">
                <a:ln w="0"/>
                <a:solidFill>
                  <a:srgbClr val="ED7D31"/>
                </a:solidFill>
                <a:latin typeface="微软雅黑" panose="020B0503020204020204" pitchFamily="34" charset="-122"/>
                <a:ea typeface="微软雅黑" panose="020B0503020204020204" pitchFamily="34" charset="-122"/>
              </a:rPr>
              <a:t>标识符</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val="2134155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数据类型</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379036" y="1875742"/>
            <a:ext cx="10246906" cy="1815882"/>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既然变量可以存放</a:t>
            </a:r>
            <a:r>
              <a:rPr lang="zh-CN" altLang="en-US" sz="1600" dirty="0">
                <a:ln w="0"/>
                <a:solidFill>
                  <a:schemeClr val="accent6"/>
                </a:solidFill>
                <a:latin typeface="微软雅黑" panose="020B0503020204020204" pitchFamily="34" charset="-122"/>
                <a:ea typeface="微软雅黑" panose="020B0503020204020204" pitchFamily="34" charset="-122"/>
              </a:rPr>
              <a:t>各种数据</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，这就意味着在</a:t>
            </a:r>
            <a:r>
              <a:rPr lang="zh-CN" altLang="en-US" sz="1600" dirty="0">
                <a:ln w="0"/>
                <a:solidFill>
                  <a:schemeClr val="accent6"/>
                </a:solidFill>
                <a:latin typeface="微软雅黑" panose="020B0503020204020204" pitchFamily="34" charset="-122"/>
                <a:ea typeface="微软雅黑" panose="020B0503020204020204" pitchFamily="34" charset="-122"/>
              </a:rPr>
              <a:t>创建</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变量时会</a:t>
            </a:r>
            <a:r>
              <a:rPr lang="zh-CN" altLang="en-US" sz="1600" dirty="0">
                <a:ln w="0"/>
                <a:solidFill>
                  <a:schemeClr val="accent6"/>
                </a:solidFill>
                <a:latin typeface="微软雅黑" panose="020B0503020204020204" pitchFamily="34" charset="-122"/>
                <a:ea typeface="微软雅黑" panose="020B0503020204020204" pitchFamily="34" charset="-122"/>
              </a:rPr>
              <a:t>在内存中开辟一个空间</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由于所存储的</a:t>
            </a:r>
            <a:r>
              <a:rPr lang="zh-CN" altLang="en-US" sz="1600" dirty="0" smtClean="0">
                <a:ln w="0"/>
                <a:solidFill>
                  <a:srgbClr val="ED7D31"/>
                </a:solidFill>
                <a:latin typeface="微软雅黑" panose="020B0503020204020204" pitchFamily="34" charset="-122"/>
                <a:ea typeface="微软雅黑" panose="020B0503020204020204" pitchFamily="34" charset="-122"/>
              </a:rPr>
              <a:t>数据类型各异</a:t>
            </a:r>
            <a:r>
              <a:rPr lang="zh-CN" altLang="en-US" sz="1300" dirty="0" smtClean="0">
                <a:ln w="0"/>
                <a:solidFill>
                  <a:schemeClr val="tx1">
                    <a:lumMod val="50000"/>
                    <a:lumOff val="50000"/>
                  </a:schemeClr>
                </a:solidFill>
                <a:latin typeface="微软雅黑" panose="020B0503020204020204" pitchFamily="34" charset="-122"/>
                <a:ea typeface="微软雅黑" panose="020B0503020204020204" pitchFamily="34" charset="-122"/>
              </a:rPr>
              <a:t>（如，姓名</a:t>
            </a:r>
            <a:r>
              <a:rPr lang="en-US" altLang="zh-CN" sz="1300" dirty="0" smtClean="0">
                <a:ln w="0"/>
                <a:solidFill>
                  <a:schemeClr val="tx1">
                    <a:lumMod val="50000"/>
                    <a:lumOff val="50000"/>
                  </a:schemeClr>
                </a:solidFill>
                <a:latin typeface="微软雅黑" panose="020B0503020204020204" pitchFamily="34" charset="-122"/>
                <a:ea typeface="微软雅黑" panose="020B0503020204020204" pitchFamily="34" charset="-122"/>
              </a:rPr>
              <a:t>-&gt;</a:t>
            </a:r>
            <a:r>
              <a:rPr lang="zh-CN" altLang="en-US" sz="1300" dirty="0" smtClean="0">
                <a:ln w="0"/>
                <a:solidFill>
                  <a:schemeClr val="tx1">
                    <a:lumMod val="50000"/>
                    <a:lumOff val="50000"/>
                  </a:schemeClr>
                </a:solidFill>
                <a:latin typeface="微软雅黑" panose="020B0503020204020204" pitchFamily="34" charset="-122"/>
                <a:ea typeface="微软雅黑" panose="020B0503020204020204" pitchFamily="34" charset="-122"/>
              </a:rPr>
              <a:t>字符类型 </a:t>
            </a:r>
            <a:r>
              <a:rPr lang="en-US" altLang="zh-CN" sz="1300" dirty="0" smtClean="0">
                <a:ln w="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00" dirty="0" smtClean="0">
                <a:ln w="0"/>
                <a:solidFill>
                  <a:schemeClr val="tx1">
                    <a:lumMod val="50000"/>
                    <a:lumOff val="50000"/>
                  </a:schemeClr>
                </a:solidFill>
                <a:latin typeface="微软雅黑" panose="020B0503020204020204" pitchFamily="34" charset="-122"/>
                <a:ea typeface="微软雅黑" panose="020B0503020204020204" pitchFamily="34" charset="-122"/>
              </a:rPr>
              <a:t>年龄</a:t>
            </a:r>
            <a:r>
              <a:rPr lang="en-US" altLang="zh-CN" sz="1300" dirty="0" smtClean="0">
                <a:ln w="0"/>
                <a:solidFill>
                  <a:schemeClr val="tx1">
                    <a:lumMod val="50000"/>
                    <a:lumOff val="50000"/>
                  </a:schemeClr>
                </a:solidFill>
                <a:latin typeface="微软雅黑" panose="020B0503020204020204" pitchFamily="34" charset="-122"/>
                <a:ea typeface="微软雅黑" panose="020B0503020204020204" pitchFamily="34" charset="-122"/>
              </a:rPr>
              <a:t>-&gt;</a:t>
            </a:r>
            <a:r>
              <a:rPr lang="zh-CN" altLang="en-US" sz="1300" dirty="0" smtClean="0">
                <a:ln w="0"/>
                <a:solidFill>
                  <a:schemeClr val="tx1">
                    <a:lumMod val="50000"/>
                    <a:lumOff val="50000"/>
                  </a:schemeClr>
                </a:solidFill>
                <a:latin typeface="微软雅黑" panose="020B0503020204020204" pitchFamily="34" charset="-122"/>
                <a:ea typeface="微软雅黑" panose="020B0503020204020204" pitchFamily="34" charset="-122"/>
              </a:rPr>
              <a:t>数字类型）</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虚拟机就会决定</a:t>
            </a:r>
            <a:r>
              <a:rPr lang="zh-CN" altLang="en-US" sz="1600" dirty="0" smtClean="0">
                <a:ln w="0"/>
                <a:solidFill>
                  <a:srgbClr val="ED7D31"/>
                </a:solidFill>
                <a:latin typeface="微软雅黑" panose="020B0503020204020204" pitchFamily="34" charset="-122"/>
                <a:ea typeface="微软雅黑" panose="020B0503020204020204" pitchFamily="34" charset="-122"/>
              </a:rPr>
              <a:t>为不同的类型数据开辟大小不同的内存空间</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200000"/>
              </a:lnSpc>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因此，变量可以指定</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不同</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据类型</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，这些变量可以</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存储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整数</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小数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字符</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12" name="矩形 11"/>
          <p:cNvSpPr/>
          <p:nvPr/>
        </p:nvSpPr>
        <p:spPr>
          <a:xfrm>
            <a:off x="871036" y="1225112"/>
            <a:ext cx="2749471" cy="477054"/>
          </a:xfrm>
          <a:prstGeom prst="rect">
            <a:avLst/>
          </a:prstGeom>
        </p:spPr>
        <p:txBody>
          <a:bodyPr wrap="non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什么是数据类型？</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矩形 8"/>
          <p:cNvSpPr/>
          <p:nvPr/>
        </p:nvSpPr>
        <p:spPr>
          <a:xfrm>
            <a:off x="1379036" y="3919628"/>
            <a:ext cx="2492990"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变量在内存中的表现：</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4" name="矩形 13"/>
          <p:cNvSpPr/>
          <p:nvPr/>
        </p:nvSpPr>
        <p:spPr>
          <a:xfrm>
            <a:off x="3620507" y="4447414"/>
            <a:ext cx="5841574" cy="1854807"/>
          </a:xfrm>
          <a:prstGeom prst="rect">
            <a:avLst/>
          </a:prstGeom>
          <a:solidFill>
            <a:srgbClr val="E0A1F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矩形 14"/>
          <p:cNvSpPr/>
          <p:nvPr/>
        </p:nvSpPr>
        <p:spPr>
          <a:xfrm>
            <a:off x="3792936" y="4812476"/>
            <a:ext cx="1518059" cy="1292452"/>
          </a:xfrm>
          <a:prstGeom prst="rect">
            <a:avLst/>
          </a:prstGeom>
          <a:solidFill>
            <a:srgbClr val="70AD47">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矩形 15"/>
          <p:cNvSpPr/>
          <p:nvPr/>
        </p:nvSpPr>
        <p:spPr>
          <a:xfrm>
            <a:off x="5483424" y="4812476"/>
            <a:ext cx="3804485" cy="1292452"/>
          </a:xfrm>
          <a:prstGeom prst="rect">
            <a:avLst/>
          </a:prstGeom>
          <a:solidFill>
            <a:srgbClr val="ED7D3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 name="矩形 1"/>
          <p:cNvSpPr/>
          <p:nvPr/>
        </p:nvSpPr>
        <p:spPr>
          <a:xfrm>
            <a:off x="3814598" y="4849069"/>
            <a:ext cx="954107" cy="246221"/>
          </a:xfrm>
          <a:prstGeom prst="rect">
            <a:avLst/>
          </a:prstGeom>
        </p:spPr>
        <p:txBody>
          <a:bodyPr wrap="none">
            <a:spAutoFit/>
          </a:bodyPr>
          <a:lstStyle/>
          <a:p>
            <a:r>
              <a:rPr lang="en-US" altLang="zh-CN" sz="10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Stack </a:t>
            </a:r>
            <a:r>
              <a:rPr lang="zh-CN" altLang="en-US" sz="10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栈内存</a:t>
            </a:r>
            <a:endParaRPr lang="zh-CN" altLang="en-US" sz="1000" b="1" dirty="0"/>
          </a:p>
        </p:txBody>
      </p:sp>
      <p:sp>
        <p:nvSpPr>
          <p:cNvPr id="17" name="矩形 16"/>
          <p:cNvSpPr/>
          <p:nvPr/>
        </p:nvSpPr>
        <p:spPr>
          <a:xfrm>
            <a:off x="5521029" y="4849068"/>
            <a:ext cx="947695" cy="246221"/>
          </a:xfrm>
          <a:prstGeom prst="rect">
            <a:avLst/>
          </a:prstGeom>
        </p:spPr>
        <p:txBody>
          <a:bodyPr wrap="none">
            <a:spAutoFit/>
          </a:bodyPr>
          <a:lstStyle/>
          <a:p>
            <a:r>
              <a:rPr lang="en-US" altLang="zh-CN" sz="1000" b="1" dirty="0" smtClean="0">
                <a:ln w="0"/>
                <a:solidFill>
                  <a:schemeClr val="tx1">
                    <a:lumMod val="65000"/>
                    <a:lumOff val="35000"/>
                  </a:schemeClr>
                </a:solidFill>
                <a:latin typeface="微软雅黑" panose="020B0503020204020204" pitchFamily="34" charset="-122"/>
                <a:ea typeface="微软雅黑" panose="020B0503020204020204" pitchFamily="34" charset="-122"/>
              </a:rPr>
              <a:t>Heap </a:t>
            </a:r>
            <a:r>
              <a:rPr lang="zh-CN" altLang="en-US" sz="10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堆内存</a:t>
            </a:r>
            <a:endParaRPr lang="zh-CN" altLang="en-US" sz="1000" b="1" dirty="0"/>
          </a:p>
        </p:txBody>
      </p:sp>
      <p:sp>
        <p:nvSpPr>
          <p:cNvPr id="18" name="矩形 17"/>
          <p:cNvSpPr/>
          <p:nvPr/>
        </p:nvSpPr>
        <p:spPr>
          <a:xfrm>
            <a:off x="3635021" y="4470560"/>
            <a:ext cx="1356462" cy="246221"/>
          </a:xfrm>
          <a:prstGeom prst="rect">
            <a:avLst/>
          </a:prstGeom>
        </p:spPr>
        <p:txBody>
          <a:bodyPr wrap="none">
            <a:spAutoFit/>
          </a:bodyPr>
          <a:lstStyle/>
          <a:p>
            <a:r>
              <a:rPr lang="en-US" altLang="zh-CN" sz="10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Memoy</a:t>
            </a:r>
            <a:r>
              <a:rPr lang="en-US" altLang="zh-CN" sz="1000" b="1"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0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计算机内存</a:t>
            </a:r>
            <a:endParaRPr lang="zh-CN" altLang="en-US" sz="1000" b="1" dirty="0"/>
          </a:p>
        </p:txBody>
      </p:sp>
      <p:sp>
        <p:nvSpPr>
          <p:cNvPr id="19" name="矩形 18"/>
          <p:cNvSpPr/>
          <p:nvPr/>
        </p:nvSpPr>
        <p:spPr>
          <a:xfrm>
            <a:off x="4006623" y="5054118"/>
            <a:ext cx="545342" cy="1015663"/>
          </a:xfrm>
          <a:prstGeom prst="rect">
            <a:avLst/>
          </a:prstGeom>
        </p:spPr>
        <p:txBody>
          <a:bodyPr wrap="none">
            <a:spAutoFit/>
          </a:bodyPr>
          <a:lstStyle/>
          <a:p>
            <a:pPr>
              <a:lnSpc>
                <a:spcPct val="150000"/>
              </a:lnSpc>
            </a:pPr>
            <a:r>
              <a:rPr lang="zh-CN" altLang="en-US" sz="1000" dirty="0" smtClean="0">
                <a:ln w="0"/>
                <a:solidFill>
                  <a:schemeClr val="bg2">
                    <a:lumMod val="50000"/>
                  </a:schemeClr>
                </a:solidFill>
                <a:latin typeface="微软雅黑" panose="020B0503020204020204" pitchFamily="34" charset="-122"/>
                <a:ea typeface="微软雅黑" panose="020B0503020204020204" pitchFamily="34" charset="-122"/>
              </a:rPr>
              <a:t>变量</a:t>
            </a:r>
            <a:r>
              <a:rPr lang="en-US" altLang="zh-CN" sz="1000" dirty="0" smtClean="0">
                <a:ln w="0"/>
                <a:solidFill>
                  <a:schemeClr val="bg2">
                    <a:lumMod val="50000"/>
                  </a:schemeClr>
                </a:solidFill>
                <a:latin typeface="微软雅黑" panose="020B0503020204020204" pitchFamily="34" charset="-122"/>
                <a:ea typeface="微软雅黑" panose="020B0503020204020204" pitchFamily="34" charset="-122"/>
              </a:rPr>
              <a:t>1</a:t>
            </a:r>
          </a:p>
          <a:p>
            <a:pPr>
              <a:lnSpc>
                <a:spcPct val="150000"/>
              </a:lnSpc>
            </a:pPr>
            <a:r>
              <a:rPr lang="zh-CN" altLang="en-US" sz="1000" dirty="0" smtClean="0">
                <a:ln w="0"/>
                <a:solidFill>
                  <a:schemeClr val="bg2">
                    <a:lumMod val="50000"/>
                  </a:schemeClr>
                </a:solidFill>
                <a:latin typeface="微软雅黑" panose="020B0503020204020204" pitchFamily="34" charset="-122"/>
                <a:ea typeface="微软雅黑" panose="020B0503020204020204" pitchFamily="34" charset="-122"/>
              </a:rPr>
              <a:t>变量</a:t>
            </a:r>
            <a:r>
              <a:rPr lang="en-US" altLang="zh-CN" sz="1000" dirty="0" smtClean="0">
                <a:ln w="0"/>
                <a:solidFill>
                  <a:schemeClr val="bg2">
                    <a:lumMod val="50000"/>
                  </a:schemeClr>
                </a:solidFill>
                <a:latin typeface="微软雅黑" panose="020B0503020204020204" pitchFamily="34" charset="-122"/>
                <a:ea typeface="微软雅黑" panose="020B0503020204020204" pitchFamily="34" charset="-122"/>
              </a:rPr>
              <a:t>2</a:t>
            </a:r>
          </a:p>
          <a:p>
            <a:pPr>
              <a:lnSpc>
                <a:spcPct val="150000"/>
              </a:lnSpc>
            </a:pPr>
            <a:r>
              <a:rPr lang="en-US" altLang="zh-CN" sz="1000" dirty="0" smtClean="0">
                <a:ln w="0"/>
                <a:solidFill>
                  <a:schemeClr val="bg2">
                    <a:lumMod val="50000"/>
                  </a:schemeClr>
                </a:solidFill>
                <a:latin typeface="微软雅黑" panose="020B0503020204020204" pitchFamily="34" charset="-122"/>
                <a:ea typeface="微软雅黑" panose="020B0503020204020204" pitchFamily="34" charset="-122"/>
              </a:rPr>
              <a:t>……</a:t>
            </a:r>
          </a:p>
          <a:p>
            <a:pPr>
              <a:lnSpc>
                <a:spcPct val="150000"/>
              </a:lnSpc>
            </a:pPr>
            <a:r>
              <a:rPr lang="zh-CN" altLang="en-US" sz="1000" dirty="0" smtClean="0">
                <a:ln w="0"/>
                <a:solidFill>
                  <a:schemeClr val="bg2">
                    <a:lumMod val="50000"/>
                  </a:schemeClr>
                </a:solidFill>
                <a:latin typeface="微软雅黑" panose="020B0503020204020204" pitchFamily="34" charset="-122"/>
                <a:ea typeface="微软雅黑" panose="020B0503020204020204" pitchFamily="34" charset="-122"/>
              </a:rPr>
              <a:t>变量</a:t>
            </a:r>
            <a:r>
              <a:rPr lang="en-US" altLang="zh-CN" sz="1000" dirty="0" smtClean="0">
                <a:ln w="0"/>
                <a:solidFill>
                  <a:schemeClr val="bg2">
                    <a:lumMod val="50000"/>
                  </a:schemeClr>
                </a:solidFill>
                <a:latin typeface="微软雅黑" panose="020B0503020204020204" pitchFamily="34" charset="-122"/>
                <a:ea typeface="微软雅黑" panose="020B0503020204020204" pitchFamily="34" charset="-122"/>
              </a:rPr>
              <a:t>N</a:t>
            </a:r>
            <a:endParaRPr lang="zh-CN" altLang="en-US" sz="1000" dirty="0">
              <a:solidFill>
                <a:schemeClr val="bg2">
                  <a:lumMod val="50000"/>
                </a:schemeClr>
              </a:solidFill>
            </a:endParaRPr>
          </a:p>
        </p:txBody>
      </p:sp>
      <p:sp>
        <p:nvSpPr>
          <p:cNvPr id="6" name="矩形 5"/>
          <p:cNvSpPr/>
          <p:nvPr/>
        </p:nvSpPr>
        <p:spPr>
          <a:xfrm>
            <a:off x="1232999" y="4996062"/>
            <a:ext cx="2254246" cy="923330"/>
          </a:xfrm>
          <a:prstGeom prst="rect">
            <a:avLst/>
          </a:prstGeom>
        </p:spPr>
        <p:txBody>
          <a:bodyPr wrap="square">
            <a:spAutoFit/>
          </a:bodyPr>
          <a:lstStyle/>
          <a:p>
            <a:pPr>
              <a:lnSpc>
                <a:spcPct val="150000"/>
              </a:lnSpc>
            </a:pP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由于变量在程序中会</a:t>
            </a:r>
            <a:r>
              <a:rPr lang="zh-CN" altLang="en-US" sz="1200" b="1" dirty="0">
                <a:ln w="0"/>
                <a:solidFill>
                  <a:schemeClr val="tx1">
                    <a:lumMod val="65000"/>
                    <a:lumOff val="35000"/>
                  </a:schemeClr>
                </a:solidFill>
                <a:latin typeface="微软雅黑" panose="020B0503020204020204" pitchFamily="34" charset="-122"/>
                <a:ea typeface="微软雅黑" panose="020B0503020204020204" pitchFamily="34" charset="-122"/>
              </a:rPr>
              <a:t>被频繁访问</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操作，因此变量是存储在计算机的 </a:t>
            </a:r>
            <a:r>
              <a:rPr lang="en-US" altLang="zh-CN" sz="1200" b="1" dirty="0" smtClean="0">
                <a:ln w="0"/>
                <a:solidFill>
                  <a:schemeClr val="accent6"/>
                </a:solidFill>
                <a:latin typeface="微软雅黑" panose="020B0503020204020204" pitchFamily="34" charset="-122"/>
                <a:ea typeface="微软雅黑" panose="020B0503020204020204" pitchFamily="34" charset="-122"/>
              </a:rPr>
              <a:t>Stack</a:t>
            </a:r>
            <a:r>
              <a:rPr lang="zh-CN" altLang="en-US" sz="1200" b="1" dirty="0" smtClean="0">
                <a:ln w="0"/>
                <a:solidFill>
                  <a:schemeClr val="accent6"/>
                </a:solidFill>
                <a:latin typeface="微软雅黑" panose="020B0503020204020204" pitchFamily="34" charset="-122"/>
                <a:ea typeface="微软雅黑" panose="020B0503020204020204" pitchFamily="34" charset="-122"/>
              </a:rPr>
              <a:t>栈</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内存中。</a:t>
            </a:r>
          </a:p>
        </p:txBody>
      </p:sp>
      <p:cxnSp>
        <p:nvCxnSpPr>
          <p:cNvPr id="20" name="直接箭头连接符 19"/>
          <p:cNvCxnSpPr>
            <a:endCxn id="6" idx="3"/>
          </p:cNvCxnSpPr>
          <p:nvPr/>
        </p:nvCxnSpPr>
        <p:spPr>
          <a:xfrm flipH="1">
            <a:off x="3487245" y="5457727"/>
            <a:ext cx="577434"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08671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标准数据类型</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122088" y="3681413"/>
            <a:ext cx="4208964" cy="216982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Numbers</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（数字）</a:t>
            </a:r>
          </a:p>
          <a:p>
            <a:pPr marL="285750" indent="-285750">
              <a:lnSpc>
                <a:spcPct val="150000"/>
              </a:lnSpc>
              <a:buFont typeface="Wingdings" panose="05000000000000000000" pitchFamily="2" charset="2"/>
              <a:buChar char="Ø"/>
            </a:pP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String</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（字符串）</a:t>
            </a:r>
          </a:p>
          <a:p>
            <a:pPr marL="285750" indent="-285750">
              <a:lnSpc>
                <a:spcPct val="150000"/>
              </a:lnSpc>
              <a:buFont typeface="Wingdings" panose="05000000000000000000" pitchFamily="2" charset="2"/>
              <a:buChar char="Ø"/>
            </a:pPr>
            <a:r>
              <a:rPr lang="en-US" altLang="zh-CN" sz="1500" b="1" dirty="0">
                <a:ln w="0"/>
                <a:solidFill>
                  <a:schemeClr val="tx1">
                    <a:lumMod val="65000"/>
                    <a:lumOff val="35000"/>
                  </a:schemeClr>
                </a:solidFill>
                <a:latin typeface="微软雅黑" panose="020B0503020204020204" pitchFamily="34" charset="-122"/>
                <a:ea typeface="微软雅黑" panose="020B0503020204020204" pitchFamily="34" charset="-122"/>
              </a:rPr>
              <a:t>List</a:t>
            </a:r>
            <a:r>
              <a:rPr lang="zh-CN" altLang="en-US" sz="1500" b="1" dirty="0">
                <a:ln w="0"/>
                <a:solidFill>
                  <a:schemeClr val="tx1">
                    <a:lumMod val="65000"/>
                    <a:lumOff val="35000"/>
                  </a:schemeClr>
                </a:solidFill>
                <a:latin typeface="微软雅黑" panose="020B0503020204020204" pitchFamily="34" charset="-122"/>
                <a:ea typeface="微软雅黑" panose="020B0503020204020204" pitchFamily="34" charset="-122"/>
              </a:rPr>
              <a:t>（列表）</a:t>
            </a:r>
          </a:p>
          <a:p>
            <a:pPr marL="285750" indent="-285750">
              <a:lnSpc>
                <a:spcPct val="150000"/>
              </a:lnSpc>
              <a:buFont typeface="Wingdings" panose="05000000000000000000" pitchFamily="2" charset="2"/>
              <a:buChar char="Ø"/>
            </a:pPr>
            <a:r>
              <a:rPr lang="en-US" altLang="zh-CN" sz="1500" b="1" dirty="0">
                <a:ln w="0"/>
                <a:solidFill>
                  <a:schemeClr val="tx1">
                    <a:lumMod val="65000"/>
                    <a:lumOff val="35000"/>
                  </a:schemeClr>
                </a:solidFill>
                <a:latin typeface="微软雅黑" panose="020B0503020204020204" pitchFamily="34" charset="-122"/>
                <a:ea typeface="微软雅黑" panose="020B0503020204020204" pitchFamily="34" charset="-122"/>
              </a:rPr>
              <a:t>Tuple</a:t>
            </a:r>
            <a:r>
              <a:rPr lang="zh-CN" altLang="en-US" sz="1500" b="1" dirty="0">
                <a:ln w="0"/>
                <a:solidFill>
                  <a:schemeClr val="tx1">
                    <a:lumMod val="65000"/>
                    <a:lumOff val="35000"/>
                  </a:schemeClr>
                </a:solidFill>
                <a:latin typeface="微软雅黑" panose="020B0503020204020204" pitchFamily="34" charset="-122"/>
                <a:ea typeface="微软雅黑" panose="020B0503020204020204" pitchFamily="34" charset="-122"/>
              </a:rPr>
              <a:t>（元组</a:t>
            </a:r>
            <a:r>
              <a:rPr lang="zh-CN" altLang="en-US" sz="15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500" b="1"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5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Sets</a:t>
            </a:r>
            <a:r>
              <a:rPr lang="zh-CN" altLang="en-US" sz="1500" b="1" dirty="0" smtClean="0">
                <a:ln w="0"/>
                <a:solidFill>
                  <a:schemeClr val="tx1">
                    <a:lumMod val="65000"/>
                    <a:lumOff val="35000"/>
                  </a:schemeClr>
                </a:solidFill>
                <a:latin typeface="微软雅黑" panose="020B0503020204020204" pitchFamily="34" charset="-122"/>
                <a:ea typeface="微软雅黑" panose="020B0503020204020204" pitchFamily="34" charset="-122"/>
              </a:rPr>
              <a:t>（集合）</a:t>
            </a:r>
            <a:endParaRPr lang="zh-CN" altLang="en-US" sz="1500" b="1"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500" b="1" dirty="0">
                <a:ln w="0"/>
                <a:solidFill>
                  <a:schemeClr val="tx1">
                    <a:lumMod val="65000"/>
                    <a:lumOff val="35000"/>
                  </a:schemeClr>
                </a:solidFill>
                <a:latin typeface="微软雅黑" panose="020B0503020204020204" pitchFamily="34" charset="-122"/>
                <a:ea typeface="微软雅黑" panose="020B0503020204020204" pitchFamily="34" charset="-122"/>
              </a:rPr>
              <a:t>Dictionary</a:t>
            </a:r>
            <a:r>
              <a:rPr lang="zh-CN" altLang="en-US" sz="1500" b="1" dirty="0">
                <a:ln w="0"/>
                <a:solidFill>
                  <a:schemeClr val="tx1">
                    <a:lumMod val="65000"/>
                    <a:lumOff val="35000"/>
                  </a:schemeClr>
                </a:solidFill>
                <a:latin typeface="微软雅黑" panose="020B0503020204020204" pitchFamily="34" charset="-122"/>
                <a:ea typeface="微软雅黑" panose="020B0503020204020204" pitchFamily="34" charset="-122"/>
              </a:rPr>
              <a:t>（字典）</a:t>
            </a:r>
          </a:p>
        </p:txBody>
      </p:sp>
      <p:sp>
        <p:nvSpPr>
          <p:cNvPr id="12" name="矩形 11"/>
          <p:cNvSpPr/>
          <p:nvPr/>
        </p:nvSpPr>
        <p:spPr>
          <a:xfrm>
            <a:off x="871036" y="1225112"/>
            <a:ext cx="3672800" cy="338554"/>
          </a:xfrm>
          <a:prstGeom prst="rect">
            <a:avLst/>
          </a:prstGeom>
        </p:spPr>
        <p:txBody>
          <a:bodyPr wrap="none">
            <a:spAutoFit/>
          </a:bodyPr>
          <a:lstStyle/>
          <a:p>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在内存中存储的数据可以有多种类型。</a:t>
            </a:r>
          </a:p>
        </p:txBody>
      </p:sp>
      <p:sp>
        <p:nvSpPr>
          <p:cNvPr id="21" name="标题 1"/>
          <p:cNvSpPr txBox="1">
            <a:spLocks/>
          </p:cNvSpPr>
          <p:nvPr/>
        </p:nvSpPr>
        <p:spPr>
          <a:xfrm>
            <a:off x="1110520" y="2001154"/>
            <a:ext cx="9220807" cy="407352"/>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zh-CN" altLang="en-US" sz="1300" b="0" dirty="0" smtClean="0">
                <a:ln w="0"/>
                <a:solidFill>
                  <a:schemeClr val="tx1">
                    <a:lumMod val="50000"/>
                    <a:lumOff val="50000"/>
                  </a:schemeClr>
                </a:solidFill>
              </a:rPr>
              <a:t>  一个人</a:t>
            </a:r>
            <a:r>
              <a:rPr lang="zh-CN" altLang="en-US" sz="1300" b="0" dirty="0">
                <a:ln w="0"/>
                <a:solidFill>
                  <a:schemeClr val="tx1">
                    <a:lumMod val="50000"/>
                    <a:lumOff val="50000"/>
                  </a:schemeClr>
                </a:solidFill>
              </a:rPr>
              <a:t>的年龄可以用</a:t>
            </a:r>
            <a:r>
              <a:rPr lang="zh-CN" altLang="en-US" sz="1300" dirty="0">
                <a:ln w="0"/>
                <a:solidFill>
                  <a:schemeClr val="tx1">
                    <a:lumMod val="50000"/>
                    <a:lumOff val="50000"/>
                  </a:schemeClr>
                </a:solidFill>
              </a:rPr>
              <a:t>数字</a:t>
            </a:r>
            <a:r>
              <a:rPr lang="zh-CN" altLang="en-US" sz="1300" b="0" dirty="0">
                <a:ln w="0"/>
                <a:solidFill>
                  <a:schemeClr val="tx1">
                    <a:lumMod val="50000"/>
                    <a:lumOff val="50000"/>
                  </a:schemeClr>
                </a:solidFill>
              </a:rPr>
              <a:t>来存储，他的名字可以用</a:t>
            </a:r>
            <a:r>
              <a:rPr lang="zh-CN" altLang="en-US" sz="1300" dirty="0">
                <a:ln w="0"/>
                <a:solidFill>
                  <a:schemeClr val="tx1">
                    <a:lumMod val="50000"/>
                    <a:lumOff val="50000"/>
                  </a:schemeClr>
                </a:solidFill>
              </a:rPr>
              <a:t>字符</a:t>
            </a:r>
            <a:r>
              <a:rPr lang="zh-CN" altLang="en-US" sz="1300" b="0" dirty="0">
                <a:ln w="0"/>
                <a:solidFill>
                  <a:schemeClr val="tx1">
                    <a:lumMod val="50000"/>
                    <a:lumOff val="50000"/>
                  </a:schemeClr>
                </a:solidFill>
              </a:rPr>
              <a:t>来</a:t>
            </a:r>
            <a:r>
              <a:rPr lang="zh-CN" altLang="en-US" sz="1300" b="0" dirty="0" smtClean="0">
                <a:ln w="0"/>
                <a:solidFill>
                  <a:schemeClr val="tx1">
                    <a:lumMod val="50000"/>
                    <a:lumOff val="50000"/>
                  </a:schemeClr>
                </a:solidFill>
              </a:rPr>
              <a:t>存储</a:t>
            </a:r>
            <a:endParaRPr lang="en-US" altLang="zh-CN" sz="1300" b="0" dirty="0" smtClean="0">
              <a:ln w="0"/>
              <a:solidFill>
                <a:schemeClr val="tx1">
                  <a:lumMod val="50000"/>
                  <a:lumOff val="50000"/>
                </a:schemeClr>
              </a:solidFill>
            </a:endParaRPr>
          </a:p>
        </p:txBody>
      </p:sp>
      <p:sp>
        <p:nvSpPr>
          <p:cNvPr id="22" name="矩形 21"/>
          <p:cNvSpPr/>
          <p:nvPr/>
        </p:nvSpPr>
        <p:spPr>
          <a:xfrm>
            <a:off x="1110520" y="1647738"/>
            <a:ext cx="1210588" cy="338554"/>
          </a:xfrm>
          <a:prstGeom prst="rect">
            <a:avLst/>
          </a:prstGeom>
        </p:spPr>
        <p:txBody>
          <a:bodyPr wrap="none">
            <a:spAutoFit/>
          </a:bodyPr>
          <a:lstStyle/>
          <a:p>
            <a:r>
              <a:rPr lang="zh-CN" altLang="en-US" sz="1600" b="1" dirty="0" smtClean="0">
                <a:ln/>
                <a:solidFill>
                  <a:schemeClr val="accent6"/>
                </a:solidFill>
                <a:latin typeface="微软雅黑" panose="020B0503020204020204" pitchFamily="34" charset="-122"/>
                <a:ea typeface="微软雅黑" panose="020B0503020204020204" pitchFamily="34" charset="-122"/>
              </a:rPr>
              <a:t>举例说明：</a:t>
            </a:r>
            <a:endParaRPr lang="zh-CN" altLang="en-US" sz="1600" dirty="0">
              <a:solidFill>
                <a:schemeClr val="accent6"/>
              </a:solidFill>
            </a:endParaRPr>
          </a:p>
        </p:txBody>
      </p:sp>
      <p:sp>
        <p:nvSpPr>
          <p:cNvPr id="3" name="矩形 2"/>
          <p:cNvSpPr/>
          <p:nvPr/>
        </p:nvSpPr>
        <p:spPr>
          <a:xfrm>
            <a:off x="871036" y="2654914"/>
            <a:ext cx="5454314" cy="338554"/>
          </a:xfrm>
          <a:prstGeom prst="rect">
            <a:avLst/>
          </a:prstGeom>
        </p:spPr>
        <p:txBody>
          <a:bodyPr wrap="none">
            <a:spAutoFit/>
          </a:bodyPr>
          <a:lstStyle/>
          <a:p>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定义了一些标准类型，用于存储各种类型的数据。</a:t>
            </a:r>
          </a:p>
        </p:txBody>
      </p:sp>
      <p:sp>
        <p:nvSpPr>
          <p:cNvPr id="7" name="矩形 6"/>
          <p:cNvSpPr/>
          <p:nvPr/>
        </p:nvSpPr>
        <p:spPr>
          <a:xfrm>
            <a:off x="871036" y="3229463"/>
            <a:ext cx="3344570" cy="400110"/>
          </a:xfrm>
          <a:prstGeom prst="rect">
            <a:avLst/>
          </a:prstGeom>
        </p:spPr>
        <p:txBody>
          <a:bodyPr wrap="none">
            <a:spAutoFit/>
          </a:bodyPr>
          <a:lstStyle/>
          <a:p>
            <a:r>
              <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有 </a:t>
            </a:r>
            <a:r>
              <a:rPr lang="zh-CN" altLang="en-US" sz="2000" b="1" dirty="0">
                <a:ln/>
                <a:solidFill>
                  <a:srgbClr val="ED7D31"/>
                </a:solidFill>
                <a:latin typeface="微软雅黑" panose="020B0503020204020204" pitchFamily="34" charset="-122"/>
                <a:ea typeface="微软雅黑" panose="020B0503020204020204" pitchFamily="34" charset="-122"/>
              </a:rPr>
              <a:t>六</a:t>
            </a:r>
            <a:r>
              <a:rPr lang="zh-CN" altLang="en-US" sz="2000" b="1" dirty="0" smtClean="0">
                <a:ln/>
                <a:solidFill>
                  <a:srgbClr val="ED7D31"/>
                </a:solidFill>
                <a:latin typeface="微软雅黑" panose="020B0503020204020204" pitchFamily="34" charset="-122"/>
                <a:ea typeface="微软雅黑" panose="020B0503020204020204" pitchFamily="34" charset="-122"/>
              </a:rPr>
              <a:t>个</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标准</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的数据类型：</a:t>
            </a:r>
          </a:p>
        </p:txBody>
      </p:sp>
      <p:sp>
        <p:nvSpPr>
          <p:cNvPr id="6" name="右大括号 5"/>
          <p:cNvSpPr/>
          <p:nvPr/>
        </p:nvSpPr>
        <p:spPr>
          <a:xfrm>
            <a:off x="3328169" y="4528457"/>
            <a:ext cx="275771" cy="11611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3764200" y="4955139"/>
            <a:ext cx="902811" cy="307777"/>
          </a:xfrm>
          <a:prstGeom prst="rect">
            <a:avLst/>
          </a:prstGeom>
        </p:spPr>
        <p:txBody>
          <a:bodyPr wrap="none">
            <a:spAutoFit/>
          </a:bodyPr>
          <a:lstStyle/>
          <a:p>
            <a:r>
              <a:rPr lang="zh-CN" altLang="en-US" sz="14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序列类型</a:t>
            </a:r>
            <a:endParaRPr lang="zh-CN" altLang="en-US" sz="1400" b="1" dirty="0"/>
          </a:p>
        </p:txBody>
      </p:sp>
      <p:sp>
        <p:nvSpPr>
          <p:cNvPr id="13" name="矩形 12"/>
          <p:cNvSpPr/>
          <p:nvPr/>
        </p:nvSpPr>
        <p:spPr>
          <a:xfrm>
            <a:off x="3764200" y="5249299"/>
            <a:ext cx="1980029" cy="307777"/>
          </a:xfrm>
          <a:prstGeom prst="rect">
            <a:avLst/>
          </a:prstGeom>
        </p:spPr>
        <p:txBody>
          <a:bodyPr wrap="none">
            <a:spAutoFit/>
          </a:bodyPr>
          <a:lstStyle/>
          <a:p>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（后续章节进行介绍）</a:t>
            </a:r>
            <a:endParaRPr lang="zh-CN" altLang="en-US" sz="1400" dirty="0"/>
          </a:p>
        </p:txBody>
      </p:sp>
      <p:sp>
        <p:nvSpPr>
          <p:cNvPr id="14" name="矩形 13"/>
          <p:cNvSpPr/>
          <p:nvPr/>
        </p:nvSpPr>
        <p:spPr>
          <a:xfrm>
            <a:off x="6325350" y="3291019"/>
            <a:ext cx="2563522"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可变数据 和 不可变数据：</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5" name="矩形 14"/>
          <p:cNvSpPr/>
          <p:nvPr/>
        </p:nvSpPr>
        <p:spPr>
          <a:xfrm>
            <a:off x="6374829" y="3757847"/>
            <a:ext cx="1989840" cy="1754326"/>
          </a:xfrm>
          <a:prstGeom prst="rect">
            <a:avLst/>
          </a:prstGeom>
        </p:spPr>
        <p:txBody>
          <a:bodyPr wrap="none">
            <a:spAutoFit/>
          </a:bodyPr>
          <a:lstStyle/>
          <a:p>
            <a:pPr>
              <a:lnSpc>
                <a:spcPct val="150000"/>
              </a:lnSpc>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个不可变数据：</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Number</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（数字）</a:t>
            </a:r>
            <a:endParaRPr lang="en-US" altLang="zh-CN" sz="14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String </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字符串</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Tuple </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（元组）</a:t>
            </a:r>
            <a:endParaRPr lang="en-US" altLang="zh-CN" sz="14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Sets</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（集合）</a:t>
            </a:r>
            <a:endPar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8602771" y="3780628"/>
            <a:ext cx="2313262" cy="1107996"/>
          </a:xfrm>
          <a:prstGeom prst="rect">
            <a:avLst/>
          </a:prstGeom>
        </p:spPr>
        <p:txBody>
          <a:bodyPr wrap="none">
            <a:spAutoFit/>
          </a:bodyPr>
          <a:lstStyle/>
          <a:p>
            <a:pPr>
              <a:lnSpc>
                <a:spcPct val="150000"/>
              </a:lnSpc>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个可变数据：</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List</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（列表）</a:t>
            </a:r>
            <a:endParaRPr lang="en-US" altLang="zh-CN" sz="14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Dictionary</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（字典）’</a:t>
            </a:r>
            <a:endPar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2743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dirty="0"/>
              <a:t>1</a:t>
            </a:r>
            <a:r>
              <a:rPr lang="en-US" altLang="zh-CN" sz="3000" dirty="0" smtClean="0">
                <a:solidFill>
                  <a:schemeClr val="tx1">
                    <a:lumMod val="65000"/>
                    <a:lumOff val="35000"/>
                  </a:schemeClr>
                </a:solidFill>
              </a:rPr>
              <a:t>. </a:t>
            </a:r>
            <a:r>
              <a:rPr lang="zh-CN" altLang="en-US" sz="3000" dirty="0" smtClean="0">
                <a:solidFill>
                  <a:schemeClr val="tx1">
                    <a:lumMod val="65000"/>
                    <a:lumOff val="35000"/>
                  </a:schemeClr>
                </a:solidFill>
              </a:rPr>
              <a:t>标识符和保留字</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a:t>
            </a:r>
            <a:r>
              <a:rPr lang="zh-CN" altLang="en-US" sz="2000" b="1" dirty="0" smtClean="0">
                <a:solidFill>
                  <a:schemeClr val="bg1">
                    <a:lumMod val="95000"/>
                  </a:schemeClr>
                </a:solidFill>
              </a:rPr>
              <a:t> 基础语法</a:t>
            </a:r>
            <a:endParaRPr lang="zh-CN" altLang="en-US" sz="2000" b="1" dirty="0">
              <a:solidFill>
                <a:schemeClr val="bg1">
                  <a:lumMod val="95000"/>
                </a:schemeClr>
              </a:solidFill>
            </a:endParaRPr>
          </a:p>
        </p:txBody>
      </p:sp>
      <p:sp>
        <p:nvSpPr>
          <p:cNvPr id="11" name="标题 1"/>
          <p:cNvSpPr txBox="1">
            <a:spLocks/>
          </p:cNvSpPr>
          <p:nvPr/>
        </p:nvSpPr>
        <p:spPr>
          <a:xfrm>
            <a:off x="4972944" y="3224669"/>
            <a:ext cx="4911285" cy="10425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342900" indent="-342900">
              <a:lnSpc>
                <a:spcPct val="150000"/>
              </a:lnSpc>
              <a:buFont typeface="+mj-ea"/>
              <a:buAutoNum type="circleNumDbPlain"/>
            </a:pPr>
            <a:r>
              <a:rPr lang="en-US" altLang="zh-CN" sz="1400" b="0" dirty="0" smtClean="0">
                <a:solidFill>
                  <a:schemeClr val="tx1">
                    <a:lumMod val="65000"/>
                    <a:lumOff val="35000"/>
                  </a:schemeClr>
                </a:solidFill>
              </a:rPr>
              <a:t>Python</a:t>
            </a:r>
            <a:r>
              <a:rPr lang="zh-CN" altLang="en-US" sz="1400" b="0" dirty="0" smtClean="0">
                <a:solidFill>
                  <a:schemeClr val="tx1">
                    <a:lumMod val="65000"/>
                    <a:lumOff val="35000"/>
                  </a:schemeClr>
                </a:solidFill>
              </a:rPr>
              <a:t>标识符</a:t>
            </a:r>
            <a:endParaRPr lang="en-US" altLang="zh-CN" sz="1400" b="0" dirty="0" smtClean="0">
              <a:solidFill>
                <a:schemeClr val="tx1">
                  <a:lumMod val="65000"/>
                  <a:lumOff val="35000"/>
                </a:schemeClr>
              </a:solidFill>
            </a:endParaRPr>
          </a:p>
          <a:p>
            <a:pPr marL="342900" indent="-342900">
              <a:lnSpc>
                <a:spcPct val="150000"/>
              </a:lnSpc>
              <a:buFont typeface="+mj-ea"/>
              <a:buAutoNum type="circleNumDbPlain"/>
            </a:pPr>
            <a:r>
              <a:rPr lang="en-US" altLang="zh-CN" sz="1400" b="0" dirty="0" smtClean="0">
                <a:solidFill>
                  <a:schemeClr val="tx1">
                    <a:lumMod val="65000"/>
                    <a:lumOff val="35000"/>
                  </a:schemeClr>
                </a:solidFill>
              </a:rPr>
              <a:t>Python</a:t>
            </a:r>
            <a:r>
              <a:rPr lang="zh-CN" altLang="en-US" sz="1400" b="0" dirty="0" smtClean="0">
                <a:solidFill>
                  <a:schemeClr val="tx1">
                    <a:lumMod val="65000"/>
                    <a:lumOff val="35000"/>
                  </a:schemeClr>
                </a:solidFill>
              </a:rPr>
              <a:t>保留字</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34894940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变量赋值</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1001485" y="1099181"/>
            <a:ext cx="8882743" cy="3600986"/>
          </a:xfrm>
          <a:prstGeom prst="rect">
            <a:avLst/>
          </a:prstGeom>
        </p:spPr>
        <p:txBody>
          <a:bodyPr wrap="square">
            <a:spAutoFit/>
          </a:bodyPr>
          <a:lstStyle/>
          <a:p>
            <a:pPr>
              <a:lnSpc>
                <a:spcPct val="150000"/>
              </a:lnSpc>
            </a:pP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变量赋值说明：</a:t>
            </a:r>
            <a:endParaRPr lang="en-US" altLang="zh-CN" sz="20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中的变量</a:t>
            </a:r>
            <a:r>
              <a:rPr lang="zh-CN" altLang="en-US" sz="1600" dirty="0">
                <a:ln w="0"/>
                <a:solidFill>
                  <a:srgbClr val="ED7D31"/>
                </a:solidFill>
                <a:latin typeface="微软雅黑" panose="020B0503020204020204" pitchFamily="34" charset="-122"/>
                <a:ea typeface="微软雅黑" panose="020B0503020204020204" pitchFamily="34" charset="-122"/>
              </a:rPr>
              <a:t>赋值不需要类型</a:t>
            </a:r>
            <a:r>
              <a:rPr lang="zh-CN" altLang="en-US" sz="1600" dirty="0" smtClean="0">
                <a:ln w="0"/>
                <a:solidFill>
                  <a:srgbClr val="ED7D31"/>
                </a:solidFill>
                <a:latin typeface="微软雅黑" panose="020B0503020204020204" pitchFamily="34" charset="-122"/>
                <a:ea typeface="微软雅黑" panose="020B0503020204020204" pitchFamily="34" charset="-122"/>
              </a:rPr>
              <a:t>声明</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每个变量在内存中创建，都包括变量的标识，名称和数据这些</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信息；</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每个变量在使用前都</a:t>
            </a:r>
            <a:r>
              <a:rPr lang="zh-CN" altLang="en-US" sz="1600" dirty="0">
                <a:ln w="0"/>
                <a:solidFill>
                  <a:schemeClr val="accent6"/>
                </a:solidFill>
                <a:latin typeface="微软雅黑" panose="020B0503020204020204" pitchFamily="34" charset="-122"/>
                <a:ea typeface="微软雅黑" panose="020B0503020204020204" pitchFamily="34" charset="-122"/>
              </a:rPr>
              <a:t>必须赋值</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，变量</a:t>
            </a:r>
            <a:r>
              <a:rPr lang="zh-CN" altLang="en-US" sz="1600" dirty="0">
                <a:ln w="0"/>
                <a:solidFill>
                  <a:schemeClr val="accent6"/>
                </a:solidFill>
                <a:latin typeface="微软雅黑" panose="020B0503020204020204" pitchFamily="34" charset="-122"/>
                <a:ea typeface="微软雅黑" panose="020B0503020204020204" pitchFamily="34" charset="-122"/>
              </a:rPr>
              <a:t>赋值以后</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该变量</a:t>
            </a:r>
            <a:r>
              <a:rPr lang="zh-CN" altLang="en-US" sz="1600" dirty="0">
                <a:ln w="0"/>
                <a:solidFill>
                  <a:schemeClr val="accent6"/>
                </a:solidFill>
                <a:latin typeface="微软雅黑" panose="020B0503020204020204" pitchFamily="34" charset="-122"/>
                <a:ea typeface="微软雅黑" panose="020B0503020204020204" pitchFamily="34" charset="-122"/>
              </a:rPr>
              <a:t>才会被创建</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变量赋值</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运算符</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等号（</a:t>
            </a:r>
            <a:r>
              <a:rPr lang="en-US" altLang="zh-CN" sz="1600" b="1" dirty="0">
                <a:ln w="0"/>
                <a:solidFill>
                  <a:srgbClr val="ED7D31"/>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）用来给变量赋值。</a:t>
            </a: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等号（</a:t>
            </a:r>
            <a:r>
              <a:rPr lang="en-US" altLang="zh-CN" sz="1600" b="1" dirty="0">
                <a:ln w="0"/>
                <a:solidFill>
                  <a:srgbClr val="ED7D31"/>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）运算符左边是一个变量名</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等号（</a:t>
            </a:r>
            <a:r>
              <a:rPr lang="en-US" altLang="zh-CN" sz="1600" b="1" dirty="0">
                <a:ln w="0"/>
                <a:solidFill>
                  <a:srgbClr val="ED7D31"/>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）运算符右边是存储在变量中的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值；</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赋值语法：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变量名 </a:t>
            </a:r>
            <a:r>
              <a:rPr lang="en-US" altLang="zh-CN" sz="1600" b="1" dirty="0" smtClean="0">
                <a:ln w="0"/>
                <a:solidFill>
                  <a:srgbClr val="ED7D31"/>
                </a:solidFill>
                <a:latin typeface="微软雅黑" panose="020B0503020204020204" pitchFamily="34" charset="-122"/>
                <a:ea typeface="微软雅黑" panose="020B0503020204020204" pitchFamily="34" charset="-122"/>
              </a:rPr>
              <a:t>=</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值</a:t>
            </a:r>
            <a:endParaRPr lang="zh-CN" altLang="en-US" sz="1600" b="1"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标题 1"/>
          <p:cNvSpPr txBox="1">
            <a:spLocks/>
          </p:cNvSpPr>
          <p:nvPr/>
        </p:nvSpPr>
        <p:spPr>
          <a:xfrm>
            <a:off x="1059541" y="5102990"/>
            <a:ext cx="9220807" cy="1036553"/>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b="0" dirty="0" smtClean="0">
                <a:solidFill>
                  <a:schemeClr val="tx1">
                    <a:lumMod val="65000"/>
                    <a:lumOff val="35000"/>
                  </a:schemeClr>
                </a:solidFill>
              </a:rPr>
              <a:t>counter </a:t>
            </a:r>
            <a:r>
              <a:rPr lang="en-US" altLang="zh-CN" sz="1400" b="0" dirty="0">
                <a:solidFill>
                  <a:schemeClr val="tx1">
                    <a:lumMod val="65000"/>
                    <a:lumOff val="35000"/>
                  </a:schemeClr>
                </a:solidFill>
              </a:rPr>
              <a:t>= 100 </a:t>
            </a:r>
            <a:r>
              <a:rPr lang="en-US" altLang="zh-CN" sz="1400" b="0" dirty="0" smtClean="0">
                <a:solidFill>
                  <a:schemeClr val="tx1">
                    <a:lumMod val="65000"/>
                    <a:lumOff val="35000"/>
                  </a:schemeClr>
                </a:solidFill>
              </a:rPr>
              <a:t> </a:t>
            </a:r>
            <a:r>
              <a:rPr lang="en-US" altLang="zh-CN" sz="1400" b="0" dirty="0" smtClean="0">
                <a:solidFill>
                  <a:schemeClr val="accent2">
                    <a:lumMod val="75000"/>
                  </a:schemeClr>
                </a:solidFill>
              </a:rPr>
              <a:t># </a:t>
            </a:r>
            <a:r>
              <a:rPr lang="zh-CN" altLang="en-US" sz="1400" b="0" dirty="0">
                <a:solidFill>
                  <a:schemeClr val="accent2">
                    <a:lumMod val="75000"/>
                  </a:schemeClr>
                </a:solidFill>
              </a:rPr>
              <a:t>赋值整型变量 </a:t>
            </a:r>
            <a:endParaRPr lang="en-US" altLang="zh-CN" sz="1400" b="0" dirty="0" smtClean="0">
              <a:solidFill>
                <a:schemeClr val="accent2">
                  <a:lumMod val="75000"/>
                </a:schemeClr>
              </a:solidFill>
            </a:endParaRPr>
          </a:p>
          <a:p>
            <a:pPr>
              <a:lnSpc>
                <a:spcPct val="150000"/>
              </a:lnSpc>
            </a:pPr>
            <a:r>
              <a:rPr lang="en-US" altLang="zh-CN" sz="1400" b="0" dirty="0" smtClean="0">
                <a:solidFill>
                  <a:schemeClr val="tx1">
                    <a:lumMod val="65000"/>
                    <a:lumOff val="35000"/>
                  </a:schemeClr>
                </a:solidFill>
              </a:rPr>
              <a:t>miles </a:t>
            </a:r>
            <a:r>
              <a:rPr lang="en-US" altLang="zh-CN" sz="1400" b="0" dirty="0">
                <a:solidFill>
                  <a:schemeClr val="tx1">
                    <a:lumMod val="65000"/>
                    <a:lumOff val="35000"/>
                  </a:schemeClr>
                </a:solidFill>
              </a:rPr>
              <a:t>= 1000.0 </a:t>
            </a:r>
            <a:r>
              <a:rPr lang="en-US" altLang="zh-CN" sz="1400" b="0" dirty="0">
                <a:solidFill>
                  <a:schemeClr val="accent2">
                    <a:lumMod val="75000"/>
                  </a:schemeClr>
                </a:solidFill>
              </a:rPr>
              <a:t># </a:t>
            </a:r>
            <a:r>
              <a:rPr lang="zh-CN" altLang="en-US" sz="1400" b="0" dirty="0">
                <a:solidFill>
                  <a:schemeClr val="accent2">
                    <a:lumMod val="75000"/>
                  </a:schemeClr>
                </a:solidFill>
              </a:rPr>
              <a:t>浮点型 </a:t>
            </a:r>
            <a:endParaRPr lang="en-US" altLang="zh-CN" sz="1400" b="0" dirty="0">
              <a:solidFill>
                <a:schemeClr val="accent2">
                  <a:lumMod val="75000"/>
                </a:schemeClr>
              </a:solidFill>
            </a:endParaRPr>
          </a:p>
          <a:p>
            <a:pPr>
              <a:lnSpc>
                <a:spcPct val="150000"/>
              </a:lnSpc>
            </a:pPr>
            <a:r>
              <a:rPr lang="en-US" altLang="zh-CN" sz="1400" b="0" dirty="0" smtClean="0">
                <a:solidFill>
                  <a:schemeClr val="tx1">
                    <a:lumMod val="65000"/>
                    <a:lumOff val="35000"/>
                  </a:schemeClr>
                </a:solidFill>
              </a:rPr>
              <a:t>name </a:t>
            </a:r>
            <a:r>
              <a:rPr lang="en-US" altLang="zh-CN" sz="1400" b="0" dirty="0">
                <a:solidFill>
                  <a:schemeClr val="tx1">
                    <a:lumMod val="65000"/>
                    <a:lumOff val="35000"/>
                  </a:schemeClr>
                </a:solidFill>
              </a:rPr>
              <a:t>= "John" </a:t>
            </a:r>
            <a:r>
              <a:rPr lang="en-US" altLang="zh-CN" sz="1400" b="0" dirty="0">
                <a:solidFill>
                  <a:schemeClr val="accent2">
                    <a:lumMod val="75000"/>
                  </a:schemeClr>
                </a:solidFill>
              </a:rPr>
              <a:t># </a:t>
            </a:r>
            <a:r>
              <a:rPr lang="zh-CN" altLang="en-US" sz="1400" b="0" dirty="0">
                <a:solidFill>
                  <a:schemeClr val="accent2">
                    <a:lumMod val="75000"/>
                  </a:schemeClr>
                </a:solidFill>
              </a:rPr>
              <a:t>字符串</a:t>
            </a:r>
            <a:endParaRPr lang="en-US" altLang="zh-CN" sz="1400" b="0" dirty="0">
              <a:solidFill>
                <a:schemeClr val="accent2">
                  <a:lumMod val="75000"/>
                </a:schemeClr>
              </a:solidFill>
            </a:endParaRPr>
          </a:p>
        </p:txBody>
      </p:sp>
      <p:sp>
        <p:nvSpPr>
          <p:cNvPr id="14" name="矩形 13"/>
          <p:cNvSpPr/>
          <p:nvPr/>
        </p:nvSpPr>
        <p:spPr>
          <a:xfrm>
            <a:off x="1001485" y="4749575"/>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示例代码：</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954108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多个</a:t>
            </a:r>
            <a:r>
              <a:rPr lang="zh-CN" altLang="en-US" sz="2000" b="1" dirty="0" smtClean="0">
                <a:solidFill>
                  <a:schemeClr val="bg1">
                    <a:lumMod val="95000"/>
                  </a:schemeClr>
                </a:solidFill>
              </a:rPr>
              <a:t>变量赋值</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1001485" y="1099181"/>
            <a:ext cx="8882743" cy="418191"/>
          </a:xfrm>
          <a:prstGeom prst="rect">
            <a:avLst/>
          </a:prstGeom>
        </p:spPr>
        <p:txBody>
          <a:bodyPr wrap="square">
            <a:spAutoFit/>
          </a:bodyPr>
          <a:lstStyle/>
          <a:p>
            <a:pPr>
              <a:lnSpc>
                <a:spcPct val="150000"/>
              </a:lnSpc>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允许你同时为多个变量赋值</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b="1"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117597" y="2075594"/>
            <a:ext cx="9220807" cy="43537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b="0" dirty="0" smtClean="0">
                <a:solidFill>
                  <a:schemeClr val="tx1">
                    <a:lumMod val="65000"/>
                    <a:lumOff val="35000"/>
                  </a:schemeClr>
                </a:solidFill>
              </a:rPr>
              <a:t>&gt;&gt;&gt; </a:t>
            </a:r>
            <a:r>
              <a:rPr lang="en-US" altLang="zh-CN" sz="1400" dirty="0" smtClean="0">
                <a:solidFill>
                  <a:schemeClr val="tx1">
                    <a:lumMod val="65000"/>
                    <a:lumOff val="35000"/>
                  </a:schemeClr>
                </a:solidFill>
              </a:rPr>
              <a:t>a = b = c = 1</a:t>
            </a:r>
            <a:endParaRPr lang="en-US" altLang="zh-CN" sz="1400" dirty="0">
              <a:solidFill>
                <a:schemeClr val="accent2">
                  <a:lumMod val="75000"/>
                </a:schemeClr>
              </a:solidFill>
            </a:endParaRPr>
          </a:p>
        </p:txBody>
      </p:sp>
      <p:sp>
        <p:nvSpPr>
          <p:cNvPr id="10" name="矩形 9"/>
          <p:cNvSpPr/>
          <p:nvPr/>
        </p:nvSpPr>
        <p:spPr>
          <a:xfrm>
            <a:off x="1059541" y="1722179"/>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示例代码：</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矩形 2"/>
          <p:cNvSpPr/>
          <p:nvPr/>
        </p:nvSpPr>
        <p:spPr>
          <a:xfrm>
            <a:off x="1045027" y="2746902"/>
            <a:ext cx="7658404" cy="307777"/>
          </a:xfrm>
          <a:prstGeom prst="rect">
            <a:avLst/>
          </a:prstGeom>
        </p:spPr>
        <p:txBody>
          <a:bodyPr wrap="square">
            <a:spAutoFit/>
          </a:bodyPr>
          <a:lstStyle/>
          <a:p>
            <a:r>
              <a:rPr lang="en-US" altLang="zh-CN" sz="1400" b="1" dirty="0">
                <a:ln/>
                <a:solidFill>
                  <a:schemeClr val="accent6"/>
                </a:solidFill>
                <a:latin typeface="微软雅黑" panose="020B0503020204020204" pitchFamily="34" charset="-122"/>
                <a:ea typeface="微软雅黑" panose="020B0503020204020204" pitchFamily="34" charset="-122"/>
              </a:rPr>
              <a:t>Code </a:t>
            </a:r>
            <a:r>
              <a:rPr lang="zh-CN" altLang="en-US" sz="1400" b="1" dirty="0">
                <a:ln/>
                <a:solidFill>
                  <a:schemeClr val="accent6"/>
                </a:solidFill>
                <a:latin typeface="微软雅黑" panose="020B0503020204020204" pitchFamily="34" charset="-122"/>
                <a:ea typeface="微软雅黑" panose="020B0503020204020204" pitchFamily="34" charset="-122"/>
              </a:rPr>
              <a:t>代码说明</a:t>
            </a:r>
            <a:r>
              <a:rPr lang="zh-CN" altLang="en-US" sz="1400" b="1" dirty="0" smtClean="0">
                <a:ln/>
                <a:solidFill>
                  <a:schemeClr val="accent6"/>
                </a:solidFill>
                <a:latin typeface="微软雅黑" panose="020B0503020204020204" pitchFamily="34" charset="-122"/>
                <a:ea typeface="微软雅黑" panose="020B0503020204020204" pitchFamily="34" charset="-122"/>
              </a:rPr>
              <a:t>：</a:t>
            </a:r>
            <a:r>
              <a:rPr lang="zh-CN" altLang="en-US"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以上</a:t>
            </a:r>
            <a:r>
              <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rPr>
              <a:t>实例，创建一个整型对象，值为</a:t>
            </a:r>
            <a:r>
              <a:rPr lang="en-US" altLang="zh-CN" sz="1300" dirty="0">
                <a:ln w="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rPr>
              <a:t>，三个变量被分配到相同的内存空间上。</a:t>
            </a:r>
          </a:p>
        </p:txBody>
      </p:sp>
      <p:sp>
        <p:nvSpPr>
          <p:cNvPr id="15" name="矩形 14"/>
          <p:cNvSpPr/>
          <p:nvPr/>
        </p:nvSpPr>
        <p:spPr>
          <a:xfrm>
            <a:off x="2491218" y="4035202"/>
            <a:ext cx="2867379" cy="1372814"/>
          </a:xfrm>
          <a:prstGeom prst="rect">
            <a:avLst/>
          </a:prstGeom>
          <a:solidFill>
            <a:srgbClr val="E0A1F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矩形 15"/>
          <p:cNvSpPr/>
          <p:nvPr/>
        </p:nvSpPr>
        <p:spPr>
          <a:xfrm>
            <a:off x="2505732" y="4058347"/>
            <a:ext cx="1356462" cy="246221"/>
          </a:xfrm>
          <a:prstGeom prst="rect">
            <a:avLst/>
          </a:prstGeom>
        </p:spPr>
        <p:txBody>
          <a:bodyPr wrap="none">
            <a:spAutoFit/>
          </a:bodyPr>
          <a:lstStyle/>
          <a:p>
            <a:r>
              <a:rPr lang="en-US" altLang="zh-CN" sz="10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Memoy</a:t>
            </a:r>
            <a:r>
              <a:rPr lang="en-US" altLang="zh-CN" sz="1000" b="1"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0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计算机内存</a:t>
            </a:r>
            <a:endParaRPr lang="zh-CN" altLang="en-US" sz="1000" b="1" dirty="0"/>
          </a:p>
        </p:txBody>
      </p:sp>
      <p:sp>
        <p:nvSpPr>
          <p:cNvPr id="12" name="矩形 11"/>
          <p:cNvSpPr/>
          <p:nvPr/>
        </p:nvSpPr>
        <p:spPr>
          <a:xfrm>
            <a:off x="2740324" y="4751207"/>
            <a:ext cx="909692" cy="353789"/>
          </a:xfrm>
          <a:prstGeom prst="rect">
            <a:avLst/>
          </a:prstGeom>
          <a:solidFill>
            <a:srgbClr val="70AD47">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5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endPar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673453" y="4474208"/>
            <a:ext cx="1895071" cy="276999"/>
          </a:xfrm>
          <a:prstGeom prst="rect">
            <a:avLst/>
          </a:prstGeom>
        </p:spPr>
        <p:txBody>
          <a:bodyPr wrap="none">
            <a:spAutoFit/>
          </a:bodyPr>
          <a:lstStyle/>
          <a:p>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内存地址：</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0x00000000</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692715" y="3939062"/>
            <a:ext cx="406402" cy="399896"/>
          </a:xfrm>
          <a:prstGeom prst="roundRect">
            <a:avLst/>
          </a:prstGeom>
          <a:no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mj-cs"/>
              </a:rPr>
              <a:t>a</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cs typeface="+mj-cs"/>
            </a:endParaRPr>
          </a:p>
        </p:txBody>
      </p:sp>
      <p:sp>
        <p:nvSpPr>
          <p:cNvPr id="17" name="圆角矩形 16"/>
          <p:cNvSpPr/>
          <p:nvPr/>
        </p:nvSpPr>
        <p:spPr>
          <a:xfrm>
            <a:off x="1694260" y="4420063"/>
            <a:ext cx="406402" cy="399896"/>
          </a:xfrm>
          <a:prstGeom prst="roundRect">
            <a:avLst/>
          </a:prstGeom>
          <a:no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b</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cs typeface="+mj-cs"/>
            </a:endParaRPr>
          </a:p>
        </p:txBody>
      </p:sp>
      <p:sp>
        <p:nvSpPr>
          <p:cNvPr id="18" name="圆角矩形 17"/>
          <p:cNvSpPr/>
          <p:nvPr/>
        </p:nvSpPr>
        <p:spPr>
          <a:xfrm>
            <a:off x="1692715" y="4920847"/>
            <a:ext cx="406402" cy="399896"/>
          </a:xfrm>
          <a:prstGeom prst="roundRect">
            <a:avLst/>
          </a:prstGeom>
          <a:no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c</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cs typeface="+mj-cs"/>
            </a:endParaRPr>
          </a:p>
        </p:txBody>
      </p:sp>
      <p:cxnSp>
        <p:nvCxnSpPr>
          <p:cNvPr id="20" name="直接箭头连接符 19"/>
          <p:cNvCxnSpPr>
            <a:stCxn id="11" idx="3"/>
          </p:cNvCxnSpPr>
          <p:nvPr/>
        </p:nvCxnSpPr>
        <p:spPr>
          <a:xfrm>
            <a:off x="2099117" y="4139010"/>
            <a:ext cx="574336" cy="458283"/>
          </a:xfrm>
          <a:prstGeom prst="straightConnector1">
            <a:avLst/>
          </a:prstGeom>
          <a:ln>
            <a:prstDash val="dash"/>
            <a:tailEnd type="triangle"/>
          </a:ln>
        </p:spPr>
        <p:style>
          <a:lnRef idx="1">
            <a:schemeClr val="accent3"/>
          </a:lnRef>
          <a:fillRef idx="0">
            <a:schemeClr val="accent3"/>
          </a:fillRef>
          <a:effectRef idx="0">
            <a:schemeClr val="accent3"/>
          </a:effectRef>
          <a:fontRef idx="minor">
            <a:schemeClr val="tx1"/>
          </a:fontRef>
        </p:style>
      </p:cxnSp>
      <p:cxnSp>
        <p:nvCxnSpPr>
          <p:cNvPr id="22" name="直接箭头连接符 21"/>
          <p:cNvCxnSpPr>
            <a:stCxn id="17" idx="3"/>
          </p:cNvCxnSpPr>
          <p:nvPr/>
        </p:nvCxnSpPr>
        <p:spPr>
          <a:xfrm flipV="1">
            <a:off x="2100662" y="4618613"/>
            <a:ext cx="572791" cy="1398"/>
          </a:xfrm>
          <a:prstGeom prst="straightConnector1">
            <a:avLst/>
          </a:prstGeom>
          <a:ln>
            <a:prstDash val="dash"/>
            <a:tailEnd type="triangle"/>
          </a:ln>
        </p:spPr>
        <p:style>
          <a:lnRef idx="1">
            <a:schemeClr val="accent3"/>
          </a:lnRef>
          <a:fillRef idx="0">
            <a:schemeClr val="accent3"/>
          </a:fillRef>
          <a:effectRef idx="0">
            <a:schemeClr val="accent3"/>
          </a:effectRef>
          <a:fontRef idx="minor">
            <a:schemeClr val="tx1"/>
          </a:fontRef>
        </p:style>
      </p:cxnSp>
      <p:cxnSp>
        <p:nvCxnSpPr>
          <p:cNvPr id="24" name="直接箭头连接符 23"/>
          <p:cNvCxnSpPr>
            <a:stCxn id="18" idx="3"/>
          </p:cNvCxnSpPr>
          <p:nvPr/>
        </p:nvCxnSpPr>
        <p:spPr>
          <a:xfrm flipV="1">
            <a:off x="2099117" y="4625349"/>
            <a:ext cx="572517" cy="495446"/>
          </a:xfrm>
          <a:prstGeom prst="straightConnector1">
            <a:avLst/>
          </a:prstGeom>
          <a:ln>
            <a:prstDash val="dash"/>
            <a:tailEnd type="triangle"/>
          </a:ln>
        </p:spPr>
        <p:style>
          <a:lnRef idx="1">
            <a:schemeClr val="accent3"/>
          </a:lnRef>
          <a:fillRef idx="0">
            <a:schemeClr val="accent3"/>
          </a:fillRef>
          <a:effectRef idx="0">
            <a:schemeClr val="accent3"/>
          </a:effectRef>
          <a:fontRef idx="minor">
            <a:schemeClr val="tx1"/>
          </a:fontRef>
        </p:style>
      </p:cxnSp>
      <p:cxnSp>
        <p:nvCxnSpPr>
          <p:cNvPr id="36" name="肘形连接符 35"/>
          <p:cNvCxnSpPr/>
          <p:nvPr/>
        </p:nvCxnSpPr>
        <p:spPr>
          <a:xfrm rot="10800000" flipV="1">
            <a:off x="3650016" y="4597293"/>
            <a:ext cx="918508" cy="323554"/>
          </a:xfrm>
          <a:prstGeom prst="bentConnector3">
            <a:avLst>
              <a:gd name="adj1" fmla="val -17949"/>
            </a:avLst>
          </a:prstGeom>
          <a:ln>
            <a:prstDash val="dash"/>
            <a:tailEnd type="triangle"/>
          </a:ln>
        </p:spPr>
        <p:style>
          <a:lnRef idx="1">
            <a:schemeClr val="accent2"/>
          </a:lnRef>
          <a:fillRef idx="0">
            <a:schemeClr val="accent2"/>
          </a:fillRef>
          <a:effectRef idx="0">
            <a:schemeClr val="accent2"/>
          </a:effectRef>
          <a:fontRef idx="minor">
            <a:schemeClr val="tx1"/>
          </a:fontRef>
        </p:style>
      </p:cxnSp>
      <p:sp>
        <p:nvSpPr>
          <p:cNvPr id="38" name="矩形 37"/>
          <p:cNvSpPr/>
          <p:nvPr/>
        </p:nvSpPr>
        <p:spPr>
          <a:xfrm>
            <a:off x="1001485" y="3342859"/>
            <a:ext cx="1620957"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内存表现形式：</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290235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多个</a:t>
            </a:r>
            <a:r>
              <a:rPr lang="zh-CN" altLang="en-US" sz="2000" b="1" dirty="0" smtClean="0">
                <a:solidFill>
                  <a:schemeClr val="bg1">
                    <a:lumMod val="95000"/>
                  </a:schemeClr>
                </a:solidFill>
              </a:rPr>
              <a:t>变量赋值</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1001485" y="1099181"/>
            <a:ext cx="8882743" cy="461665"/>
          </a:xfrm>
          <a:prstGeom prst="rect">
            <a:avLst/>
          </a:prstGeom>
        </p:spPr>
        <p:txBody>
          <a:bodyPr wrap="square">
            <a:spAutoFit/>
          </a:bodyPr>
          <a:lstStyle/>
          <a:p>
            <a:pPr>
              <a:lnSpc>
                <a:spcPct val="150000"/>
              </a:lnSpc>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也可以为多个对象指定多个变量。</a:t>
            </a:r>
          </a:p>
        </p:txBody>
      </p:sp>
      <p:sp>
        <p:nvSpPr>
          <p:cNvPr id="9" name="标题 1"/>
          <p:cNvSpPr txBox="1">
            <a:spLocks/>
          </p:cNvSpPr>
          <p:nvPr/>
        </p:nvSpPr>
        <p:spPr>
          <a:xfrm>
            <a:off x="1117597" y="2075594"/>
            <a:ext cx="9220807" cy="43537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b="0" dirty="0" smtClean="0">
                <a:solidFill>
                  <a:schemeClr val="tx1">
                    <a:lumMod val="65000"/>
                    <a:lumOff val="35000"/>
                  </a:schemeClr>
                </a:solidFill>
              </a:rPr>
              <a:t>&gt;&gt;&gt; </a:t>
            </a:r>
            <a:r>
              <a:rPr lang="en-US" altLang="zh-CN" sz="1400" dirty="0" smtClean="0">
                <a:solidFill>
                  <a:schemeClr val="tx1">
                    <a:lumMod val="65000"/>
                    <a:lumOff val="35000"/>
                  </a:schemeClr>
                </a:solidFill>
              </a:rPr>
              <a:t>a, b, c = 1, 2, </a:t>
            </a:r>
            <a:r>
              <a:rPr lang="en-US" altLang="zh-CN" sz="1400" dirty="0" smtClean="0">
                <a:ln w="0"/>
                <a:solidFill>
                  <a:schemeClr val="tx1">
                    <a:lumMod val="65000"/>
                    <a:lumOff val="35000"/>
                  </a:schemeClr>
                </a:solidFill>
              </a:rPr>
              <a:t>"Teresa"</a:t>
            </a:r>
            <a:endParaRPr lang="en-US" altLang="zh-CN" sz="1400" dirty="0">
              <a:solidFill>
                <a:schemeClr val="accent2">
                  <a:lumMod val="75000"/>
                </a:schemeClr>
              </a:solidFill>
            </a:endParaRPr>
          </a:p>
        </p:txBody>
      </p:sp>
      <p:sp>
        <p:nvSpPr>
          <p:cNvPr id="10" name="矩形 9"/>
          <p:cNvSpPr/>
          <p:nvPr/>
        </p:nvSpPr>
        <p:spPr>
          <a:xfrm>
            <a:off x="1059541" y="1722179"/>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示例代码：</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矩形 2"/>
          <p:cNvSpPr/>
          <p:nvPr/>
        </p:nvSpPr>
        <p:spPr>
          <a:xfrm>
            <a:off x="1045027" y="2746902"/>
            <a:ext cx="7658404" cy="415498"/>
          </a:xfrm>
          <a:prstGeom prst="rect">
            <a:avLst/>
          </a:prstGeom>
        </p:spPr>
        <p:txBody>
          <a:bodyPr wrap="square">
            <a:spAutoFit/>
          </a:bodyPr>
          <a:lstStyle/>
          <a:p>
            <a:pPr>
              <a:lnSpc>
                <a:spcPct val="150000"/>
              </a:lnSpc>
            </a:pPr>
            <a:r>
              <a:rPr lang="en-US" altLang="zh-CN" sz="1400" b="1" dirty="0">
                <a:ln/>
                <a:solidFill>
                  <a:schemeClr val="accent6"/>
                </a:solidFill>
                <a:latin typeface="微软雅黑" panose="020B0503020204020204" pitchFamily="34" charset="-122"/>
                <a:ea typeface="微软雅黑" panose="020B0503020204020204" pitchFamily="34" charset="-122"/>
              </a:rPr>
              <a:t>Code </a:t>
            </a:r>
            <a:r>
              <a:rPr lang="zh-CN" altLang="en-US" sz="1400" b="1" dirty="0">
                <a:ln/>
                <a:solidFill>
                  <a:schemeClr val="accent6"/>
                </a:solidFill>
                <a:latin typeface="微软雅黑" panose="020B0503020204020204" pitchFamily="34" charset="-122"/>
                <a:ea typeface="微软雅黑" panose="020B0503020204020204" pitchFamily="34" charset="-122"/>
              </a:rPr>
              <a:t>代码说明</a:t>
            </a:r>
            <a:r>
              <a:rPr lang="zh-CN" altLang="en-US" sz="1400" b="1" dirty="0" smtClean="0">
                <a:ln/>
                <a:solidFill>
                  <a:schemeClr val="accent6"/>
                </a:solidFill>
                <a:latin typeface="微软雅黑" panose="020B0503020204020204" pitchFamily="34" charset="-122"/>
                <a:ea typeface="微软雅黑" panose="020B0503020204020204" pitchFamily="34" charset="-122"/>
              </a:rPr>
              <a:t>：</a:t>
            </a:r>
            <a:r>
              <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rPr>
              <a:t>两个整型对象</a:t>
            </a:r>
            <a:r>
              <a:rPr lang="en-US" altLang="zh-CN" sz="1300" dirty="0">
                <a:ln w="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300" dirty="0">
                <a:ln w="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rPr>
              <a:t>的分配给变量 </a:t>
            </a:r>
            <a:r>
              <a:rPr lang="en-US" altLang="zh-CN" sz="1300" dirty="0">
                <a:ln w="0"/>
                <a:solidFill>
                  <a:schemeClr val="tx1">
                    <a:lumMod val="65000"/>
                    <a:lumOff val="35000"/>
                  </a:schemeClr>
                </a:solidFill>
                <a:latin typeface="微软雅黑" panose="020B0503020204020204" pitchFamily="34" charset="-122"/>
                <a:ea typeface="微软雅黑" panose="020B0503020204020204" pitchFamily="34" charset="-122"/>
              </a:rPr>
              <a:t>a </a:t>
            </a:r>
            <a:r>
              <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rPr>
              <a:t>和 </a:t>
            </a:r>
            <a:r>
              <a:rPr lang="en-US" altLang="zh-CN" sz="1300" dirty="0">
                <a:ln w="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rPr>
              <a:t>，字符串对象 </a:t>
            </a:r>
            <a:r>
              <a:rPr lang="en-US" altLang="zh-CN" sz="1300" dirty="0" smtClean="0">
                <a:ln w="0"/>
                <a:solidFill>
                  <a:schemeClr val="tx1">
                    <a:lumMod val="65000"/>
                    <a:lumOff val="35000"/>
                  </a:schemeClr>
                </a:solidFill>
                <a:latin typeface="微软雅黑" panose="020B0503020204020204" pitchFamily="34" charset="-122"/>
                <a:ea typeface="微软雅黑" panose="020B0503020204020204" pitchFamily="34" charset="-122"/>
              </a:rPr>
              <a:t>"Teresa" </a:t>
            </a:r>
            <a:r>
              <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rPr>
              <a:t>分配给变量 </a:t>
            </a:r>
            <a:r>
              <a:rPr lang="en-US" altLang="zh-CN" sz="1300" dirty="0">
                <a:ln w="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300" dirty="0">
                <a:ln w="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15" name="矩形 14"/>
          <p:cNvSpPr/>
          <p:nvPr/>
        </p:nvSpPr>
        <p:spPr>
          <a:xfrm>
            <a:off x="2650875" y="3788459"/>
            <a:ext cx="2867379" cy="2822799"/>
          </a:xfrm>
          <a:prstGeom prst="rect">
            <a:avLst/>
          </a:prstGeom>
          <a:solidFill>
            <a:srgbClr val="E0A1F1">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矩形 15"/>
          <p:cNvSpPr/>
          <p:nvPr/>
        </p:nvSpPr>
        <p:spPr>
          <a:xfrm>
            <a:off x="2665389" y="3811606"/>
            <a:ext cx="1356462" cy="246221"/>
          </a:xfrm>
          <a:prstGeom prst="rect">
            <a:avLst/>
          </a:prstGeom>
        </p:spPr>
        <p:txBody>
          <a:bodyPr wrap="none">
            <a:spAutoFit/>
          </a:bodyPr>
          <a:lstStyle/>
          <a:p>
            <a:r>
              <a:rPr lang="en-US" altLang="zh-CN" sz="10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Memoy</a:t>
            </a:r>
            <a:r>
              <a:rPr lang="en-US" altLang="zh-CN" sz="1000" b="1"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0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计算机内存</a:t>
            </a:r>
            <a:endParaRPr lang="zh-CN" altLang="en-US" sz="1000" b="1" dirty="0"/>
          </a:p>
        </p:txBody>
      </p:sp>
      <p:sp>
        <p:nvSpPr>
          <p:cNvPr id="12" name="矩形 11"/>
          <p:cNvSpPr/>
          <p:nvPr/>
        </p:nvSpPr>
        <p:spPr>
          <a:xfrm>
            <a:off x="2899981" y="4504466"/>
            <a:ext cx="909692" cy="353789"/>
          </a:xfrm>
          <a:prstGeom prst="rect">
            <a:avLst/>
          </a:prstGeom>
          <a:solidFill>
            <a:srgbClr val="70AD47">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5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endPar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833110" y="4227467"/>
            <a:ext cx="1895071" cy="276999"/>
          </a:xfrm>
          <a:prstGeom prst="rect">
            <a:avLst/>
          </a:prstGeom>
        </p:spPr>
        <p:txBody>
          <a:bodyPr wrap="none">
            <a:spAutoFit/>
          </a:bodyPr>
          <a:lstStyle/>
          <a:p>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内存地址：</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0x00000000</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1852372" y="4142263"/>
            <a:ext cx="406402" cy="399896"/>
          </a:xfrm>
          <a:prstGeom prst="roundRect">
            <a:avLst/>
          </a:prstGeom>
          <a:no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cs typeface="+mj-cs"/>
              </a:rPr>
              <a:t>a</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cs typeface="+mj-cs"/>
            </a:endParaRPr>
          </a:p>
        </p:txBody>
      </p:sp>
      <p:sp>
        <p:nvSpPr>
          <p:cNvPr id="17" name="圆角矩形 16"/>
          <p:cNvSpPr/>
          <p:nvPr/>
        </p:nvSpPr>
        <p:spPr>
          <a:xfrm>
            <a:off x="1853917" y="4928065"/>
            <a:ext cx="406402" cy="399896"/>
          </a:xfrm>
          <a:prstGeom prst="roundRect">
            <a:avLst/>
          </a:prstGeom>
          <a:no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b</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cs typeface="+mj-cs"/>
            </a:endParaRPr>
          </a:p>
        </p:txBody>
      </p:sp>
      <p:sp>
        <p:nvSpPr>
          <p:cNvPr id="18" name="圆角矩形 17"/>
          <p:cNvSpPr/>
          <p:nvPr/>
        </p:nvSpPr>
        <p:spPr>
          <a:xfrm>
            <a:off x="1852372" y="5704615"/>
            <a:ext cx="406402" cy="399896"/>
          </a:xfrm>
          <a:prstGeom prst="roundRect">
            <a:avLst/>
          </a:prstGeom>
          <a:no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cs typeface="+mj-cs"/>
              </a:rPr>
              <a:t>c</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cs typeface="+mj-cs"/>
            </a:endParaRPr>
          </a:p>
        </p:txBody>
      </p:sp>
      <p:cxnSp>
        <p:nvCxnSpPr>
          <p:cNvPr id="22" name="直接箭头连接符 21"/>
          <p:cNvCxnSpPr>
            <a:stCxn id="17" idx="3"/>
          </p:cNvCxnSpPr>
          <p:nvPr/>
        </p:nvCxnSpPr>
        <p:spPr>
          <a:xfrm flipV="1">
            <a:off x="2260319" y="5126615"/>
            <a:ext cx="572791" cy="1398"/>
          </a:xfrm>
          <a:prstGeom prst="straightConnector1">
            <a:avLst/>
          </a:prstGeom>
          <a:ln>
            <a:prstDash val="dash"/>
            <a:tailEnd type="triangle"/>
          </a:ln>
        </p:spPr>
        <p:style>
          <a:lnRef idx="1">
            <a:schemeClr val="accent3"/>
          </a:lnRef>
          <a:fillRef idx="0">
            <a:schemeClr val="accent3"/>
          </a:fillRef>
          <a:effectRef idx="0">
            <a:schemeClr val="accent3"/>
          </a:effectRef>
          <a:fontRef idx="minor">
            <a:schemeClr val="tx1"/>
          </a:fontRef>
        </p:style>
      </p:cxnSp>
      <p:cxnSp>
        <p:nvCxnSpPr>
          <p:cNvPr id="36" name="肘形连接符 35"/>
          <p:cNvCxnSpPr/>
          <p:nvPr/>
        </p:nvCxnSpPr>
        <p:spPr>
          <a:xfrm rot="10800000" flipV="1">
            <a:off x="3809673" y="4350552"/>
            <a:ext cx="918508" cy="323554"/>
          </a:xfrm>
          <a:prstGeom prst="bentConnector3">
            <a:avLst>
              <a:gd name="adj1" fmla="val -17949"/>
            </a:avLst>
          </a:prstGeom>
          <a:ln>
            <a:prstDash val="dash"/>
            <a:tailEnd type="triangle"/>
          </a:ln>
        </p:spPr>
        <p:style>
          <a:lnRef idx="1">
            <a:schemeClr val="accent2"/>
          </a:lnRef>
          <a:fillRef idx="0">
            <a:schemeClr val="accent2"/>
          </a:fillRef>
          <a:effectRef idx="0">
            <a:schemeClr val="accent2"/>
          </a:effectRef>
          <a:fontRef idx="minor">
            <a:schemeClr val="tx1"/>
          </a:fontRef>
        </p:style>
      </p:cxnSp>
      <p:sp>
        <p:nvSpPr>
          <p:cNvPr id="38" name="矩形 37"/>
          <p:cNvSpPr/>
          <p:nvPr/>
        </p:nvSpPr>
        <p:spPr>
          <a:xfrm>
            <a:off x="1001485" y="3342859"/>
            <a:ext cx="1620957"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内存表现形式：</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1" name="矩形 20"/>
          <p:cNvSpPr/>
          <p:nvPr/>
        </p:nvSpPr>
        <p:spPr>
          <a:xfrm>
            <a:off x="2907026" y="5269095"/>
            <a:ext cx="909692" cy="353789"/>
          </a:xfrm>
          <a:prstGeom prst="rect">
            <a:avLst/>
          </a:prstGeom>
          <a:solidFill>
            <a:srgbClr val="70AD47">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500" b="1" dirty="0">
                <a:solidFill>
                  <a:schemeClr val="tx1">
                    <a:lumMod val="65000"/>
                    <a:lumOff val="35000"/>
                  </a:schemeClr>
                </a:solidFill>
                <a:latin typeface="微软雅黑" panose="020B0503020204020204" pitchFamily="34" charset="-122"/>
                <a:ea typeface="微软雅黑" panose="020B0503020204020204" pitchFamily="34" charset="-122"/>
              </a:rPr>
              <a:t>2</a:t>
            </a:r>
            <a:endPar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2840155" y="4992096"/>
            <a:ext cx="1895071" cy="276999"/>
          </a:xfrm>
          <a:prstGeom prst="rect">
            <a:avLst/>
          </a:prstGeom>
        </p:spPr>
        <p:txBody>
          <a:bodyPr wrap="none">
            <a:spAutoFit/>
          </a:bodyPr>
          <a:lstStyle/>
          <a:p>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内存地址：</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0x00000001</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5" name="肘形连接符 24"/>
          <p:cNvCxnSpPr/>
          <p:nvPr/>
        </p:nvCxnSpPr>
        <p:spPr>
          <a:xfrm rot="10800000" flipV="1">
            <a:off x="3816718" y="5115181"/>
            <a:ext cx="918508" cy="323554"/>
          </a:xfrm>
          <a:prstGeom prst="bentConnector3">
            <a:avLst>
              <a:gd name="adj1" fmla="val -17949"/>
            </a:avLst>
          </a:prstGeom>
          <a:ln>
            <a:prstDash val="dash"/>
            <a:tailEnd type="triangle"/>
          </a:ln>
        </p:spPr>
        <p:style>
          <a:lnRef idx="1">
            <a:schemeClr val="accent2"/>
          </a:lnRef>
          <a:fillRef idx="0">
            <a:schemeClr val="accent2"/>
          </a:fillRef>
          <a:effectRef idx="0">
            <a:schemeClr val="accent2"/>
          </a:effectRef>
          <a:fontRef idx="minor">
            <a:schemeClr val="tx1"/>
          </a:fontRef>
        </p:style>
      </p:cxnSp>
      <p:sp>
        <p:nvSpPr>
          <p:cNvPr id="26" name="矩形 25"/>
          <p:cNvSpPr/>
          <p:nvPr/>
        </p:nvSpPr>
        <p:spPr>
          <a:xfrm>
            <a:off x="2914493" y="6046154"/>
            <a:ext cx="1107357" cy="353789"/>
          </a:xfrm>
          <a:prstGeom prst="rect">
            <a:avLst/>
          </a:prstGeom>
          <a:solidFill>
            <a:srgbClr val="70AD47">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smtClean="0">
                <a:solidFill>
                  <a:schemeClr val="tx1">
                    <a:lumMod val="65000"/>
                    <a:lumOff val="35000"/>
                  </a:schemeClr>
                </a:solidFill>
              </a:rPr>
              <a:t> </a:t>
            </a:r>
            <a:r>
              <a:rPr lang="en-US" altLang="zh-CN" sz="1500" b="1" dirty="0">
                <a:solidFill>
                  <a:schemeClr val="tx1">
                    <a:lumMod val="65000"/>
                    <a:lumOff val="35000"/>
                  </a:schemeClr>
                </a:solidFill>
                <a:latin typeface="微软雅黑" panose="020B0503020204020204" pitchFamily="34" charset="-122"/>
                <a:ea typeface="微软雅黑" panose="020B0503020204020204" pitchFamily="34" charset="-122"/>
              </a:rPr>
              <a:t>"Teresa</a:t>
            </a:r>
            <a:r>
              <a:rPr lang="en-US" altLang="zh-CN" sz="1500"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5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2847623" y="5769155"/>
            <a:ext cx="1895071" cy="276999"/>
          </a:xfrm>
          <a:prstGeom prst="rect">
            <a:avLst/>
          </a:prstGeom>
        </p:spPr>
        <p:txBody>
          <a:bodyPr wrap="none">
            <a:spAutoFit/>
          </a:bodyPr>
          <a:lstStyle/>
          <a:p>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内存地址：</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0x00000002</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8" name="肘形连接符 27"/>
          <p:cNvCxnSpPr/>
          <p:nvPr/>
        </p:nvCxnSpPr>
        <p:spPr>
          <a:xfrm rot="10800000" flipV="1">
            <a:off x="4088720" y="5892239"/>
            <a:ext cx="653974" cy="334389"/>
          </a:xfrm>
          <a:prstGeom prst="bentConnector3">
            <a:avLst>
              <a:gd name="adj1" fmla="val -21021"/>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2" name="直接箭头连接符 31"/>
          <p:cNvCxnSpPr/>
          <p:nvPr/>
        </p:nvCxnSpPr>
        <p:spPr>
          <a:xfrm flipV="1">
            <a:off x="2267576" y="5903128"/>
            <a:ext cx="572791" cy="1398"/>
          </a:xfrm>
          <a:prstGeom prst="straightConnector1">
            <a:avLst/>
          </a:prstGeom>
          <a:ln>
            <a:prstDash val="dash"/>
            <a:tailEnd type="triangle"/>
          </a:ln>
        </p:spPr>
        <p:style>
          <a:lnRef idx="1">
            <a:schemeClr val="accent3"/>
          </a:lnRef>
          <a:fillRef idx="0">
            <a:schemeClr val="accent3"/>
          </a:fillRef>
          <a:effectRef idx="0">
            <a:schemeClr val="accent3"/>
          </a:effectRef>
          <a:fontRef idx="minor">
            <a:schemeClr val="tx1"/>
          </a:fontRef>
        </p:style>
      </p:cxnSp>
      <p:cxnSp>
        <p:nvCxnSpPr>
          <p:cNvPr id="33" name="直接箭头连接符 32"/>
          <p:cNvCxnSpPr/>
          <p:nvPr/>
        </p:nvCxnSpPr>
        <p:spPr>
          <a:xfrm flipV="1">
            <a:off x="2267577" y="4350101"/>
            <a:ext cx="572791" cy="1398"/>
          </a:xfrm>
          <a:prstGeom prst="straightConnector1">
            <a:avLst/>
          </a:prstGeom>
          <a:ln>
            <a:prstDash val="dash"/>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4430823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74530" y="2268994"/>
            <a:ext cx="5442939" cy="810532"/>
          </a:xfrm>
        </p:spPr>
        <p:txBody>
          <a:bodyPr>
            <a:normAutofit/>
          </a:bodyPr>
          <a:lstStyle/>
          <a:p>
            <a:pPr algn="ctr"/>
            <a:r>
              <a:rPr lang="en-US" altLang="zh-CN" sz="3000" dirty="0" smtClean="0">
                <a:solidFill>
                  <a:schemeClr val="tx1">
                    <a:lumMod val="65000"/>
                    <a:lumOff val="35000"/>
                  </a:schemeClr>
                </a:solidFill>
              </a:rPr>
              <a:t>5-2. </a:t>
            </a:r>
            <a:r>
              <a:rPr lang="zh-CN" altLang="en-US" sz="3000" dirty="0" smtClean="0">
                <a:solidFill>
                  <a:schemeClr val="tx1">
                    <a:lumMod val="65000"/>
                    <a:lumOff val="35000"/>
                  </a:schemeClr>
                </a:solidFill>
              </a:rPr>
              <a:t>标准数据类型</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基础语法</a:t>
            </a:r>
            <a:endParaRPr lang="zh-CN" altLang="en-US" sz="2000" b="1" dirty="0">
              <a:solidFill>
                <a:schemeClr val="bg1">
                  <a:lumMod val="95000"/>
                </a:schemeClr>
              </a:solidFill>
            </a:endParaRPr>
          </a:p>
        </p:txBody>
      </p:sp>
      <p:sp>
        <p:nvSpPr>
          <p:cNvPr id="11" name="标题 1"/>
          <p:cNvSpPr txBox="1">
            <a:spLocks/>
          </p:cNvSpPr>
          <p:nvPr/>
        </p:nvSpPr>
        <p:spPr>
          <a:xfrm>
            <a:off x="1541910" y="3195640"/>
            <a:ext cx="9251056"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a:solidFill>
                  <a:schemeClr val="tx1">
                    <a:lumMod val="65000"/>
                    <a:lumOff val="35000"/>
                  </a:schemeClr>
                </a:solidFill>
              </a:rPr>
              <a:t>本小节</a:t>
            </a:r>
            <a:r>
              <a:rPr lang="zh-CN" altLang="en-US" sz="1400" b="0" dirty="0" smtClean="0">
                <a:solidFill>
                  <a:schemeClr val="tx1">
                    <a:lumMod val="65000"/>
                    <a:lumOff val="35000"/>
                  </a:schemeClr>
                </a:solidFill>
              </a:rPr>
              <a:t>介绍 数字、字符串。对于列表、元组、集合、字典后续专门章节详细介绍各类型数据的具体操作。</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4181067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数字类型</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1001485" y="910495"/>
            <a:ext cx="8882743" cy="669414"/>
          </a:xfrm>
          <a:prstGeom prst="rect">
            <a:avLst/>
          </a:prstGeom>
        </p:spPr>
        <p:txBody>
          <a:bodyPr wrap="square">
            <a:spAutoFit/>
          </a:bodyPr>
          <a:lstStyle/>
          <a:p>
            <a:pPr>
              <a:lnSpc>
                <a:spcPct val="150000"/>
              </a:lnSpc>
            </a:pP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数字类型</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349828" y="2939752"/>
            <a:ext cx="6197602" cy="61995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b="0" dirty="0" smtClean="0">
                <a:solidFill>
                  <a:schemeClr val="tx1">
                    <a:lumMod val="65000"/>
                    <a:lumOff val="35000"/>
                  </a:schemeClr>
                </a:solidFill>
              </a:rPr>
              <a:t>&gt;&gt;&gt; </a:t>
            </a:r>
            <a:r>
              <a:rPr lang="en-US" altLang="zh-CN" sz="1400" dirty="0" smtClean="0">
                <a:solidFill>
                  <a:schemeClr val="tx1">
                    <a:lumMod val="65000"/>
                    <a:lumOff val="35000"/>
                  </a:schemeClr>
                </a:solidFill>
              </a:rPr>
              <a:t>var1 = 1</a:t>
            </a:r>
          </a:p>
          <a:p>
            <a:pPr>
              <a:lnSpc>
                <a:spcPct val="150000"/>
              </a:lnSpc>
            </a:pPr>
            <a:r>
              <a:rPr lang="en-US" altLang="zh-CN" sz="1400" dirty="0" smtClean="0">
                <a:solidFill>
                  <a:schemeClr val="tx1">
                    <a:lumMod val="65000"/>
                    <a:lumOff val="35000"/>
                  </a:schemeClr>
                </a:solidFill>
              </a:rPr>
              <a:t>&gt;&gt;&gt; var2 = 10</a:t>
            </a:r>
            <a:endParaRPr lang="en-US" altLang="zh-CN" sz="1400" dirty="0">
              <a:solidFill>
                <a:schemeClr val="accent2">
                  <a:lumMod val="75000"/>
                </a:schemeClr>
              </a:solidFill>
            </a:endParaRPr>
          </a:p>
        </p:txBody>
      </p:sp>
      <p:sp>
        <p:nvSpPr>
          <p:cNvPr id="10" name="矩形 9"/>
          <p:cNvSpPr/>
          <p:nvPr/>
        </p:nvSpPr>
        <p:spPr>
          <a:xfrm>
            <a:off x="1349827" y="2534979"/>
            <a:ext cx="5306261"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示例代码：</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当你指定一个值时，</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Number</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对象就会被创建</a:t>
            </a:r>
          </a:p>
        </p:txBody>
      </p:sp>
      <p:sp>
        <p:nvSpPr>
          <p:cNvPr id="29" name="矩形 28"/>
          <p:cNvSpPr/>
          <p:nvPr/>
        </p:nvSpPr>
        <p:spPr>
          <a:xfrm>
            <a:off x="1291771" y="1622767"/>
            <a:ext cx="8650513"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数字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数据</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类型用于存储</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数值。</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他们是不可改变的数据类型，这意味着改变数字数据类型会分配一个新的对象。</a:t>
            </a:r>
          </a:p>
        </p:txBody>
      </p:sp>
      <p:sp>
        <p:nvSpPr>
          <p:cNvPr id="7" name="矩形 6"/>
          <p:cNvSpPr/>
          <p:nvPr/>
        </p:nvSpPr>
        <p:spPr>
          <a:xfrm>
            <a:off x="1291771" y="3940039"/>
            <a:ext cx="5868145" cy="830997"/>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当</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你删除一</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个值</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时</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Del</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语句的语法是：</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del var1[, var2[, var3[…….. , </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varN</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b="1"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标题 1"/>
          <p:cNvSpPr txBox="1">
            <a:spLocks/>
          </p:cNvSpPr>
          <p:nvPr/>
        </p:nvSpPr>
        <p:spPr>
          <a:xfrm>
            <a:off x="1349827" y="5185945"/>
            <a:ext cx="6197603" cy="61995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b="0" dirty="0" smtClean="0">
                <a:solidFill>
                  <a:schemeClr val="tx1">
                    <a:lumMod val="65000"/>
                    <a:lumOff val="35000"/>
                  </a:schemeClr>
                </a:solidFill>
              </a:rPr>
              <a:t>&gt;&gt;&gt; </a:t>
            </a:r>
            <a:r>
              <a:rPr lang="en-US" altLang="zh-CN" sz="1400" dirty="0" smtClean="0">
                <a:solidFill>
                  <a:schemeClr val="tx1">
                    <a:lumMod val="65000"/>
                    <a:lumOff val="35000"/>
                  </a:schemeClr>
                </a:solidFill>
              </a:rPr>
              <a:t>del </a:t>
            </a:r>
            <a:r>
              <a:rPr lang="en-US" altLang="zh-CN" sz="1400" dirty="0" err="1" smtClean="0">
                <a:solidFill>
                  <a:schemeClr val="tx1">
                    <a:lumMod val="65000"/>
                    <a:lumOff val="35000"/>
                  </a:schemeClr>
                </a:solidFill>
              </a:rPr>
              <a:t>var</a:t>
            </a:r>
            <a:endParaRPr lang="en-US" altLang="zh-CN" sz="1400" dirty="0" smtClean="0">
              <a:solidFill>
                <a:schemeClr val="tx1">
                  <a:lumMod val="65000"/>
                  <a:lumOff val="35000"/>
                </a:schemeClr>
              </a:solidFill>
            </a:endParaRPr>
          </a:p>
          <a:p>
            <a:pPr>
              <a:lnSpc>
                <a:spcPct val="150000"/>
              </a:lnSpc>
            </a:pPr>
            <a:r>
              <a:rPr lang="en-US" altLang="zh-CN" sz="1400" dirty="0" smtClean="0">
                <a:solidFill>
                  <a:schemeClr val="tx1">
                    <a:lumMod val="65000"/>
                    <a:lumOff val="35000"/>
                  </a:schemeClr>
                </a:solidFill>
              </a:rPr>
              <a:t>&gt;&gt;&gt; del </a:t>
            </a:r>
            <a:r>
              <a:rPr lang="en-US" altLang="zh-CN" sz="1400" dirty="0" err="1" smtClean="0">
                <a:solidFill>
                  <a:schemeClr val="tx1">
                    <a:lumMod val="65000"/>
                    <a:lumOff val="35000"/>
                  </a:schemeClr>
                </a:solidFill>
              </a:rPr>
              <a:t>var_a</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var_b</a:t>
            </a:r>
            <a:endParaRPr lang="en-US" altLang="zh-CN" sz="1400" dirty="0">
              <a:solidFill>
                <a:schemeClr val="accent2">
                  <a:lumMod val="75000"/>
                </a:schemeClr>
              </a:solidFill>
            </a:endParaRPr>
          </a:p>
        </p:txBody>
      </p:sp>
      <p:sp>
        <p:nvSpPr>
          <p:cNvPr id="31" name="矩形 30"/>
          <p:cNvSpPr/>
          <p:nvPr/>
        </p:nvSpPr>
        <p:spPr>
          <a:xfrm>
            <a:off x="1349827" y="4781172"/>
            <a:ext cx="5306261"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示例代码：</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当你指定一个值时，</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Number</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对象就会被创建</a:t>
            </a:r>
          </a:p>
        </p:txBody>
      </p:sp>
    </p:spTree>
    <p:extLst>
      <p:ext uri="{BB962C8B-B14F-4D97-AF65-F5344CB8AC3E}">
        <p14:creationId xmlns:p14="http://schemas.microsoft.com/office/powerpoint/2010/main" val="6527020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数字类型</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38" name="矩形 37"/>
          <p:cNvSpPr/>
          <p:nvPr/>
        </p:nvSpPr>
        <p:spPr>
          <a:xfrm>
            <a:off x="948071" y="1112581"/>
            <a:ext cx="4486036" cy="477054"/>
          </a:xfrm>
          <a:prstGeom prst="rect">
            <a:avLst/>
          </a:prstGeom>
        </p:spPr>
        <p:txBody>
          <a:bodyPr wrap="none">
            <a:spAutoFit/>
          </a:bodyPr>
          <a:lstStyle/>
          <a:p>
            <a:r>
              <a:rPr lang="en-US" altLang="zh-CN"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支持 </a:t>
            </a:r>
            <a:r>
              <a:rPr lang="zh-CN" altLang="en-US" sz="2500" b="1" dirty="0" smtClean="0">
                <a:ln/>
                <a:solidFill>
                  <a:srgbClr val="ED7D31"/>
                </a:solidFill>
                <a:latin typeface="微软雅黑" panose="020B0503020204020204" pitchFamily="34" charset="-122"/>
                <a:ea typeface="微软雅黑" panose="020B0503020204020204" pitchFamily="34" charset="-122"/>
              </a:rPr>
              <a:t>四种 </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不同的数字类型：</a:t>
            </a:r>
            <a:endPar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3" name="矩形 12"/>
          <p:cNvSpPr/>
          <p:nvPr/>
        </p:nvSpPr>
        <p:spPr>
          <a:xfrm>
            <a:off x="1122087" y="1657834"/>
            <a:ext cx="10707056" cy="1477328"/>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1500" dirty="0" err="1">
                <a:ln w="0"/>
                <a:solidFill>
                  <a:schemeClr val="tx1">
                    <a:lumMod val="65000"/>
                    <a:lumOff val="35000"/>
                  </a:schemeClr>
                </a:solidFill>
                <a:latin typeface="微软雅黑" panose="020B0503020204020204" pitchFamily="34" charset="-122"/>
                <a:ea typeface="微软雅黑" panose="020B0503020204020204" pitchFamily="34" charset="-122"/>
              </a:rPr>
              <a:t>int</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（有符号</a:t>
            </a:r>
            <a:r>
              <a:rPr lang="zh-CN" altLang="en-US"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整型，</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通常被称为是整型</a:t>
            </a:r>
            <a:r>
              <a:rPr lang="zh-CN" altLang="en-US"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或</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长</a:t>
            </a:r>
            <a:r>
              <a:rPr lang="zh-CN" altLang="en-US"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整数</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，是正或负整数，不带小数</a:t>
            </a:r>
            <a:r>
              <a:rPr lang="zh-CN" altLang="en-US"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点）</a:t>
            </a:r>
            <a:endPar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float</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（浮点</a:t>
            </a:r>
            <a:r>
              <a:rPr lang="zh-CN" altLang="en-US"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型，由</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整数部分与小数部分组成，浮点型也可以使用科学计数法表示（</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2.5e2 = 2.5 x 10</a:t>
            </a:r>
            <a:r>
              <a:rPr lang="en-US" altLang="zh-CN" sz="1500" baseline="50000" dirty="0">
                <a:ln w="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 250</a:t>
            </a:r>
            <a:r>
              <a:rPr lang="zh-CN" altLang="en-US"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5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b</a:t>
            </a:r>
            <a:r>
              <a:rPr lang="en-US" altLang="zh-CN"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ool</a:t>
            </a:r>
            <a:r>
              <a:rPr lang="zh-CN" altLang="en-US"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（布尔类型，由 </a:t>
            </a:r>
            <a:r>
              <a:rPr lang="en-US" altLang="zh-CN"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True </a:t>
            </a:r>
            <a:r>
              <a:rPr lang="zh-CN" altLang="en-US"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或 </a:t>
            </a:r>
            <a:r>
              <a:rPr lang="en-US" altLang="zh-CN"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False</a:t>
            </a:r>
            <a:r>
              <a:rPr lang="zh-CN" altLang="en-US"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，即 真 </a:t>
            </a:r>
            <a:r>
              <a:rPr lang="en-US" altLang="zh-CN"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或 假 </a:t>
            </a:r>
            <a:r>
              <a:rPr lang="en-US" altLang="zh-CN"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0 python2.7</a:t>
            </a:r>
            <a:r>
              <a:rPr lang="zh-CN" altLang="en-US"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中。常用于逻辑判断使用）</a:t>
            </a:r>
            <a:endPar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complex</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复数，</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由实数部分和虚数部分构成，可以用</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a + </a:t>
            </a:r>
            <a:r>
              <a:rPr lang="en-US" altLang="zh-CN" sz="1500" dirty="0" err="1">
                <a:ln w="0"/>
                <a:solidFill>
                  <a:schemeClr val="tx1">
                    <a:lumMod val="65000"/>
                    <a:lumOff val="35000"/>
                  </a:schemeClr>
                </a:solidFill>
                <a:latin typeface="微软雅黑" panose="020B0503020204020204" pitchFamily="34" charset="-122"/>
                <a:ea typeface="微软雅黑" panose="020B0503020204020204" pitchFamily="34" charset="-122"/>
              </a:rPr>
              <a:t>bj</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或者</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complex(</a:t>
            </a:r>
            <a:r>
              <a:rPr lang="en-US" altLang="zh-CN" sz="1500" dirty="0" err="1">
                <a:ln w="0"/>
                <a:solidFill>
                  <a:schemeClr val="tx1">
                    <a:lumMod val="65000"/>
                    <a:lumOff val="35000"/>
                  </a:schemeClr>
                </a:solidFill>
                <a:latin typeface="微软雅黑" panose="020B0503020204020204" pitchFamily="34" charset="-122"/>
                <a:ea typeface="微软雅黑" panose="020B0503020204020204" pitchFamily="34" charset="-122"/>
              </a:rPr>
              <a:t>a,b</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表示， 复数的实部</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和虚部</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都是浮点</a:t>
            </a:r>
            <a:r>
              <a:rPr lang="zh-CN" altLang="en-US"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型）</a:t>
            </a:r>
            <a:endPar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948071" y="3152882"/>
            <a:ext cx="8882743" cy="418191"/>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数字类型实例</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084602753"/>
              </p:ext>
            </p:extLst>
          </p:nvPr>
        </p:nvGraphicFramePr>
        <p:xfrm>
          <a:off x="1122088" y="3636000"/>
          <a:ext cx="6943724" cy="2362311"/>
        </p:xfrm>
        <a:graphic>
          <a:graphicData uri="http://schemas.openxmlformats.org/drawingml/2006/table">
            <a:tbl>
              <a:tblPr>
                <a:effectLst/>
              </a:tblPr>
              <a:tblGrid>
                <a:gridCol w="1735931"/>
                <a:gridCol w="1960724"/>
                <a:gridCol w="1511138"/>
                <a:gridCol w="1735931"/>
              </a:tblGrid>
              <a:tr h="362061">
                <a:tc>
                  <a:txBody>
                    <a:bodyPr/>
                    <a:lstStyle/>
                    <a:p>
                      <a:pPr algn="ctr" fontAlgn="t"/>
                      <a:r>
                        <a:rPr lang="en-US" sz="1200" dirty="0" err="1">
                          <a:solidFill>
                            <a:srgbClr val="FFFFFF"/>
                          </a:solidFill>
                          <a:effectLst/>
                          <a:latin typeface="微软雅黑" panose="020B0503020204020204" pitchFamily="34" charset="-122"/>
                          <a:ea typeface="微软雅黑" panose="020B0503020204020204" pitchFamily="34" charset="-122"/>
                        </a:rPr>
                        <a:t>int</a:t>
                      </a:r>
                      <a:endParaRPr lang="en-US" sz="1200" dirty="0">
                        <a:solidFill>
                          <a:srgbClr val="FFFFFF"/>
                        </a:solidFill>
                        <a:effectLst/>
                        <a:latin typeface="微软雅黑" panose="020B0503020204020204" pitchFamily="34" charset="-122"/>
                        <a:ea typeface="微软雅黑" panose="020B0503020204020204" pitchFamily="34" charset="-122"/>
                      </a:endParaRPr>
                    </a:p>
                  </a:txBody>
                  <a:tcPr marL="28575" marR="28575" marT="28575" marB="28575"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accent6">
                        <a:lumMod val="60000"/>
                        <a:lumOff val="40000"/>
                      </a:schemeClr>
                    </a:solidFill>
                  </a:tcPr>
                </a:tc>
                <a:tc>
                  <a:txBody>
                    <a:bodyPr/>
                    <a:lstStyle/>
                    <a:p>
                      <a:pPr algn="ctr" fontAlgn="t"/>
                      <a:r>
                        <a:rPr lang="en-US" altLang="zh-CN" sz="1200" dirty="0" smtClean="0">
                          <a:solidFill>
                            <a:srgbClr val="FFFFFF"/>
                          </a:solidFill>
                          <a:effectLst/>
                          <a:latin typeface="微软雅黑" panose="020B0503020204020204" pitchFamily="34" charset="-122"/>
                          <a:ea typeface="微软雅黑" panose="020B0503020204020204" pitchFamily="34" charset="-122"/>
                        </a:rPr>
                        <a:t>bool</a:t>
                      </a:r>
                      <a:endParaRPr lang="en-US" sz="1200" dirty="0">
                        <a:solidFill>
                          <a:srgbClr val="FFFFFF"/>
                        </a:solidFill>
                        <a:effectLst/>
                        <a:latin typeface="微软雅黑" panose="020B0503020204020204" pitchFamily="34" charset="-122"/>
                        <a:ea typeface="微软雅黑" panose="020B0503020204020204" pitchFamily="34" charset="-122"/>
                      </a:endParaRPr>
                    </a:p>
                  </a:txBody>
                  <a:tcPr marL="28575" marR="28575" marT="28575" marB="28575"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accent6">
                        <a:lumMod val="60000"/>
                        <a:lumOff val="40000"/>
                      </a:schemeClr>
                    </a:solidFill>
                  </a:tcPr>
                </a:tc>
                <a:tc>
                  <a:txBody>
                    <a:bodyPr/>
                    <a:lstStyle/>
                    <a:p>
                      <a:pPr algn="ctr" fontAlgn="t"/>
                      <a:r>
                        <a:rPr lang="en-US" sz="1200" dirty="0">
                          <a:solidFill>
                            <a:srgbClr val="FFFFFF"/>
                          </a:solidFill>
                          <a:effectLst/>
                          <a:latin typeface="微软雅黑" panose="020B0503020204020204" pitchFamily="34" charset="-122"/>
                          <a:ea typeface="微软雅黑" panose="020B0503020204020204" pitchFamily="34" charset="-122"/>
                        </a:rPr>
                        <a:t>float</a:t>
                      </a:r>
                    </a:p>
                  </a:txBody>
                  <a:tcPr marL="28575" marR="28575" marT="28575" marB="28575"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accent6">
                        <a:lumMod val="60000"/>
                        <a:lumOff val="40000"/>
                      </a:schemeClr>
                    </a:solidFill>
                  </a:tcPr>
                </a:tc>
                <a:tc>
                  <a:txBody>
                    <a:bodyPr/>
                    <a:lstStyle/>
                    <a:p>
                      <a:pPr algn="ctr" fontAlgn="t"/>
                      <a:r>
                        <a:rPr lang="en-US" sz="1200" dirty="0">
                          <a:solidFill>
                            <a:srgbClr val="FFFFFF"/>
                          </a:solidFill>
                          <a:effectLst/>
                          <a:latin typeface="微软雅黑" panose="020B0503020204020204" pitchFamily="34" charset="-122"/>
                          <a:ea typeface="微软雅黑" panose="020B0503020204020204" pitchFamily="34" charset="-122"/>
                        </a:rPr>
                        <a:t>complex</a:t>
                      </a:r>
                    </a:p>
                  </a:txBody>
                  <a:tcPr marL="28575" marR="28575" marT="28575" marB="28575"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accent6">
                        <a:lumMod val="60000"/>
                        <a:lumOff val="40000"/>
                      </a:schemeClr>
                    </a:solidFill>
                  </a:tcPr>
                </a:tc>
              </a:tr>
              <a:tr h="0">
                <a:tc>
                  <a:txBody>
                    <a:bodyPr/>
                    <a:lstStyle/>
                    <a:p>
                      <a:pPr algn="ctr" fontAlgn="t"/>
                      <a:r>
                        <a:rPr lang="en-US" altLang="zh-CN" sz="1000" b="1" dirty="0" smtClean="0">
                          <a:solidFill>
                            <a:schemeClr val="tx1">
                              <a:lumMod val="65000"/>
                              <a:lumOff val="35000"/>
                            </a:schemeClr>
                          </a:solidFill>
                          <a:effectLst/>
                          <a:latin typeface="微软雅黑" panose="020B0503020204020204" pitchFamily="34" charset="-122"/>
                          <a:ea typeface="微软雅黑" panose="020B0503020204020204" pitchFamily="34" charset="-122"/>
                        </a:rPr>
                        <a:t>10</a:t>
                      </a:r>
                      <a:endParaRPr lang="en-US" altLang="zh-CN" sz="1000" b="1" dirty="0">
                        <a:solidFill>
                          <a:schemeClr val="tx1">
                            <a:lumMod val="65000"/>
                            <a:lumOff val="35000"/>
                          </a:schemeClr>
                        </a:solidFill>
                        <a:effectLst/>
                        <a:latin typeface="微软雅黑" panose="020B0503020204020204" pitchFamily="34" charset="-122"/>
                        <a:ea typeface="微软雅黑"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rowSpan="7">
                  <a:txBody>
                    <a:bodyPr/>
                    <a:lstStyle/>
                    <a:p>
                      <a:pPr algn="ctr" fontAlgn="t"/>
                      <a:endParaRPr lang="en-US" sz="1000" b="1" dirty="0" smtClean="0">
                        <a:solidFill>
                          <a:schemeClr val="tx1">
                            <a:lumMod val="65000"/>
                            <a:lumOff val="35000"/>
                          </a:schemeClr>
                        </a:solidFill>
                        <a:effectLst/>
                        <a:latin typeface="微软雅黑" panose="020B0503020204020204" pitchFamily="34" charset="-122"/>
                        <a:ea typeface="微软雅黑" panose="020B0503020204020204" pitchFamily="34" charset="-122"/>
                      </a:endParaRPr>
                    </a:p>
                    <a:p>
                      <a:pPr algn="ctr" fontAlgn="t"/>
                      <a:endParaRPr lang="en-US" sz="1000" b="1" dirty="0" smtClean="0">
                        <a:solidFill>
                          <a:schemeClr val="tx1">
                            <a:lumMod val="65000"/>
                            <a:lumOff val="35000"/>
                          </a:schemeClr>
                        </a:solidFill>
                        <a:effectLst/>
                        <a:latin typeface="微软雅黑" panose="020B0503020204020204" pitchFamily="34" charset="-122"/>
                        <a:ea typeface="微软雅黑" panose="020B0503020204020204" pitchFamily="34" charset="-122"/>
                      </a:endParaRPr>
                    </a:p>
                    <a:p>
                      <a:pPr algn="ctr" fontAlgn="t"/>
                      <a:endParaRPr lang="en-US" sz="1000" b="1" dirty="0" smtClean="0">
                        <a:solidFill>
                          <a:schemeClr val="tx1">
                            <a:lumMod val="65000"/>
                            <a:lumOff val="35000"/>
                          </a:schemeClr>
                        </a:solidFill>
                        <a:effectLst/>
                        <a:latin typeface="微软雅黑" panose="020B0503020204020204" pitchFamily="34" charset="-122"/>
                        <a:ea typeface="微软雅黑" panose="020B0503020204020204" pitchFamily="34" charset="-122"/>
                      </a:endParaRPr>
                    </a:p>
                    <a:p>
                      <a:pPr algn="ctr" fontAlgn="t"/>
                      <a:endParaRPr lang="en-US" sz="1000" b="1" dirty="0" smtClean="0">
                        <a:solidFill>
                          <a:schemeClr val="tx1">
                            <a:lumMod val="65000"/>
                            <a:lumOff val="35000"/>
                          </a:schemeClr>
                        </a:solidFill>
                        <a:effectLst/>
                        <a:latin typeface="微软雅黑" panose="020B0503020204020204" pitchFamily="34" charset="-122"/>
                        <a:ea typeface="微软雅黑" panose="020B0503020204020204" pitchFamily="34" charset="-122"/>
                      </a:endParaRPr>
                    </a:p>
                    <a:p>
                      <a:pPr algn="ctr" fontAlgn="t"/>
                      <a:endParaRPr lang="en-US" sz="1000" b="1" dirty="0" smtClean="0">
                        <a:solidFill>
                          <a:schemeClr val="tx1">
                            <a:lumMod val="65000"/>
                            <a:lumOff val="35000"/>
                          </a:schemeClr>
                        </a:solidFill>
                        <a:effectLst/>
                        <a:latin typeface="微软雅黑" panose="020B0503020204020204" pitchFamily="34" charset="-122"/>
                        <a:ea typeface="微软雅黑" panose="020B0503020204020204" pitchFamily="34" charset="-122"/>
                      </a:endParaRPr>
                    </a:p>
                    <a:p>
                      <a:pPr algn="ctr" fontAlgn="t"/>
                      <a:r>
                        <a:rPr lang="en-US" sz="1000" b="1" dirty="0" smtClean="0">
                          <a:solidFill>
                            <a:schemeClr val="tx1">
                              <a:lumMod val="65000"/>
                              <a:lumOff val="35000"/>
                            </a:schemeClr>
                          </a:solidFill>
                          <a:effectLst/>
                          <a:latin typeface="微软雅黑" panose="020B0503020204020204" pitchFamily="34" charset="-122"/>
                          <a:ea typeface="微软雅黑" panose="020B0503020204020204" pitchFamily="34" charset="-122"/>
                        </a:rPr>
                        <a:t>True / False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altLang="zh-CN" sz="1000" b="1">
                          <a:solidFill>
                            <a:schemeClr val="tx1">
                              <a:lumMod val="65000"/>
                              <a:lumOff val="35000"/>
                            </a:schemeClr>
                          </a:solidFill>
                          <a:effectLst/>
                          <a:latin typeface="微软雅黑" panose="020B0503020204020204" pitchFamily="34" charset="-122"/>
                          <a:ea typeface="微软雅黑" panose="020B0503020204020204" pitchFamily="34" charset="-122"/>
                        </a:rPr>
                        <a:t>0.0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000" b="1">
                          <a:solidFill>
                            <a:schemeClr val="tx1">
                              <a:lumMod val="65000"/>
                              <a:lumOff val="35000"/>
                            </a:schemeClr>
                          </a:solidFill>
                          <a:effectLst/>
                          <a:latin typeface="微软雅黑" panose="020B0503020204020204" pitchFamily="34" charset="-122"/>
                          <a:ea typeface="微软雅黑" panose="020B0503020204020204" pitchFamily="34" charset="-122"/>
                        </a:rPr>
                        <a:t>3.14j</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algn="ctr" fontAlgn="t"/>
                      <a:r>
                        <a:rPr lang="en-US" altLang="zh-CN" sz="1000" b="1" dirty="0">
                          <a:solidFill>
                            <a:schemeClr val="tx1">
                              <a:lumMod val="65000"/>
                              <a:lumOff val="35000"/>
                            </a:schemeClr>
                          </a:solidFill>
                          <a:effectLst/>
                          <a:latin typeface="微软雅黑" panose="020B0503020204020204" pitchFamily="34" charset="-122"/>
                          <a:ea typeface="微软雅黑" panose="020B0503020204020204" pitchFamily="34" charset="-122"/>
                        </a:rPr>
                        <a:t>100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vMerge="1">
                  <a:txBody>
                    <a:bodyPr/>
                    <a:lstStyle/>
                    <a:p>
                      <a:pPr algn="ctr" fontAlgn="t"/>
                      <a:endParaRPr 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altLang="zh-CN" sz="1000" b="1" dirty="0">
                          <a:solidFill>
                            <a:schemeClr val="tx1">
                              <a:lumMod val="65000"/>
                              <a:lumOff val="35000"/>
                            </a:schemeClr>
                          </a:solidFill>
                          <a:effectLst/>
                          <a:latin typeface="微软雅黑" panose="020B0503020204020204" pitchFamily="34" charset="-122"/>
                          <a:ea typeface="微软雅黑" panose="020B0503020204020204" pitchFamily="34" charset="-122"/>
                        </a:rPr>
                        <a:t>15.20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000" b="1">
                          <a:solidFill>
                            <a:schemeClr val="tx1">
                              <a:lumMod val="65000"/>
                              <a:lumOff val="35000"/>
                            </a:schemeClr>
                          </a:solidFill>
                          <a:effectLst/>
                          <a:latin typeface="微软雅黑" panose="020B0503020204020204" pitchFamily="34" charset="-122"/>
                          <a:ea typeface="微软雅黑" panose="020B0503020204020204" pitchFamily="34" charset="-122"/>
                        </a:rPr>
                        <a:t>45.j</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algn="ctr" fontAlgn="t"/>
                      <a:r>
                        <a:rPr lang="en-US" altLang="zh-CN" sz="1000" b="1" dirty="0">
                          <a:solidFill>
                            <a:schemeClr val="tx1">
                              <a:lumMod val="65000"/>
                              <a:lumOff val="35000"/>
                            </a:schemeClr>
                          </a:solidFill>
                          <a:effectLst/>
                          <a:latin typeface="微软雅黑" panose="020B0503020204020204" pitchFamily="34" charset="-122"/>
                          <a:ea typeface="微软雅黑" panose="020B0503020204020204" pitchFamily="34" charset="-122"/>
                        </a:rPr>
                        <a:t>-786</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vMerge="1">
                  <a:txBody>
                    <a:bodyPr/>
                    <a:lstStyle/>
                    <a:p>
                      <a:pPr algn="ctr" fontAlgn="t"/>
                      <a:endParaRPr 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altLang="zh-CN" sz="1000" b="1" dirty="0">
                          <a:solidFill>
                            <a:schemeClr val="tx1">
                              <a:lumMod val="65000"/>
                              <a:lumOff val="35000"/>
                            </a:schemeClr>
                          </a:solidFill>
                          <a:effectLst/>
                          <a:latin typeface="微软雅黑" panose="020B0503020204020204" pitchFamily="34" charset="-122"/>
                          <a:ea typeface="微软雅黑" panose="020B0503020204020204" pitchFamily="34" charset="-122"/>
                        </a:rPr>
                        <a:t>-21.9</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000" b="1">
                          <a:solidFill>
                            <a:schemeClr val="tx1">
                              <a:lumMod val="65000"/>
                              <a:lumOff val="35000"/>
                            </a:schemeClr>
                          </a:solidFill>
                          <a:effectLst/>
                          <a:latin typeface="微软雅黑" panose="020B0503020204020204" pitchFamily="34" charset="-122"/>
                          <a:ea typeface="微软雅黑" panose="020B0503020204020204" pitchFamily="34" charset="-122"/>
                        </a:rPr>
                        <a:t>9.322e-36j</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algn="ctr" fontAlgn="t"/>
                      <a:r>
                        <a:rPr lang="en-US" altLang="zh-CN" sz="1000" b="1">
                          <a:solidFill>
                            <a:schemeClr val="tx1">
                              <a:lumMod val="65000"/>
                              <a:lumOff val="35000"/>
                            </a:schemeClr>
                          </a:solidFill>
                          <a:effectLst/>
                          <a:latin typeface="微软雅黑" panose="020B0503020204020204" pitchFamily="34" charset="-122"/>
                          <a:ea typeface="微软雅黑" panose="020B0503020204020204" pitchFamily="34" charset="-122"/>
                        </a:rPr>
                        <a:t>080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vMerge="1">
                  <a:txBody>
                    <a:bodyPr/>
                    <a:lstStyle/>
                    <a:p>
                      <a:pPr algn="ctr" fontAlgn="t"/>
                      <a:endParaRPr 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000" b="1" dirty="0" smtClean="0">
                          <a:solidFill>
                            <a:schemeClr val="tx1">
                              <a:lumMod val="65000"/>
                              <a:lumOff val="35000"/>
                            </a:schemeClr>
                          </a:solidFill>
                          <a:effectLst/>
                          <a:latin typeface="微软雅黑" panose="020B0503020204020204" pitchFamily="34" charset="-122"/>
                          <a:ea typeface="微软雅黑" panose="020B0503020204020204" pitchFamily="34" charset="-122"/>
                        </a:rPr>
                        <a:t>32.3e+18</a:t>
                      </a:r>
                      <a:endParaRPr 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rPr>
                        <a:t>.876j</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algn="ctr" fontAlgn="t"/>
                      <a:r>
                        <a:rPr lang="en-US" altLang="zh-CN" sz="1000" b="1">
                          <a:solidFill>
                            <a:schemeClr val="tx1">
                              <a:lumMod val="65000"/>
                              <a:lumOff val="35000"/>
                            </a:schemeClr>
                          </a:solidFill>
                          <a:effectLst/>
                          <a:latin typeface="微软雅黑" panose="020B0503020204020204" pitchFamily="34" charset="-122"/>
                          <a:ea typeface="微软雅黑" panose="020B0503020204020204" pitchFamily="34" charset="-122"/>
                        </a:rPr>
                        <a:t>-0490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vMerge="1">
                  <a:txBody>
                    <a:bodyPr/>
                    <a:lstStyle/>
                    <a:p>
                      <a:pPr algn="ctr" fontAlgn="t"/>
                      <a:endParaRPr 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altLang="zh-CN" sz="1000" b="1" dirty="0">
                          <a:solidFill>
                            <a:schemeClr val="tx1">
                              <a:lumMod val="65000"/>
                              <a:lumOff val="35000"/>
                            </a:schemeClr>
                          </a:solidFill>
                          <a:effectLst/>
                          <a:latin typeface="微软雅黑" panose="020B0503020204020204" pitchFamily="34" charset="-122"/>
                          <a:ea typeface="微软雅黑" panose="020B0503020204020204" pitchFamily="34" charset="-122"/>
                        </a:rPr>
                        <a:t>-90.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rPr>
                        <a:t>-.6545+0J</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0">
                <a:tc>
                  <a:txBody>
                    <a:bodyPr/>
                    <a:lstStyle/>
                    <a:p>
                      <a:pPr algn="ctr" fontAlgn="t"/>
                      <a:r>
                        <a:rPr lang="en-US" sz="1000" b="1">
                          <a:solidFill>
                            <a:schemeClr val="tx1">
                              <a:lumMod val="65000"/>
                              <a:lumOff val="35000"/>
                            </a:schemeClr>
                          </a:solidFill>
                          <a:effectLst/>
                          <a:latin typeface="微软雅黑" panose="020B0503020204020204" pitchFamily="34" charset="-122"/>
                          <a:ea typeface="微软雅黑" panose="020B0503020204020204" pitchFamily="34" charset="-122"/>
                        </a:rPr>
                        <a:t>-0x260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vMerge="1">
                  <a:txBody>
                    <a:bodyPr/>
                    <a:lstStyle/>
                    <a:p>
                      <a:pPr algn="ctr" fontAlgn="t"/>
                      <a:endParaRPr 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rPr>
                        <a:t>-32.54e100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algn="ctr" fontAlgn="t"/>
                      <a:r>
                        <a:rPr 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rPr>
                        <a:t>3e+26J</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0">
                <a:tc>
                  <a:txBody>
                    <a:bodyPr/>
                    <a:lstStyle/>
                    <a:p>
                      <a:pPr algn="ctr" fontAlgn="t"/>
                      <a:r>
                        <a:rPr lang="en-US" sz="1000" b="1">
                          <a:solidFill>
                            <a:schemeClr val="tx1">
                              <a:lumMod val="65000"/>
                              <a:lumOff val="35000"/>
                            </a:schemeClr>
                          </a:solidFill>
                          <a:effectLst/>
                          <a:latin typeface="微软雅黑" panose="020B0503020204020204" pitchFamily="34" charset="-122"/>
                          <a:ea typeface="微软雅黑" panose="020B0503020204020204" pitchFamily="34" charset="-122"/>
                        </a:rPr>
                        <a:t>0x69</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vMerge="1">
                  <a:txBody>
                    <a:bodyPr/>
                    <a:lstStyle/>
                    <a:p>
                      <a:pPr algn="ctr" fontAlgn="t"/>
                      <a:endParaRPr 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rPr>
                        <a:t>70.2E-12</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algn="ctr" fontAlgn="t"/>
                      <a:r>
                        <a:rPr lang="en-US" sz="1000" b="1" dirty="0">
                          <a:solidFill>
                            <a:schemeClr val="tx1">
                              <a:lumMod val="65000"/>
                              <a:lumOff val="35000"/>
                            </a:schemeClr>
                          </a:solidFill>
                          <a:effectLst/>
                          <a:latin typeface="微软雅黑" panose="020B0503020204020204" pitchFamily="34" charset="-122"/>
                          <a:ea typeface="微软雅黑" panose="020B0503020204020204" pitchFamily="34" charset="-122"/>
                        </a:rPr>
                        <a:t>4.53e-7j</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526207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数字类型</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矩形 5"/>
          <p:cNvSpPr/>
          <p:nvPr/>
        </p:nvSpPr>
        <p:spPr>
          <a:xfrm>
            <a:off x="1223842" y="1551775"/>
            <a:ext cx="9371587" cy="1154162"/>
          </a:xfrm>
          <a:prstGeom prst="rect">
            <a:avLst/>
          </a:prstGeom>
        </p:spPr>
        <p:txBody>
          <a:bodyPr wrap="square">
            <a:spAutoFit/>
          </a:bodyPr>
          <a:lstStyle/>
          <a:p>
            <a:pPr marL="171450" indent="-171450">
              <a:lnSpc>
                <a:spcPct val="150000"/>
              </a:lnSpc>
              <a:buFont typeface="Wingdings" panose="05000000000000000000" pitchFamily="2" charset="2"/>
              <a:buChar char="Ø"/>
            </a:pP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在</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Python 3</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里，只有一种整数类型 </a:t>
            </a:r>
            <a:r>
              <a:rPr lang="en-US" altLang="zh-CN" sz="1500" dirty="0" err="1">
                <a:ln w="0"/>
                <a:solidFill>
                  <a:schemeClr val="tx1">
                    <a:lumMod val="65000"/>
                    <a:lumOff val="35000"/>
                  </a:schemeClr>
                </a:solidFill>
                <a:latin typeface="微软雅黑" panose="020B0503020204020204" pitchFamily="34" charset="-122"/>
                <a:ea typeface="微软雅黑" panose="020B0503020204020204" pitchFamily="34" charset="-122"/>
              </a:rPr>
              <a:t>int</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，表示为长整型</a:t>
            </a:r>
            <a:r>
              <a:rPr lang="zh-CN" altLang="en-US"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，已经取消 </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python2 </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中的 </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Long</a:t>
            </a:r>
            <a:r>
              <a:rPr lang="zh-CN" altLang="en-US"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5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en-US" altLang="zh-CN" sz="15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还支持复数，复数由实数部分和虚数部分构成，可以用</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a + </a:t>
            </a:r>
            <a:r>
              <a:rPr lang="en-US" altLang="zh-CN" sz="1500" dirty="0" err="1">
                <a:ln w="0"/>
                <a:solidFill>
                  <a:schemeClr val="tx1">
                    <a:lumMod val="65000"/>
                    <a:lumOff val="35000"/>
                  </a:schemeClr>
                </a:solidFill>
                <a:latin typeface="微软雅黑" panose="020B0503020204020204" pitchFamily="34" charset="-122"/>
                <a:ea typeface="微软雅黑" panose="020B0503020204020204" pitchFamily="34" charset="-122"/>
              </a:rPr>
              <a:t>bj</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或者</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complex(</a:t>
            </a:r>
            <a:r>
              <a:rPr lang="en-US" altLang="zh-CN" sz="1500" dirty="0" err="1">
                <a:ln w="0"/>
                <a:solidFill>
                  <a:schemeClr val="tx1">
                    <a:lumMod val="65000"/>
                    <a:lumOff val="35000"/>
                  </a:schemeClr>
                </a:solidFill>
                <a:latin typeface="微软雅黑" panose="020B0503020204020204" pitchFamily="34" charset="-122"/>
                <a:ea typeface="微软雅黑" panose="020B0503020204020204" pitchFamily="34" charset="-122"/>
              </a:rPr>
              <a:t>a,b</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表示， 复数的实部</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和虚部</a:t>
            </a:r>
            <a:r>
              <a:rPr lang="en-US" altLang="zh-CN" sz="1500" dirty="0">
                <a:ln w="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500" dirty="0">
                <a:ln w="0"/>
                <a:solidFill>
                  <a:schemeClr val="tx1">
                    <a:lumMod val="65000"/>
                    <a:lumOff val="35000"/>
                  </a:schemeClr>
                </a:solidFill>
                <a:latin typeface="微软雅黑" panose="020B0503020204020204" pitchFamily="34" charset="-122"/>
                <a:ea typeface="微软雅黑" panose="020B0503020204020204" pitchFamily="34" charset="-122"/>
              </a:rPr>
              <a:t>都是浮点型</a:t>
            </a:r>
            <a:r>
              <a:rPr lang="zh-CN" altLang="en-US" sz="1600" dirty="0">
                <a:solidFill>
                  <a:srgbClr val="333333"/>
                </a:solidFill>
                <a:latin typeface="微软雅黑" panose="020B0503020204020204" pitchFamily="34" charset="-122"/>
                <a:ea typeface="微软雅黑" panose="020B0503020204020204" pitchFamily="34" charset="-122"/>
              </a:rPr>
              <a:t>。</a:t>
            </a:r>
            <a:endParaRPr lang="zh-CN" altLang="en-US" sz="1600" b="0" i="0" dirty="0">
              <a:solidFill>
                <a:srgbClr val="333333"/>
              </a:solidFill>
              <a:effectLst/>
              <a:latin typeface="微软雅黑" panose="020B0503020204020204" pitchFamily="34" charset="-122"/>
              <a:ea typeface="微软雅黑" panose="020B0503020204020204" pitchFamily="34" charset="-122"/>
            </a:endParaRPr>
          </a:p>
        </p:txBody>
      </p:sp>
      <p:sp>
        <p:nvSpPr>
          <p:cNvPr id="2" name="矩形 1"/>
          <p:cNvSpPr/>
          <p:nvPr/>
        </p:nvSpPr>
        <p:spPr>
          <a:xfrm>
            <a:off x="854586" y="1079566"/>
            <a:ext cx="1338828"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扩充说明：</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4092246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字符串</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9" name="矩形 8"/>
          <p:cNvSpPr/>
          <p:nvPr/>
        </p:nvSpPr>
        <p:spPr>
          <a:xfrm>
            <a:off x="1001485" y="910495"/>
            <a:ext cx="8882743" cy="669414"/>
          </a:xfrm>
          <a:prstGeom prst="rect">
            <a:avLst/>
          </a:prstGeom>
        </p:spPr>
        <p:txBody>
          <a:bodyPr wrap="square">
            <a:spAutoFit/>
          </a:bodyPr>
          <a:lstStyle/>
          <a:p>
            <a:pPr>
              <a:lnSpc>
                <a:spcPct val="150000"/>
              </a:lnSpc>
            </a:pP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字符串类型</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 name="矩形 9"/>
          <p:cNvSpPr/>
          <p:nvPr/>
        </p:nvSpPr>
        <p:spPr>
          <a:xfrm>
            <a:off x="1291771" y="1666309"/>
            <a:ext cx="9260115"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字符串</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或串</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(String)</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是由</a:t>
            </a:r>
            <a:r>
              <a:rPr lang="zh-CN" altLang="en-US" sz="1600" dirty="0">
                <a:ln w="0"/>
                <a:solidFill>
                  <a:schemeClr val="accent6"/>
                </a:solidFill>
                <a:latin typeface="微软雅黑" panose="020B0503020204020204" pitchFamily="34" charset="-122"/>
                <a:ea typeface="微软雅黑" panose="020B0503020204020204" pitchFamily="34" charset="-122"/>
              </a:rPr>
              <a:t>数字</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accent6"/>
                </a:solidFill>
                <a:latin typeface="微软雅黑" panose="020B0503020204020204" pitchFamily="34" charset="-122"/>
                <a:ea typeface="微软雅黑" panose="020B0503020204020204" pitchFamily="34" charset="-122"/>
              </a:rPr>
              <a:t>字母</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accent6"/>
                </a:solidFill>
                <a:latin typeface="微软雅黑" panose="020B0503020204020204" pitchFamily="34" charset="-122"/>
                <a:ea typeface="微软雅黑" panose="020B0503020204020204" pitchFamily="34" charset="-122"/>
              </a:rPr>
              <a:t>下划线</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组成的一串字符。他们是</a:t>
            </a:r>
            <a:r>
              <a:rPr lang="zh-CN" altLang="en-US" sz="2000" b="1" dirty="0">
                <a:ln w="0"/>
                <a:solidFill>
                  <a:srgbClr val="ED7D31"/>
                </a:solidFill>
                <a:latin typeface="微软雅黑" panose="020B0503020204020204" pitchFamily="34" charset="-122"/>
                <a:ea typeface="微软雅黑" panose="020B0503020204020204" pitchFamily="34" charset="-122"/>
              </a:rPr>
              <a:t>不可改变</a:t>
            </a:r>
            <a:r>
              <a:rPr lang="zh-CN" altLang="en-US" sz="1600" dirty="0">
                <a:ln w="0"/>
                <a:solidFill>
                  <a:srgbClr val="ED7D31"/>
                </a:solidFill>
                <a:latin typeface="微软雅黑" panose="020B0503020204020204" pitchFamily="34" charset="-122"/>
                <a:ea typeface="微软雅黑" panose="020B0503020204020204" pitchFamily="34" charset="-122"/>
              </a:rPr>
              <a:t>的</a:t>
            </a:r>
            <a:r>
              <a:rPr lang="zh-CN" altLang="en-US" sz="1600" dirty="0" smtClean="0">
                <a:ln w="0"/>
                <a:solidFill>
                  <a:srgbClr val="ED7D31"/>
                </a:solidFill>
                <a:latin typeface="微软雅黑" panose="020B0503020204020204" pitchFamily="34" charset="-122"/>
                <a:ea typeface="微软雅黑" panose="020B0503020204020204" pitchFamily="34" charset="-122"/>
              </a:rPr>
              <a:t>数据类型</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一般情况表示为：</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标题 1"/>
          <p:cNvSpPr txBox="1">
            <a:spLocks/>
          </p:cNvSpPr>
          <p:nvPr/>
        </p:nvSpPr>
        <p:spPr>
          <a:xfrm>
            <a:off x="1692715" y="2569876"/>
            <a:ext cx="6197602" cy="666808"/>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b="0" dirty="0" smtClean="0">
                <a:solidFill>
                  <a:schemeClr val="tx1">
                    <a:lumMod val="65000"/>
                    <a:lumOff val="35000"/>
                  </a:schemeClr>
                </a:solidFill>
              </a:rPr>
              <a:t>&gt;&gt;&gt; </a:t>
            </a:r>
            <a:r>
              <a:rPr lang="en-US" altLang="zh-CN" sz="1400" dirty="0" smtClean="0">
                <a:solidFill>
                  <a:schemeClr val="tx1">
                    <a:lumMod val="65000"/>
                    <a:lumOff val="35000"/>
                  </a:schemeClr>
                </a:solidFill>
              </a:rPr>
              <a:t>s =</a:t>
            </a:r>
            <a:r>
              <a:rPr lang="zh-CN" altLang="en-US" sz="1400" dirty="0" smtClean="0">
                <a:solidFill>
                  <a:schemeClr val="tx1">
                    <a:lumMod val="65000"/>
                    <a:lumOff val="35000"/>
                  </a:schemeClr>
                </a:solidFill>
              </a:rPr>
              <a:t>‘</a:t>
            </a:r>
            <a:r>
              <a:rPr lang="en-US" altLang="zh-CN" sz="1400" b="0" dirty="0" smtClean="0">
                <a:solidFill>
                  <a:schemeClr val="tx1">
                    <a:lumMod val="65000"/>
                    <a:lumOff val="35000"/>
                  </a:schemeClr>
                </a:solidFill>
              </a:rPr>
              <a:t>ABCDE……</a:t>
            </a:r>
            <a:r>
              <a:rPr lang="zh-CN" altLang="en-US" sz="1400" dirty="0" smtClean="0">
                <a:solidFill>
                  <a:schemeClr val="tx1">
                    <a:lumMod val="65000"/>
                    <a:lumOff val="35000"/>
                  </a:schemeClr>
                </a:solidFill>
              </a:rPr>
              <a:t>’</a:t>
            </a:r>
            <a:r>
              <a:rPr lang="en-US" altLang="zh-CN" sz="1400" dirty="0" smtClean="0">
                <a:solidFill>
                  <a:schemeClr val="tx1">
                    <a:lumMod val="65000"/>
                    <a:lumOff val="35000"/>
                  </a:schemeClr>
                </a:solidFill>
              </a:rPr>
              <a:t> </a:t>
            </a:r>
          </a:p>
          <a:p>
            <a:pPr>
              <a:lnSpc>
                <a:spcPct val="150000"/>
              </a:lnSpc>
            </a:pPr>
            <a:r>
              <a:rPr lang="en-US" altLang="zh-CN" sz="1400" b="0" dirty="0" smtClean="0">
                <a:solidFill>
                  <a:schemeClr val="tx1">
                    <a:lumMod val="65000"/>
                    <a:lumOff val="35000"/>
                  </a:schemeClr>
                </a:solidFill>
              </a:rPr>
              <a:t>&gt;&gt;&gt;</a:t>
            </a:r>
            <a:r>
              <a:rPr lang="en-US" altLang="zh-CN" sz="1400" dirty="0" smtClean="0">
                <a:solidFill>
                  <a:schemeClr val="tx1">
                    <a:lumMod val="65000"/>
                    <a:lumOff val="35000"/>
                  </a:schemeClr>
                </a:solidFill>
              </a:rPr>
              <a:t> s = “</a:t>
            </a:r>
            <a:r>
              <a:rPr lang="en-US" altLang="zh-CN" sz="1400" b="0" dirty="0" smtClean="0">
                <a:solidFill>
                  <a:schemeClr val="tx1">
                    <a:lumMod val="65000"/>
                    <a:lumOff val="35000"/>
                  </a:schemeClr>
                </a:solidFill>
              </a:rPr>
              <a:t>ABCDE……</a:t>
            </a:r>
            <a:r>
              <a:rPr lang="en-US" altLang="zh-CN" sz="1400" dirty="0" smtClean="0">
                <a:solidFill>
                  <a:schemeClr val="tx1">
                    <a:lumMod val="65000"/>
                    <a:lumOff val="35000"/>
                  </a:schemeClr>
                </a:solidFill>
              </a:rPr>
              <a:t>”</a:t>
            </a:r>
            <a:endParaRPr lang="en-US" altLang="zh-CN" sz="1400" dirty="0">
              <a:solidFill>
                <a:schemeClr val="accent2">
                  <a:lumMod val="75000"/>
                </a:schemeClr>
              </a:solidFill>
            </a:endParaRPr>
          </a:p>
        </p:txBody>
      </p:sp>
      <p:sp>
        <p:nvSpPr>
          <p:cNvPr id="12" name="矩形 11"/>
          <p:cNvSpPr/>
          <p:nvPr/>
        </p:nvSpPr>
        <p:spPr>
          <a:xfrm>
            <a:off x="1291770" y="3323862"/>
            <a:ext cx="8650513" cy="461665"/>
          </a:xfrm>
          <a:prstGeom prst="rect">
            <a:avLst/>
          </a:prstGeom>
        </p:spPr>
        <p:txBody>
          <a:bodyPr wrap="square">
            <a:spAutoFit/>
          </a:bodyPr>
          <a:lstStyle/>
          <a:p>
            <a:pPr>
              <a:lnSpc>
                <a:spcPct val="150000"/>
              </a:lnSpc>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它是编程语言中表示文本的数据类型</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291770" y="3951567"/>
            <a:ext cx="8650513" cy="400110"/>
          </a:xfrm>
          <a:prstGeom prst="rect">
            <a:avLst/>
          </a:prstGeom>
        </p:spPr>
        <p:txBody>
          <a:bodyPr wrap="square">
            <a:spAutoFit/>
          </a:bodyPr>
          <a:lstStyle/>
          <a:p>
            <a:r>
              <a:rPr lang="en-US" altLang="zh-CN" sz="1600" b="1" dirty="0">
                <a:ln/>
                <a:solidFill>
                  <a:schemeClr val="accent6"/>
                </a:solidFill>
                <a:latin typeface="微软雅黑" panose="020B0503020204020204" pitchFamily="34" charset="-122"/>
                <a:ea typeface="微软雅黑" panose="020B0503020204020204" pitchFamily="34" charset="-122"/>
              </a:rPr>
              <a:t>P</a:t>
            </a:r>
            <a:r>
              <a:rPr lang="en-US" altLang="zh-CN" sz="1600" b="1" dirty="0" smtClean="0">
                <a:ln/>
                <a:solidFill>
                  <a:schemeClr val="accent6"/>
                </a:solidFill>
                <a:latin typeface="微软雅黑" panose="020B0503020204020204" pitchFamily="34" charset="-122"/>
                <a:ea typeface="微软雅黑" panose="020B0503020204020204" pitchFamily="34" charset="-122"/>
              </a:rPr>
              <a:t>ython</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的字串列表</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有 </a:t>
            </a:r>
            <a:r>
              <a:rPr lang="en-US" altLang="zh-CN" sz="2000" b="1" dirty="0" smtClean="0">
                <a:ln/>
                <a:solidFill>
                  <a:srgbClr val="ED7D31"/>
                </a:solidFill>
                <a:latin typeface="微软雅黑" panose="020B0503020204020204" pitchFamily="34" charset="-122"/>
                <a:ea typeface="微软雅黑" panose="020B0503020204020204" pitchFamily="34" charset="-122"/>
              </a:rPr>
              <a:t>2</a:t>
            </a:r>
            <a:r>
              <a:rPr lang="zh-CN" altLang="en-US" sz="2000" b="1" dirty="0" smtClean="0">
                <a:ln/>
                <a:solidFill>
                  <a:srgbClr val="ED7D31"/>
                </a:solidFill>
                <a:latin typeface="微软雅黑" panose="020B0503020204020204" pitchFamily="34" charset="-122"/>
                <a:ea typeface="微软雅黑" panose="020B0503020204020204" pitchFamily="34" charset="-122"/>
              </a:rPr>
              <a:t>种 </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取值</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顺序</a:t>
            </a:r>
            <a:r>
              <a:rPr lang="en-US" altLang="zh-CN"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en-US" altLang="zh-CN"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6" name="矩形 15"/>
          <p:cNvSpPr/>
          <p:nvPr/>
        </p:nvSpPr>
        <p:spPr>
          <a:xfrm>
            <a:off x="1692715" y="4445147"/>
            <a:ext cx="8650513" cy="707886"/>
          </a:xfrm>
          <a:prstGeom prst="rect">
            <a:avLst/>
          </a:prstGeom>
        </p:spPr>
        <p:txBody>
          <a:bodyPr wrap="square">
            <a:spAutoFit/>
          </a:bodyPr>
          <a:lstStyle/>
          <a:p>
            <a:pPr marL="285750" indent="-285750">
              <a:buFont typeface="Wingdings" panose="05000000000000000000" pitchFamily="2" charset="2"/>
              <a:buChar char="Ø"/>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从左到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右下标索引</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默认</a:t>
            </a:r>
            <a:r>
              <a:rPr lang="en-US" altLang="zh-CN" sz="1600" b="1" dirty="0">
                <a:ln w="0"/>
                <a:solidFill>
                  <a:srgbClr val="ED7D31"/>
                </a:solidFill>
                <a:latin typeface="微软雅黑" panose="020B0503020204020204" pitchFamily="34" charset="-122"/>
                <a:ea typeface="微软雅黑" panose="020B0503020204020204" pitchFamily="34" charset="-122"/>
              </a:rPr>
              <a:t>0</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开始的，最大范围</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是</a:t>
            </a:r>
            <a:r>
              <a:rPr lang="en-US" altLang="zh-CN" sz="1600" dirty="0" smtClean="0">
                <a:ln w="0"/>
                <a:solidFill>
                  <a:srgbClr val="ED7D31"/>
                </a:solidFill>
                <a:latin typeface="微软雅黑" panose="020B0503020204020204" pitchFamily="34" charset="-122"/>
                <a:ea typeface="微软雅黑" panose="020B0503020204020204" pitchFamily="34" charset="-122"/>
              </a:rPr>
              <a:t>(</a:t>
            </a:r>
            <a:r>
              <a:rPr lang="zh-CN" altLang="en-US" sz="1600" dirty="0" smtClean="0">
                <a:ln w="0"/>
                <a:solidFill>
                  <a:srgbClr val="ED7D31"/>
                </a:solidFill>
                <a:latin typeface="微软雅黑" panose="020B0503020204020204" pitchFamily="34" charset="-122"/>
                <a:ea typeface="微软雅黑" panose="020B0503020204020204" pitchFamily="34" charset="-122"/>
              </a:rPr>
              <a:t>字符串长度</a:t>
            </a:r>
            <a:r>
              <a:rPr lang="en-US" altLang="zh-CN" sz="1600" dirty="0" smtClean="0">
                <a:ln w="0"/>
                <a:solidFill>
                  <a:srgbClr val="ED7D31"/>
                </a:solidFill>
                <a:latin typeface="微软雅黑" panose="020B0503020204020204" pitchFamily="34" charset="-122"/>
                <a:ea typeface="微软雅黑" panose="020B0503020204020204" pitchFamily="34" charset="-122"/>
              </a:rPr>
              <a:t>-1)</a:t>
            </a:r>
            <a:endParaRPr lang="en-US" altLang="zh-CN" sz="1600" dirty="0">
              <a:ln w="0"/>
              <a:solidFill>
                <a:srgbClr val="ED7D31"/>
              </a:solidFill>
              <a:latin typeface="微软雅黑" panose="020B0503020204020204" pitchFamily="34" charset="-122"/>
              <a:ea typeface="微软雅黑" panose="020B0503020204020204" pitchFamily="34" charset="-122"/>
            </a:endParaRPr>
          </a:p>
          <a:p>
            <a:pPr indent="-285750">
              <a:lnSpc>
                <a:spcPct val="150000"/>
              </a:lnSpc>
              <a:buFont typeface="Wingdings" panose="05000000000000000000" pitchFamily="2" charset="2"/>
              <a:buChar char="Ø"/>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从右</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到左下标索引</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默认</a:t>
            </a:r>
            <a:r>
              <a:rPr lang="en-US" altLang="zh-CN" sz="1600" b="1" dirty="0">
                <a:ln w="0"/>
                <a:solidFill>
                  <a:srgbClr val="ED7D31"/>
                </a:solidFill>
                <a:latin typeface="微软雅黑" panose="020B0503020204020204" pitchFamily="34" charset="-122"/>
                <a:ea typeface="微软雅黑" panose="020B0503020204020204" pitchFamily="34" charset="-122"/>
              </a:rPr>
              <a:t>-1</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开始的，最大范围是</a:t>
            </a:r>
            <a:r>
              <a:rPr lang="zh-CN" altLang="en-US" sz="1600" dirty="0">
                <a:ln w="0"/>
                <a:solidFill>
                  <a:srgbClr val="ED7D31"/>
                </a:solidFill>
                <a:latin typeface="微软雅黑" panose="020B0503020204020204" pitchFamily="34" charset="-122"/>
                <a:ea typeface="微软雅黑" panose="020B0503020204020204" pitchFamily="34" charset="-122"/>
              </a:rPr>
              <a:t>字符串</a:t>
            </a:r>
            <a:r>
              <a:rPr lang="zh-CN" altLang="en-US" sz="1600" dirty="0" smtClean="0">
                <a:ln w="0"/>
                <a:solidFill>
                  <a:srgbClr val="ED7D31"/>
                </a:solidFill>
                <a:latin typeface="微软雅黑" panose="020B0503020204020204" pitchFamily="34" charset="-122"/>
                <a:ea typeface="微软雅黑" panose="020B0503020204020204" pitchFamily="34" charset="-122"/>
              </a:rPr>
              <a:t>开头</a:t>
            </a:r>
            <a:endParaRPr lang="zh-CN" altLang="en-US" sz="1600" dirty="0">
              <a:ln w="0"/>
              <a:solidFill>
                <a:srgbClr val="ED7D3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24223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字符串</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972457" y="1662652"/>
            <a:ext cx="10203543" cy="830997"/>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如果</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你要实现从字符串中获取一段</a:t>
            </a:r>
            <a:r>
              <a:rPr lang="zh-CN" altLang="en-US" sz="1600" dirty="0">
                <a:ln w="0"/>
                <a:solidFill>
                  <a:schemeClr val="accent6"/>
                </a:solidFill>
                <a:latin typeface="微软雅黑" panose="020B0503020204020204" pitchFamily="34" charset="-122"/>
                <a:ea typeface="微软雅黑" panose="020B0503020204020204" pitchFamily="34" charset="-122"/>
              </a:rPr>
              <a:t>子字符</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串的话，可以使用变量</a:t>
            </a:r>
            <a:r>
              <a:rPr lang="zh-CN" altLang="en-US" sz="1600" b="1" dirty="0">
                <a:ln w="0"/>
                <a:solidFill>
                  <a:schemeClr val="accent6"/>
                </a:solidFill>
                <a:latin typeface="微软雅黑" panose="020B0503020204020204" pitchFamily="34" charset="-122"/>
                <a:ea typeface="微软雅黑" panose="020B0503020204020204" pitchFamily="34" charset="-122"/>
              </a:rPr>
              <a:t> </a:t>
            </a:r>
            <a:r>
              <a:rPr lang="en-US" altLang="zh-CN" sz="1600" b="1" dirty="0">
                <a:ln w="0"/>
                <a:solidFill>
                  <a:schemeClr val="accent6"/>
                </a:solidFill>
                <a:latin typeface="微软雅黑" panose="020B0503020204020204" pitchFamily="34" charset="-122"/>
                <a:ea typeface="微软雅黑" panose="020B0503020204020204" pitchFamily="34" charset="-122"/>
              </a:rPr>
              <a:t>[</a:t>
            </a:r>
            <a:r>
              <a:rPr lang="zh-CN" altLang="en-US" sz="1600" b="1" dirty="0">
                <a:ln w="0"/>
                <a:solidFill>
                  <a:schemeClr val="accent6"/>
                </a:solidFill>
                <a:latin typeface="微软雅黑" panose="020B0503020204020204" pitchFamily="34" charset="-122"/>
                <a:ea typeface="微软雅黑" panose="020B0503020204020204" pitchFamily="34" charset="-122"/>
              </a:rPr>
              <a:t>头</a:t>
            </a:r>
            <a:r>
              <a:rPr lang="zh-CN" altLang="en-US" sz="1600" b="1" dirty="0" smtClean="0">
                <a:ln w="0"/>
                <a:solidFill>
                  <a:schemeClr val="accent6"/>
                </a:solidFill>
                <a:latin typeface="微软雅黑" panose="020B0503020204020204" pitchFamily="34" charset="-122"/>
                <a:ea typeface="微软雅黑" panose="020B0503020204020204" pitchFamily="34" charset="-122"/>
              </a:rPr>
              <a:t>下标 </a:t>
            </a:r>
            <a:r>
              <a:rPr lang="en-US" altLang="zh-CN" sz="1600" b="1" dirty="0" smtClean="0">
                <a:ln w="0"/>
                <a:solidFill>
                  <a:schemeClr val="accent6"/>
                </a:solidFill>
                <a:latin typeface="微软雅黑" panose="020B0503020204020204" pitchFamily="34" charset="-122"/>
                <a:ea typeface="微软雅黑" panose="020B0503020204020204" pitchFamily="34" charset="-122"/>
              </a:rPr>
              <a:t>: </a:t>
            </a:r>
            <a:r>
              <a:rPr lang="zh-CN" altLang="en-US" sz="1600" b="1" dirty="0" smtClean="0">
                <a:ln w="0"/>
                <a:solidFill>
                  <a:schemeClr val="accent6"/>
                </a:solidFill>
                <a:latin typeface="微软雅黑" panose="020B0503020204020204" pitchFamily="34" charset="-122"/>
                <a:ea typeface="微软雅黑" panose="020B0503020204020204" pitchFamily="34" charset="-122"/>
              </a:rPr>
              <a:t>尾下标：步长</a:t>
            </a:r>
            <a:r>
              <a:rPr lang="en-US" altLang="zh-CN" sz="1600" b="1" dirty="0" smtClean="0">
                <a:ln w="0"/>
                <a:solidFill>
                  <a:schemeClr val="accent6"/>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，就可以截取相应的字符串，其中下标是从 </a:t>
            </a:r>
            <a:r>
              <a:rPr lang="en-US" altLang="zh-CN" sz="1600" b="1" dirty="0">
                <a:ln w="0"/>
                <a:solidFill>
                  <a:schemeClr val="accent6"/>
                </a:solidFill>
                <a:latin typeface="微软雅黑" panose="020B0503020204020204" pitchFamily="34" charset="-122"/>
                <a:ea typeface="微软雅黑" panose="020B0503020204020204" pitchFamily="34" charset="-122"/>
              </a:rPr>
              <a:t>0 </a:t>
            </a:r>
            <a:r>
              <a:rPr lang="zh-CN" altLang="en-US" sz="1600" b="1" dirty="0">
                <a:ln w="0"/>
                <a:solidFill>
                  <a:schemeClr val="accent6"/>
                </a:solidFill>
                <a:latin typeface="微软雅黑" panose="020B0503020204020204" pitchFamily="34" charset="-122"/>
                <a:ea typeface="微软雅黑" panose="020B0503020204020204" pitchFamily="34" charset="-122"/>
              </a:rPr>
              <a:t>开始算起</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，可以是正数或负数，</a:t>
            </a:r>
            <a:r>
              <a:rPr lang="zh-CN" altLang="en-US" sz="1600" dirty="0">
                <a:ln w="0"/>
                <a:solidFill>
                  <a:srgbClr val="ED7D31"/>
                </a:solidFill>
                <a:latin typeface="微软雅黑" panose="020B0503020204020204" pitchFamily="34" charset="-122"/>
                <a:ea typeface="微软雅黑" panose="020B0503020204020204" pitchFamily="34" charset="-122"/>
              </a:rPr>
              <a:t>下标可以为空表示取到头或尾</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标题 1"/>
          <p:cNvSpPr txBox="1">
            <a:spLocks/>
          </p:cNvSpPr>
          <p:nvPr/>
        </p:nvSpPr>
        <p:spPr>
          <a:xfrm>
            <a:off x="1117597" y="2917422"/>
            <a:ext cx="9220807" cy="43537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b="0" dirty="0" smtClean="0">
                <a:solidFill>
                  <a:schemeClr val="tx1">
                    <a:lumMod val="65000"/>
                    <a:lumOff val="35000"/>
                  </a:schemeClr>
                </a:solidFill>
              </a:rPr>
              <a:t>&gt;&gt;&gt; </a:t>
            </a:r>
            <a:r>
              <a:rPr lang="en-US" altLang="zh-CN" sz="1400" dirty="0" smtClean="0">
                <a:solidFill>
                  <a:schemeClr val="tx1">
                    <a:lumMod val="65000"/>
                    <a:lumOff val="35000"/>
                  </a:schemeClr>
                </a:solidFill>
              </a:rPr>
              <a:t>s = ‘</a:t>
            </a:r>
            <a:r>
              <a:rPr lang="en-US" altLang="zh-CN" sz="1400" b="0" dirty="0" err="1" smtClean="0">
                <a:solidFill>
                  <a:schemeClr val="tx1">
                    <a:lumMod val="65000"/>
                    <a:lumOff val="35000"/>
                  </a:schemeClr>
                </a:solidFill>
              </a:rPr>
              <a:t>ilovechina</a:t>
            </a:r>
            <a:r>
              <a:rPr lang="en-US" altLang="zh-CN" sz="1400" dirty="0" smtClean="0">
                <a:solidFill>
                  <a:schemeClr val="tx1">
                    <a:lumMod val="65000"/>
                    <a:lumOff val="35000"/>
                  </a:schemeClr>
                </a:solidFill>
              </a:rPr>
              <a:t>’</a:t>
            </a:r>
            <a:endParaRPr lang="en-US" altLang="zh-CN" sz="1400" dirty="0">
              <a:solidFill>
                <a:schemeClr val="accent2">
                  <a:lumMod val="75000"/>
                </a:schemeClr>
              </a:solidFill>
            </a:endParaRPr>
          </a:p>
        </p:txBody>
      </p:sp>
      <p:sp>
        <p:nvSpPr>
          <p:cNvPr id="14" name="矩形 13"/>
          <p:cNvSpPr/>
          <p:nvPr/>
        </p:nvSpPr>
        <p:spPr>
          <a:xfrm>
            <a:off x="1059541" y="2564007"/>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示例代码：</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7" name="矩形 16"/>
          <p:cNvSpPr/>
          <p:nvPr/>
        </p:nvSpPr>
        <p:spPr>
          <a:xfrm>
            <a:off x="1021900" y="3426284"/>
            <a:ext cx="9805757" cy="1815882"/>
          </a:xfrm>
          <a:prstGeom prst="rect">
            <a:avLst/>
          </a:prstGeom>
        </p:spPr>
        <p:txBody>
          <a:bodyPr wrap="square">
            <a:spAutoFit/>
          </a:bodyPr>
          <a:lstStyle/>
          <a:p>
            <a:pPr>
              <a:lnSpc>
                <a:spcPct val="150000"/>
              </a:lnSpc>
            </a:pPr>
            <a:r>
              <a:rPr lang="en-US" altLang="zh-CN" sz="1400" b="1" dirty="0">
                <a:ln/>
                <a:solidFill>
                  <a:schemeClr val="accent6"/>
                </a:solidFill>
                <a:latin typeface="微软雅黑" panose="020B0503020204020204" pitchFamily="34" charset="-122"/>
                <a:ea typeface="微软雅黑" panose="020B0503020204020204" pitchFamily="34" charset="-122"/>
              </a:rPr>
              <a:t>Code </a:t>
            </a:r>
            <a:r>
              <a:rPr lang="zh-CN" altLang="en-US" sz="1400" b="1" dirty="0">
                <a:ln/>
                <a:solidFill>
                  <a:schemeClr val="accent6"/>
                </a:solidFill>
                <a:latin typeface="微软雅黑" panose="020B0503020204020204" pitchFamily="34" charset="-122"/>
                <a:ea typeface="微软雅黑" panose="020B0503020204020204" pitchFamily="34" charset="-122"/>
              </a:rPr>
              <a:t>代码说明</a:t>
            </a:r>
            <a:r>
              <a:rPr lang="zh-CN" altLang="en-US" sz="1400" b="1" dirty="0" smtClean="0">
                <a:ln/>
                <a:solidFill>
                  <a:schemeClr val="accent6"/>
                </a:solidFill>
                <a:latin typeface="微软雅黑" panose="020B0503020204020204" pitchFamily="34" charset="-122"/>
                <a:ea typeface="微软雅黑" panose="020B0503020204020204" pitchFamily="34" charset="-122"/>
              </a:rPr>
              <a:t>：</a:t>
            </a:r>
            <a:endParaRPr lang="en-US" altLang="zh-CN" sz="1400" b="1" dirty="0" smtClean="0">
              <a:ln/>
              <a:solidFill>
                <a:schemeClr val="accent6"/>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sz="14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s[1:5</a:t>
            </a:r>
            <a:r>
              <a:rPr lang="en-US" altLang="zh-CN" sz="1400" b="1"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的结果是 </a:t>
            </a:r>
            <a:r>
              <a:rPr lang="en-US" altLang="zh-CN" sz="1400" dirty="0">
                <a:ln w="0"/>
                <a:solidFill>
                  <a:schemeClr val="tx1">
                    <a:lumMod val="65000"/>
                    <a:lumOff val="35000"/>
                  </a:schemeClr>
                </a:solidFill>
                <a:latin typeface="微软雅黑" panose="020B0503020204020204" pitchFamily="34" charset="-122"/>
                <a:ea typeface="微软雅黑" panose="020B0503020204020204" pitchFamily="34" charset="-122"/>
              </a:rPr>
              <a:t>love</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当使用以</a:t>
            </a:r>
            <a:r>
              <a:rPr lang="zh-CN" altLang="en-US" sz="1400" dirty="0">
                <a:ln w="0"/>
                <a:solidFill>
                  <a:srgbClr val="ED7D31"/>
                </a:solidFill>
                <a:latin typeface="微软雅黑" panose="020B0503020204020204" pitchFamily="34" charset="-122"/>
                <a:ea typeface="微软雅黑" panose="020B0503020204020204" pitchFamily="34" charset="-122"/>
              </a:rPr>
              <a:t>冒号分隔</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的字符串，</a:t>
            </a:r>
            <a:r>
              <a:rPr lang="en-US" altLang="zh-CN" sz="1400" dirty="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返回一个</a:t>
            </a:r>
            <a:r>
              <a:rPr lang="zh-CN" altLang="en-US" sz="1400" dirty="0">
                <a:ln w="0"/>
                <a:solidFill>
                  <a:srgbClr val="ED7D31"/>
                </a:solidFill>
                <a:latin typeface="微软雅黑" panose="020B0503020204020204" pitchFamily="34" charset="-122"/>
                <a:ea typeface="微软雅黑" panose="020B0503020204020204" pitchFamily="34" charset="-122"/>
              </a:rPr>
              <a:t>新的对象</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，结果包含了以这对偏移标识的连续的内容，左边的开始是包含了下边界。</a:t>
            </a:r>
            <a:endParaRPr lang="en-US" altLang="zh-CN" sz="14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上面的结果包含了</a:t>
            </a:r>
            <a:r>
              <a:rPr lang="en-US" altLang="zh-CN" sz="1400" b="1" dirty="0">
                <a:ln w="0"/>
                <a:solidFill>
                  <a:srgbClr val="ED7D31"/>
                </a:solidFill>
                <a:latin typeface="微软雅黑" panose="020B0503020204020204" pitchFamily="34" charset="-122"/>
                <a:ea typeface="微软雅黑" panose="020B0503020204020204" pitchFamily="34" charset="-122"/>
              </a:rPr>
              <a:t>s[1] </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的值 </a:t>
            </a:r>
            <a:r>
              <a:rPr lang="en-US" altLang="zh-CN" sz="1400" b="1" dirty="0">
                <a:ln w="0"/>
                <a:solidFill>
                  <a:srgbClr val="ED7D31"/>
                </a:solidFill>
                <a:latin typeface="微软雅黑" panose="020B0503020204020204" pitchFamily="34" charset="-122"/>
                <a:ea typeface="微软雅黑" panose="020B0503020204020204" pitchFamily="34" charset="-122"/>
              </a:rPr>
              <a:t>l</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，而取到的最大范围</a:t>
            </a:r>
            <a:r>
              <a:rPr lang="zh-CN" altLang="en-US" sz="1400" dirty="0">
                <a:ln w="0"/>
                <a:solidFill>
                  <a:srgbClr val="ED7D31"/>
                </a:solidFill>
                <a:latin typeface="微软雅黑" panose="020B0503020204020204" pitchFamily="34" charset="-122"/>
                <a:ea typeface="微软雅黑" panose="020B0503020204020204" pitchFamily="34" charset="-122"/>
              </a:rPr>
              <a:t>不包括上边界</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，就是</a:t>
            </a:r>
            <a:r>
              <a:rPr lang="en-US" altLang="zh-CN" sz="1400" b="1" dirty="0">
                <a:ln w="0"/>
                <a:solidFill>
                  <a:srgbClr val="ED7D31"/>
                </a:solidFill>
                <a:latin typeface="微软雅黑" panose="020B0503020204020204" pitchFamily="34" charset="-122"/>
                <a:ea typeface="微软雅黑" panose="020B0503020204020204" pitchFamily="34" charset="-122"/>
              </a:rPr>
              <a:t>s[5]</a:t>
            </a:r>
            <a:r>
              <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值</a:t>
            </a:r>
            <a:r>
              <a:rPr lang="en-US" altLang="zh-CN" sz="1400" b="1" dirty="0" smtClean="0">
                <a:ln w="0"/>
                <a:solidFill>
                  <a:srgbClr val="ED7D31"/>
                </a:solidFill>
                <a:latin typeface="微软雅黑" panose="020B0503020204020204" pitchFamily="34" charset="-122"/>
                <a:ea typeface="微软雅黑" panose="020B0503020204020204" pitchFamily="34" charset="-122"/>
              </a:rPr>
              <a:t>c</a:t>
            </a:r>
            <a:r>
              <a:rPr lang="zh-CN" altLang="en-US" sz="14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824179" y="1095853"/>
            <a:ext cx="2749471" cy="477054"/>
          </a:xfrm>
          <a:prstGeom prst="rect">
            <a:avLst/>
          </a:prstGeom>
        </p:spPr>
        <p:txBody>
          <a:bodyPr wrap="non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如何访问字符串？</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3188173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下弧形箭头 8"/>
          <p:cNvSpPr/>
          <p:nvPr/>
        </p:nvSpPr>
        <p:spPr>
          <a:xfrm rot="20409655">
            <a:off x="5809823" y="4293219"/>
            <a:ext cx="1836667" cy="766175"/>
          </a:xfrm>
          <a:prstGeom prst="curvedUpArrow">
            <a:avLst>
              <a:gd name="adj1" fmla="val 25000"/>
              <a:gd name="adj2" fmla="val 50000"/>
              <a:gd name="adj3" fmla="val 57258"/>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字符串</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矩形 5"/>
          <p:cNvSpPr/>
          <p:nvPr/>
        </p:nvSpPr>
        <p:spPr>
          <a:xfrm>
            <a:off x="991613" y="1188918"/>
            <a:ext cx="9444158" cy="78752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solidFill>
                  <a:srgbClr val="333333"/>
                </a:solidFill>
                <a:latin typeface="微软雅黑" panose="020B0503020204020204" pitchFamily="34" charset="-122"/>
                <a:ea typeface="微软雅黑" panose="020B0503020204020204" pitchFamily="34" charset="-122"/>
              </a:rPr>
              <a:t>加号（</a:t>
            </a:r>
            <a:r>
              <a:rPr lang="en-US" altLang="zh-CN" sz="1600" b="1" dirty="0">
                <a:solidFill>
                  <a:srgbClr val="ED7D31"/>
                </a:solidFill>
                <a:latin typeface="微软雅黑" panose="020B0503020204020204" pitchFamily="34" charset="-122"/>
                <a:ea typeface="微软雅黑" panose="020B0503020204020204" pitchFamily="34" charset="-122"/>
              </a:rPr>
              <a:t>+</a:t>
            </a:r>
            <a:r>
              <a:rPr lang="zh-CN" altLang="en-US" sz="1600" dirty="0">
                <a:solidFill>
                  <a:srgbClr val="333333"/>
                </a:solidFill>
                <a:latin typeface="微软雅黑" panose="020B0503020204020204" pitchFamily="34" charset="-122"/>
                <a:ea typeface="微软雅黑" panose="020B0503020204020204" pitchFamily="34" charset="-122"/>
              </a:rPr>
              <a:t>）是</a:t>
            </a:r>
            <a:r>
              <a:rPr lang="zh-CN" altLang="en-US" sz="1600" dirty="0">
                <a:solidFill>
                  <a:srgbClr val="ED7D31"/>
                </a:solidFill>
                <a:latin typeface="微软雅黑" panose="020B0503020204020204" pitchFamily="34" charset="-122"/>
                <a:ea typeface="微软雅黑" panose="020B0503020204020204" pitchFamily="34" charset="-122"/>
              </a:rPr>
              <a:t>字符串连接</a:t>
            </a:r>
            <a:r>
              <a:rPr lang="zh-CN" altLang="en-US" sz="1600" dirty="0" smtClean="0">
                <a:solidFill>
                  <a:srgbClr val="333333"/>
                </a:solidFill>
                <a:latin typeface="微软雅黑" panose="020B0503020204020204" pitchFamily="34" charset="-122"/>
                <a:ea typeface="微软雅黑" panose="020B0503020204020204" pitchFamily="34" charset="-122"/>
              </a:rPr>
              <a:t>运算符</a:t>
            </a:r>
            <a:endParaRPr lang="en-US" altLang="zh-CN" sz="1600" dirty="0" smtClean="0">
              <a:solidFill>
                <a:srgbClr val="333333"/>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solidFill>
                  <a:srgbClr val="333333"/>
                </a:solidFill>
                <a:latin typeface="微软雅黑" panose="020B0503020204020204" pitchFamily="34" charset="-122"/>
                <a:ea typeface="微软雅黑" panose="020B0503020204020204" pitchFamily="34" charset="-122"/>
              </a:rPr>
              <a:t>星号</a:t>
            </a:r>
            <a:r>
              <a:rPr lang="zh-CN" altLang="en-US" sz="1600" dirty="0">
                <a:solidFill>
                  <a:srgbClr val="333333"/>
                </a:solidFill>
                <a:latin typeface="微软雅黑" panose="020B0503020204020204" pitchFamily="34" charset="-122"/>
                <a:ea typeface="微软雅黑" panose="020B0503020204020204" pitchFamily="34" charset="-122"/>
              </a:rPr>
              <a:t>（</a:t>
            </a:r>
            <a:r>
              <a:rPr lang="zh-CN" altLang="en-US" sz="1600" b="1" dirty="0">
                <a:solidFill>
                  <a:schemeClr val="accent6"/>
                </a:solidFill>
                <a:latin typeface="微软雅黑" panose="020B0503020204020204" pitchFamily="34" charset="-122"/>
                <a:ea typeface="微软雅黑" panose="020B0503020204020204" pitchFamily="34" charset="-122"/>
              </a:rPr>
              <a:t>*</a:t>
            </a:r>
            <a:r>
              <a:rPr lang="zh-CN" altLang="en-US" sz="1600" dirty="0">
                <a:solidFill>
                  <a:srgbClr val="333333"/>
                </a:solidFill>
                <a:latin typeface="微软雅黑" panose="020B0503020204020204" pitchFamily="34" charset="-122"/>
                <a:ea typeface="微软雅黑" panose="020B0503020204020204" pitchFamily="34" charset="-122"/>
              </a:rPr>
              <a:t>）是</a:t>
            </a:r>
            <a:r>
              <a:rPr lang="zh-CN" altLang="en-US" sz="1600" dirty="0">
                <a:solidFill>
                  <a:schemeClr val="accent6"/>
                </a:solidFill>
                <a:latin typeface="微软雅黑" panose="020B0503020204020204" pitchFamily="34" charset="-122"/>
                <a:ea typeface="微软雅黑" panose="020B0503020204020204" pitchFamily="34" charset="-122"/>
              </a:rPr>
              <a:t>重复操作</a:t>
            </a:r>
            <a:r>
              <a:rPr lang="zh-CN" altLang="en-US" sz="1600" dirty="0" smtClean="0">
                <a:solidFill>
                  <a:srgbClr val="333333"/>
                </a:solidFill>
                <a:latin typeface="微软雅黑" panose="020B0503020204020204" pitchFamily="34" charset="-122"/>
                <a:ea typeface="微软雅黑" panose="020B0503020204020204" pitchFamily="34" charset="-122"/>
              </a:rPr>
              <a:t>。</a:t>
            </a:r>
            <a:endParaRPr lang="zh-CN" altLang="en-US" sz="1600" dirty="0">
              <a:solidFill>
                <a:srgbClr val="333333"/>
              </a:solidFill>
              <a:latin typeface="微软雅黑" panose="020B0503020204020204" pitchFamily="34" charset="-122"/>
              <a:ea typeface="微软雅黑" panose="020B0503020204020204" pitchFamily="34" charset="-122"/>
            </a:endParaRPr>
          </a:p>
        </p:txBody>
      </p:sp>
      <p:sp>
        <p:nvSpPr>
          <p:cNvPr id="2" name="矩形 1"/>
          <p:cNvSpPr/>
          <p:nvPr/>
        </p:nvSpPr>
        <p:spPr>
          <a:xfrm>
            <a:off x="1087421" y="2231570"/>
            <a:ext cx="1271502"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代码演示 ：</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1" name="矩形 10"/>
          <p:cNvSpPr/>
          <p:nvPr/>
        </p:nvSpPr>
        <p:spPr>
          <a:xfrm>
            <a:off x="6909198" y="2231570"/>
            <a:ext cx="1271502"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运行结果： </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5" name="矩形 14"/>
          <p:cNvSpPr/>
          <p:nvPr/>
        </p:nvSpPr>
        <p:spPr>
          <a:xfrm>
            <a:off x="7204830" y="5516861"/>
            <a:ext cx="3737733" cy="421977"/>
          </a:xfrm>
          <a:prstGeom prst="rect">
            <a:avLst/>
          </a:prstGeom>
          <a:solidFill>
            <a:srgbClr val="FFC000">
              <a:alpha val="25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zh-CN" altLang="en-US" sz="1300" dirty="0" smtClean="0">
                <a:solidFill>
                  <a:schemeClr val="accent4">
                    <a:lumMod val="75000"/>
                  </a:schemeClr>
                </a:solidFill>
                <a:latin typeface="微软雅黑" panose="020B0503020204020204" pitchFamily="34" charset="-122"/>
                <a:ea typeface="微软雅黑" panose="020B0503020204020204" pitchFamily="34" charset="-122"/>
              </a:rPr>
              <a:t>    能否替换字符串</a:t>
            </a:r>
            <a:r>
              <a:rPr lang="en-US" altLang="zh-CN" sz="1300" dirty="0" smtClean="0">
                <a:solidFill>
                  <a:schemeClr val="accent4">
                    <a:lumMod val="75000"/>
                  </a:schemeClr>
                </a:solidFill>
                <a:latin typeface="微软雅黑" panose="020B0503020204020204" pitchFamily="34" charset="-122"/>
                <a:ea typeface="微软雅黑" panose="020B0503020204020204" pitchFamily="34" charset="-122"/>
              </a:rPr>
              <a:t>s</a:t>
            </a:r>
            <a:r>
              <a:rPr lang="zh-CN" altLang="en-US" sz="1300" dirty="0" smtClean="0">
                <a:solidFill>
                  <a:schemeClr val="accent4">
                    <a:lumMod val="75000"/>
                  </a:schemeClr>
                </a:solidFill>
                <a:latin typeface="微软雅黑" panose="020B0503020204020204" pitchFamily="34" charset="-122"/>
                <a:ea typeface="微软雅黑" panose="020B0503020204020204" pitchFamily="34" charset="-122"/>
              </a:rPr>
              <a:t>中的字符？</a:t>
            </a:r>
            <a:endParaRPr lang="zh-CN" altLang="en-US" sz="1300" dirty="0">
              <a:solidFill>
                <a:schemeClr val="accent4">
                  <a:lumMod val="75000"/>
                </a:schemeClr>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3468">
            <a:off x="6983870" y="5280778"/>
            <a:ext cx="381359" cy="720000"/>
          </a:xfrm>
          <a:prstGeom prst="rect">
            <a:avLst/>
          </a:prstGeom>
        </p:spPr>
      </p:pic>
      <p:pic>
        <p:nvPicPr>
          <p:cNvPr id="3" name="图片 2"/>
          <p:cNvPicPr>
            <a:picLocks noChangeAspect="1"/>
          </p:cNvPicPr>
          <p:nvPr/>
        </p:nvPicPr>
        <p:blipFill>
          <a:blip r:embed="rId4"/>
          <a:stretch>
            <a:fillRect/>
          </a:stretch>
        </p:blipFill>
        <p:spPr>
          <a:xfrm>
            <a:off x="1237447" y="2716564"/>
            <a:ext cx="4724400" cy="2238375"/>
          </a:xfrm>
          <a:prstGeom prst="rect">
            <a:avLst/>
          </a:prstGeom>
          <a:ln>
            <a:noFill/>
          </a:ln>
          <a:effectLst>
            <a:outerShdw blurRad="292100" dist="139700" dir="2700000" algn="tl" rotWithShape="0">
              <a:srgbClr val="333333">
                <a:alpha val="65000"/>
              </a:srgbClr>
            </a:outerShdw>
          </a:effectLst>
        </p:spPr>
      </p:pic>
      <p:pic>
        <p:nvPicPr>
          <p:cNvPr id="10" name="图片 9"/>
          <p:cNvPicPr>
            <a:picLocks noChangeAspect="1"/>
          </p:cNvPicPr>
          <p:nvPr/>
        </p:nvPicPr>
        <p:blipFill>
          <a:blip r:embed="rId5"/>
          <a:stretch>
            <a:fillRect/>
          </a:stretch>
        </p:blipFill>
        <p:spPr>
          <a:xfrm>
            <a:off x="6961897" y="2587058"/>
            <a:ext cx="2679295" cy="14172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9047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标识符</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994407" y="1824374"/>
            <a:ext cx="9920336" cy="1015663"/>
          </a:xfrm>
          <a:prstGeom prst="rect">
            <a:avLst/>
          </a:prstGeom>
        </p:spPr>
        <p:txBody>
          <a:bodyPr wrap="square">
            <a:spAutoFit/>
          </a:bodyPr>
          <a:lstStyle/>
          <a:p>
            <a:pPr>
              <a:lnSpc>
                <a:spcPct val="150000"/>
              </a:lnSpc>
            </a:pP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标识符</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2000" b="1" dirty="0" smtClean="0">
                <a:ln/>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Id</a:t>
            </a:r>
            <a:r>
              <a:rPr lang="en-US" altLang="zh-CN"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entifier</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）是指用来标识某个实体的</a:t>
            </a:r>
            <a:r>
              <a:rPr lang="zh-CN" altLang="en-US" sz="2000" b="1" dirty="0">
                <a:ln/>
                <a:solidFill>
                  <a:schemeClr val="accent6"/>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一个符号</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。在不同的应用环境下有不同的含义。</a:t>
            </a:r>
          </a:p>
        </p:txBody>
      </p:sp>
      <p:sp>
        <p:nvSpPr>
          <p:cNvPr id="9" name="矩形 8"/>
          <p:cNvSpPr/>
          <p:nvPr/>
        </p:nvSpPr>
        <p:spPr>
          <a:xfrm>
            <a:off x="765778" y="1101363"/>
            <a:ext cx="11063365" cy="477054"/>
          </a:xfrm>
          <a:prstGeom prst="rect">
            <a:avLst/>
          </a:prstGeom>
          <a:noFill/>
        </p:spPr>
        <p:txBody>
          <a:bodyPr wrap="square" lIns="91440" tIns="45720" rIns="91440" bIns="45720">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什么是标识符？</a:t>
            </a:r>
            <a:endParaRPr lang="zh-CN" altLang="en-US" sz="2500" b="1" dirty="0">
              <a:ln/>
              <a:solidFill>
                <a:srgbClr val="ED7D31"/>
              </a:solidFill>
              <a:effectLst>
                <a:outerShdw blurRad="38100" dist="19050" dir="2700000" algn="tl" rotWithShape="0">
                  <a:schemeClr val="dk1">
                    <a:lumMod val="50000"/>
                    <a:alpha val="40000"/>
                  </a:schemeClr>
                </a:outerShdw>
              </a:effectLst>
            </a:endParaRPr>
          </a:p>
        </p:txBody>
      </p:sp>
      <p:sp>
        <p:nvSpPr>
          <p:cNvPr id="10" name="标题 1"/>
          <p:cNvSpPr txBox="1">
            <a:spLocks/>
          </p:cNvSpPr>
          <p:nvPr/>
        </p:nvSpPr>
        <p:spPr>
          <a:xfrm>
            <a:off x="994406" y="3465513"/>
            <a:ext cx="9220807" cy="71655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285750" indent="-285750">
              <a:lnSpc>
                <a:spcPct val="150000"/>
              </a:lnSpc>
              <a:buFont typeface="Wingdings" panose="05000000000000000000" pitchFamily="2" charset="2"/>
              <a:buChar char="Ø"/>
            </a:pPr>
            <a:r>
              <a:rPr lang="zh-CN" altLang="en-US" sz="1300" b="0" dirty="0" smtClean="0">
                <a:ln w="0"/>
                <a:solidFill>
                  <a:schemeClr val="tx1">
                    <a:lumMod val="50000"/>
                    <a:lumOff val="50000"/>
                  </a:schemeClr>
                </a:solidFill>
              </a:rPr>
              <a:t>在</a:t>
            </a:r>
            <a:r>
              <a:rPr lang="zh-CN" altLang="en-US" sz="1300" b="0" dirty="0">
                <a:ln w="0"/>
                <a:solidFill>
                  <a:schemeClr val="tx1">
                    <a:lumMod val="50000"/>
                    <a:lumOff val="50000"/>
                  </a:schemeClr>
                </a:solidFill>
              </a:rPr>
              <a:t>日常生活中，标示符是用来指定某个东西、人，要用到它，他或她的名字</a:t>
            </a:r>
            <a:r>
              <a:rPr lang="zh-CN" altLang="en-US" sz="1300" b="0" dirty="0" smtClean="0">
                <a:ln w="0"/>
                <a:solidFill>
                  <a:schemeClr val="tx1">
                    <a:lumMod val="50000"/>
                    <a:lumOff val="50000"/>
                  </a:schemeClr>
                </a:solidFill>
              </a:rPr>
              <a:t>；</a:t>
            </a:r>
            <a:endParaRPr lang="en-US" altLang="zh-CN" sz="1300" b="0" dirty="0" smtClean="0">
              <a:ln w="0"/>
              <a:solidFill>
                <a:schemeClr val="tx1">
                  <a:lumMod val="50000"/>
                  <a:lumOff val="50000"/>
                </a:schemeClr>
              </a:solidFill>
            </a:endParaRPr>
          </a:p>
          <a:p>
            <a:pPr marL="285750" indent="-285750">
              <a:lnSpc>
                <a:spcPct val="150000"/>
              </a:lnSpc>
              <a:buFont typeface="Wingdings" panose="05000000000000000000" pitchFamily="2" charset="2"/>
              <a:buChar char="Ø"/>
            </a:pPr>
            <a:r>
              <a:rPr lang="zh-CN" altLang="en-US" sz="1300" b="0" dirty="0" smtClean="0">
                <a:ln w="0"/>
                <a:solidFill>
                  <a:schemeClr val="tx1">
                    <a:lumMod val="50000"/>
                    <a:lumOff val="50000"/>
                  </a:schemeClr>
                </a:solidFill>
              </a:rPr>
              <a:t>在</a:t>
            </a:r>
            <a:r>
              <a:rPr lang="zh-CN" altLang="en-US" sz="1300" b="0" dirty="0">
                <a:ln w="0"/>
                <a:solidFill>
                  <a:schemeClr val="tx1">
                    <a:lumMod val="50000"/>
                    <a:lumOff val="50000"/>
                  </a:schemeClr>
                </a:solidFill>
              </a:rPr>
              <a:t>数学中解方程时，我们也常常用到这样或那样的变量名或函数名</a:t>
            </a:r>
            <a:r>
              <a:rPr lang="zh-CN" altLang="en-US" sz="1300" b="0" dirty="0" smtClean="0">
                <a:ln w="0"/>
                <a:solidFill>
                  <a:schemeClr val="tx1">
                    <a:lumMod val="50000"/>
                    <a:lumOff val="50000"/>
                  </a:schemeClr>
                </a:solidFill>
              </a:rPr>
              <a:t>；</a:t>
            </a:r>
            <a:endParaRPr lang="en-US" altLang="zh-CN" sz="1300" b="0" dirty="0" smtClean="0">
              <a:ln w="0"/>
              <a:solidFill>
                <a:schemeClr val="tx1">
                  <a:lumMod val="50000"/>
                  <a:lumOff val="50000"/>
                </a:schemeClr>
              </a:solidFill>
            </a:endParaRPr>
          </a:p>
        </p:txBody>
      </p:sp>
      <p:sp>
        <p:nvSpPr>
          <p:cNvPr id="3" name="矩形 2"/>
          <p:cNvSpPr/>
          <p:nvPr/>
        </p:nvSpPr>
        <p:spPr>
          <a:xfrm>
            <a:off x="994406" y="3112098"/>
            <a:ext cx="1210588" cy="338554"/>
          </a:xfrm>
          <a:prstGeom prst="rect">
            <a:avLst/>
          </a:prstGeom>
        </p:spPr>
        <p:txBody>
          <a:bodyPr wrap="none">
            <a:spAutoFit/>
          </a:bodyPr>
          <a:lstStyle/>
          <a:p>
            <a:r>
              <a:rPr lang="zh-CN" altLang="en-US" sz="1600" b="1" dirty="0" smtClean="0">
                <a:ln/>
                <a:solidFill>
                  <a:schemeClr val="accent6"/>
                </a:solidFill>
                <a:latin typeface="微软雅黑" panose="020B0503020204020204" pitchFamily="34" charset="-122"/>
                <a:ea typeface="微软雅黑" panose="020B0503020204020204" pitchFamily="34" charset="-122"/>
              </a:rPr>
              <a:t>举例说明：</a:t>
            </a:r>
            <a:endParaRPr lang="zh-CN" altLang="en-US" sz="1600" dirty="0">
              <a:solidFill>
                <a:schemeClr val="accent6"/>
              </a:solidFill>
            </a:endParaRPr>
          </a:p>
        </p:txBody>
      </p:sp>
      <p:sp>
        <p:nvSpPr>
          <p:cNvPr id="6" name="矩形 5"/>
          <p:cNvSpPr/>
          <p:nvPr/>
        </p:nvSpPr>
        <p:spPr>
          <a:xfrm>
            <a:off x="994405" y="4547023"/>
            <a:ext cx="9920337" cy="1015663"/>
          </a:xfrm>
          <a:prstGeom prst="rect">
            <a:avLst/>
          </a:prstGeom>
        </p:spPr>
        <p:txBody>
          <a:bodyPr wrap="square">
            <a:spAutoFit/>
          </a:bodyPr>
          <a:lstStyle/>
          <a:p>
            <a:pPr>
              <a:lnSpc>
                <a:spcPct val="150000"/>
              </a:lnSpc>
              <a:spcBef>
                <a:spcPct val="0"/>
              </a:spcBef>
            </a:pP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在</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编程语言中，标识符是用户编程时使用的名字，对于</a:t>
            </a:r>
            <a:r>
              <a:rPr lang="zh-CN" altLang="en-US" sz="20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变量</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0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常量</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0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函数</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0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语句</a:t>
            </a:r>
            <a:r>
              <a:rPr lang="zh-CN" altLang="en-US" sz="20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块 </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也</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有</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名字</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统</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称之为</a:t>
            </a:r>
            <a:r>
              <a:rPr lang="zh-CN" altLang="en-US" sz="2000" b="1" dirty="0">
                <a:ln/>
                <a:solidFill>
                  <a:schemeClr val="accent6"/>
                </a:solidFill>
                <a:latin typeface="微软雅黑" panose="020B0503020204020204" pitchFamily="34" charset="-122"/>
                <a:ea typeface="微软雅黑" panose="020B0503020204020204" pitchFamily="34" charset="-122"/>
              </a:rPr>
              <a:t>标识符</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4715536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字符串</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972457" y="1662652"/>
            <a:ext cx="10203543" cy="830997"/>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由于</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中的字符串类型使用单引号或双引号包围，因此在字符串中若包含单引号或双引号输出则需要进行字符转义处理。</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824179" y="1095853"/>
            <a:ext cx="1787669" cy="477054"/>
          </a:xfrm>
          <a:prstGeom prst="rect">
            <a:avLst/>
          </a:prstGeom>
        </p:spPr>
        <p:txBody>
          <a:bodyPr wrap="non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字符串转义</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graphicFrame>
        <p:nvGraphicFramePr>
          <p:cNvPr id="2" name="表格 1"/>
          <p:cNvGraphicFramePr>
            <a:graphicFrameLocks noGrp="1"/>
          </p:cNvGraphicFramePr>
          <p:nvPr>
            <p:extLst>
              <p:ext uri="{D42A27DB-BD31-4B8C-83A1-F6EECF244321}">
                <p14:modId xmlns:p14="http://schemas.microsoft.com/office/powerpoint/2010/main" val="1304957565"/>
              </p:ext>
            </p:extLst>
          </p:nvPr>
        </p:nvGraphicFramePr>
        <p:xfrm>
          <a:off x="1122088" y="2683718"/>
          <a:ext cx="5784328" cy="3153049"/>
        </p:xfrm>
        <a:graphic>
          <a:graphicData uri="http://schemas.openxmlformats.org/drawingml/2006/table">
            <a:tbl>
              <a:tblPr/>
              <a:tblGrid>
                <a:gridCol w="2892164"/>
                <a:gridCol w="2892164"/>
              </a:tblGrid>
              <a:tr h="435577">
                <a:tc>
                  <a:txBody>
                    <a:bodyPr/>
                    <a:lstStyle/>
                    <a:p>
                      <a:pPr algn="l" fontAlgn="t"/>
                      <a:r>
                        <a:rPr lang="zh-CN" altLang="en-US" sz="1500" dirty="0">
                          <a:solidFill>
                            <a:srgbClr val="FFFFFF"/>
                          </a:solidFill>
                          <a:effectLst/>
                        </a:rPr>
                        <a:t>转义字符</a:t>
                      </a:r>
                    </a:p>
                  </a:txBody>
                  <a:tcPr marL="23804" marR="23804" marT="23804" marB="23804"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70AD47"/>
                    </a:solidFill>
                  </a:tcPr>
                </a:tc>
                <a:tc>
                  <a:txBody>
                    <a:bodyPr/>
                    <a:lstStyle/>
                    <a:p>
                      <a:pPr marL="0" algn="l" defTabSz="914400" rtl="0" eaLnBrk="1" fontAlgn="t" latinLnBrk="0" hangingPunct="1"/>
                      <a:r>
                        <a:rPr lang="zh-CN" altLang="en-US" sz="1500" kern="1200" dirty="0">
                          <a:solidFill>
                            <a:srgbClr val="FFFFFF"/>
                          </a:solidFill>
                          <a:effectLst/>
                          <a:latin typeface="+mn-lt"/>
                          <a:ea typeface="+mn-ea"/>
                          <a:cs typeface="+mn-cs"/>
                        </a:rPr>
                        <a:t>描述</a:t>
                      </a:r>
                    </a:p>
                  </a:txBody>
                  <a:tcPr marL="23804" marR="23804" marT="23804" marB="23804" anchor="ctr">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70AD47"/>
                    </a:solidFill>
                  </a:tcPr>
                </a:tc>
              </a:tr>
              <a:tr h="339601">
                <a:tc>
                  <a:txBody>
                    <a:bodyPr/>
                    <a:lstStyle/>
                    <a:p>
                      <a:pPr fontAlgn="t"/>
                      <a:r>
                        <a:rPr lang="en-US" altLang="zh-CN" sz="1500">
                          <a:effectLst/>
                        </a:rPr>
                        <a:t>\(</a:t>
                      </a:r>
                      <a:r>
                        <a:rPr lang="zh-CN" altLang="en-US" sz="1500">
                          <a:effectLst/>
                        </a:rPr>
                        <a:t>在行尾时</a:t>
                      </a:r>
                      <a:r>
                        <a:rPr lang="en-US" altLang="zh-CN" sz="1500">
                          <a:effectLst/>
                        </a:rPr>
                        <a:t>)</a:t>
                      </a:r>
                    </a:p>
                  </a:txBody>
                  <a:tcPr marL="39673" marR="39673" marT="55542" marB="555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500">
                          <a:effectLst/>
                        </a:rPr>
                        <a:t>续行符</a:t>
                      </a:r>
                    </a:p>
                  </a:txBody>
                  <a:tcPr marL="39673" marR="39673" marT="55542" marB="555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39601">
                <a:tc>
                  <a:txBody>
                    <a:bodyPr/>
                    <a:lstStyle/>
                    <a:p>
                      <a:pPr fontAlgn="t"/>
                      <a:r>
                        <a:rPr lang="en-US" altLang="zh-CN" sz="1500">
                          <a:effectLst/>
                        </a:rPr>
                        <a:t>\\</a:t>
                      </a:r>
                    </a:p>
                  </a:txBody>
                  <a:tcPr marL="39673" marR="39673" marT="55542" marB="555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500">
                          <a:effectLst/>
                        </a:rPr>
                        <a:t>反斜杠符号</a:t>
                      </a:r>
                    </a:p>
                  </a:txBody>
                  <a:tcPr marL="39673" marR="39673" marT="55542" marB="555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39601">
                <a:tc>
                  <a:txBody>
                    <a:bodyPr/>
                    <a:lstStyle/>
                    <a:p>
                      <a:pPr fontAlgn="t"/>
                      <a:r>
                        <a:rPr lang="en-US" altLang="zh-CN" sz="1500" dirty="0">
                          <a:effectLst/>
                        </a:rPr>
                        <a:t>\'</a:t>
                      </a:r>
                    </a:p>
                  </a:txBody>
                  <a:tcPr marL="39673" marR="39673" marT="55542" marB="555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500">
                          <a:effectLst/>
                        </a:rPr>
                        <a:t>单引号</a:t>
                      </a:r>
                    </a:p>
                  </a:txBody>
                  <a:tcPr marL="39673" marR="39673" marT="55542" marB="555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39601">
                <a:tc>
                  <a:txBody>
                    <a:bodyPr/>
                    <a:lstStyle/>
                    <a:p>
                      <a:pPr fontAlgn="t"/>
                      <a:r>
                        <a:rPr lang="en-US" altLang="zh-CN" sz="1500">
                          <a:effectLst/>
                        </a:rPr>
                        <a:t>\"</a:t>
                      </a:r>
                    </a:p>
                  </a:txBody>
                  <a:tcPr marL="39673" marR="39673" marT="55542" marB="555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500">
                          <a:effectLst/>
                        </a:rPr>
                        <a:t>双引号</a:t>
                      </a:r>
                    </a:p>
                  </a:txBody>
                  <a:tcPr marL="39673" marR="39673" marT="55542" marB="555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39601">
                <a:tc>
                  <a:txBody>
                    <a:bodyPr/>
                    <a:lstStyle/>
                    <a:p>
                      <a:pPr fontAlgn="t"/>
                      <a:r>
                        <a:rPr lang="en-US" sz="1500">
                          <a:effectLst/>
                        </a:rPr>
                        <a:t>\a</a:t>
                      </a:r>
                    </a:p>
                  </a:txBody>
                  <a:tcPr marL="39673" marR="39673" marT="55542" marB="555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500">
                          <a:effectLst/>
                        </a:rPr>
                        <a:t>响铃</a:t>
                      </a:r>
                    </a:p>
                  </a:txBody>
                  <a:tcPr marL="39673" marR="39673" marT="55542" marB="555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39601">
                <a:tc>
                  <a:txBody>
                    <a:bodyPr/>
                    <a:lstStyle/>
                    <a:p>
                      <a:pPr fontAlgn="t"/>
                      <a:r>
                        <a:rPr lang="en-US" sz="1500">
                          <a:effectLst/>
                        </a:rPr>
                        <a:t>\b</a:t>
                      </a:r>
                    </a:p>
                  </a:txBody>
                  <a:tcPr marL="39673" marR="39673" marT="55542" marB="555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500">
                          <a:effectLst/>
                        </a:rPr>
                        <a:t>退格</a:t>
                      </a:r>
                      <a:r>
                        <a:rPr lang="en-US" altLang="zh-CN" sz="1500">
                          <a:effectLst/>
                        </a:rPr>
                        <a:t>(</a:t>
                      </a:r>
                      <a:r>
                        <a:rPr lang="en-US" sz="1500">
                          <a:effectLst/>
                        </a:rPr>
                        <a:t>Backspace)</a:t>
                      </a:r>
                    </a:p>
                  </a:txBody>
                  <a:tcPr marL="39673" marR="39673" marT="55542" marB="555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339601">
                <a:tc>
                  <a:txBody>
                    <a:bodyPr/>
                    <a:lstStyle/>
                    <a:p>
                      <a:pPr fontAlgn="t"/>
                      <a:r>
                        <a:rPr lang="en-US" sz="1500" dirty="0">
                          <a:effectLst/>
                        </a:rPr>
                        <a:t>\n</a:t>
                      </a:r>
                    </a:p>
                  </a:txBody>
                  <a:tcPr marL="39673" marR="39673" marT="55542" marB="555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500" dirty="0">
                          <a:effectLst/>
                        </a:rPr>
                        <a:t>换行</a:t>
                      </a:r>
                    </a:p>
                  </a:txBody>
                  <a:tcPr marL="39673" marR="39673" marT="55542" marB="555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339601">
                <a:tc>
                  <a:txBody>
                    <a:bodyPr/>
                    <a:lstStyle/>
                    <a:p>
                      <a:pPr fontAlgn="t"/>
                      <a:r>
                        <a:rPr lang="en-US" sz="1500" dirty="0">
                          <a:effectLst/>
                        </a:rPr>
                        <a:t>\r</a:t>
                      </a:r>
                    </a:p>
                  </a:txBody>
                  <a:tcPr marL="39673" marR="39673" marT="55542" marB="555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500" dirty="0">
                          <a:effectLst/>
                        </a:rPr>
                        <a:t>回车</a:t>
                      </a:r>
                    </a:p>
                  </a:txBody>
                  <a:tcPr marL="39673" marR="39673" marT="55542" marB="55542">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743800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字符串</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972457" y="1662652"/>
            <a:ext cx="10203543" cy="461665"/>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我们经常可以判断字符串中是否包含某个指定的字符或子字符串，这个时候就需要使用 </a:t>
            </a:r>
            <a:r>
              <a:rPr lang="en-US" altLang="zh-CN" sz="1600" dirty="0" smtClean="0">
                <a:ln w="0"/>
                <a:solidFill>
                  <a:schemeClr val="accent2"/>
                </a:solidFill>
                <a:latin typeface="微软雅黑" panose="020B0503020204020204" pitchFamily="34" charset="-122"/>
                <a:ea typeface="微软雅黑" panose="020B0503020204020204" pitchFamily="34" charset="-122"/>
              </a:rPr>
              <a:t>in</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 </a:t>
            </a:r>
            <a:r>
              <a:rPr lang="en-US" altLang="zh-CN" sz="1600" dirty="0" smtClean="0">
                <a:ln w="0"/>
                <a:solidFill>
                  <a:schemeClr val="accent2"/>
                </a:solidFill>
                <a:latin typeface="微软雅黑" panose="020B0503020204020204" pitchFamily="34" charset="-122"/>
                <a:ea typeface="微软雅黑" panose="020B0503020204020204" pitchFamily="34" charset="-122"/>
              </a:rPr>
              <a:t>not in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来进行操作。</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824179" y="1095853"/>
            <a:ext cx="3970959" cy="477054"/>
          </a:xfrm>
          <a:prstGeom prst="rect">
            <a:avLst/>
          </a:prstGeom>
        </p:spPr>
        <p:txBody>
          <a:bodyPr wrap="non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字符串运算符 </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in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和 </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not in</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7" name="标题 1"/>
          <p:cNvSpPr txBox="1">
            <a:spLocks/>
          </p:cNvSpPr>
          <p:nvPr/>
        </p:nvSpPr>
        <p:spPr>
          <a:xfrm>
            <a:off x="1030513" y="2712882"/>
            <a:ext cx="9220807" cy="165591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b="0" dirty="0" smtClean="0">
                <a:solidFill>
                  <a:schemeClr val="tx1">
                    <a:lumMod val="65000"/>
                    <a:lumOff val="35000"/>
                  </a:schemeClr>
                </a:solidFill>
              </a:rPr>
              <a:t>&gt;&gt;&gt; </a:t>
            </a:r>
            <a:r>
              <a:rPr lang="en-US" altLang="zh-CN" sz="1400" dirty="0" smtClean="0">
                <a:solidFill>
                  <a:schemeClr val="tx1">
                    <a:lumMod val="65000"/>
                    <a:lumOff val="35000"/>
                  </a:schemeClr>
                </a:solidFill>
              </a:rPr>
              <a:t>s = ‘</a:t>
            </a:r>
            <a:r>
              <a:rPr lang="en-US" altLang="zh-CN" sz="1400" b="0" dirty="0" err="1" smtClean="0">
                <a:solidFill>
                  <a:schemeClr val="tx1">
                    <a:lumMod val="65000"/>
                    <a:lumOff val="35000"/>
                  </a:schemeClr>
                </a:solidFill>
              </a:rPr>
              <a:t>ilovechina</a:t>
            </a:r>
            <a:r>
              <a:rPr lang="en-US" altLang="zh-CN" sz="1400" dirty="0" smtClean="0">
                <a:solidFill>
                  <a:schemeClr val="tx1">
                    <a:lumMod val="65000"/>
                    <a:lumOff val="35000"/>
                  </a:schemeClr>
                </a:solidFill>
              </a:rPr>
              <a:t>’</a:t>
            </a:r>
          </a:p>
          <a:p>
            <a:pPr>
              <a:lnSpc>
                <a:spcPct val="150000"/>
              </a:lnSpc>
            </a:pPr>
            <a:r>
              <a:rPr lang="en-US" altLang="zh-CN" sz="1400" b="0" dirty="0">
                <a:solidFill>
                  <a:schemeClr val="tx1">
                    <a:lumMod val="65000"/>
                    <a:lumOff val="35000"/>
                  </a:schemeClr>
                </a:solidFill>
              </a:rPr>
              <a:t>&gt;&gt;&gt;</a:t>
            </a:r>
            <a:r>
              <a:rPr lang="en-US" altLang="zh-CN" sz="1400" dirty="0" smtClean="0">
                <a:solidFill>
                  <a:schemeClr val="accent2">
                    <a:lumMod val="75000"/>
                  </a:schemeClr>
                </a:solidFill>
              </a:rPr>
              <a:t> </a:t>
            </a:r>
            <a:r>
              <a:rPr lang="en-US" altLang="zh-CN" sz="1400" dirty="0" smtClean="0">
                <a:solidFill>
                  <a:schemeClr val="tx1">
                    <a:lumMod val="65000"/>
                    <a:lumOff val="35000"/>
                  </a:schemeClr>
                </a:solidFill>
              </a:rPr>
              <a:t>‘</a:t>
            </a:r>
            <a:r>
              <a:rPr lang="en-US" altLang="zh-CN" sz="1400" b="0" dirty="0">
                <a:solidFill>
                  <a:schemeClr val="tx1">
                    <a:lumMod val="65000"/>
                    <a:lumOff val="35000"/>
                  </a:schemeClr>
                </a:solidFill>
              </a:rPr>
              <a:t>c</a:t>
            </a:r>
            <a:r>
              <a:rPr lang="en-US" altLang="zh-CN" sz="1400" dirty="0" smtClean="0">
                <a:solidFill>
                  <a:schemeClr val="tx1">
                    <a:lumMod val="65000"/>
                    <a:lumOff val="35000"/>
                  </a:schemeClr>
                </a:solidFill>
              </a:rPr>
              <a:t>’ in  </a:t>
            </a:r>
            <a:r>
              <a:rPr lang="en-US" altLang="zh-CN" sz="1400" b="0" dirty="0" smtClean="0">
                <a:solidFill>
                  <a:schemeClr val="tx1">
                    <a:lumMod val="65000"/>
                    <a:lumOff val="35000"/>
                  </a:schemeClr>
                </a:solidFill>
              </a:rPr>
              <a:t>s</a:t>
            </a:r>
          </a:p>
          <a:p>
            <a:pPr>
              <a:lnSpc>
                <a:spcPct val="150000"/>
              </a:lnSpc>
            </a:pPr>
            <a:r>
              <a:rPr lang="en-US" altLang="zh-CN" sz="1400" b="0" dirty="0" smtClean="0">
                <a:solidFill>
                  <a:srgbClr val="C00000"/>
                </a:solidFill>
              </a:rPr>
              <a:t>True</a:t>
            </a:r>
          </a:p>
          <a:p>
            <a:pPr>
              <a:lnSpc>
                <a:spcPct val="150000"/>
              </a:lnSpc>
            </a:pPr>
            <a:r>
              <a:rPr lang="en-US" altLang="zh-CN" sz="1400" b="0" dirty="0">
                <a:solidFill>
                  <a:schemeClr val="tx1">
                    <a:lumMod val="65000"/>
                    <a:lumOff val="35000"/>
                  </a:schemeClr>
                </a:solidFill>
              </a:rPr>
              <a:t>&gt;&gt;&gt;</a:t>
            </a:r>
            <a:r>
              <a:rPr lang="en-US" altLang="zh-CN" sz="1400" dirty="0">
                <a:solidFill>
                  <a:schemeClr val="accent2">
                    <a:lumMod val="75000"/>
                  </a:schemeClr>
                </a:solidFill>
              </a:rPr>
              <a:t> </a:t>
            </a:r>
            <a:r>
              <a:rPr lang="en-US" altLang="zh-CN" sz="1400" dirty="0" smtClean="0">
                <a:solidFill>
                  <a:schemeClr val="tx1">
                    <a:lumMod val="65000"/>
                    <a:lumOff val="35000"/>
                  </a:schemeClr>
                </a:solidFill>
              </a:rPr>
              <a:t>‘</a:t>
            </a:r>
            <a:r>
              <a:rPr lang="en-US" altLang="zh-CN" sz="1400" b="0" dirty="0" smtClean="0">
                <a:solidFill>
                  <a:schemeClr val="tx1">
                    <a:lumMod val="65000"/>
                    <a:lumOff val="35000"/>
                  </a:schemeClr>
                </a:solidFill>
              </a:rPr>
              <a:t>love</a:t>
            </a:r>
            <a:r>
              <a:rPr lang="en-US" altLang="zh-CN" sz="1400" dirty="0" smtClean="0">
                <a:solidFill>
                  <a:schemeClr val="tx1">
                    <a:lumMod val="65000"/>
                    <a:lumOff val="35000"/>
                  </a:schemeClr>
                </a:solidFill>
              </a:rPr>
              <a:t>’ not in  </a:t>
            </a:r>
            <a:r>
              <a:rPr lang="en-US" altLang="zh-CN" sz="1400" b="0" dirty="0" smtClean="0">
                <a:solidFill>
                  <a:schemeClr val="tx1">
                    <a:lumMod val="65000"/>
                    <a:lumOff val="35000"/>
                  </a:schemeClr>
                </a:solidFill>
              </a:rPr>
              <a:t>s</a:t>
            </a:r>
          </a:p>
          <a:p>
            <a:pPr>
              <a:lnSpc>
                <a:spcPct val="150000"/>
              </a:lnSpc>
            </a:pPr>
            <a:r>
              <a:rPr lang="en-US" altLang="zh-CN" sz="1400" b="0" dirty="0" smtClean="0">
                <a:solidFill>
                  <a:srgbClr val="C00000"/>
                </a:solidFill>
              </a:rPr>
              <a:t>False</a:t>
            </a:r>
            <a:endParaRPr lang="en-US" altLang="zh-CN" sz="1400" b="0" dirty="0">
              <a:solidFill>
                <a:srgbClr val="C00000"/>
              </a:solidFill>
            </a:endParaRPr>
          </a:p>
        </p:txBody>
      </p:sp>
      <p:sp>
        <p:nvSpPr>
          <p:cNvPr id="8" name="矩形 7"/>
          <p:cNvSpPr/>
          <p:nvPr/>
        </p:nvSpPr>
        <p:spPr>
          <a:xfrm>
            <a:off x="972457" y="2359468"/>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示例代码：</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4876240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字符串</a:t>
            </a:r>
            <a:r>
              <a:rPr lang="zh-CN" altLang="en-US" sz="2000" b="1" dirty="0">
                <a:solidFill>
                  <a:schemeClr val="bg1">
                    <a:lumMod val="95000"/>
                  </a:schemeClr>
                </a:solidFill>
              </a:rPr>
              <a:t>函数</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972457" y="1662652"/>
            <a:ext cx="10203543" cy="1200329"/>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函数名称：</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count</a:t>
            </a:r>
          </a:p>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语法结构：</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str</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.count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(sub, star=0, end=</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len</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(string))</a:t>
            </a:r>
          </a:p>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函数描述：</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count()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方法用于统计字符串里某个字符出现的次数。可选参数为在字符串搜索的开始与结束位置。</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标题 1"/>
          <p:cNvSpPr txBox="1">
            <a:spLocks/>
          </p:cNvSpPr>
          <p:nvPr/>
        </p:nvSpPr>
        <p:spPr>
          <a:xfrm>
            <a:off x="972457" y="5762221"/>
            <a:ext cx="9220807" cy="8894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b="0" dirty="0" smtClean="0">
                <a:solidFill>
                  <a:schemeClr val="tx1">
                    <a:lumMod val="65000"/>
                    <a:lumOff val="35000"/>
                  </a:schemeClr>
                </a:solidFill>
              </a:rPr>
              <a:t>&gt;&gt;&gt; </a:t>
            </a:r>
            <a:r>
              <a:rPr lang="en-US" altLang="zh-CN" sz="1400" dirty="0" err="1" smtClean="0">
                <a:solidFill>
                  <a:schemeClr val="tx1">
                    <a:lumMod val="65000"/>
                    <a:lumOff val="35000"/>
                  </a:schemeClr>
                </a:solidFill>
              </a:rPr>
              <a:t>str</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ilovechina</a:t>
            </a:r>
            <a:r>
              <a:rPr lang="en-US" altLang="zh-CN" sz="1400" dirty="0" smtClean="0">
                <a:solidFill>
                  <a:schemeClr val="tx1">
                    <a:lumMod val="65000"/>
                    <a:lumOff val="35000"/>
                  </a:schemeClr>
                </a:solidFill>
              </a:rPr>
              <a:t>’</a:t>
            </a:r>
          </a:p>
          <a:p>
            <a:pPr>
              <a:lnSpc>
                <a:spcPct val="150000"/>
              </a:lnSpc>
            </a:pPr>
            <a:r>
              <a:rPr lang="en-US" altLang="zh-CN" sz="1400" dirty="0" smtClean="0">
                <a:solidFill>
                  <a:schemeClr val="tx1">
                    <a:lumMod val="65000"/>
                    <a:lumOff val="35000"/>
                  </a:schemeClr>
                </a:solidFill>
              </a:rPr>
              <a:t>&gt;&gt;&gt; </a:t>
            </a:r>
            <a:r>
              <a:rPr lang="en-US" altLang="zh-CN" sz="1400" b="0" dirty="0" smtClean="0">
                <a:solidFill>
                  <a:schemeClr val="tx1">
                    <a:lumMod val="65000"/>
                    <a:lumOff val="35000"/>
                  </a:schemeClr>
                </a:solidFill>
              </a:rPr>
              <a:t>print</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str</a:t>
            </a:r>
            <a:r>
              <a:rPr lang="en-US" altLang="zh-CN" sz="1400" dirty="0" err="1" smtClean="0">
                <a:solidFill>
                  <a:srgbClr val="ED7D31"/>
                </a:solidFill>
              </a:rPr>
              <a:t>.count</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i</a:t>
            </a:r>
            <a:r>
              <a:rPr lang="en-US" altLang="zh-CN" sz="1400" dirty="0" smtClean="0">
                <a:solidFill>
                  <a:schemeClr val="tx1">
                    <a:lumMod val="65000"/>
                    <a:lumOff val="35000"/>
                  </a:schemeClr>
                </a:solidFill>
              </a:rPr>
              <a:t>’)   </a:t>
            </a:r>
            <a:r>
              <a:rPr lang="en-US" altLang="zh-CN" sz="1400" b="0" dirty="0" smtClean="0">
                <a:solidFill>
                  <a:schemeClr val="tx1">
                    <a:lumMod val="50000"/>
                    <a:lumOff val="50000"/>
                  </a:schemeClr>
                </a:solidFill>
              </a:rPr>
              <a:t>#</a:t>
            </a:r>
            <a:r>
              <a:rPr lang="zh-CN" altLang="en-US" sz="1400" b="0" dirty="0" smtClean="0">
                <a:solidFill>
                  <a:schemeClr val="tx1">
                    <a:lumMod val="50000"/>
                    <a:lumOff val="50000"/>
                  </a:schemeClr>
                </a:solidFill>
              </a:rPr>
              <a:t>输出</a:t>
            </a:r>
            <a:r>
              <a:rPr lang="en-US" altLang="zh-CN" sz="1400" b="0" dirty="0" err="1" smtClean="0">
                <a:solidFill>
                  <a:schemeClr val="tx1">
                    <a:lumMod val="50000"/>
                    <a:lumOff val="50000"/>
                  </a:schemeClr>
                </a:solidFill>
              </a:rPr>
              <a:t>i</a:t>
            </a:r>
            <a:r>
              <a:rPr lang="zh-CN" altLang="en-US" sz="1400" b="0" dirty="0" smtClean="0">
                <a:solidFill>
                  <a:schemeClr val="tx1">
                    <a:lumMod val="50000"/>
                    <a:lumOff val="50000"/>
                  </a:schemeClr>
                </a:solidFill>
              </a:rPr>
              <a:t>在字符串</a:t>
            </a:r>
            <a:r>
              <a:rPr lang="en-US" altLang="zh-CN" sz="1400" b="0" dirty="0" err="1" smtClean="0">
                <a:solidFill>
                  <a:schemeClr val="tx1">
                    <a:lumMod val="50000"/>
                    <a:lumOff val="50000"/>
                  </a:schemeClr>
                </a:solidFill>
              </a:rPr>
              <a:t>str</a:t>
            </a:r>
            <a:r>
              <a:rPr lang="zh-CN" altLang="en-US" sz="1400" b="0" dirty="0" smtClean="0">
                <a:solidFill>
                  <a:schemeClr val="tx1">
                    <a:lumMod val="50000"/>
                    <a:lumOff val="50000"/>
                  </a:schemeClr>
                </a:solidFill>
              </a:rPr>
              <a:t>中出现的次数</a:t>
            </a:r>
            <a:endParaRPr lang="en-US" altLang="zh-CN" sz="1400" b="0" dirty="0">
              <a:solidFill>
                <a:schemeClr val="tx1">
                  <a:lumMod val="50000"/>
                  <a:lumOff val="50000"/>
                </a:schemeClr>
              </a:solidFill>
            </a:endParaRPr>
          </a:p>
        </p:txBody>
      </p:sp>
      <p:sp>
        <p:nvSpPr>
          <p:cNvPr id="14" name="矩形 13"/>
          <p:cNvSpPr/>
          <p:nvPr/>
        </p:nvSpPr>
        <p:spPr>
          <a:xfrm>
            <a:off x="914401" y="5408806"/>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示例代码：</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3" name="矩形 32"/>
          <p:cNvSpPr/>
          <p:nvPr/>
        </p:nvSpPr>
        <p:spPr>
          <a:xfrm>
            <a:off x="824179" y="1095853"/>
            <a:ext cx="3070071" cy="477054"/>
          </a:xfrm>
          <a:prstGeom prst="rect">
            <a:avLst/>
          </a:prstGeom>
        </p:spPr>
        <p:txBody>
          <a:bodyPr wrap="non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字符串常用内建函数</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 name="矩形 1"/>
          <p:cNvSpPr/>
          <p:nvPr/>
        </p:nvSpPr>
        <p:spPr>
          <a:xfrm>
            <a:off x="1223435" y="3359022"/>
            <a:ext cx="9952565"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sub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搜索的子字符串</a:t>
            </a:r>
          </a:p>
          <a:p>
            <a:pPr marL="285750" indent="-285750">
              <a:lnSpc>
                <a:spcPct val="150000"/>
              </a:lnSpc>
              <a:buFont typeface="Arial" panose="020B0604020202020204" pitchFamily="34" charset="0"/>
              <a:buChar char="•"/>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start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字符串开始搜索的位置。默认为第一个字符</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第一个字符索引值为</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end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字符串中结束搜索的位置。字符中第一个字符的索引为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。默认为字符串的最后一个位置</a:t>
            </a:r>
          </a:p>
        </p:txBody>
      </p:sp>
      <p:sp>
        <p:nvSpPr>
          <p:cNvPr id="3" name="矩形 2"/>
          <p:cNvSpPr/>
          <p:nvPr/>
        </p:nvSpPr>
        <p:spPr>
          <a:xfrm>
            <a:off x="972457" y="3013263"/>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参数说明：</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1" name="矩形 10"/>
          <p:cNvSpPr/>
          <p:nvPr/>
        </p:nvSpPr>
        <p:spPr>
          <a:xfrm>
            <a:off x="1216178" y="4933820"/>
            <a:ext cx="8969829" cy="4154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方法返回子字符串在字符串中出现的次数。</a:t>
            </a:r>
          </a:p>
        </p:txBody>
      </p:sp>
      <p:sp>
        <p:nvSpPr>
          <p:cNvPr id="12" name="矩形 11"/>
          <p:cNvSpPr/>
          <p:nvPr/>
        </p:nvSpPr>
        <p:spPr>
          <a:xfrm>
            <a:off x="965200" y="4588061"/>
            <a:ext cx="1415772"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函数返回值：</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8333430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字符串函数</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972457" y="980482"/>
            <a:ext cx="10203543" cy="1200329"/>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函数名称：</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endswith</a:t>
            </a:r>
            <a:endPar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语法结构：</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str</a:t>
            </a:r>
            <a:r>
              <a:rPr lang="en-US" altLang="zh-CN" sz="1600" b="1"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err="1">
                <a:ln w="0"/>
                <a:solidFill>
                  <a:schemeClr val="tx1">
                    <a:lumMod val="65000"/>
                    <a:lumOff val="35000"/>
                  </a:schemeClr>
                </a:solidFill>
                <a:latin typeface="微软雅黑" panose="020B0503020204020204" pitchFamily="34" charset="-122"/>
                <a:ea typeface="微软雅黑" panose="020B0503020204020204" pitchFamily="34" charset="-122"/>
              </a:rPr>
              <a:t>endswith</a:t>
            </a:r>
            <a:r>
              <a:rPr lang="en-US" altLang="zh-CN" sz="1600" b="1"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suffix[, start[, end</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函数描述：</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count()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方法用于统计字符串里某个字符出现的次数。可选参数为在字符串搜索的开始与结束位置。</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标题 1"/>
          <p:cNvSpPr txBox="1">
            <a:spLocks/>
          </p:cNvSpPr>
          <p:nvPr/>
        </p:nvSpPr>
        <p:spPr>
          <a:xfrm>
            <a:off x="1015999" y="5167135"/>
            <a:ext cx="9220807" cy="8894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b="0" dirty="0" smtClean="0">
                <a:solidFill>
                  <a:schemeClr val="tx1">
                    <a:lumMod val="65000"/>
                    <a:lumOff val="35000"/>
                  </a:schemeClr>
                </a:solidFill>
              </a:rPr>
              <a:t>&gt;&gt;&gt; </a:t>
            </a:r>
            <a:r>
              <a:rPr lang="en-US" altLang="zh-CN" sz="1400" dirty="0" err="1" smtClean="0">
                <a:solidFill>
                  <a:schemeClr val="tx1">
                    <a:lumMod val="65000"/>
                    <a:lumOff val="35000"/>
                  </a:schemeClr>
                </a:solidFill>
              </a:rPr>
              <a:t>str</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ilovechina</a:t>
            </a:r>
            <a:r>
              <a:rPr lang="en-US" altLang="zh-CN" sz="1400" dirty="0" smtClean="0">
                <a:solidFill>
                  <a:schemeClr val="tx1">
                    <a:lumMod val="65000"/>
                    <a:lumOff val="35000"/>
                  </a:schemeClr>
                </a:solidFill>
              </a:rPr>
              <a:t>’</a:t>
            </a:r>
          </a:p>
          <a:p>
            <a:pPr>
              <a:lnSpc>
                <a:spcPct val="150000"/>
              </a:lnSpc>
            </a:pPr>
            <a:r>
              <a:rPr lang="en-US" altLang="zh-CN" sz="1400" dirty="0" smtClean="0">
                <a:solidFill>
                  <a:schemeClr val="tx1">
                    <a:lumMod val="65000"/>
                    <a:lumOff val="35000"/>
                  </a:schemeClr>
                </a:solidFill>
              </a:rPr>
              <a:t>&gt;&gt;&gt; </a:t>
            </a:r>
            <a:r>
              <a:rPr lang="en-US" altLang="zh-CN" sz="1400" b="0" dirty="0" smtClean="0">
                <a:solidFill>
                  <a:schemeClr val="tx1">
                    <a:lumMod val="65000"/>
                    <a:lumOff val="35000"/>
                  </a:schemeClr>
                </a:solidFill>
              </a:rPr>
              <a:t>print</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str</a:t>
            </a:r>
            <a:r>
              <a:rPr lang="en-US" altLang="zh-CN" sz="1400" dirty="0" err="1" smtClean="0">
                <a:solidFill>
                  <a:srgbClr val="ED7D31"/>
                </a:solidFill>
              </a:rPr>
              <a:t>.endswith</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ina</a:t>
            </a:r>
            <a:r>
              <a:rPr lang="en-US" altLang="zh-CN" sz="1400" dirty="0" smtClean="0">
                <a:solidFill>
                  <a:schemeClr val="tx1">
                    <a:lumMod val="65000"/>
                    <a:lumOff val="35000"/>
                  </a:schemeClr>
                </a:solidFill>
              </a:rPr>
              <a:t>’)   </a:t>
            </a:r>
            <a:r>
              <a:rPr lang="en-US" altLang="zh-CN" sz="1400" b="0" dirty="0" smtClean="0">
                <a:solidFill>
                  <a:schemeClr val="tx1">
                    <a:lumMod val="50000"/>
                    <a:lumOff val="50000"/>
                  </a:schemeClr>
                </a:solidFill>
              </a:rPr>
              <a:t>#True</a:t>
            </a:r>
            <a:endParaRPr lang="en-US" altLang="zh-CN" sz="1400" b="0" dirty="0">
              <a:solidFill>
                <a:schemeClr val="tx1">
                  <a:lumMod val="50000"/>
                  <a:lumOff val="50000"/>
                </a:schemeClr>
              </a:solidFill>
            </a:endParaRPr>
          </a:p>
        </p:txBody>
      </p:sp>
      <p:sp>
        <p:nvSpPr>
          <p:cNvPr id="14" name="矩形 13"/>
          <p:cNvSpPr/>
          <p:nvPr/>
        </p:nvSpPr>
        <p:spPr>
          <a:xfrm>
            <a:off x="957943" y="4813720"/>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示例代码：</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 name="矩形 1"/>
          <p:cNvSpPr/>
          <p:nvPr/>
        </p:nvSpPr>
        <p:spPr>
          <a:xfrm>
            <a:off x="1223435" y="2676852"/>
            <a:ext cx="9952565"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suffix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该参数可以是一个字符串或者是一个元素。</a:t>
            </a:r>
          </a:p>
          <a:p>
            <a:pPr marL="285750" indent="-285750">
              <a:lnSpc>
                <a:spcPct val="150000"/>
              </a:lnSpc>
              <a:buFont typeface="Arial" panose="020B0604020202020204" pitchFamily="34" charset="0"/>
              <a:buChar char="•"/>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start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字符串中的开始位置。</a:t>
            </a:r>
          </a:p>
          <a:p>
            <a:pPr marL="285750" indent="-285750">
              <a:lnSpc>
                <a:spcPct val="150000"/>
              </a:lnSpc>
              <a:buFont typeface="Arial" panose="020B0604020202020204" pitchFamily="34" charset="0"/>
              <a:buChar char="•"/>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end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字符中结束位置。</a:t>
            </a:r>
          </a:p>
        </p:txBody>
      </p:sp>
      <p:sp>
        <p:nvSpPr>
          <p:cNvPr id="3" name="矩形 2"/>
          <p:cNvSpPr/>
          <p:nvPr/>
        </p:nvSpPr>
        <p:spPr>
          <a:xfrm>
            <a:off x="972457" y="2331093"/>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参数说明：</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1" name="矩形 10"/>
          <p:cNvSpPr/>
          <p:nvPr/>
        </p:nvSpPr>
        <p:spPr>
          <a:xfrm>
            <a:off x="1216178" y="4251650"/>
            <a:ext cx="8969829"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如果</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字符串含有指定的后缀返回</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True</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，否则返回</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False</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12" name="矩形 11"/>
          <p:cNvSpPr/>
          <p:nvPr/>
        </p:nvSpPr>
        <p:spPr>
          <a:xfrm>
            <a:off x="965200" y="3905891"/>
            <a:ext cx="1415772"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函数返回值：</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343941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字符串函数</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972457" y="980482"/>
            <a:ext cx="10203543" cy="1569660"/>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函数名称：</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find</a:t>
            </a:r>
          </a:p>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语法结构：</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str</a:t>
            </a:r>
            <a:r>
              <a:rPr lang="en-US" altLang="zh-CN" sz="1600" b="1" dirty="0">
                <a:ln w="0"/>
                <a:solidFill>
                  <a:schemeClr val="tx1">
                    <a:lumMod val="65000"/>
                    <a:lumOff val="35000"/>
                  </a:schemeClr>
                </a:solidFill>
                <a:latin typeface="微软雅黑" panose="020B0503020204020204" pitchFamily="34" charset="-122"/>
                <a:ea typeface="微软雅黑" panose="020B0503020204020204" pitchFamily="34" charset="-122"/>
              </a:rPr>
              <a:t>. find</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str</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beg=0, end=</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len</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(string</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p>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函数描述：检测</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字符串中是否包含子字符串 </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str</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，如果指定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beg</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（开始） 和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end</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（结束） 范围，则检查是否</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包</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含</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在指定范围内，如果包含子字符串返回开始的索引值，否则返回</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标题 1"/>
          <p:cNvSpPr txBox="1">
            <a:spLocks/>
          </p:cNvSpPr>
          <p:nvPr/>
        </p:nvSpPr>
        <p:spPr>
          <a:xfrm>
            <a:off x="1015999" y="5442904"/>
            <a:ext cx="9220807" cy="8894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b="0" dirty="0" smtClean="0">
                <a:solidFill>
                  <a:schemeClr val="tx1">
                    <a:lumMod val="65000"/>
                    <a:lumOff val="35000"/>
                  </a:schemeClr>
                </a:solidFill>
              </a:rPr>
              <a:t>&gt;&gt;&gt; </a:t>
            </a:r>
            <a:r>
              <a:rPr lang="en-US" altLang="zh-CN" sz="1400" dirty="0" err="1" smtClean="0">
                <a:solidFill>
                  <a:schemeClr val="tx1">
                    <a:lumMod val="65000"/>
                    <a:lumOff val="35000"/>
                  </a:schemeClr>
                </a:solidFill>
              </a:rPr>
              <a:t>str</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ilovechina</a:t>
            </a:r>
            <a:r>
              <a:rPr lang="en-US" altLang="zh-CN" sz="1400" dirty="0" smtClean="0">
                <a:solidFill>
                  <a:schemeClr val="tx1">
                    <a:lumMod val="65000"/>
                    <a:lumOff val="35000"/>
                  </a:schemeClr>
                </a:solidFill>
              </a:rPr>
              <a:t>’</a:t>
            </a:r>
          </a:p>
          <a:p>
            <a:pPr>
              <a:lnSpc>
                <a:spcPct val="150000"/>
              </a:lnSpc>
            </a:pPr>
            <a:r>
              <a:rPr lang="en-US" altLang="zh-CN" sz="1400" dirty="0" smtClean="0">
                <a:solidFill>
                  <a:schemeClr val="tx1">
                    <a:lumMod val="65000"/>
                    <a:lumOff val="35000"/>
                  </a:schemeClr>
                </a:solidFill>
              </a:rPr>
              <a:t>&gt;&gt;&gt; </a:t>
            </a:r>
            <a:r>
              <a:rPr lang="en-US" altLang="zh-CN" sz="1400" b="0" dirty="0" smtClean="0">
                <a:solidFill>
                  <a:schemeClr val="tx1">
                    <a:lumMod val="65000"/>
                    <a:lumOff val="35000"/>
                  </a:schemeClr>
                </a:solidFill>
              </a:rPr>
              <a:t>print</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str</a:t>
            </a:r>
            <a:r>
              <a:rPr lang="en-US" altLang="zh-CN" sz="1400" dirty="0" err="1" smtClean="0">
                <a:solidFill>
                  <a:srgbClr val="ED7D31"/>
                </a:solidFill>
              </a:rPr>
              <a:t>.find</a:t>
            </a:r>
            <a:r>
              <a:rPr lang="en-US" altLang="zh-CN" sz="1400" dirty="0" smtClean="0">
                <a:solidFill>
                  <a:schemeClr val="tx1">
                    <a:lumMod val="65000"/>
                    <a:lumOff val="35000"/>
                  </a:schemeClr>
                </a:solidFill>
              </a:rPr>
              <a:t>(‘love’)   </a:t>
            </a:r>
            <a:r>
              <a:rPr lang="en-US" altLang="zh-CN" sz="1400" b="0" dirty="0" smtClean="0">
                <a:solidFill>
                  <a:schemeClr val="tx1">
                    <a:lumMod val="50000"/>
                    <a:lumOff val="50000"/>
                  </a:schemeClr>
                </a:solidFill>
              </a:rPr>
              <a:t>#1</a:t>
            </a:r>
            <a:endParaRPr lang="en-US" altLang="zh-CN" sz="1400" b="0" dirty="0">
              <a:solidFill>
                <a:schemeClr val="tx1">
                  <a:lumMod val="50000"/>
                  <a:lumOff val="50000"/>
                </a:schemeClr>
              </a:solidFill>
            </a:endParaRPr>
          </a:p>
        </p:txBody>
      </p:sp>
      <p:sp>
        <p:nvSpPr>
          <p:cNvPr id="14" name="矩形 13"/>
          <p:cNvSpPr/>
          <p:nvPr/>
        </p:nvSpPr>
        <p:spPr>
          <a:xfrm>
            <a:off x="957943" y="5089489"/>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示例代码：</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 name="矩形 1"/>
          <p:cNvSpPr/>
          <p:nvPr/>
        </p:nvSpPr>
        <p:spPr>
          <a:xfrm>
            <a:off x="1223435" y="2952621"/>
            <a:ext cx="9952565"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str</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指定检索的字符串</a:t>
            </a:r>
          </a:p>
          <a:p>
            <a:pPr marL="285750" indent="-285750">
              <a:lnSpc>
                <a:spcPct val="150000"/>
              </a:lnSpc>
              <a:buFont typeface="Arial" panose="020B0604020202020204" pitchFamily="34" charset="0"/>
              <a:buChar char="•"/>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beg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开始索引，默认为</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end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结束索引，默认为字符串的长度。</a:t>
            </a:r>
          </a:p>
        </p:txBody>
      </p:sp>
      <p:sp>
        <p:nvSpPr>
          <p:cNvPr id="3" name="矩形 2"/>
          <p:cNvSpPr/>
          <p:nvPr/>
        </p:nvSpPr>
        <p:spPr>
          <a:xfrm>
            <a:off x="972457" y="2606862"/>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参数说明：</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1" name="矩形 10"/>
          <p:cNvSpPr/>
          <p:nvPr/>
        </p:nvSpPr>
        <p:spPr>
          <a:xfrm>
            <a:off x="1216178" y="4527419"/>
            <a:ext cx="8969829"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包含</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子字符串返回开始的索引值，否则返回</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12" name="矩形 11"/>
          <p:cNvSpPr/>
          <p:nvPr/>
        </p:nvSpPr>
        <p:spPr>
          <a:xfrm>
            <a:off x="965200" y="4181660"/>
            <a:ext cx="1415772"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函数返回值：</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7253826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字符串函数</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972457" y="980482"/>
            <a:ext cx="10203543" cy="1569660"/>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函数名称：</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index</a:t>
            </a:r>
          </a:p>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语法结构：</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str</a:t>
            </a:r>
            <a:r>
              <a:rPr lang="en-US" altLang="zh-CN" sz="1600" b="1"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index</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str</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beg=0, end=</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len</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(string</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p>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函数描述：</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检测字符串中是否包含子字符串 </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str</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，如果指定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beg</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（开始） 和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end</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（结束） 范围，则检查是否</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包 </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含</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在指定范围内，该方法与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python find()</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方法一样，只不过如果</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str</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不在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string</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中会报一个异常。</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标题 1"/>
          <p:cNvSpPr txBox="1">
            <a:spLocks/>
          </p:cNvSpPr>
          <p:nvPr/>
        </p:nvSpPr>
        <p:spPr>
          <a:xfrm>
            <a:off x="1015999" y="5442904"/>
            <a:ext cx="9220807" cy="8894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b="0" dirty="0" smtClean="0">
                <a:solidFill>
                  <a:schemeClr val="tx1">
                    <a:lumMod val="65000"/>
                    <a:lumOff val="35000"/>
                  </a:schemeClr>
                </a:solidFill>
              </a:rPr>
              <a:t>&gt;&gt;&gt; </a:t>
            </a:r>
            <a:r>
              <a:rPr lang="en-US" altLang="zh-CN" sz="1400" dirty="0" err="1" smtClean="0">
                <a:solidFill>
                  <a:schemeClr val="tx1">
                    <a:lumMod val="65000"/>
                    <a:lumOff val="35000"/>
                  </a:schemeClr>
                </a:solidFill>
              </a:rPr>
              <a:t>str</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ilovechina</a:t>
            </a:r>
            <a:r>
              <a:rPr lang="en-US" altLang="zh-CN" sz="1400" dirty="0" smtClean="0">
                <a:solidFill>
                  <a:schemeClr val="tx1">
                    <a:lumMod val="65000"/>
                    <a:lumOff val="35000"/>
                  </a:schemeClr>
                </a:solidFill>
              </a:rPr>
              <a:t>’</a:t>
            </a:r>
          </a:p>
          <a:p>
            <a:pPr>
              <a:lnSpc>
                <a:spcPct val="150000"/>
              </a:lnSpc>
            </a:pPr>
            <a:r>
              <a:rPr lang="en-US" altLang="zh-CN" sz="1400" dirty="0" smtClean="0">
                <a:solidFill>
                  <a:schemeClr val="tx1">
                    <a:lumMod val="65000"/>
                    <a:lumOff val="35000"/>
                  </a:schemeClr>
                </a:solidFill>
              </a:rPr>
              <a:t>&gt;&gt;&gt; </a:t>
            </a:r>
            <a:r>
              <a:rPr lang="en-US" altLang="zh-CN" sz="1400" b="0" dirty="0" smtClean="0">
                <a:solidFill>
                  <a:schemeClr val="tx1">
                    <a:lumMod val="65000"/>
                    <a:lumOff val="35000"/>
                  </a:schemeClr>
                </a:solidFill>
              </a:rPr>
              <a:t>print</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str</a:t>
            </a:r>
            <a:r>
              <a:rPr lang="en-US" altLang="zh-CN" sz="1400" dirty="0" err="1" smtClean="0">
                <a:solidFill>
                  <a:srgbClr val="ED7D31"/>
                </a:solidFill>
              </a:rPr>
              <a:t>.index</a:t>
            </a:r>
            <a:r>
              <a:rPr lang="en-US" altLang="zh-CN" sz="1400" dirty="0" smtClean="0">
                <a:solidFill>
                  <a:schemeClr val="tx1">
                    <a:lumMod val="65000"/>
                    <a:lumOff val="35000"/>
                  </a:schemeClr>
                </a:solidFill>
              </a:rPr>
              <a:t>(‘love’)   </a:t>
            </a:r>
            <a:r>
              <a:rPr lang="en-US" altLang="zh-CN" sz="1400" b="0" dirty="0" smtClean="0">
                <a:solidFill>
                  <a:schemeClr val="tx1">
                    <a:lumMod val="50000"/>
                    <a:lumOff val="50000"/>
                  </a:schemeClr>
                </a:solidFill>
              </a:rPr>
              <a:t>#1</a:t>
            </a:r>
            <a:endParaRPr lang="en-US" altLang="zh-CN" sz="1400" b="0" dirty="0">
              <a:solidFill>
                <a:schemeClr val="tx1">
                  <a:lumMod val="50000"/>
                  <a:lumOff val="50000"/>
                </a:schemeClr>
              </a:solidFill>
            </a:endParaRPr>
          </a:p>
        </p:txBody>
      </p:sp>
      <p:sp>
        <p:nvSpPr>
          <p:cNvPr id="14" name="矩形 13"/>
          <p:cNvSpPr/>
          <p:nvPr/>
        </p:nvSpPr>
        <p:spPr>
          <a:xfrm>
            <a:off x="957943" y="5089489"/>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示例代码：</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 name="矩形 1"/>
          <p:cNvSpPr/>
          <p:nvPr/>
        </p:nvSpPr>
        <p:spPr>
          <a:xfrm>
            <a:off x="1223435" y="2952621"/>
            <a:ext cx="9952565"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str</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指定检索的字符串</a:t>
            </a:r>
          </a:p>
          <a:p>
            <a:pPr marL="285750" indent="-285750">
              <a:lnSpc>
                <a:spcPct val="150000"/>
              </a:lnSpc>
              <a:buFont typeface="Arial" panose="020B0604020202020204" pitchFamily="34" charset="0"/>
              <a:buChar char="•"/>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beg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开始索引，默认为</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end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结束索引，默认为字符串的长度。</a:t>
            </a:r>
          </a:p>
        </p:txBody>
      </p:sp>
      <p:sp>
        <p:nvSpPr>
          <p:cNvPr id="3" name="矩形 2"/>
          <p:cNvSpPr/>
          <p:nvPr/>
        </p:nvSpPr>
        <p:spPr>
          <a:xfrm>
            <a:off x="972457" y="2606862"/>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参数说明：</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1" name="矩形 10"/>
          <p:cNvSpPr/>
          <p:nvPr/>
        </p:nvSpPr>
        <p:spPr>
          <a:xfrm>
            <a:off x="1216178" y="4527419"/>
            <a:ext cx="8969829"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包含</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子</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字符串</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返回开始的索引值，否则抛出异常。</a:t>
            </a:r>
          </a:p>
        </p:txBody>
      </p:sp>
      <p:sp>
        <p:nvSpPr>
          <p:cNvPr id="12" name="矩形 11"/>
          <p:cNvSpPr/>
          <p:nvPr/>
        </p:nvSpPr>
        <p:spPr>
          <a:xfrm>
            <a:off x="965200" y="4181660"/>
            <a:ext cx="1415772"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函数返回值：</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1836619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字符串函数</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972458" y="980482"/>
            <a:ext cx="9768114" cy="1569660"/>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函数名称：</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replace</a:t>
            </a:r>
          </a:p>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语法结构：</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str</a:t>
            </a:r>
            <a:r>
              <a:rPr lang="en-US" altLang="zh-CN" sz="1600" b="1"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replace</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(old, new, [ , max]</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p>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函数描述：</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把字符串中的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old</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（旧字符串） 替换成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new(</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新字符串</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，如果指定第三个参数</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max</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，则替换不</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超</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过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max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次。</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标题 1"/>
          <p:cNvSpPr txBox="1">
            <a:spLocks/>
          </p:cNvSpPr>
          <p:nvPr/>
        </p:nvSpPr>
        <p:spPr>
          <a:xfrm>
            <a:off x="1015999" y="5718676"/>
            <a:ext cx="9220807" cy="8894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b="0" dirty="0" smtClean="0">
                <a:solidFill>
                  <a:schemeClr val="tx1">
                    <a:lumMod val="65000"/>
                    <a:lumOff val="35000"/>
                  </a:schemeClr>
                </a:solidFill>
              </a:rPr>
              <a:t>&gt;&gt;&gt; </a:t>
            </a:r>
            <a:r>
              <a:rPr lang="en-US" altLang="zh-CN" sz="1400" dirty="0" err="1" smtClean="0">
                <a:solidFill>
                  <a:schemeClr val="tx1">
                    <a:lumMod val="65000"/>
                    <a:lumOff val="35000"/>
                  </a:schemeClr>
                </a:solidFill>
              </a:rPr>
              <a:t>str</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ilovechina</a:t>
            </a:r>
            <a:r>
              <a:rPr lang="en-US" altLang="zh-CN" sz="1400" dirty="0" smtClean="0">
                <a:solidFill>
                  <a:schemeClr val="tx1">
                    <a:lumMod val="65000"/>
                    <a:lumOff val="35000"/>
                  </a:schemeClr>
                </a:solidFill>
              </a:rPr>
              <a:t>’</a:t>
            </a:r>
          </a:p>
          <a:p>
            <a:pPr>
              <a:lnSpc>
                <a:spcPct val="150000"/>
              </a:lnSpc>
            </a:pPr>
            <a:r>
              <a:rPr lang="en-US" altLang="zh-CN" sz="1400" dirty="0" smtClean="0">
                <a:solidFill>
                  <a:schemeClr val="tx1">
                    <a:lumMod val="65000"/>
                    <a:lumOff val="35000"/>
                  </a:schemeClr>
                </a:solidFill>
              </a:rPr>
              <a:t>&gt;&gt;&gt; </a:t>
            </a:r>
            <a:r>
              <a:rPr lang="en-US" altLang="zh-CN" sz="1400" b="0" dirty="0" smtClean="0">
                <a:solidFill>
                  <a:schemeClr val="tx1">
                    <a:lumMod val="65000"/>
                    <a:lumOff val="35000"/>
                  </a:schemeClr>
                </a:solidFill>
              </a:rPr>
              <a:t>print</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str</a:t>
            </a:r>
            <a:r>
              <a:rPr lang="en-US" altLang="zh-CN" sz="1400" dirty="0" err="1" smtClean="0">
                <a:solidFill>
                  <a:srgbClr val="ED7D31"/>
                </a:solidFill>
              </a:rPr>
              <a:t>.replace</a:t>
            </a:r>
            <a:r>
              <a:rPr lang="en-US" altLang="zh-CN" sz="1400" dirty="0" smtClean="0">
                <a:solidFill>
                  <a:schemeClr val="tx1">
                    <a:lumMod val="65000"/>
                    <a:lumOff val="35000"/>
                  </a:schemeClr>
                </a:solidFill>
              </a:rPr>
              <a:t>(‘china’</a:t>
            </a:r>
            <a:r>
              <a:rPr lang="zh-CN" altLang="en-US" sz="1400" dirty="0" smtClean="0">
                <a:solidFill>
                  <a:schemeClr val="tx1">
                    <a:lumMod val="65000"/>
                    <a:lumOff val="35000"/>
                  </a:schemeClr>
                </a:solidFill>
              </a:rPr>
              <a:t>，‘</a:t>
            </a:r>
            <a:r>
              <a:rPr lang="en-US" altLang="zh-CN" sz="1400" dirty="0" smtClean="0">
                <a:solidFill>
                  <a:schemeClr val="tx1">
                    <a:lumMod val="65000"/>
                    <a:lumOff val="35000"/>
                  </a:schemeClr>
                </a:solidFill>
              </a:rPr>
              <a:t>Beijing</a:t>
            </a:r>
            <a:r>
              <a:rPr lang="zh-CN" altLang="en-US" sz="1400" dirty="0" smtClean="0">
                <a:solidFill>
                  <a:schemeClr val="tx1">
                    <a:lumMod val="65000"/>
                    <a:lumOff val="35000"/>
                  </a:schemeClr>
                </a:solidFill>
              </a:rPr>
              <a:t>’</a:t>
            </a:r>
            <a:r>
              <a:rPr lang="en-US" altLang="zh-CN" sz="1400" dirty="0" smtClean="0">
                <a:solidFill>
                  <a:schemeClr val="tx1">
                    <a:lumMod val="65000"/>
                    <a:lumOff val="35000"/>
                  </a:schemeClr>
                </a:solidFill>
              </a:rPr>
              <a:t>)   </a:t>
            </a:r>
            <a:r>
              <a:rPr lang="en-US" altLang="zh-CN" sz="1400" b="0" dirty="0" smtClean="0">
                <a:solidFill>
                  <a:schemeClr val="tx1">
                    <a:lumMod val="50000"/>
                    <a:lumOff val="50000"/>
                  </a:schemeClr>
                </a:solidFill>
              </a:rPr>
              <a:t># </a:t>
            </a:r>
            <a:r>
              <a:rPr lang="en-US" altLang="zh-CN" sz="1400" b="0" dirty="0" err="1" smtClean="0">
                <a:solidFill>
                  <a:schemeClr val="tx1">
                    <a:lumMod val="50000"/>
                    <a:lumOff val="50000"/>
                  </a:schemeClr>
                </a:solidFill>
              </a:rPr>
              <a:t>iloveBeijing</a:t>
            </a:r>
            <a:endParaRPr lang="en-US" altLang="zh-CN" sz="1400" b="0" dirty="0">
              <a:solidFill>
                <a:schemeClr val="tx1">
                  <a:lumMod val="50000"/>
                  <a:lumOff val="50000"/>
                </a:schemeClr>
              </a:solidFill>
            </a:endParaRPr>
          </a:p>
        </p:txBody>
      </p:sp>
      <p:sp>
        <p:nvSpPr>
          <p:cNvPr id="14" name="矩形 13"/>
          <p:cNvSpPr/>
          <p:nvPr/>
        </p:nvSpPr>
        <p:spPr>
          <a:xfrm>
            <a:off x="957943" y="5365261"/>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示例代码：</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 name="矩形 1"/>
          <p:cNvSpPr/>
          <p:nvPr/>
        </p:nvSpPr>
        <p:spPr>
          <a:xfrm>
            <a:off x="1223435" y="2952621"/>
            <a:ext cx="9952565"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old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将被替换的子字符串。</a:t>
            </a:r>
          </a:p>
          <a:p>
            <a:pPr marL="285750" indent="-285750">
              <a:lnSpc>
                <a:spcPct val="150000"/>
              </a:lnSpc>
              <a:buFont typeface="Arial" panose="020B0604020202020204" pitchFamily="34" charset="0"/>
              <a:buChar char="•"/>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new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新字符串，用于替换</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old</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子字符串。</a:t>
            </a:r>
          </a:p>
          <a:p>
            <a:pPr marL="285750" indent="-285750">
              <a:lnSpc>
                <a:spcPct val="150000"/>
              </a:lnSpc>
              <a:buFont typeface="Arial" panose="020B0604020202020204" pitchFamily="34" charset="0"/>
              <a:buChar char="•"/>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max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可选字符串</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替换不超过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max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次。</a:t>
            </a:r>
          </a:p>
        </p:txBody>
      </p:sp>
      <p:sp>
        <p:nvSpPr>
          <p:cNvPr id="3" name="矩形 2"/>
          <p:cNvSpPr/>
          <p:nvPr/>
        </p:nvSpPr>
        <p:spPr>
          <a:xfrm>
            <a:off x="972457" y="2606862"/>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参数说明：</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1" name="矩形 10"/>
          <p:cNvSpPr/>
          <p:nvPr/>
        </p:nvSpPr>
        <p:spPr>
          <a:xfrm>
            <a:off x="1216178" y="4527419"/>
            <a:ext cx="9959822"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返回字符串中的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old</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（旧字符串） 替换成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new(</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新字符串</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后生成的新字符串，如果指定第三个参数</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max</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，则替换不超过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max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次。</a:t>
            </a:r>
          </a:p>
        </p:txBody>
      </p:sp>
      <p:sp>
        <p:nvSpPr>
          <p:cNvPr id="12" name="矩形 11"/>
          <p:cNvSpPr/>
          <p:nvPr/>
        </p:nvSpPr>
        <p:spPr>
          <a:xfrm>
            <a:off x="965200" y="4181660"/>
            <a:ext cx="1415772"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函数返回值：</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5721773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字符串函数</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972458" y="980482"/>
            <a:ext cx="9768114" cy="1200329"/>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函数名称：</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split</a:t>
            </a:r>
          </a:p>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语法结构：</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str</a:t>
            </a:r>
            <a:r>
              <a:rPr lang="en-US" altLang="zh-CN" sz="1600" b="1"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split(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split [, </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string.count</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str</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p>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函数描述：</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通过指定分隔符对字符串进行切片，如果参数</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有指定值，则仅分隔 </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个子</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字符串</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标题 1"/>
          <p:cNvSpPr txBox="1">
            <a:spLocks/>
          </p:cNvSpPr>
          <p:nvPr/>
        </p:nvSpPr>
        <p:spPr>
          <a:xfrm>
            <a:off x="1015999" y="5021997"/>
            <a:ext cx="9220807" cy="8894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b="0" dirty="0" smtClean="0">
                <a:solidFill>
                  <a:schemeClr val="tx1">
                    <a:lumMod val="65000"/>
                    <a:lumOff val="35000"/>
                  </a:schemeClr>
                </a:solidFill>
              </a:rPr>
              <a:t>&gt;&gt;&gt; </a:t>
            </a:r>
            <a:r>
              <a:rPr lang="en-US" altLang="zh-CN" sz="1400" dirty="0" err="1" smtClean="0">
                <a:solidFill>
                  <a:schemeClr val="tx1">
                    <a:lumMod val="65000"/>
                    <a:lumOff val="35000"/>
                  </a:schemeClr>
                </a:solidFill>
              </a:rPr>
              <a:t>str</a:t>
            </a:r>
            <a:r>
              <a:rPr lang="en-US" altLang="zh-CN" sz="1400" dirty="0" smtClean="0">
                <a:solidFill>
                  <a:schemeClr val="tx1">
                    <a:lumMod val="65000"/>
                    <a:lumOff val="35000"/>
                  </a:schemeClr>
                </a:solidFill>
              </a:rPr>
              <a:t> =‘I love china’</a:t>
            </a:r>
          </a:p>
          <a:p>
            <a:pPr>
              <a:lnSpc>
                <a:spcPct val="150000"/>
              </a:lnSpc>
            </a:pPr>
            <a:r>
              <a:rPr lang="en-US" altLang="zh-CN" sz="1400" dirty="0" smtClean="0">
                <a:solidFill>
                  <a:schemeClr val="tx1">
                    <a:lumMod val="65000"/>
                    <a:lumOff val="35000"/>
                  </a:schemeClr>
                </a:solidFill>
              </a:rPr>
              <a:t>&gt;&gt;&gt; </a:t>
            </a:r>
            <a:r>
              <a:rPr lang="en-US" altLang="zh-CN" sz="1400" b="0" dirty="0" smtClean="0">
                <a:solidFill>
                  <a:schemeClr val="tx1">
                    <a:lumMod val="65000"/>
                    <a:lumOff val="35000"/>
                  </a:schemeClr>
                </a:solidFill>
              </a:rPr>
              <a:t>print</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str</a:t>
            </a:r>
            <a:r>
              <a:rPr lang="en-US" altLang="zh-CN" sz="1400" dirty="0" err="1" smtClean="0">
                <a:solidFill>
                  <a:srgbClr val="ED7D31"/>
                </a:solidFill>
              </a:rPr>
              <a:t>.split</a:t>
            </a:r>
            <a:r>
              <a:rPr lang="en-US" altLang="zh-CN" sz="1400" dirty="0" smtClean="0">
                <a:solidFill>
                  <a:schemeClr val="tx1">
                    <a:lumMod val="65000"/>
                    <a:lumOff val="35000"/>
                  </a:schemeClr>
                </a:solidFill>
              </a:rPr>
              <a:t>(‘ ’)   </a:t>
            </a:r>
            <a:r>
              <a:rPr lang="en-US" altLang="zh-CN" sz="1400" b="0" dirty="0" smtClean="0">
                <a:solidFill>
                  <a:schemeClr val="tx1">
                    <a:lumMod val="50000"/>
                    <a:lumOff val="50000"/>
                  </a:schemeClr>
                </a:solidFill>
              </a:rPr>
              <a:t># </a:t>
            </a:r>
            <a:r>
              <a:rPr lang="en-US" altLang="zh-CN" sz="1400" b="0" dirty="0">
                <a:solidFill>
                  <a:schemeClr val="tx1">
                    <a:lumMod val="50000"/>
                    <a:lumOff val="50000"/>
                  </a:schemeClr>
                </a:solidFill>
              </a:rPr>
              <a:t>['</a:t>
            </a:r>
            <a:r>
              <a:rPr lang="en-US" altLang="zh-CN" sz="1400" b="0" dirty="0" err="1">
                <a:solidFill>
                  <a:schemeClr val="tx1">
                    <a:lumMod val="50000"/>
                    <a:lumOff val="50000"/>
                  </a:schemeClr>
                </a:solidFill>
              </a:rPr>
              <a:t>i</a:t>
            </a:r>
            <a:r>
              <a:rPr lang="en-US" altLang="zh-CN" sz="1400" b="0" dirty="0">
                <a:solidFill>
                  <a:schemeClr val="tx1">
                    <a:lumMod val="50000"/>
                    <a:lumOff val="50000"/>
                  </a:schemeClr>
                </a:solidFill>
              </a:rPr>
              <a:t>', 'love', 'china']</a:t>
            </a:r>
          </a:p>
        </p:txBody>
      </p:sp>
      <p:sp>
        <p:nvSpPr>
          <p:cNvPr id="14" name="矩形 13"/>
          <p:cNvSpPr/>
          <p:nvPr/>
        </p:nvSpPr>
        <p:spPr>
          <a:xfrm>
            <a:off x="957943" y="4668582"/>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示例代码：</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 name="矩形 1"/>
          <p:cNvSpPr/>
          <p:nvPr/>
        </p:nvSpPr>
        <p:spPr>
          <a:xfrm>
            <a:off x="1223435" y="2705884"/>
            <a:ext cx="9952565"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str</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分隔符，默认为所有的空字符，包括空格、换行</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、制表符</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等。</a:t>
            </a:r>
          </a:p>
          <a:p>
            <a:pPr marL="285750" indent="-285750">
              <a:lnSpc>
                <a:spcPct val="150000"/>
              </a:lnSpc>
              <a:buFont typeface="Arial" panose="020B0604020202020204" pitchFamily="34" charset="0"/>
              <a:buChar char="•"/>
            </a:pP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分割次数。</a:t>
            </a:r>
          </a:p>
        </p:txBody>
      </p:sp>
      <p:sp>
        <p:nvSpPr>
          <p:cNvPr id="3" name="矩形 2"/>
          <p:cNvSpPr/>
          <p:nvPr/>
        </p:nvSpPr>
        <p:spPr>
          <a:xfrm>
            <a:off x="972457" y="2360125"/>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参数说明：</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1" name="矩形 10"/>
          <p:cNvSpPr/>
          <p:nvPr/>
        </p:nvSpPr>
        <p:spPr>
          <a:xfrm>
            <a:off x="1216178" y="4019425"/>
            <a:ext cx="9959822" cy="4154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分割后的字符串列表。</a:t>
            </a:r>
          </a:p>
        </p:txBody>
      </p:sp>
      <p:sp>
        <p:nvSpPr>
          <p:cNvPr id="12" name="矩形 11"/>
          <p:cNvSpPr/>
          <p:nvPr/>
        </p:nvSpPr>
        <p:spPr>
          <a:xfrm>
            <a:off x="965200" y="3673666"/>
            <a:ext cx="1415772"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函数返回值：</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23843137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字符串函数</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972458" y="980482"/>
            <a:ext cx="9768114" cy="1246495"/>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函数名称：</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strip</a:t>
            </a:r>
          </a:p>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语法结构：</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str</a:t>
            </a:r>
            <a:r>
              <a:rPr lang="en-US" altLang="zh-CN" sz="1600" b="1"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strip(</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 chars ]</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p>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函数描述：</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用于移除字符串头尾指定的字符（默认为空格）。</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标题 1"/>
          <p:cNvSpPr txBox="1">
            <a:spLocks/>
          </p:cNvSpPr>
          <p:nvPr/>
        </p:nvSpPr>
        <p:spPr>
          <a:xfrm>
            <a:off x="1015999" y="4688170"/>
            <a:ext cx="9220807" cy="8894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b="0" dirty="0" smtClean="0">
                <a:solidFill>
                  <a:schemeClr val="tx1">
                    <a:lumMod val="65000"/>
                    <a:lumOff val="35000"/>
                  </a:schemeClr>
                </a:solidFill>
              </a:rPr>
              <a:t>&gt;&gt;&gt; </a:t>
            </a:r>
            <a:r>
              <a:rPr lang="en-US" altLang="zh-CN" sz="1400" dirty="0" err="1" smtClean="0">
                <a:solidFill>
                  <a:schemeClr val="tx1">
                    <a:lumMod val="65000"/>
                    <a:lumOff val="35000"/>
                  </a:schemeClr>
                </a:solidFill>
              </a:rPr>
              <a:t>str</a:t>
            </a:r>
            <a:r>
              <a:rPr lang="en-US" altLang="zh-CN" sz="1400" dirty="0" smtClean="0">
                <a:solidFill>
                  <a:schemeClr val="tx1">
                    <a:lumMod val="65000"/>
                    <a:lumOff val="35000"/>
                  </a:schemeClr>
                </a:solidFill>
              </a:rPr>
              <a:t> =‘I love china        ’</a:t>
            </a:r>
          </a:p>
          <a:p>
            <a:pPr>
              <a:lnSpc>
                <a:spcPct val="150000"/>
              </a:lnSpc>
            </a:pPr>
            <a:r>
              <a:rPr lang="en-US" altLang="zh-CN" sz="1400" dirty="0" smtClean="0">
                <a:solidFill>
                  <a:schemeClr val="tx1">
                    <a:lumMod val="65000"/>
                    <a:lumOff val="35000"/>
                  </a:schemeClr>
                </a:solidFill>
              </a:rPr>
              <a:t>&gt;&gt;&gt; </a:t>
            </a:r>
            <a:r>
              <a:rPr lang="en-US" altLang="zh-CN" sz="1400" b="0" dirty="0" smtClean="0">
                <a:solidFill>
                  <a:schemeClr val="tx1">
                    <a:lumMod val="65000"/>
                    <a:lumOff val="35000"/>
                  </a:schemeClr>
                </a:solidFill>
              </a:rPr>
              <a:t>print</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str</a:t>
            </a:r>
            <a:r>
              <a:rPr lang="en-US" altLang="zh-CN" sz="1400" dirty="0" err="1" smtClean="0">
                <a:solidFill>
                  <a:srgbClr val="ED7D31"/>
                </a:solidFill>
              </a:rPr>
              <a:t>.strip</a:t>
            </a:r>
            <a:r>
              <a:rPr lang="zh-CN" altLang="en-US" sz="1400" dirty="0">
                <a:solidFill>
                  <a:schemeClr val="tx1">
                    <a:lumMod val="65000"/>
                    <a:lumOff val="35000"/>
                  </a:schemeClr>
                </a:solidFill>
              </a:rPr>
              <a:t>（）</a:t>
            </a:r>
            <a:r>
              <a:rPr lang="en-US" altLang="zh-CN" sz="1400" dirty="0" smtClean="0">
                <a:solidFill>
                  <a:schemeClr val="tx1">
                    <a:lumMod val="65000"/>
                    <a:lumOff val="35000"/>
                  </a:schemeClr>
                </a:solidFill>
              </a:rPr>
              <a:t>   </a:t>
            </a:r>
            <a:r>
              <a:rPr lang="en-US" altLang="zh-CN" sz="1400" b="0" dirty="0" smtClean="0">
                <a:solidFill>
                  <a:schemeClr val="tx1">
                    <a:lumMod val="50000"/>
                    <a:lumOff val="50000"/>
                  </a:schemeClr>
                </a:solidFill>
              </a:rPr>
              <a:t># I love china</a:t>
            </a:r>
            <a:endParaRPr lang="en-US" altLang="zh-CN" sz="1400" b="0" dirty="0">
              <a:solidFill>
                <a:schemeClr val="tx1">
                  <a:lumMod val="50000"/>
                  <a:lumOff val="50000"/>
                </a:schemeClr>
              </a:solidFill>
            </a:endParaRPr>
          </a:p>
        </p:txBody>
      </p:sp>
      <p:sp>
        <p:nvSpPr>
          <p:cNvPr id="14" name="矩形 13"/>
          <p:cNvSpPr/>
          <p:nvPr/>
        </p:nvSpPr>
        <p:spPr>
          <a:xfrm>
            <a:off x="957943" y="4334755"/>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示例代码：</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 name="矩形 1"/>
          <p:cNvSpPr/>
          <p:nvPr/>
        </p:nvSpPr>
        <p:spPr>
          <a:xfrm>
            <a:off x="1223435" y="2705884"/>
            <a:ext cx="9952565"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chars --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移除字符串头尾指定的字符。</a:t>
            </a:r>
          </a:p>
        </p:txBody>
      </p:sp>
      <p:sp>
        <p:nvSpPr>
          <p:cNvPr id="3" name="矩形 2"/>
          <p:cNvSpPr/>
          <p:nvPr/>
        </p:nvSpPr>
        <p:spPr>
          <a:xfrm>
            <a:off x="972457" y="2360125"/>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参数说明：</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1" name="矩形 10"/>
          <p:cNvSpPr/>
          <p:nvPr/>
        </p:nvSpPr>
        <p:spPr>
          <a:xfrm>
            <a:off x="1216178" y="3685597"/>
            <a:ext cx="9959822" cy="4154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返回移除字符串头尾指定的字符生成的新字符串。</a:t>
            </a:r>
          </a:p>
        </p:txBody>
      </p:sp>
      <p:sp>
        <p:nvSpPr>
          <p:cNvPr id="12" name="矩形 11"/>
          <p:cNvSpPr/>
          <p:nvPr/>
        </p:nvSpPr>
        <p:spPr>
          <a:xfrm>
            <a:off x="965200" y="3339838"/>
            <a:ext cx="1415772"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函数返回值：</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7054465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字符串处理函数的汇总分类</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50000"/>
              </a:lnSpc>
            </a:pPr>
            <a:r>
              <a:rPr lang="zh-CN" altLang="en-US" sz="1800" b="1" dirty="0" smtClean="0"/>
              <a:t>字符串大小写转换</a:t>
            </a:r>
            <a:endParaRPr lang="en-US" altLang="zh-CN" sz="1800" b="1" dirty="0" smtClean="0"/>
          </a:p>
          <a:p>
            <a:pPr marL="0" indent="0">
              <a:lnSpc>
                <a:spcPct val="150000"/>
              </a:lnSpc>
              <a:buNone/>
            </a:pPr>
            <a:r>
              <a:rPr lang="en-US" altLang="zh-CN" sz="1800" dirty="0" smtClean="0"/>
              <a:t>    lower() / upper() /</a:t>
            </a:r>
            <a:r>
              <a:rPr lang="en-US" altLang="zh-CN" sz="1800" dirty="0" err="1" smtClean="0"/>
              <a:t>swapcase</a:t>
            </a:r>
            <a:r>
              <a:rPr lang="en-US" altLang="zh-CN" sz="1800" dirty="0" smtClean="0"/>
              <a:t>() / title()</a:t>
            </a:r>
          </a:p>
          <a:p>
            <a:pPr>
              <a:lnSpc>
                <a:spcPct val="150000"/>
              </a:lnSpc>
            </a:pPr>
            <a:r>
              <a:rPr lang="zh-CN" altLang="en-US" sz="1800" b="1" dirty="0" smtClean="0"/>
              <a:t>字符串搜索、替换</a:t>
            </a:r>
            <a:endParaRPr lang="en-US" altLang="zh-CN" sz="1800" b="1" dirty="0" smtClean="0"/>
          </a:p>
          <a:p>
            <a:pPr marL="0" indent="0">
              <a:lnSpc>
                <a:spcPct val="150000"/>
              </a:lnSpc>
              <a:buNone/>
            </a:pPr>
            <a:r>
              <a:rPr lang="en-US" altLang="zh-CN" sz="1800" dirty="0" smtClean="0"/>
              <a:t>    find() /count() / replace / strip() / </a:t>
            </a:r>
            <a:r>
              <a:rPr lang="en-US" altLang="zh-CN" sz="1800" dirty="0" err="1" smtClean="0"/>
              <a:t>lstrip</a:t>
            </a:r>
            <a:r>
              <a:rPr lang="en-US" altLang="zh-CN" sz="1800" dirty="0" smtClean="0"/>
              <a:t>() /</a:t>
            </a:r>
            <a:r>
              <a:rPr lang="en-US" altLang="zh-CN" sz="1800" dirty="0" err="1" smtClean="0"/>
              <a:t>rstrip</a:t>
            </a:r>
            <a:r>
              <a:rPr lang="en-US" altLang="zh-CN" sz="1800" dirty="0" smtClean="0"/>
              <a:t>()</a:t>
            </a:r>
          </a:p>
          <a:p>
            <a:pPr>
              <a:lnSpc>
                <a:spcPct val="150000"/>
              </a:lnSpc>
            </a:pPr>
            <a:r>
              <a:rPr lang="zh-CN" altLang="en-US" sz="1800" b="1" dirty="0" smtClean="0"/>
              <a:t>字符串分割、组合</a:t>
            </a:r>
            <a:endParaRPr lang="en-US" altLang="zh-CN" sz="1800" b="1" dirty="0" smtClean="0"/>
          </a:p>
          <a:p>
            <a:pPr marL="0" indent="0">
              <a:lnSpc>
                <a:spcPct val="150000"/>
              </a:lnSpc>
              <a:buNone/>
            </a:pPr>
            <a:r>
              <a:rPr lang="en-US" altLang="zh-CN" sz="1800" dirty="0" smtClean="0"/>
              <a:t>    split() / join()</a:t>
            </a:r>
          </a:p>
          <a:p>
            <a:pPr>
              <a:lnSpc>
                <a:spcPct val="150000"/>
              </a:lnSpc>
            </a:pPr>
            <a:r>
              <a:rPr lang="zh-CN" altLang="en-US" sz="1800" b="1" dirty="0" smtClean="0"/>
              <a:t>字符串编码、解码</a:t>
            </a:r>
            <a:endParaRPr lang="en-US" altLang="zh-CN" sz="1800" b="1" dirty="0" smtClean="0"/>
          </a:p>
          <a:p>
            <a:pPr marL="0" indent="0">
              <a:lnSpc>
                <a:spcPct val="150000"/>
              </a:lnSpc>
              <a:buNone/>
            </a:pPr>
            <a:r>
              <a:rPr lang="en-US" altLang="zh-CN" sz="1800" dirty="0" smtClean="0"/>
              <a:t>    decode()/encode()</a:t>
            </a:r>
          </a:p>
          <a:p>
            <a:pPr>
              <a:lnSpc>
                <a:spcPct val="150000"/>
              </a:lnSpc>
            </a:pPr>
            <a:r>
              <a:rPr lang="zh-CN" altLang="en-US" sz="1800" b="1" dirty="0" smtClean="0"/>
              <a:t>字符串测试</a:t>
            </a:r>
            <a:endParaRPr lang="en-US" altLang="zh-CN" sz="1800" b="1" dirty="0" smtClean="0"/>
          </a:p>
          <a:p>
            <a:pPr marL="0" indent="0">
              <a:lnSpc>
                <a:spcPct val="150000"/>
              </a:lnSpc>
              <a:buNone/>
            </a:pPr>
            <a:r>
              <a:rPr lang="en-US" altLang="zh-CN" sz="1800" dirty="0" smtClean="0"/>
              <a:t>    </a:t>
            </a:r>
            <a:r>
              <a:rPr lang="en-US" altLang="zh-CN" sz="1800" dirty="0" err="1" smtClean="0"/>
              <a:t>isalpha</a:t>
            </a:r>
            <a:r>
              <a:rPr lang="en-US" altLang="zh-CN" sz="1800" dirty="0" smtClean="0"/>
              <a:t>() / </a:t>
            </a:r>
            <a:r>
              <a:rPr lang="en-US" altLang="zh-CN" sz="1800" dirty="0" err="1" smtClean="0"/>
              <a:t>isdigit</a:t>
            </a:r>
            <a:r>
              <a:rPr lang="en-US" altLang="zh-CN" sz="1800" dirty="0" smtClean="0"/>
              <a:t>() / </a:t>
            </a:r>
            <a:r>
              <a:rPr lang="en-US" altLang="zh-CN" sz="1800" dirty="0" err="1" smtClean="0"/>
              <a:t>isspace</a:t>
            </a:r>
            <a:r>
              <a:rPr lang="en-US" altLang="zh-CN" sz="1800" dirty="0" smtClean="0"/>
              <a:t>() / </a:t>
            </a:r>
            <a:r>
              <a:rPr lang="en-US" altLang="zh-CN" sz="1800" dirty="0" err="1" smtClean="0"/>
              <a:t>islower</a:t>
            </a:r>
            <a:r>
              <a:rPr lang="en-US" altLang="zh-CN" sz="1800" dirty="0" smtClean="0"/>
              <a:t>() / </a:t>
            </a:r>
            <a:r>
              <a:rPr lang="en-US" altLang="zh-CN" sz="1800" dirty="0" err="1" smtClean="0"/>
              <a:t>isupper</a:t>
            </a:r>
            <a:r>
              <a:rPr lang="en-US" altLang="zh-CN" sz="1800" dirty="0" smtClean="0"/>
              <a:t>() / </a:t>
            </a:r>
            <a:r>
              <a:rPr lang="en-US" altLang="zh-CN" sz="1800" dirty="0" err="1" smtClean="0"/>
              <a:t>istitle</a:t>
            </a:r>
            <a:r>
              <a:rPr lang="en-US" altLang="zh-CN" sz="1800" dirty="0" smtClean="0"/>
              <a:t>()</a:t>
            </a:r>
            <a:endParaRPr lang="zh-CN" altLang="en-US" sz="18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5"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字符串函数</a:t>
            </a:r>
          </a:p>
        </p:txBody>
      </p:sp>
    </p:spTree>
    <p:extLst>
      <p:ext uri="{BB962C8B-B14F-4D97-AF65-F5344CB8AC3E}">
        <p14:creationId xmlns:p14="http://schemas.microsoft.com/office/powerpoint/2010/main" val="902885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标识符</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994407" y="1824374"/>
            <a:ext cx="9920336" cy="1015663"/>
          </a:xfrm>
          <a:prstGeom prst="rect">
            <a:avLst/>
          </a:prstGeom>
        </p:spPr>
        <p:txBody>
          <a:bodyPr wrap="square">
            <a:spAutoFit/>
          </a:bodyPr>
          <a:lstStyle/>
          <a:p>
            <a:pPr>
              <a:lnSpc>
                <a:spcPct val="150000"/>
              </a:lnSpc>
            </a:pP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在编程语言中，标识符就是程序员自己规定的具有</a:t>
            </a:r>
            <a:r>
              <a:rPr lang="zh-CN" altLang="en-US" sz="2000" b="1" dirty="0">
                <a:ln/>
                <a:solidFill>
                  <a:schemeClr val="accent6"/>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特定含义</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a:t>
            </a:r>
            <a:r>
              <a:rPr lang="zh-CN" altLang="en-US" sz="2000" b="1" dirty="0">
                <a:ln/>
                <a:solidFill>
                  <a:schemeClr val="accent6"/>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词</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，比如</a:t>
            </a:r>
            <a:r>
              <a:rPr lang="zh-CN" altLang="en-US" sz="20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类名称</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0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属性名称</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0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变量名</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等。</a:t>
            </a:r>
          </a:p>
        </p:txBody>
      </p:sp>
      <p:sp>
        <p:nvSpPr>
          <p:cNvPr id="9" name="矩形 8"/>
          <p:cNvSpPr/>
          <p:nvPr/>
        </p:nvSpPr>
        <p:spPr>
          <a:xfrm>
            <a:off x="519034" y="1120591"/>
            <a:ext cx="11063365" cy="477054"/>
          </a:xfrm>
          <a:prstGeom prst="rect">
            <a:avLst/>
          </a:prstGeom>
          <a:noFill/>
        </p:spPr>
        <p:txBody>
          <a:bodyPr wrap="square" lIns="91440" tIns="45720" rIns="91440" bIns="45720">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标识符</a:t>
            </a:r>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的命名</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规则</a:t>
            </a:r>
            <a:endParaRPr lang="zh-CN" altLang="en-US" sz="2500" b="1" dirty="0">
              <a:ln/>
              <a:solidFill>
                <a:srgbClr val="ED7D31"/>
              </a:solidFill>
              <a:effectLst>
                <a:outerShdw blurRad="38100" dist="19050" dir="2700000" algn="tl" rotWithShape="0">
                  <a:schemeClr val="dk1">
                    <a:lumMod val="50000"/>
                    <a:alpha val="40000"/>
                  </a:schemeClr>
                </a:outerShdw>
              </a:effectLst>
            </a:endParaRPr>
          </a:p>
        </p:txBody>
      </p:sp>
      <p:sp>
        <p:nvSpPr>
          <p:cNvPr id="7" name="矩形 6"/>
          <p:cNvSpPr/>
          <p:nvPr/>
        </p:nvSpPr>
        <p:spPr>
          <a:xfrm>
            <a:off x="1122087" y="2875694"/>
            <a:ext cx="10260146" cy="3046988"/>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在 Python 里，标识符有</a:t>
            </a:r>
            <a:r>
              <a:rPr lang="zh-CN" altLang="en-US" sz="1600" b="1" dirty="0">
                <a:ln w="0"/>
                <a:solidFill>
                  <a:srgbClr val="ED7D31"/>
                </a:solidFill>
                <a:latin typeface="微软雅黑" panose="020B0503020204020204" pitchFamily="34" charset="-122"/>
                <a:ea typeface="微软雅黑" panose="020B0503020204020204" pitchFamily="34" charset="-122"/>
              </a:rPr>
              <a:t>字母</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b="1" dirty="0">
                <a:ln w="0"/>
                <a:solidFill>
                  <a:srgbClr val="ED7D31"/>
                </a:solidFill>
                <a:latin typeface="微软雅黑" panose="020B0503020204020204" pitchFamily="34" charset="-122"/>
                <a:ea typeface="微软雅黑" panose="020B0503020204020204" pitchFamily="34" charset="-122"/>
              </a:rPr>
              <a:t>数字</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b="1" dirty="0">
                <a:ln w="0"/>
                <a:solidFill>
                  <a:srgbClr val="ED7D31"/>
                </a:solidFill>
                <a:latin typeface="微软雅黑" panose="020B0503020204020204" pitchFamily="34" charset="-122"/>
                <a:ea typeface="微软雅黑" panose="020B0503020204020204" pitchFamily="34" charset="-122"/>
              </a:rPr>
              <a:t>下划线</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组成，</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但</a:t>
            </a:r>
            <a:r>
              <a:rPr lang="zh-CN" altLang="en-US" sz="1600" b="1" dirty="0">
                <a:ln w="0"/>
                <a:solidFill>
                  <a:srgbClr val="ED7D31"/>
                </a:solidFill>
                <a:latin typeface="微软雅黑" panose="020B0503020204020204" pitchFamily="34" charset="-122"/>
                <a:ea typeface="微软雅黑" panose="020B0503020204020204" pitchFamily="34" charset="-122"/>
              </a:rPr>
              <a:t>不能以数字开头</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中的标识符是</a:t>
            </a:r>
            <a:r>
              <a:rPr lang="zh-CN" altLang="en-US" sz="1600" b="1" dirty="0">
                <a:ln w="0"/>
                <a:solidFill>
                  <a:srgbClr val="ED7D31"/>
                </a:solidFill>
                <a:latin typeface="微软雅黑" panose="020B0503020204020204" pitchFamily="34" charset="-122"/>
                <a:ea typeface="微软雅黑" panose="020B0503020204020204" pitchFamily="34" charset="-122"/>
              </a:rPr>
              <a:t>区分大小写</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a:t>
            </a:r>
          </a:p>
          <a:p>
            <a:pPr marL="285750" indent="-285750">
              <a:lnSpc>
                <a:spcPct val="200000"/>
              </a:lnSpc>
              <a:buFont typeface="Wingdings" panose="05000000000000000000" pitchFamily="2" charset="2"/>
              <a:buChar char="Ø"/>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以</a:t>
            </a:r>
            <a:r>
              <a:rPr lang="zh-CN" altLang="en-US" sz="1600" b="1" dirty="0">
                <a:ln w="0"/>
                <a:solidFill>
                  <a:srgbClr val="ED7D31"/>
                </a:solidFill>
                <a:latin typeface="微软雅黑" panose="020B0503020204020204" pitchFamily="34" charset="-122"/>
                <a:ea typeface="微软雅黑" panose="020B0503020204020204" pitchFamily="34" charset="-122"/>
              </a:rPr>
              <a:t>下划线开头的</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标识符是有特殊意义的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。以</a:t>
            </a:r>
            <a:r>
              <a:rPr lang="zh-CN" altLang="en-US" sz="1600" b="1" dirty="0">
                <a:ln w="0"/>
                <a:solidFill>
                  <a:srgbClr val="ED7D31"/>
                </a:solidFill>
                <a:latin typeface="微软雅黑" panose="020B0503020204020204" pitchFamily="34" charset="-122"/>
                <a:ea typeface="微软雅黑" panose="020B0503020204020204" pitchFamily="34" charset="-122"/>
              </a:rPr>
              <a:t>单下划线开头</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ln w="0"/>
                <a:solidFill>
                  <a:schemeClr val="accent6"/>
                </a:solidFill>
                <a:latin typeface="微软雅黑" panose="020B0503020204020204" pitchFamily="34" charset="-122"/>
                <a:ea typeface="微软雅黑" panose="020B0503020204020204" pitchFamily="34" charset="-122"/>
              </a:rPr>
              <a:t>_foo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的代表不能直接访问的类属性，需通过类提供的接口进行访问，不能用</a:t>
            </a:r>
            <a:r>
              <a:rPr lang="zh-CN" altLang="en-US" sz="1600" b="1" dirty="0">
                <a:ln w="0"/>
                <a:solidFill>
                  <a:srgbClr val="ED7D31"/>
                </a:solidFill>
                <a:latin typeface="微软雅黑" panose="020B0503020204020204" pitchFamily="34" charset="-122"/>
                <a:ea typeface="微软雅黑" panose="020B0503020204020204" pitchFamily="34" charset="-122"/>
              </a:rPr>
              <a:t> </a:t>
            </a:r>
            <a:r>
              <a:rPr lang="zh-CN" altLang="en-US" sz="1600" b="1" dirty="0">
                <a:ln w="0"/>
                <a:solidFill>
                  <a:schemeClr val="accent6"/>
                </a:solidFill>
                <a:latin typeface="微软雅黑" panose="020B0503020204020204" pitchFamily="34" charset="-122"/>
                <a:ea typeface="微软雅黑" panose="020B0503020204020204" pitchFamily="34" charset="-122"/>
              </a:rPr>
              <a:t>from xxx import *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导</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入</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以</a:t>
            </a:r>
            <a:r>
              <a:rPr lang="zh-CN" altLang="en-US" sz="1600" b="1" dirty="0">
                <a:ln w="0"/>
                <a:solidFill>
                  <a:srgbClr val="ED7D31"/>
                </a:solidFill>
                <a:latin typeface="微软雅黑" panose="020B0503020204020204" pitchFamily="34" charset="-122"/>
                <a:ea typeface="微软雅黑" panose="020B0503020204020204" pitchFamily="34" charset="-122"/>
              </a:rPr>
              <a:t>双下划线开头</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sz="1600" b="1" dirty="0" smtClean="0">
                <a:ln w="0"/>
                <a:solidFill>
                  <a:schemeClr val="accent6"/>
                </a:solidFill>
                <a:latin typeface="微软雅黑" panose="020B0503020204020204" pitchFamily="34" charset="-122"/>
                <a:ea typeface="微软雅黑" panose="020B0503020204020204" pitchFamily="34" charset="-122"/>
              </a:rPr>
              <a:t>_ _</a:t>
            </a:r>
            <a:r>
              <a:rPr lang="en-US" altLang="zh-CN" sz="1600" b="1" dirty="0">
                <a:ln w="0"/>
                <a:solidFill>
                  <a:schemeClr val="accent6"/>
                </a:solidFill>
                <a:latin typeface="微软雅黑" panose="020B0503020204020204" pitchFamily="34" charset="-122"/>
                <a:ea typeface="微软雅黑" panose="020B0503020204020204" pitchFamily="34" charset="-122"/>
              </a:rPr>
              <a:t>foo</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 代表类的私有成员</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以</a:t>
            </a:r>
            <a:r>
              <a:rPr lang="zh-CN" altLang="en-US" sz="1600" b="1" dirty="0">
                <a:ln w="0"/>
                <a:solidFill>
                  <a:srgbClr val="ED7D31"/>
                </a:solidFill>
                <a:latin typeface="微软雅黑" panose="020B0503020204020204" pitchFamily="34" charset="-122"/>
                <a:ea typeface="微软雅黑" panose="020B0503020204020204" pitchFamily="34" charset="-122"/>
              </a:rPr>
              <a:t>双下划线开头和结尾</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600" b="1" dirty="0">
                <a:ln w="0"/>
                <a:solidFill>
                  <a:schemeClr val="accent6"/>
                </a:solidFill>
                <a:latin typeface="微软雅黑" panose="020B0503020204020204" pitchFamily="34" charset="-122"/>
                <a:ea typeface="微软雅黑" panose="020B0503020204020204" pitchFamily="34" charset="-122"/>
              </a:rPr>
              <a:t> </a:t>
            </a:r>
            <a:r>
              <a:rPr lang="en-US" altLang="zh-CN" sz="1600" b="1" dirty="0" smtClean="0">
                <a:ln w="0"/>
                <a:solidFill>
                  <a:schemeClr val="accent6"/>
                </a:solidFill>
                <a:latin typeface="微软雅黑" panose="020B0503020204020204" pitchFamily="34" charset="-122"/>
                <a:ea typeface="微软雅黑" panose="020B0503020204020204" pitchFamily="34" charset="-122"/>
              </a:rPr>
              <a:t>_ _</a:t>
            </a:r>
            <a:r>
              <a:rPr lang="en-US" altLang="zh-CN" sz="1600" b="1" dirty="0">
                <a:ln w="0"/>
                <a:solidFill>
                  <a:schemeClr val="accent6"/>
                </a:solidFill>
                <a:latin typeface="微软雅黑" panose="020B0503020204020204" pitchFamily="34" charset="-122"/>
                <a:ea typeface="微软雅黑" panose="020B0503020204020204" pitchFamily="34" charset="-122"/>
              </a:rPr>
              <a:t>foo</a:t>
            </a:r>
            <a:r>
              <a:rPr lang="en-US" altLang="zh-CN" sz="1600" b="1" dirty="0" smtClean="0">
                <a:ln w="0"/>
                <a:solidFill>
                  <a:schemeClr val="accent6"/>
                </a:solidFill>
                <a:latin typeface="微软雅黑" panose="020B0503020204020204" pitchFamily="34" charset="-122"/>
                <a:ea typeface="微软雅黑" panose="020B0503020204020204" pitchFamily="34" charset="-122"/>
              </a:rPr>
              <a:t>_ _</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 代表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里特殊方法专用的标识，如</a:t>
            </a:r>
            <a:r>
              <a:rPr lang="en-US" altLang="zh-CN" sz="1600" b="1" dirty="0" smtClean="0">
                <a:ln w="0"/>
                <a:solidFill>
                  <a:schemeClr val="accent6"/>
                </a:solidFill>
                <a:latin typeface="微软雅黑" panose="020B0503020204020204" pitchFamily="34" charset="-122"/>
                <a:ea typeface="微软雅黑" panose="020B0503020204020204" pitchFamily="34" charset="-122"/>
              </a:rPr>
              <a:t>_ _</a:t>
            </a:r>
            <a:r>
              <a:rPr lang="en-US" altLang="zh-CN" sz="1600" b="1" dirty="0" err="1">
                <a:ln w="0"/>
                <a:solidFill>
                  <a:schemeClr val="accent6"/>
                </a:solidFill>
                <a:latin typeface="微软雅黑" panose="020B0503020204020204" pitchFamily="34" charset="-122"/>
                <a:ea typeface="微软雅黑" panose="020B0503020204020204" pitchFamily="34" charset="-122"/>
              </a:rPr>
              <a:t>init</a:t>
            </a:r>
            <a:r>
              <a:rPr lang="en-US" altLang="zh-CN" sz="1600" b="1" dirty="0" smtClean="0">
                <a:ln w="0"/>
                <a:solidFill>
                  <a:schemeClr val="accent6"/>
                </a:solidFill>
                <a:latin typeface="微软雅黑" panose="020B0503020204020204" pitchFamily="34" charset="-122"/>
                <a:ea typeface="微软雅黑" panose="020B0503020204020204" pitchFamily="34" charset="-122"/>
              </a:rPr>
              <a:t>_ _()</a:t>
            </a:r>
            <a:r>
              <a:rPr lang="zh-CN" altLang="en-US" sz="1600" b="1" dirty="0">
                <a:ln w="0"/>
                <a:solidFill>
                  <a:schemeClr val="accent6"/>
                </a:solidFill>
                <a:latin typeface="微软雅黑" panose="020B0503020204020204" pitchFamily="34" charset="-122"/>
                <a:ea typeface="微软雅黑" panose="020B0503020204020204" pitchFamily="34" charset="-122"/>
              </a:rPr>
              <a:t>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代表类的构造函数。</a:t>
            </a:r>
          </a:p>
        </p:txBody>
      </p:sp>
    </p:spTree>
    <p:extLst>
      <p:ext uri="{BB962C8B-B14F-4D97-AF65-F5344CB8AC3E}">
        <p14:creationId xmlns:p14="http://schemas.microsoft.com/office/powerpoint/2010/main" val="41333640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语法与基础数据类型</a:t>
            </a:r>
            <a:endParaRPr lang="zh-CN" altLang="en-US" dirty="0"/>
          </a:p>
        </p:txBody>
      </p:sp>
      <p:sp>
        <p:nvSpPr>
          <p:cNvPr id="3" name="内容占位符 2"/>
          <p:cNvSpPr>
            <a:spLocks noGrp="1"/>
          </p:cNvSpPr>
          <p:nvPr>
            <p:ph idx="1"/>
          </p:nvPr>
        </p:nvSpPr>
        <p:spPr>
          <a:xfrm>
            <a:off x="838200" y="1825625"/>
            <a:ext cx="5257800" cy="1033689"/>
          </a:xfrm>
        </p:spPr>
        <p:txBody>
          <a:bodyPr>
            <a:normAutofit/>
          </a:bodyPr>
          <a:lstStyle/>
          <a:p>
            <a:pPr>
              <a:lnSpc>
                <a:spcPct val="150000"/>
              </a:lnSpc>
            </a:pPr>
            <a:r>
              <a:rPr lang="zh-CN" altLang="en-US" sz="1800" b="1" dirty="0" smtClean="0"/>
              <a:t>字符编码集合</a:t>
            </a:r>
            <a:endParaRPr lang="en-US" altLang="zh-CN" sz="1800" b="1" dirty="0" smtClean="0"/>
          </a:p>
          <a:p>
            <a:pPr marL="0" indent="0">
              <a:lnSpc>
                <a:spcPct val="100000"/>
              </a:lnSpc>
              <a:buNone/>
            </a:pPr>
            <a:r>
              <a:rPr lang="en-US" altLang="zh-CN" sz="1800" dirty="0" smtClean="0"/>
              <a:t>    </a:t>
            </a:r>
            <a:r>
              <a:rPr lang="zh-CN" altLang="en-US" sz="1800" dirty="0" smtClean="0">
                <a:solidFill>
                  <a:schemeClr val="tx1">
                    <a:lumMod val="65000"/>
                    <a:lumOff val="35000"/>
                  </a:schemeClr>
                </a:solidFill>
              </a:rPr>
              <a:t>从 </a:t>
            </a:r>
            <a:r>
              <a:rPr lang="en-US" altLang="zh-CN" sz="1800" dirty="0" smtClean="0">
                <a:solidFill>
                  <a:schemeClr val="tx1">
                    <a:lumMod val="65000"/>
                    <a:lumOff val="35000"/>
                  </a:schemeClr>
                </a:solidFill>
              </a:rPr>
              <a:t>ASCII</a:t>
            </a:r>
            <a:r>
              <a:rPr lang="zh-CN" altLang="en-US" sz="1800" dirty="0" smtClean="0">
                <a:solidFill>
                  <a:schemeClr val="tx1">
                    <a:lumMod val="65000"/>
                    <a:lumOff val="35000"/>
                  </a:schemeClr>
                </a:solidFill>
              </a:rPr>
              <a:t>编码 </a:t>
            </a:r>
            <a:r>
              <a:rPr lang="en-US" altLang="zh-CN" sz="1800" dirty="0" smtClean="0">
                <a:solidFill>
                  <a:schemeClr val="tx1">
                    <a:lumMod val="65000"/>
                    <a:lumOff val="35000"/>
                  </a:schemeClr>
                </a:solidFill>
              </a:rPr>
              <a:t>-&gt; Unicode</a:t>
            </a:r>
            <a:r>
              <a:rPr lang="zh-CN" altLang="en-US" sz="1800" dirty="0" smtClean="0">
                <a:solidFill>
                  <a:schemeClr val="tx1">
                    <a:lumMod val="65000"/>
                    <a:lumOff val="35000"/>
                  </a:schemeClr>
                </a:solidFill>
              </a:rPr>
              <a:t>编码 </a:t>
            </a:r>
            <a:r>
              <a:rPr lang="en-US" altLang="zh-CN" sz="1800" dirty="0" smtClean="0">
                <a:solidFill>
                  <a:schemeClr val="tx1">
                    <a:lumMod val="65000"/>
                    <a:lumOff val="35000"/>
                  </a:schemeClr>
                </a:solidFill>
              </a:rPr>
              <a:t>-&gt; UTF-8</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5"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本章总结</a:t>
            </a:r>
            <a:endParaRPr lang="zh-CN" altLang="en-US" sz="2000" b="1" dirty="0">
              <a:solidFill>
                <a:schemeClr val="bg1">
                  <a:lumMod val="95000"/>
                </a:schemeClr>
              </a:solidFill>
            </a:endParaRPr>
          </a:p>
        </p:txBody>
      </p:sp>
      <p:sp>
        <p:nvSpPr>
          <p:cNvPr id="6" name="内容占位符 2"/>
          <p:cNvSpPr txBox="1">
            <a:spLocks/>
          </p:cNvSpPr>
          <p:nvPr/>
        </p:nvSpPr>
        <p:spPr>
          <a:xfrm>
            <a:off x="838200" y="2859314"/>
            <a:ext cx="4778829" cy="1033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800" b="1" dirty="0" smtClean="0"/>
              <a:t>如何写出优雅的</a:t>
            </a:r>
            <a:r>
              <a:rPr lang="en-US" altLang="zh-CN" sz="1800" b="1" dirty="0" smtClean="0"/>
              <a:t>Python</a:t>
            </a:r>
            <a:r>
              <a:rPr lang="zh-CN" altLang="en-US" sz="1800" b="1" dirty="0" smtClean="0"/>
              <a:t>代码</a:t>
            </a:r>
            <a:endParaRPr lang="en-US" altLang="zh-CN" sz="1800" b="1" dirty="0" smtClean="0"/>
          </a:p>
          <a:p>
            <a:pPr marL="0" indent="0">
              <a:lnSpc>
                <a:spcPct val="100000"/>
              </a:lnSpc>
              <a:buNone/>
            </a:pPr>
            <a:r>
              <a:rPr lang="en-US" altLang="zh-CN" sz="1800" dirty="0" smtClean="0"/>
              <a:t>    </a:t>
            </a:r>
            <a:r>
              <a:rPr lang="zh-CN" altLang="en-US" sz="1800" dirty="0">
                <a:solidFill>
                  <a:schemeClr val="tx1">
                    <a:lumMod val="65000"/>
                    <a:lumOff val="35000"/>
                  </a:schemeClr>
                </a:solidFill>
              </a:rPr>
              <a:t>标识符、行首缩进、代码注释、空行</a:t>
            </a:r>
            <a:r>
              <a:rPr lang="en-US" altLang="zh-CN" sz="1800" dirty="0">
                <a:solidFill>
                  <a:schemeClr val="tx1">
                    <a:lumMod val="65000"/>
                    <a:lumOff val="35000"/>
                  </a:schemeClr>
                </a:solidFill>
              </a:rPr>
              <a:t>pass</a:t>
            </a:r>
          </a:p>
        </p:txBody>
      </p:sp>
      <p:sp>
        <p:nvSpPr>
          <p:cNvPr id="7" name="内容占位符 2"/>
          <p:cNvSpPr txBox="1">
            <a:spLocks/>
          </p:cNvSpPr>
          <p:nvPr/>
        </p:nvSpPr>
        <p:spPr>
          <a:xfrm>
            <a:off x="838200" y="3893003"/>
            <a:ext cx="3777343" cy="1033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800" b="1" dirty="0" smtClean="0"/>
              <a:t>标准输入输出</a:t>
            </a:r>
            <a:endParaRPr lang="en-US" altLang="zh-CN" sz="1800" b="1" dirty="0" smtClean="0"/>
          </a:p>
          <a:p>
            <a:pPr marL="0" indent="0">
              <a:lnSpc>
                <a:spcPct val="100000"/>
              </a:lnSpc>
              <a:buNone/>
            </a:pPr>
            <a:r>
              <a:rPr lang="en-US" altLang="zh-CN" sz="1800" dirty="0" smtClean="0"/>
              <a:t>    </a:t>
            </a:r>
            <a:r>
              <a:rPr lang="en-US" altLang="zh-CN" sz="1800" dirty="0">
                <a:solidFill>
                  <a:schemeClr val="tx1">
                    <a:lumMod val="65000"/>
                    <a:lumOff val="35000"/>
                  </a:schemeClr>
                </a:solidFill>
              </a:rPr>
              <a:t>input() / print()</a:t>
            </a:r>
          </a:p>
        </p:txBody>
      </p:sp>
      <p:sp>
        <p:nvSpPr>
          <p:cNvPr id="9" name="内容占位符 2"/>
          <p:cNvSpPr txBox="1">
            <a:spLocks/>
          </p:cNvSpPr>
          <p:nvPr/>
        </p:nvSpPr>
        <p:spPr>
          <a:xfrm>
            <a:off x="6096000" y="1825624"/>
            <a:ext cx="5003800" cy="1033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800" b="1" dirty="0" smtClean="0"/>
              <a:t>基础数据类型</a:t>
            </a:r>
            <a:r>
              <a:rPr lang="en-US" altLang="zh-CN" sz="1800" dirty="0" smtClean="0"/>
              <a:t>    </a:t>
            </a:r>
          </a:p>
          <a:p>
            <a:pPr marL="0" indent="0">
              <a:lnSpc>
                <a:spcPct val="100000"/>
              </a:lnSpc>
              <a:buNone/>
            </a:pPr>
            <a:r>
              <a:rPr lang="en-US" altLang="zh-CN" sz="1800" dirty="0"/>
              <a:t> </a:t>
            </a:r>
            <a:r>
              <a:rPr lang="en-US" altLang="zh-CN" sz="1800" dirty="0" smtClean="0"/>
              <a:t>   </a:t>
            </a:r>
            <a:r>
              <a:rPr lang="en-US" altLang="zh-CN" sz="1800" dirty="0">
                <a:solidFill>
                  <a:schemeClr val="tx1">
                    <a:lumMod val="65000"/>
                    <a:lumOff val="35000"/>
                  </a:schemeClr>
                </a:solidFill>
              </a:rPr>
              <a:t>6</a:t>
            </a:r>
            <a:r>
              <a:rPr lang="zh-CN" altLang="en-US" sz="1800" dirty="0">
                <a:solidFill>
                  <a:schemeClr val="tx1">
                    <a:lumMod val="65000"/>
                    <a:lumOff val="35000"/>
                  </a:schemeClr>
                </a:solidFill>
              </a:rPr>
              <a:t>个基础数据类型（</a:t>
            </a:r>
            <a:r>
              <a:rPr lang="en-US" altLang="zh-CN" sz="1800" dirty="0">
                <a:solidFill>
                  <a:schemeClr val="tx1">
                    <a:lumMod val="65000"/>
                    <a:lumOff val="35000"/>
                  </a:schemeClr>
                </a:solidFill>
              </a:rPr>
              <a:t>2</a:t>
            </a:r>
            <a:r>
              <a:rPr lang="zh-CN" altLang="en-US" sz="1800" dirty="0">
                <a:solidFill>
                  <a:schemeClr val="tx1">
                    <a:lumMod val="65000"/>
                    <a:lumOff val="35000"/>
                  </a:schemeClr>
                </a:solidFill>
              </a:rPr>
              <a:t>个可变，</a:t>
            </a:r>
            <a:r>
              <a:rPr lang="en-US" altLang="zh-CN" sz="1800" dirty="0">
                <a:solidFill>
                  <a:schemeClr val="tx1">
                    <a:lumMod val="65000"/>
                    <a:lumOff val="35000"/>
                  </a:schemeClr>
                </a:solidFill>
              </a:rPr>
              <a:t>4</a:t>
            </a:r>
            <a:r>
              <a:rPr lang="zh-CN" altLang="en-US" sz="1800" dirty="0">
                <a:solidFill>
                  <a:schemeClr val="tx1">
                    <a:lumMod val="65000"/>
                    <a:lumOff val="35000"/>
                  </a:schemeClr>
                </a:solidFill>
              </a:rPr>
              <a:t>个不可变）</a:t>
            </a:r>
            <a:endParaRPr lang="en-US" altLang="zh-CN" sz="1800" dirty="0">
              <a:solidFill>
                <a:schemeClr val="tx1">
                  <a:lumMod val="65000"/>
                  <a:lumOff val="35000"/>
                </a:schemeClr>
              </a:solidFill>
            </a:endParaRPr>
          </a:p>
        </p:txBody>
      </p:sp>
      <p:sp>
        <p:nvSpPr>
          <p:cNvPr id="10" name="内容占位符 2"/>
          <p:cNvSpPr txBox="1">
            <a:spLocks/>
          </p:cNvSpPr>
          <p:nvPr/>
        </p:nvSpPr>
        <p:spPr>
          <a:xfrm>
            <a:off x="6096000" y="3893002"/>
            <a:ext cx="5003800" cy="1033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800" b="1" dirty="0" smtClean="0"/>
              <a:t>字符串数据类型</a:t>
            </a:r>
            <a:endParaRPr lang="en-US" altLang="zh-CN" sz="1800" b="1" dirty="0" smtClean="0"/>
          </a:p>
          <a:p>
            <a:pPr marL="0" indent="0">
              <a:lnSpc>
                <a:spcPct val="120000"/>
              </a:lnSpc>
              <a:buNone/>
            </a:pPr>
            <a:r>
              <a:rPr lang="en-US" altLang="zh-CN" sz="1800" dirty="0" smtClean="0"/>
              <a:t>    </a:t>
            </a:r>
            <a:r>
              <a:rPr lang="zh-CN" altLang="en-US" sz="1800" dirty="0">
                <a:solidFill>
                  <a:schemeClr val="tx1">
                    <a:lumMod val="65000"/>
                    <a:lumOff val="35000"/>
                  </a:schemeClr>
                </a:solidFill>
              </a:rPr>
              <a:t>字符串截取操作、字符串常用函数</a:t>
            </a:r>
            <a:endParaRPr lang="en-US" altLang="zh-CN" sz="1800" dirty="0">
              <a:solidFill>
                <a:schemeClr val="tx1">
                  <a:lumMod val="65000"/>
                  <a:lumOff val="35000"/>
                </a:schemeClr>
              </a:solidFill>
            </a:endParaRPr>
          </a:p>
        </p:txBody>
      </p:sp>
      <p:sp>
        <p:nvSpPr>
          <p:cNvPr id="11" name="内容占位符 2"/>
          <p:cNvSpPr txBox="1">
            <a:spLocks/>
          </p:cNvSpPr>
          <p:nvPr/>
        </p:nvSpPr>
        <p:spPr>
          <a:xfrm>
            <a:off x="6096000" y="2859313"/>
            <a:ext cx="5003800" cy="1033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800" b="1" dirty="0" smtClean="0"/>
              <a:t>数字数据类型</a:t>
            </a:r>
            <a:endParaRPr lang="en-US" altLang="zh-CN" sz="1800" b="1" dirty="0" smtClean="0"/>
          </a:p>
          <a:p>
            <a:pPr marL="0" indent="0">
              <a:lnSpc>
                <a:spcPct val="110000"/>
              </a:lnSpc>
              <a:buNone/>
            </a:pPr>
            <a:r>
              <a:rPr lang="en-US" altLang="zh-CN" sz="1800" dirty="0" smtClean="0"/>
              <a:t>    </a:t>
            </a:r>
            <a:r>
              <a:rPr lang="zh-CN" altLang="en-US" sz="1800" dirty="0">
                <a:solidFill>
                  <a:schemeClr val="tx1">
                    <a:lumMod val="65000"/>
                    <a:lumOff val="35000"/>
                  </a:schemeClr>
                </a:solidFill>
              </a:rPr>
              <a:t>二进制数据向各种进制之间的转换</a:t>
            </a:r>
            <a:endParaRPr lang="en-US" altLang="zh-CN" sz="1800" dirty="0">
              <a:solidFill>
                <a:schemeClr val="tx1">
                  <a:lumMod val="65000"/>
                  <a:lumOff val="35000"/>
                </a:schemeClr>
              </a:solidFill>
            </a:endParaRPr>
          </a:p>
        </p:txBody>
      </p:sp>
    </p:spTree>
    <p:extLst>
      <p:ext uri="{BB962C8B-B14F-4D97-AF65-F5344CB8AC3E}">
        <p14:creationId xmlns:p14="http://schemas.microsoft.com/office/powerpoint/2010/main" val="20290573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4056700" y="2660868"/>
            <a:ext cx="4194709" cy="810532"/>
          </a:xfrm>
        </p:spPr>
        <p:txBody>
          <a:bodyPr>
            <a:normAutofit/>
          </a:bodyPr>
          <a:lstStyle/>
          <a:p>
            <a:pPr algn="ctr"/>
            <a:r>
              <a:rPr lang="en-US" altLang="zh-CN" sz="2000" dirty="0" smtClean="0">
                <a:solidFill>
                  <a:schemeClr val="tx1">
                    <a:lumMod val="65000"/>
                    <a:lumOff val="35000"/>
                  </a:schemeClr>
                </a:solidFill>
              </a:rPr>
              <a:t>Thanks !</a:t>
            </a:r>
            <a:endParaRPr lang="zh-CN" altLang="en-US" sz="2000" dirty="0">
              <a:solidFill>
                <a:schemeClr val="tx1">
                  <a:lumMod val="65000"/>
                  <a:lumOff val="35000"/>
                </a:schemeClr>
              </a:solidFill>
            </a:endParaRPr>
          </a:p>
        </p:txBody>
      </p:sp>
      <p:sp>
        <p:nvSpPr>
          <p:cNvPr id="16" name="标题 1"/>
          <p:cNvSpPr txBox="1">
            <a:spLocks/>
          </p:cNvSpPr>
          <p:nvPr/>
        </p:nvSpPr>
        <p:spPr>
          <a:xfrm>
            <a:off x="4027672" y="3413344"/>
            <a:ext cx="419470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2000" dirty="0">
                <a:solidFill>
                  <a:schemeClr val="tx1">
                    <a:lumMod val="65000"/>
                    <a:lumOff val="35000"/>
                  </a:schemeClr>
                </a:solidFill>
              </a:rPr>
              <a:t>放飞</a:t>
            </a:r>
            <a:r>
              <a:rPr lang="zh-CN" altLang="en-US" sz="2000" dirty="0" smtClean="0">
                <a:solidFill>
                  <a:schemeClr val="tx1">
                    <a:lumMod val="65000"/>
                    <a:lumOff val="35000"/>
                  </a:schemeClr>
                </a:solidFill>
              </a:rPr>
              <a:t>自由梦想，成就卓越人生</a:t>
            </a:r>
            <a:endParaRPr lang="zh-CN" altLang="en-US" sz="2000" dirty="0">
              <a:solidFill>
                <a:schemeClr val="tx1">
                  <a:lumMod val="65000"/>
                  <a:lumOff val="35000"/>
                </a:schemeClr>
              </a:solidFill>
            </a:endParaRPr>
          </a:p>
        </p:txBody>
      </p:sp>
      <p:sp>
        <p:nvSpPr>
          <p:cNvPr id="6"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a:t>
            </a:r>
            <a:r>
              <a:rPr lang="zh-CN" altLang="en-US" sz="2000" b="1" dirty="0" smtClean="0">
                <a:solidFill>
                  <a:schemeClr val="bg1">
                    <a:lumMod val="95000"/>
                  </a:schemeClr>
                </a:solidFill>
              </a:rPr>
              <a:t> 基础语法</a:t>
            </a:r>
            <a:endParaRPr lang="zh-CN" altLang="en-US" sz="2000" b="1" dirty="0">
              <a:solidFill>
                <a:schemeClr val="bg1">
                  <a:lumMod val="95000"/>
                </a:schemeClr>
              </a:solidFill>
            </a:endParaRPr>
          </a:p>
        </p:txBody>
      </p:sp>
    </p:spTree>
    <p:extLst>
      <p:ext uri="{BB962C8B-B14F-4D97-AF65-F5344CB8AC3E}">
        <p14:creationId xmlns:p14="http://schemas.microsoft.com/office/powerpoint/2010/main" val="2602522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50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1</a:t>
            </a:r>
            <a:r>
              <a:rPr lang="en-US" altLang="zh-CN" sz="250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.2 </a:t>
            </a:r>
            <a:r>
              <a:rPr lang="zh-CN" altLang="en-US" sz="250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标识符</a:t>
            </a:r>
            <a:r>
              <a:rPr lang="zh-CN" altLang="en-US" sz="250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的命名规则错误报错</a:t>
            </a:r>
            <a:endParaRPr lang="zh-CN" altLang="en-US" sz="2500" dirty="0"/>
          </a:p>
        </p:txBody>
      </p:sp>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标识符</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136" y="3707947"/>
            <a:ext cx="6668407" cy="1586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136" y="2145846"/>
            <a:ext cx="6668407" cy="1358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3136" y="5552169"/>
            <a:ext cx="6668407" cy="769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630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同行多条语句格式</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9" name="矩形 8"/>
          <p:cNvSpPr/>
          <p:nvPr/>
        </p:nvSpPr>
        <p:spPr>
          <a:xfrm>
            <a:off x="551462" y="1141779"/>
            <a:ext cx="11063365" cy="553998"/>
          </a:xfrm>
          <a:prstGeom prst="rect">
            <a:avLst/>
          </a:prstGeom>
          <a:noFill/>
        </p:spPr>
        <p:txBody>
          <a:bodyPr wrap="square" lIns="91440" tIns="45720" rIns="91440" bIns="45720">
            <a:spAutoFit/>
          </a:bodyPr>
          <a:lstStyle/>
          <a:p>
            <a:pPr>
              <a:lnSpc>
                <a:spcPct val="150000"/>
              </a:lnSpc>
            </a:pPr>
            <a:r>
              <a:rPr lang="en-US" altLang="zh-CN"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a:t>
            </a:r>
            <a:r>
              <a:rPr lang="en-US" altLang="zh-CN"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 </a:t>
            </a:r>
            <a:r>
              <a:rPr lang="en-US" altLang="zh-CN"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 </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可以同一行显示多条语句，方法是用分号 </a:t>
            </a:r>
            <a:r>
              <a:rPr lang="en-US" altLang="zh-CN" sz="2000" b="1" dirty="0">
                <a:ln/>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分开</a:t>
            </a:r>
            <a:endParaRPr lang="en-US" altLang="zh-CN"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994406" y="2333400"/>
            <a:ext cx="9220807" cy="1280656"/>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500" b="0" dirty="0">
                <a:ln w="0"/>
                <a:solidFill>
                  <a:schemeClr val="tx1">
                    <a:lumMod val="75000"/>
                    <a:lumOff val="25000"/>
                  </a:schemeClr>
                </a:solidFill>
              </a:rPr>
              <a:t>&gt;&gt;&gt; print </a:t>
            </a:r>
            <a:r>
              <a:rPr lang="en-US" altLang="zh-CN" sz="1500" b="0" dirty="0" smtClean="0">
                <a:ln w="0"/>
                <a:solidFill>
                  <a:schemeClr val="tx1">
                    <a:lumMod val="75000"/>
                    <a:lumOff val="25000"/>
                  </a:schemeClr>
                </a:solidFill>
              </a:rPr>
              <a:t>('</a:t>
            </a:r>
            <a:r>
              <a:rPr lang="zh-CN" altLang="en-US" sz="1500" b="0" dirty="0">
                <a:ln w="0"/>
                <a:solidFill>
                  <a:schemeClr val="tx1">
                    <a:lumMod val="75000"/>
                    <a:lumOff val="25000"/>
                  </a:schemeClr>
                </a:solidFill>
              </a:rPr>
              <a:t>你好，中软</a:t>
            </a:r>
            <a:r>
              <a:rPr lang="zh-CN" altLang="en-US" sz="1500" b="0" dirty="0" smtClean="0">
                <a:ln w="0"/>
                <a:solidFill>
                  <a:schemeClr val="tx1">
                    <a:lumMod val="75000"/>
                    <a:lumOff val="25000"/>
                  </a:schemeClr>
                </a:solidFill>
              </a:rPr>
              <a:t>国际</a:t>
            </a:r>
            <a:r>
              <a:rPr lang="en-US" altLang="zh-CN" sz="1500" b="0" dirty="0" smtClean="0">
                <a:ln w="0"/>
                <a:solidFill>
                  <a:schemeClr val="tx1">
                    <a:lumMod val="75000"/>
                    <a:lumOff val="25000"/>
                  </a:schemeClr>
                </a:solidFill>
              </a:rPr>
              <a:t>') </a:t>
            </a:r>
            <a:r>
              <a:rPr lang="en-US" altLang="zh-CN" sz="1800" dirty="0" smtClean="0">
                <a:ln w="0"/>
                <a:solidFill>
                  <a:srgbClr val="ED7D31"/>
                </a:solidFill>
              </a:rPr>
              <a:t>;</a:t>
            </a:r>
            <a:r>
              <a:rPr lang="en-US" altLang="zh-CN" sz="1500" b="0" dirty="0" smtClean="0">
                <a:ln w="0"/>
                <a:solidFill>
                  <a:schemeClr val="tx1">
                    <a:lumMod val="75000"/>
                    <a:lumOff val="25000"/>
                  </a:schemeClr>
                </a:solidFill>
              </a:rPr>
              <a:t> print('</a:t>
            </a:r>
            <a:r>
              <a:rPr lang="en-US" altLang="zh-CN" sz="1500" b="0" dirty="0" err="1" smtClean="0">
                <a:ln w="0"/>
                <a:solidFill>
                  <a:schemeClr val="tx1">
                    <a:lumMod val="75000"/>
                    <a:lumOff val="25000"/>
                  </a:schemeClr>
                </a:solidFill>
              </a:rPr>
              <a:t>hello,chinasoft</a:t>
            </a:r>
            <a:r>
              <a:rPr lang="en-US" altLang="zh-CN" sz="1500" b="0" dirty="0" smtClean="0">
                <a:ln w="0"/>
                <a:solidFill>
                  <a:schemeClr val="tx1">
                    <a:lumMod val="75000"/>
                    <a:lumOff val="25000"/>
                  </a:schemeClr>
                </a:solidFill>
              </a:rPr>
              <a:t>!')</a:t>
            </a:r>
            <a:endParaRPr lang="en-US" altLang="zh-CN" sz="1500" b="0" dirty="0">
              <a:ln w="0"/>
              <a:solidFill>
                <a:schemeClr val="tx1">
                  <a:lumMod val="75000"/>
                  <a:lumOff val="25000"/>
                </a:schemeClr>
              </a:solidFill>
            </a:endParaRPr>
          </a:p>
          <a:p>
            <a:pPr>
              <a:lnSpc>
                <a:spcPct val="150000"/>
              </a:lnSpc>
            </a:pPr>
            <a:r>
              <a:rPr lang="zh-CN" altLang="en-US" sz="1500" b="0" dirty="0">
                <a:ln w="0"/>
                <a:solidFill>
                  <a:schemeClr val="tx1">
                    <a:lumMod val="75000"/>
                    <a:lumOff val="25000"/>
                  </a:schemeClr>
                </a:solidFill>
              </a:rPr>
              <a:t>你好，中软国际</a:t>
            </a:r>
          </a:p>
          <a:p>
            <a:pPr>
              <a:lnSpc>
                <a:spcPct val="150000"/>
              </a:lnSpc>
            </a:pPr>
            <a:r>
              <a:rPr lang="en-US" altLang="zh-CN" sz="1500" b="0" dirty="0" err="1">
                <a:ln w="0"/>
                <a:solidFill>
                  <a:schemeClr val="tx1">
                    <a:lumMod val="75000"/>
                    <a:lumOff val="25000"/>
                  </a:schemeClr>
                </a:solidFill>
              </a:rPr>
              <a:t>hello,chinasoft</a:t>
            </a:r>
            <a:r>
              <a:rPr lang="en-US" altLang="zh-CN" sz="1500" b="0" dirty="0">
                <a:ln w="0"/>
                <a:solidFill>
                  <a:schemeClr val="tx1">
                    <a:lumMod val="75000"/>
                    <a:lumOff val="25000"/>
                  </a:schemeClr>
                </a:solidFill>
              </a:rPr>
              <a:t>!</a:t>
            </a:r>
          </a:p>
        </p:txBody>
      </p:sp>
      <p:sp>
        <p:nvSpPr>
          <p:cNvPr id="11" name="矩形 10"/>
          <p:cNvSpPr/>
          <p:nvPr/>
        </p:nvSpPr>
        <p:spPr>
          <a:xfrm>
            <a:off x="551461" y="3842609"/>
            <a:ext cx="11063365" cy="553998"/>
          </a:xfrm>
          <a:prstGeom prst="rect">
            <a:avLst/>
          </a:prstGeom>
          <a:noFill/>
        </p:spPr>
        <p:txBody>
          <a:bodyPr wrap="square" lIns="91440" tIns="45720" rIns="91440" bIns="45720">
            <a:spAutoFit/>
          </a:bodyPr>
          <a:lstStyle/>
          <a:p>
            <a:pPr>
              <a:lnSpc>
                <a:spcPct val="150000"/>
              </a:lnSpc>
            </a:pP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但在通常情况下，我们的</a:t>
            </a:r>
            <a:r>
              <a:rPr lang="en-US" altLang="zh-CN"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语句无需分号</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en-US" altLang="zh-CN" sz="2000" b="1" dirty="0">
                <a:ln/>
                <a:solidFill>
                  <a:srgbClr val="ED7D31"/>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结束</a:t>
            </a:r>
            <a:endParaRPr lang="en-US" altLang="zh-CN"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2" name="标题 1"/>
          <p:cNvSpPr txBox="1">
            <a:spLocks/>
          </p:cNvSpPr>
          <p:nvPr/>
        </p:nvSpPr>
        <p:spPr>
          <a:xfrm>
            <a:off x="994406" y="5025800"/>
            <a:ext cx="9220807" cy="89446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500" b="0" dirty="0">
                <a:ln w="0"/>
                <a:solidFill>
                  <a:schemeClr val="tx1">
                    <a:lumMod val="75000"/>
                    <a:lumOff val="25000"/>
                  </a:schemeClr>
                </a:solidFill>
              </a:rPr>
              <a:t>p</a:t>
            </a:r>
            <a:r>
              <a:rPr lang="en-US" altLang="zh-CN" sz="1500" b="0" dirty="0" smtClean="0">
                <a:ln w="0"/>
                <a:solidFill>
                  <a:schemeClr val="tx1">
                    <a:lumMod val="75000"/>
                    <a:lumOff val="25000"/>
                  </a:schemeClr>
                </a:solidFill>
              </a:rPr>
              <a:t>rint('</a:t>
            </a:r>
            <a:r>
              <a:rPr lang="zh-CN" altLang="en-US" sz="1500" b="0" dirty="0">
                <a:ln w="0"/>
                <a:solidFill>
                  <a:schemeClr val="tx1">
                    <a:lumMod val="75000"/>
                    <a:lumOff val="25000"/>
                  </a:schemeClr>
                </a:solidFill>
              </a:rPr>
              <a:t>你好，中软</a:t>
            </a:r>
            <a:r>
              <a:rPr lang="zh-CN" altLang="en-US" sz="1500" b="0" dirty="0" smtClean="0">
                <a:ln w="0"/>
                <a:solidFill>
                  <a:schemeClr val="tx1">
                    <a:lumMod val="75000"/>
                    <a:lumOff val="25000"/>
                  </a:schemeClr>
                </a:solidFill>
              </a:rPr>
              <a:t>国际</a:t>
            </a:r>
            <a:r>
              <a:rPr lang="en-US" altLang="zh-CN" sz="1500" b="0" dirty="0" smtClean="0">
                <a:ln w="0"/>
                <a:solidFill>
                  <a:schemeClr val="tx1">
                    <a:lumMod val="75000"/>
                    <a:lumOff val="25000"/>
                  </a:schemeClr>
                </a:solidFill>
              </a:rPr>
              <a:t>')</a:t>
            </a:r>
          </a:p>
          <a:p>
            <a:pPr>
              <a:lnSpc>
                <a:spcPct val="150000"/>
              </a:lnSpc>
            </a:pPr>
            <a:r>
              <a:rPr lang="en-US" altLang="zh-CN" sz="1500" b="0" dirty="0" smtClean="0">
                <a:ln w="0"/>
                <a:solidFill>
                  <a:schemeClr val="tx1">
                    <a:lumMod val="75000"/>
                    <a:lumOff val="25000"/>
                  </a:schemeClr>
                </a:solidFill>
              </a:rPr>
              <a:t>print('</a:t>
            </a:r>
            <a:r>
              <a:rPr lang="en-US" altLang="zh-CN" sz="1500" b="0" dirty="0" err="1" smtClean="0">
                <a:ln w="0"/>
                <a:solidFill>
                  <a:schemeClr val="tx1">
                    <a:lumMod val="75000"/>
                    <a:lumOff val="25000"/>
                  </a:schemeClr>
                </a:solidFill>
              </a:rPr>
              <a:t>hello,chinasoft</a:t>
            </a:r>
            <a:r>
              <a:rPr lang="en-US" altLang="zh-CN" sz="1500" b="0" dirty="0" smtClean="0">
                <a:ln w="0"/>
                <a:solidFill>
                  <a:schemeClr val="tx1">
                    <a:lumMod val="75000"/>
                    <a:lumOff val="25000"/>
                  </a:schemeClr>
                </a:solidFill>
              </a:rPr>
              <a:t>!')</a:t>
            </a:r>
            <a:endParaRPr lang="en-US" altLang="zh-CN" sz="1500" b="0" dirty="0">
              <a:ln w="0"/>
              <a:solidFill>
                <a:schemeClr val="tx1">
                  <a:lumMod val="75000"/>
                  <a:lumOff val="25000"/>
                </a:schemeClr>
              </a:solidFill>
            </a:endParaRPr>
          </a:p>
        </p:txBody>
      </p:sp>
      <p:sp>
        <p:nvSpPr>
          <p:cNvPr id="13" name="矩形 12"/>
          <p:cNvSpPr/>
          <p:nvPr/>
        </p:nvSpPr>
        <p:spPr>
          <a:xfrm>
            <a:off x="994406" y="4570787"/>
            <a:ext cx="1338828"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示例代码：</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4" name="矩形 13"/>
          <p:cNvSpPr/>
          <p:nvPr/>
        </p:nvSpPr>
        <p:spPr>
          <a:xfrm>
            <a:off x="994406" y="1876978"/>
            <a:ext cx="1338828"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代码演示：</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802997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保留字</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994407" y="1824374"/>
            <a:ext cx="9920336" cy="1015663"/>
          </a:xfrm>
          <a:prstGeom prst="rect">
            <a:avLst/>
          </a:prstGeom>
        </p:spPr>
        <p:txBody>
          <a:bodyPr wrap="square">
            <a:spAutoFit/>
          </a:bodyPr>
          <a:lstStyle/>
          <a:p>
            <a:pPr>
              <a:lnSpc>
                <a:spcPct val="150000"/>
              </a:lnSpc>
            </a:pP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保留字</a:t>
            </a:r>
            <a:r>
              <a:rPr lang="en-US" altLang="zh-CN"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6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Reserved Word</a:t>
            </a:r>
            <a:r>
              <a:rPr lang="en-US" altLang="zh-CN"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，指在高级语言中已经定义过的字，使用者不能再将这些字</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作为</a:t>
            </a:r>
            <a:r>
              <a:rPr lang="zh-CN" altLang="en-US" sz="20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变量</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0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常量</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0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函数</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20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语句</a:t>
            </a:r>
            <a:r>
              <a:rPr lang="zh-CN" altLang="en-US" sz="20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块 </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等的命名使用</a:t>
            </a:r>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p>
        </p:txBody>
      </p:sp>
      <p:sp>
        <p:nvSpPr>
          <p:cNvPr id="9" name="矩形 8"/>
          <p:cNvSpPr/>
          <p:nvPr/>
        </p:nvSpPr>
        <p:spPr>
          <a:xfrm>
            <a:off x="519034" y="1120591"/>
            <a:ext cx="11063365" cy="477054"/>
          </a:xfrm>
          <a:prstGeom prst="rect">
            <a:avLst/>
          </a:prstGeom>
          <a:noFill/>
        </p:spPr>
        <p:txBody>
          <a:bodyPr wrap="square" lIns="91440" tIns="45720" rIns="91440" bIns="45720">
            <a:spAutoFit/>
          </a:bodyPr>
          <a:lstStyle/>
          <a:p>
            <a:r>
              <a:rPr lang="en-US" altLang="zh-CN"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什么是保留字？</a:t>
            </a:r>
            <a:endParaRPr lang="zh-CN" altLang="en-US" sz="2500" b="1" dirty="0">
              <a:ln/>
              <a:solidFill>
                <a:srgbClr val="ED7D31"/>
              </a:solidFill>
              <a:effectLst>
                <a:outerShdw blurRad="38100" dist="19050" dir="2700000" algn="tl" rotWithShape="0">
                  <a:schemeClr val="dk1">
                    <a:lumMod val="50000"/>
                    <a:alpha val="40000"/>
                  </a:schemeClr>
                </a:outerShdw>
              </a:effectLst>
            </a:endParaRPr>
          </a:p>
        </p:txBody>
      </p:sp>
      <p:sp>
        <p:nvSpPr>
          <p:cNvPr id="7" name="矩形 6"/>
          <p:cNvSpPr/>
          <p:nvPr/>
        </p:nvSpPr>
        <p:spPr>
          <a:xfrm>
            <a:off x="1253714" y="2981774"/>
            <a:ext cx="8791037" cy="1077218"/>
          </a:xfrm>
          <a:prstGeom prst="rect">
            <a:avLst/>
          </a:prstGeom>
        </p:spPr>
        <p:txBody>
          <a:bodyPr wrap="square">
            <a:spAutoFit/>
          </a:bodyPr>
          <a:lstStyle/>
          <a:p>
            <a:pPr marL="285750" indent="-285750">
              <a:lnSpc>
                <a:spcPct val="200000"/>
              </a:lnSpc>
              <a:buFont typeface="Wingdings" panose="05000000000000000000" pitchFamily="2" charset="2"/>
              <a:buChar char="Ø"/>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保留字包括</a:t>
            </a:r>
            <a:r>
              <a:rPr lang="zh-CN" altLang="en-US" sz="1600" dirty="0">
                <a:ln w="0"/>
                <a:solidFill>
                  <a:srgbClr val="ED7D31"/>
                </a:solidFill>
                <a:latin typeface="微软雅黑" panose="020B0503020204020204" pitchFamily="34" charset="-122"/>
                <a:ea typeface="微软雅黑" panose="020B0503020204020204" pitchFamily="34" charset="-122"/>
              </a:rPr>
              <a:t>关键字</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和</a:t>
            </a:r>
            <a:r>
              <a:rPr lang="zh-CN" altLang="en-US" sz="1600" dirty="0">
                <a:ln w="0"/>
                <a:solidFill>
                  <a:srgbClr val="ED7D31"/>
                </a:solidFill>
                <a:latin typeface="微软雅黑" panose="020B0503020204020204" pitchFamily="34" charset="-122"/>
                <a:ea typeface="微软雅黑" panose="020B0503020204020204" pitchFamily="34" charset="-122"/>
              </a:rPr>
              <a:t>未使用的保留字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关键字</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则指在语言中有</a:t>
            </a:r>
            <a:r>
              <a:rPr lang="zh-CN" altLang="en-US" sz="1600" dirty="0">
                <a:ln w="0"/>
                <a:solidFill>
                  <a:srgbClr val="ED7D31"/>
                </a:solidFill>
                <a:latin typeface="微软雅黑" panose="020B0503020204020204" pitchFamily="34" charset="-122"/>
                <a:ea typeface="微软雅黑" panose="020B0503020204020204" pitchFamily="34" charset="-122"/>
              </a:rPr>
              <a:t>特定</a:t>
            </a:r>
            <a:r>
              <a:rPr lang="zh-CN" altLang="en-US" sz="1600" dirty="0" smtClean="0">
                <a:ln w="0"/>
                <a:solidFill>
                  <a:srgbClr val="ED7D31"/>
                </a:solidFill>
                <a:latin typeface="微软雅黑" panose="020B0503020204020204" pitchFamily="34" charset="-122"/>
                <a:ea typeface="微软雅黑" panose="020B0503020204020204" pitchFamily="34" charset="-122"/>
              </a:rPr>
              <a:t>含义</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（如 </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for / if /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pass /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成为语法中一部分的那些字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0128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Python </a:t>
            </a:r>
            <a:r>
              <a:rPr lang="zh-CN" altLang="en-US" sz="2000" b="1" dirty="0" smtClean="0">
                <a:solidFill>
                  <a:schemeClr val="bg1">
                    <a:lumMod val="95000"/>
                  </a:schemeClr>
                </a:solidFill>
              </a:rPr>
              <a:t>保留字</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 name="矩形 1"/>
          <p:cNvSpPr/>
          <p:nvPr/>
        </p:nvSpPr>
        <p:spPr>
          <a:xfrm>
            <a:off x="994407" y="1824374"/>
            <a:ext cx="9920336" cy="830997"/>
          </a:xfrm>
          <a:prstGeom prst="rect">
            <a:avLst/>
          </a:prstGeom>
        </p:spPr>
        <p:txBody>
          <a:bodyPr wrap="square">
            <a:spAutoFit/>
          </a:bodyPr>
          <a:lstStyle/>
          <a:p>
            <a:pPr>
              <a:lnSpc>
                <a:spcPct val="150000"/>
              </a:lnSpc>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下面的列表显示了在</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中的保留字。这些保留字不能用作常数或变数，或任何其他标识符名称。</a:t>
            </a:r>
          </a:p>
          <a:p>
            <a:pPr>
              <a:lnSpc>
                <a:spcPct val="150000"/>
              </a:lnSpc>
            </a:pPr>
            <a:r>
              <a:rPr lang="zh-CN" altLang="en-US" sz="1600" dirty="0" smtClean="0">
                <a:ln w="0"/>
                <a:solidFill>
                  <a:srgbClr val="ED7D31"/>
                </a:solidFill>
                <a:latin typeface="微软雅黑" panose="020B0503020204020204" pitchFamily="34" charset="-122"/>
                <a:ea typeface="微软雅黑" panose="020B0503020204020204" pitchFamily="34" charset="-122"/>
              </a:rPr>
              <a:t>所有</a:t>
            </a:r>
            <a:r>
              <a:rPr lang="en-US" altLang="zh-CN" sz="1600" dirty="0" smtClean="0">
                <a:ln w="0"/>
                <a:solidFill>
                  <a:srgbClr val="ED7D31"/>
                </a:solidFill>
                <a:latin typeface="微软雅黑" panose="020B0503020204020204" pitchFamily="34" charset="-122"/>
                <a:ea typeface="微软雅黑" panose="020B0503020204020204" pitchFamily="34" charset="-122"/>
              </a:rPr>
              <a:t>Python </a:t>
            </a:r>
            <a:r>
              <a:rPr lang="zh-CN" altLang="en-US" sz="1600" dirty="0">
                <a:ln w="0"/>
                <a:solidFill>
                  <a:srgbClr val="ED7D31"/>
                </a:solidFill>
                <a:latin typeface="微软雅黑" panose="020B0503020204020204" pitchFamily="34" charset="-122"/>
                <a:ea typeface="微软雅黑" panose="020B0503020204020204" pitchFamily="34" charset="-122"/>
              </a:rPr>
              <a:t>的关键字只包含</a:t>
            </a:r>
            <a:r>
              <a:rPr lang="zh-CN" altLang="en-US" sz="1600" b="1" dirty="0">
                <a:ln w="0"/>
                <a:solidFill>
                  <a:srgbClr val="ED7D31"/>
                </a:solidFill>
                <a:latin typeface="微软雅黑" panose="020B0503020204020204" pitchFamily="34" charset="-122"/>
                <a:ea typeface="微软雅黑" panose="020B0503020204020204" pitchFamily="34" charset="-122"/>
              </a:rPr>
              <a:t>小写字母</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9" name="矩形 8"/>
          <p:cNvSpPr/>
          <p:nvPr/>
        </p:nvSpPr>
        <p:spPr>
          <a:xfrm>
            <a:off x="519034" y="1120591"/>
            <a:ext cx="11063365" cy="477054"/>
          </a:xfrm>
          <a:prstGeom prst="rect">
            <a:avLst/>
          </a:prstGeom>
          <a:noFill/>
        </p:spPr>
        <p:txBody>
          <a:bodyPr wrap="square" lIns="91440" tIns="45720" rIns="91440" bIns="45720">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中的保留字</a:t>
            </a:r>
            <a:endParaRPr lang="zh-CN" altLang="en-US" sz="2500" b="1" dirty="0">
              <a:ln/>
              <a:solidFill>
                <a:srgbClr val="ED7D31"/>
              </a:solidFill>
              <a:effectLst>
                <a:outerShdw blurRad="38100" dist="19050" dir="2700000" algn="tl" rotWithShape="0">
                  <a:schemeClr val="dk1">
                    <a:lumMod val="50000"/>
                    <a:alpha val="40000"/>
                  </a:schemeClr>
                </a:outerShdw>
              </a:effectLst>
            </a:endParaRPr>
          </a:p>
        </p:txBody>
      </p:sp>
      <p:graphicFrame>
        <p:nvGraphicFramePr>
          <p:cNvPr id="3" name="表格 2"/>
          <p:cNvGraphicFramePr>
            <a:graphicFrameLocks noGrp="1"/>
          </p:cNvGraphicFramePr>
          <p:nvPr>
            <p:extLst>
              <p:ext uri="{D42A27DB-BD31-4B8C-83A1-F6EECF244321}">
                <p14:modId xmlns:p14="http://schemas.microsoft.com/office/powerpoint/2010/main" val="3395606001"/>
              </p:ext>
            </p:extLst>
          </p:nvPr>
        </p:nvGraphicFramePr>
        <p:xfrm>
          <a:off x="1393372" y="2882100"/>
          <a:ext cx="8127999" cy="2595880"/>
        </p:xfrm>
        <a:graphic>
          <a:graphicData uri="http://schemas.openxmlformats.org/drawingml/2006/table">
            <a:tbl>
              <a:tblPr firstRow="1" bandRow="1">
                <a:tableStyleId>{93296810-A885-4BE3-A3E7-6D5BEEA58F35}</a:tableStyleId>
              </a:tblPr>
              <a:tblGrid>
                <a:gridCol w="2709333"/>
                <a:gridCol w="2709333"/>
                <a:gridCol w="2709333"/>
              </a:tblGrid>
              <a:tr h="370840">
                <a:tc>
                  <a:txBody>
                    <a:bodyPr/>
                    <a:lstStyle/>
                    <a:p>
                      <a:pPr marL="0" algn="ctr" defTabSz="914400" rtl="0" eaLnBrk="1" latinLnBrk="0" hangingPunct="1"/>
                      <a:r>
                        <a:rPr lang="en-US" altLang="zh-CN" sz="1600" b="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rPr>
                        <a:t>and</a:t>
                      </a:r>
                      <a:endParaRPr lang="zh-CN" altLang="en-US" sz="1600" b="0" kern="12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solidFill>
                      <a:schemeClr val="bg1">
                        <a:lumMod val="95000"/>
                      </a:schemeClr>
                    </a:solidFill>
                  </a:tcPr>
                </a:tc>
                <a:tc>
                  <a:txBody>
                    <a:bodyPr/>
                    <a:lstStyle/>
                    <a:p>
                      <a:pPr marL="0" algn="ctr" defTabSz="914400" rtl="0" eaLnBrk="1" latinLnBrk="0" hangingPunct="1"/>
                      <a:r>
                        <a:rPr lang="en-US" altLang="zh-CN" sz="1600" b="0" kern="1200" dirty="0" smtClean="0">
                          <a:solidFill>
                            <a:schemeClr val="tx1">
                              <a:lumMod val="50000"/>
                              <a:lumOff val="50000"/>
                            </a:schemeClr>
                          </a:solidFill>
                          <a:latin typeface="微软雅黑" panose="020B0503020204020204" pitchFamily="34" charset="-122"/>
                          <a:ea typeface="微软雅黑" panose="020B0503020204020204" pitchFamily="34" charset="-122"/>
                          <a:cs typeface="+mn-cs"/>
                        </a:rPr>
                        <a:t>exec</a:t>
                      </a:r>
                      <a:endParaRPr lang="zh-CN" altLang="en-US" sz="1600" b="0" kern="12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solidFill>
                      <a:schemeClr val="bg1">
                        <a:lumMod val="95000"/>
                      </a:schemeClr>
                    </a:solidFill>
                  </a:tcPr>
                </a:tc>
                <a:tc>
                  <a:txBody>
                    <a:bodyPr/>
                    <a:lstStyle/>
                    <a:p>
                      <a:pPr marL="0" algn="ctr" defTabSz="914400" rtl="0" eaLnBrk="1" latinLnBrk="0" hangingPunct="1"/>
                      <a:r>
                        <a:rPr lang="en-US" altLang="zh-CN" sz="1600" b="0" kern="1200" smtClean="0">
                          <a:solidFill>
                            <a:schemeClr val="tx1">
                              <a:lumMod val="50000"/>
                              <a:lumOff val="50000"/>
                            </a:schemeClr>
                          </a:solidFill>
                          <a:latin typeface="微软雅黑" panose="020B0503020204020204" pitchFamily="34" charset="-122"/>
                          <a:ea typeface="微软雅黑" panose="020B0503020204020204" pitchFamily="34" charset="-122"/>
                          <a:cs typeface="+mn-cs"/>
                        </a:rPr>
                        <a:t>not</a:t>
                      </a:r>
                      <a:endParaRPr lang="zh-CN" altLang="en-US" sz="1600" b="0" kern="1200" dirty="0">
                        <a:solidFill>
                          <a:schemeClr val="tx1">
                            <a:lumMod val="50000"/>
                            <a:lumOff val="50000"/>
                          </a:schemeClr>
                        </a:solidFill>
                        <a:latin typeface="微软雅黑" panose="020B0503020204020204" pitchFamily="34" charset="-122"/>
                        <a:ea typeface="微软雅黑" panose="020B0503020204020204" pitchFamily="34" charset="-122"/>
                        <a:cs typeface="+mn-cs"/>
                      </a:endParaRPr>
                    </a:p>
                  </a:txBody>
                  <a:tcPr>
                    <a:solidFill>
                      <a:schemeClr val="bg1">
                        <a:lumMod val="95000"/>
                      </a:schemeClr>
                    </a:solidFill>
                  </a:tcPr>
                </a:tc>
              </a:tr>
              <a:tr h="370840">
                <a:tc>
                  <a:txBody>
                    <a:bodyPr/>
                    <a:lstStyle/>
                    <a:p>
                      <a:pPr algn="ctr"/>
                      <a:r>
                        <a:rPr lang="en-US" altLang="zh-CN" sz="1600" b="0" dirty="0" smtClean="0">
                          <a:solidFill>
                            <a:schemeClr val="tx1">
                              <a:lumMod val="50000"/>
                              <a:lumOff val="50000"/>
                            </a:schemeClr>
                          </a:solidFill>
                          <a:latin typeface="微软雅黑" panose="020B0503020204020204" pitchFamily="34" charset="-122"/>
                          <a:ea typeface="微软雅黑" panose="020B0503020204020204" pitchFamily="34" charset="-122"/>
                        </a:rPr>
                        <a:t>assert</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smtClean="0">
                          <a:solidFill>
                            <a:schemeClr val="tx1">
                              <a:lumMod val="50000"/>
                              <a:lumOff val="50000"/>
                            </a:schemeClr>
                          </a:solidFill>
                          <a:latin typeface="微软雅黑" panose="020B0503020204020204" pitchFamily="34" charset="-122"/>
                          <a:ea typeface="微软雅黑" panose="020B0503020204020204" pitchFamily="34" charset="-122"/>
                        </a:rPr>
                        <a:t>finally</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smtClean="0">
                          <a:solidFill>
                            <a:schemeClr val="tx1">
                              <a:lumMod val="50000"/>
                              <a:lumOff val="50000"/>
                            </a:schemeClr>
                          </a:solidFill>
                          <a:latin typeface="微软雅黑" panose="020B0503020204020204" pitchFamily="34" charset="-122"/>
                          <a:ea typeface="微软雅黑" panose="020B0503020204020204" pitchFamily="34" charset="-122"/>
                        </a:rPr>
                        <a:t>or</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1600" b="0" dirty="0" smtClean="0">
                          <a:solidFill>
                            <a:schemeClr val="tx1">
                              <a:lumMod val="50000"/>
                              <a:lumOff val="50000"/>
                            </a:schemeClr>
                          </a:solidFill>
                          <a:latin typeface="微软雅黑" panose="020B0503020204020204" pitchFamily="34" charset="-122"/>
                          <a:ea typeface="微软雅黑" panose="020B0503020204020204" pitchFamily="34" charset="-122"/>
                        </a:rPr>
                        <a:t>break</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smtClean="0">
                          <a:solidFill>
                            <a:schemeClr val="tx1">
                              <a:lumMod val="50000"/>
                              <a:lumOff val="50000"/>
                            </a:schemeClr>
                          </a:solidFill>
                          <a:latin typeface="微软雅黑" panose="020B0503020204020204" pitchFamily="34" charset="-122"/>
                          <a:ea typeface="微软雅黑" panose="020B0503020204020204" pitchFamily="34" charset="-122"/>
                        </a:rPr>
                        <a:t>for</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smtClean="0">
                          <a:solidFill>
                            <a:schemeClr val="tx1">
                              <a:lumMod val="50000"/>
                              <a:lumOff val="50000"/>
                            </a:schemeClr>
                          </a:solidFill>
                          <a:latin typeface="微软雅黑" panose="020B0503020204020204" pitchFamily="34" charset="-122"/>
                          <a:ea typeface="微软雅黑" panose="020B0503020204020204" pitchFamily="34" charset="-122"/>
                        </a:rPr>
                        <a:t>pass</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1600" b="0" dirty="0" smtClean="0">
                          <a:solidFill>
                            <a:schemeClr val="tx1">
                              <a:lumMod val="50000"/>
                              <a:lumOff val="50000"/>
                            </a:schemeClr>
                          </a:solidFill>
                          <a:latin typeface="微软雅黑" panose="020B0503020204020204" pitchFamily="34" charset="-122"/>
                          <a:ea typeface="微软雅黑" panose="020B0503020204020204" pitchFamily="34" charset="-122"/>
                        </a:rPr>
                        <a:t>class</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smtClean="0">
                          <a:solidFill>
                            <a:schemeClr val="tx1">
                              <a:lumMod val="50000"/>
                              <a:lumOff val="50000"/>
                            </a:schemeClr>
                          </a:solidFill>
                          <a:latin typeface="微软雅黑" panose="020B0503020204020204" pitchFamily="34" charset="-122"/>
                          <a:ea typeface="微软雅黑" panose="020B0503020204020204" pitchFamily="34" charset="-122"/>
                        </a:rPr>
                        <a:t>from</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smtClean="0">
                          <a:solidFill>
                            <a:schemeClr val="tx1">
                              <a:lumMod val="50000"/>
                              <a:lumOff val="50000"/>
                            </a:schemeClr>
                          </a:solidFill>
                          <a:latin typeface="微软雅黑" panose="020B0503020204020204" pitchFamily="34" charset="-122"/>
                          <a:ea typeface="微软雅黑" panose="020B0503020204020204" pitchFamily="34" charset="-122"/>
                        </a:rPr>
                        <a:t>print</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1600" b="0" dirty="0" smtClean="0">
                          <a:solidFill>
                            <a:schemeClr val="tx1">
                              <a:lumMod val="50000"/>
                              <a:lumOff val="50000"/>
                            </a:schemeClr>
                          </a:solidFill>
                          <a:latin typeface="微软雅黑" panose="020B0503020204020204" pitchFamily="34" charset="-122"/>
                          <a:ea typeface="微软雅黑" panose="020B0503020204020204" pitchFamily="34" charset="-122"/>
                        </a:rPr>
                        <a:t>continue</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smtClean="0">
                          <a:solidFill>
                            <a:schemeClr val="tx1">
                              <a:lumMod val="50000"/>
                              <a:lumOff val="50000"/>
                            </a:schemeClr>
                          </a:solidFill>
                          <a:latin typeface="微软雅黑" panose="020B0503020204020204" pitchFamily="34" charset="-122"/>
                          <a:ea typeface="微软雅黑" panose="020B0503020204020204" pitchFamily="34" charset="-122"/>
                        </a:rPr>
                        <a:t>global</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smtClean="0">
                          <a:solidFill>
                            <a:schemeClr val="tx1">
                              <a:lumMod val="50000"/>
                              <a:lumOff val="50000"/>
                            </a:schemeClr>
                          </a:solidFill>
                          <a:latin typeface="微软雅黑" panose="020B0503020204020204" pitchFamily="34" charset="-122"/>
                          <a:ea typeface="微软雅黑" panose="020B0503020204020204" pitchFamily="34" charset="-122"/>
                        </a:rPr>
                        <a:t>raise</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1600" b="0" dirty="0" err="1" smtClean="0">
                          <a:solidFill>
                            <a:schemeClr val="tx1">
                              <a:lumMod val="50000"/>
                              <a:lumOff val="50000"/>
                            </a:schemeClr>
                          </a:solidFill>
                          <a:latin typeface="微软雅黑" panose="020B0503020204020204" pitchFamily="34" charset="-122"/>
                          <a:ea typeface="微软雅黑" panose="020B0503020204020204" pitchFamily="34" charset="-122"/>
                        </a:rPr>
                        <a:t>def</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smtClean="0">
                          <a:solidFill>
                            <a:schemeClr val="tx1">
                              <a:lumMod val="50000"/>
                              <a:lumOff val="50000"/>
                            </a:schemeClr>
                          </a:solidFill>
                          <a:latin typeface="微软雅黑" panose="020B0503020204020204" pitchFamily="34" charset="-122"/>
                          <a:ea typeface="微软雅黑" panose="020B0503020204020204" pitchFamily="34" charset="-122"/>
                        </a:rPr>
                        <a:t>if</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err="1" smtClean="0">
                          <a:solidFill>
                            <a:schemeClr val="tx1">
                              <a:lumMod val="50000"/>
                              <a:lumOff val="50000"/>
                            </a:schemeClr>
                          </a:solidFill>
                          <a:latin typeface="微软雅黑" panose="020B0503020204020204" pitchFamily="34" charset="-122"/>
                          <a:ea typeface="微软雅黑" panose="020B0503020204020204" pitchFamily="34" charset="-122"/>
                        </a:rPr>
                        <a:t>elif</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1600" b="0" dirty="0" smtClean="0">
                          <a:solidFill>
                            <a:schemeClr val="tx1">
                              <a:lumMod val="50000"/>
                              <a:lumOff val="50000"/>
                            </a:schemeClr>
                          </a:solidFill>
                          <a:latin typeface="微软雅黑" panose="020B0503020204020204" pitchFamily="34" charset="-122"/>
                          <a:ea typeface="微软雅黑" panose="020B0503020204020204" pitchFamily="34" charset="-122"/>
                        </a:rPr>
                        <a:t>import</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smtClean="0">
                          <a:solidFill>
                            <a:schemeClr val="tx1">
                              <a:lumMod val="50000"/>
                              <a:lumOff val="50000"/>
                            </a:schemeClr>
                          </a:solidFill>
                          <a:latin typeface="微软雅黑" panose="020B0503020204020204" pitchFamily="34" charset="-122"/>
                          <a:ea typeface="微软雅黑" panose="020B0503020204020204" pitchFamily="34" charset="-122"/>
                        </a:rPr>
                        <a:t>try</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c>
                  <a:txBody>
                    <a:bodyPr/>
                    <a:lstStyle/>
                    <a:p>
                      <a:pPr algn="ctr"/>
                      <a:r>
                        <a:rPr lang="en-US" altLang="zh-CN" sz="1600" b="0" dirty="0" smtClean="0">
                          <a:solidFill>
                            <a:schemeClr val="tx1">
                              <a:lumMod val="50000"/>
                              <a:lumOff val="50000"/>
                            </a:schemeClr>
                          </a:solidFill>
                          <a:latin typeface="微软雅黑" panose="020B0503020204020204" pitchFamily="34" charset="-122"/>
                          <a:ea typeface="微软雅黑" panose="020B0503020204020204" pitchFamily="34" charset="-122"/>
                        </a:rPr>
                        <a:t>…… ……</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a:txBody>
                  <a:tcPr/>
                </a:tc>
              </a:tr>
            </a:tbl>
          </a:graphicData>
        </a:graphic>
      </p:graphicFrame>
      <p:sp>
        <p:nvSpPr>
          <p:cNvPr id="6" name="矩形 5"/>
          <p:cNvSpPr/>
          <p:nvPr/>
        </p:nvSpPr>
        <p:spPr>
          <a:xfrm>
            <a:off x="994407" y="5827876"/>
            <a:ext cx="5726824" cy="338554"/>
          </a:xfrm>
          <a:prstGeom prst="rect">
            <a:avLst/>
          </a:prstGeom>
        </p:spPr>
        <p:txBody>
          <a:bodyPr wrap="none">
            <a:spAutoFit/>
          </a:bodyPr>
          <a:lstStyle/>
          <a:p>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随着我们对</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的深入学习，我们会了解更多的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保留字</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76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5407</TotalTime>
  <Words>4140</Words>
  <Application>Microsoft Office PowerPoint</Application>
  <PresentationFormat>自定义</PresentationFormat>
  <Paragraphs>502</Paragraphs>
  <Slides>51</Slides>
  <Notes>11</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Office 主题</vt:lpstr>
      <vt:lpstr>第02讲：Python语法规范与数据类型</vt:lpstr>
      <vt:lpstr>PowerPoint 演示文稿</vt:lpstr>
      <vt:lpstr>1. 标识符和保留字</vt:lpstr>
      <vt:lpstr>PowerPoint 演示文稿</vt:lpstr>
      <vt:lpstr>PowerPoint 演示文稿</vt:lpstr>
      <vt:lpstr>1.2 标识符的命名规则错误报错</vt:lpstr>
      <vt:lpstr>PowerPoint 演示文稿</vt:lpstr>
      <vt:lpstr>PowerPoint 演示文稿</vt:lpstr>
      <vt:lpstr>PowerPoint 演示文稿</vt:lpstr>
      <vt:lpstr>2. 语法格式规范</vt:lpstr>
      <vt:lpstr>PowerPoint 演示文稿</vt:lpstr>
      <vt:lpstr>PowerPoint 演示文稿</vt:lpstr>
      <vt:lpstr>PowerPoint 演示文稿</vt:lpstr>
      <vt:lpstr>PowerPoint 演示文稿</vt:lpstr>
      <vt:lpstr>PowerPoint 演示文稿</vt:lpstr>
      <vt:lpstr>3. 注释及其他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基本数据类型</vt:lpstr>
      <vt:lpstr>4-1. 变量基本概念</vt:lpstr>
      <vt:lpstr>PowerPoint 演示文稿</vt:lpstr>
      <vt:lpstr>PowerPoint 演示文稿</vt:lpstr>
      <vt:lpstr>PowerPoint 演示文稿</vt:lpstr>
      <vt:lpstr>PowerPoint 演示文稿</vt:lpstr>
      <vt:lpstr>PowerPoint 演示文稿</vt:lpstr>
      <vt:lpstr>PowerPoint 演示文稿</vt:lpstr>
      <vt:lpstr>5-2. 标准数据类型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字符串处理函数的汇总分类</vt:lpstr>
      <vt:lpstr>语法与基础数据类型</vt:lpstr>
      <vt:lpstr>Thanks !</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alvin yan</dc:creator>
  <cp:lastModifiedBy>admin</cp:lastModifiedBy>
  <cp:revision>2081</cp:revision>
  <dcterms:created xsi:type="dcterms:W3CDTF">2017-04-17T02:08:04Z</dcterms:created>
  <dcterms:modified xsi:type="dcterms:W3CDTF">2020-06-29T05:29:50Z</dcterms:modified>
</cp:coreProperties>
</file>