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1" r:id="rId3"/>
    <p:sldId id="329" r:id="rId4"/>
    <p:sldId id="478" r:id="rId5"/>
    <p:sldId id="586" r:id="rId6"/>
    <p:sldId id="587" r:id="rId7"/>
    <p:sldId id="589" r:id="rId8"/>
    <p:sldId id="590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88" r:id="rId17"/>
    <p:sldId id="598" r:id="rId18"/>
    <p:sldId id="549" r:id="rId19"/>
    <p:sldId id="599" r:id="rId20"/>
    <p:sldId id="601" r:id="rId21"/>
    <p:sldId id="600" r:id="rId22"/>
    <p:sldId id="602" r:id="rId23"/>
    <p:sldId id="603" r:id="rId24"/>
    <p:sldId id="550" r:id="rId25"/>
    <p:sldId id="604" r:id="rId26"/>
    <p:sldId id="606" r:id="rId27"/>
    <p:sldId id="607" r:id="rId28"/>
    <p:sldId id="608" r:id="rId29"/>
    <p:sldId id="609" r:id="rId30"/>
    <p:sldId id="610" r:id="rId31"/>
    <p:sldId id="611" r:id="rId32"/>
    <p:sldId id="605" r:id="rId33"/>
    <p:sldId id="612" r:id="rId34"/>
    <p:sldId id="613" r:id="rId35"/>
    <p:sldId id="614" r:id="rId36"/>
    <p:sldId id="615" r:id="rId37"/>
    <p:sldId id="616" r:id="rId38"/>
    <p:sldId id="28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CA2A2A"/>
    <a:srgbClr val="ED7D31"/>
    <a:srgbClr val="FFD966"/>
    <a:srgbClr val="990000"/>
    <a:srgbClr val="E0A1F1"/>
    <a:srgbClr val="70AD47"/>
    <a:srgbClr val="5B9BD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14" autoAdjust="0"/>
  </p:normalViewPr>
  <p:slideViewPr>
    <p:cSldViewPr snapToGrid="0" showGuides="1">
      <p:cViewPr varScale="1">
        <p:scale>
          <a:sx n="77" d="100"/>
          <a:sy n="77" d="100"/>
        </p:scale>
        <p:origin x="-192" y="-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6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2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1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0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0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solidFill>
            <a:srgbClr val="CA2A2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513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章：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模块基础</a:t>
            </a:r>
            <a:endParaRPr lang="zh-CN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模块基础入门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8033" y="1016493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数组运算（如根据布尔类型数组进行过滤、标量乘法、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数学函数等）都会保留索引和值之间的映射关系。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55329" y="2542540"/>
            <a:ext cx="4784214" cy="30599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创建一个新的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([3,-8,1,10], 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d','b','a','c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布尔型数组筛选操作</a:t>
            </a:r>
            <a:r>
              <a:rPr lang="en-US" altLang="zh-CN" sz="1400" dirty="0">
                <a:solidFill>
                  <a:schemeClr val="accent6"/>
                </a:solidFill>
              </a:rPr>
              <a:t>values</a:t>
            </a:r>
            <a:r>
              <a:rPr lang="zh-CN" altLang="en-US" sz="1400" dirty="0">
                <a:solidFill>
                  <a:schemeClr val="accent6"/>
                </a:solidFill>
              </a:rPr>
              <a:t>大于</a:t>
            </a:r>
            <a:r>
              <a:rPr lang="en-US" altLang="zh-CN" sz="1400" dirty="0">
                <a:solidFill>
                  <a:schemeClr val="accent6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obj</a:t>
            </a:r>
            <a:r>
              <a:rPr lang="en-US" altLang="zh-CN" sz="1400" dirty="0" smtClean="0">
                <a:solidFill>
                  <a:schemeClr val="accent2"/>
                </a:solidFill>
              </a:rPr>
              <a:t>&gt;0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标量乘法运算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</a:rPr>
              <a:t>* </a:t>
            </a:r>
            <a:r>
              <a:rPr lang="en-US" altLang="zh-CN" sz="1400" dirty="0" smtClean="0">
                <a:solidFill>
                  <a:schemeClr val="accent2"/>
                </a:solidFill>
              </a:rPr>
              <a:t>2)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求解指数</a:t>
            </a:r>
            <a:r>
              <a:rPr lang="en-US" altLang="zh-CN" sz="1400" dirty="0">
                <a:solidFill>
                  <a:schemeClr val="accent6"/>
                </a:solidFill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</a:rPr>
              <a:t>的</a:t>
            </a:r>
            <a:r>
              <a:rPr lang="en-US" altLang="zh-CN" sz="1400" dirty="0" err="1">
                <a:solidFill>
                  <a:schemeClr val="accent6"/>
                </a:solidFill>
              </a:rPr>
              <a:t>obj</a:t>
            </a:r>
            <a:r>
              <a:rPr lang="zh-CN" altLang="en-US" sz="1400" dirty="0">
                <a:solidFill>
                  <a:schemeClr val="accent6"/>
                </a:solidFill>
              </a:rPr>
              <a:t>各</a:t>
            </a:r>
            <a:r>
              <a:rPr lang="en-US" altLang="zh-CN" sz="1400" dirty="0">
                <a:solidFill>
                  <a:schemeClr val="accent6"/>
                </a:solidFill>
              </a:rPr>
              <a:t>values</a:t>
            </a:r>
            <a:r>
              <a:rPr lang="zh-CN" altLang="en-US" sz="1400" dirty="0">
                <a:solidFill>
                  <a:schemeClr val="accent6"/>
                </a:solidFill>
              </a:rPr>
              <a:t>值次方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exp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689601" y="2369780"/>
            <a:ext cx="2641599" cy="35970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series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d 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3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b    -8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     1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    10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int64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布尔数组条件筛选结果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     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d     3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     1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    10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int64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9290" y="2031226"/>
            <a:ext cx="472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对象的各种运算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ch04-demo03.py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527090" y="2389192"/>
            <a:ext cx="2808568" cy="386805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series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对象标量运算结果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      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d     6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b   -16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     2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    20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int64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指数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的各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值次方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    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d       20.085537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b        0.000335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        2.718282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    22026.465795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float64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8033" y="1016493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还可以将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看成是一个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定长的有序字典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，因为它是索引值到数据值的一个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它可以用在许多原本需要字典参数的函数中。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55329" y="2484485"/>
            <a:ext cx="4784214" cy="1059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查看索引值</a:t>
            </a:r>
            <a:r>
              <a:rPr lang="en-US" altLang="zh-CN" sz="1400" dirty="0">
                <a:solidFill>
                  <a:schemeClr val="accent6"/>
                </a:solidFill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</a:rPr>
              <a:t>是否为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的成员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</a:t>
            </a:r>
            <a:r>
              <a:rPr lang="en-US" altLang="zh-CN" sz="1400" dirty="0">
                <a:solidFill>
                  <a:srgbClr val="C00000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en-US" altLang="zh-CN" sz="1400" dirty="0">
                <a:solidFill>
                  <a:srgbClr val="C00000"/>
                </a:solidFill>
              </a:rPr>
              <a:t> in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573487" y="2670084"/>
            <a:ext cx="2641599" cy="695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True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False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9290" y="2031226"/>
            <a:ext cx="472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对象的各种运算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ch04-demo03.py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8033" y="3645844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如果数据被存放在一个字典中，也可以直接通过这个字典来创建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使用字典作为参数创建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字典对象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146344" y="4396464"/>
            <a:ext cx="4784214" cy="21092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创建一个字典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salarydata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{'alvin':5000, 'teresa':8000, 'elly':7500}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使用字典对象作为参数构建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Series(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salarydata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  <a:r>
              <a:rPr lang="en-US" altLang="zh-CN" sz="1400" dirty="0" err="1">
                <a:solidFill>
                  <a:schemeClr val="accent6"/>
                </a:solidFill>
              </a:rPr>
              <a:t>obj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454401" y="5038274"/>
            <a:ext cx="2641599" cy="13106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alvin     5000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elly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7500                                                     </a:t>
            </a:r>
            <a:r>
              <a:rPr lang="en-US" altLang="zh-CN" sz="1400" dirty="0">
                <a:solidFill>
                  <a:schemeClr val="accent2"/>
                </a:solidFill>
              </a:rPr>
              <a:t>             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teresa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8000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int64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9290" y="4665571"/>
            <a:ext cx="4927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示例：使用字典参数创建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ch04-demo04.py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04057" y="4999079"/>
            <a:ext cx="732514" cy="10533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45717" y="555511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索引有序排列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38451" y="3218868"/>
            <a:ext cx="291132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如果只传入一个字典，则结果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中的索引就是字典对象的键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值（自动进行有序排列）。</a:t>
            </a:r>
            <a:endParaRPr lang="en-US" altLang="zh-CN" sz="12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2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0" grpId="0"/>
      <p:bldP spid="11" grpId="0" animBg="1"/>
      <p:bldP spid="12" grpId="0" animBg="1"/>
      <p:bldP spid="17" grpId="0"/>
      <p:bldP spid="18" grpId="0" animBg="1"/>
      <p:bldP spid="2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8033" y="1016493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我们也可以为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更换索引列表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但是替代的索引列表中的值与原索引列表中的值一致则保留，不一致则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新增索引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，但对应的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（缺失值）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55329" y="2455455"/>
            <a:ext cx="4784214" cy="2871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创建一个字典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countrydata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Beijin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':'china',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NewYork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':'USA'}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chemeClr val="accent2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countrydata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创建一个新的索引列表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new_index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Beijin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NewYork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','Pairs']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使用新索引列表创建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  <a:r>
              <a:rPr lang="en-US" altLang="zh-CN" sz="1400" dirty="0">
                <a:solidFill>
                  <a:schemeClr val="accent6"/>
                </a:solidFill>
              </a:rPr>
              <a:t>obj2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obj2 = Series(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countrydata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accent2"/>
                </a:solidFill>
              </a:rPr>
              <a:t>new_index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(obj2)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307374" y="2439942"/>
            <a:ext cx="2641599" cy="2949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Beijin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china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NewYork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USA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object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使用新索引后的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obj2 ##      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Beijin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china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NewYork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USA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Pairs     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object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9290" y="2031226"/>
            <a:ext cx="5233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示例：更换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Serises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对象的索引列表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ch04-demo05.py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55329" y="5557972"/>
            <a:ext cx="9631985" cy="10618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这个例子中，</a:t>
            </a:r>
            <a:r>
              <a:rPr lang="en-US" altLang="zh-CN" sz="14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countrydata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种跟</a:t>
            </a:r>
            <a:r>
              <a:rPr lang="en-US" altLang="zh-CN" sz="14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new_index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索引相匹配的那</a:t>
            </a:r>
            <a:r>
              <a:rPr lang="en-US" altLang="zh-CN" sz="14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会被找到并放到响应的位置上，但由于 </a:t>
            </a:r>
            <a:r>
              <a:rPr lang="en-US" altLang="zh-CN" sz="14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Pairs</a:t>
            </a:r>
            <a:r>
              <a:rPr lang="en-US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所对应的</a:t>
            </a:r>
            <a:r>
              <a:rPr lang="en-US" altLang="zh-CN" sz="14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countrydata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中找不到，所以对应的结果则为</a:t>
            </a:r>
            <a:r>
              <a:rPr lang="en-US" altLang="zh-CN" sz="14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及非数字 </a:t>
            </a:r>
            <a:r>
              <a:rPr lang="en-US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a number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）。在</a:t>
            </a:r>
            <a:r>
              <a:rPr lang="en-US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中表示</a:t>
            </a:r>
            <a:r>
              <a:rPr lang="zh-CN" altLang="en-US" sz="14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 </a:t>
            </a:r>
            <a:r>
              <a:rPr lang="en-US" altLang="zh-CN" sz="14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我们将使用缺失（</a:t>
            </a:r>
            <a:r>
              <a:rPr lang="en-US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missing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 </a:t>
            </a:r>
            <a:r>
              <a:rPr lang="en-US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缺失数据。</a:t>
            </a:r>
            <a:endParaRPr lang="en-US" altLang="zh-CN" sz="14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83084" y="4717143"/>
            <a:ext cx="1806572" cy="3322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8033" y="1016493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isnull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notnull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函数可用于检测缺失数据。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55329" y="1990998"/>
            <a:ext cx="4087528" cy="1187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判断缺失数据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isnull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(obj2))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notnull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(obj2))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307374" y="2031226"/>
            <a:ext cx="2641599" cy="3358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isnull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Beijin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False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NewYork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False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Pairs       True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bool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notnull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    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Beijin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True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NewYork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True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Pairs      False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bool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9290" y="1566769"/>
            <a:ext cx="4927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示例：判断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中的缺失数据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ch04-demo05.py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304985" y="3737557"/>
            <a:ext cx="4087528" cy="8490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判断缺失</a:t>
            </a:r>
            <a:r>
              <a:rPr lang="zh-CN" altLang="en-US" sz="1400" dirty="0" smtClean="0">
                <a:solidFill>
                  <a:schemeClr val="accent6"/>
                </a:solidFill>
              </a:rPr>
              <a:t>数据，输出的结果是一致的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obj2.</a:t>
            </a:r>
            <a:r>
              <a:rPr lang="en-US" altLang="zh-CN" sz="1400" dirty="0" smtClean="0">
                <a:solidFill>
                  <a:srgbClr val="C00000"/>
                </a:solidFill>
              </a:rPr>
              <a:t>isnull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8946" y="3313328"/>
            <a:ext cx="2816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也有类似的示例方法：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8033" y="1016493"/>
            <a:ext cx="10246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最终要的一个功能是：它在算术计算中会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自动补齐不同索引的数据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SeriesA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没有的数据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，可以使用“</a:t>
            </a:r>
            <a:r>
              <a:rPr lang="en-US" altLang="zh-CN" sz="1600" b="1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”加号是实现补齐操作（即 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SeriesA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），最终的结果将会得到一个拥有两个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的对象（非共有的索引值均为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028523" y="2892708"/>
            <a:ext cx="6148557" cy="27116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>
                <a:solidFill>
                  <a:schemeClr val="accent6"/>
                </a:solidFill>
              </a:rPr>
              <a:t>SeriesA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dictA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{'Ohio':35000, 'Oregon':16000, 'Texas':71000, 'Utah':5000}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seriesA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dictA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>
                <a:solidFill>
                  <a:schemeClr val="accent6"/>
                </a:solidFill>
              </a:rPr>
              <a:t>SeriesB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new_index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{'California', 'Ohio', 'Oregon', 'Texas'}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seriesB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dictA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new_index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en-US" altLang="zh-CN" sz="1400" dirty="0" err="1">
                <a:solidFill>
                  <a:schemeClr val="accent6"/>
                </a:solidFill>
              </a:rPr>
              <a:t>seriesA</a:t>
            </a:r>
            <a:r>
              <a:rPr lang="zh-CN" altLang="en-US" sz="1400" dirty="0">
                <a:solidFill>
                  <a:schemeClr val="accent6"/>
                </a:solidFill>
              </a:rPr>
              <a:t>和</a:t>
            </a:r>
            <a:r>
              <a:rPr lang="en-US" altLang="zh-CN" sz="1400" dirty="0" err="1">
                <a:solidFill>
                  <a:schemeClr val="accent6"/>
                </a:solidFill>
              </a:rPr>
              <a:t>seriesB</a:t>
            </a:r>
            <a:r>
              <a:rPr lang="zh-CN" altLang="en-US" sz="1400" dirty="0">
                <a:solidFill>
                  <a:schemeClr val="accent6"/>
                </a:solidFill>
              </a:rPr>
              <a:t>自动对齐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seriesA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+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seriesB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8136174" y="4250765"/>
            <a:ext cx="2641599" cy="20730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California      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Ohio           70000.0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Oregon         32000.0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Texas         142000.0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Utah            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float64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9290" y="2336025"/>
            <a:ext cx="4927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对象自动补齐数据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ch04-demo06.py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8033" y="3095909"/>
            <a:ext cx="1631057" cy="12874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Ohio          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70000.0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Oregon         32000.0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Texas         142000.0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Utah         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5000                                                               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float64 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958033" y="4618698"/>
            <a:ext cx="1631057" cy="12874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California       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Ohio          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70000.0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Oregon         32000.0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Texas         142000.0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float64 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2589090" y="3652528"/>
            <a:ext cx="481003" cy="137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547520" y="4769820"/>
            <a:ext cx="522573" cy="3946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5" idx="1"/>
          </p:cNvCxnSpPr>
          <p:nvPr/>
        </p:nvCxnSpPr>
        <p:spPr>
          <a:xfrm flipV="1">
            <a:off x="5159403" y="5287267"/>
            <a:ext cx="2976771" cy="12656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5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8033" y="1016493"/>
            <a:ext cx="1024690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对象本身及其索引都有一个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属性，该属性跟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其他的关键功能关系非常密切。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154433" y="2132888"/>
            <a:ext cx="4346482" cy="1727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 err="1">
                <a:solidFill>
                  <a:schemeClr val="accent6"/>
                </a:solidFill>
              </a:rPr>
              <a:t>seriesB</a:t>
            </a:r>
            <a:r>
              <a:rPr lang="zh-CN" altLang="en-US" sz="1400" dirty="0">
                <a:solidFill>
                  <a:schemeClr val="accent6"/>
                </a:solidFill>
              </a:rPr>
              <a:t>的</a:t>
            </a:r>
            <a:r>
              <a:rPr lang="en-US" altLang="zh-CN" sz="1400" dirty="0">
                <a:solidFill>
                  <a:schemeClr val="accent6"/>
                </a:solidFill>
              </a:rPr>
              <a:t>name</a:t>
            </a:r>
            <a:r>
              <a:rPr lang="zh-CN" altLang="en-US" sz="1400" dirty="0">
                <a:solidFill>
                  <a:schemeClr val="accent6"/>
                </a:solidFill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seriesB.</a:t>
            </a:r>
            <a:r>
              <a:rPr lang="en-US" altLang="zh-CN" sz="1400" dirty="0">
                <a:solidFill>
                  <a:schemeClr val="accent2"/>
                </a:solidFill>
              </a:rPr>
              <a:t>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'population'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  <a:r>
              <a:rPr lang="en-US" altLang="zh-CN" sz="1400" dirty="0" err="1">
                <a:solidFill>
                  <a:schemeClr val="accent6"/>
                </a:solidFill>
              </a:rPr>
              <a:t>seriesB</a:t>
            </a:r>
            <a:r>
              <a:rPr lang="zh-CN" altLang="en-US" sz="1400" dirty="0">
                <a:solidFill>
                  <a:schemeClr val="accent6"/>
                </a:solidFill>
              </a:rPr>
              <a:t>的</a:t>
            </a:r>
            <a:r>
              <a:rPr lang="en-US" altLang="zh-CN" sz="1400" dirty="0">
                <a:solidFill>
                  <a:schemeClr val="accent6"/>
                </a:solidFill>
              </a:rPr>
              <a:t>index</a:t>
            </a:r>
            <a:r>
              <a:rPr lang="zh-CN" altLang="en-US" sz="1400" dirty="0">
                <a:solidFill>
                  <a:schemeClr val="accent6"/>
                </a:solidFill>
              </a:rPr>
              <a:t>名称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seriesB.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>
                <a:solidFill>
                  <a:schemeClr val="accent2"/>
                </a:solidFill>
              </a:rPr>
              <a:t>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'state‘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seriesB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217054" y="2663631"/>
            <a:ext cx="3317346" cy="20730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state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Ohio          35000.0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California     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Oregon        16000.0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Texas         71000.0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Name: population,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float64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4432" y="1614509"/>
            <a:ext cx="2672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ch04-demo06.py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97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60635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1.4 Pandas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的数据结构介绍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5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4" y="1679958"/>
            <a:ext cx="92009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表格型的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数据结构，它含有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一组有序的列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，每列可以是不同的值类型（数值、字符串、布尔值）等。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既有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行索引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列索引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，它可以被看做有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组成的字典（共用同一个索引）。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跟其他类似的数据结构相比（如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中面向行和面向列的操作基本上是平衡的。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其实，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中的数据是以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一个或多个二维块存放的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（而不是列表、字典或别的一维数据结构）。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3060" y="4532523"/>
            <a:ext cx="906237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是以二维结构保存数据的。但我们仍然可以轻松地将其表示为更高维度的数据（层次化索引的表格型结构，这是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中许多高级数据处理功能的关键要素。）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对象创建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29065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4" y="1679958"/>
            <a:ext cx="9578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的方法很多，最常用的一种是直接传入一个由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等长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列表或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数组组成的字典。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字典对象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8254" y="5057952"/>
            <a:ext cx="4993745" cy="893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通过结果我们可以看出，</a:t>
            </a:r>
            <a:r>
              <a:rPr lang="en-US" altLang="zh-CN" sz="12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是以表格的形式呈现数据。同时回会为每行数据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自动添加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一个自然正整数的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（从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开始）。而且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列的名称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（即字典的</a:t>
            </a:r>
            <a:r>
              <a:rPr lang="en-US" altLang="zh-CN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值）</a:t>
            </a:r>
            <a:r>
              <a:rPr lang="zh-CN" altLang="en-US" sz="12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会自动排序</a:t>
            </a:r>
            <a:r>
              <a:rPr lang="zh-CN" altLang="en-US" sz="12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92717" y="3128229"/>
            <a:ext cx="5099970" cy="2982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>
                <a:solidFill>
                  <a:schemeClr val="accent6"/>
                </a:solidFill>
              </a:rPr>
              <a:t>Pandas</a:t>
            </a:r>
            <a:r>
              <a:rPr lang="zh-CN" altLang="en-US" sz="1400" dirty="0">
                <a:solidFill>
                  <a:schemeClr val="accent6"/>
                </a:solidFill>
              </a:rPr>
              <a:t>模块中的</a:t>
            </a:r>
            <a:r>
              <a:rPr lang="en-US" altLang="zh-CN" sz="1400" dirty="0" err="1">
                <a:solidFill>
                  <a:schemeClr val="accent6"/>
                </a:solidFill>
              </a:rPr>
              <a:t>DataFrame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from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en-US" altLang="zh-CN" sz="1400" dirty="0">
                <a:solidFill>
                  <a:srgbClr val="0563C1"/>
                </a:solidFill>
              </a:rPr>
              <a:t> import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DataFrame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创建一个字典（具有等长的多个列表组成）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= {'Number':[1,2,3,4,5],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'Name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Alvin','Teresa','Elly','James','Nancy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'],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'Scores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':[98.5, 100.0, 93.0,98.5,90.5]}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>
                <a:solidFill>
                  <a:schemeClr val="accent6"/>
                </a:solidFill>
              </a:rPr>
              <a:t>DataFrame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 = </a:t>
            </a:r>
            <a:r>
              <a:rPr lang="en-US" altLang="zh-CN" sz="1400" dirty="0" err="1">
                <a:solidFill>
                  <a:srgbClr val="C00000"/>
                </a:solidFill>
              </a:rPr>
              <a:t>DataFrame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(frame)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2715" y="2711449"/>
            <a:ext cx="4618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示例：创建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ch04-demo07.py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198255" y="2859314"/>
            <a:ext cx="2816602" cy="19735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￼ 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  Number  Scores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Alvin            1       98.5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Teresa            2     100.0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Elly            3       93.0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3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James            4       98.5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4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Nancy            5       90.5</a:t>
            </a:r>
          </a:p>
        </p:txBody>
      </p:sp>
    </p:spTree>
    <p:extLst>
      <p:ext uri="{BB962C8B-B14F-4D97-AF65-F5344CB8AC3E}">
        <p14:creationId xmlns:p14="http://schemas.microsoft.com/office/powerpoint/2010/main" val="16688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对象创建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9" y="1019399"/>
            <a:ext cx="1078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如果指定了列序列，则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的列就会按照指定的顺序进行排列：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9381" y="1530485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ch04-demo07.py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381" y="1899817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按照指定序列显示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字典对象，</a:t>
            </a:r>
            <a:r>
              <a:rPr lang="en-US" altLang="zh-CN" sz="1600" b="1" i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en-US" altLang="zh-CN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指定序列顺序值列表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33060" y="2838967"/>
            <a:ext cx="6203054" cy="1198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创建指定序列顺序的</a:t>
            </a:r>
            <a:r>
              <a:rPr lang="en-US" altLang="zh-CN" sz="1400" dirty="0" err="1">
                <a:solidFill>
                  <a:schemeClr val="accent6"/>
                </a:solidFill>
              </a:rPr>
              <a:t>DataFrame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frame2 = </a:t>
            </a:r>
            <a:r>
              <a:rPr lang="en-US" altLang="zh-CN" sz="1400" dirty="0" err="1">
                <a:solidFill>
                  <a:srgbClr val="C00000"/>
                </a:solidFill>
              </a:rPr>
              <a:t>DataFrame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>
                <a:solidFill>
                  <a:schemeClr val="accent2"/>
                </a:solidFill>
              </a:rPr>
              <a:t>columns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en-US" altLang="zh-CN" sz="14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Number','Name','Scores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(frame2)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850476" y="2840343"/>
            <a:ext cx="2846554" cy="1701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Number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  Scores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1         Alvin      98.5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2       Teresa    100.0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3           Elly       93.0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3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4       James      98.5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4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5       Nancy      90.5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8605" y="4161012"/>
            <a:ext cx="6551396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对象一样，如果传入的列在数据中找不到，就会产生</a:t>
            </a:r>
            <a:r>
              <a:rPr lang="en-US" altLang="zh-CN" sz="14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（缺失值）。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9380" y="4677468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ch04-demo07.py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533059" y="5071241"/>
            <a:ext cx="6317417" cy="1409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缺失值显示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frame3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</a:t>
            </a:r>
            <a:r>
              <a:rPr lang="en-US" altLang="zh-CN" sz="1400" dirty="0" smtClean="0">
                <a:solidFill>
                  <a:schemeClr val="accent2"/>
                </a:solidFill>
              </a:rPr>
              <a:t>columns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Number','Name','Scores','Age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'],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r>
              <a:rPr lang="en-US" altLang="zh-CN" sz="1400" dirty="0" smtClean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=['No.01','No.02','No.03','No.04','No.05'])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(frame3)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7959333" y="4811333"/>
            <a:ext cx="3869810" cy="18105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Number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  Scores  Age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No.01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1      Alvin      98.5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No.02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2    Teresa    100.0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No.03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3        Elly   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93.0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No.04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4    James      98.5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No.05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5    Nancy      90.5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85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 animBg="1"/>
      <p:bldP spid="13" grpId="0" animBg="1"/>
      <p:bldP spid="14" grpId="0" animBg="1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对象访问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35477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的访问操作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4" y="1578360"/>
            <a:ext cx="9578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通过类似字典标记的方法或属性的方式，可以将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的列获取为一个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endParaRPr lang="en-US" altLang="zh-CN" sz="16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2714" y="5304696"/>
            <a:ext cx="8931743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注意：返回的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对象拥有原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相同的索引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，且其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属性也已经被相应地设置好了。</a:t>
            </a:r>
            <a:endParaRPr lang="en-US" altLang="zh-CN" sz="1600" dirty="0" smtClean="0">
              <a:ln w="0"/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我们还可已通过位置或名称的方式进行获取，如使用索引字段 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索引编号</a:t>
            </a:r>
            <a:r>
              <a:rPr lang="en-US" altLang="zh-CN" sz="1600" b="1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92717" y="2997604"/>
            <a:ext cx="2458369" cy="113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访问</a:t>
            </a:r>
            <a:r>
              <a:rPr lang="en-US" altLang="zh-CN" sz="1400" dirty="0" err="1">
                <a:solidFill>
                  <a:schemeClr val="accent6"/>
                </a:solidFill>
              </a:rPr>
              <a:t>DataFrame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frame3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</a:t>
            </a:r>
            <a:r>
              <a:rPr lang="en-US" altLang="zh-CN" sz="1400" dirty="0">
                <a:solidFill>
                  <a:schemeClr val="accent2"/>
                </a:solidFill>
              </a:rPr>
              <a:t>Name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(frame3.</a:t>
            </a:r>
            <a:r>
              <a:rPr lang="en-US" altLang="zh-CN" sz="1400" dirty="0" smtClean="0">
                <a:solidFill>
                  <a:schemeClr val="accent2"/>
                </a:solidFill>
              </a:rPr>
              <a:t>Scores)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2715" y="2580823"/>
            <a:ext cx="4618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示例：创建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ch04-demo07.py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418802" y="2997604"/>
            <a:ext cx="2910114" cy="2046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No.01     Alvin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No.02    Teresa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No.03      Elly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No.04     James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No.05     Nancy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Name: Name,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object                                                           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596632" y="2997604"/>
            <a:ext cx="2816602" cy="2046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No.01 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98.5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No.02    100.0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No.03     93.0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No.04     98.5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No.05     90.5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Name: Scores,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float64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2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1248147" y="1872795"/>
            <a:ext cx="8940882" cy="104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Series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2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：重新索引</a:t>
            </a:r>
            <a:endParaRPr lang="en-US" altLang="zh-CN" sz="1400" b="0" dirty="0" smtClean="0">
              <a:solidFill>
                <a:schemeClr val="accent6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对象操作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32271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数据操作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4" y="1578360"/>
            <a:ext cx="9578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列可以通过赋值的方式进行修改。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例如，我们可以给那个空的“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”列赋值上一个标量（即一个常量值）或一组值。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10091" y="3055660"/>
            <a:ext cx="2995397" cy="1797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为</a:t>
            </a:r>
            <a:r>
              <a:rPr lang="en-US" altLang="zh-CN" sz="1400" dirty="0">
                <a:solidFill>
                  <a:schemeClr val="accent6"/>
                </a:solidFill>
              </a:rPr>
              <a:t>Age</a:t>
            </a:r>
            <a:r>
              <a:rPr lang="zh-CN" altLang="en-US" sz="1400" dirty="0">
                <a:solidFill>
                  <a:schemeClr val="accent6"/>
                </a:solidFill>
              </a:rPr>
              <a:t>列赋值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frame3['Age'] = 16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(frame3)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frame3['Age']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frame3)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2715" y="2580823"/>
            <a:ext cx="5028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对象数据访问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ch04-demo07.py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945775" y="2749400"/>
            <a:ext cx="3680170" cy="2046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Number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  Scores  Age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No.01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1      Alvin  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98.5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16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No.02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2    Teresa    100.0    16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No.03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3        Elly       93.0    16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No.04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4    James      98.5    16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No.05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5    Nancy      90.5    16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44533" y="4078882"/>
            <a:ext cx="3680170" cy="2046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Number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  Scores  Age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No.01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1      Alvin  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98.5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0                 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No.02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2    Teresa    100.0      1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No.03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3        Elly       93.0      2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No.04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4    James      98.5      3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No.05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5    Nancy      90.5     4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对象操作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2" y="1012304"/>
            <a:ext cx="9578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将列表或数组赋值给某个列时，其长度必须跟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相匹配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如果赋值的是一个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精确匹配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的索引，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所有的空位都将被填上缺失值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28257" y="2530464"/>
            <a:ext cx="5245113" cy="134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对象赋值给</a:t>
            </a:r>
            <a:r>
              <a:rPr lang="en-US" altLang="zh-CN" sz="1400" dirty="0">
                <a:solidFill>
                  <a:schemeClr val="accent6"/>
                </a:solidFill>
              </a:rPr>
              <a:t>frame3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chemeClr val="accent2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([20,21,22], 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=['No.02','No.04','No.05'])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frame3['</a:t>
            </a:r>
            <a:r>
              <a:rPr lang="en-US" altLang="zh-CN" sz="1400" dirty="0">
                <a:solidFill>
                  <a:schemeClr val="accent2"/>
                </a:solidFill>
              </a:rPr>
              <a:t>Age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(frame3)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8258" y="2091093"/>
            <a:ext cx="451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对象精准赋值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ch04-demo07.py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654800" y="2530464"/>
            <a:ext cx="3802743" cy="20464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Number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  Scores   Age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No.01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1      Alvin      98.5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No.02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2    Teresa    100.0   20.0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No.03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3        Elly       93.0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No.04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4    James      98.5    21.0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No.05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5    Nancy      90.5    22.0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8605" y="4161012"/>
            <a:ext cx="3866252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为不存在的列赋值，则</a:t>
            </a:r>
            <a:r>
              <a:rPr lang="zh-CN" altLang="en-US" sz="14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创建出一个新的列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9380" y="4677468"/>
            <a:ext cx="4512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示例：为不存在的列赋值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ch04-demo07.py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228257" y="5100044"/>
            <a:ext cx="4503897" cy="9378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为不存在的列赋值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frame3['</a:t>
            </a:r>
            <a:r>
              <a:rPr lang="en-US" altLang="zh-CN" sz="1400" dirty="0">
                <a:solidFill>
                  <a:schemeClr val="accent2"/>
                </a:solidFill>
              </a:rPr>
              <a:t>classes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 = (frame3['Name']=='Alvin')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(frame3)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095999" y="4839334"/>
            <a:ext cx="4644571" cy="18662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Number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Name  Scores   Age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classes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No.01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1      Alvin      98.5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True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No.02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2    Teresa    100.0   20.0     False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No.03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3        Elly       93.0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False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No.04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4    James      98.5    21.0     False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No.05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5    Nancy      90.5    22.0     False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2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4" grpId="0" animBg="1"/>
      <p:bldP spid="15" grpId="0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对象操作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2" y="1012304"/>
            <a:ext cx="9578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还有一种常见的数据形式是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嵌套字典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。有一组数据如下所示：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9380" y="3443758"/>
            <a:ext cx="4923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示例：嵌套字典类型数据生成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ch04-demo08.py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228257" y="3866334"/>
            <a:ext cx="4722600" cy="2432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嵌套字典对象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2"/>
                </a:solidFill>
              </a:rPr>
              <a:t>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{'Beijing':{'2001':2.4, '2002':2.9,'2003':3.1},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'Tianjin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':{'2001':2.3, '2002':2.7}}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>
                <a:solidFill>
                  <a:schemeClr val="accent6"/>
                </a:solidFill>
              </a:rPr>
              <a:t>DataFrame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 = </a:t>
            </a:r>
            <a:r>
              <a:rPr lang="en-US" altLang="zh-CN" sz="1400" dirty="0" err="1">
                <a:solidFill>
                  <a:srgbClr val="C00000"/>
                </a:solidFill>
              </a:rPr>
              <a:t>DataFrame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data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转置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T</a:t>
            </a:r>
            <a:r>
              <a:rPr lang="en-US" altLang="zh-CN" sz="1400" dirty="0" smtClean="0">
                <a:solidFill>
                  <a:srgbClr val="C00000"/>
                </a:solidFill>
              </a:rPr>
              <a:t>)</a:t>
            </a:r>
            <a:endParaRPr lang="en-US" altLang="zh-CN" sz="1400" dirty="0" smtClean="0">
              <a:solidFill>
                <a:srgbClr val="C00000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096000" y="3443759"/>
            <a:ext cx="3193143" cy="28554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frame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输出结果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Beijing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Tianjin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2001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2.4        2.3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2002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2.9        2.7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2003         3.1   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frame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转置输出结果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2001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2002  2003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Beijing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2.4     2.9      3.1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Tianjin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2.3     2.7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409687" y="1472640"/>
            <a:ext cx="5245113" cy="1036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Beijing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:{‘2001’:2.4, ‘2002’:2.9},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Tianjin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:{‘2001’: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2.1,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‘2002’: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2.7},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‘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Shanghai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:{‘2001’: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2.5,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‘2002’: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2.6} }</a:t>
            </a:r>
          </a:p>
        </p:txBody>
      </p:sp>
      <p:sp>
        <p:nvSpPr>
          <p:cNvPr id="13" name="矩形 12"/>
          <p:cNvSpPr/>
          <p:nvPr/>
        </p:nvSpPr>
        <p:spPr>
          <a:xfrm>
            <a:off x="942971" y="2563197"/>
            <a:ext cx="9578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上述数据是一个典型的字典嵌套数据结构的数据。如果将它传给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对象，它就会被解释为：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外层字典的键作为列，内层键则作为行索引处理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5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对象操作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2" y="1012304"/>
            <a:ext cx="957836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内层字典的键会被合并、排序已形成最终的索引。如果显式指定了索引、则不会这样。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9380" y="1571419"/>
            <a:ext cx="4102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式指定索引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ch04-demo08.py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228257" y="1993995"/>
            <a:ext cx="5216086" cy="995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显式指定索引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DataFrame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data, index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=['2000','2001','2002']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734630" y="2061671"/>
            <a:ext cx="2525486" cy="1418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nn-NO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n-NO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Beijing  </a:t>
            </a:r>
            <a:r>
              <a:rPr lang="nn-NO" altLang="zh-CN" sz="1400" dirty="0">
                <a:solidFill>
                  <a:schemeClr val="bg1">
                    <a:lumMod val="95000"/>
                  </a:schemeClr>
                </a:solidFill>
              </a:rPr>
              <a:t>Tianjin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nn-NO" altLang="zh-CN" sz="1400" dirty="0">
                <a:solidFill>
                  <a:schemeClr val="bg1">
                    <a:lumMod val="95000"/>
                  </a:schemeClr>
                </a:solidFill>
              </a:rPr>
              <a:t>2000      NaN      NaN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nn-NO" altLang="zh-CN" sz="1400" dirty="0">
                <a:solidFill>
                  <a:schemeClr val="bg1">
                    <a:lumMod val="95000"/>
                  </a:schemeClr>
                </a:solidFill>
              </a:rPr>
              <a:t>2001      </a:t>
            </a:r>
            <a:r>
              <a:rPr lang="nn-NO" altLang="zh-CN" sz="1400" dirty="0" smtClean="0">
                <a:solidFill>
                  <a:schemeClr val="bg1">
                    <a:lumMod val="95000"/>
                  </a:schemeClr>
                </a:solidFill>
              </a:rPr>
              <a:t>  2.4         2.3                                                                </a:t>
            </a:r>
            <a:endParaRPr lang="nn-NO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nn-NO" altLang="zh-CN" sz="1400" dirty="0">
                <a:solidFill>
                  <a:schemeClr val="bg1">
                    <a:lumMod val="95000"/>
                  </a:schemeClr>
                </a:solidFill>
              </a:rPr>
              <a:t>2002      </a:t>
            </a:r>
            <a:r>
              <a:rPr lang="nn-NO" altLang="zh-CN" sz="1400" dirty="0" smtClean="0">
                <a:solidFill>
                  <a:schemeClr val="bg1">
                    <a:lumMod val="95000"/>
                  </a:schemeClr>
                </a:solidFill>
              </a:rPr>
              <a:t>  2.9         2.7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379" y="3159219"/>
            <a:ext cx="5224963" cy="381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若指定了不存在的索引，则对应的值为</a:t>
            </a:r>
            <a:r>
              <a:rPr lang="zh-CN" altLang="en-US" sz="1400" dirty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r>
              <a:rPr lang="zh-CN" altLang="en-US" sz="14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构造函数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9" y="1019399"/>
            <a:ext cx="1078393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可以输入给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构造器的数据：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78719"/>
              </p:ext>
            </p:extLst>
          </p:nvPr>
        </p:nvGraphicFramePr>
        <p:xfrm>
          <a:off x="1248228" y="1605038"/>
          <a:ext cx="9710057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016"/>
                <a:gridCol w="6797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二维 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ndarray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数据矩阵，还可以传入行标和列标。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由数组、列表或元组组成的字典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每个序列会变成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DataFrame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的一列。所有序列的长度必须相同。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NumPy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的钢结构化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记录数组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类似于“由数组组成的字典”。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Series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组成的字典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Series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会成为一列。如果没有显示指定索引，则个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Series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的索引会被合并成结果饿行索引。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由字典组成的字典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各内层字典会成为一列。键会被合并成结果的行索引，跟“由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Series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组成的字典”的情况一样。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字典或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Series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的列表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各项将会成为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DataFrame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的一行。字典键或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Series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索引的并集将会成为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DataFrame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的列标。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由列表或元组组成的列表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类似于“二维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ndarry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另一个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DataFrame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DataFrame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的索引将会被沿用，除非显式指定了其他索引。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NumPy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MaskedArray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类似于“二维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ndarry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”的情况，只是掩码值在结果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DataFrame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会变成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NA/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缺失值。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7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</a:rPr>
              <a:t>DataFrame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对象操作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2" y="1012304"/>
            <a:ext cx="957836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属性，则这些信息也会被显示出来：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9380" y="1571419"/>
            <a:ext cx="4102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式指定索引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ch04-demo09.py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228257" y="1993994"/>
            <a:ext cx="5216086" cy="2287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>
                <a:solidFill>
                  <a:schemeClr val="accent6"/>
                </a:solidFill>
              </a:rPr>
              <a:t>DataFrame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 = {'Nevada':{2001:2.4, 2002:2.9},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'Ohio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':{2000:1.5, 2001:1.7, 2002:3.6}}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 = </a:t>
            </a:r>
            <a:r>
              <a:rPr lang="en-US" altLang="zh-CN" sz="1400" dirty="0" err="1">
                <a:solidFill>
                  <a:srgbClr val="C00000"/>
                </a:solidFill>
              </a:rPr>
              <a:t>DataFrame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pop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name</a:t>
            </a:r>
            <a:r>
              <a:rPr lang="zh-CN" altLang="en-US" sz="1400" dirty="0" smtClean="0">
                <a:solidFill>
                  <a:schemeClr val="accent6"/>
                </a:solidFill>
              </a:rPr>
              <a:t>属性</a:t>
            </a:r>
            <a:r>
              <a:rPr lang="zh-CN" altLang="en-US" sz="1400" dirty="0">
                <a:solidFill>
                  <a:schemeClr val="accent6"/>
                </a:solidFill>
              </a:rPr>
              <a:t>设置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>
                <a:solidFill>
                  <a:schemeClr val="accent2"/>
                </a:solidFill>
              </a:rPr>
              <a:t>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'year'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>
                <a:solidFill>
                  <a:schemeClr val="accent2"/>
                </a:solidFill>
              </a:rPr>
              <a:t>columns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>
                <a:solidFill>
                  <a:schemeClr val="accent2"/>
                </a:solidFill>
              </a:rPr>
              <a:t>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'state'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frame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734629" y="2061671"/>
            <a:ext cx="2685141" cy="1610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state  Nevada  Ohio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year    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2000   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1.5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2001      2.4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1.7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2002      2.9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3.6</a:t>
            </a:r>
          </a:p>
        </p:txBody>
      </p:sp>
      <p:sp>
        <p:nvSpPr>
          <p:cNvPr id="9" name="矩形 8"/>
          <p:cNvSpPr/>
          <p:nvPr/>
        </p:nvSpPr>
        <p:spPr>
          <a:xfrm>
            <a:off x="944492" y="4349556"/>
            <a:ext cx="9578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属性也会以二维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的形式返回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2771" y="4847421"/>
            <a:ext cx="4102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式指定索引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ch04-demo09.py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251648" y="5269996"/>
            <a:ext cx="5216086" cy="738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values</a:t>
            </a:r>
            <a:r>
              <a:rPr lang="zh-CN" altLang="en-US" sz="1400" dirty="0">
                <a:solidFill>
                  <a:schemeClr val="accent6"/>
                </a:solidFill>
              </a:rPr>
              <a:t>属性输出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values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734629" y="5129228"/>
            <a:ext cx="1645751" cy="932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 nan  1.5]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[ 2.4  1.7]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[ 2.9  3.6]]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9" grpId="0"/>
      <p:bldP spid="11" grpId="0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索引对象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20489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索引对象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4" y="1679958"/>
            <a:ext cx="9200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的索引对象负责管理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轴标签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其他元数据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（比如轴名称等）。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时，所用到的任何数组或其他序列的标签都会被转换成一个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3838" y="2653225"/>
            <a:ext cx="2871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ch04-demo10.py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692715" y="3075800"/>
            <a:ext cx="5216086" cy="2163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使用指定索引方式创建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(3), 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a','b','c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获取</a:t>
            </a:r>
            <a:r>
              <a:rPr lang="en-US" altLang="zh-CN" sz="1400" dirty="0" err="1">
                <a:solidFill>
                  <a:schemeClr val="accent6"/>
                </a:solidFill>
              </a:rPr>
              <a:t>obj</a:t>
            </a:r>
            <a:r>
              <a:rPr lang="zh-CN" altLang="en-US" sz="1400" dirty="0">
                <a:solidFill>
                  <a:schemeClr val="accent6"/>
                </a:solidFill>
              </a:rPr>
              <a:t>对象的</a:t>
            </a:r>
            <a:r>
              <a:rPr lang="en-US" altLang="zh-CN" sz="1400" dirty="0">
                <a:solidFill>
                  <a:schemeClr val="accent6"/>
                </a:solidFill>
              </a:rPr>
              <a:t>index</a:t>
            </a:r>
            <a:r>
              <a:rPr lang="zh-CN" altLang="en-US" sz="1400" dirty="0">
                <a:solidFill>
                  <a:schemeClr val="accent6"/>
                </a:solidFill>
              </a:rPr>
              <a:t>索引对象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obj.</a:t>
            </a:r>
            <a:r>
              <a:rPr lang="en-US" altLang="zh-CN" sz="1400" dirty="0" err="1">
                <a:solidFill>
                  <a:schemeClr val="accent2"/>
                </a:solidFill>
              </a:rPr>
              <a:t>index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输出查看索引值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index)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chemeClr val="accent2"/>
                </a:solidFill>
              </a:rPr>
              <a:t>index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[1:])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574974" y="3664823"/>
            <a:ext cx="4020456" cy="833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Index([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u'a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u'b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u'c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'],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='object')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Index([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u'b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',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u'c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'],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='object')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索引对象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2" y="1012304"/>
            <a:ext cx="9578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对象时不能修改的（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immutable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），因此用户不能对其进行修改。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9380" y="1571419"/>
            <a:ext cx="5083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示例：尝试修改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对象的值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ch04-demo10.py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228257" y="1993994"/>
            <a:ext cx="5216086" cy="636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尝试修改</a:t>
            </a:r>
            <a:r>
              <a:rPr lang="en-US" altLang="zh-CN" sz="1400" dirty="0">
                <a:solidFill>
                  <a:schemeClr val="accent6"/>
                </a:solidFill>
              </a:rPr>
              <a:t>Index</a:t>
            </a:r>
            <a:r>
              <a:rPr lang="zh-CN" altLang="en-US" sz="1400" dirty="0">
                <a:solidFill>
                  <a:schemeClr val="accent6"/>
                </a:solidFill>
              </a:rPr>
              <a:t>对象的值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index[</a:t>
            </a:r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'd'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981692" y="1993994"/>
            <a:ext cx="7151624" cy="20375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b="0" dirty="0" err="1">
                <a:solidFill>
                  <a:schemeClr val="bg1">
                    <a:lumMod val="95000"/>
                  </a:schemeClr>
                </a:solidFill>
              </a:rPr>
              <a:t>Traceback</a:t>
            </a:r>
            <a:r>
              <a:rPr lang="en-US" altLang="zh-CN" sz="1400" b="0" dirty="0">
                <a:solidFill>
                  <a:schemeClr val="bg1">
                    <a:lumMod val="95000"/>
                  </a:schemeClr>
                </a:solidFill>
              </a:rPr>
              <a:t> (most recent call last):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b="0" dirty="0">
                <a:solidFill>
                  <a:schemeClr val="bg1">
                    <a:lumMod val="95000"/>
                  </a:schemeClr>
                </a:solidFill>
              </a:rPr>
              <a:t>  File </a:t>
            </a:r>
            <a:r>
              <a:rPr lang="en-US" altLang="zh-CN" sz="1400" b="0" dirty="0" smtClean="0">
                <a:solidFill>
                  <a:schemeClr val="bg1">
                    <a:lumMod val="95000"/>
                  </a:schemeClr>
                </a:solidFill>
              </a:rPr>
              <a:t>"ch04-demo10.py</a:t>
            </a:r>
            <a:r>
              <a:rPr lang="en-US" altLang="zh-CN" sz="1400" b="0" dirty="0">
                <a:solidFill>
                  <a:schemeClr val="bg1">
                    <a:lumMod val="95000"/>
                  </a:schemeClr>
                </a:solidFill>
              </a:rPr>
              <a:t>", line 17, in &lt;module&gt;      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index[1] = 'd'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zh-CN" sz="1400" b="0" dirty="0">
                <a:solidFill>
                  <a:schemeClr val="bg1">
                    <a:lumMod val="95000"/>
                  </a:schemeClr>
                </a:solidFill>
              </a:rPr>
              <a:t>File "/</a:t>
            </a:r>
            <a:r>
              <a:rPr lang="en-US" altLang="zh-CN" sz="1400" b="0" dirty="0" err="1">
                <a:solidFill>
                  <a:schemeClr val="bg1">
                    <a:lumMod val="95000"/>
                  </a:schemeClr>
                </a:solidFill>
              </a:rPr>
              <a:t>usr</a:t>
            </a:r>
            <a:r>
              <a:rPr lang="en-US" altLang="zh-CN" sz="1400" b="0" dirty="0">
                <a:solidFill>
                  <a:schemeClr val="bg1">
                    <a:lumMod val="95000"/>
                  </a:schemeClr>
                </a:solidFill>
              </a:rPr>
              <a:t>/local/lib/python2.7/</a:t>
            </a:r>
            <a:r>
              <a:rPr lang="en-US" altLang="zh-CN" sz="1400" b="0" dirty="0" err="1">
                <a:solidFill>
                  <a:schemeClr val="bg1">
                    <a:lumMod val="95000"/>
                  </a:schemeClr>
                </a:solidFill>
              </a:rPr>
              <a:t>dist</a:t>
            </a:r>
            <a:r>
              <a:rPr lang="en-US" altLang="zh-CN" sz="1400" b="0" dirty="0">
                <a:solidFill>
                  <a:schemeClr val="bg1">
                    <a:lumMod val="95000"/>
                  </a:schemeClr>
                </a:solidFill>
              </a:rPr>
              <a:t>-packages/pandas/core/indexes/base.py", line </a:t>
            </a:r>
            <a:r>
              <a:rPr lang="en-US" altLang="zh-CN" sz="1400" b="0" dirty="0" smtClean="0">
                <a:solidFill>
                  <a:schemeClr val="bg1">
                    <a:lumMod val="95000"/>
                  </a:schemeClr>
                </a:solidFill>
              </a:rPr>
              <a:t>1670, in </a:t>
            </a:r>
            <a:r>
              <a:rPr lang="en-US" altLang="zh-CN" sz="1400" b="0" dirty="0">
                <a:solidFill>
                  <a:schemeClr val="bg1">
                    <a:lumMod val="95000"/>
                  </a:schemeClr>
                </a:solidFill>
              </a:rPr>
              <a:t>__</a:t>
            </a:r>
            <a:r>
              <a:rPr lang="en-US" altLang="zh-CN" sz="1400" b="0" dirty="0" err="1">
                <a:solidFill>
                  <a:schemeClr val="bg1">
                    <a:lumMod val="95000"/>
                  </a:schemeClr>
                </a:solidFill>
              </a:rPr>
              <a:t>setitem</a:t>
            </a:r>
            <a:r>
              <a:rPr lang="en-US" altLang="zh-CN" sz="1400" b="0" dirty="0">
                <a:solidFill>
                  <a:schemeClr val="bg1">
                    <a:lumMod val="95000"/>
                  </a:schemeClr>
                </a:solidFill>
              </a:rPr>
              <a:t>__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raise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TypeError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("Index does not support mutable operations")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TypeError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altLang="zh-CN" sz="1400" b="0" dirty="0">
                <a:solidFill>
                  <a:schemeClr val="bg1">
                    <a:lumMod val="95000"/>
                  </a:schemeClr>
                </a:solidFill>
              </a:rPr>
              <a:t>Index does not support mutable operations</a:t>
            </a:r>
            <a:endParaRPr lang="en-US" altLang="zh-CN" sz="1400" b="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2771" y="4745822"/>
            <a:ext cx="4923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示例：多个对象共享索引对象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ch04-demo11.py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251648" y="5168397"/>
            <a:ext cx="5216086" cy="738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b="0" dirty="0">
                <a:solidFill>
                  <a:schemeClr val="accent6"/>
                </a:solidFill>
              </a:rPr>
              <a:t># values</a:t>
            </a:r>
            <a:r>
              <a:rPr lang="zh-CN" altLang="en-US" sz="1400" b="0" dirty="0">
                <a:solidFill>
                  <a:schemeClr val="accent6"/>
                </a:solidFill>
              </a:rPr>
              <a:t>属性输出</a:t>
            </a:r>
          </a:p>
          <a:p>
            <a:pPr>
              <a:lnSpc>
                <a:spcPts val="2200"/>
              </a:lnSpc>
            </a:pPr>
            <a:r>
              <a:rPr lang="en-US" altLang="zh-CN" sz="1400" b="0" dirty="0">
                <a:solidFill>
                  <a:srgbClr val="0563C1"/>
                </a:solidFill>
              </a:rPr>
              <a:t>print </a:t>
            </a:r>
            <a:r>
              <a:rPr lang="en-US" altLang="zh-CN" sz="1400" b="0" dirty="0" smtClean="0">
                <a:solidFill>
                  <a:srgbClr val="0563C1"/>
                </a:solidFill>
              </a:rPr>
              <a:t>(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b="0" dirty="0" err="1" smtClean="0">
                <a:solidFill>
                  <a:schemeClr val="accent2"/>
                </a:solidFill>
              </a:rPr>
              <a:t>values</a:t>
            </a:r>
            <a:r>
              <a:rPr lang="en-US" altLang="zh-CN" sz="1400" b="0" dirty="0" smtClean="0">
                <a:solidFill>
                  <a:schemeClr val="accent2"/>
                </a:solidFill>
              </a:rPr>
              <a:t>)</a:t>
            </a:r>
            <a:endParaRPr lang="en-US" altLang="zh-CN" sz="1400" b="0" dirty="0">
              <a:solidFill>
                <a:schemeClr val="accent2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734629" y="5027629"/>
            <a:ext cx="1645751" cy="932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[[ nan  1.5]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[ 2.4  1.7]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[ 2.9  3.6]]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51648" y="4139078"/>
            <a:ext cx="761658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不可修改性非常重要，因为这样才能使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对象在多个数据结构之间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安全共享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1" grpId="0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索引对象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68599" y="1886507"/>
            <a:ext cx="4923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示例：多个对象共享索引对象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ch04-demo11.py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77475" y="2309081"/>
            <a:ext cx="6281267" cy="3032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创建一个索引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对象，值为 </a:t>
            </a:r>
            <a:r>
              <a:rPr lang="en-US" altLang="zh-CN" sz="1400" dirty="0" smtClean="0">
                <a:solidFill>
                  <a:schemeClr val="accent6"/>
                </a:solidFill>
              </a:rPr>
              <a:t>0,1,2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pd.</a:t>
            </a:r>
            <a:r>
              <a:rPr lang="en-US" altLang="zh-CN" sz="1400" dirty="0" err="1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</a:p>
          <a:p>
            <a:pPr>
              <a:lnSpc>
                <a:spcPts val="22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obj_series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A','B','c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'], 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=index</a:t>
            </a:r>
            <a:r>
              <a:rPr lang="en-US" altLang="zh-CN" sz="1400" dirty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>
                <a:solidFill>
                  <a:schemeClr val="accent6"/>
                </a:solidFill>
              </a:rPr>
              <a:t>DataFrame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obj_frames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err="1">
                <a:solidFill>
                  <a:srgbClr val="C00000"/>
                </a:solidFill>
              </a:rPr>
              <a:t>DataFrame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({'C1':'A','C2':'B','C3':'C'}, 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=index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输出两个对象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obj_series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obj_frames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126514" y="2821456"/>
            <a:ext cx="2699657" cy="29552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Series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0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  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    B  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    c  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object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DataFrame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      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C1 C2 C3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  A  B  C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  A  B  C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  A  B  C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7476" y="1279763"/>
            <a:ext cx="761658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不可修改性非常重要，因为这样才能使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对象在多个数据结构之间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安全共享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索引对象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9" y="1019399"/>
            <a:ext cx="1078393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中主要的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14232"/>
              </p:ext>
            </p:extLst>
          </p:nvPr>
        </p:nvGraphicFramePr>
        <p:xfrm>
          <a:off x="1248228" y="1605038"/>
          <a:ext cx="971005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016"/>
                <a:gridCol w="6797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最泛化的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对象，将轴标签表示为一个由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对象组成的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NumPy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Int64Index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针对整数的特殊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MultiIndex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“层次化”索引对象，表示单个轴上的多层次索引。可以看做由元组组成的数组。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DatetimeIndex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存储纳秒级时间（用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NumPy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datatime64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类型表示）。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PeriodIndex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Period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数据（时间间隔）的特殊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Pandas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核心对象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Series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模块基础入门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掌握了解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模块的安装以及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核心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Series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应用方法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索引对象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2" y="1012304"/>
            <a:ext cx="9578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除了长得像数组，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的功能也类似一个固定大小的集合。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每个索引都有一些方法和属性，它们可用于设置逻辑并回答有关该索引包含的数据的常见问题。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9380" y="1919761"/>
            <a:ext cx="4259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 smtClean="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ch04-demo12.py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228257" y="2342336"/>
            <a:ext cx="5216086" cy="3434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 err="1">
                <a:solidFill>
                  <a:schemeClr val="accent6"/>
                </a:solidFill>
              </a:rPr>
              <a:t>DataFrame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 = {'Nevada':{2001:2.4, 2002:2.9},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'Ohio':{2000:1.5, 2001:1.7, 2002:3.6}}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(pop)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name</a:t>
            </a:r>
            <a:r>
              <a:rPr lang="zh-CN" altLang="en-US" sz="1400" dirty="0">
                <a:solidFill>
                  <a:schemeClr val="accent6"/>
                </a:solidFill>
              </a:rPr>
              <a:t>属性输出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frame.index.name = 'year'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frame.columns.name = 'state</a:t>
            </a:r>
            <a:r>
              <a:rPr lang="en-US" altLang="zh-CN" sz="1400" dirty="0">
                <a:solidFill>
                  <a:schemeClr val="accent6"/>
                </a:solidFill>
              </a:rPr>
              <a:t>'</a:t>
            </a:r>
          </a:p>
          <a:p>
            <a:pPr>
              <a:lnSpc>
                <a:spcPts val="2200"/>
              </a:lnSpc>
            </a:pP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in</a:t>
            </a:r>
            <a:r>
              <a:rPr lang="zh-CN" altLang="en-US" sz="1400" dirty="0">
                <a:solidFill>
                  <a:schemeClr val="accent6"/>
                </a:solidFill>
              </a:rPr>
              <a:t>方法查看索引和值是否存在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('Ohio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</a:t>
            </a:r>
            <a:r>
              <a:rPr lang="en-US" altLang="zh-CN" sz="1400" dirty="0">
                <a:solidFill>
                  <a:schemeClr val="accent2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columns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('2003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 </a:t>
            </a:r>
            <a:r>
              <a:rPr lang="en-US" altLang="zh-CN" sz="1400" dirty="0">
                <a:solidFill>
                  <a:schemeClr val="accent2"/>
                </a:solidFill>
              </a:rPr>
              <a:t>in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accent2"/>
                </a:solidFill>
              </a:rPr>
              <a:t>)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202378" y="4894942"/>
            <a:ext cx="1301508" cy="6872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True</a:t>
            </a: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76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索引对象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43609" y="1019399"/>
            <a:ext cx="1078393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的方法和属性：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70431"/>
              </p:ext>
            </p:extLst>
          </p:nvPr>
        </p:nvGraphicFramePr>
        <p:xfrm>
          <a:off x="1248228" y="1605038"/>
          <a:ext cx="9710057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016"/>
                <a:gridCol w="6797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连接另一个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对象，产生一个新的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diff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计算差交集，并得到一个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计算交集。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union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计算并集。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isin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计算一个指示各值是否都包含在参数集合中的布尔型数组。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删除索引 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处的元素，并得到新的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删除传入的值，并得到新的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将元素插入到索引 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处，并的到新的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unique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 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 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中唯一值的数组。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9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330" y="2334005"/>
            <a:ext cx="73733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基本功能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模块基础入门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介绍操作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Series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中的数据的基本方法。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重新索引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20489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重新索引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4" y="1607388"/>
            <a:ext cx="9200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对象的一个重要方法是 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reindex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，其作用是创建一个适应新索引的新对象（如果某个索引值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当前不存在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，就引入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3838" y="2537108"/>
            <a:ext cx="3281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举例说明：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ch04-demo13.py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692715" y="2959684"/>
            <a:ext cx="5216086" cy="184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obj1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([4.5,7.2,-5.3,3.6], 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d','b','a','c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(obj1)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>
                <a:solidFill>
                  <a:schemeClr val="accent6"/>
                </a:solidFill>
              </a:rPr>
              <a:t>reindex</a:t>
            </a:r>
            <a:r>
              <a:rPr lang="zh-CN" altLang="en-US" sz="1400" dirty="0">
                <a:solidFill>
                  <a:schemeClr val="accent6"/>
                </a:solidFill>
              </a:rPr>
              <a:t>进行重新索引定义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obj2 = obj1.</a:t>
            </a:r>
            <a:r>
              <a:rPr lang="en-US" altLang="zh-CN" sz="1400" dirty="0">
                <a:solidFill>
                  <a:schemeClr val="accent2"/>
                </a:solidFill>
              </a:rPr>
              <a:t>reindex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a','b','c','d','e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(obj2)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542317" y="2707049"/>
            <a:ext cx="2010228" cy="1788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obj1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d   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4.5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b    7.2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   -5.3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    3.6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float64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8710404" y="2711292"/>
            <a:ext cx="3047999" cy="17839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obj1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reindex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后输出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     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   -5.3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b    7.2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    3.6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d    4.5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e 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434" y="4896739"/>
            <a:ext cx="514788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 </a:t>
            </a:r>
            <a:r>
              <a:rPr lang="en-US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fill_values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参数设置缺失值的默认值。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683838" y="5524655"/>
            <a:ext cx="4858480" cy="1079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obj2 = obj1.</a:t>
            </a:r>
            <a:r>
              <a:rPr lang="en-US" altLang="zh-CN" sz="1400" dirty="0">
                <a:solidFill>
                  <a:schemeClr val="accent2"/>
                </a:solidFill>
              </a:rPr>
              <a:t>reindex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a','b','c','d','e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'], </a:t>
            </a:r>
            <a:r>
              <a:rPr lang="en-US" altLang="zh-CN" sz="1400" dirty="0" err="1">
                <a:solidFill>
                  <a:schemeClr val="accent2"/>
                </a:solidFill>
              </a:rPr>
              <a:t>fill_value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print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(obj2)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772747" y="4822772"/>
            <a:ext cx="3047999" cy="17839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为缺失值设置默认填充值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                                                                     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   -5.3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b    7.2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c    3.6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d    4.5   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e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0.0</a:t>
            </a:r>
          </a:p>
        </p:txBody>
      </p:sp>
      <p:sp>
        <p:nvSpPr>
          <p:cNvPr id="2" name="矩形 1"/>
          <p:cNvSpPr/>
          <p:nvPr/>
        </p:nvSpPr>
        <p:spPr>
          <a:xfrm>
            <a:off x="8639631" y="4166715"/>
            <a:ext cx="1181115" cy="363126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71345" y="6274568"/>
            <a:ext cx="1181115" cy="363126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9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2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重新索引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1" y="1012304"/>
            <a:ext cx="9200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对于时间序列这样的有序数据，重新索引时可能需要做一些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插值处理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ethod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即可达到此目的。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895" y="1942024"/>
            <a:ext cx="5734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参数进行插值处理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ch04-demo14.py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677544" y="2510695"/>
            <a:ext cx="4853228" cy="220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apple','orange','pear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'], 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=[0,2,4])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method='</a:t>
            </a:r>
            <a:r>
              <a:rPr lang="en-US" altLang="zh-CN" sz="1400" dirty="0" err="1">
                <a:solidFill>
                  <a:schemeClr val="accent6"/>
                </a:solidFill>
              </a:rPr>
              <a:t>ffill</a:t>
            </a:r>
            <a:r>
              <a:rPr lang="en-US" altLang="zh-CN" sz="1400" dirty="0">
                <a:solidFill>
                  <a:schemeClr val="accent6"/>
                </a:solidFill>
              </a:rPr>
              <a:t>'</a:t>
            </a:r>
            <a:r>
              <a:rPr lang="zh-CN" altLang="en-US" sz="1400" dirty="0">
                <a:solidFill>
                  <a:schemeClr val="accent6"/>
                </a:solidFill>
              </a:rPr>
              <a:t>实现前向插值处理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reindex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(range(6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</a:t>
            </a:r>
            <a:r>
              <a:rPr lang="en-US" altLang="zh-CN" sz="1400" dirty="0">
                <a:solidFill>
                  <a:schemeClr val="accent2"/>
                </a:solidFill>
              </a:rPr>
              <a:t>method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ffill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method='</a:t>
            </a:r>
            <a:r>
              <a:rPr lang="en-US" altLang="zh-CN" sz="1400" dirty="0" err="1">
                <a:solidFill>
                  <a:schemeClr val="accent6"/>
                </a:solidFill>
              </a:rPr>
              <a:t>bfill</a:t>
            </a:r>
            <a:r>
              <a:rPr lang="en-US" altLang="zh-CN" sz="1400" dirty="0">
                <a:solidFill>
                  <a:schemeClr val="accent6"/>
                </a:solidFill>
              </a:rPr>
              <a:t>'</a:t>
            </a:r>
            <a:r>
              <a:rPr lang="zh-CN" altLang="en-US" sz="1400" dirty="0">
                <a:solidFill>
                  <a:schemeClr val="accent6"/>
                </a:solidFill>
              </a:rPr>
              <a:t>实现前后插值处理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reindex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(range(6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</a:t>
            </a:r>
            <a:r>
              <a:rPr lang="en-US" altLang="zh-CN" sz="1400" dirty="0">
                <a:solidFill>
                  <a:schemeClr val="accent2"/>
                </a:solidFill>
              </a:rPr>
              <a:t>method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bfill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103269" y="2770777"/>
            <a:ext cx="2010228" cy="15399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     apple                                      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    orange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4      pear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object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8949678" y="1492796"/>
            <a:ext cx="2377537" cy="23527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前向插值输出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     apple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     apple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    orange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3    orange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4      pear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5      pear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object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8381174" y="3930539"/>
            <a:ext cx="2377537" cy="23527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后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向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插值输出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     apple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    orange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    orange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3      pear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4      pear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5    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object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endCxn id="10" idx="3"/>
          </p:cNvCxnSpPr>
          <p:nvPr/>
        </p:nvCxnSpPr>
        <p:spPr>
          <a:xfrm flipH="1">
            <a:off x="3113497" y="3367313"/>
            <a:ext cx="616677" cy="17344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7" idx="1"/>
          </p:cNvCxnSpPr>
          <p:nvPr/>
        </p:nvCxnSpPr>
        <p:spPr>
          <a:xfrm flipV="1">
            <a:off x="7576457" y="2669179"/>
            <a:ext cx="1373221" cy="117638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9" idx="1"/>
          </p:cNvCxnSpPr>
          <p:nvPr/>
        </p:nvCxnSpPr>
        <p:spPr>
          <a:xfrm>
            <a:off x="7605482" y="4514899"/>
            <a:ext cx="775692" cy="5920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1129" y="4702180"/>
            <a:ext cx="1078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eindex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的（插值）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64209"/>
              </p:ext>
            </p:extLst>
          </p:nvPr>
        </p:nvGraphicFramePr>
        <p:xfrm>
          <a:off x="1205749" y="5258791"/>
          <a:ext cx="612396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7189"/>
                <a:gridCol w="42867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ffill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前向填充（或搬运）值。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bfill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backfill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后向填充（或搬运）值。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0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7" grpId="0" animBg="1"/>
      <p:bldP spid="19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重新索引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1" y="1012304"/>
            <a:ext cx="9650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reindex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可以修改（行）索引、列，或两个都修改。如果仅传入一个序列，则会重新索引行：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895" y="1942024"/>
            <a:ext cx="5289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示例：传入序列重新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reindex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ch04-demo15.py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69773" y="2423610"/>
            <a:ext cx="4853228" cy="220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 err="1">
                <a:solidFill>
                  <a:schemeClr val="accent6"/>
                </a:solidFill>
              </a:rPr>
              <a:t>DataFame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 =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np.</a:t>
            </a:r>
            <a:r>
              <a:rPr lang="en-US" altLang="zh-CN" sz="1400" dirty="0" err="1">
                <a:solidFill>
                  <a:schemeClr val="accent2"/>
                </a:solidFill>
              </a:rPr>
              <a:t>arange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(9).</a:t>
            </a:r>
            <a:r>
              <a:rPr lang="en-US" altLang="zh-CN" sz="1400" dirty="0">
                <a:solidFill>
                  <a:schemeClr val="accent2"/>
                </a:solidFill>
              </a:rPr>
              <a:t>reshape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((3,3)),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en-US" altLang="zh-CN" sz="1400" dirty="0" smtClean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a','c','d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'],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en-US" altLang="zh-CN" sz="1400" dirty="0" smtClean="0">
                <a:solidFill>
                  <a:schemeClr val="accent2"/>
                </a:solidFill>
              </a:rPr>
              <a:t>columns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=['col1','col2','col3'])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(frame)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>
                <a:solidFill>
                  <a:schemeClr val="accent6"/>
                </a:solidFill>
              </a:rPr>
              <a:t>reindex</a:t>
            </a:r>
            <a:r>
              <a:rPr lang="zh-CN" altLang="en-US" sz="1400" dirty="0">
                <a:solidFill>
                  <a:schemeClr val="accent6"/>
                </a:solidFill>
              </a:rPr>
              <a:t>重新定义索引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reindex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a','b','c','d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']))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560640" y="2379301"/>
            <a:ext cx="2133418" cy="15399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frame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 col1  col2  col3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a     0     1     2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c     3     4     5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d     6     7     8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560639" y="4017989"/>
            <a:ext cx="2655931" cy="18312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reindex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之后输出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col1     col2     col3                                                                   </a:t>
            </a:r>
            <a:endParaRPr lang="it-IT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a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0.0        1.0       2.0                                                                   </a:t>
            </a:r>
            <a:endParaRPr lang="it-IT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b   NaN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NaN     NaN                                                                   </a:t>
            </a:r>
            <a:endParaRPr lang="it-IT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c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3.0        4.0       5.0                                                                   </a:t>
            </a:r>
            <a:endParaRPr lang="it-IT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d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6.0        7.0       8.0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重新索引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1" y="1012304"/>
            <a:ext cx="9650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继续上一个案例，使用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关键字即可重新索引（新的列值默认为为缺失值）。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895" y="1535623"/>
            <a:ext cx="2871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ch04-demo15.py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69773" y="1950069"/>
            <a:ext cx="4853228" cy="10743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 err="1">
                <a:solidFill>
                  <a:schemeClr val="accent6"/>
                </a:solidFill>
              </a:rPr>
              <a:t>colimns</a:t>
            </a:r>
            <a:r>
              <a:rPr lang="zh-CN" altLang="en-US" sz="1400" dirty="0">
                <a:solidFill>
                  <a:schemeClr val="accent6"/>
                </a:solidFill>
              </a:rPr>
              <a:t>关键字重新索引列</a:t>
            </a:r>
          </a:p>
          <a:p>
            <a:pPr>
              <a:lnSpc>
                <a:spcPts val="2200"/>
              </a:lnSpc>
            </a:pPr>
            <a:r>
              <a:rPr lang="en-US" altLang="zh-CN" sz="1400" dirty="0" err="1">
                <a:solidFill>
                  <a:schemeClr val="accent2"/>
                </a:solidFill>
              </a:rPr>
              <a:t>new_columns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['col0','col1','col2']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reindex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(columns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zh-CN" sz="1400" dirty="0" err="1">
                <a:solidFill>
                  <a:schemeClr val="accent2"/>
                </a:solidFill>
              </a:rPr>
              <a:t>new_columns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67155" y="1891038"/>
            <a:ext cx="3018788" cy="157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reindex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columns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之后输出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  col0  </a:t>
            </a: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col1  col2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a   NaN  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0     </a:t>
            </a: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1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c   NaN  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3     </a:t>
            </a: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4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d   NaN  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6     </a:t>
            </a: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4491" y="3537218"/>
            <a:ext cx="9650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也可以同时对行和列进行重新索引，而插值则只能按行应用（既轴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3895" y="4060537"/>
            <a:ext cx="2871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ch04-demo15.py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369773" y="4474983"/>
            <a:ext cx="4853228" cy="1374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重新索引行和列并进行数据前向插入操作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reindex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a','b','c','d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'],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altLang="zh-CN" sz="1400" dirty="0" smtClean="0">
                <a:solidFill>
                  <a:srgbClr val="7030A0"/>
                </a:solidFill>
              </a:rPr>
              <a:t>columns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new_columns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altLang="zh-CN" sz="1400" dirty="0" smtClean="0">
                <a:solidFill>
                  <a:srgbClr val="7030A0"/>
                </a:solidFill>
              </a:rPr>
              <a:t>method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ffill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067155" y="4415951"/>
            <a:ext cx="3018788" cy="18106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  col0  </a:t>
            </a: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col1  col2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a   NaN  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0     </a:t>
            </a: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1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b   NaN  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0     </a:t>
            </a: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1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c   NaN  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3     </a:t>
            </a: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4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d   NaN  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6     </a:t>
            </a: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7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5" grpId="0" animBg="1"/>
      <p:bldP spid="11" grpId="0"/>
      <p:bldP spid="12" grpId="0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重新索引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4491" y="1012304"/>
            <a:ext cx="9650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的标签索引功能，重新索引任务可以是的编程变得更加简洁。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895" y="1535623"/>
            <a:ext cx="2871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ch04-demo15.py</a:t>
            </a:r>
            <a:r>
              <a:rPr lang="zh-CN" altLang="en-US" sz="1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69773" y="1950069"/>
            <a:ext cx="4853228" cy="803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</a:t>
            </a:r>
            <a:r>
              <a:rPr lang="en-US" altLang="zh-CN" sz="1400" dirty="0">
                <a:solidFill>
                  <a:schemeClr val="accent6"/>
                </a:solidFill>
              </a:rPr>
              <a:t>ix</a:t>
            </a:r>
            <a:r>
              <a:rPr lang="zh-CN" altLang="en-US" sz="1400" dirty="0">
                <a:solidFill>
                  <a:schemeClr val="accent6"/>
                </a:solidFill>
              </a:rPr>
              <a:t>的标签索引实现行列重置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iloc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[[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a','b','c','d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'],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new_columns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769960" y="1512877"/>
            <a:ext cx="3338102" cy="17665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##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  col0    col1   col2                                                                   </a:t>
            </a:r>
            <a:endParaRPr lang="it-IT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a   NaN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0.0     1.0                                                                   </a:t>
            </a:r>
            <a:endParaRPr lang="it-IT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b   NaN   NaN   NaN          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c   NaN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3.0     4.0                                                                   </a:t>
            </a:r>
            <a:endParaRPr lang="it-IT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200"/>
              </a:lnSpc>
            </a:pPr>
            <a:r>
              <a:rPr lang="it-IT" altLang="zh-CN" sz="1400" dirty="0">
                <a:solidFill>
                  <a:schemeClr val="bg1">
                    <a:lumMod val="95000"/>
                  </a:schemeClr>
                </a:solidFill>
              </a:rPr>
              <a:t>d   NaN   </a:t>
            </a:r>
            <a:r>
              <a:rPr lang="it-IT" altLang="zh-CN" sz="1400" dirty="0" smtClean="0">
                <a:solidFill>
                  <a:schemeClr val="bg1">
                    <a:lumMod val="95000"/>
                  </a:schemeClr>
                </a:solidFill>
              </a:rPr>
              <a:t>   6.0     7.0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7467" y="3392488"/>
            <a:ext cx="2275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reindex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89168"/>
              </p:ext>
            </p:extLst>
          </p:nvPr>
        </p:nvGraphicFramePr>
        <p:xfrm>
          <a:off x="1367972" y="3843334"/>
          <a:ext cx="9710057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3016"/>
                <a:gridCol w="67970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用作索引的新序列。既可以是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实例，也可以是其他序列型的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数据结构。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会被完全使用，就像没有任何复制一样。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插值（填充）方式。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fill_value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在重新索引的过程中，需要引入缺失值时使用的替代值。</a:t>
                      </a:r>
                      <a:endParaRPr lang="zh-CN" altLang="en-US" sz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limit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前向或后向填充时的最大填充量。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level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MultiIndex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的指定级别上匹配简单索引，否则选取其子集。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copy</a:t>
                      </a:r>
                      <a:endParaRPr lang="zh-CN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，无论如何都复制；如果为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，则新旧相等就不复制。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5" grpId="0" animBg="1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模块数据处理</a:t>
            </a:r>
          </a:p>
        </p:txBody>
      </p:sp>
    </p:spTree>
    <p:extLst>
      <p:ext uri="{BB962C8B-B14F-4D97-AF65-F5344CB8AC3E}">
        <p14:creationId xmlns:p14="http://schemas.microsoft.com/office/powerpoint/2010/main" val="2602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8998"/>
            <a:ext cx="10246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在科学计算和数据分析领域的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核心模块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它含有使数据分析工作变得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更快更简单的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操作工具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的，让以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为中心的应用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变得更加简洁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68"/>
            <a:ext cx="32022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Pandas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9036" y="2938372"/>
            <a:ext cx="26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模块特色功能：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9036" y="3355603"/>
            <a:ext cx="93179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具备按轴自动或显示数据对其功能的数据结构。这可以防止许多由于数据未对齐以及来自不同数据源（索引方式不同）的数据而导致的常见错误。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集成时间序列功能。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既能处理时间序列数据也能处理非时间序列数据的数据结构。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数学运算和约简（比如对某个轴求和）可以根据不同的元数据（轴编号）执行。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灵活处理缺失数据。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合并及其他出现的常见数据库（例如基于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的）中的关系型运算。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47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模块安装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352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1.2 Pandas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模块的安装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463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的标准模块库，因此我们需要在系统中下载安装，具体如下：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500472" y="2813492"/>
            <a:ext cx="6754599" cy="6673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(penv36)d:\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pip install –U pandas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4433" y="2351645"/>
            <a:ext cx="3552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下安装</a:t>
            </a:r>
            <a:r>
              <a:rPr lang="en-US" altLang="zh-CN" sz="1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模块指令：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4433" y="3676312"/>
            <a:ext cx="3301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程序中导入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00472" y="4138159"/>
            <a:ext cx="7833004" cy="1471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导入</a:t>
            </a:r>
            <a:r>
              <a:rPr lang="en-US" altLang="zh-CN" sz="1400" dirty="0" smtClean="0">
                <a:solidFill>
                  <a:schemeClr val="accent6"/>
                </a:solidFill>
              </a:rPr>
              <a:t>Pandas</a:t>
            </a:r>
            <a:r>
              <a:rPr lang="zh-CN" altLang="en-US" sz="1400" dirty="0" smtClean="0">
                <a:solidFill>
                  <a:schemeClr val="accent6"/>
                </a:solidFill>
              </a:rPr>
              <a:t>模块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563C1"/>
                </a:solidFill>
              </a:rPr>
              <a:t>import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 </a:t>
            </a:r>
            <a:r>
              <a:rPr lang="en-US" altLang="zh-CN" sz="1400" dirty="0" smtClean="0">
                <a:solidFill>
                  <a:srgbClr val="0563C1"/>
                </a:solidFill>
              </a:rPr>
              <a:t>as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pd</a:t>
            </a:r>
            <a:r>
              <a:rPr lang="en-US" altLang="zh-CN" sz="1400" dirty="0" smtClean="0">
                <a:solidFill>
                  <a:srgbClr val="C00000"/>
                </a:solidFill>
              </a:rPr>
              <a:t>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推荐使用，给模块起别名</a:t>
            </a:r>
            <a:r>
              <a:rPr lang="en-US" altLang="zh-CN" sz="1400" b="0" dirty="0" smtClean="0">
                <a:solidFill>
                  <a:schemeClr val="accent6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</a:t>
            </a:r>
            <a:r>
              <a:rPr lang="zh-CN" altLang="en-US" sz="1400" dirty="0" smtClean="0">
                <a:solidFill>
                  <a:schemeClr val="accent6"/>
                </a:solidFill>
              </a:rPr>
              <a:t>入</a:t>
            </a:r>
            <a:r>
              <a:rPr lang="en-US" altLang="zh-CN" sz="1400" dirty="0" smtClean="0">
                <a:solidFill>
                  <a:schemeClr val="accent6"/>
                </a:solidFill>
              </a:rPr>
              <a:t>Series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和 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DataFrame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f</a:t>
            </a:r>
            <a:r>
              <a:rPr lang="en-US" altLang="zh-CN" sz="1400" dirty="0" smtClean="0">
                <a:solidFill>
                  <a:srgbClr val="0563C1"/>
                </a:solidFill>
              </a:rPr>
              <a:t>rom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pandas </a:t>
            </a:r>
            <a:r>
              <a:rPr lang="en-US" altLang="zh-CN" sz="1400" b="0" dirty="0" smtClean="0">
                <a:solidFill>
                  <a:srgbClr val="0563C1"/>
                </a:solidFill>
              </a:rPr>
              <a:t>import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</a:rPr>
              <a:t>Series , 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DataFrame</a:t>
            </a:r>
            <a:endParaRPr lang="en-US" altLang="zh-CN" sz="1400" dirty="0" smtClean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0472" y="5780597"/>
            <a:ext cx="973002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因此，只要在代码中看到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，就要想到这是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lang="en-US" altLang="zh-CN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err="1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两个主要的数据结构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</a:t>
            </a:r>
            <a:r>
              <a:rPr lang="zh-CN" altLang="en-US" sz="1600" b="1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使用频率非常的高</a:t>
            </a:r>
            <a:r>
              <a:rPr lang="zh-CN" altLang="en-US" sz="1600" dirty="0" smtClean="0">
                <a:ln w="0"/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，所以将其引入到本地命名空间中会更加方便。</a:t>
            </a:r>
            <a:endParaRPr lang="zh-CN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978368"/>
            <a:ext cx="525836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1.3 Pandas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的数据结构介绍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4433" y="1679958"/>
            <a:ext cx="9463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要使用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，首先就要熟悉它的两个主要数据结构：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虽然它们并不能解决所有的问题，但它们为大多数应用提供了一种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易于使用的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94433" y="2735491"/>
            <a:ext cx="1823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对象介绍：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94433" y="3109879"/>
            <a:ext cx="946313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是一种类似于一维数组的对象，它由一组数据（各种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数据类型）以及一组与之相关的数据标签（即索引）组成。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9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73518" y="1142622"/>
            <a:ext cx="6158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由一组数据即可产生最简单的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ch04-demo01.py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1108586" y="1600226"/>
            <a:ext cx="4987414" cy="1756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导入</a:t>
            </a:r>
            <a:r>
              <a:rPr lang="en-US" altLang="zh-CN" sz="1400" dirty="0">
                <a:solidFill>
                  <a:schemeClr val="accent6"/>
                </a:solidFill>
              </a:rPr>
              <a:t>Pandas</a:t>
            </a:r>
            <a:r>
              <a:rPr lang="zh-CN" altLang="en-US" sz="1400" dirty="0">
                <a:solidFill>
                  <a:schemeClr val="accent6"/>
                </a:solidFill>
              </a:rPr>
              <a:t>模块中的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from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pandas </a:t>
            </a:r>
            <a:r>
              <a:rPr lang="en-US" altLang="zh-CN" sz="1400" dirty="0">
                <a:solidFill>
                  <a:srgbClr val="0563C1"/>
                </a:solidFill>
              </a:rPr>
              <a:t>import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</a:rPr>
              <a:t>Series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使用列表作为参数快速构建一个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[2,1,7</a:t>
            </a:r>
            <a:r>
              <a:rPr lang="en-US" altLang="zh-CN" sz="1400" dirty="0" smtClean="0">
                <a:solidFill>
                  <a:schemeClr val="accent2"/>
                </a:solidFill>
              </a:rPr>
              <a:t>,-4,9</a:t>
            </a:r>
            <a:r>
              <a:rPr lang="en-US" altLang="zh-CN" sz="1400" dirty="0">
                <a:solidFill>
                  <a:schemeClr val="accent2"/>
                </a:solidFill>
              </a:rPr>
              <a:t>]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386017" y="1094189"/>
            <a:ext cx="2614325" cy="22575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Series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ser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0    2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1    1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2    7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3   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-4      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4    9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int64</a:t>
            </a:r>
          </a:p>
        </p:txBody>
      </p:sp>
      <p:sp>
        <p:nvSpPr>
          <p:cNvPr id="13" name="矩形 12"/>
          <p:cNvSpPr/>
          <p:nvPr/>
        </p:nvSpPr>
        <p:spPr>
          <a:xfrm>
            <a:off x="972547" y="3440379"/>
            <a:ext cx="10246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根据输出的结果我们可以看出，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的字符串表现形式：</a:t>
            </a:r>
            <a:r>
              <a:rPr lang="zh-CN" altLang="en-US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在左边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在右边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由于我们没有为数据指定索引，于是会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自动创建一个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为数据的长度）的整型索引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我们可以通过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属性获取其数组表示形式和索引对象：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108586" y="5038995"/>
            <a:ext cx="4987414" cy="1471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对象的</a:t>
            </a:r>
            <a:r>
              <a:rPr lang="en-US" altLang="zh-CN" sz="1400" dirty="0">
                <a:solidFill>
                  <a:schemeClr val="accent6"/>
                </a:solidFill>
              </a:rPr>
              <a:t>values</a:t>
            </a:r>
            <a:r>
              <a:rPr lang="zh-CN" altLang="en-US" sz="1400" dirty="0">
                <a:solidFill>
                  <a:schemeClr val="accent6"/>
                </a:solidFill>
              </a:rPr>
              <a:t>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values</a:t>
            </a:r>
            <a:r>
              <a:rPr lang="en-US" altLang="zh-CN" sz="1400" dirty="0" smtClean="0">
                <a:solidFill>
                  <a:srgbClr val="C00000"/>
                </a:solidFill>
              </a:rPr>
              <a:t>)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</a:t>
            </a:r>
            <a:r>
              <a:rPr lang="en-US" altLang="zh-CN" sz="1400" dirty="0">
                <a:solidFill>
                  <a:schemeClr val="accent6"/>
                </a:solidFill>
              </a:rPr>
              <a:t>Series</a:t>
            </a:r>
            <a:r>
              <a:rPr lang="zh-CN" altLang="en-US" sz="1400" dirty="0">
                <a:solidFill>
                  <a:schemeClr val="accent6"/>
                </a:solidFill>
              </a:rPr>
              <a:t>对象的</a:t>
            </a:r>
            <a:r>
              <a:rPr lang="en-US" altLang="zh-CN" sz="1400" dirty="0">
                <a:solidFill>
                  <a:schemeClr val="accent6"/>
                </a:solidFill>
              </a:rPr>
              <a:t>index</a:t>
            </a:r>
            <a:r>
              <a:rPr lang="zh-CN" altLang="en-US" sz="1400" dirty="0">
                <a:solidFill>
                  <a:schemeClr val="accent6"/>
                </a:solidFill>
              </a:rPr>
              <a:t>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 </a:t>
            </a:r>
            <a:r>
              <a:rPr lang="en-US" altLang="zh-CN" sz="1400" dirty="0" smtClean="0">
                <a:solidFill>
                  <a:srgbClr val="0563C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obj.</a:t>
            </a:r>
            <a:r>
              <a:rPr lang="en-US" altLang="zh-CN" sz="1400" dirty="0" err="1" smtClean="0">
                <a:solidFill>
                  <a:srgbClr val="C00000"/>
                </a:solidFill>
              </a:rPr>
              <a:t>index</a:t>
            </a:r>
            <a:r>
              <a:rPr lang="en-US" altLang="zh-CN" sz="1400" dirty="0" smtClean="0">
                <a:solidFill>
                  <a:srgbClr val="C00000"/>
                </a:solidFill>
              </a:rPr>
              <a:t>)</a:t>
            </a:r>
            <a:endParaRPr lang="en-US" altLang="zh-CN" sz="1400" dirty="0" smtClean="0">
              <a:solidFill>
                <a:srgbClr val="C00000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745902" y="5158650"/>
            <a:ext cx="5074497" cy="1407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Series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对象的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值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[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  1  7 -4  9]    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Series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对象的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index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值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RangeIndex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(start=0, stop=5, step=1) 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2547" y="4730402"/>
            <a:ext cx="6146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示例：显示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值和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ch04-demo01.py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5379" y="1447315"/>
            <a:ext cx="424471" cy="16006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3" grpId="0"/>
      <p:bldP spid="14" grpId="0" animBg="1"/>
      <p:bldP spid="15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8033" y="1016493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通常，我们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创建的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对象带有一个可以对各个数据点进行标记的索引。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索引也可以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自定义的方式实现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（若不自定义索引，则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默认使用从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开始的正整数实现索引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55329" y="3340824"/>
            <a:ext cx="4784214" cy="1471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创建一个</a:t>
            </a:r>
            <a:r>
              <a:rPr lang="en-US" altLang="zh-CN" sz="1400" dirty="0" smtClean="0">
                <a:solidFill>
                  <a:schemeClr val="accent6"/>
                </a:solidFill>
              </a:rPr>
              <a:t>series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，自定义索引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</a:rPr>
              <a:t>Series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>
                <a:solidFill>
                  <a:schemeClr val="accent2"/>
                </a:solidFill>
              </a:rPr>
              <a:t>['</a:t>
            </a:r>
            <a:r>
              <a:rPr lang="en-US" altLang="zh-CN" sz="1400" dirty="0" err="1">
                <a:solidFill>
                  <a:schemeClr val="accent2"/>
                </a:solidFill>
              </a:rPr>
              <a:t>aa','bb','cc</a:t>
            </a:r>
            <a:r>
              <a:rPr lang="en-US" altLang="zh-CN" sz="1400" dirty="0">
                <a:solidFill>
                  <a:schemeClr val="accent2"/>
                </a:solidFill>
              </a:rPr>
              <a:t>']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dirty="0">
                <a:solidFill>
                  <a:schemeClr val="accent2"/>
                </a:solidFill>
              </a:rPr>
              <a:t>index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=['a1','a2','a3'])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</a:t>
            </a:r>
            <a:r>
              <a:rPr lang="en-US" altLang="zh-CN" sz="1400" dirty="0" err="1">
                <a:solidFill>
                  <a:schemeClr val="accent6"/>
                </a:solidFill>
              </a:rPr>
              <a:t>obj</a:t>
            </a:r>
            <a:r>
              <a:rPr lang="zh-CN" altLang="en-US" sz="1400" dirty="0">
                <a:solidFill>
                  <a:schemeClr val="accent6"/>
                </a:solidFill>
              </a:rPr>
              <a:t>的</a:t>
            </a:r>
            <a:r>
              <a:rPr lang="en-US" altLang="zh-CN" sz="1400" dirty="0">
                <a:solidFill>
                  <a:schemeClr val="accent6"/>
                </a:solidFill>
              </a:rPr>
              <a:t>index</a:t>
            </a:r>
            <a:r>
              <a:rPr lang="zh-CN" altLang="en-US" sz="1400" dirty="0">
                <a:solidFill>
                  <a:schemeClr val="accent6"/>
                </a:solidFill>
              </a:rPr>
              <a:t>索引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obj.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index</a:t>
            </a:r>
            <a:r>
              <a:rPr lang="en-US" altLang="zh-CN" sz="1400" dirty="0" smtClean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45255" y="2928905"/>
            <a:ext cx="5074497" cy="23912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指定索引值的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Series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对象输出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a1    aa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a2    bb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a3    cc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object  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对象的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index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索引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Index([u'a1', u'a2', u'a3'],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='object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') </a:t>
            </a:r>
          </a:p>
        </p:txBody>
      </p:sp>
      <p:sp>
        <p:nvSpPr>
          <p:cNvPr id="16" name="矩形 15"/>
          <p:cNvSpPr/>
          <p:nvPr/>
        </p:nvSpPr>
        <p:spPr>
          <a:xfrm>
            <a:off x="1219290" y="2727910"/>
            <a:ext cx="4108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示例：自定义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ch04-demo02.py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9290" y="1930194"/>
            <a:ext cx="617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自定义索引实现语法：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列表对象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= </a:t>
            </a:r>
            <a:r>
              <a:rPr lang="zh-CN" altLang="en-US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索引列表对象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6227" y="3340824"/>
            <a:ext cx="424471" cy="9844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1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Series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对象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8033" y="1016493"/>
            <a:ext cx="1024690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与普通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数组相比，我们可以通过索引的方式选取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中的单个或一组值。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55329" y="2818311"/>
            <a:ext cx="4784214" cy="24002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通过索引查找对应</a:t>
            </a:r>
            <a:r>
              <a:rPr lang="en-US" altLang="zh-CN" sz="1400" dirty="0">
                <a:solidFill>
                  <a:schemeClr val="accent6"/>
                </a:solidFill>
              </a:rPr>
              <a:t>value</a:t>
            </a:r>
            <a:r>
              <a:rPr lang="zh-CN" altLang="en-US" sz="1400" dirty="0">
                <a:solidFill>
                  <a:schemeClr val="accent6"/>
                </a:solidFill>
              </a:rPr>
              <a:t>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accent2"/>
                </a:solidFill>
              </a:rPr>
              <a:t>['a2']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给指定索引</a:t>
            </a:r>
            <a:r>
              <a:rPr lang="en-US" altLang="zh-CN" sz="1400" dirty="0">
                <a:solidFill>
                  <a:schemeClr val="accent6"/>
                </a:solidFill>
              </a:rPr>
              <a:t>value</a:t>
            </a:r>
            <a:r>
              <a:rPr lang="zh-CN" altLang="en-US" sz="1400" dirty="0">
                <a:solidFill>
                  <a:schemeClr val="accent6"/>
                </a:solidFill>
              </a:rPr>
              <a:t>值赋值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accent2"/>
                </a:solidFill>
              </a:rPr>
              <a:t>['a3']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'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['a3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'])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输出指定范围区域的</a:t>
            </a:r>
            <a:r>
              <a:rPr lang="zh-CN" altLang="en-US" sz="1400" dirty="0" smtClean="0">
                <a:solidFill>
                  <a:schemeClr val="accent6"/>
                </a:solidFill>
              </a:rPr>
              <a:t>索引值列表</a:t>
            </a:r>
            <a:endParaRPr lang="zh-CN" altLang="en-US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563C1"/>
                </a:solidFill>
              </a:rPr>
              <a:t>print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accent2"/>
                </a:solidFill>
              </a:rPr>
              <a:t>[['a1','a3</a:t>
            </a:r>
            <a:r>
              <a:rPr lang="en-US" altLang="zh-CN" sz="1400" dirty="0" smtClean="0">
                <a:solidFill>
                  <a:schemeClr val="accent2"/>
                </a:solidFill>
              </a:rPr>
              <a:t>']])</a:t>
            </a:r>
            <a:endParaRPr lang="en-US" altLang="zh-CN" sz="1400" dirty="0" smtClean="0">
              <a:solidFill>
                <a:schemeClr val="accent2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754969" y="2818311"/>
            <a:ext cx="3185831" cy="26881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en-US" altLang="zh-CN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‘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a2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’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bb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en-US" altLang="zh-CN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a3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’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Dd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## </a:t>
            </a:r>
            <a:r>
              <a:rPr lang="en-US" altLang="zh-CN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obj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a1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’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,’a3’]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输出 </a:t>
            </a: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##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a1    aa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a3   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dd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dtype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: object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</a:t>
            </a:r>
          </a:p>
        </p:txBody>
      </p:sp>
      <p:sp>
        <p:nvSpPr>
          <p:cNvPr id="16" name="矩形 15"/>
          <p:cNvSpPr/>
          <p:nvPr/>
        </p:nvSpPr>
        <p:spPr>
          <a:xfrm>
            <a:off x="1219290" y="2306997"/>
            <a:ext cx="4108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示例：自定义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ch04-demo02.py</a:t>
            </a:r>
            <a:r>
              <a:rPr lang="zh-CN" altLang="en-US" sz="1400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9290" y="1563757"/>
            <a:ext cx="5433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通过索引取值的语法：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索引值 </a:t>
            </a:r>
            <a:r>
              <a:rPr lang="zh-CN" altLang="en-US" sz="1600" b="1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zh-CN" altLang="en-US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索引值列表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95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16330</TotalTime>
  <Words>5245</Words>
  <Application>Microsoft Office PowerPoint</Application>
  <PresentationFormat>自定义</PresentationFormat>
  <Paragraphs>708</Paragraphs>
  <Slides>38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第06章：Pandas模块基础</vt:lpstr>
      <vt:lpstr>PowerPoint 演示文稿</vt:lpstr>
      <vt:lpstr>1. Pandas核心对象Series和DataFrame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基本功能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</cp:lastModifiedBy>
  <cp:revision>5307</cp:revision>
  <dcterms:created xsi:type="dcterms:W3CDTF">2017-04-17T02:08:04Z</dcterms:created>
  <dcterms:modified xsi:type="dcterms:W3CDTF">2020-07-02T23:26:01Z</dcterms:modified>
</cp:coreProperties>
</file>