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91" r:id="rId3"/>
    <p:sldId id="463" r:id="rId4"/>
    <p:sldId id="462" r:id="rId5"/>
    <p:sldId id="450" r:id="rId6"/>
    <p:sldId id="464" r:id="rId7"/>
    <p:sldId id="465" r:id="rId8"/>
    <p:sldId id="466" r:id="rId9"/>
    <p:sldId id="452" r:id="rId10"/>
    <p:sldId id="467" r:id="rId11"/>
    <p:sldId id="468" r:id="rId12"/>
    <p:sldId id="469" r:id="rId13"/>
    <p:sldId id="470" r:id="rId14"/>
    <p:sldId id="451" r:id="rId15"/>
    <p:sldId id="454" r:id="rId16"/>
    <p:sldId id="455" r:id="rId17"/>
    <p:sldId id="457" r:id="rId18"/>
    <p:sldId id="458" r:id="rId19"/>
    <p:sldId id="459" r:id="rId20"/>
    <p:sldId id="460" r:id="rId21"/>
    <p:sldId id="471" r:id="rId22"/>
    <p:sldId id="472" r:id="rId23"/>
    <p:sldId id="461" r:id="rId24"/>
    <p:sldId id="417" r:id="rId25"/>
    <p:sldId id="418" r:id="rId26"/>
    <p:sldId id="420" r:id="rId27"/>
    <p:sldId id="421" r:id="rId28"/>
    <p:sldId id="422" r:id="rId29"/>
    <p:sldId id="423" r:id="rId30"/>
    <p:sldId id="426" r:id="rId31"/>
    <p:sldId id="424" r:id="rId32"/>
    <p:sldId id="425" r:id="rId33"/>
    <p:sldId id="427" r:id="rId34"/>
    <p:sldId id="428" r:id="rId35"/>
    <p:sldId id="429" r:id="rId36"/>
    <p:sldId id="430" r:id="rId37"/>
    <p:sldId id="431" r:id="rId38"/>
    <p:sldId id="437" r:id="rId39"/>
    <p:sldId id="288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31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ED7D31"/>
    <a:srgbClr val="990000"/>
    <a:srgbClr val="E0A1F1"/>
    <a:srgbClr val="0563C1"/>
    <a:srgbClr val="5B9BD5"/>
    <a:srgbClr val="FFD966"/>
    <a:srgbClr val="81B2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3" d="100"/>
          <a:sy n="73" d="100"/>
        </p:scale>
        <p:origin x="-354" y="-90"/>
      </p:cViewPr>
      <p:guideLst>
        <p:guide orient="horz" pos="231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4" d="100"/>
          <a:sy n="54" d="100"/>
        </p:scale>
        <p:origin x="28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45F21-C970-4F98-B36A-7785D763E612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4B654-1501-43D1-931C-26DFEC84B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111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B654-1501-43D1-931C-26DFEC84B06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265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B654-1501-43D1-931C-26DFEC84B06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782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B654-1501-43D1-931C-26DFEC84B06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263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B654-1501-43D1-931C-26DFEC84B06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464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B654-1501-43D1-931C-26DFEC84B06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668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B654-1501-43D1-931C-26DFEC84B06A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827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B654-1501-43D1-931C-26DFEC84B06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92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B654-1501-43D1-931C-26DFEC84B06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969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B654-1501-43D1-931C-26DFEC84B06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290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B654-1501-43D1-931C-26DFEC84B06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649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B654-1501-43D1-931C-26DFEC84B06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689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B654-1501-43D1-931C-26DFEC84B06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126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B654-1501-43D1-931C-26DFEC84B06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10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B654-1501-43D1-931C-26DFEC84B06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868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309283" y="0"/>
            <a:ext cx="2783541" cy="76648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604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B01A-61B5-429E-948F-AF7844F4ECEE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CA2-EC76-460B-9027-427100CA5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123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B01A-61B5-429E-948F-AF7844F4ECEE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CA2-EC76-460B-9027-427100CA5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651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B01A-61B5-429E-948F-AF7844F4ECEE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CA2-EC76-460B-9027-427100CA58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9076765" y="0"/>
            <a:ext cx="2783541" cy="76648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801" y="5956768"/>
            <a:ext cx="714828" cy="71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9705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B01A-61B5-429E-948F-AF7844F4ECEE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CA2-EC76-460B-9027-427100CA5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93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B01A-61B5-429E-948F-AF7844F4ECEE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CA2-EC76-460B-9027-427100CA5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723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B01A-61B5-429E-948F-AF7844F4ECEE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CA2-EC76-460B-9027-427100CA5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91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B01A-61B5-429E-948F-AF7844F4ECEE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CA2-EC76-460B-9027-427100CA5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759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B01A-61B5-429E-948F-AF7844F4ECEE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CA2-EC76-460B-9027-427100CA5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721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B01A-61B5-429E-948F-AF7844F4ECEE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CA2-EC76-460B-9027-427100CA5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32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B01A-61B5-429E-948F-AF7844F4ECEE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CA2-EC76-460B-9027-427100CA5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10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FB01A-61B5-429E-948F-AF7844F4ECEE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B2CA2-EC76-460B-9027-427100CA5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38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38513" y="3660993"/>
            <a:ext cx="9144000" cy="752249"/>
          </a:xfrm>
        </p:spPr>
        <p:txBody>
          <a:bodyPr>
            <a:normAutofit/>
          </a:bodyPr>
          <a:lstStyle/>
          <a:p>
            <a:r>
              <a:rPr lang="zh-CN" alt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第</a:t>
            </a:r>
            <a:r>
              <a:rPr lang="en-US" altLang="zh-CN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03</a:t>
            </a:r>
            <a:r>
              <a:rPr lang="zh-CN" altLang="en-US" sz="3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讲</a:t>
            </a:r>
            <a:r>
              <a:rPr lang="zh-CN" alt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r>
              <a:rPr lang="zh-CN" altLang="en-US" sz="3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序列</a:t>
            </a:r>
            <a:r>
              <a:rPr lang="zh-CN" alt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类型及</a:t>
            </a:r>
            <a:r>
              <a:rPr lang="zh-CN" altLang="en-US" sz="3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表达式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3829" y="207963"/>
            <a:ext cx="2728685" cy="387123"/>
          </a:xfrm>
        </p:spPr>
        <p:txBody>
          <a:bodyPr>
            <a:normAutofit/>
          </a:bodyPr>
          <a:lstStyle/>
          <a:p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序列类型及表达式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87" y="5308020"/>
            <a:ext cx="1141253" cy="390037"/>
          </a:xfrm>
          <a:prstGeom prst="rect">
            <a:avLst/>
          </a:prstGeom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1524000" y="5698057"/>
            <a:ext cx="9144000" cy="365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中软</a:t>
            </a:r>
            <a:r>
              <a:rPr lang="zh-CN" altLang="en-US" sz="12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国际教育科技集团 </a:t>
            </a:r>
            <a:r>
              <a:rPr lang="en-US" altLang="zh-CN" sz="12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· CTO</a:t>
            </a:r>
            <a:r>
              <a:rPr lang="zh-CN" altLang="en-US" sz="12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办公室</a:t>
            </a:r>
            <a:endParaRPr lang="zh-CN" altLang="en-US" sz="12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369" y="1221580"/>
            <a:ext cx="2296886" cy="229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31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下弧形箭头 8"/>
          <p:cNvSpPr/>
          <p:nvPr/>
        </p:nvSpPr>
        <p:spPr>
          <a:xfrm rot="20409655">
            <a:off x="5385723" y="5140235"/>
            <a:ext cx="1420553" cy="397763"/>
          </a:xfrm>
          <a:prstGeom prst="curvedUpArrow">
            <a:avLst>
              <a:gd name="adj1" fmla="val 25000"/>
              <a:gd name="adj2" fmla="val 50000"/>
              <a:gd name="adj3" fmla="val 57258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</a:rPr>
              <a:t>Python 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列表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91613" y="1464689"/>
            <a:ext cx="94441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所谓的更新指的是对列表元素的 重新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、删除、添加等相关操作。</a:t>
            </a:r>
            <a:endParaRPr lang="zh-CN" altLang="en-US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22088" y="2199426"/>
            <a:ext cx="33673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代码演示： </a:t>
            </a:r>
            <a:r>
              <a:rPr lang="en-US" altLang="zh-CN" sz="12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ch03-demo02-list-update.py</a:t>
            </a:r>
            <a:endParaRPr lang="en-US" altLang="zh-CN" sz="120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310492" y="3623340"/>
            <a:ext cx="12715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 </a:t>
            </a:r>
            <a:endParaRPr lang="zh-CN" altLang="en-US" sz="1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24179" y="950712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列表更新</a:t>
            </a:r>
            <a:endParaRPr lang="zh-CN" altLang="en-US" sz="2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492" y="3961894"/>
            <a:ext cx="3238500" cy="98107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5266" y="2566100"/>
            <a:ext cx="4391025" cy="3981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344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下弧形箭头 8"/>
          <p:cNvSpPr/>
          <p:nvPr/>
        </p:nvSpPr>
        <p:spPr>
          <a:xfrm rot="20409655">
            <a:off x="5385723" y="5140235"/>
            <a:ext cx="1420553" cy="397763"/>
          </a:xfrm>
          <a:prstGeom prst="curvedUpArrow">
            <a:avLst>
              <a:gd name="adj1" fmla="val 25000"/>
              <a:gd name="adj2" fmla="val 50000"/>
              <a:gd name="adj3" fmla="val 57258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</a:rPr>
              <a:t>Python 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列表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91613" y="1464689"/>
            <a:ext cx="9444158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在介绍字符串中已经了解过 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* 号的作用，列表用法与其类似，同时也有 </a:t>
            </a:r>
            <a:r>
              <a:rPr lang="en-US" altLang="zh-CN" sz="16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 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 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等操作。</a:t>
            </a:r>
            <a:endParaRPr lang="zh-CN" altLang="en-US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22088" y="2199426"/>
            <a:ext cx="35674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代码演示： </a:t>
            </a:r>
            <a:r>
              <a:rPr lang="en-US" altLang="zh-CN" sz="12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ch03-demo02-list-operation.py</a:t>
            </a:r>
            <a:endParaRPr lang="en-US" altLang="zh-CN" sz="120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361793" y="3705227"/>
            <a:ext cx="12715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 </a:t>
            </a:r>
            <a:endParaRPr lang="zh-CN" altLang="en-US" sz="1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24179" y="950712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列表的操作符</a:t>
            </a:r>
            <a:endParaRPr lang="zh-CN" altLang="en-US" sz="2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088" y="2667418"/>
            <a:ext cx="4257675" cy="2705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1793" y="4128020"/>
            <a:ext cx="2724150" cy="809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780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</a:rPr>
              <a:t>Python 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列表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91613" y="1464689"/>
            <a:ext cx="9444158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由于列表中可以放置各种类型的数据，因此也可以存放列表类型。</a:t>
            </a:r>
            <a:endParaRPr lang="zh-CN" altLang="en-US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22088" y="2199426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代码演示：</a:t>
            </a:r>
            <a:endParaRPr lang="zh-CN" altLang="en-US" sz="1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24179" y="950712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嵌套列表</a:t>
            </a:r>
            <a:endParaRPr lang="zh-CN" altLang="en-US" sz="2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122088" y="2679368"/>
            <a:ext cx="4804229" cy="14136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&gt;&gt;&gt; list_1 = </a:t>
            </a:r>
            <a:r>
              <a:rPr lang="en-US" altLang="zh-CN" sz="1400" b="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[ 1, 2, 3, 4]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&gt;&gt;&gt; list_2 = </a:t>
            </a:r>
            <a:r>
              <a:rPr lang="en-US" altLang="zh-CN" sz="1400" b="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range(5, 8)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&gt;&gt;&gt; list_3</a:t>
            </a:r>
            <a:r>
              <a:rPr lang="en-US" altLang="zh-CN" sz="1400" b="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 = [list_1, list_2]</a:t>
            </a:r>
          </a:p>
          <a:p>
            <a:pPr>
              <a:lnSpc>
                <a:spcPct val="150000"/>
              </a:lnSpc>
            </a:pPr>
            <a:r>
              <a:rPr lang="en-US" altLang="zh-CN" sz="1400" b="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[[1, 2, 3, 4], [5, 6, 7]]</a:t>
            </a:r>
            <a:endParaRPr lang="zh-CN" altLang="en-US" sz="1400" b="0" dirty="0">
              <a:ln w="0"/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80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</a:rPr>
              <a:t>Python 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列表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91613" y="1464689"/>
            <a:ext cx="94441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为了更好地操作列表对象，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也提供了很多的函数：</a:t>
            </a:r>
            <a:endParaRPr lang="zh-CN" altLang="en-US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24179" y="950712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列表中的函数</a:t>
            </a:r>
            <a:endParaRPr lang="zh-CN" altLang="en-US" sz="2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52870" y="2011180"/>
            <a:ext cx="94441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(list) : 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获取列表元素的个数；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max(list) : 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获取列表中的最大值；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min(list) : 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获取列表中的最小值；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list(</a:t>
            </a:r>
            <a:r>
              <a:rPr lang="en-US" altLang="zh-CN" sz="16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seq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: 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将元组对象转换成列表对象。</a:t>
            </a:r>
            <a:endParaRPr lang="zh-CN" altLang="en-US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91613" y="3636436"/>
            <a:ext cx="9444158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列表也提供了大量的方法：</a:t>
            </a:r>
            <a:endParaRPr lang="zh-CN" altLang="en-US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52870" y="4095842"/>
            <a:ext cx="944415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.append(</a:t>
            </a:r>
            <a:r>
              <a:rPr lang="en-US" altLang="zh-CN" sz="16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：在列表末尾添加一个元素；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.count(</a:t>
            </a:r>
            <a:r>
              <a:rPr lang="en-US" altLang="zh-CN" sz="16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: 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统计某个元素在列表中出现的次数；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.index(</a:t>
            </a:r>
            <a:r>
              <a:rPr lang="en-US" altLang="zh-CN" sz="16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: 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从列表中找出某个值第一个匹配的索引位置；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.insert(index, </a:t>
            </a:r>
            <a:r>
              <a:rPr lang="en-US" altLang="zh-CN" sz="16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: 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向指定位置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前序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添加一个元素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.remove(</a:t>
            </a:r>
            <a:r>
              <a:rPr lang="en-US" altLang="zh-CN" sz="16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: 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移除一个指定的元素；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.reverse() : 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反向列表中的元素；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.sort() : 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对列表进行排序；</a:t>
            </a:r>
            <a:endParaRPr lang="zh-CN" altLang="en-US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549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左弧形箭头 11"/>
          <p:cNvSpPr/>
          <p:nvPr/>
        </p:nvSpPr>
        <p:spPr>
          <a:xfrm rot="18885006">
            <a:off x="5865224" y="4938055"/>
            <a:ext cx="426349" cy="1004847"/>
          </a:xfrm>
          <a:prstGeom prst="curvedRightArrow">
            <a:avLst>
              <a:gd name="adj1" fmla="val 25000"/>
              <a:gd name="adj2" fmla="val 50000"/>
              <a:gd name="adj3" fmla="val 55761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上弧形箭头 10"/>
          <p:cNvSpPr/>
          <p:nvPr/>
        </p:nvSpPr>
        <p:spPr>
          <a:xfrm rot="18801324">
            <a:off x="5649838" y="2957380"/>
            <a:ext cx="1069246" cy="401850"/>
          </a:xfrm>
          <a:prstGeom prst="curvedDownArrow">
            <a:avLst>
              <a:gd name="adj1" fmla="val 25000"/>
              <a:gd name="adj2" fmla="val 76862"/>
              <a:gd name="adj3" fmla="val 5100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</a:rPr>
              <a:t>Python 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列表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001485" y="910495"/>
            <a:ext cx="8882743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List[] 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list[:] 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的区别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91771" y="1738879"/>
            <a:ext cx="986971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600" b="1" dirty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1600" b="1" dirty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]</a:t>
            </a:r>
            <a:r>
              <a:rPr lang="zh-CN" altLang="en-US" sz="1600" b="1" dirty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标识，是典型的</a:t>
            </a: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引用操作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b="1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传址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600" b="1" dirty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1600" b="1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600" b="1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1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600" b="1" dirty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标识，是典型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赋值操作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b="1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传值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 </a:t>
            </a:r>
            <a:endParaRPr lang="en-US" altLang="zh-CN" sz="16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91771" y="2960596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示例代码：</a:t>
            </a:r>
            <a:endParaRPr lang="zh-CN" altLang="en-US" sz="1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标题 1"/>
          <p:cNvSpPr txBox="1">
            <a:spLocks/>
          </p:cNvSpPr>
          <p:nvPr/>
        </p:nvSpPr>
        <p:spPr>
          <a:xfrm>
            <a:off x="1291771" y="3343224"/>
            <a:ext cx="4804229" cy="7258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List_1 = </a:t>
            </a:r>
            <a:r>
              <a:rPr lang="en-US" altLang="zh-CN" sz="1400" b="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[ 1, 2, 3, 4]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List_2 = </a:t>
            </a:r>
            <a:r>
              <a:rPr lang="en-US" altLang="zh-CN" sz="1400" b="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list_1</a:t>
            </a:r>
            <a:endParaRPr lang="zh-CN" altLang="en-US" sz="1400" b="0" dirty="0">
              <a:ln w="0"/>
              <a:solidFill>
                <a:srgbClr val="ED7D3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050189" y="2095620"/>
            <a:ext cx="2867379" cy="2040951"/>
          </a:xfrm>
          <a:prstGeom prst="rect">
            <a:avLst/>
          </a:prstGeom>
          <a:solidFill>
            <a:srgbClr val="E0A1F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064703" y="2118767"/>
            <a:ext cx="135646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Memoy</a:t>
            </a:r>
            <a:r>
              <a:rPr lang="en-US" altLang="zh-CN" sz="10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计算机内存</a:t>
            </a:r>
            <a:endParaRPr lang="zh-CN" altLang="en-US" sz="1000" b="1" dirty="0"/>
          </a:p>
        </p:txBody>
      </p:sp>
      <p:sp>
        <p:nvSpPr>
          <p:cNvPr id="20" name="矩形 19"/>
          <p:cNvSpPr/>
          <p:nvPr/>
        </p:nvSpPr>
        <p:spPr>
          <a:xfrm>
            <a:off x="8299295" y="2811627"/>
            <a:ext cx="909692" cy="353789"/>
          </a:xfrm>
          <a:prstGeom prst="rect">
            <a:avLst/>
          </a:prstGeom>
          <a:solidFill>
            <a:srgbClr val="70AD47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baseline="300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[0] </a:t>
            </a:r>
            <a:r>
              <a:rPr lang="zh-CN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232424" y="2534628"/>
            <a:ext cx="18950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内存地址：</a:t>
            </a:r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0x00000000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620877" y="2449424"/>
            <a:ext cx="1037211" cy="39989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List_1</a:t>
            </a:r>
          </a:p>
        </p:txBody>
      </p:sp>
      <p:cxnSp>
        <p:nvCxnSpPr>
          <p:cNvPr id="26" name="肘形连接符 25"/>
          <p:cNvCxnSpPr/>
          <p:nvPr/>
        </p:nvCxnSpPr>
        <p:spPr>
          <a:xfrm rot="10800000" flipV="1">
            <a:off x="9208987" y="2657713"/>
            <a:ext cx="918508" cy="323554"/>
          </a:xfrm>
          <a:prstGeom prst="bentConnector3">
            <a:avLst>
              <a:gd name="adj1" fmla="val -17949"/>
            </a:avLst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8306340" y="3576256"/>
            <a:ext cx="909692" cy="353789"/>
          </a:xfrm>
          <a:prstGeom prst="rect">
            <a:avLst/>
          </a:prstGeom>
          <a:solidFill>
            <a:srgbClr val="70AD47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baseline="30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[1] </a:t>
            </a:r>
            <a:r>
              <a:rPr lang="zh-CN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239469" y="3299257"/>
            <a:ext cx="18950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内存地址：</a:t>
            </a:r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0x00000001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肘形连接符 28"/>
          <p:cNvCxnSpPr/>
          <p:nvPr/>
        </p:nvCxnSpPr>
        <p:spPr>
          <a:xfrm rot="10800000" flipV="1">
            <a:off x="9216032" y="3422342"/>
            <a:ext cx="918508" cy="323554"/>
          </a:xfrm>
          <a:prstGeom prst="bentConnector3">
            <a:avLst>
              <a:gd name="adj1" fmla="val -17949"/>
            </a:avLst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7666891" y="2657262"/>
            <a:ext cx="572791" cy="139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" name="肘形连接符 2"/>
          <p:cNvCxnSpPr>
            <a:stCxn id="20" idx="1"/>
            <a:endCxn id="28" idx="1"/>
          </p:cNvCxnSpPr>
          <p:nvPr/>
        </p:nvCxnSpPr>
        <p:spPr>
          <a:xfrm rot="10800000" flipV="1">
            <a:off x="8239469" y="2988521"/>
            <a:ext cx="59826" cy="449235"/>
          </a:xfrm>
          <a:prstGeom prst="bentConnector3">
            <a:avLst>
              <a:gd name="adj1" fmla="val 773239"/>
            </a:avLst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6629680" y="3007922"/>
            <a:ext cx="1037211" cy="39989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List_2</a:t>
            </a: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7666891" y="2712626"/>
            <a:ext cx="565532" cy="29529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标题 1"/>
          <p:cNvSpPr txBox="1">
            <a:spLocks/>
          </p:cNvSpPr>
          <p:nvPr/>
        </p:nvSpPr>
        <p:spPr>
          <a:xfrm>
            <a:off x="1284517" y="4627738"/>
            <a:ext cx="4804229" cy="7258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List_1 = </a:t>
            </a:r>
            <a:r>
              <a:rPr lang="en-US" altLang="zh-CN" sz="1400" b="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[ 1, 2, 3, 4]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List_2 = </a:t>
            </a:r>
            <a:r>
              <a:rPr lang="en-US" altLang="zh-CN" sz="1400" b="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list_1[</a:t>
            </a:r>
            <a:r>
              <a:rPr lang="zh-CN" altLang="en-US" sz="1400" b="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r>
              <a:rPr lang="en-US" altLang="zh-CN" sz="1400" b="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zh-CN" altLang="en-US" sz="1400" b="0" dirty="0">
              <a:ln w="0"/>
              <a:solidFill>
                <a:srgbClr val="ED7D3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8064703" y="4381620"/>
            <a:ext cx="2867379" cy="2040951"/>
          </a:xfrm>
          <a:prstGeom prst="rect">
            <a:avLst/>
          </a:prstGeom>
          <a:solidFill>
            <a:srgbClr val="E0A1F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8079217" y="4404767"/>
            <a:ext cx="135646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Memoy</a:t>
            </a:r>
            <a:r>
              <a:rPr lang="en-US" altLang="zh-CN" sz="10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计算机内存</a:t>
            </a:r>
            <a:endParaRPr lang="zh-CN" altLang="en-US" sz="1000" b="1" dirty="0"/>
          </a:p>
        </p:txBody>
      </p:sp>
      <p:sp>
        <p:nvSpPr>
          <p:cNvPr id="70" name="矩形 69"/>
          <p:cNvSpPr/>
          <p:nvPr/>
        </p:nvSpPr>
        <p:spPr>
          <a:xfrm>
            <a:off x="8318699" y="5097627"/>
            <a:ext cx="1116980" cy="353789"/>
          </a:xfrm>
          <a:prstGeom prst="rect">
            <a:avLst/>
          </a:prstGeom>
          <a:solidFill>
            <a:srgbClr val="70AD47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baseline="300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[0] </a:t>
            </a:r>
            <a:r>
              <a:rPr lang="zh-CN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……</a:t>
            </a:r>
            <a:endParaRPr lang="zh-CN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8246938" y="4820628"/>
            <a:ext cx="18950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内存地址：</a:t>
            </a:r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0x00000000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6635391" y="4735424"/>
            <a:ext cx="1037211" cy="39989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List_1</a:t>
            </a:r>
          </a:p>
        </p:txBody>
      </p:sp>
      <p:cxnSp>
        <p:nvCxnSpPr>
          <p:cNvPr id="73" name="肘形连接符 72"/>
          <p:cNvCxnSpPr>
            <a:endCxn id="70" idx="3"/>
          </p:cNvCxnSpPr>
          <p:nvPr/>
        </p:nvCxnSpPr>
        <p:spPr>
          <a:xfrm rot="10800000" flipV="1">
            <a:off x="9435679" y="4943712"/>
            <a:ext cx="706330" cy="330809"/>
          </a:xfrm>
          <a:prstGeom prst="bentConnector3">
            <a:avLst>
              <a:gd name="adj1" fmla="val -23976"/>
            </a:avLst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8320854" y="5862256"/>
            <a:ext cx="1114824" cy="353789"/>
          </a:xfrm>
          <a:prstGeom prst="rect">
            <a:avLst/>
          </a:prstGeom>
          <a:solidFill>
            <a:srgbClr val="70AD47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baseline="300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[0] </a:t>
            </a:r>
            <a:r>
              <a:rPr lang="zh-CN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1……</a:t>
            </a:r>
            <a:endParaRPr lang="zh-CN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8253983" y="5585257"/>
            <a:ext cx="18950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内存地址：</a:t>
            </a:r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0x00000100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6" name="肘形连接符 75"/>
          <p:cNvCxnSpPr>
            <a:endCxn id="74" idx="3"/>
          </p:cNvCxnSpPr>
          <p:nvPr/>
        </p:nvCxnSpPr>
        <p:spPr>
          <a:xfrm rot="10800000" flipV="1">
            <a:off x="9435678" y="5708341"/>
            <a:ext cx="713376" cy="330809"/>
          </a:xfrm>
          <a:prstGeom prst="bentConnector3">
            <a:avLst>
              <a:gd name="adj1" fmla="val -19176"/>
            </a:avLst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 flipV="1">
            <a:off x="7681405" y="4943262"/>
            <a:ext cx="572791" cy="139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8" name="圆角矩形 77"/>
          <p:cNvSpPr/>
          <p:nvPr/>
        </p:nvSpPr>
        <p:spPr>
          <a:xfrm>
            <a:off x="6644194" y="5523808"/>
            <a:ext cx="1037211" cy="39989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List_2</a:t>
            </a:r>
          </a:p>
        </p:txBody>
      </p:sp>
      <p:cxnSp>
        <p:nvCxnSpPr>
          <p:cNvPr id="79" name="直接箭头连接符 78"/>
          <p:cNvCxnSpPr>
            <a:stCxn id="78" idx="3"/>
          </p:cNvCxnSpPr>
          <p:nvPr/>
        </p:nvCxnSpPr>
        <p:spPr>
          <a:xfrm>
            <a:off x="7681405" y="5723756"/>
            <a:ext cx="57257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" name="肘形连接符 79"/>
          <p:cNvCxnSpPr>
            <a:stCxn id="70" idx="1"/>
            <a:endCxn id="74" idx="1"/>
          </p:cNvCxnSpPr>
          <p:nvPr/>
        </p:nvCxnSpPr>
        <p:spPr>
          <a:xfrm rot="10800000" flipH="1" flipV="1">
            <a:off x="8318698" y="5274521"/>
            <a:ext cx="2155" cy="764629"/>
          </a:xfrm>
          <a:prstGeom prst="bentConnector3">
            <a:avLst>
              <a:gd name="adj1" fmla="val -15996009"/>
            </a:avLst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7368318" y="5238505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值复制</a:t>
            </a:r>
            <a:endParaRPr lang="en-US" altLang="zh-CN" sz="10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242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</a:rPr>
              <a:t>Python 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元组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001485" y="910495"/>
            <a:ext cx="8882743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元组（</a:t>
            </a:r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Tuple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）类型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91771" y="1738879"/>
            <a:ext cx="986971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Tuple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1600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）类似于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（列表）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</a:t>
            </a:r>
            <a:r>
              <a:rPr lang="zh-CN" altLang="en-US" sz="1600" dirty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不能二次</a:t>
            </a:r>
            <a:r>
              <a:rPr lang="zh-CN" altLang="en-US" sz="1600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（元组内的元素</a:t>
            </a:r>
            <a:r>
              <a:rPr lang="zh-CN" altLang="en-US" sz="1600" i="1" dirty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不允许更新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），相当于</a:t>
            </a:r>
            <a:r>
              <a:rPr lang="zh-CN" altLang="en-US" sz="1600" dirty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只读列表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 </a:t>
            </a:r>
            <a:r>
              <a:rPr lang="en-US" altLang="zh-CN" sz="1600" b="1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 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标识。内部元素用</a:t>
            </a:r>
            <a:r>
              <a:rPr lang="zh-CN" altLang="en-US" sz="1600" dirty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逗号隔开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91771" y="3512136"/>
            <a:ext cx="16209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如何创建元组？</a:t>
            </a:r>
            <a:endParaRPr lang="zh-CN" altLang="en-US" sz="1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标题 1"/>
          <p:cNvSpPr txBox="1">
            <a:spLocks/>
          </p:cNvSpPr>
          <p:nvPr/>
        </p:nvSpPr>
        <p:spPr>
          <a:xfrm>
            <a:off x="1291771" y="3894765"/>
            <a:ext cx="4804229" cy="5574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语法</a:t>
            </a:r>
            <a:r>
              <a:rPr lang="zh-CN" altLang="en-US" sz="14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r>
              <a:rPr lang="zh-CN" altLang="en-US" sz="1400" b="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元组对象</a:t>
            </a:r>
            <a:r>
              <a:rPr lang="zh-CN" altLang="en-US" sz="1400" b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名称 </a:t>
            </a:r>
            <a:r>
              <a:rPr lang="en-US" altLang="zh-CN" sz="1400" b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= </a:t>
            </a:r>
            <a:r>
              <a:rPr lang="zh-CN" altLang="en-US" sz="1400" dirty="0" smtClean="0">
                <a:ln w="0"/>
                <a:solidFill>
                  <a:srgbClr val="ED7D31"/>
                </a:solidFill>
              </a:rPr>
              <a:t>（</a:t>
            </a:r>
            <a:r>
              <a:rPr lang="en-US" altLang="zh-CN" sz="1400" dirty="0" smtClean="0">
                <a:ln w="0"/>
                <a:solidFill>
                  <a:srgbClr val="ED7D31"/>
                </a:solidFill>
              </a:rPr>
              <a:t> </a:t>
            </a:r>
            <a:r>
              <a:rPr lang="zh-CN" altLang="en-US" sz="1400" b="0" i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元素</a:t>
            </a:r>
            <a:r>
              <a:rPr lang="en-US" altLang="zh-CN" sz="1400" b="0" i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zh-CN" altLang="en-US" sz="1400" b="0" i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， 元素</a:t>
            </a:r>
            <a:r>
              <a:rPr lang="en-US" altLang="zh-CN" sz="1400" b="0" i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zh-CN" altLang="en-US" sz="1400" b="0" i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， </a:t>
            </a:r>
            <a:r>
              <a:rPr lang="en-US" altLang="zh-CN" sz="1400" b="0" i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……</a:t>
            </a:r>
            <a:r>
              <a:rPr lang="zh-CN" altLang="en-US" sz="1400" b="0" i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， 元素</a:t>
            </a:r>
            <a:r>
              <a:rPr lang="en-US" altLang="zh-CN" sz="1400" b="0" i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N </a:t>
            </a:r>
            <a:r>
              <a:rPr lang="zh-CN" altLang="en-US" sz="1400" dirty="0">
                <a:ln w="0"/>
                <a:solidFill>
                  <a:srgbClr val="ED7D31"/>
                </a:solidFill>
              </a:rPr>
              <a:t>）</a:t>
            </a:r>
          </a:p>
        </p:txBody>
      </p:sp>
      <p:sp>
        <p:nvSpPr>
          <p:cNvPr id="23" name="矩形 22"/>
          <p:cNvSpPr/>
          <p:nvPr/>
        </p:nvSpPr>
        <p:spPr>
          <a:xfrm>
            <a:off x="8021161" y="3550786"/>
            <a:ext cx="2867379" cy="2822799"/>
          </a:xfrm>
          <a:prstGeom prst="rect">
            <a:avLst/>
          </a:prstGeom>
          <a:solidFill>
            <a:srgbClr val="E0A1F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8035675" y="3573933"/>
            <a:ext cx="135646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Memoy</a:t>
            </a:r>
            <a:r>
              <a:rPr lang="en-US" altLang="zh-CN" sz="10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计算机内存</a:t>
            </a:r>
            <a:endParaRPr lang="zh-CN" altLang="en-US" sz="1000" b="1" dirty="0"/>
          </a:p>
        </p:txBody>
      </p:sp>
      <p:sp>
        <p:nvSpPr>
          <p:cNvPr id="25" name="矩形 24"/>
          <p:cNvSpPr/>
          <p:nvPr/>
        </p:nvSpPr>
        <p:spPr>
          <a:xfrm>
            <a:off x="8270267" y="4266793"/>
            <a:ext cx="909692" cy="353789"/>
          </a:xfrm>
          <a:prstGeom prst="rect">
            <a:avLst/>
          </a:prstGeom>
          <a:solidFill>
            <a:srgbClr val="70AD47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baseline="300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[0] </a:t>
            </a:r>
            <a:r>
              <a:rPr lang="zh-CN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203396" y="3989794"/>
            <a:ext cx="18950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内存地址：</a:t>
            </a:r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0x00000000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591849" y="3904590"/>
            <a:ext cx="1037211" cy="39989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元组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名称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cxnSp>
        <p:nvCxnSpPr>
          <p:cNvPr id="37" name="肘形连接符 36"/>
          <p:cNvCxnSpPr/>
          <p:nvPr/>
        </p:nvCxnSpPr>
        <p:spPr>
          <a:xfrm rot="10800000" flipV="1">
            <a:off x="9179959" y="4112879"/>
            <a:ext cx="918508" cy="323554"/>
          </a:xfrm>
          <a:prstGeom prst="bentConnector3">
            <a:avLst>
              <a:gd name="adj1" fmla="val -17949"/>
            </a:avLst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8277312" y="5031422"/>
            <a:ext cx="909692" cy="353789"/>
          </a:xfrm>
          <a:prstGeom prst="rect">
            <a:avLst/>
          </a:prstGeom>
          <a:solidFill>
            <a:srgbClr val="70AD47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baseline="30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[1] </a:t>
            </a:r>
            <a:r>
              <a:rPr lang="zh-CN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210441" y="4754423"/>
            <a:ext cx="18950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内存地址：</a:t>
            </a:r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0x00000001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肘形连接符 39"/>
          <p:cNvCxnSpPr/>
          <p:nvPr/>
        </p:nvCxnSpPr>
        <p:spPr>
          <a:xfrm rot="10800000" flipV="1">
            <a:off x="9187004" y="4877508"/>
            <a:ext cx="918508" cy="323554"/>
          </a:xfrm>
          <a:prstGeom prst="bentConnector3">
            <a:avLst>
              <a:gd name="adj1" fmla="val -17949"/>
            </a:avLst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8284779" y="5808481"/>
            <a:ext cx="1107358" cy="353789"/>
          </a:xfrm>
          <a:prstGeom prst="rect">
            <a:avLst/>
          </a:prstGeom>
          <a:solidFill>
            <a:srgbClr val="70AD47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baseline="30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[N-1] </a:t>
            </a:r>
            <a:r>
              <a:rPr lang="zh-CN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217909" y="5531482"/>
            <a:ext cx="18950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内存地址：</a:t>
            </a:r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0x00000002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肘形连接符 42"/>
          <p:cNvCxnSpPr/>
          <p:nvPr/>
        </p:nvCxnSpPr>
        <p:spPr>
          <a:xfrm rot="10800000" flipV="1">
            <a:off x="9392138" y="5654566"/>
            <a:ext cx="720843" cy="339834"/>
          </a:xfrm>
          <a:prstGeom prst="bentConnector3">
            <a:avLst>
              <a:gd name="adj1" fmla="val -20473"/>
            </a:avLst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7637863" y="4112428"/>
            <a:ext cx="572791" cy="139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25" idx="1"/>
            <a:endCxn id="39" idx="1"/>
          </p:cNvCxnSpPr>
          <p:nvPr/>
        </p:nvCxnSpPr>
        <p:spPr>
          <a:xfrm rot="10800000" flipV="1">
            <a:off x="8210441" y="4443687"/>
            <a:ext cx="59826" cy="449235"/>
          </a:xfrm>
          <a:prstGeom prst="bentConnector3">
            <a:avLst>
              <a:gd name="adj1" fmla="val 773239"/>
            </a:avLst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endCxn id="42" idx="1"/>
          </p:cNvCxnSpPr>
          <p:nvPr/>
        </p:nvCxnSpPr>
        <p:spPr>
          <a:xfrm rot="5400000">
            <a:off x="7998298" y="5427927"/>
            <a:ext cx="461666" cy="22444"/>
          </a:xfrm>
          <a:prstGeom prst="bentConnector4">
            <a:avLst>
              <a:gd name="adj1" fmla="val 3561"/>
              <a:gd name="adj2" fmla="val 1894560"/>
            </a:avLst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6548953" y="5157366"/>
            <a:ext cx="121058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顺序偏移存储形式</a:t>
            </a:r>
            <a:endParaRPr lang="en-US" altLang="zh-CN" sz="1000" b="1" dirty="0" smtClean="0">
              <a:ln w="0"/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b="1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有序结构</a:t>
            </a:r>
            <a:endParaRPr lang="zh-CN" altLang="en-US" sz="10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70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</a:rPr>
              <a:t>Python 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元组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91613" y="1464689"/>
            <a:ext cx="9444158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元组与列表的所有操作基本类似，唯一不一样的地方是，元组的元素不允许被修改。</a:t>
            </a:r>
            <a:endParaRPr lang="zh-CN" altLang="en-US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24179" y="950712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元组的特点</a:t>
            </a:r>
            <a:endParaRPr lang="zh-CN" altLang="en-US" sz="2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91771" y="2220276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示例代码：</a:t>
            </a:r>
            <a:endParaRPr lang="zh-CN" altLang="en-US" sz="1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1291772" y="2664000"/>
            <a:ext cx="3817258" cy="19080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b="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&gt;&gt;&gt; tup1 </a:t>
            </a:r>
            <a:r>
              <a:rPr lang="en-US" altLang="zh-CN" sz="1400" b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= tuple(range(5))</a:t>
            </a:r>
          </a:p>
          <a:p>
            <a:pPr>
              <a:lnSpc>
                <a:spcPct val="150000"/>
              </a:lnSpc>
            </a:pPr>
            <a:r>
              <a:rPr lang="en-US" altLang="zh-CN" sz="1400" b="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&gt;&gt;&gt; tup1</a:t>
            </a:r>
            <a:endParaRPr lang="en-US" altLang="zh-CN" sz="1400" b="0" dirty="0">
              <a:ln w="0"/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b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(0, 1, 2, 3, 4)</a:t>
            </a:r>
          </a:p>
          <a:p>
            <a:pPr>
              <a:lnSpc>
                <a:spcPct val="150000"/>
              </a:lnSpc>
            </a:pPr>
            <a:r>
              <a:rPr lang="en-US" altLang="zh-CN" sz="1400" b="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&gt;&gt;&gt; tup2 </a:t>
            </a:r>
            <a:r>
              <a:rPr lang="en-US" altLang="zh-CN" sz="1400" b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= (5, 6, 7,)</a:t>
            </a:r>
          </a:p>
          <a:p>
            <a:pPr>
              <a:lnSpc>
                <a:spcPct val="150000"/>
              </a:lnSpc>
            </a:pPr>
            <a:r>
              <a:rPr lang="en-US" altLang="zh-CN" sz="1400" b="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&gt;&gt;&gt; tup2</a:t>
            </a:r>
            <a:endParaRPr lang="en-US" altLang="zh-CN" sz="1400" b="0" dirty="0">
              <a:ln w="0"/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b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(5, 6, 7)</a:t>
            </a:r>
            <a:endParaRPr lang="zh-CN" altLang="en-US" sz="1400" b="0" dirty="0">
              <a:ln w="0"/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96000" y="2220276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特别说明：</a:t>
            </a:r>
            <a:endParaRPr lang="zh-CN" altLang="en-US" sz="1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6096000" y="2664000"/>
            <a:ext cx="3991429" cy="19080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b="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&gt;&gt;&gt; tup1 </a:t>
            </a:r>
            <a:r>
              <a:rPr lang="en-US" altLang="zh-CN" sz="1400" b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= </a:t>
            </a:r>
            <a:r>
              <a:rPr lang="en-US" altLang="zh-CN" sz="1400" b="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b="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1)</a:t>
            </a:r>
            <a:endParaRPr lang="en-US" altLang="zh-CN" sz="1400" b="0" dirty="0">
              <a:ln w="0"/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b="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&gt;&gt;&gt; type(tup1)</a:t>
            </a:r>
            <a:endParaRPr lang="en-US" altLang="zh-CN" sz="1400" b="0" dirty="0">
              <a:ln w="0"/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b="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&lt;class ‘</a:t>
            </a:r>
            <a:r>
              <a:rPr lang="en-US" altLang="zh-CN" sz="1400" b="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int</a:t>
            </a:r>
            <a:r>
              <a:rPr lang="en-US" altLang="zh-CN" sz="1400" b="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’&gt;</a:t>
            </a:r>
            <a:endParaRPr lang="en-US" altLang="zh-CN" sz="1400" b="0" dirty="0">
              <a:ln w="0"/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b="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&gt;&gt;&gt; tup1 </a:t>
            </a:r>
            <a:r>
              <a:rPr lang="en-US" altLang="zh-CN" sz="1400" b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= </a:t>
            </a:r>
            <a:r>
              <a:rPr lang="en-US" altLang="zh-CN" sz="1400" b="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(1,)</a:t>
            </a:r>
            <a:endParaRPr lang="en-US" altLang="zh-CN" sz="1400" b="0" dirty="0">
              <a:ln w="0"/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b="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&gt;&gt;&gt; tup1</a:t>
            </a:r>
            <a:endParaRPr lang="en-US" altLang="zh-CN" sz="1400" b="0" dirty="0">
              <a:ln w="0"/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b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&lt;class </a:t>
            </a:r>
            <a:r>
              <a:rPr lang="en-US" altLang="zh-CN" sz="1400" b="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‘tuple’&gt;</a:t>
            </a:r>
            <a:endParaRPr lang="en-US" altLang="zh-CN" sz="1400" b="0" dirty="0">
              <a:ln w="0"/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71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</a:rPr>
              <a:t>Python 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字典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001485" y="837925"/>
            <a:ext cx="8882743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字典（</a:t>
            </a:r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Dictionary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）类型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91771" y="1550196"/>
            <a:ext cx="986971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dictionary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是除</a:t>
            </a:r>
            <a:r>
              <a:rPr lang="zh-CN" altLang="en-US" sz="1600" dirty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以外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之中最灵活的内置数据结构类型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当中的</a:t>
            </a:r>
            <a:r>
              <a:rPr lang="zh-CN" altLang="en-US" sz="1600" dirty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是通过</a:t>
            </a:r>
            <a:r>
              <a:rPr lang="zh-CN" altLang="en-US" sz="1600" dirty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</a:t>
            </a:r>
            <a:r>
              <a:rPr lang="zh-CN" altLang="en-US" sz="1600" dirty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存取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的，而不是通过</a:t>
            </a:r>
            <a:r>
              <a:rPr lang="zh-CN" altLang="en-US" sz="1600" dirty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偏移存取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1600" b="1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}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标识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。字典由索引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和它对应的值</a:t>
            </a:r>
            <a:r>
              <a:rPr lang="en-US" altLang="zh-CN" sz="1600" dirty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组成，是一个典型的“</a:t>
            </a:r>
            <a:r>
              <a:rPr lang="en-US" altLang="zh-CN" sz="1600" b="1" i="1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k-v</a:t>
            </a:r>
            <a:r>
              <a:rPr lang="zh-CN" altLang="en-US" sz="1600" i="1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zh-CN" altLang="en-US" sz="1600" b="1" i="1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”数据结构。</a:t>
            </a:r>
            <a:endParaRPr lang="zh-CN" altLang="en-US" sz="16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91771" y="3279908"/>
            <a:ext cx="16209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如何创建</a:t>
            </a:r>
            <a:r>
              <a:rPr lang="zh-CN" altLang="en-US" sz="16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1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标题 1"/>
          <p:cNvSpPr txBox="1">
            <a:spLocks/>
          </p:cNvSpPr>
          <p:nvPr/>
        </p:nvSpPr>
        <p:spPr>
          <a:xfrm>
            <a:off x="1291770" y="3662537"/>
            <a:ext cx="5993117" cy="11451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zh-CN" altLang="en-US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语法</a:t>
            </a:r>
            <a:r>
              <a:rPr lang="zh-CN" altLang="en-US" sz="14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endParaRPr lang="en-US" altLang="zh-CN" sz="14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字典对象名称 </a:t>
            </a:r>
            <a:r>
              <a:rPr lang="en-US" altLang="zh-CN" sz="1400" b="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= </a:t>
            </a:r>
            <a:r>
              <a:rPr lang="en-US" altLang="zh-CN" sz="1400" dirty="0" smtClean="0">
                <a:ln w="0"/>
                <a:solidFill>
                  <a:srgbClr val="ED7D31"/>
                </a:solidFill>
              </a:rPr>
              <a:t>{ }</a:t>
            </a:r>
            <a:endParaRPr lang="en-US" altLang="zh-CN" sz="1400" dirty="0">
              <a:ln w="0"/>
              <a:solidFill>
                <a:srgbClr val="ED7D3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字典对象</a:t>
            </a:r>
            <a:r>
              <a:rPr lang="zh-CN" altLang="en-US" sz="1400" b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名称 </a:t>
            </a:r>
            <a:r>
              <a:rPr lang="en-US" altLang="zh-CN" sz="1400" b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= </a:t>
            </a:r>
            <a:r>
              <a:rPr lang="en-US" altLang="zh-CN" sz="1400" dirty="0">
                <a:ln w="0"/>
                <a:solidFill>
                  <a:srgbClr val="ED7D31"/>
                </a:solidFill>
              </a:rPr>
              <a:t>{</a:t>
            </a:r>
            <a:r>
              <a:rPr lang="en-US" altLang="zh-CN" sz="1400" dirty="0" smtClean="0">
                <a:ln w="0"/>
                <a:solidFill>
                  <a:srgbClr val="ED7D31"/>
                </a:solidFill>
              </a:rPr>
              <a:t> </a:t>
            </a:r>
            <a:r>
              <a:rPr lang="en-US" altLang="zh-CN" sz="1400" b="0" i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key1 </a:t>
            </a:r>
            <a:r>
              <a:rPr lang="en-US" altLang="zh-CN" sz="1400" dirty="0" smtClean="0">
                <a:ln w="0"/>
                <a:solidFill>
                  <a:srgbClr val="ED7D31"/>
                </a:solidFill>
              </a:rPr>
              <a:t>: </a:t>
            </a:r>
            <a:r>
              <a:rPr lang="en-US" altLang="zh-CN" sz="1400" b="0" i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value1</a:t>
            </a:r>
            <a:r>
              <a:rPr lang="en-US" altLang="zh-CN" sz="1400" i="1" dirty="0" smtClean="0">
                <a:ln w="0"/>
                <a:solidFill>
                  <a:schemeClr val="accent6"/>
                </a:solidFill>
              </a:rPr>
              <a:t>,</a:t>
            </a:r>
            <a:r>
              <a:rPr lang="en-US" altLang="zh-CN" sz="1400" b="0" i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 key2 </a:t>
            </a:r>
            <a:r>
              <a:rPr lang="en-US" altLang="zh-CN" sz="1400" i="1" dirty="0" smtClean="0">
                <a:ln w="0"/>
                <a:solidFill>
                  <a:srgbClr val="ED7D31"/>
                </a:solidFill>
              </a:rPr>
              <a:t>: </a:t>
            </a:r>
            <a:r>
              <a:rPr lang="en-US" altLang="zh-CN" sz="1400" b="0" i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value2</a:t>
            </a:r>
            <a:r>
              <a:rPr lang="en-US" altLang="zh-CN" sz="1400" i="1" dirty="0" smtClean="0">
                <a:ln w="0"/>
                <a:solidFill>
                  <a:schemeClr val="accent6"/>
                </a:solidFill>
              </a:rPr>
              <a:t>, </a:t>
            </a:r>
            <a:r>
              <a:rPr lang="en-US" altLang="zh-CN" sz="1400" b="0" i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…. </a:t>
            </a:r>
            <a:r>
              <a:rPr lang="en-US" altLang="zh-CN" sz="1400" i="1" dirty="0" smtClean="0">
                <a:ln w="0"/>
                <a:solidFill>
                  <a:schemeClr val="accent6"/>
                </a:solidFill>
              </a:rPr>
              <a:t>,</a:t>
            </a:r>
            <a:r>
              <a:rPr lang="en-US" altLang="zh-CN" sz="1400" b="0" i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b="0" i="1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keyN</a:t>
            </a:r>
            <a:r>
              <a:rPr lang="en-US" altLang="zh-CN" sz="1400" b="0" i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ln w="0"/>
                <a:solidFill>
                  <a:srgbClr val="ED7D31"/>
                </a:solidFill>
              </a:rPr>
              <a:t>: </a:t>
            </a:r>
            <a:r>
              <a:rPr lang="en-US" altLang="zh-CN" sz="1400" b="0" i="1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valueN</a:t>
            </a:r>
            <a:r>
              <a:rPr lang="en-US" altLang="zh-CN" sz="1400" b="0" i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>
                <a:ln w="0"/>
                <a:solidFill>
                  <a:srgbClr val="ED7D31"/>
                </a:solidFill>
              </a:rPr>
              <a:t>}</a:t>
            </a:r>
            <a:endParaRPr lang="zh-CN" altLang="en-US" sz="1400" dirty="0">
              <a:ln w="0"/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33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3649901" y="3359645"/>
            <a:ext cx="7090670" cy="3360469"/>
          </a:xfrm>
          <a:prstGeom prst="rect">
            <a:avLst/>
          </a:prstGeom>
          <a:solidFill>
            <a:srgbClr val="E0A1F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3664415" y="3382791"/>
            <a:ext cx="16465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Memoy</a:t>
            </a:r>
            <a:r>
              <a:rPr lang="en-US" altLang="zh-CN" sz="10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计算机内存</a:t>
            </a:r>
            <a:endParaRPr lang="zh-CN" altLang="en-US" sz="1000" b="1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</a:rPr>
              <a:t>Python 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字典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001485" y="910495"/>
            <a:ext cx="888274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字典（</a:t>
            </a:r>
            <a:r>
              <a:rPr lang="en-US" altLang="zh-CN" sz="2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Dictionary</a:t>
            </a:r>
            <a:r>
              <a:rPr lang="zh-CN" altLang="en-US" sz="2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b="1" dirty="0" smtClean="0">
                <a:ln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k-v </a:t>
            </a:r>
            <a:r>
              <a:rPr lang="zh-CN" altLang="en-US" sz="2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值在内存中的表现形式</a:t>
            </a:r>
            <a:endParaRPr lang="zh-CN" altLang="en-US" sz="2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91771" y="1738879"/>
            <a:ext cx="98697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k-v</a:t>
            </a: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一般情况下在操作访问的时候都会</a:t>
            </a:r>
            <a:r>
              <a:rPr lang="zh-CN" altLang="en-US" sz="1600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600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进行每个元素的</a:t>
            </a:r>
            <a:r>
              <a:rPr lang="zh-CN" altLang="en-US" sz="16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读取操作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索引键会</a:t>
            </a:r>
            <a:r>
              <a:rPr lang="zh-CN" altLang="en-US" sz="1600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被频繁访问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，因此</a:t>
            </a:r>
            <a:r>
              <a:rPr lang="zh-CN" altLang="en-US" sz="16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索引键</a:t>
            </a:r>
            <a:r>
              <a:rPr lang="en-US" altLang="zh-CN" sz="16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存放在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Stack</a:t>
            </a: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内存中，而</a:t>
            </a:r>
            <a:r>
              <a:rPr lang="en-US" altLang="zh-CN" sz="16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sz="16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则存储在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Heap</a:t>
            </a: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内存中。</a:t>
            </a:r>
            <a:endParaRPr lang="zh-CN" altLang="en-US" sz="16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91770" y="2770146"/>
            <a:ext cx="16209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内存表现形式：</a:t>
            </a:r>
            <a:endParaRPr lang="zh-CN" altLang="en-US" sz="1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768049" y="3739470"/>
            <a:ext cx="3807982" cy="2822799"/>
          </a:xfrm>
          <a:prstGeom prst="rect">
            <a:avLst/>
          </a:prstGeom>
          <a:solidFill>
            <a:srgbClr val="E0A1F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782563" y="3762617"/>
            <a:ext cx="171072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Heap</a:t>
            </a:r>
            <a:r>
              <a:rPr lang="zh-CN" altLang="en-US" sz="11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堆内存（</a:t>
            </a:r>
            <a:r>
              <a:rPr lang="en-US" altLang="zh-CN" sz="1100" b="1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values</a:t>
            </a:r>
            <a:r>
              <a:rPr lang="zh-CN" altLang="en-US" sz="11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100" b="1" dirty="0"/>
          </a:p>
        </p:txBody>
      </p:sp>
      <p:sp>
        <p:nvSpPr>
          <p:cNvPr id="25" name="矩形 24"/>
          <p:cNvSpPr/>
          <p:nvPr/>
        </p:nvSpPr>
        <p:spPr>
          <a:xfrm>
            <a:off x="7017155" y="4455477"/>
            <a:ext cx="909692" cy="353789"/>
          </a:xfrm>
          <a:prstGeom prst="rect">
            <a:avLst/>
          </a:prstGeom>
          <a:solidFill>
            <a:srgbClr val="70AD47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value1</a:t>
            </a:r>
            <a:endParaRPr lang="zh-CN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950284" y="4178478"/>
            <a:ext cx="19159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内存地址：</a:t>
            </a:r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0x0000000A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2216412" y="4087101"/>
            <a:ext cx="1037211" cy="39989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字典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名称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cxnSp>
        <p:nvCxnSpPr>
          <p:cNvPr id="37" name="肘形连接符 36"/>
          <p:cNvCxnSpPr/>
          <p:nvPr/>
        </p:nvCxnSpPr>
        <p:spPr>
          <a:xfrm rot="10800000" flipV="1">
            <a:off x="7926847" y="4301563"/>
            <a:ext cx="918508" cy="323554"/>
          </a:xfrm>
          <a:prstGeom prst="bentConnector3">
            <a:avLst>
              <a:gd name="adj1" fmla="val -17949"/>
            </a:avLst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7024200" y="5220106"/>
            <a:ext cx="909692" cy="353789"/>
          </a:xfrm>
          <a:prstGeom prst="rect">
            <a:avLst/>
          </a:prstGeom>
          <a:solidFill>
            <a:srgbClr val="70AD47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value2</a:t>
            </a:r>
            <a:endParaRPr lang="zh-CN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957329" y="4943107"/>
            <a:ext cx="19062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内存地址：</a:t>
            </a:r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0x0000000B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肘形连接符 39"/>
          <p:cNvCxnSpPr/>
          <p:nvPr/>
        </p:nvCxnSpPr>
        <p:spPr>
          <a:xfrm rot="10800000" flipV="1">
            <a:off x="7933892" y="5066192"/>
            <a:ext cx="918508" cy="323554"/>
          </a:xfrm>
          <a:prstGeom prst="bentConnector3">
            <a:avLst>
              <a:gd name="adj1" fmla="val -17949"/>
            </a:avLst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7031667" y="5997165"/>
            <a:ext cx="1107358" cy="353789"/>
          </a:xfrm>
          <a:prstGeom prst="rect">
            <a:avLst/>
          </a:prstGeom>
          <a:solidFill>
            <a:srgbClr val="70AD47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baseline="300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 N</a:t>
            </a:r>
            <a:endParaRPr lang="zh-CN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964797" y="5720166"/>
            <a:ext cx="19046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内存地址：</a:t>
            </a:r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0x0000000C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肘形连接符 42"/>
          <p:cNvCxnSpPr/>
          <p:nvPr/>
        </p:nvCxnSpPr>
        <p:spPr>
          <a:xfrm rot="10800000" flipV="1">
            <a:off x="8139026" y="5843250"/>
            <a:ext cx="720843" cy="339834"/>
          </a:xfrm>
          <a:prstGeom prst="bentConnector3">
            <a:avLst>
              <a:gd name="adj1" fmla="val -20473"/>
            </a:avLst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5030130" y="4716295"/>
            <a:ext cx="196618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862399" y="3739470"/>
            <a:ext cx="2610321" cy="2822799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876913" y="3762617"/>
            <a:ext cx="158569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Stack</a:t>
            </a:r>
            <a:r>
              <a:rPr lang="zh-CN" altLang="en-US" sz="11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栈内存（</a:t>
            </a:r>
            <a:r>
              <a:rPr lang="en-US" altLang="zh-CN" sz="1100" b="1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keys</a:t>
            </a:r>
            <a:r>
              <a:rPr lang="zh-CN" altLang="en-US" sz="11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100" b="1" dirty="0"/>
          </a:p>
        </p:txBody>
      </p:sp>
      <p:sp>
        <p:nvSpPr>
          <p:cNvPr id="28" name="矩形 27"/>
          <p:cNvSpPr/>
          <p:nvPr/>
        </p:nvSpPr>
        <p:spPr>
          <a:xfrm>
            <a:off x="4111505" y="4455477"/>
            <a:ext cx="909692" cy="353789"/>
          </a:xfrm>
          <a:prstGeom prst="rect">
            <a:avLst/>
          </a:prstGeom>
          <a:solidFill>
            <a:srgbClr val="70AD47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en-US" altLang="zh-CN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044634" y="4178478"/>
            <a:ext cx="18950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内存地址：</a:t>
            </a:r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0x00000000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肘形连接符 29"/>
          <p:cNvCxnSpPr/>
          <p:nvPr/>
        </p:nvCxnSpPr>
        <p:spPr>
          <a:xfrm rot="10800000" flipV="1">
            <a:off x="5021197" y="4301563"/>
            <a:ext cx="918508" cy="323554"/>
          </a:xfrm>
          <a:prstGeom prst="bentConnector3">
            <a:avLst>
              <a:gd name="adj1" fmla="val -17949"/>
            </a:avLst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118550" y="5220106"/>
            <a:ext cx="909692" cy="353789"/>
          </a:xfrm>
          <a:prstGeom prst="rect">
            <a:avLst/>
          </a:prstGeom>
          <a:solidFill>
            <a:srgbClr val="70AD47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key2</a:t>
            </a:r>
            <a:endParaRPr lang="zh-CN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051679" y="4943107"/>
            <a:ext cx="18950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内存地址：</a:t>
            </a:r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0x00000001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肘形连接符 33"/>
          <p:cNvCxnSpPr/>
          <p:nvPr/>
        </p:nvCxnSpPr>
        <p:spPr>
          <a:xfrm rot="10800000" flipV="1">
            <a:off x="5028242" y="5066192"/>
            <a:ext cx="918508" cy="323554"/>
          </a:xfrm>
          <a:prstGeom prst="bentConnector3">
            <a:avLst>
              <a:gd name="adj1" fmla="val -17949"/>
            </a:avLst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4126017" y="5997165"/>
            <a:ext cx="1107358" cy="353789"/>
          </a:xfrm>
          <a:prstGeom prst="rect">
            <a:avLst/>
          </a:prstGeom>
          <a:solidFill>
            <a:srgbClr val="70AD47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baseline="300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 N</a:t>
            </a:r>
            <a:endParaRPr lang="zh-CN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059147" y="5720166"/>
            <a:ext cx="18950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内存地址：</a:t>
            </a:r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0x00000002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" name="肘形连接符 47"/>
          <p:cNvCxnSpPr/>
          <p:nvPr/>
        </p:nvCxnSpPr>
        <p:spPr>
          <a:xfrm rot="10800000" flipV="1">
            <a:off x="5233376" y="5843250"/>
            <a:ext cx="720843" cy="339834"/>
          </a:xfrm>
          <a:prstGeom prst="bentConnector3">
            <a:avLst>
              <a:gd name="adj1" fmla="val -20473"/>
            </a:avLst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5030130" y="5493221"/>
            <a:ext cx="196618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5226075" y="6284248"/>
            <a:ext cx="177024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35" idx="3"/>
          </p:cNvCxnSpPr>
          <p:nvPr/>
        </p:nvCxnSpPr>
        <p:spPr>
          <a:xfrm>
            <a:off x="3253623" y="4287049"/>
            <a:ext cx="791639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2" name="圆角矩形 51"/>
          <p:cNvSpPr/>
          <p:nvPr/>
        </p:nvSpPr>
        <p:spPr>
          <a:xfrm>
            <a:off x="3920455" y="2859410"/>
            <a:ext cx="1448004" cy="39989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字典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名称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</a:t>
            </a:r>
            <a:r>
              <a:rPr lang="en-US" altLang="zh-CN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keys</a:t>
            </a:r>
          </a:p>
        </p:txBody>
      </p:sp>
      <p:sp>
        <p:nvSpPr>
          <p:cNvPr id="56" name="圆角矩形 55"/>
          <p:cNvSpPr/>
          <p:nvPr/>
        </p:nvSpPr>
        <p:spPr>
          <a:xfrm>
            <a:off x="6822617" y="2880333"/>
            <a:ext cx="1670672" cy="39989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字典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名称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</a:t>
            </a:r>
            <a:r>
              <a:rPr lang="en-US" altLang="zh-CN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values</a:t>
            </a:r>
          </a:p>
        </p:txBody>
      </p:sp>
      <p:cxnSp>
        <p:nvCxnSpPr>
          <p:cNvPr id="58" name="肘形连接符 57"/>
          <p:cNvCxnSpPr>
            <a:stCxn id="56" idx="1"/>
            <a:endCxn id="33" idx="1"/>
          </p:cNvCxnSpPr>
          <p:nvPr/>
        </p:nvCxnSpPr>
        <p:spPr>
          <a:xfrm rot="10800000" flipH="1" flipV="1">
            <a:off x="6822616" y="3080280"/>
            <a:ext cx="127667" cy="1236697"/>
          </a:xfrm>
          <a:prstGeom prst="bentConnector3">
            <a:avLst>
              <a:gd name="adj1" fmla="val -179060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" name="肘形连接符 59"/>
          <p:cNvCxnSpPr>
            <a:stCxn id="52" idx="1"/>
          </p:cNvCxnSpPr>
          <p:nvPr/>
        </p:nvCxnSpPr>
        <p:spPr>
          <a:xfrm rot="10800000" flipH="1" flipV="1">
            <a:off x="3920455" y="3059358"/>
            <a:ext cx="124178" cy="1301162"/>
          </a:xfrm>
          <a:prstGeom prst="bentConnector4">
            <a:avLst>
              <a:gd name="adj1" fmla="val -371104"/>
              <a:gd name="adj2" fmla="val 100071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圆角矩形 60"/>
          <p:cNvSpPr/>
          <p:nvPr/>
        </p:nvSpPr>
        <p:spPr>
          <a:xfrm>
            <a:off x="1788767" y="5493221"/>
            <a:ext cx="1448004" cy="39989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字典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名称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[</a:t>
            </a:r>
            <a:r>
              <a:rPr lang="en-US" altLang="zh-CN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key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]</a:t>
            </a:r>
          </a:p>
        </p:txBody>
      </p:sp>
      <p:cxnSp>
        <p:nvCxnSpPr>
          <p:cNvPr id="63" name="直接箭头连接符 62"/>
          <p:cNvCxnSpPr>
            <a:stCxn id="61" idx="3"/>
            <a:endCxn id="32" idx="1"/>
          </p:cNvCxnSpPr>
          <p:nvPr/>
        </p:nvCxnSpPr>
        <p:spPr>
          <a:xfrm flipV="1">
            <a:off x="3236771" y="5081607"/>
            <a:ext cx="814908" cy="61156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61" idx="3"/>
          </p:cNvCxnSpPr>
          <p:nvPr/>
        </p:nvCxnSpPr>
        <p:spPr>
          <a:xfrm>
            <a:off x="3236771" y="5693169"/>
            <a:ext cx="853896" cy="16549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2701981" y="4624103"/>
            <a:ext cx="95410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</a:t>
            </a:r>
            <a:r>
              <a:rPr lang="zh-CN" altLang="en-US" sz="1000" b="1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存储形式</a:t>
            </a:r>
            <a:endParaRPr lang="en-US" altLang="zh-CN" sz="1000" b="1" dirty="0" smtClean="0">
              <a:ln w="0"/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b="1" dirty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r>
              <a:rPr lang="zh-CN" altLang="en-US" sz="1000" b="1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序结构</a:t>
            </a:r>
            <a:endParaRPr lang="zh-CN" altLang="en-US" sz="1000" b="1" dirty="0">
              <a:solidFill>
                <a:schemeClr val="accent6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9296258" y="4646550"/>
            <a:ext cx="95410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>
                <a:ln w="0"/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</a:t>
            </a:r>
            <a:r>
              <a:rPr lang="zh-CN" altLang="en-US" sz="1000" b="1" dirty="0" smtClean="0">
                <a:ln w="0"/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存储形式</a:t>
            </a:r>
            <a:endParaRPr lang="en-US" altLang="zh-CN" sz="1000" b="1" dirty="0" smtClean="0">
              <a:ln w="0"/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b="1" dirty="0">
                <a:ln w="0"/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r>
              <a:rPr lang="zh-CN" altLang="en-US" sz="1000" b="1" dirty="0" smtClean="0">
                <a:ln w="0"/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序结构</a:t>
            </a:r>
            <a:endParaRPr lang="zh-CN" altLang="en-US" sz="10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66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下弧形箭头 8"/>
          <p:cNvSpPr/>
          <p:nvPr/>
        </p:nvSpPr>
        <p:spPr>
          <a:xfrm rot="20409655">
            <a:off x="4391597" y="5293039"/>
            <a:ext cx="1561390" cy="688180"/>
          </a:xfrm>
          <a:prstGeom prst="curvedUpArrow">
            <a:avLst>
              <a:gd name="adj1" fmla="val 25000"/>
              <a:gd name="adj2" fmla="val 50000"/>
              <a:gd name="adj3" fmla="val 57258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</a:rPr>
              <a:t>Python 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字典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087421" y="3262083"/>
            <a:ext cx="25122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代码演示</a:t>
            </a:r>
            <a:r>
              <a:rPr lang="zh-CN" altLang="en-US" sz="16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i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ch03-demo05.py</a:t>
            </a:r>
            <a:endParaRPr lang="zh-CN" altLang="en-US" sz="1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486403" y="3262083"/>
            <a:ext cx="12715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 </a:t>
            </a:r>
            <a:endParaRPr lang="zh-CN" altLang="en-US" sz="1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24179" y="950712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如何访问字典？</a:t>
            </a:r>
            <a:endParaRPr lang="zh-CN" altLang="en-US" sz="2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1341047" y="1488594"/>
            <a:ext cx="5993117" cy="147849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zh-CN" altLang="en-US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语法</a:t>
            </a:r>
            <a:r>
              <a:rPr lang="zh-CN" altLang="en-US" sz="14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endParaRPr lang="en-US" altLang="zh-CN" sz="14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字典对象名称</a:t>
            </a:r>
            <a:r>
              <a:rPr lang="en-US" altLang="zh-CN" sz="1400" dirty="0" smtClean="0">
                <a:ln w="0"/>
                <a:solidFill>
                  <a:srgbClr val="ED7D31"/>
                </a:solidFill>
              </a:rPr>
              <a:t>[ </a:t>
            </a:r>
            <a:r>
              <a:rPr lang="en-US" altLang="zh-CN" sz="1400" b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key</a:t>
            </a:r>
            <a:r>
              <a:rPr lang="en-US" altLang="zh-CN" sz="1400" dirty="0" smtClean="0">
                <a:ln w="0"/>
                <a:solidFill>
                  <a:srgbClr val="ED7D31"/>
                </a:solidFill>
              </a:rPr>
              <a:t> ]     </a:t>
            </a:r>
            <a:r>
              <a:rPr lang="en-US" altLang="zh-CN" sz="1400" b="0" dirty="0" smtClean="0">
                <a:ln w="0"/>
                <a:solidFill>
                  <a:srgbClr val="C00000"/>
                </a:solidFill>
              </a:rPr>
              <a:t>#</a:t>
            </a:r>
            <a:r>
              <a:rPr lang="zh-CN" altLang="en-US" sz="1400" b="0" dirty="0" smtClean="0">
                <a:ln w="0"/>
                <a:solidFill>
                  <a:srgbClr val="C00000"/>
                </a:solidFill>
              </a:rPr>
              <a:t>访问</a:t>
            </a:r>
            <a:r>
              <a:rPr lang="en-US" altLang="zh-CN" sz="1400" b="0" dirty="0" smtClean="0">
                <a:ln w="0"/>
                <a:solidFill>
                  <a:srgbClr val="C00000"/>
                </a:solidFill>
              </a:rPr>
              <a:t>key</a:t>
            </a:r>
            <a:r>
              <a:rPr lang="zh-CN" altLang="en-US" sz="1400" b="0" dirty="0" smtClean="0">
                <a:ln w="0"/>
                <a:solidFill>
                  <a:srgbClr val="C00000"/>
                </a:solidFill>
              </a:rPr>
              <a:t>对应的</a:t>
            </a:r>
            <a:r>
              <a:rPr lang="en-US" altLang="zh-CN" sz="1400" b="0" dirty="0" smtClean="0">
                <a:ln w="0"/>
                <a:solidFill>
                  <a:srgbClr val="C00000"/>
                </a:solidFill>
              </a:rPr>
              <a:t>value</a:t>
            </a:r>
            <a:r>
              <a:rPr lang="zh-CN" altLang="en-US" sz="1400" b="0" dirty="0" smtClean="0">
                <a:ln w="0"/>
                <a:solidFill>
                  <a:srgbClr val="C00000"/>
                </a:solidFill>
              </a:rPr>
              <a:t>值</a:t>
            </a:r>
            <a:endParaRPr lang="en-US" altLang="zh-CN" sz="1400" b="0" dirty="0">
              <a:ln w="0"/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字典对象名称</a:t>
            </a:r>
            <a:r>
              <a:rPr lang="en-US" altLang="zh-CN" sz="1400" b="0" dirty="0" smtClean="0">
                <a:ln w="0"/>
                <a:solidFill>
                  <a:schemeClr val="accent6"/>
                </a:solidFill>
              </a:rPr>
              <a:t>.keys       </a:t>
            </a:r>
            <a:r>
              <a:rPr lang="en-US" altLang="zh-CN" sz="1400" b="0" dirty="0">
                <a:ln w="0"/>
                <a:solidFill>
                  <a:srgbClr val="C00000"/>
                </a:solidFill>
              </a:rPr>
              <a:t>#</a:t>
            </a:r>
            <a:r>
              <a:rPr lang="zh-CN" altLang="en-US" sz="1400" b="0" dirty="0">
                <a:ln w="0"/>
                <a:solidFill>
                  <a:srgbClr val="C00000"/>
                </a:solidFill>
              </a:rPr>
              <a:t>访问当前字典所有</a:t>
            </a:r>
            <a:r>
              <a:rPr lang="en-US" altLang="zh-CN" sz="1400" b="0" dirty="0">
                <a:ln w="0"/>
                <a:solidFill>
                  <a:srgbClr val="C00000"/>
                </a:solidFill>
              </a:rPr>
              <a:t>key</a:t>
            </a:r>
            <a:r>
              <a:rPr lang="zh-CN" altLang="en-US" sz="1400" b="0" dirty="0">
                <a:ln w="0"/>
                <a:solidFill>
                  <a:srgbClr val="C00000"/>
                </a:solidFill>
              </a:rPr>
              <a:t>索引键</a:t>
            </a:r>
            <a:endParaRPr lang="en-US" altLang="zh-CN" sz="1400" b="0" dirty="0">
              <a:ln w="0"/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字典对象名称</a:t>
            </a:r>
            <a:r>
              <a:rPr lang="en-US" altLang="zh-CN" sz="1400" b="0" dirty="0" smtClean="0">
                <a:ln w="0"/>
                <a:solidFill>
                  <a:schemeClr val="accent6"/>
                </a:solidFill>
              </a:rPr>
              <a:t>.values    </a:t>
            </a:r>
            <a:r>
              <a:rPr lang="en-US" altLang="zh-CN" sz="1400" b="0" dirty="0">
                <a:ln w="0"/>
                <a:solidFill>
                  <a:srgbClr val="C00000"/>
                </a:solidFill>
              </a:rPr>
              <a:t>#</a:t>
            </a:r>
            <a:r>
              <a:rPr lang="zh-CN" altLang="en-US" sz="1400" b="0" dirty="0">
                <a:ln w="0"/>
                <a:solidFill>
                  <a:srgbClr val="C00000"/>
                </a:solidFill>
              </a:rPr>
              <a:t>访问当前字典所有</a:t>
            </a:r>
            <a:r>
              <a:rPr lang="en-US" altLang="zh-CN" sz="1400" b="0" dirty="0" err="1">
                <a:ln w="0"/>
                <a:solidFill>
                  <a:srgbClr val="C00000"/>
                </a:solidFill>
              </a:rPr>
              <a:t>valeus</a:t>
            </a:r>
            <a:r>
              <a:rPr lang="zh-CN" altLang="en-US" sz="1400" b="0" dirty="0">
                <a:ln w="0"/>
                <a:solidFill>
                  <a:srgbClr val="C00000"/>
                </a:solidFill>
              </a:rPr>
              <a:t>值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569" y="3642820"/>
            <a:ext cx="3516550" cy="28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604" y="3663507"/>
            <a:ext cx="5662703" cy="144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446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7" name="标题 1"/>
          <p:cNvSpPr txBox="1">
            <a:spLocks/>
          </p:cNvSpPr>
          <p:nvPr/>
        </p:nvSpPr>
        <p:spPr>
          <a:xfrm>
            <a:off x="1262661" y="1740572"/>
            <a:ext cx="8940882" cy="1668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210000"/>
              </a:lnSpc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目标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zh-CN" altLang="en-US" sz="16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：了解序列数据类型</a:t>
            </a:r>
            <a:endParaRPr lang="en-US" altLang="zh-CN" sz="16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210000"/>
              </a:lnSpc>
            </a:pPr>
            <a:r>
              <a:rPr lang="zh-CN" altLang="en-US" sz="1600" dirty="0" smtClean="0">
                <a:solidFill>
                  <a:schemeClr val="accent6"/>
                </a:solidFill>
              </a:rPr>
              <a:t>目标</a:t>
            </a:r>
            <a:r>
              <a:rPr lang="en-US" altLang="zh-CN" sz="1600" dirty="0">
                <a:solidFill>
                  <a:schemeClr val="accent6"/>
                </a:solidFill>
              </a:rPr>
              <a:t>2</a:t>
            </a:r>
            <a:r>
              <a:rPr lang="zh-CN" altLang="en-US" sz="1600" dirty="0" smtClean="0">
                <a:solidFill>
                  <a:schemeClr val="accent6"/>
                </a:solidFill>
              </a:rPr>
              <a:t>：</a:t>
            </a:r>
            <a:r>
              <a:rPr lang="zh-CN" altLang="en-US" sz="1600" b="0" dirty="0" smtClean="0">
                <a:solidFill>
                  <a:schemeClr val="accent6"/>
                </a:solidFill>
              </a:rPr>
              <a:t>掌握列表、元组、字典的基础概念及操作技巧</a:t>
            </a:r>
            <a:endParaRPr lang="en-US" altLang="zh-CN" sz="1600" b="0" dirty="0" smtClean="0">
              <a:solidFill>
                <a:schemeClr val="accent6"/>
              </a:solidFill>
            </a:endParaRPr>
          </a:p>
          <a:p>
            <a:pPr>
              <a:lnSpc>
                <a:spcPct val="210000"/>
              </a:lnSpc>
            </a:pPr>
            <a:r>
              <a:rPr lang="zh-CN" altLang="en-US" sz="1600" dirty="0" smtClean="0">
                <a:solidFill>
                  <a:schemeClr val="accent6"/>
                </a:solidFill>
              </a:rPr>
              <a:t>目标</a:t>
            </a:r>
            <a:r>
              <a:rPr lang="en-US" altLang="zh-CN" sz="1600" dirty="0" smtClean="0">
                <a:solidFill>
                  <a:schemeClr val="accent6"/>
                </a:solidFill>
              </a:rPr>
              <a:t>3</a:t>
            </a:r>
            <a:r>
              <a:rPr lang="zh-CN" altLang="en-US" sz="1600" b="0" dirty="0" smtClean="0">
                <a:solidFill>
                  <a:schemeClr val="accent6"/>
                </a:solidFill>
              </a:rPr>
              <a:t>：掌握各种运算符的操作规则</a:t>
            </a:r>
            <a:endParaRPr lang="en-US" altLang="zh-CN" sz="1400" b="0" dirty="0" smtClean="0">
              <a:solidFill>
                <a:schemeClr val="accent6"/>
              </a:solidFill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9085943" y="194823"/>
            <a:ext cx="2728686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本 章 内 容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801" y="5956768"/>
            <a:ext cx="714828" cy="714828"/>
          </a:xfrm>
          <a:prstGeom prst="rect">
            <a:avLst/>
          </a:prstGeom>
        </p:spPr>
      </p:pic>
      <p:sp>
        <p:nvSpPr>
          <p:cNvPr id="11" name="标题 1"/>
          <p:cNvSpPr txBox="1">
            <a:spLocks/>
          </p:cNvSpPr>
          <p:nvPr/>
        </p:nvSpPr>
        <p:spPr>
          <a:xfrm>
            <a:off x="703862" y="930040"/>
            <a:ext cx="1371682" cy="810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2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知识点</a:t>
            </a:r>
            <a:endParaRPr lang="zh-CN" altLang="en-US" sz="2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99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列表、元组和字典区别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73921" y="1526853"/>
            <a:ext cx="94441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从承载数据类型的结构角度看：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的数据类型分为数字类型和非数字类型。</a:t>
            </a:r>
            <a:endParaRPr lang="en-US" altLang="zh-CN" sz="16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数字类型包括：整型、长整型、浮点型和复数型。</a:t>
            </a:r>
            <a:endParaRPr lang="en-US" altLang="zh-CN" sz="16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非数字类型包括：字符串、列表、元组和字典。</a:t>
            </a:r>
          </a:p>
        </p:txBody>
      </p:sp>
      <p:sp>
        <p:nvSpPr>
          <p:cNvPr id="7" name="矩形 6"/>
          <p:cNvSpPr/>
          <p:nvPr/>
        </p:nvSpPr>
        <p:spPr>
          <a:xfrm>
            <a:off x="1001485" y="910495"/>
            <a:ext cx="888274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列表（</a:t>
            </a:r>
            <a:r>
              <a:rPr lang="en-US" altLang="zh-CN" sz="2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2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）、元组（</a:t>
            </a:r>
            <a:r>
              <a:rPr lang="en-US" altLang="zh-CN" sz="2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Tuple</a:t>
            </a:r>
            <a:r>
              <a:rPr lang="zh-CN" altLang="en-US" sz="2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）和 字典（</a:t>
            </a:r>
            <a:r>
              <a:rPr lang="en-US" altLang="zh-CN" sz="2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Dictionary</a:t>
            </a:r>
            <a:r>
              <a:rPr lang="zh-CN" altLang="en-US" sz="2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）的异同点：</a:t>
            </a:r>
            <a:endParaRPr lang="zh-CN" altLang="en-US" sz="2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73921" y="2796456"/>
            <a:ext cx="9444158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共同点：</a:t>
            </a:r>
            <a:endParaRPr lang="en-US" altLang="zh-CN" sz="1600" b="1" dirty="0" smtClean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</a:t>
            </a:r>
            <a:r>
              <a:rPr lang="zh-CN" altLang="en-US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可以使用切片、链接（</a:t>
            </a:r>
            <a:r>
              <a:rPr lang="en-US" altLang="zh-CN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）、重复（*）、取值（</a:t>
            </a:r>
            <a:r>
              <a:rPr lang="en-US" altLang="zh-CN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4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]</a:t>
            </a:r>
            <a:r>
              <a:rPr lang="zh-CN" altLang="en-US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）等相关</a:t>
            </a:r>
            <a:r>
              <a:rPr lang="zh-CN" altLang="en-US" sz="14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运算。</a:t>
            </a:r>
            <a:endParaRPr lang="en-US" altLang="zh-CN" sz="14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截取方式相同：名称</a:t>
            </a:r>
            <a:r>
              <a:rPr lang="en-US" altLang="zh-CN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头下标</a:t>
            </a:r>
            <a:r>
              <a:rPr lang="en-US" altLang="zh-CN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尾下标</a:t>
            </a:r>
            <a:r>
              <a:rPr lang="en-US" altLang="zh-CN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下标是从</a:t>
            </a:r>
            <a:r>
              <a:rPr lang="en-US" altLang="zh-CN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开始算起，可以是正数或者负数，下标为空则表示取到头或者尾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开始截取时，包含了下边界，而截取到最大范围不包括上边界</a:t>
            </a:r>
            <a:r>
              <a:rPr lang="zh-CN" altLang="en-US" sz="14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73921" y="4718891"/>
            <a:ext cx="9444158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不同点：</a:t>
            </a:r>
            <a:endParaRPr lang="en-US" altLang="zh-CN" sz="1600" b="1" dirty="0" smtClean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 可以直接</a:t>
            </a:r>
            <a:r>
              <a:rPr lang="zh-CN" altLang="en-US" sz="14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</a:t>
            </a:r>
            <a:endParaRPr lang="en-US" altLang="zh-CN" sz="14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</a:t>
            </a:r>
            <a:r>
              <a:rPr lang="zh-CN" altLang="en-US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不可以</a:t>
            </a:r>
            <a:r>
              <a:rPr lang="zh-CN" altLang="en-US" sz="14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</a:t>
            </a:r>
            <a:endParaRPr lang="en-US" altLang="zh-CN" sz="14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r>
              <a:rPr lang="zh-CN" altLang="en-US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 </a:t>
            </a:r>
            <a:r>
              <a:rPr lang="en-US" altLang="zh-CN" sz="1400" dirty="0" err="1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dict</a:t>
            </a:r>
            <a:r>
              <a:rPr lang="en-US" altLang="zh-CN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[k]=v</a:t>
            </a:r>
            <a:r>
              <a:rPr lang="zh-CN" altLang="en-US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的方式</a:t>
            </a:r>
            <a:r>
              <a:rPr lang="zh-CN" altLang="en-US" sz="14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</a:t>
            </a:r>
            <a:endParaRPr lang="en-US" altLang="zh-CN" sz="14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884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</a:rPr>
              <a:t>Python 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集合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001485" y="910495"/>
            <a:ext cx="888274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集合 </a:t>
            </a:r>
            <a:r>
              <a:rPr lang="en-US" altLang="zh-CN" sz="2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endParaRPr lang="zh-CN" altLang="en-US" sz="2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17235" y="1551326"/>
            <a:ext cx="98697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集合是一个</a:t>
            </a:r>
            <a:r>
              <a:rPr lang="zh-CN" altLang="en-US" sz="1600" dirty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无序不重复元素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的集。基本功能包括关系测试和消除重复元素。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可以用大括号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({})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创建集合。注意：如果要创建一个空集合，你必须用 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set() 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而不是 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{} 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；后者创建一个空的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字典。</a:t>
            </a:r>
            <a:endParaRPr lang="zh-CN" altLang="en-US" sz="16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117236" y="2838488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集合的创建</a:t>
            </a:r>
            <a:endParaRPr lang="zh-CN" altLang="en-US" sz="1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标题 1"/>
          <p:cNvSpPr txBox="1">
            <a:spLocks/>
          </p:cNvSpPr>
          <p:nvPr/>
        </p:nvSpPr>
        <p:spPr>
          <a:xfrm>
            <a:off x="1117235" y="3221117"/>
            <a:ext cx="4978765" cy="8864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zh-CN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o</a:t>
            </a:r>
            <a:r>
              <a:rPr lang="en-US" altLang="zh-CN" sz="14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bj1 = {1, 2, 3, 4, 5}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o</a:t>
            </a:r>
            <a:r>
              <a:rPr lang="en-US" altLang="zh-CN" sz="14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bj2 = ({6, 7, 8, 9})</a:t>
            </a:r>
            <a:endParaRPr lang="zh-CN" altLang="en-US" sz="1400" dirty="0">
              <a:ln w="0"/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73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</a:rPr>
              <a:t>Python 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集合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001485" y="910495"/>
            <a:ext cx="888274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集合 </a:t>
            </a:r>
            <a:r>
              <a:rPr lang="en-US" altLang="zh-CN" sz="2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Set </a:t>
            </a:r>
            <a:r>
              <a:rPr lang="zh-CN" altLang="en-US" sz="2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的创建</a:t>
            </a:r>
            <a:endParaRPr lang="zh-CN" altLang="en-US" sz="2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01485" y="1685107"/>
            <a:ext cx="6096000" cy="457856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&gt;&gt;&gt; basket = {'apple', 'orange', 'apple', 'pear', 'orange', 'banana'}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&gt;&gt;&gt; print(basket)                      # 删除重复的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{'orange', 'banana', 'pear', 'apple'}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&gt;&gt;&gt; 'orange' in basket                 # 检测成员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True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&gt;&gt;&gt; 'crabgrass' in basket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False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14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&gt;&gt;&gt; # 以下演示了两个集合的操作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...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&gt;&gt;&gt; a = set('abracadabra')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&gt;&gt;&gt; b = set('alacazam')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&gt;&gt;&gt; a                                  # a 中唯一的字母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{'a', 'r', 'b', 'c', 'd'}</a:t>
            </a:r>
          </a:p>
        </p:txBody>
      </p:sp>
      <p:sp>
        <p:nvSpPr>
          <p:cNvPr id="2" name="矩形 1"/>
          <p:cNvSpPr/>
          <p:nvPr/>
        </p:nvSpPr>
        <p:spPr>
          <a:xfrm>
            <a:off x="5544455" y="3300934"/>
            <a:ext cx="6096000" cy="296273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 = set([3,5,9,10])      #创建一个数值集合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 = set("Hello")         #创建一个唯一字符的集合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 = t | s          # t 和 s的并集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b = t &amp; s          # t 和 s的交集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 = t – s          # 求差集（项在t中，但不在s中）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d = t ^ s          # 对称差集（项在t或s中，但不会同时出现在二者中）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基本操作：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t.add('x')            # 添加一项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s.update([10,37,42])  # 在s中添加多项</a:t>
            </a:r>
          </a:p>
        </p:txBody>
      </p:sp>
      <p:sp>
        <p:nvSpPr>
          <p:cNvPr id="8" name="矩形 7"/>
          <p:cNvSpPr/>
          <p:nvPr/>
        </p:nvSpPr>
        <p:spPr>
          <a:xfrm>
            <a:off x="5544455" y="2636629"/>
            <a:ext cx="592183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集合 </a:t>
            </a:r>
            <a:r>
              <a:rPr lang="en-US" altLang="zh-CN" sz="2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Set </a:t>
            </a:r>
            <a:r>
              <a:rPr lang="zh-CN" altLang="en-US" sz="2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的关系操作（交、并、补）</a:t>
            </a:r>
            <a:endParaRPr lang="zh-CN" altLang="en-US" sz="2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957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</a:rPr>
              <a:t>Python 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数据类型转换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73921" y="1526853"/>
            <a:ext cx="944415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当需要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对数据内置的类型进行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转换，就需要了解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数据类型的转换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使用各种转换函数，</a:t>
            </a:r>
            <a:r>
              <a:rPr lang="zh-CN" altLang="en-US" sz="16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转换函数</a:t>
            </a:r>
            <a:r>
              <a:rPr lang="zh-CN" altLang="en-US" sz="1600" dirty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返回一个新的对象，表示转换的</a:t>
            </a:r>
            <a:r>
              <a:rPr lang="zh-CN" altLang="en-US" sz="16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语法格式：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转换后变量 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转换函数名称（待转换数据或变量）</a:t>
            </a:r>
            <a:endParaRPr lang="zh-CN" altLang="en-US" sz="16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01485" y="910495"/>
            <a:ext cx="8882743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2.8 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数据类型转换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73921" y="3172980"/>
            <a:ext cx="94441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主要类型转换函数参考表：</a:t>
            </a:r>
            <a:endParaRPr lang="en-US" altLang="zh-CN" sz="1600" b="1" dirty="0" smtClean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1373921" y="3643240"/>
          <a:ext cx="6281730" cy="2898475"/>
        </p:xfrm>
        <a:graphic>
          <a:graphicData uri="http://schemas.openxmlformats.org/drawingml/2006/table">
            <a:tbl>
              <a:tblPr/>
              <a:tblGrid>
                <a:gridCol w="1651674"/>
                <a:gridCol w="4630056"/>
              </a:tblGrid>
              <a:tr h="309768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000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</a:t>
                      </a:r>
                    </a:p>
                  </a:txBody>
                  <a:tcPr marL="17775" marR="17775" marT="17775" marB="17775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000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17775" marR="17775" marT="17775" marB="17775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561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(x [,base])</a:t>
                      </a:r>
                    </a:p>
                  </a:txBody>
                  <a:tcPr marL="29625" marR="29625" marT="41475" marB="414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</a:t>
                      </a:r>
                      <a:r>
                        <a:rPr lang="en-US" altLang="zh-CN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转换为一个整数</a:t>
                      </a:r>
                    </a:p>
                  </a:txBody>
                  <a:tcPr marL="29625" marR="29625" marT="41475" marB="414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561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long(x [,base] )</a:t>
                      </a:r>
                    </a:p>
                  </a:txBody>
                  <a:tcPr marL="29625" marR="29625" marT="41475" marB="414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</a:t>
                      </a:r>
                      <a:r>
                        <a:rPr lang="en-US" altLang="zh-CN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转换为一个长整数</a:t>
                      </a:r>
                    </a:p>
                  </a:txBody>
                  <a:tcPr marL="29625" marR="29625" marT="41475" marB="414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28561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float(x)</a:t>
                      </a:r>
                    </a:p>
                  </a:txBody>
                  <a:tcPr marL="29625" marR="29625" marT="41475" marB="414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</a:t>
                      </a:r>
                      <a:r>
                        <a:rPr lang="en-US" altLang="zh-CN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转换到一个浮点数</a:t>
                      </a:r>
                    </a:p>
                  </a:txBody>
                  <a:tcPr marL="29625" marR="29625" marT="41475" marB="414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561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</a:t>
                      </a:r>
                      <a:r>
                        <a:rPr 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(x)</a:t>
                      </a:r>
                    </a:p>
                  </a:txBody>
                  <a:tcPr marL="29625" marR="29625" marT="41475" marB="414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将对象 </a:t>
                      </a:r>
                      <a:r>
                        <a:rPr lang="en-US" altLang="zh-CN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</a:t>
                      </a:r>
                      <a:r>
                        <a:rPr lang="zh-CN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转换为字符串</a:t>
                      </a:r>
                    </a:p>
                  </a:txBody>
                  <a:tcPr marL="29625" marR="29625" marT="41475" marB="414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561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tuple(s)</a:t>
                      </a:r>
                    </a:p>
                  </a:txBody>
                  <a:tcPr marL="29625" marR="29625" marT="41475" marB="414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将序列 </a:t>
                      </a:r>
                      <a:r>
                        <a:rPr lang="en-US" altLang="zh-CN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 </a:t>
                      </a:r>
                      <a:r>
                        <a:rPr lang="zh-CN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转换为一个元组</a:t>
                      </a:r>
                    </a:p>
                  </a:txBody>
                  <a:tcPr marL="29625" marR="29625" marT="41475" marB="414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28561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list(s)</a:t>
                      </a:r>
                    </a:p>
                  </a:txBody>
                  <a:tcPr marL="29625" marR="29625" marT="41475" marB="414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将序列 </a:t>
                      </a:r>
                      <a:r>
                        <a:rPr lang="en-US" altLang="zh-CN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 </a:t>
                      </a:r>
                      <a:r>
                        <a:rPr lang="zh-CN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转换为一个列表</a:t>
                      </a:r>
                    </a:p>
                  </a:txBody>
                  <a:tcPr marL="29625" marR="29625" marT="41475" marB="414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381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dict</a:t>
                      </a:r>
                      <a:r>
                        <a:rPr 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(d)</a:t>
                      </a:r>
                    </a:p>
                  </a:txBody>
                  <a:tcPr marL="29625" marR="29625" marT="41475" marB="414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创建一个字典。</a:t>
                      </a:r>
                      <a:r>
                        <a:rPr 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 </a:t>
                      </a:r>
                      <a:r>
                        <a:rPr lang="zh-CN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必须是一个序列 </a:t>
                      </a:r>
                      <a:r>
                        <a:rPr lang="en-US" altLang="zh-CN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sz="10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key,value</a:t>
                      </a:r>
                      <a:r>
                        <a:rPr 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r>
                        <a:rPr lang="zh-CN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元组。</a:t>
                      </a:r>
                    </a:p>
                  </a:txBody>
                  <a:tcPr marL="29625" marR="29625" marT="41475" marB="414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561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chr</a:t>
                      </a:r>
                      <a:r>
                        <a:rPr 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(x)</a:t>
                      </a:r>
                    </a:p>
                  </a:txBody>
                  <a:tcPr marL="29625" marR="29625" marT="41475" marB="414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将一个整数转换为一个字符</a:t>
                      </a:r>
                    </a:p>
                  </a:txBody>
                  <a:tcPr marL="29625" marR="29625" marT="41475" marB="414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561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ord</a:t>
                      </a:r>
                      <a:r>
                        <a:rPr 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(x)</a:t>
                      </a:r>
                    </a:p>
                  </a:txBody>
                  <a:tcPr marL="29625" marR="29625" marT="41475" marB="414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将一个字符转换为它的整数值</a:t>
                      </a:r>
                    </a:p>
                  </a:txBody>
                  <a:tcPr marL="29625" marR="29625" marT="41475" marB="414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389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标题 1"/>
          <p:cNvSpPr txBox="1">
            <a:spLocks/>
          </p:cNvSpPr>
          <p:nvPr/>
        </p:nvSpPr>
        <p:spPr>
          <a:xfrm>
            <a:off x="1412674" y="3262733"/>
            <a:ext cx="2884244" cy="6255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zh-CN" sz="18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4  </a:t>
            </a:r>
            <a:r>
              <a:rPr lang="en-US" altLang="zh-CN" sz="1800" dirty="0" smtClean="0">
                <a:ln w="0"/>
                <a:solidFill>
                  <a:srgbClr val="ED7D31"/>
                </a:solidFill>
              </a:rPr>
              <a:t>+</a:t>
            </a:r>
            <a:r>
              <a:rPr lang="en-US" altLang="zh-CN" sz="18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  5</a:t>
            </a:r>
            <a:endParaRPr lang="zh-CN" altLang="en-US" sz="1800" dirty="0">
              <a:ln w="0"/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</a:rPr>
              <a:t>Python 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运算符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73921" y="1657480"/>
            <a:ext cx="94441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在我们日常生活中，经常用到 </a:t>
            </a:r>
            <a:r>
              <a:rPr lang="en-US" altLang="zh-CN" sz="1600" b="1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b="1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600" b="1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b="1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这些统称为</a:t>
            </a:r>
            <a:r>
              <a:rPr lang="zh-CN" altLang="en-US" sz="1600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操作数 </a:t>
            </a: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运算符 的组合形成了</a:t>
            </a:r>
            <a:r>
              <a:rPr lang="zh-CN" altLang="en-US" sz="16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01485" y="910495"/>
            <a:ext cx="8882743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什么是运算符？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箭头连接符 18"/>
          <p:cNvCxnSpPr>
            <a:stCxn id="10" idx="0"/>
          </p:cNvCxnSpPr>
          <p:nvPr/>
        </p:nvCxnSpPr>
        <p:spPr>
          <a:xfrm flipH="1" flipV="1">
            <a:off x="2840282" y="3685065"/>
            <a:ext cx="245" cy="48548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标题 1"/>
          <p:cNvSpPr txBox="1">
            <a:spLocks/>
          </p:cNvSpPr>
          <p:nvPr/>
        </p:nvSpPr>
        <p:spPr>
          <a:xfrm>
            <a:off x="4823489" y="3268562"/>
            <a:ext cx="2832354" cy="6255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zh-CN" sz="18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s  </a:t>
            </a:r>
            <a:r>
              <a:rPr lang="en-US" altLang="zh-CN" sz="1800" dirty="0" smtClean="0">
                <a:ln w="0"/>
                <a:solidFill>
                  <a:srgbClr val="ED7D31"/>
                </a:solidFill>
              </a:rPr>
              <a:t>=</a:t>
            </a:r>
            <a:r>
              <a:rPr lang="en-US" altLang="zh-CN" sz="18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   1  </a:t>
            </a:r>
            <a:r>
              <a:rPr lang="en-US" altLang="zh-CN" sz="1800" dirty="0" smtClean="0">
                <a:ln w="0"/>
                <a:solidFill>
                  <a:srgbClr val="ED7D31"/>
                </a:solidFill>
              </a:rPr>
              <a:t>&gt;</a:t>
            </a:r>
            <a:r>
              <a:rPr lang="en-US" altLang="zh-CN" sz="18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  2</a:t>
            </a:r>
            <a:endParaRPr lang="zh-CN" altLang="en-US" sz="1800" dirty="0">
              <a:ln w="0"/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600904" y="4170552"/>
            <a:ext cx="18372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b="1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endParaRPr lang="en-US" altLang="zh-CN" sz="1200" b="1" dirty="0" smtClean="0">
              <a:ln w="0"/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（比较</a:t>
            </a:r>
            <a:r>
              <a:rPr lang="zh-CN" altLang="en-US" sz="12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lang="zh-CN" altLang="en-US" sz="12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运算符）</a:t>
            </a:r>
            <a:endParaRPr lang="zh-CN" altLang="en-US" sz="1200" dirty="0"/>
          </a:p>
        </p:txBody>
      </p:sp>
      <p:sp>
        <p:nvSpPr>
          <p:cNvPr id="56" name="标题 1"/>
          <p:cNvSpPr txBox="1">
            <a:spLocks/>
          </p:cNvSpPr>
          <p:nvPr/>
        </p:nvSpPr>
        <p:spPr>
          <a:xfrm>
            <a:off x="8241605" y="3275822"/>
            <a:ext cx="2832354" cy="6255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zh-CN" sz="18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b  </a:t>
            </a:r>
            <a:r>
              <a:rPr lang="en-US" altLang="zh-CN" sz="1800" dirty="0" smtClean="0">
                <a:ln w="0"/>
                <a:solidFill>
                  <a:srgbClr val="ED7D31"/>
                </a:solidFill>
              </a:rPr>
              <a:t>=</a:t>
            </a:r>
            <a:r>
              <a:rPr lang="en-US" altLang="zh-CN" sz="18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  True  </a:t>
            </a:r>
            <a:r>
              <a:rPr lang="en-US" altLang="zh-CN" sz="1800" dirty="0" smtClean="0">
                <a:ln w="0"/>
                <a:solidFill>
                  <a:srgbClr val="ED7D31"/>
                </a:solidFill>
              </a:rPr>
              <a:t>or</a:t>
            </a:r>
            <a:r>
              <a:rPr lang="en-US" altLang="zh-CN" sz="18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  False</a:t>
            </a:r>
            <a:endParaRPr lang="zh-CN" altLang="en-US" sz="1800" dirty="0">
              <a:ln w="0"/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373907" y="2519441"/>
            <a:ext cx="11012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b="1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endParaRPr lang="en-US" altLang="zh-CN" sz="1200" b="1" dirty="0" smtClean="0">
              <a:ln w="0"/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（赋值算符）</a:t>
            </a:r>
            <a:endParaRPr lang="zh-CN" altLang="en-US" sz="1200" dirty="0"/>
          </a:p>
        </p:txBody>
      </p:sp>
      <p:cxnSp>
        <p:nvCxnSpPr>
          <p:cNvPr id="71" name="直接箭头连接符 70"/>
          <p:cNvCxnSpPr>
            <a:stCxn id="70" idx="2"/>
          </p:cNvCxnSpPr>
          <p:nvPr/>
        </p:nvCxnSpPr>
        <p:spPr>
          <a:xfrm>
            <a:off x="5924514" y="3165772"/>
            <a:ext cx="3196" cy="34580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8371105" y="2526700"/>
            <a:ext cx="11012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b="1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endParaRPr lang="en-US" altLang="zh-CN" sz="1200" b="1" dirty="0" smtClean="0">
              <a:ln w="0"/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（赋值算符）</a:t>
            </a:r>
            <a:endParaRPr lang="zh-CN" altLang="en-US" sz="1200" dirty="0"/>
          </a:p>
        </p:txBody>
      </p:sp>
      <p:cxnSp>
        <p:nvCxnSpPr>
          <p:cNvPr id="78" name="直接箭头连接符 77"/>
          <p:cNvCxnSpPr>
            <a:stCxn id="77" idx="2"/>
          </p:cNvCxnSpPr>
          <p:nvPr/>
        </p:nvCxnSpPr>
        <p:spPr>
          <a:xfrm>
            <a:off x="8921712" y="3173031"/>
            <a:ext cx="3196" cy="34580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1412674" y="5007856"/>
            <a:ext cx="35802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中的运算符分为以下</a:t>
            </a:r>
            <a:r>
              <a:rPr lang="zh-CN" altLang="en-US" sz="2000" b="1" dirty="0" smtClean="0">
                <a:ln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七</a:t>
            </a:r>
            <a:r>
              <a:rPr lang="zh-CN" altLang="en-US" sz="16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类：</a:t>
            </a:r>
            <a:endParaRPr lang="en-US" altLang="zh-CN" sz="1600" b="1" dirty="0" smtClean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373921" y="5366700"/>
            <a:ext cx="94441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算数运算符、比较（关系）运算符、赋值运算符、逻辑运算符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位运算符、成员运算符、身份运算符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右大括号 80"/>
          <p:cNvSpPr/>
          <p:nvPr/>
        </p:nvSpPr>
        <p:spPr>
          <a:xfrm rot="16200000">
            <a:off x="2692575" y="2782124"/>
            <a:ext cx="324934" cy="1092228"/>
          </a:xfrm>
          <a:prstGeom prst="rightBrace">
            <a:avLst>
              <a:gd name="adj1" fmla="val 11517"/>
              <a:gd name="adj2" fmla="val 71261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1701149" y="2548795"/>
            <a:ext cx="1315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b="1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endParaRPr lang="en-US" altLang="zh-CN" sz="1200" b="1" dirty="0" smtClean="0">
              <a:ln w="0"/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（算数</a:t>
            </a:r>
            <a:r>
              <a:rPr lang="zh-CN" altLang="en-US" sz="12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表达式）</a:t>
            </a:r>
            <a:endParaRPr lang="en-US" altLang="zh-CN" sz="12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4544505" y="3962209"/>
            <a:ext cx="1315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b="1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endParaRPr lang="en-US" altLang="zh-CN" sz="1200" b="1" dirty="0" smtClean="0">
              <a:ln w="0"/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（关系表达式）</a:t>
            </a:r>
            <a:endParaRPr lang="en-US" altLang="zh-CN" sz="12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右大括号 84"/>
          <p:cNvSpPr/>
          <p:nvPr/>
        </p:nvSpPr>
        <p:spPr>
          <a:xfrm rot="5400000">
            <a:off x="6141664" y="2999038"/>
            <a:ext cx="240743" cy="1583809"/>
          </a:xfrm>
          <a:prstGeom prst="rightBrace">
            <a:avLst>
              <a:gd name="adj1" fmla="val 11517"/>
              <a:gd name="adj2" fmla="val 71261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7" name="肘形连接符 86"/>
          <p:cNvCxnSpPr>
            <a:stCxn id="85" idx="1"/>
          </p:cNvCxnSpPr>
          <p:nvPr/>
        </p:nvCxnSpPr>
        <p:spPr>
          <a:xfrm rot="16200000" flipH="1" flipV="1">
            <a:off x="5570512" y="3810933"/>
            <a:ext cx="254410" cy="455171"/>
          </a:xfrm>
          <a:prstGeom prst="bentConnector4">
            <a:avLst>
              <a:gd name="adj1" fmla="val 98412"/>
              <a:gd name="adj2" fmla="val 26233"/>
            </a:avLst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7791941" y="3982366"/>
            <a:ext cx="1315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b="1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endParaRPr lang="en-US" altLang="zh-CN" sz="1200" b="1" dirty="0" smtClean="0">
              <a:ln w="0"/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12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zh-CN" altLang="en-US" sz="12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表达式）</a:t>
            </a:r>
            <a:endParaRPr lang="en-US" altLang="zh-CN" sz="12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1" name="肘形连接符 90"/>
          <p:cNvCxnSpPr>
            <a:stCxn id="92" idx="1"/>
          </p:cNvCxnSpPr>
          <p:nvPr/>
        </p:nvCxnSpPr>
        <p:spPr>
          <a:xfrm rot="16200000" flipH="1" flipV="1">
            <a:off x="8854157" y="3844519"/>
            <a:ext cx="206377" cy="475260"/>
          </a:xfrm>
          <a:prstGeom prst="bentConnector4">
            <a:avLst>
              <a:gd name="adj1" fmla="val 100219"/>
              <a:gd name="adj2" fmla="val 15778"/>
            </a:avLst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2" name="右大括号 91"/>
          <p:cNvSpPr/>
          <p:nvPr/>
        </p:nvSpPr>
        <p:spPr>
          <a:xfrm rot="5400000">
            <a:off x="9520259" y="2681142"/>
            <a:ext cx="317952" cy="2277686"/>
          </a:xfrm>
          <a:prstGeom prst="rightBrace">
            <a:avLst>
              <a:gd name="adj1" fmla="val 11517"/>
              <a:gd name="adj2" fmla="val 71261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3" name="肘形连接符 102"/>
          <p:cNvCxnSpPr/>
          <p:nvPr/>
        </p:nvCxnSpPr>
        <p:spPr>
          <a:xfrm rot="5400000" flipH="1">
            <a:off x="2686628" y="2765139"/>
            <a:ext cx="413661" cy="387604"/>
          </a:xfrm>
          <a:prstGeom prst="bentConnector5">
            <a:avLst>
              <a:gd name="adj1" fmla="val 102630"/>
              <a:gd name="adj2" fmla="val 3529"/>
              <a:gd name="adj3" fmla="val 99247"/>
            </a:avLst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209585" y="4170552"/>
            <a:ext cx="12618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b="1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endParaRPr lang="en-US" altLang="zh-CN" sz="1200" b="1" dirty="0" smtClean="0">
              <a:ln w="0"/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（算数运算符）</a:t>
            </a:r>
            <a:endParaRPr lang="zh-CN" altLang="en-US" sz="1200" dirty="0"/>
          </a:p>
        </p:txBody>
      </p:sp>
      <p:cxnSp>
        <p:nvCxnSpPr>
          <p:cNvPr id="120" name="直接箭头连接符 119"/>
          <p:cNvCxnSpPr/>
          <p:nvPr/>
        </p:nvCxnSpPr>
        <p:spPr>
          <a:xfrm flipH="1" flipV="1">
            <a:off x="6538609" y="3678900"/>
            <a:ext cx="245" cy="48548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1" name="矩形 120"/>
          <p:cNvSpPr/>
          <p:nvPr/>
        </p:nvSpPr>
        <p:spPr>
          <a:xfrm>
            <a:off x="9019020" y="4177811"/>
            <a:ext cx="18372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b="1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endParaRPr lang="en-US" altLang="zh-CN" sz="1200" b="1" dirty="0" smtClean="0">
              <a:ln w="0"/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（比较</a:t>
            </a:r>
            <a:r>
              <a:rPr lang="zh-CN" altLang="en-US" sz="12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lang="zh-CN" altLang="en-US" sz="12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运算符）</a:t>
            </a:r>
            <a:endParaRPr lang="zh-CN" altLang="en-US" sz="1200" dirty="0"/>
          </a:p>
        </p:txBody>
      </p:sp>
      <p:cxnSp>
        <p:nvCxnSpPr>
          <p:cNvPr id="122" name="直接箭头连接符 121"/>
          <p:cNvCxnSpPr/>
          <p:nvPr/>
        </p:nvCxnSpPr>
        <p:spPr>
          <a:xfrm flipH="1" flipV="1">
            <a:off x="9927697" y="3686159"/>
            <a:ext cx="245" cy="48548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46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</a:rPr>
              <a:t>Python 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算数运算符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73921" y="1657480"/>
            <a:ext cx="94441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 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= 10 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 = 20</a:t>
            </a:r>
          </a:p>
        </p:txBody>
      </p:sp>
      <p:sp>
        <p:nvSpPr>
          <p:cNvPr id="7" name="矩形 6"/>
          <p:cNvSpPr/>
          <p:nvPr/>
        </p:nvSpPr>
        <p:spPr>
          <a:xfrm>
            <a:off x="1001485" y="910495"/>
            <a:ext cx="8882743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3.2 Python 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算数运算符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622703"/>
              </p:ext>
            </p:extLst>
          </p:nvPr>
        </p:nvGraphicFramePr>
        <p:xfrm>
          <a:off x="1427188" y="2264683"/>
          <a:ext cx="9337624" cy="2478767"/>
        </p:xfrm>
        <a:graphic>
          <a:graphicData uri="http://schemas.openxmlformats.org/drawingml/2006/table">
            <a:tbl>
              <a:tblPr/>
              <a:tblGrid>
                <a:gridCol w="1648845"/>
                <a:gridCol w="3493312"/>
                <a:gridCol w="4195467"/>
              </a:tblGrid>
              <a:tr h="478517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运算符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实例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加 </a:t>
                      </a:r>
                      <a:r>
                        <a:rPr lang="en-US" altLang="zh-CN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</a:t>
                      </a:r>
                      <a:r>
                        <a:rPr lang="zh-CN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两个对象相加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 + b </a:t>
                      </a:r>
                      <a:r>
                        <a:rPr lang="zh-CN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输出结果 </a:t>
                      </a:r>
                      <a:r>
                        <a:rPr lang="en-US" altLang="zh-CN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减 </a:t>
                      </a:r>
                      <a:r>
                        <a:rPr lang="en-US" altLang="zh-CN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</a:t>
                      </a:r>
                      <a:r>
                        <a:rPr lang="zh-CN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得到负数或是一个数减去另一个数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 - b </a:t>
                      </a:r>
                      <a:r>
                        <a:rPr lang="zh-CN" altLang="en-US" sz="10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输出结果 </a:t>
                      </a:r>
                      <a:r>
                        <a:rPr lang="en-US" altLang="zh-CN" sz="10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-10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乘 </a:t>
                      </a:r>
                      <a:r>
                        <a:rPr lang="en-US" altLang="zh-CN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</a:t>
                      </a:r>
                      <a:r>
                        <a:rPr lang="zh-CN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两个数相乘或是返回一个被重复若干次的字符串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 * b </a:t>
                      </a:r>
                      <a:r>
                        <a:rPr lang="zh-CN" altLang="en-US" sz="10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输出结果 </a:t>
                      </a:r>
                      <a:r>
                        <a:rPr lang="en-US" altLang="zh-CN" sz="10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除 </a:t>
                      </a:r>
                      <a:r>
                        <a:rPr lang="en-US" altLang="zh-CN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</a:t>
                      </a:r>
                      <a:r>
                        <a:rPr 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除以</a:t>
                      </a:r>
                      <a:r>
                        <a:rPr 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 / a </a:t>
                      </a:r>
                      <a:r>
                        <a:rPr lang="zh-CN" altLang="en-US" sz="10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输出结果 </a:t>
                      </a:r>
                      <a:r>
                        <a:rPr lang="en-US" altLang="zh-CN" sz="10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取模 </a:t>
                      </a:r>
                      <a:r>
                        <a:rPr lang="en-US" altLang="zh-CN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</a:t>
                      </a:r>
                      <a:r>
                        <a:rPr lang="zh-CN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返回除法的余数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 % a </a:t>
                      </a:r>
                      <a:r>
                        <a:rPr lang="zh-CN" altLang="en-US" sz="10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输出结果 </a:t>
                      </a:r>
                      <a:r>
                        <a:rPr lang="en-US" altLang="zh-CN" sz="10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**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幂 </a:t>
                      </a:r>
                      <a:r>
                        <a:rPr lang="en-US" altLang="zh-CN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</a:t>
                      </a:r>
                      <a:r>
                        <a:rPr lang="zh-CN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</a:t>
                      </a:r>
                      <a:r>
                        <a:rPr lang="en-US" altLang="zh-CN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lang="en-US" altLang="zh-CN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r>
                        <a:rPr lang="zh-CN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次幂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a**b </a:t>
                      </a:r>
                      <a:r>
                        <a:rPr lang="zh-CN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</a:t>
                      </a:r>
                      <a:r>
                        <a:rPr lang="en-US" altLang="zh-CN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r>
                        <a:rPr lang="zh-CN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lang="en-US" altLang="zh-CN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r>
                        <a:rPr lang="zh-CN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次方， 输出结果 </a:t>
                      </a:r>
                      <a:r>
                        <a:rPr lang="en-US" altLang="zh-CN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100000000000000000000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//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取整除 </a:t>
                      </a:r>
                      <a:r>
                        <a:rPr lang="en-US" altLang="zh-CN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</a:t>
                      </a:r>
                      <a:r>
                        <a:rPr lang="zh-CN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返回商的整数部分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9//2 </a:t>
                      </a:r>
                      <a:r>
                        <a:rPr lang="zh-CN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输出结果 </a:t>
                      </a:r>
                      <a:r>
                        <a:rPr lang="en-US" altLang="zh-CN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 , 9.0//2.0 </a:t>
                      </a:r>
                      <a:r>
                        <a:rPr lang="zh-CN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输出结果 </a:t>
                      </a:r>
                      <a:r>
                        <a:rPr lang="en-US" altLang="zh-CN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4.0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123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</a:rPr>
              <a:t>Python 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比较算符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73921" y="1657480"/>
            <a:ext cx="94441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 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= 10 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 = 20</a:t>
            </a:r>
          </a:p>
        </p:txBody>
      </p:sp>
      <p:sp>
        <p:nvSpPr>
          <p:cNvPr id="7" name="矩形 6"/>
          <p:cNvSpPr/>
          <p:nvPr/>
        </p:nvSpPr>
        <p:spPr>
          <a:xfrm>
            <a:off x="1001485" y="910495"/>
            <a:ext cx="8882743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3.3 Python </a:t>
            </a:r>
            <a:r>
              <a:rPr lang="zh-CN" altLang="en-US" sz="25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769787"/>
              </p:ext>
            </p:extLst>
          </p:nvPr>
        </p:nvGraphicFramePr>
        <p:xfrm>
          <a:off x="1373921" y="2264683"/>
          <a:ext cx="8394192" cy="3244420"/>
        </p:xfrm>
        <a:graphic>
          <a:graphicData uri="http://schemas.openxmlformats.org/drawingml/2006/table">
            <a:tbl>
              <a:tblPr/>
              <a:tblGrid>
                <a:gridCol w="839420"/>
                <a:gridCol w="3777386"/>
                <a:gridCol w="3777386"/>
              </a:tblGrid>
              <a:tr h="466215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1" dirty="0">
                          <a:solidFill>
                            <a:srgbClr val="FFFFFF"/>
                          </a:solidFill>
                          <a:effectLst/>
                        </a:rPr>
                        <a:t>运算符</a:t>
                      </a:r>
                    </a:p>
                  </a:txBody>
                  <a:tcPr marL="21991" marR="21991" marT="21991" marB="21991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1" dirty="0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21991" marR="21991" marT="21991" marB="21991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1" dirty="0">
                          <a:solidFill>
                            <a:srgbClr val="FFFFFF"/>
                          </a:solidFill>
                          <a:effectLst/>
                        </a:rPr>
                        <a:t>实例</a:t>
                      </a:r>
                    </a:p>
                  </a:txBody>
                  <a:tcPr marL="21991" marR="21991" marT="21991" marB="21991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31374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==</a:t>
                      </a:r>
                    </a:p>
                  </a:txBody>
                  <a:tcPr marL="36652" marR="36652" marT="51313" marB="51313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等于 </a:t>
                      </a:r>
                      <a:r>
                        <a:rPr lang="en-US" altLang="zh-CN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</a:t>
                      </a:r>
                      <a:r>
                        <a:rPr lang="zh-CN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比较对象是否相等</a:t>
                      </a:r>
                    </a:p>
                  </a:txBody>
                  <a:tcPr marL="36652" marR="36652" marT="51313" marB="51313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(a == b) </a:t>
                      </a:r>
                      <a:r>
                        <a:rPr lang="zh-CN" altLang="en-US" sz="10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 </a:t>
                      </a:r>
                      <a:r>
                        <a:rPr lang="en-US" sz="10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False。</a:t>
                      </a:r>
                    </a:p>
                  </a:txBody>
                  <a:tcPr marL="36652" marR="36652" marT="51313" marB="51313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989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!=</a:t>
                      </a:r>
                    </a:p>
                  </a:txBody>
                  <a:tcPr marL="36652" marR="36652" marT="51313" marB="51313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不等于 </a:t>
                      </a:r>
                      <a:r>
                        <a:rPr lang="en-US" altLang="zh-CN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</a:t>
                      </a:r>
                      <a:r>
                        <a:rPr lang="zh-CN" alt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比较两个对象是否不相等</a:t>
                      </a:r>
                    </a:p>
                  </a:txBody>
                  <a:tcPr marL="36652" marR="36652" marT="51313" marB="51313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(a != b) </a:t>
                      </a:r>
                      <a:r>
                        <a:rPr lang="zh-CN" altLang="en-US" sz="10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 </a:t>
                      </a:r>
                      <a:r>
                        <a:rPr lang="en-US" sz="10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true.</a:t>
                      </a:r>
                    </a:p>
                  </a:txBody>
                  <a:tcPr marL="36652" marR="36652" marT="51313" marB="51313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348343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&lt;&gt;</a:t>
                      </a:r>
                    </a:p>
                  </a:txBody>
                  <a:tcPr marL="36652" marR="36652" marT="51313" marB="51313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不等于 </a:t>
                      </a:r>
                      <a:r>
                        <a:rPr lang="en-US" altLang="zh-CN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</a:t>
                      </a:r>
                      <a:r>
                        <a:rPr lang="zh-CN" alt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比较两个对象是否不相等</a:t>
                      </a:r>
                    </a:p>
                  </a:txBody>
                  <a:tcPr marL="36652" marR="36652" marT="51313" marB="51313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(a &lt;&gt; b) </a:t>
                      </a:r>
                      <a:r>
                        <a:rPr lang="zh-CN" altLang="en-US" sz="1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 </a:t>
                      </a:r>
                      <a:r>
                        <a:rPr lang="en-US" sz="1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true。</a:t>
                      </a:r>
                      <a:r>
                        <a:rPr lang="zh-CN" altLang="en-US" sz="1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这个运算符类似 </a:t>
                      </a:r>
                      <a:r>
                        <a:rPr lang="en-US" altLang="zh-CN" sz="1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!= </a:t>
                      </a:r>
                      <a:r>
                        <a:rPr lang="zh-CN" altLang="en-US" sz="1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</a:p>
                  </a:txBody>
                  <a:tcPr marL="36652" marR="36652" marT="51313" marB="51313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374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</a:t>
                      </a:r>
                    </a:p>
                  </a:txBody>
                  <a:tcPr marL="36652" marR="36652" marT="51313" marB="51313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大于 </a:t>
                      </a:r>
                      <a:r>
                        <a:rPr lang="en-US" altLang="zh-CN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</a:t>
                      </a:r>
                      <a:r>
                        <a:rPr lang="zh-CN" alt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</a:t>
                      </a:r>
                      <a:r>
                        <a:rPr 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是否大于</a:t>
                      </a:r>
                      <a:r>
                        <a:rPr 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</a:p>
                  </a:txBody>
                  <a:tcPr marL="36652" marR="36652" marT="51313" marB="51313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(a &gt; b) </a:t>
                      </a:r>
                      <a:r>
                        <a:rPr lang="zh-CN" altLang="en-US" sz="10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 </a:t>
                      </a:r>
                      <a:r>
                        <a:rPr lang="en-US" sz="10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False。</a:t>
                      </a:r>
                    </a:p>
                  </a:txBody>
                  <a:tcPr marL="36652" marR="36652" marT="51313" marB="51313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74580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</a:p>
                  </a:txBody>
                  <a:tcPr marL="36652" marR="36652" marT="51313" marB="51313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小于 </a:t>
                      </a:r>
                      <a:r>
                        <a:rPr lang="en-US" altLang="zh-CN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</a:t>
                      </a:r>
                      <a:r>
                        <a:rPr lang="zh-CN" alt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</a:t>
                      </a:r>
                      <a:r>
                        <a:rPr lang="en-US" altLang="zh-CN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是否小于</a:t>
                      </a:r>
                      <a:r>
                        <a:rPr lang="en-US" altLang="zh-CN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r>
                        <a:rPr lang="zh-CN" alt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。所有比较运算符返回</a:t>
                      </a:r>
                      <a:r>
                        <a:rPr lang="en-US" altLang="zh-CN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表示真，返回</a:t>
                      </a:r>
                      <a:r>
                        <a:rPr lang="en-US" altLang="zh-CN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表示假。这分别与特殊的变量</a:t>
                      </a:r>
                      <a:r>
                        <a:rPr lang="en-US" altLang="zh-CN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r>
                        <a:rPr lang="zh-CN" alt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r>
                        <a:rPr lang="zh-CN" alt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等价。注意，这些变量名的大写。</a:t>
                      </a:r>
                    </a:p>
                  </a:txBody>
                  <a:tcPr marL="36652" marR="36652" marT="51313" marB="51313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(a &lt; b) </a:t>
                      </a:r>
                      <a:r>
                        <a:rPr lang="zh-CN" altLang="en-US" sz="1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 </a:t>
                      </a:r>
                      <a:r>
                        <a:rPr lang="en-US" sz="1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true。</a:t>
                      </a:r>
                    </a:p>
                  </a:txBody>
                  <a:tcPr marL="36652" marR="36652" marT="51313" marB="51313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8343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&gt;=</a:t>
                      </a:r>
                    </a:p>
                  </a:txBody>
                  <a:tcPr marL="36652" marR="36652" marT="51313" marB="51313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大于等于 </a:t>
                      </a:r>
                      <a:r>
                        <a:rPr lang="en-US" altLang="zh-CN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</a:t>
                      </a:r>
                      <a:r>
                        <a:rPr lang="zh-CN" alt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</a:t>
                      </a:r>
                      <a:r>
                        <a:rPr 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是否大于等于</a:t>
                      </a:r>
                      <a:r>
                        <a:rPr 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y。</a:t>
                      </a:r>
                    </a:p>
                  </a:txBody>
                  <a:tcPr marL="36652" marR="36652" marT="51313" marB="51313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(a &gt;= b) </a:t>
                      </a:r>
                      <a:r>
                        <a:rPr lang="zh-CN" altLang="en-US" sz="1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 </a:t>
                      </a:r>
                      <a:r>
                        <a:rPr lang="en-US" sz="1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False。</a:t>
                      </a:r>
                    </a:p>
                  </a:txBody>
                  <a:tcPr marL="36652" marR="36652" marT="51313" marB="51313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348343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&lt;=</a:t>
                      </a:r>
                    </a:p>
                  </a:txBody>
                  <a:tcPr marL="36652" marR="36652" marT="51313" marB="51313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小于等于 </a:t>
                      </a:r>
                      <a:r>
                        <a:rPr lang="en-US" altLang="zh-CN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</a:t>
                      </a:r>
                      <a:r>
                        <a:rPr lang="zh-CN" alt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</a:t>
                      </a:r>
                      <a:r>
                        <a:rPr 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是否小于等于</a:t>
                      </a:r>
                      <a:r>
                        <a:rPr 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y。</a:t>
                      </a:r>
                    </a:p>
                  </a:txBody>
                  <a:tcPr marL="36652" marR="36652" marT="51313" marB="51313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(a &lt;= b) </a:t>
                      </a:r>
                      <a:r>
                        <a:rPr lang="zh-CN" altLang="en-US" sz="1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 </a:t>
                      </a:r>
                      <a:r>
                        <a:rPr lang="en-US" sz="1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true。</a:t>
                      </a:r>
                    </a:p>
                  </a:txBody>
                  <a:tcPr marL="36652" marR="36652" marT="51313" marB="51313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663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631" y="2258349"/>
            <a:ext cx="2493508" cy="35555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左弧形箭头 14"/>
          <p:cNvSpPr/>
          <p:nvPr/>
        </p:nvSpPr>
        <p:spPr>
          <a:xfrm rot="19503689">
            <a:off x="4818356" y="2801082"/>
            <a:ext cx="808175" cy="1621554"/>
          </a:xfrm>
          <a:prstGeom prst="curvedRightArrow">
            <a:avLst>
              <a:gd name="adj1" fmla="val 25000"/>
              <a:gd name="adj2" fmla="val 50000"/>
              <a:gd name="adj3" fmla="val 59172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右弧形箭头 17"/>
          <p:cNvSpPr/>
          <p:nvPr/>
        </p:nvSpPr>
        <p:spPr>
          <a:xfrm rot="17516575">
            <a:off x="8781325" y="2507195"/>
            <a:ext cx="552989" cy="1284959"/>
          </a:xfrm>
          <a:prstGeom prst="curvedLeftArrow">
            <a:avLst>
              <a:gd name="adj1" fmla="val 25000"/>
              <a:gd name="adj2" fmla="val 50000"/>
              <a:gd name="adj3" fmla="val 67472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</a:rPr>
              <a:t>Python 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比较运算符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01485" y="1084664"/>
            <a:ext cx="8882743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代码演示：</a:t>
            </a:r>
            <a:r>
              <a:rPr lang="en-US" altLang="zh-CN" sz="12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ch03-demo06-operator02.py</a:t>
            </a:r>
            <a:endParaRPr lang="zh-CN" altLang="en-US" sz="2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19198" y="1766781"/>
            <a:ext cx="4223658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Step</a:t>
            </a:r>
            <a:r>
              <a:rPr lang="en-US" altLang="zh-CN" sz="2500" b="1" dirty="0">
                <a:solidFill>
                  <a:srgbClr val="ED7D31"/>
                </a:solidFill>
                <a:latin typeface="Brush Script Std" panose="03060802040607070404" pitchFamily="66" charset="0"/>
                <a:ea typeface="微软雅黑" panose="020B0503020204020204" pitchFamily="34" charset="-122"/>
              </a:rPr>
              <a:t>1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：声明操作数变量</a:t>
            </a:r>
            <a:endParaRPr lang="zh-CN" altLang="en-US" sz="1600" b="1" dirty="0">
              <a:ln/>
              <a:solidFill>
                <a:srgbClr val="ED7D31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89002" y="1781295"/>
            <a:ext cx="4223658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Step</a:t>
            </a:r>
            <a:r>
              <a:rPr lang="en-US" altLang="zh-CN" sz="2500" b="1" dirty="0" smtClean="0">
                <a:solidFill>
                  <a:srgbClr val="ED7D31"/>
                </a:solidFill>
                <a:latin typeface="Brush Script Std" panose="03060802040607070404" pitchFamily="66" charset="0"/>
                <a:ea typeface="微软雅黑" panose="020B0503020204020204" pitchFamily="34" charset="-122"/>
              </a:rPr>
              <a:t>2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：进行比较运算</a:t>
            </a:r>
            <a:endParaRPr lang="zh-CN" altLang="en-US" sz="1600" b="1" dirty="0">
              <a:ln/>
              <a:solidFill>
                <a:srgbClr val="ED7D31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299587" y="3510406"/>
            <a:ext cx="182967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运算结果：</a:t>
            </a:r>
            <a:endParaRPr lang="zh-CN" altLang="en-US" sz="1600" b="1" dirty="0">
              <a:ln/>
              <a:solidFill>
                <a:srgbClr val="ED7D31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769" y="2258349"/>
            <a:ext cx="3914999" cy="12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0352" y="3848960"/>
            <a:ext cx="1737461" cy="13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642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</a:rPr>
              <a:t>Python 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赋值运算符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73921" y="1657480"/>
            <a:ext cx="94441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 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= 10 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 = 20</a:t>
            </a:r>
          </a:p>
        </p:txBody>
      </p:sp>
      <p:sp>
        <p:nvSpPr>
          <p:cNvPr id="7" name="矩形 6"/>
          <p:cNvSpPr/>
          <p:nvPr/>
        </p:nvSpPr>
        <p:spPr>
          <a:xfrm>
            <a:off x="1001485" y="910495"/>
            <a:ext cx="8882743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3.4 Python </a:t>
            </a:r>
            <a:r>
              <a:rPr lang="zh-CN" altLang="en-US" sz="25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赋值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069279"/>
              </p:ext>
            </p:extLst>
          </p:nvPr>
        </p:nvGraphicFramePr>
        <p:xfrm>
          <a:off x="1373921" y="2264683"/>
          <a:ext cx="7262079" cy="2648403"/>
        </p:xfrm>
        <a:graphic>
          <a:graphicData uri="http://schemas.openxmlformats.org/drawingml/2006/table">
            <a:tbl>
              <a:tblPr/>
              <a:tblGrid>
                <a:gridCol w="1456365"/>
                <a:gridCol w="2104571"/>
                <a:gridCol w="3701143"/>
              </a:tblGrid>
              <a:tr h="362403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运算符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实例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</a:p>
                  </a:txBody>
                  <a:tcPr marL="47625" marR="47625" marT="66675" marB="6667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简单的赋值运算符</a:t>
                      </a:r>
                    </a:p>
                  </a:txBody>
                  <a:tcPr marL="47625" marR="47625" marT="66675" marB="6667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 = a + b </a:t>
                      </a:r>
                      <a:r>
                        <a:rPr lang="zh-CN" altLang="en-US" sz="1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 </a:t>
                      </a:r>
                      <a:r>
                        <a:rPr lang="en-US" sz="1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 + b </a:t>
                      </a:r>
                      <a:r>
                        <a:rPr lang="zh-CN" altLang="en-US" sz="1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的运算结果赋值为 </a:t>
                      </a:r>
                      <a:r>
                        <a:rPr lang="en-US" sz="1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</a:p>
                  </a:txBody>
                  <a:tcPr marL="47625" marR="47625" marT="66675" marB="6667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+=</a:t>
                      </a:r>
                    </a:p>
                  </a:txBody>
                  <a:tcPr marL="47625" marR="47625" marT="66675" marB="6667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加法赋值运算符</a:t>
                      </a:r>
                    </a:p>
                  </a:txBody>
                  <a:tcPr marL="47625" marR="47625" marT="66675" marB="6667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10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 += a 等效于 c = c + a</a:t>
                      </a:r>
                    </a:p>
                  </a:txBody>
                  <a:tcPr marL="47625" marR="47625" marT="66675" marB="6667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-=</a:t>
                      </a:r>
                    </a:p>
                  </a:txBody>
                  <a:tcPr marL="47625" marR="47625" marT="66675" marB="6667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减法赋值运算符</a:t>
                      </a:r>
                    </a:p>
                  </a:txBody>
                  <a:tcPr marL="47625" marR="47625" marT="66675" marB="6667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10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 -= a 等效于 c = c - a</a:t>
                      </a:r>
                    </a:p>
                  </a:txBody>
                  <a:tcPr marL="47625" marR="47625" marT="66675" marB="6667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  <a:r>
                        <a:rPr lang="en-US" altLang="zh-CN" sz="1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</a:p>
                  </a:txBody>
                  <a:tcPr marL="47625" marR="47625" marT="66675" marB="6667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乘法赋值运算符</a:t>
                      </a:r>
                    </a:p>
                  </a:txBody>
                  <a:tcPr marL="47625" marR="47625" marT="66675" marB="6667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1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 *= a 等效于 c = c * a</a:t>
                      </a:r>
                    </a:p>
                  </a:txBody>
                  <a:tcPr marL="47625" marR="47625" marT="66675" marB="6667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/=</a:t>
                      </a:r>
                    </a:p>
                  </a:txBody>
                  <a:tcPr marL="47625" marR="47625" marT="66675" marB="6667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除法赋值运算符</a:t>
                      </a:r>
                    </a:p>
                  </a:txBody>
                  <a:tcPr marL="47625" marR="47625" marT="66675" marB="6667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1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 /= a 等效于 c = c / a</a:t>
                      </a:r>
                    </a:p>
                  </a:txBody>
                  <a:tcPr marL="47625" marR="47625" marT="66675" marB="6667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%=</a:t>
                      </a:r>
                    </a:p>
                  </a:txBody>
                  <a:tcPr marL="47625" marR="47625" marT="66675" marB="6667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取模赋值运算符</a:t>
                      </a:r>
                    </a:p>
                  </a:txBody>
                  <a:tcPr marL="47625" marR="47625" marT="66675" marB="6667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1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 %= a 等效于 c = c % a</a:t>
                      </a:r>
                    </a:p>
                  </a:txBody>
                  <a:tcPr marL="47625" marR="47625" marT="66675" marB="6667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**</a:t>
                      </a:r>
                      <a:r>
                        <a:rPr lang="en-US" altLang="zh-CN" sz="1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</a:p>
                  </a:txBody>
                  <a:tcPr marL="47625" marR="47625" marT="66675" marB="6667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幂赋值运算符</a:t>
                      </a:r>
                    </a:p>
                  </a:txBody>
                  <a:tcPr marL="47625" marR="47625" marT="66675" marB="6667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1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 **= a 等效于 c = c ** a</a:t>
                      </a:r>
                    </a:p>
                  </a:txBody>
                  <a:tcPr marL="47625" marR="47625" marT="66675" marB="6667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//=</a:t>
                      </a:r>
                    </a:p>
                  </a:txBody>
                  <a:tcPr marL="47625" marR="47625" marT="66675" marB="6667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取整除赋值运算符</a:t>
                      </a:r>
                    </a:p>
                  </a:txBody>
                  <a:tcPr marL="47625" marR="47625" marT="66675" marB="6667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1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 //= a 等效于 c = c // a</a:t>
                      </a:r>
                    </a:p>
                  </a:txBody>
                  <a:tcPr marL="47625" marR="47625" marT="66675" marB="6667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013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左弧形箭头 14"/>
          <p:cNvSpPr/>
          <p:nvPr/>
        </p:nvSpPr>
        <p:spPr>
          <a:xfrm rot="19503689">
            <a:off x="4818356" y="2801082"/>
            <a:ext cx="808175" cy="1621554"/>
          </a:xfrm>
          <a:prstGeom prst="curvedRightArrow">
            <a:avLst>
              <a:gd name="adj1" fmla="val 25000"/>
              <a:gd name="adj2" fmla="val 50000"/>
              <a:gd name="adj3" fmla="val 59172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右弧形箭头 17"/>
          <p:cNvSpPr/>
          <p:nvPr/>
        </p:nvSpPr>
        <p:spPr>
          <a:xfrm rot="17516575">
            <a:off x="8781325" y="2507195"/>
            <a:ext cx="552989" cy="1284959"/>
          </a:xfrm>
          <a:prstGeom prst="curvedLeftArrow">
            <a:avLst>
              <a:gd name="adj1" fmla="val 25000"/>
              <a:gd name="adj2" fmla="val 50000"/>
              <a:gd name="adj3" fmla="val 67472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</a:rPr>
              <a:t>Python 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赋值运算符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01485" y="1084664"/>
            <a:ext cx="8882743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代码演示：</a:t>
            </a:r>
            <a:r>
              <a:rPr lang="en-US" altLang="zh-CN" sz="12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ch03-demo07-operator03.py</a:t>
            </a:r>
            <a:endParaRPr lang="zh-CN" altLang="en-US" sz="200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19198" y="1766781"/>
            <a:ext cx="4223658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Step</a:t>
            </a:r>
            <a:r>
              <a:rPr lang="en-US" altLang="zh-CN" sz="2500" b="1" dirty="0">
                <a:solidFill>
                  <a:srgbClr val="ED7D31"/>
                </a:solidFill>
                <a:latin typeface="Brush Script Std" panose="03060802040607070404" pitchFamily="66" charset="0"/>
                <a:ea typeface="微软雅黑" panose="020B0503020204020204" pitchFamily="34" charset="-122"/>
              </a:rPr>
              <a:t>1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：声明操作数变量</a:t>
            </a:r>
            <a:endParaRPr lang="zh-CN" altLang="en-US" sz="1600" b="1" dirty="0">
              <a:ln/>
              <a:solidFill>
                <a:srgbClr val="ED7D31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89002" y="1781295"/>
            <a:ext cx="4223658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Step</a:t>
            </a:r>
            <a:r>
              <a:rPr lang="en-US" altLang="zh-CN" sz="2500" b="1" dirty="0" smtClean="0">
                <a:solidFill>
                  <a:srgbClr val="ED7D31"/>
                </a:solidFill>
                <a:latin typeface="Brush Script Std" panose="03060802040607070404" pitchFamily="66" charset="0"/>
                <a:ea typeface="微软雅黑" panose="020B0503020204020204" pitchFamily="34" charset="-122"/>
              </a:rPr>
              <a:t>2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：进行</a:t>
            </a:r>
            <a:r>
              <a:rPr lang="zh-CN" altLang="en-US" sz="16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赋值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  <a:endParaRPr lang="zh-CN" altLang="en-US" sz="1600" b="1" dirty="0">
              <a:ln/>
              <a:solidFill>
                <a:srgbClr val="ED7D31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299587" y="3510406"/>
            <a:ext cx="182967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运算结果：</a:t>
            </a:r>
            <a:endParaRPr lang="zh-CN" altLang="en-US" sz="1600" b="1" dirty="0">
              <a:ln/>
              <a:solidFill>
                <a:srgbClr val="ED7D31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769" y="2258349"/>
            <a:ext cx="3914999" cy="12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587" y="3848960"/>
            <a:ext cx="2109677" cy="18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5515" y="2282378"/>
            <a:ext cx="2886075" cy="464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320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</a:rPr>
              <a:t>Python 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序列对象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001485" y="910495"/>
            <a:ext cx="8882743" cy="601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序列对象（</a:t>
            </a:r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sequence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01485" y="1738879"/>
            <a:ext cx="101600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6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是程序设计中经常用到的数据存储方式。在其他程序设计语言中，“序列”通常被称为”数组“，用于存储相关数据项的数据结构。几乎每一种程序设计语言都提供了“序列”数据结构，如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Basic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中的一维、多维数组等。</a:t>
            </a:r>
          </a:p>
        </p:txBody>
      </p:sp>
      <p:sp>
        <p:nvSpPr>
          <p:cNvPr id="2" name="矩形 1"/>
          <p:cNvSpPr/>
          <p:nvPr/>
        </p:nvSpPr>
        <p:spPr>
          <a:xfrm>
            <a:off x="1001485" y="3308539"/>
            <a:ext cx="10276115" cy="5105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dirty="0" smtClean="0">
                <a:ln w="0"/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dirty="0" smtClean="0">
                <a:ln w="0"/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语言中本身并没有数组的概念，但在</a:t>
            </a:r>
            <a:r>
              <a:rPr lang="en-US" altLang="zh-CN" sz="1600" dirty="0" err="1" smtClean="0">
                <a:ln w="0"/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1600" dirty="0" smtClean="0">
                <a:ln w="0"/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中提供了数组对象，也弥补的</a:t>
            </a:r>
            <a:r>
              <a:rPr lang="en-US" altLang="zh-CN" sz="1600" dirty="0" smtClean="0">
                <a:ln w="0"/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dirty="0" smtClean="0">
                <a:ln w="0"/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自身的不足。</a:t>
            </a:r>
            <a:endParaRPr lang="zh-CN" altLang="en-US" sz="1600" dirty="0">
              <a:ln w="0"/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01484" y="3941659"/>
            <a:ext cx="1027611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序列与数组的区别：</a:t>
            </a:r>
            <a:endParaRPr lang="en-US" altLang="zh-CN" sz="1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数组是提供了能够存放</a:t>
            </a:r>
            <a:r>
              <a:rPr lang="zh-CN" altLang="en-US" sz="16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同一数据类型且连续的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内存空间。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序列虽然是连续的存储空间，但可以</a:t>
            </a:r>
            <a:r>
              <a:rPr lang="zh-CN" altLang="en-US" sz="16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存放不同数据类型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，也可以理解为更加 “高级的数组”。</a:t>
            </a:r>
            <a:endParaRPr lang="zh-CN" altLang="en-US" sz="16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368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</a:rPr>
              <a:t>Python 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位运算符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73921" y="1584910"/>
            <a:ext cx="94441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位运算符是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把十进制数字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看作二进制来进行计算的。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中的按位运算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法则举例如下：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 </a:t>
            </a:r>
            <a:r>
              <a:rPr lang="en-US" altLang="zh-CN" sz="16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= 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 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= 8</a:t>
            </a:r>
            <a:endParaRPr lang="en-US" altLang="zh-CN" sz="1600" b="1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 = a ^ b </a:t>
            </a:r>
            <a:r>
              <a:rPr lang="zh-CN" altLang="en-US" sz="1400" i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i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1400" i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按位</a:t>
            </a:r>
            <a:r>
              <a:rPr lang="zh-CN" altLang="en-US" sz="1400" i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异或</a:t>
            </a:r>
            <a:r>
              <a:rPr lang="zh-CN" altLang="en-US" sz="1400" i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i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i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 i="1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</a:t>
            </a:r>
            <a:r>
              <a:rPr lang="zh-CN" altLang="en-US" sz="1600" i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 = 4</a:t>
            </a:r>
          </a:p>
        </p:txBody>
      </p:sp>
      <p:sp>
        <p:nvSpPr>
          <p:cNvPr id="7" name="矩形 6"/>
          <p:cNvSpPr/>
          <p:nvPr/>
        </p:nvSpPr>
        <p:spPr>
          <a:xfrm>
            <a:off x="1001485" y="910495"/>
            <a:ext cx="8882743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3.5 Python </a:t>
            </a:r>
            <a:r>
              <a:rPr lang="zh-CN" altLang="en-US" sz="25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17466" y="3200140"/>
            <a:ext cx="4223658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Step</a:t>
            </a:r>
            <a:r>
              <a:rPr lang="en-US" altLang="zh-CN" sz="2500" b="1" dirty="0">
                <a:solidFill>
                  <a:srgbClr val="ED7D31"/>
                </a:solidFill>
                <a:latin typeface="Brush Script Std" panose="03060802040607070404" pitchFamily="66" charset="0"/>
                <a:ea typeface="微软雅黑" panose="020B0503020204020204" pitchFamily="34" charset="-122"/>
              </a:rPr>
              <a:t>1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：将十进制 </a:t>
            </a:r>
            <a:r>
              <a:rPr lang="zh-CN" altLang="en-US" sz="1600" b="1" dirty="0" smtClean="0">
                <a:ln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 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二进制</a:t>
            </a:r>
            <a:endParaRPr lang="zh-CN" altLang="en-US" sz="1600" b="1" dirty="0">
              <a:ln/>
              <a:solidFill>
                <a:srgbClr val="ED7D31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36260" y="3677194"/>
            <a:ext cx="2871508" cy="368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12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</a:t>
            </a:r>
            <a:r>
              <a:rPr lang="en-US" altLang="zh-CN" sz="12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取余倒序排列</a:t>
            </a:r>
            <a:r>
              <a:rPr lang="zh-CN" altLang="en-US" sz="12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的方法</a:t>
            </a:r>
            <a:endParaRPr lang="en-US" altLang="zh-CN" sz="12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97636" y="4467390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dirty="0"/>
          </a:p>
        </p:txBody>
      </p:sp>
      <p:cxnSp>
        <p:nvCxnSpPr>
          <p:cNvPr id="11" name="肘形连接符 10"/>
          <p:cNvCxnSpPr/>
          <p:nvPr/>
        </p:nvCxnSpPr>
        <p:spPr>
          <a:xfrm>
            <a:off x="1035049" y="4461249"/>
            <a:ext cx="682258" cy="368903"/>
          </a:xfrm>
          <a:prstGeom prst="bentConnector3">
            <a:avLst>
              <a:gd name="adj1" fmla="val -1057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665689" y="4498168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2236601" y="4485458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solidFill>
                <a:srgbClr val="ED7D31"/>
              </a:solidFill>
            </a:endParaRPr>
          </a:p>
        </p:txBody>
      </p:sp>
      <p:cxnSp>
        <p:nvCxnSpPr>
          <p:cNvPr id="18" name="直接箭头连接符 17"/>
          <p:cNvCxnSpPr>
            <a:stCxn id="3" idx="3"/>
            <a:endCxn id="16" idx="1"/>
          </p:cNvCxnSpPr>
          <p:nvPr/>
        </p:nvCxnSpPr>
        <p:spPr>
          <a:xfrm>
            <a:off x="1567636" y="4652056"/>
            <a:ext cx="668965" cy="26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171680" y="4169099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b="1" dirty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余</a:t>
            </a:r>
            <a:r>
              <a:rPr lang="zh-CN" altLang="en-US" sz="1000" b="1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endParaRPr lang="zh-CN" altLang="en-US" sz="1000" b="1" dirty="0">
              <a:solidFill>
                <a:srgbClr val="ED7D3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221009" y="4866530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cxnSp>
        <p:nvCxnSpPr>
          <p:cNvPr id="23" name="肘形连接符 22"/>
          <p:cNvCxnSpPr/>
          <p:nvPr/>
        </p:nvCxnSpPr>
        <p:spPr>
          <a:xfrm>
            <a:off x="1158422" y="4860389"/>
            <a:ext cx="682258" cy="368903"/>
          </a:xfrm>
          <a:prstGeom prst="bentConnector3">
            <a:avLst>
              <a:gd name="adj1" fmla="val -1057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89062" y="4897308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/>
          </a:p>
        </p:txBody>
      </p:sp>
      <p:sp>
        <p:nvSpPr>
          <p:cNvPr id="25" name="矩形 24"/>
          <p:cNvSpPr/>
          <p:nvPr/>
        </p:nvSpPr>
        <p:spPr>
          <a:xfrm>
            <a:off x="2236601" y="4883095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solidFill>
                <a:srgbClr val="ED7D31"/>
              </a:solidFill>
            </a:endParaRPr>
          </a:p>
        </p:txBody>
      </p:sp>
      <p:cxnSp>
        <p:nvCxnSpPr>
          <p:cNvPr id="26" name="直接箭头连接符 25"/>
          <p:cNvCxnSpPr>
            <a:stCxn id="22" idx="3"/>
            <a:endCxn id="25" idx="1"/>
          </p:cNvCxnSpPr>
          <p:nvPr/>
        </p:nvCxnSpPr>
        <p:spPr>
          <a:xfrm>
            <a:off x="1548343" y="5051196"/>
            <a:ext cx="688258" cy="117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337120" y="5272933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cxnSp>
        <p:nvCxnSpPr>
          <p:cNvPr id="28" name="肘形连接符 27"/>
          <p:cNvCxnSpPr/>
          <p:nvPr/>
        </p:nvCxnSpPr>
        <p:spPr>
          <a:xfrm>
            <a:off x="1274533" y="5266792"/>
            <a:ext cx="682258" cy="368903"/>
          </a:xfrm>
          <a:prstGeom prst="bentConnector3">
            <a:avLst>
              <a:gd name="adj1" fmla="val -1057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905173" y="5303711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/>
          </a:p>
        </p:txBody>
      </p:sp>
      <p:sp>
        <p:nvSpPr>
          <p:cNvPr id="30" name="矩形 29"/>
          <p:cNvSpPr/>
          <p:nvPr/>
        </p:nvSpPr>
        <p:spPr>
          <a:xfrm>
            <a:off x="2236601" y="5288322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b="1" dirty="0">
              <a:solidFill>
                <a:srgbClr val="ED7D31"/>
              </a:solidFill>
            </a:endParaRPr>
          </a:p>
        </p:txBody>
      </p:sp>
      <p:cxnSp>
        <p:nvCxnSpPr>
          <p:cNvPr id="31" name="直接箭头连接符 30"/>
          <p:cNvCxnSpPr>
            <a:stCxn id="27" idx="3"/>
            <a:endCxn id="30" idx="1"/>
          </p:cNvCxnSpPr>
          <p:nvPr/>
        </p:nvCxnSpPr>
        <p:spPr>
          <a:xfrm>
            <a:off x="1664454" y="5457599"/>
            <a:ext cx="57214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467753" y="5650302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33" name="肘形连接符 32"/>
          <p:cNvCxnSpPr/>
          <p:nvPr/>
        </p:nvCxnSpPr>
        <p:spPr>
          <a:xfrm>
            <a:off x="1405166" y="5644161"/>
            <a:ext cx="682258" cy="368903"/>
          </a:xfrm>
          <a:prstGeom prst="bentConnector3">
            <a:avLst>
              <a:gd name="adj1" fmla="val -1057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035806" y="5681080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/>
          </a:p>
        </p:txBody>
      </p:sp>
      <p:sp>
        <p:nvSpPr>
          <p:cNvPr id="35" name="矩形 34"/>
          <p:cNvSpPr/>
          <p:nvPr/>
        </p:nvSpPr>
        <p:spPr>
          <a:xfrm>
            <a:off x="2236601" y="5665691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b="1" dirty="0">
              <a:solidFill>
                <a:srgbClr val="ED7D31"/>
              </a:solidFill>
            </a:endParaRPr>
          </a:p>
        </p:txBody>
      </p:sp>
      <p:cxnSp>
        <p:nvCxnSpPr>
          <p:cNvPr id="36" name="直接箭头连接符 35"/>
          <p:cNvCxnSpPr>
            <a:stCxn id="32" idx="3"/>
            <a:endCxn id="35" idx="1"/>
          </p:cNvCxnSpPr>
          <p:nvPr/>
        </p:nvCxnSpPr>
        <p:spPr>
          <a:xfrm>
            <a:off x="1795087" y="5834968"/>
            <a:ext cx="44151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2743205" y="4897308"/>
            <a:ext cx="0" cy="783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2827715" y="5189436"/>
            <a:ext cx="6912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1100</a:t>
            </a:r>
            <a:endParaRPr lang="zh-CN" altLang="en-US" sz="1600" b="1" dirty="0">
              <a:solidFill>
                <a:srgbClr val="ED7D3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51296" y="4460133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dirty="0"/>
          </a:p>
        </p:txBody>
      </p:sp>
      <p:cxnSp>
        <p:nvCxnSpPr>
          <p:cNvPr id="44" name="肘形连接符 43"/>
          <p:cNvCxnSpPr/>
          <p:nvPr/>
        </p:nvCxnSpPr>
        <p:spPr>
          <a:xfrm>
            <a:off x="3988709" y="4453992"/>
            <a:ext cx="682258" cy="368903"/>
          </a:xfrm>
          <a:prstGeom prst="bentConnector3">
            <a:avLst>
              <a:gd name="adj1" fmla="val -1057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3619349" y="4490911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/>
          </a:p>
        </p:txBody>
      </p:sp>
      <p:sp>
        <p:nvSpPr>
          <p:cNvPr id="46" name="矩形 45"/>
          <p:cNvSpPr/>
          <p:nvPr/>
        </p:nvSpPr>
        <p:spPr>
          <a:xfrm>
            <a:off x="5190261" y="4478201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solidFill>
                <a:srgbClr val="ED7D31"/>
              </a:solidFill>
            </a:endParaRPr>
          </a:p>
        </p:txBody>
      </p:sp>
      <p:cxnSp>
        <p:nvCxnSpPr>
          <p:cNvPr id="47" name="直接箭头连接符 46"/>
          <p:cNvCxnSpPr>
            <a:stCxn id="43" idx="3"/>
            <a:endCxn id="46" idx="1"/>
          </p:cNvCxnSpPr>
          <p:nvPr/>
        </p:nvCxnSpPr>
        <p:spPr>
          <a:xfrm>
            <a:off x="4378630" y="4644799"/>
            <a:ext cx="811631" cy="26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5125340" y="4161842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b="1" dirty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余</a:t>
            </a:r>
            <a:r>
              <a:rPr lang="zh-CN" altLang="en-US" sz="1000" b="1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endParaRPr lang="zh-CN" altLang="en-US" sz="1000" b="1" dirty="0">
              <a:solidFill>
                <a:srgbClr val="ED7D3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174669" y="4859273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cxnSp>
        <p:nvCxnSpPr>
          <p:cNvPr id="50" name="肘形连接符 49"/>
          <p:cNvCxnSpPr/>
          <p:nvPr/>
        </p:nvCxnSpPr>
        <p:spPr>
          <a:xfrm>
            <a:off x="4112082" y="4853132"/>
            <a:ext cx="682258" cy="368903"/>
          </a:xfrm>
          <a:prstGeom prst="bentConnector3">
            <a:avLst>
              <a:gd name="adj1" fmla="val -1057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3742722" y="4890051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/>
          </a:p>
        </p:txBody>
      </p:sp>
      <p:sp>
        <p:nvSpPr>
          <p:cNvPr id="52" name="矩形 51"/>
          <p:cNvSpPr/>
          <p:nvPr/>
        </p:nvSpPr>
        <p:spPr>
          <a:xfrm>
            <a:off x="5190261" y="4875838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solidFill>
                <a:srgbClr val="ED7D31"/>
              </a:solidFill>
            </a:endParaRPr>
          </a:p>
        </p:txBody>
      </p:sp>
      <p:cxnSp>
        <p:nvCxnSpPr>
          <p:cNvPr id="53" name="直接箭头连接符 52"/>
          <p:cNvCxnSpPr>
            <a:stCxn id="49" idx="3"/>
            <a:endCxn id="52" idx="1"/>
          </p:cNvCxnSpPr>
          <p:nvPr/>
        </p:nvCxnSpPr>
        <p:spPr>
          <a:xfrm>
            <a:off x="4502003" y="5043939"/>
            <a:ext cx="688258" cy="117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4290780" y="5265676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cxnSp>
        <p:nvCxnSpPr>
          <p:cNvPr id="55" name="肘形连接符 54"/>
          <p:cNvCxnSpPr/>
          <p:nvPr/>
        </p:nvCxnSpPr>
        <p:spPr>
          <a:xfrm>
            <a:off x="4228193" y="5259535"/>
            <a:ext cx="682258" cy="368903"/>
          </a:xfrm>
          <a:prstGeom prst="bentConnector3">
            <a:avLst>
              <a:gd name="adj1" fmla="val -1057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3858833" y="5296454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/>
          </a:p>
        </p:txBody>
      </p:sp>
      <p:sp>
        <p:nvSpPr>
          <p:cNvPr id="57" name="矩形 56"/>
          <p:cNvSpPr/>
          <p:nvPr/>
        </p:nvSpPr>
        <p:spPr>
          <a:xfrm>
            <a:off x="5190261" y="5281065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solidFill>
                <a:srgbClr val="ED7D31"/>
              </a:solidFill>
            </a:endParaRPr>
          </a:p>
        </p:txBody>
      </p:sp>
      <p:cxnSp>
        <p:nvCxnSpPr>
          <p:cNvPr id="58" name="直接箭头连接符 57"/>
          <p:cNvCxnSpPr>
            <a:stCxn id="54" idx="3"/>
            <a:endCxn id="57" idx="1"/>
          </p:cNvCxnSpPr>
          <p:nvPr/>
        </p:nvCxnSpPr>
        <p:spPr>
          <a:xfrm>
            <a:off x="4618114" y="5450342"/>
            <a:ext cx="57214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4421413" y="5643045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60" name="肘形连接符 59"/>
          <p:cNvCxnSpPr/>
          <p:nvPr/>
        </p:nvCxnSpPr>
        <p:spPr>
          <a:xfrm>
            <a:off x="4358826" y="5636904"/>
            <a:ext cx="682258" cy="368903"/>
          </a:xfrm>
          <a:prstGeom prst="bentConnector3">
            <a:avLst>
              <a:gd name="adj1" fmla="val -1057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3989466" y="5673823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/>
          </a:p>
        </p:txBody>
      </p:sp>
      <p:sp>
        <p:nvSpPr>
          <p:cNvPr id="62" name="矩形 61"/>
          <p:cNvSpPr/>
          <p:nvPr/>
        </p:nvSpPr>
        <p:spPr>
          <a:xfrm>
            <a:off x="5190261" y="5658434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b="1" dirty="0">
              <a:solidFill>
                <a:srgbClr val="ED7D31"/>
              </a:solidFill>
            </a:endParaRPr>
          </a:p>
        </p:txBody>
      </p:sp>
      <p:cxnSp>
        <p:nvCxnSpPr>
          <p:cNvPr id="63" name="直接箭头连接符 62"/>
          <p:cNvCxnSpPr>
            <a:stCxn id="59" idx="3"/>
            <a:endCxn id="62" idx="1"/>
          </p:cNvCxnSpPr>
          <p:nvPr/>
        </p:nvCxnSpPr>
        <p:spPr>
          <a:xfrm>
            <a:off x="4748747" y="5827711"/>
            <a:ext cx="44151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V="1">
            <a:off x="5696865" y="4890051"/>
            <a:ext cx="0" cy="783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5781375" y="5182179"/>
            <a:ext cx="6912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endParaRPr lang="zh-CN" altLang="en-US" sz="1600" b="1" dirty="0">
              <a:solidFill>
                <a:srgbClr val="ED7D3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893681" y="2390097"/>
            <a:ext cx="4223658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Step</a:t>
            </a:r>
            <a:r>
              <a:rPr lang="en-US" altLang="zh-CN" sz="2500" b="1" dirty="0" smtClean="0">
                <a:solidFill>
                  <a:srgbClr val="ED7D31"/>
                </a:solidFill>
                <a:latin typeface="Brush Script Std" panose="03060802040607070404" pitchFamily="66" charset="0"/>
                <a:ea typeface="微软雅黑" panose="020B0503020204020204" pitchFamily="34" charset="-122"/>
              </a:rPr>
              <a:t>2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：二进制每一位做</a:t>
            </a:r>
            <a:r>
              <a:rPr lang="zh-CN" altLang="en-US" sz="1600" b="1" dirty="0" smtClean="0">
                <a:ln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与操作</a:t>
            </a:r>
            <a:endParaRPr lang="zh-CN" altLang="en-US" sz="1600" b="1" dirty="0">
              <a:ln/>
              <a:solidFill>
                <a:schemeClr val="accent6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7984827" y="3263267"/>
            <a:ext cx="10502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1 1 0 0</a:t>
            </a:r>
            <a:endParaRPr lang="zh-CN" altLang="en-US" sz="2000" b="1" dirty="0">
              <a:solidFill>
                <a:srgbClr val="ED7D3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001394" y="3562407"/>
            <a:ext cx="10502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1 0 0 0</a:t>
            </a:r>
            <a:endParaRPr lang="zh-CN" altLang="en-US" sz="2000" b="1" dirty="0">
              <a:solidFill>
                <a:srgbClr val="ED7D3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7499974" y="3623963"/>
            <a:ext cx="3802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^</a:t>
            </a:r>
            <a:endParaRPr lang="zh-CN" altLang="en-US" sz="2000" b="1" dirty="0">
              <a:solidFill>
                <a:schemeClr val="accent6"/>
              </a:solidFill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7254216" y="3918975"/>
            <a:ext cx="2032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7995060" y="3939258"/>
            <a:ext cx="10502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000" b="1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1 0 0</a:t>
            </a:r>
            <a:endParaRPr lang="zh-CN" altLang="en-US" sz="2000" b="1" dirty="0">
              <a:solidFill>
                <a:schemeClr val="accent6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834846" y="4404867"/>
            <a:ext cx="4223658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Step</a:t>
            </a:r>
            <a:r>
              <a:rPr lang="en-US" altLang="zh-CN" sz="2500" b="1" dirty="0" smtClean="0">
                <a:solidFill>
                  <a:srgbClr val="ED7D31"/>
                </a:solidFill>
                <a:latin typeface="Brush Script Std" panose="03060802040607070404" pitchFamily="66" charset="0"/>
                <a:ea typeface="微软雅黑" panose="020B0503020204020204" pitchFamily="34" charset="-122"/>
              </a:rPr>
              <a:t>3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：二进制 </a:t>
            </a:r>
            <a:r>
              <a:rPr lang="zh-CN" altLang="en-US" sz="1600" b="1" dirty="0" smtClean="0">
                <a:ln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 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十进制</a:t>
            </a:r>
            <a:endParaRPr lang="zh-CN" altLang="en-US" sz="1600" b="1" dirty="0">
              <a:ln/>
              <a:solidFill>
                <a:schemeClr val="accent6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7165535" y="4890053"/>
            <a:ext cx="46448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按权位展开</a:t>
            </a:r>
            <a:r>
              <a:rPr lang="zh-CN" altLang="en-US" sz="12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，从右向左标注权位（权位从</a:t>
            </a:r>
            <a:r>
              <a:rPr lang="en-US" altLang="zh-CN" sz="12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2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开始）</a:t>
            </a:r>
            <a:endParaRPr lang="en-US" altLang="zh-CN" sz="12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7265043" y="5298180"/>
            <a:ext cx="15055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000" baseline="50000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000" b="1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baseline="50000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1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</a:t>
            </a:r>
            <a:r>
              <a:rPr lang="en-US" altLang="zh-CN" sz="2000" baseline="50000" dirty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b="1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</a:t>
            </a:r>
            <a:r>
              <a:rPr lang="en-US" altLang="zh-CN" sz="2000" baseline="50000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endParaRPr lang="zh-CN" altLang="en-US" sz="2000" baseline="50000" dirty="0">
              <a:ln w="0"/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987777" y="5672226"/>
            <a:ext cx="35541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000" b="1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</a:t>
            </a:r>
            <a:r>
              <a:rPr lang="en-US" altLang="zh-CN" sz="20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aseline="50000" dirty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000" b="1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2000" b="1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</a:t>
            </a:r>
            <a:r>
              <a:rPr lang="en-US" altLang="zh-CN" sz="20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aseline="50000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</a:t>
            </a:r>
            <a:r>
              <a:rPr lang="en-US" altLang="zh-CN" sz="2000" b="1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</a:t>
            </a:r>
            <a:r>
              <a:rPr lang="en-US" altLang="zh-CN" sz="20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aseline="50000" dirty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2000" b="1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</a:t>
            </a:r>
            <a:r>
              <a:rPr lang="en-US" altLang="zh-CN" sz="20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aseline="50000" dirty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000" baseline="50000" dirty="0">
              <a:ln w="0"/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987777" y="6098587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000" b="1" dirty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 baseline="50000" dirty="0">
              <a:ln w="0"/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7225188" y="2864980"/>
            <a:ext cx="46448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^</a:t>
            </a:r>
            <a:r>
              <a:rPr lang="en-US" altLang="zh-CN" sz="12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为异或运算符，当</a:t>
            </a:r>
            <a:r>
              <a:rPr lang="zh-CN" altLang="en-US" sz="12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对位相异</a:t>
            </a:r>
            <a:r>
              <a:rPr lang="zh-CN" altLang="en-US" sz="12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时，结果为 </a:t>
            </a:r>
            <a:r>
              <a:rPr lang="en-US" altLang="zh-CN" sz="12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2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上弧形箭头 80"/>
          <p:cNvSpPr/>
          <p:nvPr/>
        </p:nvSpPr>
        <p:spPr>
          <a:xfrm rot="20089374">
            <a:off x="4768048" y="2670638"/>
            <a:ext cx="2142368" cy="842119"/>
          </a:xfrm>
          <a:prstGeom prst="curvedDownArrow">
            <a:avLst>
              <a:gd name="adj1" fmla="val 25000"/>
              <a:gd name="adj2" fmla="val 50000"/>
              <a:gd name="adj3" fmla="val 53625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2" name="上弧形箭头 81"/>
          <p:cNvSpPr/>
          <p:nvPr/>
        </p:nvSpPr>
        <p:spPr>
          <a:xfrm rot="4932492">
            <a:off x="9158543" y="3917821"/>
            <a:ext cx="974595" cy="497681"/>
          </a:xfrm>
          <a:prstGeom prst="curvedDownArrow">
            <a:avLst>
              <a:gd name="adj1" fmla="val 25000"/>
              <a:gd name="adj2" fmla="val 50000"/>
              <a:gd name="adj3" fmla="val 53625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8284730" y="3306809"/>
            <a:ext cx="239755" cy="107248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840396" y="6166265"/>
            <a:ext cx="4392709" cy="468966"/>
          </a:xfrm>
          <a:prstGeom prst="rect">
            <a:avLst/>
          </a:prstGeom>
          <a:solidFill>
            <a:srgbClr val="70AD47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0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0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在转换二进制时，余数倒排结果以四位为一个单位，不足补 </a:t>
            </a:r>
            <a:r>
              <a:rPr lang="en-US" altLang="zh-CN" sz="10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0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553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</a:rPr>
              <a:t>Python 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位运算符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73921" y="1076915"/>
            <a:ext cx="94441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 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= 60 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 = 13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508079"/>
              </p:ext>
            </p:extLst>
          </p:nvPr>
        </p:nvGraphicFramePr>
        <p:xfrm>
          <a:off x="1373921" y="1684118"/>
          <a:ext cx="9444157" cy="3221717"/>
        </p:xfrm>
        <a:graphic>
          <a:graphicData uri="http://schemas.openxmlformats.org/drawingml/2006/table">
            <a:tbl>
              <a:tblPr/>
              <a:tblGrid>
                <a:gridCol w="1351498"/>
                <a:gridCol w="4944607"/>
                <a:gridCol w="3148052"/>
              </a:tblGrid>
              <a:tr h="409575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b="1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运算符</a:t>
                      </a:r>
                    </a:p>
                  </a:txBody>
                  <a:tcPr marL="15046" marR="15046" marT="15046" marB="15046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b="1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15046" marR="15046" marT="15046" marB="15046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b="1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实例</a:t>
                      </a:r>
                    </a:p>
                  </a:txBody>
                  <a:tcPr marL="15046" marR="15046" marT="15046" marB="15046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47534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</a:t>
                      </a:r>
                    </a:p>
                  </a:txBody>
                  <a:tcPr marL="25077" marR="25077" marT="35108" marB="35108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按位与运算符：参与运算的两个值</a:t>
                      </a:r>
                      <a:r>
                        <a:rPr lang="en-US" altLang="zh-CN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</a:t>
                      </a:r>
                      <a:r>
                        <a:rPr lang="zh-CN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如果两个相应位都为</a:t>
                      </a:r>
                      <a:r>
                        <a:rPr lang="en-US" altLang="zh-CN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1,</a:t>
                      </a:r>
                      <a:r>
                        <a:rPr lang="zh-CN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则该位的结果为</a:t>
                      </a:r>
                      <a:r>
                        <a:rPr lang="en-US" altLang="zh-CN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1,</a:t>
                      </a:r>
                      <a:r>
                        <a:rPr lang="zh-CN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否则为</a:t>
                      </a:r>
                      <a:r>
                        <a:rPr lang="en-US" altLang="zh-CN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en-US" altLang="zh-CN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077" marR="25077" marT="35108" marB="35108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(a &amp; b) </a:t>
                      </a:r>
                      <a:r>
                        <a:rPr lang="zh-CN" altLang="en-US" sz="1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输出结果 </a:t>
                      </a:r>
                      <a:r>
                        <a:rPr lang="en-US" altLang="zh-CN" sz="1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 </a:t>
                      </a:r>
                      <a:r>
                        <a:rPr lang="zh-CN" altLang="en-US" sz="1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，二进制解释： </a:t>
                      </a:r>
                      <a:r>
                        <a:rPr lang="en-US" altLang="zh-CN" sz="1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0000 1100</a:t>
                      </a:r>
                    </a:p>
                  </a:txBody>
                  <a:tcPr marL="25077" marR="25077" marT="35108" marB="35108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|</a:t>
                      </a:r>
                    </a:p>
                  </a:txBody>
                  <a:tcPr marL="25077" marR="25077" marT="35108" marB="35108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按位或运算符：只要对应的二个二进位有一个为</a:t>
                      </a:r>
                      <a:r>
                        <a:rPr lang="en-US" altLang="zh-CN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时，结果位就为</a:t>
                      </a:r>
                      <a:r>
                        <a:rPr lang="en-US" altLang="zh-CN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</a:p>
                  </a:txBody>
                  <a:tcPr marL="25077" marR="25077" marT="35108" marB="35108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(a | b) </a:t>
                      </a:r>
                      <a:r>
                        <a:rPr lang="zh-CN" altLang="en-US" sz="1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输出结果 </a:t>
                      </a:r>
                      <a:r>
                        <a:rPr lang="en-US" altLang="zh-CN" sz="1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61 </a:t>
                      </a:r>
                      <a:r>
                        <a:rPr lang="zh-CN" altLang="en-US" sz="1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，二进制解释： </a:t>
                      </a:r>
                      <a:r>
                        <a:rPr lang="en-US" altLang="zh-CN" sz="1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0011 1101</a:t>
                      </a:r>
                    </a:p>
                  </a:txBody>
                  <a:tcPr marL="25077" marR="25077" marT="35108" marB="35108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42091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^</a:t>
                      </a:r>
                    </a:p>
                  </a:txBody>
                  <a:tcPr marL="25077" marR="25077" marT="35108" marB="35108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按位异或运算符：当两对应的二进位相异时，结果为</a:t>
                      </a:r>
                      <a:r>
                        <a:rPr lang="en-US" altLang="zh-CN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en-US" altLang="zh-CN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077" marR="25077" marT="35108" marB="35108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(a ^ b) </a:t>
                      </a:r>
                      <a:r>
                        <a:rPr lang="zh-CN" altLang="en-US" sz="1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输出结果 </a:t>
                      </a:r>
                      <a:r>
                        <a:rPr lang="en-US" altLang="zh-CN" sz="1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49 </a:t>
                      </a:r>
                      <a:r>
                        <a:rPr lang="zh-CN" altLang="en-US" sz="1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，二进制解释： </a:t>
                      </a:r>
                      <a:r>
                        <a:rPr lang="en-US" altLang="zh-CN" sz="1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0011 0001</a:t>
                      </a:r>
                    </a:p>
                  </a:txBody>
                  <a:tcPr marL="25077" marR="25077" marT="35108" marB="35108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542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~</a:t>
                      </a:r>
                    </a:p>
                  </a:txBody>
                  <a:tcPr marL="25077" marR="25077" marT="35108" marB="35108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按位取反运算符：对数据的每个二进制位取反</a:t>
                      </a:r>
                      <a:r>
                        <a:rPr lang="en-US" altLang="zh-CN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</a:t>
                      </a:r>
                      <a:r>
                        <a:rPr lang="zh-CN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即把</a:t>
                      </a:r>
                      <a:r>
                        <a:rPr lang="en-US" altLang="zh-CN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变为</a:t>
                      </a:r>
                      <a:r>
                        <a:rPr lang="en-US" altLang="zh-CN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0,</a:t>
                      </a:r>
                      <a:r>
                        <a:rPr lang="zh-CN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把</a:t>
                      </a:r>
                      <a:r>
                        <a:rPr lang="en-US" altLang="zh-CN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变为</a:t>
                      </a:r>
                      <a:r>
                        <a:rPr lang="en-US" altLang="zh-CN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en-US" altLang="zh-CN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077" marR="25077" marT="35108" marB="35108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(~a ) </a:t>
                      </a:r>
                      <a:r>
                        <a:rPr lang="zh-CN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输出结果 </a:t>
                      </a:r>
                      <a:r>
                        <a:rPr lang="en-US" altLang="zh-CN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-61 </a:t>
                      </a:r>
                      <a:r>
                        <a:rPr lang="zh-CN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，二进制解释： </a:t>
                      </a:r>
                      <a:r>
                        <a:rPr lang="en-US" altLang="zh-CN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1100 0011</a:t>
                      </a:r>
                    </a:p>
                  </a:txBody>
                  <a:tcPr marL="25077" marR="25077" marT="35108" marB="35108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551543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&lt;&lt;</a:t>
                      </a:r>
                    </a:p>
                  </a:txBody>
                  <a:tcPr marL="25077" marR="25077" marT="35108" marB="35108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左移动运算符：运算数的各二进位全部左移若干位，由</a:t>
                      </a:r>
                      <a:r>
                        <a:rPr lang="en-US" altLang="zh-CN" sz="1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"&lt;&lt;"</a:t>
                      </a:r>
                      <a:r>
                        <a:rPr lang="zh-CN" altLang="en-US" sz="1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右边的数指定移动的位数，高位丢弃，低位补</a:t>
                      </a:r>
                      <a:r>
                        <a:rPr lang="en-US" altLang="zh-CN" sz="1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1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</a:p>
                  </a:txBody>
                  <a:tcPr marL="25077" marR="25077" marT="35108" marB="35108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 &lt;&lt; 2 </a:t>
                      </a:r>
                      <a:r>
                        <a:rPr lang="zh-CN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输出结果 </a:t>
                      </a:r>
                      <a:r>
                        <a:rPr lang="en-US" altLang="zh-CN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240 </a:t>
                      </a:r>
                      <a:r>
                        <a:rPr lang="zh-CN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，二进制解释： </a:t>
                      </a:r>
                      <a:r>
                        <a:rPr lang="en-US" altLang="zh-CN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1111 0000</a:t>
                      </a:r>
                    </a:p>
                  </a:txBody>
                  <a:tcPr marL="25077" marR="25077" marT="35108" marB="35108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251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&gt;&gt;</a:t>
                      </a:r>
                    </a:p>
                  </a:txBody>
                  <a:tcPr marL="25077" marR="25077" marT="35108" marB="35108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右移动运算符：</a:t>
                      </a:r>
                      <a:r>
                        <a:rPr lang="zh-CN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把</a:t>
                      </a:r>
                      <a:r>
                        <a:rPr lang="en-US" altLang="zh-CN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“&gt;&gt;”</a:t>
                      </a:r>
                      <a:r>
                        <a:rPr lang="zh-CN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左边</a:t>
                      </a:r>
                      <a:r>
                        <a:rPr lang="zh-CN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的运算数的各二进位全部右移若干位</a:t>
                      </a:r>
                      <a:r>
                        <a:rPr lang="zh-CN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“&gt;&gt;”</a:t>
                      </a:r>
                      <a:r>
                        <a:rPr lang="zh-CN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右边</a:t>
                      </a:r>
                      <a:r>
                        <a:rPr lang="zh-CN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的数指定移动的</a:t>
                      </a:r>
                      <a:r>
                        <a:rPr lang="zh-CN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位数。</a:t>
                      </a:r>
                      <a:endParaRPr lang="zh-CN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077" marR="25077" marT="35108" marB="35108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 &gt;&gt; 2 </a:t>
                      </a:r>
                      <a:r>
                        <a:rPr lang="zh-CN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输出结果 </a:t>
                      </a:r>
                      <a:r>
                        <a:rPr lang="en-US" altLang="zh-CN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 </a:t>
                      </a:r>
                      <a:r>
                        <a:rPr lang="zh-CN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，二进制解释： </a:t>
                      </a:r>
                      <a:r>
                        <a:rPr lang="en-US" altLang="zh-CN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0000 1111</a:t>
                      </a:r>
                    </a:p>
                  </a:txBody>
                  <a:tcPr marL="25077" marR="25077" marT="35108" marB="35108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8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左弧形箭头 14"/>
          <p:cNvSpPr/>
          <p:nvPr/>
        </p:nvSpPr>
        <p:spPr>
          <a:xfrm rot="19503689">
            <a:off x="4818356" y="2801082"/>
            <a:ext cx="808175" cy="1621554"/>
          </a:xfrm>
          <a:prstGeom prst="curvedRightArrow">
            <a:avLst>
              <a:gd name="adj1" fmla="val 25000"/>
              <a:gd name="adj2" fmla="val 50000"/>
              <a:gd name="adj3" fmla="val 59172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右弧形箭头 17"/>
          <p:cNvSpPr/>
          <p:nvPr/>
        </p:nvSpPr>
        <p:spPr>
          <a:xfrm rot="2801380">
            <a:off x="5408493" y="4702329"/>
            <a:ext cx="796881" cy="1686360"/>
          </a:xfrm>
          <a:prstGeom prst="curvedLeftArrow">
            <a:avLst>
              <a:gd name="adj1" fmla="val 25000"/>
              <a:gd name="adj2" fmla="val 50000"/>
              <a:gd name="adj3" fmla="val 67472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</a:rPr>
              <a:t>Python </a:t>
            </a: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</a:rPr>
              <a:t>位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运算符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01485" y="1084664"/>
            <a:ext cx="888274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代码演示：</a:t>
            </a:r>
            <a:r>
              <a:rPr lang="en-US" altLang="zh-CN" sz="12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ch03-demo08-operator04.py</a:t>
            </a:r>
            <a:endParaRPr lang="zh-CN" altLang="en-US" sz="2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19198" y="1766781"/>
            <a:ext cx="4223658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Step</a:t>
            </a:r>
            <a:r>
              <a:rPr lang="en-US" altLang="zh-CN" sz="2500" b="1" dirty="0">
                <a:solidFill>
                  <a:srgbClr val="ED7D31"/>
                </a:solidFill>
                <a:latin typeface="Brush Script Std" panose="03060802040607070404" pitchFamily="66" charset="0"/>
                <a:ea typeface="微软雅黑" panose="020B0503020204020204" pitchFamily="34" charset="-122"/>
              </a:rPr>
              <a:t>1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：声明操作数变量</a:t>
            </a:r>
            <a:endParaRPr lang="zh-CN" altLang="en-US" sz="1600" b="1" dirty="0">
              <a:ln/>
              <a:solidFill>
                <a:srgbClr val="ED7D31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89002" y="1781295"/>
            <a:ext cx="4223658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Step</a:t>
            </a:r>
            <a:r>
              <a:rPr lang="en-US" altLang="zh-CN" sz="2500" b="1" dirty="0" smtClean="0">
                <a:solidFill>
                  <a:srgbClr val="ED7D31"/>
                </a:solidFill>
                <a:latin typeface="Brush Script Std" panose="03060802040607070404" pitchFamily="66" charset="0"/>
                <a:ea typeface="微软雅黑" panose="020B0503020204020204" pitchFamily="34" charset="-122"/>
              </a:rPr>
              <a:t>2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：进行</a:t>
            </a:r>
            <a:r>
              <a:rPr lang="zh-CN" altLang="en-US" sz="16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  <a:endParaRPr lang="zh-CN" altLang="en-US" sz="1600" b="1" dirty="0">
              <a:ln/>
              <a:solidFill>
                <a:srgbClr val="ED7D31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23684" y="4295109"/>
            <a:ext cx="182967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运算结果：</a:t>
            </a:r>
            <a:endParaRPr lang="zh-CN" altLang="en-US" sz="1600" b="1" dirty="0">
              <a:ln/>
              <a:solidFill>
                <a:srgbClr val="ED7D31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8" y="2243835"/>
            <a:ext cx="4162628" cy="13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684" y="4656563"/>
            <a:ext cx="1658802" cy="16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4648" y="2258105"/>
            <a:ext cx="3724275" cy="2933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956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</a:rPr>
              <a:t>Python </a:t>
            </a: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</a:rPr>
              <a:t>逻辑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运算符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73921" y="1657480"/>
            <a:ext cx="94441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 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= 10 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 = 20</a:t>
            </a:r>
          </a:p>
        </p:txBody>
      </p:sp>
      <p:sp>
        <p:nvSpPr>
          <p:cNvPr id="7" name="矩形 6"/>
          <p:cNvSpPr/>
          <p:nvPr/>
        </p:nvSpPr>
        <p:spPr>
          <a:xfrm>
            <a:off x="1001485" y="910495"/>
            <a:ext cx="8882743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3.6 Python 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逻辑运算符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951313"/>
              </p:ext>
            </p:extLst>
          </p:nvPr>
        </p:nvGraphicFramePr>
        <p:xfrm>
          <a:off x="1373922" y="2264683"/>
          <a:ext cx="9076364" cy="1712231"/>
        </p:xfrm>
        <a:graphic>
          <a:graphicData uri="http://schemas.openxmlformats.org/drawingml/2006/table">
            <a:tbl>
              <a:tblPr/>
              <a:tblGrid>
                <a:gridCol w="1298865"/>
                <a:gridCol w="1300400"/>
                <a:gridCol w="4430584"/>
                <a:gridCol w="2046515"/>
              </a:tblGrid>
              <a:tr h="409575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b="1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运算符</a:t>
                      </a:r>
                    </a:p>
                  </a:txBody>
                  <a:tcPr marL="15046" marR="15046" marT="15046" marB="15046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b="1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逻辑表达式</a:t>
                      </a:r>
                      <a:endParaRPr lang="zh-CN" altLang="en-US" sz="1200" b="1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5046" marR="15046" marT="15046" marB="15046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b="1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altLang="en-US" sz="1200" b="1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5046" marR="15046" marT="15046" marB="15046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b="1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实例</a:t>
                      </a:r>
                      <a:endParaRPr lang="zh-CN" altLang="en-US" sz="1200" b="1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5046" marR="15046" marT="15046" marB="15046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475342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and</a:t>
                      </a:r>
                    </a:p>
                  </a:txBody>
                  <a:tcPr marL="47625" marR="47625" marT="66675" marB="6667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 </a:t>
                      </a:r>
                      <a:r>
                        <a:rPr lang="en-US" sz="10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and </a:t>
                      </a:r>
                      <a:r>
                        <a:rPr lang="en-US" sz="10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y</a:t>
                      </a:r>
                    </a:p>
                  </a:txBody>
                  <a:tcPr marL="47625" marR="47625" marT="66675" marB="6667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10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布尔</a:t>
                      </a:r>
                      <a:r>
                        <a:rPr lang="en-US" altLang="zh-CN" sz="10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"</a:t>
                      </a:r>
                      <a:r>
                        <a:rPr lang="zh-CN" altLang="en-US" sz="10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与</a:t>
                      </a:r>
                      <a:r>
                        <a:rPr lang="en-US" altLang="zh-CN" sz="10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" - </a:t>
                      </a:r>
                      <a:r>
                        <a:rPr lang="zh-CN" altLang="en-US" sz="10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如果 </a:t>
                      </a:r>
                      <a:r>
                        <a:rPr lang="en-US" sz="10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 </a:t>
                      </a:r>
                      <a:r>
                        <a:rPr lang="zh-CN" altLang="en-US" sz="10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为 </a:t>
                      </a:r>
                      <a:r>
                        <a:rPr lang="en-US" sz="10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False，x</a:t>
                      </a:r>
                      <a:r>
                        <a:rPr lang="en-US" sz="10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and y </a:t>
                      </a:r>
                      <a:r>
                        <a:rPr lang="zh-CN" altLang="en-US" sz="10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 </a:t>
                      </a:r>
                      <a:r>
                        <a:rPr lang="en-US" sz="10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False，</a:t>
                      </a:r>
                      <a:r>
                        <a:rPr lang="zh-CN" altLang="en-US" sz="10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否则它返回 </a:t>
                      </a:r>
                      <a:r>
                        <a:rPr lang="en-US" sz="10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y </a:t>
                      </a:r>
                      <a:r>
                        <a:rPr lang="zh-CN" altLang="en-US" sz="10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的计算值。</a:t>
                      </a:r>
                    </a:p>
                  </a:txBody>
                  <a:tcPr marL="47625" marR="47625" marT="66675" marB="6667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altLang="zh-CN" sz="10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(a and b) </a:t>
                      </a:r>
                      <a:r>
                        <a:rPr lang="zh-CN" altLang="en-US" sz="10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 </a:t>
                      </a:r>
                      <a:r>
                        <a:rPr lang="en-US" altLang="zh-CN" sz="10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r>
                        <a:rPr lang="zh-CN" altLang="en-US" sz="10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  <a:endParaRPr lang="zh-CN" altLang="en-US" sz="10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7625" marR="47625" marT="66675" marB="6667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1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or</a:t>
                      </a:r>
                    </a:p>
                  </a:txBody>
                  <a:tcPr marL="47625" marR="47625" marT="66675" marB="6667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 </a:t>
                      </a:r>
                      <a:r>
                        <a:rPr lang="en-US" sz="10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or</a:t>
                      </a:r>
                      <a:r>
                        <a:rPr lang="en-US" sz="10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y</a:t>
                      </a:r>
                    </a:p>
                  </a:txBody>
                  <a:tcPr marL="47625" marR="47625" marT="66675" marB="6667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10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布尔</a:t>
                      </a:r>
                      <a:r>
                        <a:rPr lang="en-US" altLang="zh-CN" sz="10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"</a:t>
                      </a:r>
                      <a:r>
                        <a:rPr lang="zh-CN" altLang="en-US" sz="10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或</a:t>
                      </a:r>
                      <a:r>
                        <a:rPr lang="en-US" altLang="zh-CN" sz="10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" - </a:t>
                      </a:r>
                      <a:r>
                        <a:rPr lang="zh-CN" altLang="en-US" sz="10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如果 </a:t>
                      </a:r>
                      <a:r>
                        <a:rPr lang="en-US" sz="10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 </a:t>
                      </a:r>
                      <a:r>
                        <a:rPr lang="zh-CN" altLang="en-US" sz="10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是非 </a:t>
                      </a:r>
                      <a:r>
                        <a:rPr lang="en-US" altLang="zh-CN" sz="10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r>
                        <a:rPr lang="zh-CN" altLang="en-US" sz="10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，它返回 </a:t>
                      </a:r>
                      <a:r>
                        <a:rPr lang="en-US" sz="10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 </a:t>
                      </a:r>
                      <a:r>
                        <a:rPr lang="zh-CN" altLang="en-US" sz="10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的值，否则它返回 </a:t>
                      </a:r>
                      <a:r>
                        <a:rPr lang="en-US" sz="10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y </a:t>
                      </a:r>
                      <a:r>
                        <a:rPr lang="zh-CN" altLang="en-US" sz="10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的计算值。</a:t>
                      </a:r>
                    </a:p>
                  </a:txBody>
                  <a:tcPr marL="47625" marR="47625" marT="66675" marB="6667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altLang="zh-CN" sz="10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(a or b) </a:t>
                      </a:r>
                      <a:r>
                        <a:rPr lang="zh-CN" altLang="en-US" sz="10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 </a:t>
                      </a:r>
                      <a:r>
                        <a:rPr lang="en-US" altLang="zh-CN" sz="10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r>
                        <a:rPr lang="zh-CN" altLang="en-US" sz="10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  <a:endParaRPr lang="zh-CN" altLang="en-US" sz="10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7625" marR="47625" marT="66675" marB="6667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420914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not</a:t>
                      </a:r>
                    </a:p>
                  </a:txBody>
                  <a:tcPr marL="47625" marR="47625" marT="66675" marB="6667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not</a:t>
                      </a:r>
                      <a:r>
                        <a:rPr lang="en-US" sz="10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x</a:t>
                      </a:r>
                    </a:p>
                  </a:txBody>
                  <a:tcPr marL="47625" marR="47625" marT="66675" marB="6667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10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布尔</a:t>
                      </a:r>
                      <a:r>
                        <a:rPr lang="en-US" altLang="zh-CN" sz="10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"</a:t>
                      </a:r>
                      <a:r>
                        <a:rPr lang="zh-CN" altLang="en-US" sz="10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非</a:t>
                      </a:r>
                      <a:r>
                        <a:rPr lang="en-US" altLang="zh-CN" sz="10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" - </a:t>
                      </a:r>
                      <a:r>
                        <a:rPr lang="zh-CN" altLang="en-US" sz="10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如果 </a:t>
                      </a:r>
                      <a:r>
                        <a:rPr lang="en-US" sz="10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 </a:t>
                      </a:r>
                      <a:r>
                        <a:rPr lang="zh-CN" altLang="en-US" sz="10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为 </a:t>
                      </a:r>
                      <a:r>
                        <a:rPr lang="en-US" sz="10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True，</a:t>
                      </a:r>
                      <a:r>
                        <a:rPr lang="zh-CN" altLang="en-US" sz="10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 </a:t>
                      </a:r>
                      <a:r>
                        <a:rPr lang="en-US" sz="10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False 。</a:t>
                      </a:r>
                      <a:r>
                        <a:rPr lang="zh-CN" altLang="en-US" sz="10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如果 </a:t>
                      </a:r>
                      <a:r>
                        <a:rPr lang="en-US" sz="10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 </a:t>
                      </a:r>
                      <a:r>
                        <a:rPr lang="zh-CN" altLang="en-US" sz="10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为 </a:t>
                      </a:r>
                      <a:r>
                        <a:rPr lang="en-US" sz="10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False，</a:t>
                      </a:r>
                      <a:r>
                        <a:rPr lang="zh-CN" altLang="en-US" sz="10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它返回 </a:t>
                      </a:r>
                      <a:r>
                        <a:rPr lang="en-US" sz="10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True。</a:t>
                      </a:r>
                    </a:p>
                  </a:txBody>
                  <a:tcPr marL="47625" marR="47625" marT="66675" marB="6667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altLang="zh-CN" sz="10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not(a and b) </a:t>
                      </a:r>
                      <a:r>
                        <a:rPr lang="zh-CN" altLang="en-US" sz="10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 </a:t>
                      </a:r>
                      <a:r>
                        <a:rPr lang="en-US" altLang="zh-CN" sz="10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False</a:t>
                      </a:r>
                      <a:endParaRPr lang="en-US" sz="10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7625" marR="47625" marT="66675" marB="6667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9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右弧形箭头 15"/>
          <p:cNvSpPr/>
          <p:nvPr/>
        </p:nvSpPr>
        <p:spPr>
          <a:xfrm rot="2801380">
            <a:off x="5973144" y="4484957"/>
            <a:ext cx="555492" cy="1433351"/>
          </a:xfrm>
          <a:prstGeom prst="curvedLeftArrow">
            <a:avLst>
              <a:gd name="adj1" fmla="val 25000"/>
              <a:gd name="adj2" fmla="val 50000"/>
              <a:gd name="adj3" fmla="val 67472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左弧形箭头 14"/>
          <p:cNvSpPr/>
          <p:nvPr/>
        </p:nvSpPr>
        <p:spPr>
          <a:xfrm rot="19503689">
            <a:off x="4818356" y="2801082"/>
            <a:ext cx="808175" cy="1621554"/>
          </a:xfrm>
          <a:prstGeom prst="curvedRightArrow">
            <a:avLst>
              <a:gd name="adj1" fmla="val 25000"/>
              <a:gd name="adj2" fmla="val 50000"/>
              <a:gd name="adj3" fmla="val 59172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</a:rPr>
              <a:t>Python 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逻辑运算符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01485" y="1084664"/>
            <a:ext cx="8882743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代码演示：</a:t>
            </a:r>
            <a:r>
              <a:rPr lang="en-US" altLang="zh-CN" sz="12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ch03-demo09-operator05.py</a:t>
            </a:r>
            <a:endParaRPr lang="zh-CN" altLang="en-US" sz="2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19198" y="1766781"/>
            <a:ext cx="4223658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Step</a:t>
            </a:r>
            <a:r>
              <a:rPr lang="en-US" altLang="zh-CN" sz="2500" b="1" dirty="0">
                <a:solidFill>
                  <a:srgbClr val="ED7D31"/>
                </a:solidFill>
                <a:latin typeface="Brush Script Std" panose="03060802040607070404" pitchFamily="66" charset="0"/>
                <a:ea typeface="微软雅黑" panose="020B0503020204020204" pitchFamily="34" charset="-122"/>
              </a:rPr>
              <a:t>1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：声明操作数变量</a:t>
            </a:r>
            <a:endParaRPr lang="zh-CN" altLang="en-US" sz="1600" b="1" dirty="0">
              <a:ln/>
              <a:solidFill>
                <a:srgbClr val="ED7D31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01918" y="1781295"/>
            <a:ext cx="4223658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Step</a:t>
            </a:r>
            <a:r>
              <a:rPr lang="en-US" altLang="zh-CN" sz="2500" b="1" dirty="0" smtClean="0">
                <a:solidFill>
                  <a:srgbClr val="ED7D31"/>
                </a:solidFill>
                <a:latin typeface="Brush Script Std" panose="03060802040607070404" pitchFamily="66" charset="0"/>
                <a:ea typeface="微软雅黑" panose="020B0503020204020204" pitchFamily="34" charset="-122"/>
              </a:rPr>
              <a:t>2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：进行逻辑运算</a:t>
            </a:r>
            <a:endParaRPr lang="zh-CN" altLang="en-US" sz="1600" b="1" dirty="0">
              <a:ln/>
              <a:solidFill>
                <a:srgbClr val="ED7D31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57944" y="4617030"/>
            <a:ext cx="182967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运算结果：</a:t>
            </a:r>
            <a:endParaRPr lang="zh-CN" altLang="en-US" sz="1600" b="1" dirty="0">
              <a:ln/>
              <a:solidFill>
                <a:srgbClr val="ED7D31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981" y="2243835"/>
            <a:ext cx="4055802" cy="115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944" y="4958715"/>
            <a:ext cx="4471403" cy="10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2290" y="2243835"/>
            <a:ext cx="5160736" cy="26323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419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</a:rPr>
              <a:t>Python 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成员运算符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73921" y="1657480"/>
            <a:ext cx="94441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除了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以上的一些运算符之外，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还支持</a:t>
            </a:r>
            <a:r>
              <a:rPr lang="zh-CN" altLang="en-US" sz="16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成员运算符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，示例中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包含了一系列的</a:t>
            </a:r>
            <a:r>
              <a:rPr lang="zh-CN" altLang="en-US" sz="16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，包括</a:t>
            </a:r>
            <a:r>
              <a:rPr lang="zh-CN" altLang="en-US" sz="1600" i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i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 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sz="1600" i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01485" y="910495"/>
            <a:ext cx="8882743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3.7 Python 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成员运算符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553058"/>
              </p:ext>
            </p:extLst>
          </p:nvPr>
        </p:nvGraphicFramePr>
        <p:xfrm>
          <a:off x="1373921" y="2604590"/>
          <a:ext cx="8132936" cy="1291317"/>
        </p:xfrm>
        <a:graphic>
          <a:graphicData uri="http://schemas.openxmlformats.org/drawingml/2006/table">
            <a:tbl>
              <a:tblPr/>
              <a:tblGrid>
                <a:gridCol w="1502676"/>
                <a:gridCol w="3625803"/>
                <a:gridCol w="3004457"/>
              </a:tblGrid>
              <a:tr h="409575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b="1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运算符</a:t>
                      </a:r>
                    </a:p>
                  </a:txBody>
                  <a:tcPr marL="15046" marR="15046" marT="15046" marB="15046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b="1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15046" marR="15046" marT="15046" marB="15046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b="1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实例</a:t>
                      </a:r>
                    </a:p>
                  </a:txBody>
                  <a:tcPr marL="15046" marR="15046" marT="15046" marB="15046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475342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10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</a:t>
                      </a:r>
                      <a:r>
                        <a:rPr lang="en-US" sz="10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</a:t>
                      </a:r>
                      <a:endParaRPr lang="en-US" sz="10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7625" marR="47625" marT="66675" marB="6667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10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如果在指定的序列中找到值返回 </a:t>
                      </a:r>
                      <a:r>
                        <a:rPr lang="en-US" sz="10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True，</a:t>
                      </a:r>
                      <a:r>
                        <a:rPr lang="zh-CN" altLang="en-US" sz="10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否则返回 </a:t>
                      </a:r>
                      <a:r>
                        <a:rPr lang="en-US" sz="10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False。</a:t>
                      </a:r>
                    </a:p>
                  </a:txBody>
                  <a:tcPr marL="47625" marR="47625" marT="66675" marB="6667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0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 </a:t>
                      </a:r>
                      <a:r>
                        <a:rPr lang="zh-CN" altLang="en-US" sz="10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在 </a:t>
                      </a:r>
                      <a:r>
                        <a:rPr lang="en-US" sz="10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y </a:t>
                      </a:r>
                      <a:r>
                        <a:rPr lang="zh-CN" altLang="en-US" sz="10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序列中 </a:t>
                      </a:r>
                      <a:r>
                        <a:rPr lang="en-US" altLang="zh-CN" sz="10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, </a:t>
                      </a:r>
                      <a:r>
                        <a:rPr lang="zh-CN" altLang="en-US" sz="10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如果 </a:t>
                      </a:r>
                      <a:r>
                        <a:rPr lang="en-US" sz="10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 </a:t>
                      </a:r>
                      <a:r>
                        <a:rPr lang="zh-CN" altLang="en-US" sz="10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在 </a:t>
                      </a:r>
                      <a:r>
                        <a:rPr lang="en-US" sz="10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y </a:t>
                      </a:r>
                      <a:r>
                        <a:rPr lang="zh-CN" altLang="en-US" sz="10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序列中返回 </a:t>
                      </a:r>
                      <a:r>
                        <a:rPr lang="en-US" sz="10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True。</a:t>
                      </a:r>
                    </a:p>
                  </a:txBody>
                  <a:tcPr marL="47625" marR="47625" marT="66675" marB="6667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not in</a:t>
                      </a:r>
                    </a:p>
                  </a:txBody>
                  <a:tcPr marL="47625" marR="47625" marT="66675" marB="6667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10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如果在指定的序列中没有找到值返回 </a:t>
                      </a:r>
                      <a:r>
                        <a:rPr lang="en-US" sz="10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True，</a:t>
                      </a:r>
                      <a:r>
                        <a:rPr lang="zh-CN" altLang="en-US" sz="10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否则返回 </a:t>
                      </a:r>
                      <a:r>
                        <a:rPr lang="en-US" sz="10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False。</a:t>
                      </a:r>
                    </a:p>
                  </a:txBody>
                  <a:tcPr marL="47625" marR="47625" marT="66675" marB="6667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0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 </a:t>
                      </a:r>
                      <a:r>
                        <a:rPr lang="zh-CN" altLang="en-US" sz="10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不在 </a:t>
                      </a:r>
                      <a:r>
                        <a:rPr lang="en-US" sz="10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y </a:t>
                      </a:r>
                      <a:r>
                        <a:rPr lang="zh-CN" altLang="en-US" sz="10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序列中 </a:t>
                      </a:r>
                      <a:r>
                        <a:rPr lang="en-US" altLang="zh-CN" sz="10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, </a:t>
                      </a:r>
                      <a:r>
                        <a:rPr lang="zh-CN" altLang="en-US" sz="10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如果 </a:t>
                      </a:r>
                      <a:r>
                        <a:rPr lang="en-US" sz="10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 </a:t>
                      </a:r>
                      <a:r>
                        <a:rPr lang="zh-CN" altLang="en-US" sz="10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不在 </a:t>
                      </a:r>
                      <a:r>
                        <a:rPr lang="en-US" sz="10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y </a:t>
                      </a:r>
                      <a:r>
                        <a:rPr lang="zh-CN" altLang="en-US" sz="10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序列中返回 </a:t>
                      </a:r>
                      <a:r>
                        <a:rPr lang="en-US" sz="10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True。</a:t>
                      </a:r>
                    </a:p>
                  </a:txBody>
                  <a:tcPr marL="47625" marR="47625" marT="66675" marB="6667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453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右弧形箭头 15"/>
          <p:cNvSpPr/>
          <p:nvPr/>
        </p:nvSpPr>
        <p:spPr>
          <a:xfrm rot="2801380">
            <a:off x="5973144" y="4484957"/>
            <a:ext cx="555492" cy="1433351"/>
          </a:xfrm>
          <a:prstGeom prst="curvedLeftArrow">
            <a:avLst>
              <a:gd name="adj1" fmla="val 25000"/>
              <a:gd name="adj2" fmla="val 50000"/>
              <a:gd name="adj3" fmla="val 67472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左弧形箭头 14"/>
          <p:cNvSpPr/>
          <p:nvPr/>
        </p:nvSpPr>
        <p:spPr>
          <a:xfrm rot="19503689">
            <a:off x="4491965" y="2728638"/>
            <a:ext cx="987391" cy="1855976"/>
          </a:xfrm>
          <a:prstGeom prst="curvedRightArrow">
            <a:avLst>
              <a:gd name="adj1" fmla="val 25000"/>
              <a:gd name="adj2" fmla="val 50000"/>
              <a:gd name="adj3" fmla="val 5255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</a:rPr>
              <a:t>Python </a:t>
            </a: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</a:rPr>
              <a:t>成员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运算符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01485" y="1084664"/>
            <a:ext cx="8882743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代码演示：</a:t>
            </a:r>
            <a:r>
              <a:rPr lang="en-US" altLang="zh-CN" sz="12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ch03-demo10-operator06.py</a:t>
            </a:r>
            <a:endParaRPr lang="zh-CN" altLang="en-US" sz="2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19198" y="1766781"/>
            <a:ext cx="4223658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Step</a:t>
            </a:r>
            <a:r>
              <a:rPr lang="en-US" altLang="zh-CN" sz="2500" b="1" dirty="0">
                <a:solidFill>
                  <a:srgbClr val="ED7D31"/>
                </a:solidFill>
                <a:latin typeface="Brush Script Std" panose="03060802040607070404" pitchFamily="66" charset="0"/>
                <a:ea typeface="微软雅黑" panose="020B0503020204020204" pitchFamily="34" charset="-122"/>
              </a:rPr>
              <a:t>1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：声明操作数变量</a:t>
            </a:r>
            <a:endParaRPr lang="zh-CN" altLang="en-US" sz="1600" b="1" dirty="0">
              <a:ln/>
              <a:solidFill>
                <a:srgbClr val="ED7D31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01918" y="1781295"/>
            <a:ext cx="4223658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Step</a:t>
            </a:r>
            <a:r>
              <a:rPr lang="en-US" altLang="zh-CN" sz="2500" b="1" dirty="0" smtClean="0">
                <a:solidFill>
                  <a:srgbClr val="ED7D31"/>
                </a:solidFill>
                <a:latin typeface="Brush Script Std" panose="03060802040607070404" pitchFamily="66" charset="0"/>
                <a:ea typeface="微软雅黑" panose="020B0503020204020204" pitchFamily="34" charset="-122"/>
              </a:rPr>
              <a:t>2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：进行</a:t>
            </a:r>
            <a:r>
              <a:rPr lang="zh-CN" altLang="en-US" sz="16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成员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  <a:endParaRPr lang="zh-CN" altLang="en-US" sz="1600" b="1" dirty="0">
              <a:ln/>
              <a:solidFill>
                <a:srgbClr val="ED7D31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72341" y="4617030"/>
            <a:ext cx="182967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运算结果：</a:t>
            </a:r>
            <a:endParaRPr lang="zh-CN" altLang="en-US" sz="1600" b="1" dirty="0">
              <a:ln/>
              <a:solidFill>
                <a:srgbClr val="ED7D31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8" y="2243835"/>
            <a:ext cx="3775609" cy="144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41" y="4951739"/>
            <a:ext cx="3489231" cy="10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0634" y="2243835"/>
            <a:ext cx="3906242" cy="31328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575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</a:rPr>
              <a:t>Python </a:t>
            </a: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</a:rPr>
              <a:t>身份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运算符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73921" y="1657480"/>
            <a:ext cx="9444158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身份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运算符用于比较两个对象的存储单元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01485" y="910495"/>
            <a:ext cx="8882743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3.8 Python </a:t>
            </a:r>
            <a:r>
              <a:rPr lang="zh-CN" altLang="en-US" sz="25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身份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404029"/>
              </p:ext>
            </p:extLst>
          </p:nvPr>
        </p:nvGraphicFramePr>
        <p:xfrm>
          <a:off x="1373921" y="2221209"/>
          <a:ext cx="9294079" cy="1323067"/>
        </p:xfrm>
        <a:graphic>
          <a:graphicData uri="http://schemas.openxmlformats.org/drawingml/2006/table">
            <a:tbl>
              <a:tblPr/>
              <a:tblGrid>
                <a:gridCol w="1717214"/>
                <a:gridCol w="3446827"/>
                <a:gridCol w="4130038"/>
              </a:tblGrid>
              <a:tr h="409575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b="1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运算符</a:t>
                      </a:r>
                    </a:p>
                  </a:txBody>
                  <a:tcPr marL="15046" marR="15046" marT="15046" marB="15046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b="1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15046" marR="15046" marT="15046" marB="15046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b="1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实例</a:t>
                      </a:r>
                    </a:p>
                  </a:txBody>
                  <a:tcPr marL="15046" marR="15046" marT="15046" marB="15046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47534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is</a:t>
                      </a:r>
                    </a:p>
                  </a:txBody>
                  <a:tcPr marL="47625" marR="47625" marT="66675" marB="6667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is </a:t>
                      </a:r>
                      <a:r>
                        <a:rPr lang="zh-CN" altLang="en-US" sz="10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是判断两个标识符是不是引用自一个对象</a:t>
                      </a:r>
                    </a:p>
                  </a:txBody>
                  <a:tcPr marL="47625" marR="47625" marT="66675" marB="6667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 is y, </a:t>
                      </a:r>
                      <a:r>
                        <a:rPr lang="zh-CN" altLang="en-US" sz="10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类似 </a:t>
                      </a:r>
                      <a:r>
                        <a:rPr lang="en-US" sz="10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id(x) == id(y) , </a:t>
                      </a:r>
                      <a:r>
                        <a:rPr lang="zh-CN" altLang="en-US" sz="10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如果引用的是同一个对象则返回 </a:t>
                      </a:r>
                      <a:r>
                        <a:rPr lang="en-US" sz="10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True，</a:t>
                      </a:r>
                      <a:r>
                        <a:rPr lang="zh-CN" altLang="en-US" sz="10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否则返回 </a:t>
                      </a:r>
                      <a:r>
                        <a:rPr lang="en-US" sz="10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False</a:t>
                      </a:r>
                    </a:p>
                  </a:txBody>
                  <a:tcPr marL="47625" marR="47625" marT="66675" marB="6667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is not</a:t>
                      </a:r>
                    </a:p>
                  </a:txBody>
                  <a:tcPr marL="47625" marR="47625" marT="66675" marB="6667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is not </a:t>
                      </a:r>
                      <a:r>
                        <a:rPr lang="zh-CN" altLang="en-US" sz="10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是判断两个标识符是不是引用自不同对象</a:t>
                      </a:r>
                    </a:p>
                  </a:txBody>
                  <a:tcPr marL="47625" marR="47625" marT="66675" marB="6667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 is not y ， </a:t>
                      </a:r>
                      <a:r>
                        <a:rPr lang="zh-CN" altLang="en-US" sz="10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类似 </a:t>
                      </a:r>
                      <a:r>
                        <a:rPr lang="en-US" sz="10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id(a) != id(b)。</a:t>
                      </a:r>
                      <a:r>
                        <a:rPr lang="zh-CN" altLang="en-US" sz="10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如果引用的不是同一个对象则返回结果 </a:t>
                      </a:r>
                      <a:r>
                        <a:rPr lang="en-US" sz="10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True，</a:t>
                      </a:r>
                      <a:r>
                        <a:rPr lang="zh-CN" altLang="en-US" sz="10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否则返回 </a:t>
                      </a:r>
                      <a:r>
                        <a:rPr lang="en-US" sz="10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False。</a:t>
                      </a:r>
                    </a:p>
                  </a:txBody>
                  <a:tcPr marL="47625" marR="47625" marT="66675" marB="6667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373921" y="3843979"/>
            <a:ext cx="4392709" cy="468966"/>
          </a:xfrm>
          <a:prstGeom prst="rect">
            <a:avLst/>
          </a:prstGeom>
          <a:solidFill>
            <a:srgbClr val="70AD47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0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0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id( )</a:t>
            </a:r>
            <a:r>
              <a:rPr lang="en-US" altLang="zh-CN" sz="10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10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用于获取对象内存地址</a:t>
            </a:r>
          </a:p>
        </p:txBody>
      </p:sp>
    </p:spTree>
    <p:extLst>
      <p:ext uri="{BB962C8B-B14F-4D97-AF65-F5344CB8AC3E}">
        <p14:creationId xmlns:p14="http://schemas.microsoft.com/office/powerpoint/2010/main" val="155717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</a:rPr>
              <a:t>Python 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运算符优先级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01485" y="881467"/>
            <a:ext cx="8882743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500" b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3.10 </a:t>
            </a:r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运算符优先级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73921" y="1674500"/>
            <a:ext cx="94441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以下表格列出了</a:t>
            </a:r>
            <a:r>
              <a:rPr lang="zh-CN" altLang="en-US" sz="1600" dirty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</a:t>
            </a:r>
            <a:r>
              <a:rPr lang="zh-CN" altLang="en-US" sz="1600" dirty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到最</a:t>
            </a:r>
            <a:r>
              <a:rPr lang="zh-CN" altLang="en-US" sz="1600" dirty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优先级的所有运算符：</a:t>
            </a:r>
            <a:endParaRPr lang="en-US" altLang="zh-CN" sz="16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998377"/>
              </p:ext>
            </p:extLst>
          </p:nvPr>
        </p:nvGraphicFramePr>
        <p:xfrm>
          <a:off x="1373919" y="2281584"/>
          <a:ext cx="6768595" cy="4317373"/>
        </p:xfrm>
        <a:graphic>
          <a:graphicData uri="http://schemas.openxmlformats.org/drawingml/2006/table">
            <a:tbl>
              <a:tblPr/>
              <a:tblGrid>
                <a:gridCol w="2515910"/>
                <a:gridCol w="4252685"/>
              </a:tblGrid>
              <a:tr h="37453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b="1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运算符</a:t>
                      </a:r>
                    </a:p>
                  </a:txBody>
                  <a:tcPr marL="21055" marR="21055" marT="21055" marB="21055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b="1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21055" marR="21055" marT="21055" marB="21055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319315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**</a:t>
                      </a:r>
                    </a:p>
                  </a:txBody>
                  <a:tcPr marL="35091" marR="35091" marT="49128" marB="49128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指数 </a:t>
                      </a:r>
                      <a:r>
                        <a:rPr lang="en-US" altLang="zh-CN" sz="1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最高优先级</a:t>
                      </a:r>
                      <a:r>
                        <a:rPr lang="en-US" altLang="zh-CN" sz="1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35091" marR="35091" marT="49128" marB="49128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931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~ + -</a:t>
                      </a:r>
                    </a:p>
                  </a:txBody>
                  <a:tcPr marL="35091" marR="35091" marT="49128" marB="49128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按位翻转</a:t>
                      </a:r>
                      <a:r>
                        <a:rPr lang="en-US" altLang="zh-CN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  <a:r>
                        <a:rPr lang="zh-CN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一元加号和减号 </a:t>
                      </a:r>
                      <a:r>
                        <a:rPr lang="en-US" altLang="zh-CN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最后两个的方法名为 </a:t>
                      </a:r>
                      <a:r>
                        <a:rPr lang="en-US" altLang="zh-CN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+@ </a:t>
                      </a:r>
                      <a:r>
                        <a:rPr lang="zh-CN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 </a:t>
                      </a:r>
                      <a:r>
                        <a:rPr lang="en-US" altLang="zh-CN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-@)</a:t>
                      </a:r>
                    </a:p>
                  </a:txBody>
                  <a:tcPr marL="35091" marR="35091" marT="49128" marB="49128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300383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 </a:t>
                      </a:r>
                      <a:r>
                        <a:rPr lang="en-US" altLang="zh-CN" sz="1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 % //</a:t>
                      </a:r>
                    </a:p>
                  </a:txBody>
                  <a:tcPr marL="35091" marR="35091" marT="49128" marB="49128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乘，除，取模和取整除</a:t>
                      </a:r>
                    </a:p>
                  </a:txBody>
                  <a:tcPr marL="35091" marR="35091" marT="49128" marB="49128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0383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 -</a:t>
                      </a:r>
                    </a:p>
                  </a:txBody>
                  <a:tcPr marL="35091" marR="35091" marT="49128" marB="49128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加法减法</a:t>
                      </a:r>
                    </a:p>
                  </a:txBody>
                  <a:tcPr marL="35091" marR="35091" marT="49128" marB="49128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300383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&gt;&gt; &lt;&lt;</a:t>
                      </a:r>
                    </a:p>
                  </a:txBody>
                  <a:tcPr marL="35091" marR="35091" marT="49128" marB="49128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右移，左移运算符</a:t>
                      </a:r>
                    </a:p>
                  </a:txBody>
                  <a:tcPr marL="35091" marR="35091" marT="49128" marB="49128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0383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</a:t>
                      </a:r>
                    </a:p>
                  </a:txBody>
                  <a:tcPr marL="35091" marR="35091" marT="49128" marB="49128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 </a:t>
                      </a:r>
                      <a:r>
                        <a:rPr lang="en-US" altLang="zh-CN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'</a:t>
                      </a:r>
                      <a:r>
                        <a:rPr 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AND'</a:t>
                      </a:r>
                    </a:p>
                  </a:txBody>
                  <a:tcPr marL="35091" marR="35091" marT="49128" marB="49128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300383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^ |</a:t>
                      </a:r>
                    </a:p>
                  </a:txBody>
                  <a:tcPr marL="35091" marR="35091" marT="49128" marB="49128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位运算符</a:t>
                      </a:r>
                    </a:p>
                  </a:txBody>
                  <a:tcPr marL="35091" marR="35091" marT="49128" marB="49128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0383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&lt;= &lt; &gt; &gt;=</a:t>
                      </a:r>
                    </a:p>
                  </a:txBody>
                  <a:tcPr marL="35091" marR="35091" marT="49128" marB="49128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比较运算符</a:t>
                      </a:r>
                    </a:p>
                  </a:txBody>
                  <a:tcPr marL="35091" marR="35091" marT="49128" marB="49128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300383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&lt;&gt; == !=</a:t>
                      </a:r>
                    </a:p>
                  </a:txBody>
                  <a:tcPr marL="35091" marR="35091" marT="49128" marB="49128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等于运算符</a:t>
                      </a:r>
                    </a:p>
                  </a:txBody>
                  <a:tcPr marL="35091" marR="35091" marT="49128" marB="49128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0383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 %= /= //= -= += *= **=</a:t>
                      </a:r>
                    </a:p>
                  </a:txBody>
                  <a:tcPr marL="35091" marR="35091" marT="49128" marB="49128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赋值运算符</a:t>
                      </a:r>
                    </a:p>
                  </a:txBody>
                  <a:tcPr marL="35091" marR="35091" marT="49128" marB="49128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30038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is </a:t>
                      </a:r>
                      <a:r>
                        <a:rPr lang="en-US" sz="10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is</a:t>
                      </a:r>
                      <a:r>
                        <a:rPr lang="en-US" sz="1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not</a:t>
                      </a:r>
                    </a:p>
                  </a:txBody>
                  <a:tcPr marL="35091" marR="35091" marT="49128" marB="49128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身份运算符</a:t>
                      </a:r>
                    </a:p>
                  </a:txBody>
                  <a:tcPr marL="35091" marR="35091" marT="49128" marB="49128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038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 not in</a:t>
                      </a:r>
                    </a:p>
                  </a:txBody>
                  <a:tcPr marL="35091" marR="35091" marT="49128" marB="49128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成员运算符</a:t>
                      </a:r>
                    </a:p>
                  </a:txBody>
                  <a:tcPr marL="35091" marR="35091" marT="49128" marB="49128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30038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not or and</a:t>
                      </a:r>
                    </a:p>
                  </a:txBody>
                  <a:tcPr marL="35091" marR="35091" marT="49128" marB="49128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逻辑运算符</a:t>
                      </a:r>
                    </a:p>
                  </a:txBody>
                  <a:tcPr marL="35091" marR="35091" marT="49128" marB="49128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9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45" name="标题 1"/>
          <p:cNvSpPr>
            <a:spLocks noGrp="1"/>
          </p:cNvSpPr>
          <p:nvPr>
            <p:ph type="title"/>
          </p:nvPr>
        </p:nvSpPr>
        <p:spPr>
          <a:xfrm>
            <a:off x="4056700" y="2660868"/>
            <a:ext cx="4194709" cy="810532"/>
          </a:xfrm>
        </p:spPr>
        <p:txBody>
          <a:bodyPr>
            <a:normAutofit/>
          </a:bodyPr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Thanks !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4027672" y="3413344"/>
            <a:ext cx="4194709" cy="810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放飞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自由梦想，成就卓越人生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</a:rPr>
              <a:t>Python 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基础语法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52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</a:rPr>
              <a:t>Python 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序列对象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001485" y="910495"/>
            <a:ext cx="8882743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中常用的序列对象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01485" y="1738879"/>
            <a:ext cx="1016000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 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 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16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可变数据类型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 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Tuple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不可变数据类型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 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Sets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16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可变数据类型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 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Dictionary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16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可变数据类型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 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不可变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ange( ) </a:t>
            </a:r>
            <a:endParaRPr lang="zh-CN" altLang="en-US" sz="16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095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</a:rPr>
              <a:t>Python 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列表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001485" y="910495"/>
            <a:ext cx="8882743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列表（</a:t>
            </a:r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）类型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91771" y="1738879"/>
            <a:ext cx="986971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16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ist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1600" dirty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是 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中使用</a:t>
            </a:r>
            <a:r>
              <a:rPr lang="zh-CN" altLang="en-US" sz="1600" dirty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最频繁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的数据类型。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列表可以完成</a:t>
            </a:r>
            <a:r>
              <a:rPr lang="zh-CN" altLang="en-US" sz="1600" dirty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大多数集合类的数据结构实现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。它支持</a:t>
            </a:r>
            <a:r>
              <a:rPr lang="zh-CN" altLang="en-US" sz="1600" dirty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dirty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dirty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甚至可以包含</a:t>
            </a:r>
            <a:r>
              <a:rPr lang="zh-CN" altLang="en-US" sz="1600" dirty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（即嵌套）。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600" b="1" dirty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1600" b="1" dirty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]</a:t>
            </a:r>
            <a:r>
              <a:rPr lang="zh-CN" altLang="en-US" sz="1600" b="1" dirty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标识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，是 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最通用的</a:t>
            </a:r>
            <a:r>
              <a:rPr lang="zh-CN" altLang="en-US" sz="1600" dirty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复合数据类型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3" name="矩形 12"/>
          <p:cNvSpPr/>
          <p:nvPr/>
        </p:nvSpPr>
        <p:spPr>
          <a:xfrm>
            <a:off x="1291771" y="3512136"/>
            <a:ext cx="16209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如何创建列表？</a:t>
            </a:r>
            <a:endParaRPr lang="zh-CN" altLang="en-US" sz="1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标题 1"/>
          <p:cNvSpPr txBox="1">
            <a:spLocks/>
          </p:cNvSpPr>
          <p:nvPr/>
        </p:nvSpPr>
        <p:spPr>
          <a:xfrm>
            <a:off x="1291771" y="3894765"/>
            <a:ext cx="4804229" cy="5574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语法：</a:t>
            </a:r>
            <a:r>
              <a:rPr lang="zh-CN" altLang="en-US" sz="1400" b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列表对象名称 </a:t>
            </a:r>
            <a:r>
              <a:rPr lang="en-US" altLang="zh-CN" sz="1400" b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en-US" altLang="zh-CN" sz="1400" dirty="0">
                <a:ln w="0"/>
                <a:solidFill>
                  <a:srgbClr val="ED7D31"/>
                </a:solidFill>
              </a:rPr>
              <a:t> [ </a:t>
            </a:r>
            <a:r>
              <a:rPr lang="zh-CN" altLang="en-US" sz="1400" b="0" i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元素</a:t>
            </a:r>
            <a:r>
              <a:rPr lang="en-US" altLang="zh-CN" sz="1400" b="0" i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zh-CN" altLang="en-US" sz="1400" b="0" i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， 元素</a:t>
            </a:r>
            <a:r>
              <a:rPr lang="en-US" altLang="zh-CN" sz="1400" b="0" i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zh-CN" altLang="en-US" sz="1400" b="0" i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， </a:t>
            </a:r>
            <a:r>
              <a:rPr lang="en-US" altLang="zh-CN" sz="1400" b="0" i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……</a:t>
            </a:r>
            <a:r>
              <a:rPr lang="zh-CN" altLang="en-US" sz="1400" b="0" i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， 元素</a:t>
            </a:r>
            <a:r>
              <a:rPr lang="en-US" altLang="zh-CN" sz="1400" b="0" i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N </a:t>
            </a:r>
            <a:r>
              <a:rPr lang="en-US" altLang="zh-CN" sz="1400" b="0" i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ln w="0"/>
                <a:solidFill>
                  <a:srgbClr val="ED7D31"/>
                </a:solidFill>
              </a:rPr>
              <a:t>]</a:t>
            </a:r>
            <a:endParaRPr lang="zh-CN" altLang="en-US" sz="1400" dirty="0">
              <a:ln w="0"/>
              <a:solidFill>
                <a:srgbClr val="ED7D3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021161" y="3550786"/>
            <a:ext cx="2867379" cy="2822799"/>
          </a:xfrm>
          <a:prstGeom prst="rect">
            <a:avLst/>
          </a:prstGeom>
          <a:solidFill>
            <a:srgbClr val="E0A1F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035675" y="3573933"/>
            <a:ext cx="135646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Memoy</a:t>
            </a:r>
            <a:r>
              <a:rPr lang="en-US" altLang="zh-CN" sz="10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计算机内存</a:t>
            </a:r>
            <a:endParaRPr lang="zh-CN" altLang="en-US" sz="1000" b="1" dirty="0"/>
          </a:p>
        </p:txBody>
      </p:sp>
      <p:sp>
        <p:nvSpPr>
          <p:cNvPr id="20" name="矩形 19"/>
          <p:cNvSpPr/>
          <p:nvPr/>
        </p:nvSpPr>
        <p:spPr>
          <a:xfrm>
            <a:off x="8270267" y="4266793"/>
            <a:ext cx="909692" cy="353789"/>
          </a:xfrm>
          <a:prstGeom prst="rect">
            <a:avLst/>
          </a:prstGeom>
          <a:solidFill>
            <a:srgbClr val="70AD47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baseline="300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[0] </a:t>
            </a:r>
            <a:r>
              <a:rPr lang="zh-CN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203396" y="3989794"/>
            <a:ext cx="18950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内存地址：</a:t>
            </a:r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0x00000000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591849" y="3904590"/>
            <a:ext cx="1037211" cy="39989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列表名称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cxnSp>
        <p:nvCxnSpPr>
          <p:cNvPr id="26" name="肘形连接符 25"/>
          <p:cNvCxnSpPr/>
          <p:nvPr/>
        </p:nvCxnSpPr>
        <p:spPr>
          <a:xfrm rot="10800000" flipV="1">
            <a:off x="9179959" y="4112879"/>
            <a:ext cx="918508" cy="323554"/>
          </a:xfrm>
          <a:prstGeom prst="bentConnector3">
            <a:avLst>
              <a:gd name="adj1" fmla="val -17949"/>
            </a:avLst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8277312" y="5031422"/>
            <a:ext cx="909692" cy="353789"/>
          </a:xfrm>
          <a:prstGeom prst="rect">
            <a:avLst/>
          </a:prstGeom>
          <a:solidFill>
            <a:srgbClr val="70AD47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baseline="30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[1] </a:t>
            </a:r>
            <a:r>
              <a:rPr lang="zh-CN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210441" y="4754423"/>
            <a:ext cx="18950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内存地址：</a:t>
            </a:r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0x00000001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肘形连接符 28"/>
          <p:cNvCxnSpPr/>
          <p:nvPr/>
        </p:nvCxnSpPr>
        <p:spPr>
          <a:xfrm rot="10800000" flipV="1">
            <a:off x="9187004" y="4877508"/>
            <a:ext cx="918508" cy="323554"/>
          </a:xfrm>
          <a:prstGeom prst="bentConnector3">
            <a:avLst>
              <a:gd name="adj1" fmla="val -17949"/>
            </a:avLst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8284779" y="5808481"/>
            <a:ext cx="1107358" cy="353789"/>
          </a:xfrm>
          <a:prstGeom prst="rect">
            <a:avLst/>
          </a:prstGeom>
          <a:solidFill>
            <a:srgbClr val="70AD47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baseline="30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[N-1] </a:t>
            </a:r>
            <a:r>
              <a:rPr lang="zh-CN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217909" y="5531482"/>
            <a:ext cx="18950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内存地址：</a:t>
            </a:r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0x00000002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肘形连接符 31"/>
          <p:cNvCxnSpPr/>
          <p:nvPr/>
        </p:nvCxnSpPr>
        <p:spPr>
          <a:xfrm rot="10800000" flipV="1">
            <a:off x="9392138" y="5654566"/>
            <a:ext cx="720843" cy="339834"/>
          </a:xfrm>
          <a:prstGeom prst="bentConnector3">
            <a:avLst>
              <a:gd name="adj1" fmla="val -20473"/>
            </a:avLst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7637863" y="4112428"/>
            <a:ext cx="572791" cy="139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" name="肘形连接符 2"/>
          <p:cNvCxnSpPr>
            <a:stCxn id="20" idx="1"/>
            <a:endCxn id="28" idx="1"/>
          </p:cNvCxnSpPr>
          <p:nvPr/>
        </p:nvCxnSpPr>
        <p:spPr>
          <a:xfrm rot="10800000" flipV="1">
            <a:off x="8210441" y="4443687"/>
            <a:ext cx="59826" cy="449235"/>
          </a:xfrm>
          <a:prstGeom prst="bentConnector3">
            <a:avLst>
              <a:gd name="adj1" fmla="val 773239"/>
            </a:avLst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endCxn id="31" idx="1"/>
          </p:cNvCxnSpPr>
          <p:nvPr/>
        </p:nvCxnSpPr>
        <p:spPr>
          <a:xfrm rot="5400000">
            <a:off x="7998298" y="5427927"/>
            <a:ext cx="461666" cy="22444"/>
          </a:xfrm>
          <a:prstGeom prst="bentConnector4">
            <a:avLst>
              <a:gd name="adj1" fmla="val 3561"/>
              <a:gd name="adj2" fmla="val 1894560"/>
            </a:avLst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6548953" y="5157366"/>
            <a:ext cx="121058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顺序偏移存储形式</a:t>
            </a:r>
            <a:endParaRPr lang="en-US" altLang="zh-CN" sz="1000" b="1" dirty="0" smtClean="0">
              <a:ln w="0"/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b="1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有序结构</a:t>
            </a:r>
            <a:endParaRPr lang="zh-CN" altLang="en-US" sz="10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05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</a:rPr>
              <a:t>Python 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列表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001485" y="910495"/>
            <a:ext cx="8882743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示例：创建列表对象的两种方法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91771" y="1738879"/>
            <a:ext cx="9869715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en-US" altLang="zh-CN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：默认方法</a:t>
            </a:r>
            <a:endParaRPr lang="en-US" altLang="zh-CN" b="1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列表对象 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[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 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2, 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3, ….. , 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N, ]</a:t>
            </a:r>
          </a:p>
        </p:txBody>
      </p:sp>
      <p:sp>
        <p:nvSpPr>
          <p:cNvPr id="24" name="标题 1"/>
          <p:cNvSpPr txBox="1">
            <a:spLocks/>
          </p:cNvSpPr>
          <p:nvPr/>
        </p:nvSpPr>
        <p:spPr>
          <a:xfrm>
            <a:off x="1692715" y="2900815"/>
            <a:ext cx="8757571" cy="309358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b="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&gt;&gt;&gt; </a:t>
            </a:r>
            <a:r>
              <a:rPr lang="en-US" altLang="zh-CN" sz="1400" b="0" dirty="0" smtClean="0">
                <a:ln w="0"/>
                <a:solidFill>
                  <a:srgbClr val="C00000"/>
                </a:solidFill>
              </a:rPr>
              <a:t>list1</a:t>
            </a:r>
            <a:r>
              <a:rPr lang="en-US" altLang="zh-CN" sz="1400" b="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 = [0, 1, 2, 3, 4, 5, 6, 7, 8, 9,]</a:t>
            </a:r>
          </a:p>
          <a:p>
            <a:pPr>
              <a:lnSpc>
                <a:spcPct val="150000"/>
              </a:lnSpc>
            </a:pPr>
            <a:r>
              <a:rPr lang="en-US" altLang="zh-CN" sz="1400" b="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&gt;&gt;&gt; </a:t>
            </a:r>
            <a:r>
              <a:rPr lang="en-US" altLang="zh-CN" sz="1400" b="0" dirty="0" smtClean="0">
                <a:ln w="0"/>
                <a:solidFill>
                  <a:srgbClr val="C00000"/>
                </a:solidFill>
              </a:rPr>
              <a:t>list1</a:t>
            </a:r>
          </a:p>
          <a:p>
            <a:pPr>
              <a:lnSpc>
                <a:spcPct val="150000"/>
              </a:lnSpc>
            </a:pPr>
            <a:r>
              <a:rPr lang="en-US" altLang="zh-CN" sz="1400" b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[0, 1, 2, 3, 4, 5, 6, 7, 8, </a:t>
            </a:r>
            <a:r>
              <a:rPr lang="en-US" altLang="zh-CN" sz="1400" b="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9]</a:t>
            </a:r>
          </a:p>
          <a:p>
            <a:pPr>
              <a:lnSpc>
                <a:spcPct val="150000"/>
              </a:lnSpc>
            </a:pPr>
            <a:r>
              <a:rPr lang="en-US" altLang="zh-CN" sz="1400" b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&gt;&gt;&gt; </a:t>
            </a:r>
            <a:r>
              <a:rPr lang="en-US" altLang="zh-CN" sz="1400" b="0" dirty="0" smtClean="0">
                <a:ln w="0"/>
                <a:solidFill>
                  <a:srgbClr val="C00000"/>
                </a:solidFill>
              </a:rPr>
              <a:t>list2</a:t>
            </a:r>
            <a:r>
              <a:rPr lang="en-US" altLang="zh-CN" sz="1400" b="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b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= </a:t>
            </a:r>
            <a:r>
              <a:rPr lang="en-US" altLang="zh-CN" sz="1400" b="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[‘a’, ’b’, ‘c’, ‘d’, ‘e’, ‘f’, ]</a:t>
            </a:r>
            <a:endParaRPr lang="en-US" altLang="zh-CN" sz="1400" b="0" dirty="0">
              <a:ln w="0"/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b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&gt;&gt;&gt; </a:t>
            </a:r>
            <a:r>
              <a:rPr lang="en-US" altLang="zh-CN" sz="1400" b="0" dirty="0" smtClean="0">
                <a:ln w="0"/>
                <a:solidFill>
                  <a:srgbClr val="C00000"/>
                </a:solidFill>
              </a:rPr>
              <a:t>list2</a:t>
            </a:r>
          </a:p>
          <a:p>
            <a:pPr>
              <a:lnSpc>
                <a:spcPct val="150000"/>
              </a:lnSpc>
            </a:pPr>
            <a:r>
              <a:rPr lang="en-US" altLang="zh-CN" sz="1400" b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[‘a’, ’b’, ‘c’, ‘d’, ‘e’, ‘</a:t>
            </a:r>
            <a:r>
              <a:rPr lang="en-US" altLang="zh-CN" sz="1400" b="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f’]</a:t>
            </a:r>
          </a:p>
          <a:p>
            <a:pPr>
              <a:lnSpc>
                <a:spcPct val="150000"/>
              </a:lnSpc>
            </a:pPr>
            <a:r>
              <a:rPr lang="en-US" altLang="zh-CN" sz="1400" b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&gt;&gt;&gt; </a:t>
            </a:r>
            <a:r>
              <a:rPr lang="en-US" altLang="zh-CN" sz="1400" b="0" dirty="0" smtClean="0">
                <a:ln w="0"/>
                <a:solidFill>
                  <a:srgbClr val="C00000"/>
                </a:solidFill>
              </a:rPr>
              <a:t>list3</a:t>
            </a:r>
            <a:r>
              <a:rPr lang="en-US" altLang="zh-CN" sz="1400" b="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b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= [‘a’, </a:t>
            </a:r>
            <a:r>
              <a:rPr lang="en-US" altLang="zh-CN" sz="1400" b="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 1 ,  True ,  ‘Hello’, </a:t>
            </a:r>
            <a:r>
              <a:rPr lang="en-US" altLang="zh-CN" sz="1400" b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zh-CN" sz="1400" b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&gt;&gt;&gt; </a:t>
            </a:r>
            <a:r>
              <a:rPr lang="en-US" altLang="zh-CN" sz="1400" b="0" dirty="0" smtClean="0">
                <a:ln w="0"/>
                <a:solidFill>
                  <a:srgbClr val="C00000"/>
                </a:solidFill>
              </a:rPr>
              <a:t>list3</a:t>
            </a:r>
          </a:p>
          <a:p>
            <a:pPr>
              <a:lnSpc>
                <a:spcPct val="150000"/>
              </a:lnSpc>
            </a:pPr>
            <a:r>
              <a:rPr lang="en-US" altLang="zh-CN" sz="1400" b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[‘a’,  1 ,  True ,  ‘Hello</a:t>
            </a:r>
            <a:r>
              <a:rPr lang="en-US" altLang="zh-CN" sz="1400" b="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’]</a:t>
            </a:r>
            <a:endParaRPr lang="zh-CN" altLang="en-US" sz="1400" b="0" dirty="0">
              <a:ln w="0"/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78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</a:rPr>
              <a:t>Python 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列表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001485" y="910495"/>
            <a:ext cx="8882743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示例：创建列表对象的两种方法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91771" y="1738879"/>
            <a:ext cx="101600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en-US" altLang="zh-CN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：使用 </a:t>
            </a:r>
            <a:r>
              <a:rPr lang="en-US" altLang="zh-CN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range()</a:t>
            </a:r>
            <a:r>
              <a:rPr lang="zh-CN" altLang="en-US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内置函数</a:t>
            </a:r>
            <a:endParaRPr lang="en-US" altLang="zh-CN" b="1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Python3 list() 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函数是对象迭代器，可以把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range()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返回的可迭代对象转为一个列表，返回的变量类型为列表</a:t>
            </a:r>
            <a:r>
              <a:rPr lang="zh-CN" altLang="en-US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标题 1"/>
          <p:cNvSpPr txBox="1">
            <a:spLocks/>
          </p:cNvSpPr>
          <p:nvPr/>
        </p:nvSpPr>
        <p:spPr>
          <a:xfrm>
            <a:off x="6096000" y="3162072"/>
            <a:ext cx="3362786" cy="309358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b="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&gt;&gt;&gt; </a:t>
            </a:r>
            <a:r>
              <a:rPr lang="en-US" altLang="zh-CN" sz="1400" b="0" dirty="0" smtClean="0">
                <a:ln w="0"/>
                <a:solidFill>
                  <a:srgbClr val="C00000"/>
                </a:solidFill>
              </a:rPr>
              <a:t>list1</a:t>
            </a:r>
            <a:r>
              <a:rPr lang="en-US" altLang="zh-CN" sz="1400" b="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 = list(range(10))</a:t>
            </a:r>
          </a:p>
          <a:p>
            <a:pPr>
              <a:lnSpc>
                <a:spcPct val="150000"/>
              </a:lnSpc>
            </a:pPr>
            <a:r>
              <a:rPr lang="en-US" altLang="zh-CN" sz="1400" b="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&gt;&gt;&gt; </a:t>
            </a:r>
            <a:r>
              <a:rPr lang="en-US" altLang="zh-CN" sz="1400" b="0" dirty="0" smtClean="0">
                <a:ln w="0"/>
                <a:solidFill>
                  <a:srgbClr val="C00000"/>
                </a:solidFill>
              </a:rPr>
              <a:t>list1</a:t>
            </a:r>
          </a:p>
          <a:p>
            <a:pPr>
              <a:lnSpc>
                <a:spcPct val="150000"/>
              </a:lnSpc>
            </a:pPr>
            <a:r>
              <a:rPr lang="en-US" altLang="zh-CN" sz="1400" b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[0, 1, 2, 3, 4, 5, 6, 7, 8, </a:t>
            </a:r>
            <a:r>
              <a:rPr lang="en-US" altLang="zh-CN" sz="1400" b="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9]</a:t>
            </a:r>
          </a:p>
          <a:p>
            <a:pPr>
              <a:lnSpc>
                <a:spcPct val="150000"/>
              </a:lnSpc>
            </a:pPr>
            <a:r>
              <a:rPr lang="en-US" altLang="zh-CN" sz="1400" b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&gt;&gt;&gt; </a:t>
            </a:r>
            <a:r>
              <a:rPr lang="en-US" altLang="zh-CN" sz="1400" b="0" dirty="0" smtClean="0">
                <a:ln w="0"/>
                <a:solidFill>
                  <a:srgbClr val="C00000"/>
                </a:solidFill>
              </a:rPr>
              <a:t>list2</a:t>
            </a:r>
            <a:r>
              <a:rPr lang="en-US" altLang="zh-CN" sz="1400" b="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b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= </a:t>
            </a:r>
            <a:r>
              <a:rPr lang="en-US" altLang="zh-CN" sz="1400" b="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list(range(5, 10))</a:t>
            </a:r>
            <a:endParaRPr lang="en-US" altLang="zh-CN" sz="1400" b="0" dirty="0">
              <a:ln w="0"/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b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&gt;&gt;&gt; </a:t>
            </a:r>
            <a:r>
              <a:rPr lang="en-US" altLang="zh-CN" sz="1400" b="0" dirty="0" smtClean="0">
                <a:ln w="0"/>
                <a:solidFill>
                  <a:srgbClr val="C00000"/>
                </a:solidFill>
              </a:rPr>
              <a:t>list2</a:t>
            </a:r>
          </a:p>
          <a:p>
            <a:pPr>
              <a:lnSpc>
                <a:spcPct val="150000"/>
              </a:lnSpc>
            </a:pPr>
            <a:r>
              <a:rPr lang="en-US" altLang="zh-CN" sz="1400" b="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en-US" altLang="zh-CN" sz="1400" b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5, 6, 7, 8, 9</a:t>
            </a:r>
            <a:r>
              <a:rPr lang="en-US" altLang="zh-CN" sz="1400" b="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zh-CN" sz="1400" b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&gt;&gt;&gt; </a:t>
            </a:r>
            <a:r>
              <a:rPr lang="en-US" altLang="zh-CN" sz="1400" b="0" dirty="0" smtClean="0">
                <a:ln w="0"/>
                <a:solidFill>
                  <a:srgbClr val="C00000"/>
                </a:solidFill>
              </a:rPr>
              <a:t>list3</a:t>
            </a:r>
            <a:r>
              <a:rPr lang="en-US" altLang="zh-CN" sz="1400" b="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b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= </a:t>
            </a:r>
            <a:r>
              <a:rPr lang="en-US" altLang="zh-CN" sz="1400" b="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list(range(0, 10, 2))</a:t>
            </a:r>
            <a:endParaRPr lang="en-US" altLang="zh-CN" sz="1400" b="0" dirty="0">
              <a:ln w="0"/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b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&gt;&gt;&gt; </a:t>
            </a:r>
            <a:r>
              <a:rPr lang="en-US" altLang="zh-CN" sz="1400" b="0" dirty="0" smtClean="0">
                <a:ln w="0"/>
                <a:solidFill>
                  <a:srgbClr val="C00000"/>
                </a:solidFill>
              </a:rPr>
              <a:t>list3</a:t>
            </a:r>
          </a:p>
          <a:p>
            <a:pPr>
              <a:lnSpc>
                <a:spcPct val="150000"/>
              </a:lnSpc>
            </a:pPr>
            <a:r>
              <a:rPr lang="en-US" altLang="zh-CN" sz="1400" b="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[0, 2, 4, 6, 8]</a:t>
            </a:r>
            <a:endParaRPr lang="zh-CN" altLang="en-US" sz="1400" b="0" dirty="0">
              <a:ln w="0"/>
              <a:solidFill>
                <a:srgbClr val="ED7D3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291771" y="3431650"/>
            <a:ext cx="3362786" cy="5470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zh-CN" altLang="en-US" sz="1600" b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列表对象 </a:t>
            </a:r>
            <a:r>
              <a:rPr lang="en-US" altLang="zh-CN" sz="1600" b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= list(</a:t>
            </a:r>
            <a:r>
              <a:rPr lang="en-US" altLang="zh-CN" sz="1600" b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hlinkClick r:id="rId4" action="ppaction://hlinksldjump"/>
              </a:rPr>
              <a:t>range</a:t>
            </a:r>
            <a:r>
              <a:rPr lang="en-US" altLang="zh-CN" sz="1600" b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(stop</a:t>
            </a:r>
            <a:r>
              <a:rPr lang="en-US" altLang="zh-CN" sz="1600" b="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))</a:t>
            </a:r>
            <a:endParaRPr lang="en-US" altLang="zh-CN" sz="1600" b="0" dirty="0">
              <a:ln w="0"/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91771" y="3093096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语法：</a:t>
            </a:r>
            <a:endParaRPr lang="zh-CN" altLang="en-US" sz="1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185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</a:rPr>
              <a:t>r</a:t>
            </a: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</a:rPr>
              <a:t>ange( ) 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函数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001485" y="910495"/>
            <a:ext cx="8882743" cy="601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Python3 range()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内置函数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91771" y="1738879"/>
            <a:ext cx="10203543" cy="78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Python3 range() 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函数返回的是一个</a:t>
            </a:r>
            <a:r>
              <a:rPr lang="zh-CN" altLang="en-US" sz="1600" dirty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可迭代对象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（类型是对象），而</a:t>
            </a:r>
            <a:r>
              <a:rPr lang="zh-CN" altLang="en-US" sz="1600" dirty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不是列表类型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所以打印的时候不会打印列表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标题 1"/>
          <p:cNvSpPr txBox="1">
            <a:spLocks/>
          </p:cNvSpPr>
          <p:nvPr/>
        </p:nvSpPr>
        <p:spPr>
          <a:xfrm>
            <a:off x="1683657" y="3190223"/>
            <a:ext cx="8757571" cy="10037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b="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range( stop ) 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b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en-US" altLang="zh-CN" sz="1600" b="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ange(start, stop [, step]) </a:t>
            </a:r>
            <a:endParaRPr lang="zh-CN" altLang="en-US" sz="1400" b="0" dirty="0">
              <a:ln w="0"/>
              <a:solidFill>
                <a:schemeClr val="accent6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81899" y="2766668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创建语法</a:t>
            </a:r>
            <a:endParaRPr lang="zh-CN" altLang="en-US" sz="1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81899" y="4398484"/>
            <a:ext cx="1020354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参数说明：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start: 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计数从 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 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开始。默认是从 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开始。例如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range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）等价于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range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stop: 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计数到 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stop 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结束，但不包括 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stop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。例如：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range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是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[0, 1, 2, 3, 4]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：步长，默认为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。例如：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range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等价于 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range(0, 5, 1)</a:t>
            </a:r>
          </a:p>
          <a:p>
            <a:pPr>
              <a:lnSpc>
                <a:spcPct val="150000"/>
              </a:lnSpc>
            </a:pPr>
            <a:endParaRPr lang="zh-CN" altLang="en-US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下弧形箭头 1">
            <a:hlinkClick r:id="rId4" action="ppaction://hlinksldjump"/>
          </p:cNvPr>
          <p:cNvSpPr/>
          <p:nvPr/>
        </p:nvSpPr>
        <p:spPr>
          <a:xfrm rot="19034969">
            <a:off x="10044139" y="5385290"/>
            <a:ext cx="826806" cy="461397"/>
          </a:xfrm>
          <a:prstGeom prst="curvedUpArrow">
            <a:avLst>
              <a:gd name="adj1" fmla="val 25000"/>
              <a:gd name="adj2" fmla="val 50000"/>
              <a:gd name="adj3" fmla="val 73276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78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下弧形箭头 8"/>
          <p:cNvSpPr/>
          <p:nvPr/>
        </p:nvSpPr>
        <p:spPr>
          <a:xfrm rot="20409655">
            <a:off x="4011476" y="4914116"/>
            <a:ext cx="1420553" cy="397763"/>
          </a:xfrm>
          <a:prstGeom prst="curvedUpArrow">
            <a:avLst>
              <a:gd name="adj1" fmla="val 25000"/>
              <a:gd name="adj2" fmla="val 50000"/>
              <a:gd name="adj3" fmla="val 57258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</a:rPr>
              <a:t>Python 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列表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91613" y="1464689"/>
            <a:ext cx="94441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列表中值的</a:t>
            </a:r>
            <a:r>
              <a:rPr lang="zh-CN" altLang="en-US" sz="1600" dirty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切割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也可以用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zh-CN" altLang="en-US" sz="1600" b="1" dirty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1600" b="1" dirty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600" b="1" dirty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</a:t>
            </a:r>
            <a:r>
              <a:rPr lang="zh-CN" altLang="en-US" sz="1600" b="1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下标 </a:t>
            </a:r>
            <a:r>
              <a:rPr lang="en-US" altLang="zh-CN" sz="1600" b="1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600" b="1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尾下标 </a:t>
            </a:r>
            <a:r>
              <a:rPr lang="en-US" altLang="zh-CN" sz="1600" b="1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600" b="1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步长</a:t>
            </a:r>
            <a:r>
              <a:rPr lang="en-US" altLang="zh-CN" sz="1600" b="1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600" b="1" dirty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，就可以截取相应的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左到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右下标索引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 </a:t>
            </a:r>
            <a:r>
              <a:rPr lang="en-US" altLang="zh-CN" sz="1600" b="1" dirty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开始，从右到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左下标索引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 </a:t>
            </a:r>
            <a:r>
              <a:rPr lang="en-US" altLang="zh-CN" sz="1600" b="1" dirty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开始，下标可以为</a:t>
            </a:r>
            <a:r>
              <a:rPr lang="zh-CN" altLang="en-US" sz="1600" dirty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空表示取到头或尾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87421" y="2666995"/>
            <a:ext cx="32436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代码演示： </a:t>
            </a:r>
            <a:r>
              <a:rPr lang="en-US" altLang="zh-CN" sz="12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ch03-demo01-list-slice.py</a:t>
            </a:r>
            <a:endParaRPr lang="en-US" altLang="zh-CN" sz="120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33736" y="3294427"/>
            <a:ext cx="12715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 </a:t>
            </a:r>
            <a:endParaRPr lang="zh-CN" altLang="en-US" sz="1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24179" y="950712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如何访问列表？</a:t>
            </a:r>
            <a:endParaRPr lang="zh-CN" altLang="en-US" sz="2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075040" y="5306244"/>
            <a:ext cx="3737733" cy="421977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300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能否对 </a:t>
            </a:r>
            <a:r>
              <a:rPr lang="en-US" altLang="zh-CN" sz="1300" dirty="0" err="1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mList</a:t>
            </a:r>
            <a:r>
              <a:rPr lang="zh-CN" altLang="en-US" sz="1300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列表中的第一个元素进行修改？</a:t>
            </a:r>
            <a:endParaRPr lang="zh-CN" altLang="en-US" sz="1300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468">
            <a:off x="6854080" y="5070161"/>
            <a:ext cx="381359" cy="720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088" y="3086325"/>
            <a:ext cx="3486150" cy="2886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3736" y="3718599"/>
            <a:ext cx="2705100" cy="1019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64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8251</TotalTime>
  <Words>3901</Words>
  <Application>Microsoft Office PowerPoint</Application>
  <PresentationFormat>自定义</PresentationFormat>
  <Paragraphs>593</Paragraphs>
  <Slides>39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Office 主题</vt:lpstr>
      <vt:lpstr>第03讲：序列类型及表达式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 !</vt:lpstr>
    </vt:vector>
  </TitlesOfParts>
  <Company>Personal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alvin yan</dc:creator>
  <cp:lastModifiedBy>admin</cp:lastModifiedBy>
  <cp:revision>2698</cp:revision>
  <dcterms:created xsi:type="dcterms:W3CDTF">2017-04-17T02:08:04Z</dcterms:created>
  <dcterms:modified xsi:type="dcterms:W3CDTF">2020-06-29T05:42:45Z</dcterms:modified>
</cp:coreProperties>
</file>