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1" r:id="rId3"/>
    <p:sldId id="605" r:id="rId4"/>
    <p:sldId id="617" r:id="rId5"/>
    <p:sldId id="618" r:id="rId6"/>
    <p:sldId id="619" r:id="rId7"/>
    <p:sldId id="620" r:id="rId8"/>
    <p:sldId id="621" r:id="rId9"/>
    <p:sldId id="622" r:id="rId10"/>
    <p:sldId id="623" r:id="rId11"/>
    <p:sldId id="624" r:id="rId12"/>
    <p:sldId id="625" r:id="rId13"/>
    <p:sldId id="626" r:id="rId14"/>
    <p:sldId id="627" r:id="rId15"/>
    <p:sldId id="628" r:id="rId16"/>
    <p:sldId id="641" r:id="rId17"/>
    <p:sldId id="642" r:id="rId18"/>
    <p:sldId id="643" r:id="rId19"/>
    <p:sldId id="644" r:id="rId20"/>
    <p:sldId id="645" r:id="rId21"/>
    <p:sldId id="629" r:id="rId22"/>
    <p:sldId id="630" r:id="rId23"/>
    <p:sldId id="631" r:id="rId24"/>
    <p:sldId id="632" r:id="rId25"/>
    <p:sldId id="633" r:id="rId26"/>
    <p:sldId id="634" r:id="rId27"/>
    <p:sldId id="635" r:id="rId28"/>
    <p:sldId id="636" r:id="rId29"/>
    <p:sldId id="637" r:id="rId30"/>
    <p:sldId id="638" r:id="rId31"/>
    <p:sldId id="639" r:id="rId32"/>
    <p:sldId id="640"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CA2A2A"/>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14" autoAdjust="0"/>
  </p:normalViewPr>
  <p:slideViewPr>
    <p:cSldViewPr snapToGrid="0" showGuides="1">
      <p:cViewPr varScale="1">
        <p:scale>
          <a:sx n="77" d="100"/>
          <a:sy n="77" d="100"/>
        </p:scale>
        <p:origin x="-192" y="-90"/>
      </p:cViewPr>
      <p:guideLst>
        <p:guide orient="horz" pos="2137"/>
        <p:guide pos="3840"/>
      </p:guideLst>
    </p:cSldViewPr>
  </p:slideViewPr>
  <p:outlineViewPr>
    <p:cViewPr>
      <p:scale>
        <a:sx n="33" d="100"/>
        <a:sy n="33" d="100"/>
      </p:scale>
      <p:origin x="0" y="-6864"/>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06</a:t>
            </a:r>
            <a:r>
              <a:rPr lang="zh-CN" altLang="en-US" sz="3500" dirty="0" smtClean="0">
                <a:solidFill>
                  <a:schemeClr val="tx1">
                    <a:lumMod val="65000"/>
                    <a:lumOff val="35000"/>
                  </a:schemeClr>
                </a:solidFill>
              </a:rPr>
              <a:t>章：</a:t>
            </a:r>
            <a:r>
              <a:rPr lang="en-US" altLang="zh-CN" sz="3500" dirty="0" smtClean="0">
                <a:solidFill>
                  <a:schemeClr val="tx1">
                    <a:lumMod val="65000"/>
                    <a:lumOff val="35000"/>
                  </a:schemeClr>
                </a:solidFill>
              </a:rPr>
              <a:t>Pandas</a:t>
            </a:r>
            <a:r>
              <a:rPr lang="zh-CN" altLang="en-US" sz="3500" dirty="0" smtClean="0">
                <a:solidFill>
                  <a:schemeClr val="tx1">
                    <a:lumMod val="65000"/>
                    <a:lumOff val="35000"/>
                  </a:schemeClr>
                </a:solidFill>
              </a:rPr>
              <a:t>模块进阶</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a:t>
            </a:r>
            <a:r>
              <a:rPr lang="zh-CN" altLang="en-US" sz="2000" b="1" dirty="0">
                <a:solidFill>
                  <a:schemeClr val="bg1">
                    <a:lumMod val="95000"/>
                  </a:schemeClr>
                </a:solidFill>
              </a:rPr>
              <a:t>进阶</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89" y="1012303"/>
            <a:ext cx="1005733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之间的运算差不多也是这个样子。</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4" y="1564659"/>
            <a:ext cx="6251135"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a:t>
            </a:r>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对象的运算</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ch04-demo21.py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1" y="1987234"/>
            <a:ext cx="5393888" cy="258891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df</a:t>
            </a:r>
            <a:r>
              <a:rPr lang="zh-CN" altLang="en-US" sz="1400" dirty="0">
                <a:solidFill>
                  <a:schemeClr val="accent6"/>
                </a:solidFill>
              </a:rPr>
              <a:t>对象</a:t>
            </a: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smtClean="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ade</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err="1">
                <a:solidFill>
                  <a:schemeClr val="accent6"/>
                </a:solidFill>
              </a:rPr>
              <a:t>df</a:t>
            </a:r>
            <a:endParaRPr lang="en-US" altLang="zh-CN"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df</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根据</a:t>
            </a:r>
            <a:r>
              <a:rPr lang="en-US" altLang="zh-CN" sz="1400" dirty="0" err="1">
                <a:solidFill>
                  <a:schemeClr val="accent6"/>
                </a:solidFill>
              </a:rPr>
              <a:t>df</a:t>
            </a:r>
            <a:r>
              <a:rPr lang="zh-CN" altLang="en-US" sz="1400" dirty="0">
                <a:solidFill>
                  <a:schemeClr val="accent6"/>
                </a:solidFill>
              </a:rPr>
              <a:t>创建一个</a:t>
            </a:r>
            <a:r>
              <a:rPr lang="en-US" altLang="zh-CN" sz="1400" dirty="0">
                <a:solidFill>
                  <a:schemeClr val="accent6"/>
                </a:solidFill>
              </a:rPr>
              <a:t>Series</a:t>
            </a:r>
          </a:p>
          <a:p>
            <a:pPr>
              <a:lnSpc>
                <a:spcPts val="2200"/>
              </a:lnSpc>
            </a:pPr>
            <a:r>
              <a:rPr lang="en-US" altLang="zh-CN" sz="1400" dirty="0">
                <a:solidFill>
                  <a:schemeClr val="tx1">
                    <a:lumMod val="65000"/>
                    <a:lumOff val="35000"/>
                  </a:schemeClr>
                </a:solidFill>
              </a:rPr>
              <a:t>s = </a:t>
            </a:r>
            <a:r>
              <a:rPr lang="en-US" altLang="zh-CN" sz="1400" dirty="0" err="1">
                <a:solidFill>
                  <a:schemeClr val="tx1">
                    <a:lumMod val="65000"/>
                    <a:lumOff val="35000"/>
                  </a:schemeClr>
                </a:solidFill>
              </a:rPr>
              <a:t>df.</a:t>
            </a:r>
            <a:r>
              <a:rPr lang="en-US" altLang="zh-CN" sz="1400" dirty="0" err="1">
                <a:solidFill>
                  <a:schemeClr val="accent2"/>
                </a:solidFill>
              </a:rPr>
              <a:t>ix</a:t>
            </a:r>
            <a:r>
              <a:rPr lang="en-US" altLang="zh-CN" sz="1400" dirty="0">
                <a:solidFill>
                  <a:schemeClr val="tx1">
                    <a:lumMod val="65000"/>
                    <a:lumOff val="35000"/>
                  </a:schemeClr>
                </a:solidFill>
              </a:rPr>
              <a:t>[0]</a:t>
            </a: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s</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s</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7739744" y="1409585"/>
            <a:ext cx="3051626" cy="317985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d   e                                                                            </a:t>
            </a:r>
          </a:p>
          <a:p>
            <a:pPr>
              <a:lnSpc>
                <a:spcPts val="2200"/>
              </a:lnSpc>
            </a:pPr>
            <a:r>
              <a:rPr lang="pt-BR" altLang="zh-CN" sz="1400" dirty="0">
                <a:solidFill>
                  <a:schemeClr val="bg1">
                    <a:lumMod val="95000"/>
                  </a:schemeClr>
                </a:solidFill>
              </a:rPr>
              <a:t>0  0   1   2                                                                            </a:t>
            </a:r>
          </a:p>
          <a:p>
            <a:pPr>
              <a:lnSpc>
                <a:spcPts val="2200"/>
              </a:lnSpc>
            </a:pPr>
            <a:r>
              <a:rPr lang="pt-BR" altLang="zh-CN" sz="1400" dirty="0">
                <a:solidFill>
                  <a:schemeClr val="bg1">
                    <a:lumMod val="95000"/>
                  </a:schemeClr>
                </a:solidFill>
              </a:rPr>
              <a:t>1  3   4   5                                                                            </a:t>
            </a:r>
          </a:p>
          <a:p>
            <a:pPr>
              <a:lnSpc>
                <a:spcPts val="2200"/>
              </a:lnSpc>
            </a:pPr>
            <a:r>
              <a:rPr lang="pt-BR" altLang="zh-CN" sz="1400" dirty="0">
                <a:solidFill>
                  <a:schemeClr val="bg1">
                    <a:lumMod val="95000"/>
                  </a:schemeClr>
                </a:solidFill>
              </a:rPr>
              <a:t>2  6   7   8                                                                            </a:t>
            </a:r>
          </a:p>
          <a:p>
            <a:pPr>
              <a:lnSpc>
                <a:spcPts val="2200"/>
              </a:lnSpc>
            </a:pPr>
            <a:r>
              <a:rPr lang="pt-BR" altLang="zh-CN" sz="1400" dirty="0" smtClean="0">
                <a:solidFill>
                  <a:schemeClr val="bg1">
                    <a:lumMod val="95000"/>
                  </a:schemeClr>
                </a:solidFill>
              </a:rPr>
              <a:t>3  9  </a:t>
            </a:r>
            <a:r>
              <a:rPr lang="pt-BR" altLang="zh-CN" sz="1400" dirty="0">
                <a:solidFill>
                  <a:schemeClr val="bg1">
                    <a:lumMod val="95000"/>
                  </a:schemeClr>
                </a:solidFill>
              </a:rPr>
              <a:t>10  11   </a:t>
            </a:r>
            <a:endParaRPr lang="pt-BR"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en-US" altLang="zh-CN" sz="1400" dirty="0" smtClean="0">
                <a:solidFill>
                  <a:schemeClr val="accent6">
                    <a:lumMod val="60000"/>
                    <a:lumOff val="40000"/>
                  </a:schemeClr>
                </a:solidFill>
              </a:rPr>
              <a:t>s</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smtClean="0">
                <a:solidFill>
                  <a:schemeClr val="bg1">
                    <a:lumMod val="95000"/>
                  </a:schemeClr>
                </a:solidFill>
              </a:rPr>
              <a:t>a    </a:t>
            </a:r>
            <a:r>
              <a:rPr lang="pt-BR" altLang="zh-CN" sz="1400" dirty="0">
                <a:solidFill>
                  <a:schemeClr val="bg1">
                    <a:lumMod val="95000"/>
                  </a:schemeClr>
                </a:solidFill>
              </a:rPr>
              <a:t>0                                                                                  </a:t>
            </a:r>
          </a:p>
          <a:p>
            <a:pPr>
              <a:lnSpc>
                <a:spcPts val="2200"/>
              </a:lnSpc>
            </a:pPr>
            <a:r>
              <a:rPr lang="pt-BR" altLang="zh-CN" sz="1400" dirty="0">
                <a:solidFill>
                  <a:schemeClr val="bg1">
                    <a:lumMod val="95000"/>
                  </a:schemeClr>
                </a:solidFill>
              </a:rPr>
              <a:t>d    1                                                                                  </a:t>
            </a:r>
          </a:p>
          <a:p>
            <a:pPr>
              <a:lnSpc>
                <a:spcPts val="2200"/>
              </a:lnSpc>
            </a:pPr>
            <a:r>
              <a:rPr lang="pt-BR" altLang="zh-CN" sz="1400" dirty="0">
                <a:solidFill>
                  <a:schemeClr val="bg1">
                    <a:lumMod val="95000"/>
                  </a:schemeClr>
                </a:solidFill>
              </a:rPr>
              <a:t>e    2                                                                                  </a:t>
            </a:r>
          </a:p>
          <a:p>
            <a:pPr>
              <a:lnSpc>
                <a:spcPts val="2200"/>
              </a:lnSpc>
            </a:pPr>
            <a:r>
              <a:rPr lang="pt-BR" altLang="zh-CN" sz="1400" dirty="0">
                <a:solidFill>
                  <a:schemeClr val="bg1">
                    <a:lumMod val="95000"/>
                  </a:schemeClr>
                </a:solidFill>
              </a:rPr>
              <a:t>Name: 0, dtype: int64 </a:t>
            </a:r>
            <a:endParaRPr lang="en-US" altLang="zh-CN" sz="1400" dirty="0" smtClean="0">
              <a:solidFill>
                <a:schemeClr val="bg1">
                  <a:lumMod val="95000"/>
                </a:schemeClr>
              </a:solidFill>
            </a:endParaRPr>
          </a:p>
        </p:txBody>
      </p:sp>
      <p:sp>
        <p:nvSpPr>
          <p:cNvPr id="17" name="矩形 16"/>
          <p:cNvSpPr/>
          <p:nvPr/>
        </p:nvSpPr>
        <p:spPr>
          <a:xfrm>
            <a:off x="1233894" y="4729551"/>
            <a:ext cx="5402765" cy="1569660"/>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默认情况下，</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之间的算术运算将</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的索引匹配到</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的列，然后沿着行一直广播下去。</a:t>
            </a:r>
            <a:endPar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也就是</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df</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的每一样减去</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行数据。</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6787228" y="4723601"/>
            <a:ext cx="1697992" cy="65779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en-US" altLang="zh-CN" sz="1400" dirty="0" err="1" smtClean="0">
                <a:solidFill>
                  <a:schemeClr val="accent6"/>
                </a:solidFill>
              </a:rPr>
              <a:t>df</a:t>
            </a:r>
            <a:r>
              <a:rPr lang="en-US" altLang="zh-CN" sz="1400" dirty="0" smtClean="0">
                <a:solidFill>
                  <a:schemeClr val="accent6"/>
                </a:solidFill>
              </a:rPr>
              <a:t>-s</a:t>
            </a:r>
          </a:p>
          <a:p>
            <a:pPr>
              <a:lnSpc>
                <a:spcPts val="2200"/>
              </a:lnSpc>
            </a:pPr>
            <a:r>
              <a:rPr lang="en-US" altLang="zh-CN" sz="1400" dirty="0">
                <a:solidFill>
                  <a:srgbClr val="0563C1"/>
                </a:solidFill>
              </a:rPr>
              <a:t>p</a:t>
            </a:r>
            <a:r>
              <a:rPr lang="en-US" altLang="zh-CN" sz="1400" dirty="0" smtClean="0">
                <a:solidFill>
                  <a:srgbClr val="0563C1"/>
                </a:solidFill>
              </a:rPr>
              <a:t>rint</a:t>
            </a:r>
            <a:r>
              <a:rPr lang="en-US" altLang="zh-CN" sz="1400" dirty="0" smtClean="0">
                <a:solidFill>
                  <a:schemeClr val="accent6"/>
                </a:solidFill>
              </a:rPr>
              <a:t> </a:t>
            </a:r>
            <a:r>
              <a:rPr lang="en-US" altLang="zh-CN" sz="1400" dirty="0" err="1" smtClean="0">
                <a:solidFill>
                  <a:schemeClr val="accent2"/>
                </a:solidFill>
              </a:rPr>
              <a:t>df</a:t>
            </a:r>
            <a:r>
              <a:rPr lang="en-US" altLang="zh-CN" sz="1400" dirty="0" smtClean="0">
                <a:solidFill>
                  <a:schemeClr val="accent2"/>
                </a:solidFill>
              </a:rPr>
              <a:t> - s</a:t>
            </a:r>
            <a:endParaRPr lang="en-US" altLang="zh-CN" sz="1400" dirty="0">
              <a:solidFill>
                <a:schemeClr val="tx1">
                  <a:lumMod val="65000"/>
                  <a:lumOff val="35000"/>
                </a:schemeClr>
              </a:solidFill>
            </a:endParaRPr>
          </a:p>
        </p:txBody>
      </p:sp>
      <p:sp>
        <p:nvSpPr>
          <p:cNvPr id="13" name="标题 1"/>
          <p:cNvSpPr txBox="1">
            <a:spLocks/>
          </p:cNvSpPr>
          <p:nvPr/>
        </p:nvSpPr>
        <p:spPr>
          <a:xfrm>
            <a:off x="8842830" y="4705232"/>
            <a:ext cx="1614713" cy="18536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a:t>
            </a:r>
            <a:r>
              <a:rPr lang="en-US" altLang="zh-CN" sz="1400" dirty="0" smtClean="0">
                <a:solidFill>
                  <a:schemeClr val="accent6">
                    <a:lumMod val="60000"/>
                    <a:lumOff val="40000"/>
                  </a:schemeClr>
                </a:solidFill>
              </a:rPr>
              <a:t>-s</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d   e                                                                            </a:t>
            </a:r>
          </a:p>
          <a:p>
            <a:pPr>
              <a:lnSpc>
                <a:spcPts val="2200"/>
              </a:lnSpc>
            </a:pPr>
            <a:r>
              <a:rPr lang="pt-BR" altLang="zh-CN" sz="1400" dirty="0">
                <a:solidFill>
                  <a:schemeClr val="bg1">
                    <a:lumMod val="95000"/>
                  </a:schemeClr>
                </a:solidFill>
              </a:rPr>
              <a:t>0  0   </a:t>
            </a:r>
            <a:r>
              <a:rPr lang="pt-BR" altLang="zh-CN" sz="1400" dirty="0" smtClean="0">
                <a:solidFill>
                  <a:schemeClr val="bg1">
                    <a:lumMod val="95000"/>
                  </a:schemeClr>
                </a:solidFill>
              </a:rPr>
              <a:t>0   0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1  3   </a:t>
            </a:r>
            <a:r>
              <a:rPr lang="pt-BR" altLang="zh-CN" sz="1400" dirty="0" smtClean="0">
                <a:solidFill>
                  <a:schemeClr val="bg1">
                    <a:lumMod val="95000"/>
                  </a:schemeClr>
                </a:solidFill>
              </a:rPr>
              <a:t>3   3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2  6   </a:t>
            </a:r>
            <a:r>
              <a:rPr lang="pt-BR" altLang="zh-CN" sz="1400" dirty="0" smtClean="0">
                <a:solidFill>
                  <a:schemeClr val="bg1">
                    <a:lumMod val="95000"/>
                  </a:schemeClr>
                </a:solidFill>
              </a:rPr>
              <a:t>6   6                                                                            </a:t>
            </a:r>
            <a:endParaRPr lang="pt-BR" altLang="zh-CN" sz="1400" dirty="0">
              <a:solidFill>
                <a:schemeClr val="bg1">
                  <a:lumMod val="95000"/>
                </a:schemeClr>
              </a:solidFill>
            </a:endParaRPr>
          </a:p>
          <a:p>
            <a:pPr>
              <a:lnSpc>
                <a:spcPts val="2200"/>
              </a:lnSpc>
            </a:pPr>
            <a:r>
              <a:rPr lang="pt-BR" altLang="zh-CN" sz="1400" dirty="0" smtClean="0">
                <a:solidFill>
                  <a:schemeClr val="bg1">
                    <a:lumMod val="95000"/>
                  </a:schemeClr>
                </a:solidFill>
              </a:rPr>
              <a:t>3  9   9   9   </a:t>
            </a:r>
          </a:p>
        </p:txBody>
      </p:sp>
    </p:spTree>
    <p:extLst>
      <p:ext uri="{BB962C8B-B14F-4D97-AF65-F5344CB8AC3E}">
        <p14:creationId xmlns:p14="http://schemas.microsoft.com/office/powerpoint/2010/main" val="387638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89" y="1012303"/>
            <a:ext cx="1104431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如果某个索引值在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的列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a:t>
            </a:r>
            <a:r>
              <a:rPr lang="zh-CN" altLang="en-US" sz="1600" dirty="0" smtClean="0">
                <a:ln w="0"/>
                <a:solidFill>
                  <a:srgbClr val="C00000"/>
                </a:solidFill>
                <a:latin typeface="微软雅黑" panose="020B0503020204020204" pitchFamily="34" charset="-122"/>
                <a:ea typeface="微软雅黑" panose="020B0503020204020204" pitchFamily="34" charset="-122"/>
              </a:rPr>
              <a:t>找不到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，则参与运算的两个对象</a:t>
            </a:r>
            <a:r>
              <a:rPr lang="zh-CN" altLang="en-US" sz="1600" dirty="0" smtClean="0">
                <a:ln w="0"/>
                <a:solidFill>
                  <a:srgbClr val="C00000"/>
                </a:solidFill>
                <a:latin typeface="微软雅黑" panose="020B0503020204020204" pitchFamily="34" charset="-122"/>
                <a:ea typeface="微软雅黑" panose="020B0503020204020204" pitchFamily="34" charset="-122"/>
              </a:rPr>
              <a:t>就会被重新索引以形成并集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4" y="1564659"/>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ch04-demo22.py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1" y="1987234"/>
            <a:ext cx="5393888" cy="210579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a:solidFill>
                  <a:schemeClr val="accent2"/>
                </a:solidFill>
              </a:rPr>
              <a:t>range</a:t>
            </a:r>
            <a:r>
              <a:rPr lang="en-US" altLang="zh-CN" sz="1400" dirty="0">
                <a:solidFill>
                  <a:schemeClr val="tx1">
                    <a:lumMod val="65000"/>
                    <a:lumOff val="35000"/>
                  </a:schemeClr>
                </a:solidFill>
              </a:rPr>
              <a:t>(3),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bef</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endParaRPr lang="en-US" altLang="zh-CN" sz="1400" dirty="0">
              <a:solidFill>
                <a:schemeClr val="accent6"/>
              </a:solidFill>
            </a:endParaRP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smtClean="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bde</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en-US" altLang="zh-CN" sz="1400" dirty="0" err="1">
                <a:solidFill>
                  <a:schemeClr val="accent6"/>
                </a:solidFill>
              </a:rPr>
              <a:t>df+s</a:t>
            </a:r>
            <a:endParaRPr lang="en-US" altLang="zh-CN" sz="1400" dirty="0">
              <a:solidFill>
                <a:schemeClr val="accent6"/>
              </a:solidFill>
            </a:endParaRPr>
          </a:p>
          <a:p>
            <a:pPr>
              <a:lnSpc>
                <a:spcPts val="2200"/>
              </a:lnSpc>
            </a:pPr>
            <a:r>
              <a:rPr lang="en-US" altLang="zh-CN" sz="1400" dirty="0">
                <a:solidFill>
                  <a:srgbClr val="0563C1"/>
                </a:solidFill>
              </a:rPr>
              <a:t>print </a:t>
            </a:r>
            <a:r>
              <a:rPr lang="zh-CN" altLang="en-US" sz="1400" dirty="0" smtClean="0">
                <a:solidFill>
                  <a:srgbClr val="0563C1"/>
                </a:solidFill>
              </a:rPr>
              <a:t>（</a:t>
            </a:r>
            <a:r>
              <a:rPr lang="en-US" altLang="zh-CN" sz="1400" dirty="0" err="1" smtClean="0">
                <a:solidFill>
                  <a:schemeClr val="accent2"/>
                </a:solidFill>
              </a:rPr>
              <a:t>df+s</a:t>
            </a:r>
            <a:r>
              <a:rPr lang="zh-CN" altLang="en-US" sz="1400" dirty="0" smtClean="0">
                <a:solidFill>
                  <a:schemeClr val="accent2"/>
                </a:solidFill>
              </a:rPr>
              <a:t>）</a:t>
            </a:r>
            <a:endParaRPr lang="en-US" altLang="zh-CN" sz="1400" dirty="0">
              <a:solidFill>
                <a:schemeClr val="accent2"/>
              </a:solidFill>
            </a:endParaRPr>
          </a:p>
        </p:txBody>
      </p:sp>
      <p:sp>
        <p:nvSpPr>
          <p:cNvPr id="10" name="标题 1"/>
          <p:cNvSpPr txBox="1">
            <a:spLocks/>
          </p:cNvSpPr>
          <p:nvPr/>
        </p:nvSpPr>
        <p:spPr>
          <a:xfrm>
            <a:off x="6859800" y="2012408"/>
            <a:ext cx="3051626" cy="19829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df+s</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fi-FI" altLang="zh-CN" sz="1400" dirty="0">
                <a:solidFill>
                  <a:schemeClr val="bg1">
                    <a:lumMod val="95000"/>
                  </a:schemeClr>
                </a:solidFill>
              </a:rPr>
              <a:t> </a:t>
            </a:r>
            <a:r>
              <a:rPr lang="fi-FI" altLang="zh-CN" sz="1400" dirty="0" smtClean="0">
                <a:solidFill>
                  <a:schemeClr val="bg1">
                    <a:lumMod val="95000"/>
                  </a:schemeClr>
                </a:solidFill>
              </a:rPr>
              <a:t>      b        d      e         f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0  0.0 </a:t>
            </a:r>
            <a:r>
              <a:rPr lang="fi-FI" altLang="zh-CN" sz="1400" dirty="0" smtClean="0">
                <a:solidFill>
                  <a:schemeClr val="bg1">
                    <a:lumMod val="95000"/>
                  </a:schemeClr>
                </a:solidFill>
              </a:rPr>
              <a:t>  NaN   </a:t>
            </a:r>
            <a:r>
              <a:rPr lang="fi-FI" altLang="zh-CN" sz="1400" dirty="0">
                <a:solidFill>
                  <a:schemeClr val="bg1">
                    <a:lumMod val="95000"/>
                  </a:schemeClr>
                </a:solidFill>
              </a:rPr>
              <a:t>3.0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1  </a:t>
            </a:r>
            <a:r>
              <a:rPr lang="fi-FI" altLang="zh-CN" sz="1400" dirty="0" smtClean="0">
                <a:solidFill>
                  <a:schemeClr val="bg1">
                    <a:lumMod val="95000"/>
                  </a:schemeClr>
                </a:solidFill>
              </a:rPr>
              <a:t>3.0   </a:t>
            </a:r>
            <a:r>
              <a:rPr lang="fi-FI" altLang="zh-CN" sz="1400" dirty="0">
                <a:solidFill>
                  <a:schemeClr val="bg1">
                    <a:lumMod val="95000"/>
                  </a:schemeClr>
                </a:solidFill>
              </a:rPr>
              <a:t>NaN   6.0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2  6.0 </a:t>
            </a:r>
            <a:r>
              <a:rPr lang="fi-FI" altLang="zh-CN" sz="1400" dirty="0" smtClean="0">
                <a:solidFill>
                  <a:schemeClr val="bg1">
                    <a:lumMod val="95000"/>
                  </a:schemeClr>
                </a:solidFill>
              </a:rPr>
              <a:t>  NaN   9.0   </a:t>
            </a:r>
            <a:r>
              <a:rPr lang="fi-FI" altLang="zh-CN" sz="1400" dirty="0">
                <a:solidFill>
                  <a:schemeClr val="bg1">
                    <a:lumMod val="95000"/>
                  </a:schemeClr>
                </a:solidFill>
              </a:rPr>
              <a:t>NaN                                                                    </a:t>
            </a:r>
          </a:p>
          <a:p>
            <a:pPr>
              <a:lnSpc>
                <a:spcPts val="2200"/>
              </a:lnSpc>
            </a:pPr>
            <a:r>
              <a:rPr lang="fi-FI" altLang="zh-CN" sz="1400" dirty="0">
                <a:solidFill>
                  <a:schemeClr val="bg1">
                    <a:lumMod val="95000"/>
                  </a:schemeClr>
                </a:solidFill>
              </a:rPr>
              <a:t>3  9.0 </a:t>
            </a:r>
            <a:r>
              <a:rPr lang="fi-FI" altLang="zh-CN" sz="1400" dirty="0" smtClean="0">
                <a:solidFill>
                  <a:schemeClr val="bg1">
                    <a:lumMod val="95000"/>
                  </a:schemeClr>
                </a:solidFill>
              </a:rPr>
              <a:t>  NaN  </a:t>
            </a:r>
            <a:r>
              <a:rPr lang="fi-FI" altLang="zh-CN" sz="1400" dirty="0">
                <a:solidFill>
                  <a:schemeClr val="bg1">
                    <a:lumMod val="95000"/>
                  </a:schemeClr>
                </a:solidFill>
              </a:rPr>
              <a:t>12.0 </a:t>
            </a:r>
            <a:r>
              <a:rPr lang="fi-FI" altLang="zh-CN" sz="1400" dirty="0" smtClean="0">
                <a:solidFill>
                  <a:schemeClr val="bg1">
                    <a:lumMod val="95000"/>
                  </a:schemeClr>
                </a:solidFill>
              </a:rPr>
              <a:t> NaN </a:t>
            </a:r>
            <a:endParaRPr lang="en-US" altLang="zh-CN" sz="1400" dirty="0" smtClean="0">
              <a:solidFill>
                <a:schemeClr val="bg1">
                  <a:lumMod val="95000"/>
                </a:schemeClr>
              </a:solidFill>
            </a:endParaRPr>
          </a:p>
        </p:txBody>
      </p:sp>
      <p:sp>
        <p:nvSpPr>
          <p:cNvPr id="17" name="矩形 16"/>
          <p:cNvSpPr/>
          <p:nvPr/>
        </p:nvSpPr>
        <p:spPr>
          <a:xfrm>
            <a:off x="1205658" y="4264539"/>
            <a:ext cx="7502913"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如果希望匹配行且在列上广播，则必须使用算术运算方法</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为轴号参数）</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1233894" y="4897714"/>
            <a:ext cx="3281668" cy="108217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匹配行并在列上进行广播</a:t>
            </a:r>
          </a:p>
          <a:p>
            <a:pPr>
              <a:lnSpc>
                <a:spcPts val="2200"/>
              </a:lnSpc>
            </a:pPr>
            <a:r>
              <a:rPr lang="en-US" altLang="zh-CN" sz="1400" dirty="0">
                <a:solidFill>
                  <a:schemeClr val="tx1">
                    <a:lumMod val="65000"/>
                    <a:lumOff val="35000"/>
                  </a:schemeClr>
                </a:solidFill>
              </a:rPr>
              <a:t>s2 = </a:t>
            </a: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['d']</a:t>
            </a:r>
          </a:p>
          <a:p>
            <a:pPr>
              <a:lnSpc>
                <a:spcPts val="2200"/>
              </a:lnSpc>
            </a:pPr>
            <a:r>
              <a:rPr lang="en-US" altLang="zh-CN" sz="1400" dirty="0">
                <a:solidFill>
                  <a:srgbClr val="0563C1"/>
                </a:solidFill>
              </a:rPr>
              <a:t>print </a:t>
            </a:r>
            <a:r>
              <a:rPr lang="zh-CN" altLang="en-US" sz="1400" dirty="0" smtClean="0">
                <a:solidFill>
                  <a:srgbClr val="0563C1"/>
                </a:solidFill>
              </a:rPr>
              <a:t>（</a:t>
            </a:r>
            <a:r>
              <a:rPr lang="en-US" altLang="zh-CN" sz="1400" dirty="0" err="1" smtClean="0">
                <a:solidFill>
                  <a:schemeClr val="tx1">
                    <a:lumMod val="65000"/>
                    <a:lumOff val="35000"/>
                  </a:schemeClr>
                </a:solidFill>
              </a:rPr>
              <a:t>df.</a:t>
            </a:r>
            <a:r>
              <a:rPr lang="en-US" altLang="zh-CN" sz="1400" dirty="0" err="1" smtClean="0">
                <a:solidFill>
                  <a:schemeClr val="accent2"/>
                </a:solidFill>
              </a:rPr>
              <a:t>sub</a:t>
            </a:r>
            <a:r>
              <a:rPr lang="en-US" altLang="zh-CN" sz="1400" dirty="0" smtClean="0">
                <a:solidFill>
                  <a:schemeClr val="tx1">
                    <a:lumMod val="65000"/>
                    <a:lumOff val="35000"/>
                  </a:schemeClr>
                </a:solidFill>
              </a:rPr>
              <a:t>(s2</a:t>
            </a:r>
            <a:r>
              <a:rPr lang="en-US" altLang="zh-CN" sz="1400" dirty="0">
                <a:solidFill>
                  <a:schemeClr val="tx1">
                    <a:lumMod val="65000"/>
                    <a:lumOff val="35000"/>
                  </a:schemeClr>
                </a:solidFill>
              </a:rPr>
              <a:t>, </a:t>
            </a:r>
            <a:r>
              <a:rPr lang="en-US" altLang="zh-CN" sz="1400" dirty="0">
                <a:solidFill>
                  <a:srgbClr val="7030A0"/>
                </a:solidFill>
              </a:rPr>
              <a:t>axis</a:t>
            </a:r>
            <a:r>
              <a:rPr lang="en-US" altLang="zh-CN" sz="1400" dirty="0">
                <a:solidFill>
                  <a:schemeClr val="tx1">
                    <a:lumMod val="65000"/>
                    <a:lumOff val="35000"/>
                  </a:schemeClr>
                </a:solidFill>
              </a:rPr>
              <a:t>=0</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3" name="标题 1"/>
          <p:cNvSpPr txBox="1">
            <a:spLocks/>
          </p:cNvSpPr>
          <p:nvPr/>
        </p:nvSpPr>
        <p:spPr>
          <a:xfrm>
            <a:off x="4993710" y="4897714"/>
            <a:ext cx="1614713" cy="18536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b  </a:t>
            </a:r>
            <a:r>
              <a:rPr lang="pt-BR" altLang="zh-CN" sz="1400" dirty="0">
                <a:solidFill>
                  <a:schemeClr val="bg1">
                    <a:lumMod val="95000"/>
                  </a:schemeClr>
                </a:solidFill>
              </a:rPr>
              <a:t>d  e                                                                              </a:t>
            </a:r>
          </a:p>
          <a:p>
            <a:pPr>
              <a:lnSpc>
                <a:spcPts val="2200"/>
              </a:lnSpc>
            </a:pPr>
            <a:r>
              <a:rPr lang="pt-BR" altLang="zh-CN" sz="1400" dirty="0">
                <a:solidFill>
                  <a:schemeClr val="bg1">
                    <a:lumMod val="95000"/>
                  </a:schemeClr>
                </a:solidFill>
              </a:rPr>
              <a:t>0 -1  0  1                                                                              </a:t>
            </a:r>
          </a:p>
          <a:p>
            <a:pPr>
              <a:lnSpc>
                <a:spcPts val="2200"/>
              </a:lnSpc>
            </a:pPr>
            <a:r>
              <a:rPr lang="pt-BR" altLang="zh-CN" sz="1400" dirty="0">
                <a:solidFill>
                  <a:schemeClr val="bg1">
                    <a:lumMod val="95000"/>
                  </a:schemeClr>
                </a:solidFill>
              </a:rPr>
              <a:t>1 -1  0  1                                                                              </a:t>
            </a:r>
          </a:p>
          <a:p>
            <a:pPr>
              <a:lnSpc>
                <a:spcPts val="2200"/>
              </a:lnSpc>
            </a:pPr>
            <a:r>
              <a:rPr lang="pt-BR" altLang="zh-CN" sz="1400" dirty="0">
                <a:solidFill>
                  <a:schemeClr val="bg1">
                    <a:lumMod val="95000"/>
                  </a:schemeClr>
                </a:solidFill>
              </a:rPr>
              <a:t>2 -1  0  1                                                                              </a:t>
            </a:r>
          </a:p>
          <a:p>
            <a:pPr>
              <a:lnSpc>
                <a:spcPts val="2200"/>
              </a:lnSpc>
            </a:pPr>
            <a:r>
              <a:rPr lang="pt-BR" altLang="zh-CN" sz="1400" dirty="0">
                <a:solidFill>
                  <a:schemeClr val="bg1">
                    <a:lumMod val="95000"/>
                  </a:schemeClr>
                </a:solidFill>
              </a:rPr>
              <a:t>3 -1  0  1 </a:t>
            </a:r>
            <a:endParaRPr lang="pt-BR" altLang="zh-CN" sz="1400" dirty="0" smtClean="0">
              <a:solidFill>
                <a:schemeClr val="bg1">
                  <a:lumMod val="95000"/>
                </a:schemeClr>
              </a:solidFill>
            </a:endParaRPr>
          </a:p>
        </p:txBody>
      </p:sp>
    </p:spTree>
    <p:extLst>
      <p:ext uri="{BB962C8B-B14F-4D97-AF65-F5344CB8AC3E}">
        <p14:creationId xmlns:p14="http://schemas.microsoft.com/office/powerpoint/2010/main" val="402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236955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1.6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排序和排名</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根据条件对数据集</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sorting</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）也是一种重要的内置运算。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要</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行或列索引进行排序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（按字典顺序），可以使用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sort_index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方法，它将返回一个已排序的新对象。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51629"/>
            <a:ext cx="5793445"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sort_index</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索引排序</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ch04-demo23.py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974205"/>
            <a:ext cx="5393888" cy="139459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(range(4),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dabc</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行索引排序</a:t>
            </a:r>
            <a:r>
              <a:rPr lang="zh-CN" altLang="en-US" sz="1400" dirty="0" smtClean="0">
                <a:solidFill>
                  <a:schemeClr val="accent6"/>
                </a:solidFill>
              </a:rPr>
              <a:t>输出（默认按行索引）</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s.</a:t>
            </a:r>
            <a:r>
              <a:rPr lang="en-US" altLang="zh-CN" sz="1400" dirty="0" err="1" smtClean="0">
                <a:solidFill>
                  <a:schemeClr val="accent2"/>
                </a:solidFill>
              </a:rPr>
              <a:t>sort_index</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7405917" y="2974206"/>
            <a:ext cx="1331683" cy="19751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a    1                                                                                  </a:t>
            </a:r>
          </a:p>
          <a:p>
            <a:pPr>
              <a:lnSpc>
                <a:spcPts val="2200"/>
              </a:lnSpc>
            </a:pPr>
            <a:r>
              <a:rPr lang="pt-BR" altLang="zh-CN" sz="1400" dirty="0">
                <a:solidFill>
                  <a:schemeClr val="bg1">
                    <a:lumMod val="95000"/>
                  </a:schemeClr>
                </a:solidFill>
              </a:rPr>
              <a:t>b    2                                                                                  </a:t>
            </a:r>
          </a:p>
          <a:p>
            <a:pPr>
              <a:lnSpc>
                <a:spcPts val="2200"/>
              </a:lnSpc>
            </a:pPr>
            <a:r>
              <a:rPr lang="pt-BR" altLang="zh-CN" sz="1400" dirty="0">
                <a:solidFill>
                  <a:schemeClr val="bg1">
                    <a:lumMod val="95000"/>
                  </a:schemeClr>
                </a:solidFill>
              </a:rPr>
              <a:t>c    3                                                                                  </a:t>
            </a:r>
          </a:p>
          <a:p>
            <a:pPr>
              <a:lnSpc>
                <a:spcPts val="2200"/>
              </a:lnSpc>
            </a:pPr>
            <a:r>
              <a:rPr lang="pt-BR" altLang="zh-CN" sz="1400" dirty="0">
                <a:solidFill>
                  <a:schemeClr val="bg1">
                    <a:lumMod val="95000"/>
                  </a:schemeClr>
                </a:solidFill>
              </a:rPr>
              <a:t>d    0 </a:t>
            </a:r>
            <a:endParaRPr lang="en-US" altLang="zh-CN" sz="1400" dirty="0" smtClean="0">
              <a:solidFill>
                <a:schemeClr val="bg1">
                  <a:lumMod val="95000"/>
                </a:schemeClr>
              </a:solidFill>
            </a:endParaRPr>
          </a:p>
        </p:txBody>
      </p:sp>
      <p:sp>
        <p:nvSpPr>
          <p:cNvPr id="17" name="矩形 16"/>
          <p:cNvSpPr/>
          <p:nvPr/>
        </p:nvSpPr>
        <p:spPr>
          <a:xfrm>
            <a:off x="1683838" y="4571730"/>
            <a:ext cx="5558791" cy="787523"/>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指定行列排序使用</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参数：</a:t>
            </a:r>
            <a:endPar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sort_index</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b="1" i="1"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600" b="1" i="1"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axis=0 </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行索引、</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axis=1 </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列索引</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91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3"/>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对象中同样使用</a:t>
            </a:r>
            <a:r>
              <a:rPr lang="en-US" altLang="zh-CN" sz="1600" dirty="0" err="1" smtClean="0">
                <a:ln w="0"/>
                <a:solidFill>
                  <a:schemeClr val="accent2"/>
                </a:solidFill>
                <a:latin typeface="微软雅黑" panose="020B0503020204020204" pitchFamily="34" charset="-122"/>
                <a:ea typeface="微软雅黑" panose="020B0503020204020204" pitchFamily="34" charset="-122"/>
              </a:rPr>
              <a:t>sort_index</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对行或列索引进行排序。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1651744"/>
            <a:ext cx="5793445"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sort_index</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索引排序</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ch04-demo23.py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3" y="2074320"/>
            <a:ext cx="5393888" cy="238156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(8).</a:t>
            </a:r>
            <a:r>
              <a:rPr lang="en-US" altLang="zh-CN" sz="1400" dirty="0">
                <a:solidFill>
                  <a:schemeClr val="accent2"/>
                </a:solidFill>
              </a:rPr>
              <a:t>reshap</a:t>
            </a:r>
            <a:r>
              <a:rPr lang="en-US" altLang="zh-CN" sz="1400" dirty="0">
                <a:solidFill>
                  <a:schemeClr val="tx1">
                    <a:lumMod val="65000"/>
                    <a:lumOff val="35000"/>
                  </a:schemeClr>
                </a:solidFill>
              </a:rPr>
              <a:t>e((2,4)),</a:t>
            </a:r>
          </a:p>
          <a:p>
            <a:pPr>
              <a:lnSpc>
                <a:spcPts val="2200"/>
              </a:lnSpc>
            </a:pPr>
            <a:r>
              <a:rPr lang="en-US" altLang="zh-CN" sz="1400" dirty="0">
                <a:solidFill>
                  <a:srgbClr val="7030A0"/>
                </a:solidFill>
              </a:rPr>
              <a:t>               </a:t>
            </a:r>
            <a:r>
              <a:rPr lang="en-US" altLang="zh-CN" sz="1400" dirty="0" smtClean="0">
                <a:solidFill>
                  <a:srgbClr val="7030A0"/>
                </a:solidFill>
              </a:rPr>
              <a:t>             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three','one</a:t>
            </a:r>
            <a:r>
              <a:rPr lang="en-US" altLang="zh-CN" sz="1400" dirty="0">
                <a:solidFill>
                  <a:schemeClr val="tx1">
                    <a:lumMod val="65000"/>
                    <a:lumOff val="35000"/>
                  </a:schemeClr>
                </a:solidFill>
              </a:rPr>
              <a:t>'],</a:t>
            </a:r>
          </a:p>
          <a:p>
            <a:pPr>
              <a:lnSpc>
                <a:spcPts val="2200"/>
              </a:lnSpc>
            </a:pPr>
            <a:r>
              <a:rPr lang="en-US" altLang="zh-CN" sz="1400" dirty="0">
                <a:solidFill>
                  <a:srgbClr val="7030A0"/>
                </a:solidFill>
              </a:rPr>
              <a:t>               </a:t>
            </a:r>
            <a:r>
              <a:rPr lang="en-US" altLang="zh-CN" sz="1400" dirty="0" smtClean="0">
                <a:solidFill>
                  <a:srgbClr val="7030A0"/>
                </a:solidFill>
              </a:rPr>
              <a:t>             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dabc</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行索引排序输出</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df.</a:t>
            </a:r>
            <a:r>
              <a:rPr lang="en-US" altLang="zh-CN" sz="1400" dirty="0" err="1" smtClean="0">
                <a:solidFill>
                  <a:schemeClr val="accent2"/>
                </a:solidFill>
              </a:rPr>
              <a:t>sort_index</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列索引排序输出</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df.</a:t>
            </a:r>
            <a:r>
              <a:rPr lang="en-US" altLang="zh-CN" sz="1400" dirty="0" err="1" smtClean="0">
                <a:solidFill>
                  <a:schemeClr val="accent2"/>
                </a:solidFill>
              </a:rPr>
              <a:t>sort_index</a:t>
            </a:r>
            <a:r>
              <a:rPr lang="en-US" altLang="zh-CN" sz="1400" dirty="0" smtClean="0">
                <a:solidFill>
                  <a:schemeClr val="tx1">
                    <a:lumMod val="65000"/>
                    <a:lumOff val="35000"/>
                  </a:schemeClr>
                </a:solidFill>
              </a:rPr>
              <a:t>(</a:t>
            </a:r>
            <a:r>
              <a:rPr lang="en-US" altLang="zh-CN" sz="1400" i="1" dirty="0" smtClean="0">
                <a:solidFill>
                  <a:srgbClr val="7030A0"/>
                </a:solidFill>
              </a:rPr>
              <a:t>axis=1</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6955975" y="2074320"/>
            <a:ext cx="2652482" cy="22799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按行索引排序结果 </a:t>
            </a:r>
            <a:r>
              <a:rPr lang="en-US" altLang="zh-CN" sz="1400" dirty="0" smtClean="0">
                <a:solidFill>
                  <a:schemeClr val="accent6">
                    <a:lumMod val="60000"/>
                    <a:lumOff val="40000"/>
                  </a:schemeClr>
                </a:solidFill>
              </a:rPr>
              <a:t>##</a:t>
            </a: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d  </a:t>
            </a:r>
            <a:r>
              <a:rPr lang="en-US" altLang="zh-CN" sz="1400" dirty="0">
                <a:solidFill>
                  <a:schemeClr val="bg1">
                    <a:lumMod val="95000"/>
                  </a:schemeClr>
                </a:solidFill>
              </a:rPr>
              <a:t>a  b  c                                                                       </a:t>
            </a:r>
          </a:p>
          <a:p>
            <a:pPr>
              <a:lnSpc>
                <a:spcPts val="2200"/>
              </a:lnSpc>
            </a:pPr>
            <a:r>
              <a:rPr lang="en-US" altLang="zh-CN" sz="1400" dirty="0">
                <a:solidFill>
                  <a:schemeClr val="bg1">
                    <a:lumMod val="95000"/>
                  </a:schemeClr>
                </a:solidFill>
              </a:rPr>
              <a:t>one    4  5  6  7                                                                       </a:t>
            </a:r>
          </a:p>
          <a:p>
            <a:pPr>
              <a:lnSpc>
                <a:spcPts val="2200"/>
              </a:lnSpc>
            </a:pPr>
            <a:r>
              <a:rPr lang="en-US" altLang="zh-CN" sz="1400" dirty="0">
                <a:solidFill>
                  <a:schemeClr val="bg1">
                    <a:lumMod val="95000"/>
                  </a:schemeClr>
                </a:solidFill>
              </a:rPr>
              <a:t>three  0  1  2  3   </a:t>
            </a:r>
            <a:endParaRPr lang="en-US"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按列索引排序结果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a  </a:t>
            </a:r>
            <a:r>
              <a:rPr lang="en-US" altLang="zh-CN" sz="1400" dirty="0">
                <a:solidFill>
                  <a:schemeClr val="bg1">
                    <a:lumMod val="95000"/>
                  </a:schemeClr>
                </a:solidFill>
              </a:rPr>
              <a:t>b  c  d                                                                       </a:t>
            </a:r>
          </a:p>
          <a:p>
            <a:pPr>
              <a:lnSpc>
                <a:spcPts val="2200"/>
              </a:lnSpc>
            </a:pPr>
            <a:r>
              <a:rPr lang="en-US" altLang="zh-CN" sz="1400" dirty="0">
                <a:solidFill>
                  <a:schemeClr val="bg1">
                    <a:lumMod val="95000"/>
                  </a:schemeClr>
                </a:solidFill>
              </a:rPr>
              <a:t>three  1  2  3  0                                                                       </a:t>
            </a:r>
          </a:p>
          <a:p>
            <a:pPr>
              <a:lnSpc>
                <a:spcPts val="2200"/>
              </a:lnSpc>
            </a:pPr>
            <a:r>
              <a:rPr lang="en-US" altLang="zh-CN" sz="1400" dirty="0">
                <a:solidFill>
                  <a:schemeClr val="bg1">
                    <a:lumMod val="95000"/>
                  </a:schemeClr>
                </a:solidFill>
              </a:rPr>
              <a:t>one    </a:t>
            </a:r>
            <a:r>
              <a:rPr lang="en-US" altLang="zh-CN" sz="1400" dirty="0" smtClean="0">
                <a:solidFill>
                  <a:schemeClr val="bg1">
                    <a:lumMod val="95000"/>
                  </a:schemeClr>
                </a:solidFill>
              </a:rPr>
              <a:t> 5  </a:t>
            </a:r>
            <a:r>
              <a:rPr lang="en-US" altLang="zh-CN" sz="1400" dirty="0">
                <a:solidFill>
                  <a:schemeClr val="bg1">
                    <a:lumMod val="95000"/>
                  </a:schemeClr>
                </a:solidFill>
              </a:rPr>
              <a:t>6  7  4</a:t>
            </a:r>
            <a:endParaRPr lang="en-US" altLang="zh-CN" sz="1400" dirty="0" smtClean="0">
              <a:solidFill>
                <a:schemeClr val="bg1">
                  <a:lumMod val="95000"/>
                </a:schemeClr>
              </a:solidFill>
            </a:endParaRPr>
          </a:p>
        </p:txBody>
      </p:sp>
      <p:sp>
        <p:nvSpPr>
          <p:cNvPr id="11" name="矩形 10"/>
          <p:cNvSpPr/>
          <p:nvPr/>
        </p:nvSpPr>
        <p:spPr>
          <a:xfrm>
            <a:off x="1233896" y="4644301"/>
            <a:ext cx="6821533"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若需要实现降序排序，则使用参数 </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ascending</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chemeClr val="accent4">
                    <a:lumMod val="50000"/>
                  </a:schemeClr>
                </a:solidFill>
                <a:latin typeface="微软雅黑" panose="020B0503020204020204" pitchFamily="34" charset="-122"/>
                <a:ea typeface="微软雅黑" panose="020B0503020204020204" pitchFamily="34" charset="-122"/>
              </a:rPr>
              <a:t>s</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ort_index</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ascending=</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True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：升序</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  False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：降序</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713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3"/>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如果需要使用</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值排序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，两个对象的实现的方法是</a:t>
            </a:r>
            <a:r>
              <a:rPr lang="zh-CN" altLang="en-US" sz="1600" dirty="0" smtClean="0">
                <a:ln w="0"/>
                <a:solidFill>
                  <a:srgbClr val="C00000"/>
                </a:solidFill>
                <a:latin typeface="微软雅黑" panose="020B0503020204020204" pitchFamily="34" charset="-122"/>
                <a:ea typeface="微软雅黑" panose="020B0503020204020204" pitchFamily="34" charset="-122"/>
              </a:rPr>
              <a:t>不一样的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accent2"/>
                </a:solidFill>
                <a:latin typeface="微软雅黑" panose="020B0503020204020204" pitchFamily="34" charset="-122"/>
                <a:ea typeface="微软雅黑" panose="020B0503020204020204" pitchFamily="34" charset="-122"/>
              </a:rPr>
              <a:t>sort_values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方法实现值排序。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2043631"/>
            <a:ext cx="5536196"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对象的值排序实现</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ch04-demo24.py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3" y="2466207"/>
            <a:ext cx="4040427" cy="13800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([4, </a:t>
            </a:r>
            <a:r>
              <a:rPr lang="en-US" altLang="zh-CN" sz="1400" dirty="0" err="1">
                <a:solidFill>
                  <a:schemeClr val="tx1">
                    <a:lumMod val="65000"/>
                    <a:lumOff val="35000"/>
                  </a:schemeClr>
                </a:solidFill>
              </a:rPr>
              <a:t>np.nan</a:t>
            </a:r>
            <a:r>
              <a:rPr lang="en-US" altLang="zh-CN" sz="1400" dirty="0">
                <a:solidFill>
                  <a:schemeClr val="tx1">
                    <a:lumMod val="65000"/>
                    <a:lumOff val="35000"/>
                  </a:schemeClr>
                </a:solidFill>
              </a:rPr>
              <a:t>, 7,np.nan, -3,2])</a:t>
            </a: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order</a:t>
            </a:r>
            <a:r>
              <a:rPr lang="zh-CN" altLang="en-US" sz="1400" dirty="0">
                <a:solidFill>
                  <a:schemeClr val="accent6"/>
                </a:solidFill>
              </a:rPr>
              <a:t>实现值排序</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s.</a:t>
            </a:r>
            <a:r>
              <a:rPr lang="en-US" altLang="zh-CN" sz="1400" dirty="0" err="1" smtClean="0">
                <a:solidFill>
                  <a:schemeClr val="accent2"/>
                </a:solidFill>
              </a:rPr>
              <a:t>sort_values</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5577118" y="2466207"/>
            <a:ext cx="2652482" cy="22799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按</a:t>
            </a:r>
            <a:r>
              <a:rPr lang="zh-CN" altLang="en-US" sz="1400" dirty="0">
                <a:solidFill>
                  <a:schemeClr val="accent6">
                    <a:lumMod val="60000"/>
                    <a:lumOff val="40000"/>
                  </a:schemeClr>
                </a:solidFill>
              </a:rPr>
              <a:t>值</a:t>
            </a:r>
            <a:r>
              <a:rPr lang="zh-CN" altLang="en-US" sz="1400" dirty="0" smtClean="0">
                <a:solidFill>
                  <a:schemeClr val="accent6">
                    <a:lumMod val="60000"/>
                    <a:lumOff val="40000"/>
                  </a:schemeClr>
                </a:solidFill>
              </a:rPr>
              <a:t>排序结果 </a:t>
            </a:r>
            <a:r>
              <a:rPr lang="en-US" altLang="zh-CN" sz="1400" dirty="0" smtClean="0">
                <a:solidFill>
                  <a:schemeClr val="accent6">
                    <a:lumMod val="60000"/>
                    <a:lumOff val="40000"/>
                  </a:schemeClr>
                </a:solidFill>
              </a:rPr>
              <a:t>##</a:t>
            </a:r>
          </a:p>
          <a:p>
            <a:pPr>
              <a:lnSpc>
                <a:spcPts val="2200"/>
              </a:lnSpc>
            </a:pPr>
            <a:r>
              <a:rPr lang="nn-NO" altLang="zh-CN" sz="1400" dirty="0">
                <a:solidFill>
                  <a:schemeClr val="bg1">
                    <a:lumMod val="95000"/>
                  </a:schemeClr>
                </a:solidFill>
              </a:rPr>
              <a:t>4   -3.0                                                                                </a:t>
            </a:r>
          </a:p>
          <a:p>
            <a:pPr>
              <a:lnSpc>
                <a:spcPts val="2200"/>
              </a:lnSpc>
            </a:pPr>
            <a:r>
              <a:rPr lang="nn-NO" altLang="zh-CN" sz="1400" dirty="0">
                <a:solidFill>
                  <a:schemeClr val="bg1">
                    <a:lumMod val="95000"/>
                  </a:schemeClr>
                </a:solidFill>
              </a:rPr>
              <a:t>5    2.0                                                                                </a:t>
            </a:r>
          </a:p>
          <a:p>
            <a:pPr>
              <a:lnSpc>
                <a:spcPts val="2200"/>
              </a:lnSpc>
            </a:pPr>
            <a:r>
              <a:rPr lang="nn-NO" altLang="zh-CN" sz="1400" dirty="0">
                <a:solidFill>
                  <a:schemeClr val="bg1">
                    <a:lumMod val="95000"/>
                  </a:schemeClr>
                </a:solidFill>
              </a:rPr>
              <a:t>0    4.0                                                                                </a:t>
            </a:r>
          </a:p>
          <a:p>
            <a:pPr>
              <a:lnSpc>
                <a:spcPts val="2200"/>
              </a:lnSpc>
            </a:pPr>
            <a:r>
              <a:rPr lang="nn-NO" altLang="zh-CN" sz="1400" dirty="0">
                <a:solidFill>
                  <a:schemeClr val="bg1">
                    <a:lumMod val="95000"/>
                  </a:schemeClr>
                </a:solidFill>
              </a:rPr>
              <a:t>2    7.0                                                                                </a:t>
            </a:r>
          </a:p>
          <a:p>
            <a:pPr>
              <a:lnSpc>
                <a:spcPts val="2200"/>
              </a:lnSpc>
            </a:pPr>
            <a:r>
              <a:rPr lang="nn-NO" altLang="zh-CN" sz="1400" dirty="0">
                <a:solidFill>
                  <a:schemeClr val="bg1">
                    <a:lumMod val="95000"/>
                  </a:schemeClr>
                </a:solidFill>
              </a:rPr>
              <a:t>1    NaN                                                                                </a:t>
            </a:r>
          </a:p>
          <a:p>
            <a:pPr>
              <a:lnSpc>
                <a:spcPts val="2200"/>
              </a:lnSpc>
            </a:pPr>
            <a:r>
              <a:rPr lang="nn-NO" altLang="zh-CN" sz="1400" dirty="0">
                <a:solidFill>
                  <a:schemeClr val="bg1">
                    <a:lumMod val="95000"/>
                  </a:schemeClr>
                </a:solidFill>
              </a:rPr>
              <a:t>3    NaN                                                                                </a:t>
            </a:r>
          </a:p>
          <a:p>
            <a:pPr>
              <a:lnSpc>
                <a:spcPts val="2200"/>
              </a:lnSpc>
            </a:pPr>
            <a:r>
              <a:rPr lang="nn-NO" altLang="zh-CN" sz="1400" dirty="0">
                <a:solidFill>
                  <a:schemeClr val="bg1">
                    <a:lumMod val="95000"/>
                  </a:schemeClr>
                </a:solidFill>
              </a:rPr>
              <a:t>dtype: float64 </a:t>
            </a:r>
            <a:endParaRPr lang="en-US" altLang="zh-CN" sz="1400" dirty="0" smtClean="0">
              <a:solidFill>
                <a:schemeClr val="bg1">
                  <a:lumMod val="95000"/>
                </a:schemeClr>
              </a:solidFill>
            </a:endParaRPr>
          </a:p>
        </p:txBody>
      </p:sp>
      <p:sp>
        <p:nvSpPr>
          <p:cNvPr id="11" name="矩形 10"/>
          <p:cNvSpPr/>
          <p:nvPr/>
        </p:nvSpPr>
        <p:spPr>
          <a:xfrm>
            <a:off x="1233897" y="4953580"/>
            <a:ext cx="6168390"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注意：</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在排序时，任何缺失值</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默认都会被放到</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的末尾。</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50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3"/>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accent2"/>
                </a:solidFill>
                <a:latin typeface="微软雅黑" panose="020B0503020204020204" pitchFamily="34" charset="-122"/>
                <a:ea typeface="微软雅黑" panose="020B0503020204020204" pitchFamily="34" charset="-122"/>
              </a:rPr>
              <a:t>sort_index</a:t>
            </a:r>
            <a:r>
              <a:rPr lang="en-US" altLang="zh-CN" sz="1600" dirty="0" smtClean="0">
                <a:ln w="0"/>
                <a:solidFill>
                  <a:schemeClr val="accent2"/>
                </a:solidFill>
                <a:latin typeface="微软雅黑" panose="020B0503020204020204" pitchFamily="34" charset="-122"/>
                <a:ea typeface="微软雅黑" panose="020B0503020204020204" pitchFamily="34" charset="-122"/>
              </a:rPr>
              <a:t>(by=</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方法实现单个或多个</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列值排序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1622718"/>
            <a:ext cx="6048451"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对象的值排序实现</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ch04-demo24.py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3" y="2045294"/>
            <a:ext cx="4040427" cy="193162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({'b':[4,7,-3,2],'a':[0,1,0,1]})</a:t>
            </a:r>
          </a:p>
          <a:p>
            <a:pPr>
              <a:lnSpc>
                <a:spcPts val="2200"/>
              </a:lnSpc>
            </a:pPr>
            <a:r>
              <a:rPr lang="en-US" altLang="zh-CN" sz="1400" dirty="0">
                <a:solidFill>
                  <a:schemeClr val="accent6"/>
                </a:solidFill>
              </a:rPr>
              <a:t># </a:t>
            </a:r>
            <a:r>
              <a:rPr lang="zh-CN" altLang="en-US" sz="1400" dirty="0">
                <a:solidFill>
                  <a:schemeClr val="accent6"/>
                </a:solidFill>
              </a:rPr>
              <a:t>按照列值排序</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df.</a:t>
            </a:r>
            <a:r>
              <a:rPr lang="en-US" altLang="zh-CN" sz="1400" dirty="0" err="1" smtClean="0">
                <a:solidFill>
                  <a:schemeClr val="accent2"/>
                </a:solidFill>
              </a:rPr>
              <a:t>sort_index</a:t>
            </a:r>
            <a:r>
              <a:rPr lang="en-US" altLang="zh-CN" sz="1400" dirty="0" smtClean="0">
                <a:solidFill>
                  <a:schemeClr val="tx1">
                    <a:lumMod val="65000"/>
                    <a:lumOff val="35000"/>
                  </a:schemeClr>
                </a:solidFill>
              </a:rPr>
              <a:t>(</a:t>
            </a:r>
            <a:r>
              <a:rPr lang="en-US" altLang="zh-CN" sz="1400" dirty="0" smtClean="0">
                <a:solidFill>
                  <a:srgbClr val="7030A0"/>
                </a:solidFill>
              </a:rPr>
              <a:t>by</a:t>
            </a:r>
            <a:r>
              <a:rPr lang="en-US" altLang="zh-CN" sz="1400" dirty="0" smtClean="0">
                <a:solidFill>
                  <a:schemeClr val="tx1">
                    <a:lumMod val="65000"/>
                    <a:lumOff val="35000"/>
                  </a:schemeClr>
                </a:solidFill>
              </a:rPr>
              <a:t>=‘b’)</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多个列值排序</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df.</a:t>
            </a:r>
            <a:r>
              <a:rPr lang="en-US" altLang="zh-CN" sz="1400" dirty="0" err="1" smtClean="0">
                <a:solidFill>
                  <a:schemeClr val="accent2"/>
                </a:solidFill>
              </a:rPr>
              <a:t>sort_index</a:t>
            </a:r>
            <a:r>
              <a:rPr lang="en-US" altLang="zh-CN" sz="1400" dirty="0" smtClean="0">
                <a:solidFill>
                  <a:schemeClr val="tx1">
                    <a:lumMod val="65000"/>
                    <a:lumOff val="35000"/>
                  </a:schemeClr>
                </a:solidFill>
              </a:rPr>
              <a:t>(</a:t>
            </a:r>
            <a:r>
              <a:rPr lang="en-US" altLang="zh-CN" sz="1400" dirty="0" smtClean="0">
                <a:solidFill>
                  <a:srgbClr val="7030A0"/>
                </a:solidFill>
              </a:rPr>
              <a:t>by</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a’,‘b</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5577118" y="2045295"/>
            <a:ext cx="1317168" cy="193162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b                                                                                 </a:t>
            </a:r>
          </a:p>
          <a:p>
            <a:pPr>
              <a:lnSpc>
                <a:spcPts val="2200"/>
              </a:lnSpc>
            </a:pPr>
            <a:r>
              <a:rPr lang="pt-BR" altLang="zh-CN" sz="1400" dirty="0">
                <a:solidFill>
                  <a:schemeClr val="bg1">
                    <a:lumMod val="95000"/>
                  </a:schemeClr>
                </a:solidFill>
              </a:rPr>
              <a:t>2  0 -3                                                                                 </a:t>
            </a:r>
          </a:p>
          <a:p>
            <a:pPr>
              <a:lnSpc>
                <a:spcPts val="2200"/>
              </a:lnSpc>
            </a:pPr>
            <a:r>
              <a:rPr lang="pt-BR" altLang="zh-CN" sz="1400" dirty="0">
                <a:solidFill>
                  <a:schemeClr val="bg1">
                    <a:lumMod val="95000"/>
                  </a:schemeClr>
                </a:solidFill>
              </a:rPr>
              <a:t>3  1  2                                                                                 </a:t>
            </a:r>
          </a:p>
          <a:p>
            <a:pPr>
              <a:lnSpc>
                <a:spcPts val="2200"/>
              </a:lnSpc>
            </a:pPr>
            <a:r>
              <a:rPr lang="pt-BR" altLang="zh-CN" sz="1400" dirty="0">
                <a:solidFill>
                  <a:schemeClr val="bg1">
                    <a:lumMod val="95000"/>
                  </a:schemeClr>
                </a:solidFill>
              </a:rPr>
              <a:t>0  0  4                                                                                 </a:t>
            </a:r>
          </a:p>
          <a:p>
            <a:pPr>
              <a:lnSpc>
                <a:spcPts val="2200"/>
              </a:lnSpc>
            </a:pPr>
            <a:r>
              <a:rPr lang="pt-BR" altLang="zh-CN" sz="1400" dirty="0">
                <a:solidFill>
                  <a:schemeClr val="bg1">
                    <a:lumMod val="95000"/>
                  </a:schemeClr>
                </a:solidFill>
              </a:rPr>
              <a:t>1  1  7 </a:t>
            </a:r>
            <a:endParaRPr lang="en-US" altLang="zh-CN" sz="1400" dirty="0" smtClean="0">
              <a:solidFill>
                <a:schemeClr val="bg1">
                  <a:lumMod val="95000"/>
                </a:schemeClr>
              </a:solidFill>
            </a:endParaRPr>
          </a:p>
        </p:txBody>
      </p:sp>
      <p:sp>
        <p:nvSpPr>
          <p:cNvPr id="12" name="标题 1"/>
          <p:cNvSpPr txBox="1">
            <a:spLocks/>
          </p:cNvSpPr>
          <p:nvPr/>
        </p:nvSpPr>
        <p:spPr>
          <a:xfrm>
            <a:off x="7188204" y="2045294"/>
            <a:ext cx="1317168" cy="193162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b                                                                                 </a:t>
            </a:r>
          </a:p>
          <a:p>
            <a:pPr>
              <a:lnSpc>
                <a:spcPts val="2200"/>
              </a:lnSpc>
            </a:pPr>
            <a:r>
              <a:rPr lang="pt-BR" altLang="zh-CN" sz="1400" dirty="0">
                <a:solidFill>
                  <a:schemeClr val="bg1">
                    <a:lumMod val="95000"/>
                  </a:schemeClr>
                </a:solidFill>
              </a:rPr>
              <a:t>2  0 -3                                                                                 </a:t>
            </a:r>
          </a:p>
          <a:p>
            <a:pPr>
              <a:lnSpc>
                <a:spcPts val="2200"/>
              </a:lnSpc>
            </a:pPr>
            <a:r>
              <a:rPr lang="pt-BR" altLang="zh-CN" sz="1400" dirty="0">
                <a:solidFill>
                  <a:schemeClr val="bg1">
                    <a:lumMod val="95000"/>
                  </a:schemeClr>
                </a:solidFill>
              </a:rPr>
              <a:t>0  0  4                                                                                 </a:t>
            </a:r>
          </a:p>
          <a:p>
            <a:pPr>
              <a:lnSpc>
                <a:spcPts val="2200"/>
              </a:lnSpc>
            </a:pPr>
            <a:r>
              <a:rPr lang="pt-BR" altLang="zh-CN" sz="1400" dirty="0">
                <a:solidFill>
                  <a:schemeClr val="bg1">
                    <a:lumMod val="95000"/>
                  </a:schemeClr>
                </a:solidFill>
              </a:rPr>
              <a:t>3  1  2                                                                                 </a:t>
            </a:r>
          </a:p>
          <a:p>
            <a:pPr>
              <a:lnSpc>
                <a:spcPts val="2200"/>
              </a:lnSpc>
            </a:pPr>
            <a:r>
              <a:rPr lang="pt-BR" altLang="zh-CN" sz="1400" dirty="0">
                <a:solidFill>
                  <a:schemeClr val="bg1">
                    <a:lumMod val="95000"/>
                  </a:schemeClr>
                </a:solidFill>
              </a:rPr>
              <a:t>1  1  7 </a:t>
            </a:r>
            <a:endParaRPr lang="en-US" altLang="zh-CN" sz="1400" dirty="0" smtClean="0">
              <a:solidFill>
                <a:schemeClr val="bg1">
                  <a:lumMod val="95000"/>
                </a:schemeClr>
              </a:solidFill>
            </a:endParaRPr>
          </a:p>
        </p:txBody>
      </p:sp>
      <p:sp>
        <p:nvSpPr>
          <p:cNvPr id="13" name="矩形 12"/>
          <p:cNvSpPr/>
          <p:nvPr/>
        </p:nvSpPr>
        <p:spPr>
          <a:xfrm>
            <a:off x="1173926" y="4317409"/>
            <a:ext cx="7171788"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注意：</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当多个列值排序的时候，首先按照</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by</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指定的列顺序对位</a:t>
            </a:r>
            <a:r>
              <a:rPr lang="zh-CN" altLang="en-US" sz="1600" dirty="0">
                <a:solidFill>
                  <a:schemeClr val="accent4">
                    <a:lumMod val="50000"/>
                  </a:schemeClr>
                </a:solidFill>
                <a:latin typeface="微软雅黑" panose="020B0503020204020204" pitchFamily="34" charset="-122"/>
                <a:ea typeface="微软雅黑" panose="020B0503020204020204" pitchFamily="34" charset="-122"/>
              </a:rPr>
              <a:t>依次</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排序。</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053943" y="2757105"/>
            <a:ext cx="1135746" cy="50800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1288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2" grpId="0" animBg="1"/>
      <p:bldP spid="13"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a:solidFill>
                  <a:schemeClr val="tx1">
                    <a:lumMod val="65000"/>
                    <a:lumOff val="35000"/>
                  </a:schemeClr>
                </a:solidFill>
              </a:rPr>
              <a:t>2</a:t>
            </a:r>
            <a:r>
              <a:rPr lang="en-US" altLang="zh-CN" sz="3000" dirty="0" smtClean="0">
                <a:solidFill>
                  <a:schemeClr val="tx1">
                    <a:lumMod val="65000"/>
                    <a:lumOff val="35000"/>
                  </a:schemeClr>
                </a:solidFill>
              </a:rPr>
              <a:t>. Pandas</a:t>
            </a:r>
            <a:r>
              <a:rPr lang="zh-CN" altLang="en-US" sz="3000" dirty="0" smtClean="0">
                <a:solidFill>
                  <a:schemeClr val="tx1">
                    <a:lumMod val="65000"/>
                    <a:lumOff val="35000"/>
                  </a:schemeClr>
                </a:solidFill>
              </a:rPr>
              <a:t>数据存储操作</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绘图及可视化</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a:t>
            </a:r>
            <a:r>
              <a:rPr lang="en-US" altLang="zh-CN" sz="1400" b="0" dirty="0" smtClean="0">
                <a:solidFill>
                  <a:schemeClr val="tx1">
                    <a:lumMod val="65000"/>
                    <a:lumOff val="35000"/>
                  </a:schemeClr>
                </a:solidFill>
              </a:rPr>
              <a:t>Pandas</a:t>
            </a:r>
            <a:r>
              <a:rPr lang="zh-CN" altLang="en-US" sz="1400" b="0" dirty="0" smtClean="0">
                <a:solidFill>
                  <a:schemeClr val="tx1">
                    <a:lumMod val="65000"/>
                    <a:lumOff val="35000"/>
                  </a:schemeClr>
                </a:solidFill>
              </a:rPr>
              <a:t>模块对</a:t>
            </a:r>
            <a:r>
              <a:rPr lang="en-US" altLang="zh-CN" sz="1400" b="0" dirty="0" smtClean="0">
                <a:solidFill>
                  <a:schemeClr val="tx1">
                    <a:lumMod val="65000"/>
                    <a:lumOff val="35000"/>
                  </a:schemeClr>
                </a:solidFill>
              </a:rPr>
              <a:t>csv</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excel</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txt</a:t>
            </a:r>
            <a:r>
              <a:rPr lang="zh-CN" altLang="en-US" sz="1400" b="0" dirty="0" smtClean="0">
                <a:solidFill>
                  <a:schemeClr val="tx1">
                    <a:lumMod val="65000"/>
                    <a:lumOff val="35000"/>
                  </a:schemeClr>
                </a:solidFill>
              </a:rPr>
              <a:t>、</a:t>
            </a:r>
            <a:r>
              <a:rPr lang="en-US" altLang="zh-CN" sz="1400" b="0" dirty="0" err="1" smtClean="0">
                <a:solidFill>
                  <a:schemeClr val="tx1">
                    <a:lumMod val="65000"/>
                    <a:lumOff val="35000"/>
                  </a:schemeClr>
                </a:solidFill>
              </a:rPr>
              <a:t>json</a:t>
            </a:r>
            <a:r>
              <a:rPr lang="zh-CN" altLang="en-US" sz="1400" b="0" dirty="0" smtClean="0">
                <a:solidFill>
                  <a:schemeClr val="tx1">
                    <a:lumMod val="65000"/>
                    <a:lumOff val="35000"/>
                  </a:schemeClr>
                </a:solidFill>
              </a:rPr>
              <a:t>以及数据库的数据存储操作</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164659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数据存储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模块读取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数据，使用到 </a:t>
            </a:r>
            <a:r>
              <a:rPr lang="en-US" altLang="zh-CN" sz="1600" dirty="0" err="1" smtClean="0">
                <a:ln w="0"/>
                <a:solidFill>
                  <a:schemeClr val="accent1">
                    <a:lumMod val="75000"/>
                  </a:schemeClr>
                </a:solidFill>
                <a:latin typeface="微软雅黑" panose="020B0503020204020204" pitchFamily="34" charset="-122"/>
                <a:ea typeface="微软雅黑" panose="020B0503020204020204" pitchFamily="34" charset="-122"/>
              </a:rPr>
              <a:t>read_csv</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函数实现：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5603585"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2.1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csv/txt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格式数据的操作</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692715" y="1991706"/>
            <a:ext cx="10064035" cy="784830"/>
          </a:xfrm>
          <a:prstGeom prst="rect">
            <a:avLst/>
          </a:prstGeom>
        </p:spPr>
        <p:txBody>
          <a:bodyPr wrap="square">
            <a:spAutoFit/>
          </a:bodyPr>
          <a:lstStyle/>
          <a:p>
            <a:pPr>
              <a:lnSpc>
                <a:spcPct val="150000"/>
              </a:lnSpc>
            </a:pPr>
            <a:r>
              <a:rPr lang="en-US" altLang="zh-CN" sz="30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pd.read_csv</a:t>
            </a:r>
            <a:r>
              <a:rPr lang="zh-CN" altLang="en-US"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ln w="0"/>
                <a:solidFill>
                  <a:schemeClr val="accent1">
                    <a:lumMod val="75000"/>
                  </a:schemeClr>
                </a:solidFill>
                <a:latin typeface="微软雅黑" panose="020B0503020204020204" pitchFamily="34" charset="-122"/>
                <a:ea typeface="微软雅黑" panose="020B0503020204020204" pitchFamily="34" charset="-122"/>
              </a:rPr>
              <a:t>csv</a:t>
            </a:r>
            <a:r>
              <a:rPr lang="zh-CN" altLang="en-US" dirty="0" smtClean="0">
                <a:ln w="0"/>
                <a:solidFill>
                  <a:schemeClr val="accent1">
                    <a:lumMod val="75000"/>
                  </a:schemeClr>
                </a:solidFill>
                <a:latin typeface="微软雅黑" panose="020B0503020204020204" pitchFamily="34" charset="-122"/>
                <a:ea typeface="微软雅黑" panose="020B0503020204020204" pitchFamily="34" charset="-122"/>
              </a:rPr>
              <a:t>文件源地址</a:t>
            </a:r>
            <a:r>
              <a:rPr lang="zh-CN" altLang="en-US"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30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92715" y="2851893"/>
            <a:ext cx="4809685" cy="1734640"/>
          </a:xfrm>
          <a:prstGeom prst="rect">
            <a:avLst/>
          </a:prstGeom>
        </p:spPr>
      </p:pic>
      <p:pic>
        <p:nvPicPr>
          <p:cNvPr id="3" name="图片 2"/>
          <p:cNvPicPr>
            <a:picLocks noChangeAspect="1"/>
          </p:cNvPicPr>
          <p:nvPr/>
        </p:nvPicPr>
        <p:blipFill>
          <a:blip r:embed="rId4"/>
          <a:stretch>
            <a:fillRect/>
          </a:stretch>
        </p:blipFill>
        <p:spPr>
          <a:xfrm>
            <a:off x="7243446" y="2228452"/>
            <a:ext cx="4019550" cy="3590925"/>
          </a:xfrm>
          <a:prstGeom prst="rect">
            <a:avLst/>
          </a:prstGeom>
        </p:spPr>
      </p:pic>
      <p:sp>
        <p:nvSpPr>
          <p:cNvPr id="10" name="矩形 9"/>
          <p:cNvSpPr/>
          <p:nvPr/>
        </p:nvSpPr>
        <p:spPr>
          <a:xfrm>
            <a:off x="1378947" y="4758258"/>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模块写入</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数据，使用到 </a:t>
            </a:r>
            <a:r>
              <a:rPr lang="en-US" altLang="zh-CN" sz="1600" dirty="0" err="1" smtClean="0">
                <a:ln w="0"/>
                <a:solidFill>
                  <a:schemeClr val="accent1">
                    <a:lumMod val="75000"/>
                  </a:schemeClr>
                </a:solidFill>
                <a:latin typeface="微软雅黑" panose="020B0503020204020204" pitchFamily="34" charset="-122"/>
                <a:ea typeface="微软雅黑" panose="020B0503020204020204" pitchFamily="34" charset="-122"/>
              </a:rPr>
              <a:t>to_csv</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函数实现：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692625" y="5034547"/>
            <a:ext cx="10064035" cy="784830"/>
          </a:xfrm>
          <a:prstGeom prst="rect">
            <a:avLst/>
          </a:prstGeom>
        </p:spPr>
        <p:txBody>
          <a:bodyPr wrap="square">
            <a:spAutoFit/>
          </a:bodyPr>
          <a:lstStyle/>
          <a:p>
            <a:pPr>
              <a:lnSpc>
                <a:spcPct val="150000"/>
              </a:lnSpc>
            </a:pPr>
            <a:r>
              <a:rPr lang="en-US" altLang="zh-CN" sz="30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df</a:t>
            </a:r>
            <a:r>
              <a:rPr lang="zh-CN" altLang="en-US"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30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to_csv</a:t>
            </a:r>
            <a:r>
              <a:rPr lang="zh-CN" altLang="en-US"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ln w="0"/>
                <a:solidFill>
                  <a:schemeClr val="accent1">
                    <a:lumMod val="75000"/>
                  </a:schemeClr>
                </a:solidFill>
                <a:latin typeface="微软雅黑" panose="020B0503020204020204" pitchFamily="34" charset="-122"/>
                <a:ea typeface="微软雅黑" panose="020B0503020204020204" pitchFamily="34" charset="-122"/>
              </a:rPr>
              <a:t>csv</a:t>
            </a:r>
            <a:r>
              <a:rPr lang="zh-CN" altLang="en-US" dirty="0" smtClean="0">
                <a:ln w="0"/>
                <a:solidFill>
                  <a:schemeClr val="accent1">
                    <a:lumMod val="75000"/>
                  </a:schemeClr>
                </a:solidFill>
                <a:latin typeface="微软雅黑" panose="020B0503020204020204" pitchFamily="34" charset="-122"/>
                <a:ea typeface="微软雅黑" panose="020B0503020204020204" pitchFamily="34" charset="-122"/>
              </a:rPr>
              <a:t>文件</a:t>
            </a:r>
            <a:r>
              <a:rPr lang="zh-CN" altLang="en-US" dirty="0">
                <a:ln w="0"/>
                <a:solidFill>
                  <a:schemeClr val="accent1">
                    <a:lumMod val="75000"/>
                  </a:schemeClr>
                </a:solidFill>
                <a:latin typeface="微软雅黑" panose="020B0503020204020204" pitchFamily="34" charset="-122"/>
                <a:ea typeface="微软雅黑" panose="020B0503020204020204" pitchFamily="34" charset="-122"/>
              </a:rPr>
              <a:t>保存</a:t>
            </a:r>
            <a:r>
              <a:rPr lang="zh-CN" altLang="en-US" dirty="0" smtClean="0">
                <a:ln w="0"/>
                <a:solidFill>
                  <a:schemeClr val="accent1">
                    <a:lumMod val="75000"/>
                  </a:schemeClr>
                </a:solidFill>
                <a:latin typeface="微软雅黑" panose="020B0503020204020204" pitchFamily="34" charset="-122"/>
                <a:ea typeface="微软雅黑" panose="020B0503020204020204" pitchFamily="34" charset="-122"/>
              </a:rPr>
              <a:t>地址</a:t>
            </a:r>
            <a:r>
              <a:rPr lang="zh-CN" altLang="en-US" sz="30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30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5"/>
          <a:stretch>
            <a:fillRect/>
          </a:stretch>
        </p:blipFill>
        <p:spPr>
          <a:xfrm>
            <a:off x="1692625" y="5853677"/>
            <a:ext cx="3803399" cy="714578"/>
          </a:xfrm>
          <a:prstGeom prst="rect">
            <a:avLst/>
          </a:prstGeom>
        </p:spPr>
      </p:pic>
      <p:sp>
        <p:nvSpPr>
          <p:cNvPr id="15" name="矩形 14"/>
          <p:cNvSpPr/>
          <p:nvPr/>
        </p:nvSpPr>
        <p:spPr>
          <a:xfrm>
            <a:off x="6908799" y="6095665"/>
            <a:ext cx="3991429" cy="338554"/>
          </a:xfrm>
          <a:prstGeom prst="rect">
            <a:avLst/>
          </a:prstGeom>
          <a:solidFill>
            <a:schemeClr val="accent2"/>
          </a:solidFill>
        </p:spPr>
        <p:txBody>
          <a:bodyPr wrap="square">
            <a:spAutoFit/>
          </a:bodyPr>
          <a:lstStyle/>
          <a:p>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该函数也可以直接读取</a:t>
            </a:r>
            <a:r>
              <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rPr>
              <a:t>txt</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文本格式的数据</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4107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数据存储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只需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要将</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格式数据直接用于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构造方法即可。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515788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2.2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json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格式数据的操作</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692715" y="2187575"/>
            <a:ext cx="5781675" cy="2409825"/>
          </a:xfrm>
          <a:prstGeom prst="rect">
            <a:avLst/>
          </a:prstGeom>
        </p:spPr>
      </p:pic>
      <p:pic>
        <p:nvPicPr>
          <p:cNvPr id="8" name="图片 7"/>
          <p:cNvPicPr>
            <a:picLocks noChangeAspect="1"/>
          </p:cNvPicPr>
          <p:nvPr/>
        </p:nvPicPr>
        <p:blipFill>
          <a:blip r:embed="rId4"/>
          <a:stretch>
            <a:fillRect/>
          </a:stretch>
        </p:blipFill>
        <p:spPr>
          <a:xfrm>
            <a:off x="6953476" y="4976813"/>
            <a:ext cx="3800475"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2558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数据存储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accent1">
                    <a:lumMod val="75000"/>
                  </a:schemeClr>
                </a:solidFill>
                <a:latin typeface="微软雅黑" panose="020B0503020204020204" pitchFamily="34" charset="-122"/>
                <a:ea typeface="微软雅黑" panose="020B0503020204020204" pitchFamily="34" charset="-122"/>
              </a:rPr>
              <a:t>pd.ExcelFile</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a:t>
            </a:r>
            <a:r>
              <a:rPr lang="en-US" altLang="zh-CN" sz="1600" i="1" dirty="0" smtClean="0">
                <a:ln w="0"/>
                <a:solidFill>
                  <a:schemeClr val="accent1">
                    <a:lumMod val="75000"/>
                  </a:schemeClr>
                </a:solidFill>
                <a:latin typeface="微软雅黑" panose="020B0503020204020204" pitchFamily="34" charset="-122"/>
                <a:ea typeface="微软雅黑" panose="020B0503020204020204" pitchFamily="34" charset="-122"/>
              </a:rPr>
              <a:t>excel</a:t>
            </a:r>
            <a:r>
              <a:rPr lang="zh-CN" altLang="en-US" sz="1600" i="1" dirty="0" smtClean="0">
                <a:ln w="0"/>
                <a:solidFill>
                  <a:schemeClr val="accent1">
                    <a:lumMod val="75000"/>
                  </a:schemeClr>
                </a:solidFill>
                <a:latin typeface="微软雅黑" panose="020B0503020204020204" pitchFamily="34" charset="-122"/>
                <a:ea typeface="微软雅黑" panose="020B0503020204020204" pitchFamily="34" charset="-122"/>
              </a:rPr>
              <a:t>文件路径</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读取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文件，同时通过对</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有效</a:t>
            </a:r>
            <a:r>
              <a:rPr lang="en-US" altLang="zh-CN" sz="1600" dirty="0" smtClean="0">
                <a:ln w="0"/>
                <a:solidFill>
                  <a:schemeClr val="accent1">
                    <a:lumMod val="75000"/>
                  </a:schemeClr>
                </a:solidFill>
                <a:latin typeface="微软雅黑" panose="020B0503020204020204" pitchFamily="34" charset="-122"/>
                <a:ea typeface="微软雅黑" panose="020B0503020204020204" pitchFamily="34" charset="-122"/>
              </a:rPr>
              <a:t>Sheet</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页</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的获取得到数据并转换。</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01250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2.3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读取</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Excel</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文件</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92715" y="2220765"/>
            <a:ext cx="4981575" cy="1990725"/>
          </a:xfrm>
          <a:prstGeom prst="rect">
            <a:avLst/>
          </a:prstGeom>
        </p:spPr>
      </p:pic>
      <p:pic>
        <p:nvPicPr>
          <p:cNvPr id="3" name="图片 2"/>
          <p:cNvPicPr>
            <a:picLocks noChangeAspect="1"/>
          </p:cNvPicPr>
          <p:nvPr/>
        </p:nvPicPr>
        <p:blipFill>
          <a:blip r:embed="rId4"/>
          <a:stretch>
            <a:fillRect/>
          </a:stretch>
        </p:blipFill>
        <p:spPr>
          <a:xfrm>
            <a:off x="5641294" y="4385066"/>
            <a:ext cx="5495925" cy="1609725"/>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551462" y="5409969"/>
            <a:ext cx="4688196" cy="338554"/>
          </a:xfrm>
          <a:prstGeom prst="rect">
            <a:avLst/>
          </a:prstGeom>
          <a:solidFill>
            <a:schemeClr val="accent2"/>
          </a:solidFill>
        </p:spPr>
        <p:txBody>
          <a:bodyPr wrap="square">
            <a:spAutoFit/>
          </a:bodyPr>
          <a:lstStyle/>
          <a:p>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需要 </a:t>
            </a:r>
            <a:r>
              <a:rPr lang="en-US" altLang="zh-CN" sz="1600" dirty="0" err="1" smtClean="0">
                <a:ln w="0"/>
                <a:solidFill>
                  <a:schemeClr val="bg1">
                    <a:lumMod val="95000"/>
                  </a:schemeClr>
                </a:solidFill>
                <a:latin typeface="微软雅黑" panose="020B0503020204020204" pitchFamily="34" charset="-122"/>
                <a:ea typeface="微软雅黑" panose="020B0503020204020204" pitchFamily="34" charset="-122"/>
              </a:rPr>
              <a:t>xlrd</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或</a:t>
            </a:r>
            <a:r>
              <a:rPr lang="en-US" altLang="zh-CN" sz="1600" dirty="0" err="1" smtClean="0">
                <a:ln w="0"/>
                <a:solidFill>
                  <a:schemeClr val="bg1">
                    <a:lumMod val="95000"/>
                  </a:schemeClr>
                </a:solidFill>
                <a:latin typeface="微软雅黑" panose="020B0503020204020204" pitchFamily="34" charset="-122"/>
                <a:ea typeface="微软雅黑" panose="020B0503020204020204" pitchFamily="34" charset="-122"/>
              </a:rPr>
              <a:t>openpyxl</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等</a:t>
            </a:r>
            <a:r>
              <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rPr>
              <a:t>Excel</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文件操作模块的支持</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685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5"/>
            <a:ext cx="8940882" cy="2423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1</a:t>
            </a:r>
            <a:r>
              <a:rPr lang="zh-CN" altLang="en-US" sz="1400" b="0" dirty="0" smtClean="0">
                <a:solidFill>
                  <a:schemeClr val="tx1">
                    <a:lumMod val="75000"/>
                    <a:lumOff val="25000"/>
                  </a:schemeClr>
                </a:solidFill>
              </a:rPr>
              <a:t>：丢弃轴值处理</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2</a:t>
            </a:r>
            <a:r>
              <a:rPr lang="zh-CN" altLang="en-US" sz="1400" b="0" dirty="0" smtClean="0">
                <a:solidFill>
                  <a:schemeClr val="tx1">
                    <a:lumMod val="75000"/>
                    <a:lumOff val="25000"/>
                  </a:schemeClr>
                </a:solidFill>
              </a:rPr>
              <a:t>：索引、选取和过滤</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3</a:t>
            </a:r>
            <a:r>
              <a:rPr lang="zh-CN" altLang="en-US" sz="1400" b="0" dirty="0" smtClean="0">
                <a:solidFill>
                  <a:schemeClr val="tx1">
                    <a:lumMod val="75000"/>
                    <a:lumOff val="25000"/>
                  </a:schemeClr>
                </a:solidFill>
              </a:rPr>
              <a:t>：算术运算和数据对齐</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4</a:t>
            </a:r>
            <a:r>
              <a:rPr lang="zh-CN" altLang="en-US" sz="1400" b="0" dirty="0" smtClean="0">
                <a:solidFill>
                  <a:schemeClr val="tx1">
                    <a:lumMod val="75000"/>
                    <a:lumOff val="25000"/>
                  </a:schemeClr>
                </a:solidFill>
              </a:rPr>
              <a:t>：</a:t>
            </a:r>
            <a:r>
              <a:rPr lang="en-US" altLang="zh-CN" sz="1400" b="0" dirty="0" smtClean="0">
                <a:solidFill>
                  <a:schemeClr val="tx1">
                    <a:lumMod val="75000"/>
                    <a:lumOff val="25000"/>
                  </a:schemeClr>
                </a:solidFill>
              </a:rPr>
              <a:t>Pandas</a:t>
            </a:r>
            <a:r>
              <a:rPr lang="zh-CN" altLang="en-US" sz="1400" b="0" dirty="0" smtClean="0">
                <a:solidFill>
                  <a:schemeClr val="tx1">
                    <a:lumMod val="75000"/>
                    <a:lumOff val="25000"/>
                  </a:schemeClr>
                </a:solidFill>
              </a:rPr>
              <a:t>的文件存储</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5</a:t>
            </a:r>
            <a:r>
              <a:rPr lang="zh-CN" altLang="en-US" sz="1400" b="0" dirty="0" smtClean="0">
                <a:solidFill>
                  <a:schemeClr val="tx1">
                    <a:lumMod val="75000"/>
                    <a:lumOff val="25000"/>
                  </a:schemeClr>
                </a:solidFill>
              </a:rPr>
              <a:t>：</a:t>
            </a:r>
            <a:r>
              <a:rPr lang="en-US" altLang="zh-CN" sz="1400" b="0" dirty="0" smtClean="0">
                <a:solidFill>
                  <a:schemeClr val="tx1">
                    <a:lumMod val="75000"/>
                    <a:lumOff val="25000"/>
                  </a:schemeClr>
                </a:solidFill>
              </a:rPr>
              <a:t>Pandas</a:t>
            </a:r>
            <a:r>
              <a:rPr lang="zh-CN" altLang="en-US" sz="1400" b="0" dirty="0" smtClean="0">
                <a:solidFill>
                  <a:schemeClr val="tx1">
                    <a:lumMod val="75000"/>
                    <a:lumOff val="25000"/>
                  </a:schemeClr>
                </a:solidFill>
              </a:rPr>
              <a:t>中的绘图</a:t>
            </a:r>
            <a:endParaRPr lang="en-US" altLang="zh-CN" sz="1400" b="0" dirty="0">
              <a:solidFill>
                <a:schemeClr val="tx1">
                  <a:lumMod val="75000"/>
                  <a:lumOff val="25000"/>
                </a:schemeClr>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数据存储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accent1">
                    <a:lumMod val="75000"/>
                  </a:schemeClr>
                </a:solidFill>
                <a:latin typeface="微软雅黑" panose="020B0503020204020204" pitchFamily="34" charset="-122"/>
                <a:ea typeface="微软雅黑" panose="020B0503020204020204" pitchFamily="34" charset="-122"/>
              </a:rPr>
              <a:t>pd.read_sql</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a:t>
            </a:r>
            <a:r>
              <a:rPr lang="en-US" altLang="zh-CN" sz="1600" i="1" dirty="0" err="1" smtClean="0">
                <a:ln w="0"/>
                <a:solidFill>
                  <a:schemeClr val="accent1">
                    <a:lumMod val="75000"/>
                  </a:schemeClr>
                </a:solidFill>
                <a:latin typeface="微软雅黑" panose="020B0503020204020204" pitchFamily="34" charset="-122"/>
                <a:ea typeface="微软雅黑" panose="020B0503020204020204" pitchFamily="34" charset="-122"/>
              </a:rPr>
              <a:t>sql</a:t>
            </a:r>
            <a:r>
              <a:rPr lang="zh-CN" altLang="en-US" sz="1600" i="1" dirty="0" smtClean="0">
                <a:ln w="0"/>
                <a:solidFill>
                  <a:schemeClr val="accent1">
                    <a:lumMod val="75000"/>
                  </a:schemeClr>
                </a:solidFill>
                <a:latin typeface="微软雅黑" panose="020B0503020204020204" pitchFamily="34" charset="-122"/>
                <a:ea typeface="微软雅黑" panose="020B0503020204020204" pitchFamily="34" charset="-122"/>
              </a:rPr>
              <a:t>查询语句，数据库连接对象</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读取并转换。</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667368"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2.4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读取</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MySQL</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数据库</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692715" y="2264239"/>
            <a:ext cx="6296025" cy="3114675"/>
          </a:xfrm>
          <a:prstGeom prst="rect">
            <a:avLst/>
          </a:prstGeom>
        </p:spPr>
      </p:pic>
      <p:pic>
        <p:nvPicPr>
          <p:cNvPr id="7" name="图片 6"/>
          <p:cNvPicPr>
            <a:picLocks noChangeAspect="1"/>
          </p:cNvPicPr>
          <p:nvPr/>
        </p:nvPicPr>
        <p:blipFill>
          <a:blip r:embed="rId4"/>
          <a:stretch>
            <a:fillRect/>
          </a:stretch>
        </p:blipFill>
        <p:spPr>
          <a:xfrm>
            <a:off x="4408034" y="4538077"/>
            <a:ext cx="61626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9866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smtClean="0">
                <a:solidFill>
                  <a:schemeClr val="tx1">
                    <a:lumMod val="65000"/>
                    <a:lumOff val="35000"/>
                  </a:schemeClr>
                </a:solidFill>
              </a:rPr>
              <a:t>3. Pandas</a:t>
            </a:r>
            <a:r>
              <a:rPr lang="zh-CN" altLang="en-US" sz="3000" dirty="0" smtClean="0">
                <a:solidFill>
                  <a:schemeClr val="tx1">
                    <a:lumMod val="65000"/>
                    <a:lumOff val="35000"/>
                  </a:schemeClr>
                </a:solidFill>
              </a:rPr>
              <a:t>中的绘图函数</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绘图及可视化</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使用</a:t>
            </a:r>
            <a:r>
              <a:rPr lang="en-US" altLang="zh-CN" sz="1400" b="0" dirty="0" err="1" smtClean="0">
                <a:solidFill>
                  <a:schemeClr val="tx1">
                    <a:lumMod val="65000"/>
                    <a:lumOff val="35000"/>
                  </a:schemeClr>
                </a:solidFill>
              </a:rPr>
              <a:t>Pands</a:t>
            </a:r>
            <a:r>
              <a:rPr lang="zh-CN" altLang="en-US" sz="1400" b="0" dirty="0" smtClean="0">
                <a:solidFill>
                  <a:schemeClr val="tx1">
                    <a:lumMod val="65000"/>
                    <a:lumOff val="35000"/>
                  </a:schemeClr>
                </a:solidFill>
              </a:rPr>
              <a:t>中的</a:t>
            </a:r>
            <a:r>
              <a:rPr lang="en-US" altLang="zh-CN" sz="1400" b="0" dirty="0" smtClean="0">
                <a:solidFill>
                  <a:schemeClr val="tx1">
                    <a:lumMod val="65000"/>
                    <a:lumOff val="35000"/>
                  </a:schemeClr>
                </a:solidFill>
              </a:rPr>
              <a:t>Series</a:t>
            </a:r>
            <a:r>
              <a:rPr lang="zh-CN" altLang="en-US" sz="1400" b="0" dirty="0" smtClean="0">
                <a:solidFill>
                  <a:schemeClr val="tx1">
                    <a:lumMod val="65000"/>
                    <a:lumOff val="35000"/>
                  </a:schemeClr>
                </a:solidFill>
              </a:rPr>
              <a:t>对象和</a:t>
            </a:r>
            <a:r>
              <a:rPr lang="en-US" altLang="zh-CN" sz="1400" b="0" dirty="0" err="1" smtClean="0">
                <a:solidFill>
                  <a:schemeClr val="tx1">
                    <a:lumMod val="65000"/>
                    <a:lumOff val="35000"/>
                  </a:schemeClr>
                </a:solidFill>
              </a:rPr>
              <a:t>DataFrame</a:t>
            </a:r>
            <a:r>
              <a:rPr lang="zh-CN" altLang="en-US" sz="1400" b="0" dirty="0" smtClean="0">
                <a:solidFill>
                  <a:schemeClr val="tx1">
                    <a:lumMod val="65000"/>
                    <a:lumOff val="35000"/>
                  </a:schemeClr>
                </a:solidFill>
              </a:rPr>
              <a:t>对象快速实现绘图</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1663823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通过之前的学习，</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知道</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了</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模块可以实现数据可视化。</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但是在实际应用过程中，我们也可以使用</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accent2"/>
                </a:solidFill>
                <a:latin typeface="微软雅黑" panose="020B0503020204020204" pitchFamily="34" charset="-122"/>
                <a:ea typeface="微软雅黑" panose="020B0503020204020204" pitchFamily="34" charset="-122"/>
              </a:rPr>
              <a:t>快速实现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各种图表的绘制。</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中，有标签、列标签以及分组信息，使用对应的绘图函数会比</a:t>
            </a:r>
            <a:r>
              <a:rPr lang="en-US" altLang="zh-CN" sz="1600" b="1" dirty="0" err="1">
                <a:ln w="0"/>
                <a:solidFill>
                  <a:schemeClr val="tx1">
                    <a:lumMod val="65000"/>
                    <a:lumOff val="35000"/>
                  </a:schemeClr>
                </a:solidFill>
                <a:latin typeface="微软雅黑" panose="020B0503020204020204" pitchFamily="34" charset="-122"/>
                <a:ea typeface="微软雅黑" panose="020B0503020204020204" pitchFamily="34" charset="-122"/>
              </a:rPr>
              <a:t>M</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本身更加</a:t>
            </a:r>
            <a:r>
              <a:rPr lang="zh-CN" altLang="en-US" sz="1600" dirty="0" smtClean="0">
                <a:ln w="0"/>
                <a:solidFill>
                  <a:schemeClr val="accent6"/>
                </a:solidFill>
                <a:latin typeface="微软雅黑" panose="020B0503020204020204" pitchFamily="34" charset="-122"/>
                <a:ea typeface="微软雅黑" panose="020B0503020204020204" pitchFamily="34" charset="-122"/>
              </a:rPr>
              <a:t>快捷</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chemeClr val="accent6"/>
                </a:solidFill>
                <a:latin typeface="微软雅黑" panose="020B0503020204020204" pitchFamily="34" charset="-122"/>
                <a:ea typeface="微软雅黑" panose="020B0503020204020204" pitchFamily="34" charset="-122"/>
              </a:rPr>
              <a:t>精简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484626"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3.1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中的绘图函数概述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1379036" y="3002903"/>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有许多能够利用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对象数据组织特点来创建标准图表的高级绘图方法。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目前为止，</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团队已经在绘图功能上有了很大的提升。</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3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都有一个生成各类图表的</a:t>
            </a:r>
            <a:r>
              <a:rPr lang="en-US" altLang="zh-CN" sz="1600" dirty="0" smtClean="0">
                <a:ln w="0"/>
                <a:solidFill>
                  <a:srgbClr val="C00000"/>
                </a:solidFill>
                <a:latin typeface="微软雅黑" panose="020B0503020204020204" pitchFamily="34" charset="-122"/>
                <a:ea typeface="微软雅黑" panose="020B0503020204020204" pitchFamily="34" charset="-122"/>
              </a:rPr>
              <a:t>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默认情况下，它们所产生的都是线型图。</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94468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3.2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中的绘图函数</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线型图</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649173" y="2497132"/>
            <a:ext cx="5086337"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对象生成线型图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ch07-demo08.py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49173" y="3030106"/>
            <a:ext cx="4911284" cy="276113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3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random</a:t>
            </a:r>
            <a:r>
              <a:rPr lang="en-US" altLang="zh-CN" sz="1400" dirty="0" err="1">
                <a:solidFill>
                  <a:schemeClr val="tx1">
                    <a:lumMod val="65000"/>
                    <a:lumOff val="35000"/>
                  </a:schemeClr>
                </a:solidFill>
              </a:rPr>
              <a:t>.</a:t>
            </a:r>
            <a:r>
              <a:rPr lang="en-US" altLang="zh-CN" sz="1400" dirty="0" err="1">
                <a:solidFill>
                  <a:schemeClr val="accent2"/>
                </a:solidFill>
              </a:rPr>
              <a:t>randn</a:t>
            </a:r>
            <a:r>
              <a:rPr lang="en-US" altLang="zh-CN" sz="1400" dirty="0">
                <a:solidFill>
                  <a:schemeClr val="tx1">
                    <a:lumMod val="65000"/>
                    <a:lumOff val="35000"/>
                  </a:schemeClr>
                </a:solidFill>
              </a:rPr>
              <a:t>(10).</a:t>
            </a:r>
            <a:r>
              <a:rPr lang="en-US" altLang="zh-CN" sz="1400" dirty="0" err="1">
                <a:solidFill>
                  <a:schemeClr val="accent2"/>
                </a:solidFill>
              </a:rPr>
              <a:t>cumsum</a:t>
            </a:r>
            <a:r>
              <a:rPr lang="en-US" altLang="zh-CN" sz="1400" dirty="0">
                <a:solidFill>
                  <a:schemeClr val="tx1">
                    <a:lumMod val="65000"/>
                    <a:lumOff val="35000"/>
                  </a:schemeClr>
                </a:solidFill>
              </a:rPr>
              <a:t>(),</a:t>
            </a:r>
          </a:p>
          <a:p>
            <a:pPr>
              <a:lnSpc>
                <a:spcPts val="2300"/>
              </a:lnSpc>
            </a:pP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np.</a:t>
            </a:r>
            <a:r>
              <a:rPr lang="en-US" altLang="zh-CN" sz="1400" dirty="0" err="1" smtClean="0">
                <a:solidFill>
                  <a:schemeClr val="accent2"/>
                </a:solidFill>
              </a:rPr>
              <a:t>arange</a:t>
            </a:r>
            <a:r>
              <a:rPr lang="en-US" altLang="zh-CN" sz="1400" dirty="0" smtClean="0">
                <a:solidFill>
                  <a:schemeClr val="tx1">
                    <a:lumMod val="65000"/>
                    <a:lumOff val="35000"/>
                  </a:schemeClr>
                </a:solidFill>
              </a:rPr>
              <a:t>(0,100,10</a:t>
            </a:r>
            <a:r>
              <a:rPr lang="en-US" altLang="zh-CN" sz="1400" dirty="0">
                <a:solidFill>
                  <a:schemeClr val="tx1">
                    <a:lumMod val="65000"/>
                    <a:lumOff val="35000"/>
                  </a:schemeClr>
                </a:solidFill>
              </a:rPr>
              <a:t>))</a:t>
            </a:r>
          </a:p>
          <a:p>
            <a:pPr>
              <a:lnSpc>
                <a:spcPts val="2300"/>
              </a:lnSpc>
            </a:pPr>
            <a:r>
              <a:rPr lang="en-US" altLang="zh-CN" sz="1400" dirty="0">
                <a:solidFill>
                  <a:schemeClr val="accent6"/>
                </a:solidFill>
              </a:rPr>
              <a:t># </a:t>
            </a:r>
            <a:r>
              <a:rPr lang="zh-CN" altLang="en-US" sz="1400" dirty="0">
                <a:solidFill>
                  <a:schemeClr val="accent6"/>
                </a:solidFill>
              </a:rPr>
              <a:t>使用对象的</a:t>
            </a:r>
            <a:r>
              <a:rPr lang="en-US" altLang="zh-CN" sz="1400" dirty="0">
                <a:solidFill>
                  <a:schemeClr val="accent6"/>
                </a:solidFill>
              </a:rPr>
              <a:t>plot</a:t>
            </a:r>
            <a:r>
              <a:rPr lang="zh-CN" altLang="en-US" sz="1400" dirty="0">
                <a:solidFill>
                  <a:schemeClr val="accent6"/>
                </a:solidFill>
              </a:rPr>
              <a:t>方法生成线型图</a:t>
            </a:r>
          </a:p>
          <a:p>
            <a:pPr>
              <a:lnSpc>
                <a:spcPts val="2300"/>
              </a:lnSpc>
            </a:pPr>
            <a:r>
              <a:rPr lang="en-US" altLang="zh-CN" sz="1400" dirty="0" err="1">
                <a:solidFill>
                  <a:schemeClr val="tx1">
                    <a:lumMod val="65000"/>
                    <a:lumOff val="35000"/>
                  </a:schemeClr>
                </a:solidFill>
              </a:rPr>
              <a:t>s.</a:t>
            </a:r>
            <a:r>
              <a:rPr lang="en-US" altLang="zh-CN" sz="1400" dirty="0" err="1">
                <a:solidFill>
                  <a:srgbClr val="C00000"/>
                </a:solidFill>
              </a:rPr>
              <a:t>plot</a:t>
            </a:r>
            <a:r>
              <a:rPr lang="en-US" altLang="zh-CN" sz="1400" dirty="0">
                <a:solidFill>
                  <a:schemeClr val="tx1">
                    <a:lumMod val="65000"/>
                    <a:lumOff val="35000"/>
                  </a:schemeClr>
                </a:solidFill>
              </a:rPr>
              <a:t>()</a:t>
            </a:r>
          </a:p>
          <a:p>
            <a:pPr>
              <a:lnSpc>
                <a:spcPts val="2300"/>
              </a:lnSpc>
            </a:pPr>
            <a:r>
              <a:rPr lang="en-US" altLang="zh-CN" sz="1400" dirty="0">
                <a:solidFill>
                  <a:schemeClr val="accent6"/>
                </a:solidFill>
              </a:rPr>
              <a:t># </a:t>
            </a:r>
            <a:r>
              <a:rPr lang="zh-CN" altLang="en-US" sz="1400" dirty="0">
                <a:solidFill>
                  <a:schemeClr val="accent6"/>
                </a:solidFill>
              </a:rPr>
              <a:t>显示</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title</a:t>
            </a:r>
            <a:r>
              <a:rPr lang="en-US" altLang="zh-CN" sz="1400" dirty="0">
                <a:solidFill>
                  <a:schemeClr val="tx1">
                    <a:lumMod val="65000"/>
                    <a:lumOff val="35000"/>
                  </a:schemeClr>
                </a:solidFill>
              </a:rPr>
              <a:t>('Series')</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grid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l</a:t>
            </a:r>
            <a:r>
              <a:rPr lang="en-US" altLang="zh-CN" sz="1400" dirty="0" err="1">
                <a:solidFill>
                  <a:srgbClr val="7030A0"/>
                </a:solidFill>
              </a:rPr>
              <a:t>inestyle</a:t>
            </a:r>
            <a:r>
              <a:rPr lang="en-US" altLang="zh-CN" sz="1400" dirty="0">
                <a:solidFill>
                  <a:schemeClr val="tx1">
                    <a:lumMod val="65000"/>
                    <a:lumOff val="35000"/>
                  </a:schemeClr>
                </a:solidFill>
              </a:rPr>
              <a:t>='--')</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p>
        </p:txBody>
      </p:sp>
      <p:sp>
        <p:nvSpPr>
          <p:cNvPr id="2" name="矩形 1"/>
          <p:cNvSpPr/>
          <p:nvPr/>
        </p:nvSpPr>
        <p:spPr>
          <a:xfrm>
            <a:off x="1379036" y="3030106"/>
            <a:ext cx="4949371" cy="1570923"/>
          </a:xfrm>
          <a:prstGeom prst="rect">
            <a:avLst/>
          </a:prstGeom>
          <a:solidFill>
            <a:schemeClr val="accent2">
              <a:lumMod val="60000"/>
              <a:lumOff val="40000"/>
              <a:alpha val="3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1649173" y="5924684"/>
            <a:ext cx="4905830"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核心的代码</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只有两行</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，比</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要精简很多</a:t>
            </a:r>
            <a:endParaRPr lang="zh-CN" altLang="en-US" sz="1600" dirty="0">
              <a:ln w="0"/>
              <a:solidFill>
                <a:schemeClr val="accent4">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676" y="2958797"/>
            <a:ext cx="3631746" cy="279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615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9"/>
            <a:ext cx="10246906"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该</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的索引会被传给</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，并用以绘制</a:t>
            </a:r>
            <a:r>
              <a:rPr lang="en-US" altLang="zh-CN" sz="1600" dirty="0" smtClean="0">
                <a:ln w="0"/>
                <a:solidFill>
                  <a:schemeClr val="accent2"/>
                </a:solidFill>
                <a:latin typeface="微软雅黑" panose="020B0503020204020204" pitchFamily="34" charset="-122"/>
                <a:ea typeface="微软雅黑" panose="020B0503020204020204" pitchFamily="34" charset="-122"/>
              </a:rPr>
              <a:t>X</a:t>
            </a:r>
            <a:r>
              <a:rPr lang="zh-CN" altLang="en-US" sz="1600" dirty="0" smtClean="0">
                <a:ln w="0"/>
                <a:solidFill>
                  <a:schemeClr val="accent2"/>
                </a:solidFill>
                <a:latin typeface="微软雅黑" panose="020B0503020204020204" pitchFamily="34" charset="-122"/>
                <a:ea typeface="微软雅黑" panose="020B0503020204020204" pitchFamily="34" charset="-122"/>
              </a:rPr>
              <a:t>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可以通过</a:t>
            </a:r>
            <a:r>
              <a:rPr lang="en-US" altLang="zh-CN" sz="1600" dirty="0" err="1" smtClean="0">
                <a:ln w="0"/>
                <a:solidFill>
                  <a:srgbClr val="C00000"/>
                </a:solidFill>
                <a:latin typeface="微软雅黑" panose="020B0503020204020204" pitchFamily="34" charset="-122"/>
                <a:ea typeface="微软雅黑" panose="020B0503020204020204" pitchFamily="34" charset="-122"/>
              </a:rPr>
              <a:t>use_inex</a:t>
            </a:r>
            <a:r>
              <a:rPr lang="en-US" altLang="zh-CN" sz="1600" dirty="0" smtClean="0">
                <a:ln w="0"/>
                <a:solidFill>
                  <a:srgbClr val="C00000"/>
                </a:solidFill>
                <a:latin typeface="微软雅黑" panose="020B0503020204020204" pitchFamily="34" charset="-122"/>
                <a:ea typeface="微软雅黑" panose="020B0503020204020204" pitchFamily="34" charset="-122"/>
              </a:rPr>
              <a:t>=False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禁用该功能。</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accent2"/>
                </a:solidFill>
                <a:latin typeface="微软雅黑" panose="020B0503020204020204" pitchFamily="34" charset="-122"/>
                <a:ea typeface="微软雅黑" panose="020B0503020204020204" pitchFamily="34" charset="-122"/>
              </a:rPr>
              <a:t>X</a:t>
            </a:r>
            <a:r>
              <a:rPr lang="zh-CN" altLang="en-US" sz="1600" dirty="0" smtClean="0">
                <a:ln w="0"/>
                <a:solidFill>
                  <a:schemeClr val="accent2"/>
                </a:solidFill>
                <a:latin typeface="微软雅黑" panose="020B0503020204020204" pitchFamily="34" charset="-122"/>
                <a:ea typeface="微软雅黑" panose="020B0503020204020204" pitchFamily="34" charset="-122"/>
              </a:rPr>
              <a:t>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的刻度和接线可以通过</a:t>
            </a:r>
            <a:r>
              <a:rPr lang="en-US" altLang="zh-CN" sz="1600" dirty="0" err="1" smtClean="0">
                <a:ln w="0"/>
                <a:solidFill>
                  <a:srgbClr val="C00000"/>
                </a:solidFill>
                <a:latin typeface="微软雅黑" panose="020B0503020204020204" pitchFamily="34" charset="-122"/>
                <a:ea typeface="微软雅黑" panose="020B0503020204020204" pitchFamily="34" charset="-122"/>
              </a:rPr>
              <a:t>xticks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smtClean="0">
                <a:ln w="0"/>
                <a:solidFill>
                  <a:srgbClr val="C00000"/>
                </a:solidFill>
                <a:latin typeface="微软雅黑" panose="020B0503020204020204" pitchFamily="34" charset="-122"/>
                <a:ea typeface="微软雅黑" panose="020B0503020204020204" pitchFamily="34" charset="-122"/>
              </a:rPr>
              <a:t>xlim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选项进行调节，</a:t>
            </a:r>
            <a:r>
              <a:rPr lang="en-US" altLang="zh-CN" sz="1600" dirty="0" smtClean="0">
                <a:ln w="0"/>
                <a:solidFill>
                  <a:schemeClr val="accent2"/>
                </a:solidFill>
                <a:latin typeface="微软雅黑" panose="020B0503020204020204" pitchFamily="34" charset="-122"/>
                <a:ea typeface="微软雅黑" panose="020B0503020204020204" pitchFamily="34" charset="-122"/>
              </a:rPr>
              <a:t>Y</a:t>
            </a:r>
            <a:r>
              <a:rPr lang="zh-CN" altLang="en-US" sz="1600" dirty="0" smtClean="0">
                <a:ln w="0"/>
                <a:solidFill>
                  <a:schemeClr val="accent2"/>
                </a:solidFill>
                <a:latin typeface="微软雅黑" panose="020B0503020204020204" pitchFamily="34" charset="-122"/>
                <a:ea typeface="微软雅黑" panose="020B0503020204020204" pitchFamily="34" charset="-122"/>
              </a:rPr>
              <a:t>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就用</a:t>
            </a:r>
            <a:r>
              <a:rPr lang="en-US" altLang="zh-CN" sz="1600" dirty="0" err="1" smtClean="0">
                <a:ln w="0"/>
                <a:solidFill>
                  <a:srgbClr val="C00000"/>
                </a:solidFill>
                <a:latin typeface="微软雅黑" panose="020B0503020204020204" pitchFamily="34" charset="-122"/>
                <a:ea typeface="微软雅黑" panose="020B0503020204020204" pitchFamily="34" charset="-122"/>
              </a:rPr>
              <a:t>yticks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smtClean="0">
                <a:ln w="0"/>
                <a:solidFill>
                  <a:srgbClr val="C00000"/>
                </a:solidFill>
                <a:latin typeface="微软雅黑" panose="020B0503020204020204" pitchFamily="34" charset="-122"/>
                <a:ea typeface="微软雅黑" panose="020B0503020204020204" pitchFamily="34" charset="-122"/>
              </a:rPr>
              <a:t>ylim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Series.plot</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方法的参数如下所示：</a:t>
            </a:r>
            <a:endPar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nvPr>
        </p:nvGraphicFramePr>
        <p:xfrm>
          <a:off x="1320800" y="2722637"/>
          <a:ext cx="8128000" cy="3708400"/>
        </p:xfrm>
        <a:graphic>
          <a:graphicData uri="http://schemas.openxmlformats.org/drawingml/2006/table">
            <a:tbl>
              <a:tblPr firstRow="1" bandRow="1">
                <a:tableStyleId>{21E4AEA4-8DFA-4A89-87EB-49C32662AFE0}</a:tableStyleId>
              </a:tblPr>
              <a:tblGrid>
                <a:gridCol w="1582057"/>
                <a:gridCol w="6545943"/>
              </a:tblGrid>
              <a:tr h="370840">
                <a:tc>
                  <a:txBody>
                    <a:bodyPr/>
                    <a:lstStyle/>
                    <a:p>
                      <a:pPr algn="ct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label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用于图例的标签。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要在其上绘制的</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matplotlib</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subplot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对象。如果没有设置，则使用当前</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matplotlib</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subplot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将要传给</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的风格字符串 如：</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ko</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alpha</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图表的填充不透明（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到</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之间的值）。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kind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可以是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line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bar</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barh</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kde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xticks</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用作</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轴刻度的值。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yticks</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用作</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轴刻度的值。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xlim</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轴的界限（例如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[ 0,10 ]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ylim</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轴的界限。</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147112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9"/>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对象在使用</a:t>
            </a:r>
            <a:r>
              <a:rPr lang="en-US" altLang="zh-CN" sz="1600" dirty="0" smtClean="0">
                <a:ln w="0"/>
                <a:solidFill>
                  <a:srgbClr val="C00000"/>
                </a:solidFill>
                <a:latin typeface="微软雅黑" panose="020B0503020204020204" pitchFamily="34" charset="-122"/>
                <a:ea typeface="微软雅黑" panose="020B0503020204020204" pitchFamily="34" charset="-122"/>
              </a:rPr>
              <a:t>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方法的时候，会自动将</a:t>
            </a:r>
            <a:r>
              <a:rPr lang="en-US" altLang="zh-CN" sz="1600" dirty="0" smtClean="0">
                <a:ln w="0"/>
                <a:solidFill>
                  <a:schemeClr val="accent2"/>
                </a:solidFill>
                <a:latin typeface="微软雅黑" panose="020B0503020204020204" pitchFamily="34" charset="-122"/>
                <a:ea typeface="微软雅黑" panose="020B0503020204020204" pitchFamily="34" charset="-122"/>
              </a:rPr>
              <a:t>columns</a:t>
            </a:r>
            <a:r>
              <a:rPr lang="zh-CN" altLang="en-US" sz="1600" dirty="0" smtClean="0">
                <a:ln w="0"/>
                <a:solidFill>
                  <a:schemeClr val="accent2"/>
                </a:solidFill>
                <a:latin typeface="微软雅黑" panose="020B0503020204020204" pitchFamily="34" charset="-122"/>
                <a:ea typeface="微软雅黑" panose="020B0503020204020204" pitchFamily="34" charset="-122"/>
              </a:rPr>
              <a:t>参数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值作为</a:t>
            </a:r>
            <a:r>
              <a:rPr lang="zh-CN" altLang="en-US" sz="1600" dirty="0" smtClean="0">
                <a:ln w="0"/>
                <a:solidFill>
                  <a:schemeClr val="accent6"/>
                </a:solidFill>
                <a:latin typeface="微软雅黑" panose="020B0503020204020204" pitchFamily="34" charset="-122"/>
                <a:ea typeface="微软雅黑" panose="020B0503020204020204" pitchFamily="34" charset="-122"/>
              </a:rPr>
              <a:t>图例显示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n w="0"/>
                <a:solidFill>
                  <a:schemeClr val="accent2"/>
                </a:solidFill>
                <a:latin typeface="微软雅黑" panose="020B0503020204020204" pitchFamily="34" charset="-122"/>
                <a:ea typeface="微软雅黑" panose="020B0503020204020204" pitchFamily="34" charset="-122"/>
              </a:rPr>
              <a:t>i</a:t>
            </a:r>
            <a:r>
              <a:rPr lang="en-US" altLang="zh-CN" sz="1600" dirty="0" smtClean="0">
                <a:ln w="0"/>
                <a:solidFill>
                  <a:schemeClr val="accent2"/>
                </a:solidFill>
                <a:latin typeface="微软雅黑" panose="020B0503020204020204" pitchFamily="34" charset="-122"/>
                <a:ea typeface="微软雅黑" panose="020B0503020204020204" pitchFamily="34" charset="-122"/>
              </a:rPr>
              <a:t>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参数值则默认为</a:t>
            </a:r>
            <a:r>
              <a:rPr lang="en-US" altLang="zh-CN" sz="1600" dirty="0" smtClean="0">
                <a:ln w="0"/>
                <a:solidFill>
                  <a:schemeClr val="accent6"/>
                </a:solidFill>
                <a:latin typeface="微软雅黑" panose="020B0503020204020204" pitchFamily="34" charset="-122"/>
                <a:ea typeface="微软雅黑" panose="020B0503020204020204" pitchFamily="34" charset="-122"/>
              </a:rPr>
              <a:t>X</a:t>
            </a:r>
            <a:r>
              <a:rPr lang="zh-CN" altLang="en-US" sz="1600" dirty="0" smtClean="0">
                <a:ln w="0"/>
                <a:solidFill>
                  <a:schemeClr val="accent6"/>
                </a:solidFill>
                <a:latin typeface="微软雅黑" panose="020B0503020204020204" pitchFamily="34" charset="-122"/>
                <a:ea typeface="微软雅黑" panose="020B0503020204020204" pitchFamily="34" charset="-122"/>
              </a:rPr>
              <a:t>轴刻度标签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en-US" altLang="zh-CN" sz="1600" dirty="0" smtClean="0">
                <a:ln w="0"/>
                <a:solidFill>
                  <a:schemeClr val="accent6"/>
                </a:solidFill>
                <a:latin typeface="微软雅黑" panose="020B0503020204020204" pitchFamily="34" charset="-122"/>
                <a:ea typeface="微软雅黑" panose="020B0503020204020204" pitchFamily="34" charset="-122"/>
              </a:rPr>
              <a:t>X</a:t>
            </a:r>
            <a:r>
              <a:rPr lang="zh-CN" altLang="en-US" sz="1600" dirty="0" smtClean="0">
                <a:ln w="0"/>
                <a:solidFill>
                  <a:schemeClr val="accent6"/>
                </a:solidFill>
                <a:latin typeface="微软雅黑" panose="020B0503020204020204" pitchFamily="34" charset="-122"/>
                <a:ea typeface="微软雅黑" panose="020B0503020204020204" pitchFamily="34" charset="-122"/>
              </a:rPr>
              <a:t>轴取值范围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71802" y="1914927"/>
            <a:ext cx="5086337"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对象生成线型图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ch07-demo09.py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271802" y="2447901"/>
            <a:ext cx="4911284" cy="314009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smtClean="0">
                <a:solidFill>
                  <a:schemeClr val="accent6"/>
                </a:solidFill>
              </a:rPr>
              <a:t># </a:t>
            </a:r>
            <a:r>
              <a:rPr lang="zh-CN" altLang="en-US" sz="1400" dirty="0" smtClean="0">
                <a:solidFill>
                  <a:schemeClr val="accent6"/>
                </a:solidFill>
              </a:rPr>
              <a:t>创建一个</a:t>
            </a:r>
            <a:r>
              <a:rPr lang="en-US" altLang="zh-CN" sz="1400" dirty="0" err="1" smtClean="0">
                <a:solidFill>
                  <a:schemeClr val="accent6"/>
                </a:solidFill>
              </a:rPr>
              <a:t>DataFrame</a:t>
            </a:r>
            <a:r>
              <a:rPr lang="zh-CN" altLang="en-US" sz="1400" dirty="0" smtClean="0">
                <a:solidFill>
                  <a:schemeClr val="accent6"/>
                </a:solidFill>
              </a:rPr>
              <a:t>对象</a:t>
            </a:r>
          </a:p>
          <a:p>
            <a:pPr>
              <a:lnSpc>
                <a:spcPts val="2300"/>
              </a:lnSpc>
            </a:pPr>
            <a:r>
              <a:rPr lang="en-US" altLang="zh-CN" sz="1400" dirty="0" err="1" smtClean="0">
                <a:solidFill>
                  <a:schemeClr val="tx1">
                    <a:lumMod val="65000"/>
                    <a:lumOff val="35000"/>
                  </a:schemeClr>
                </a:solidFill>
              </a:rPr>
              <a:t>df</a:t>
            </a:r>
            <a:r>
              <a:rPr lang="en-US" altLang="zh-CN" sz="1400" dirty="0" smtClean="0">
                <a:solidFill>
                  <a:schemeClr val="tx1">
                    <a:lumMod val="65000"/>
                    <a:lumOff val="35000"/>
                  </a:schemeClr>
                </a:solidFill>
              </a:rPr>
              <a:t> = </a:t>
            </a:r>
            <a:r>
              <a:rPr lang="en-US" altLang="zh-CN" sz="1400" dirty="0" err="1" smtClean="0">
                <a:solidFill>
                  <a:srgbClr val="C00000"/>
                </a:solidFill>
              </a:rPr>
              <a:t>DataFrame</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np.</a:t>
            </a:r>
            <a:r>
              <a:rPr lang="en-US" altLang="zh-CN" sz="1400" dirty="0" err="1" smtClean="0">
                <a:solidFill>
                  <a:schemeClr val="accent2"/>
                </a:solidFill>
              </a:rPr>
              <a:t>random</a:t>
            </a:r>
            <a:r>
              <a:rPr lang="en-US" altLang="zh-CN" sz="1400" dirty="0" err="1" smtClean="0">
                <a:solidFill>
                  <a:schemeClr val="tx1">
                    <a:lumMod val="65000"/>
                    <a:lumOff val="35000"/>
                  </a:schemeClr>
                </a:solidFill>
              </a:rPr>
              <a:t>.</a:t>
            </a:r>
            <a:r>
              <a:rPr lang="en-US" altLang="zh-CN" sz="1400" dirty="0" err="1" smtClean="0">
                <a:solidFill>
                  <a:schemeClr val="accent2"/>
                </a:solidFill>
              </a:rPr>
              <a:t>randn</a:t>
            </a:r>
            <a:r>
              <a:rPr lang="en-US" altLang="zh-CN" sz="1400" dirty="0" smtClean="0">
                <a:solidFill>
                  <a:schemeClr val="tx1">
                    <a:lumMod val="65000"/>
                    <a:lumOff val="35000"/>
                  </a:schemeClr>
                </a:solidFill>
              </a:rPr>
              <a:t>(10,4).</a:t>
            </a:r>
            <a:r>
              <a:rPr lang="en-US" altLang="zh-CN" sz="1400" dirty="0" err="1" smtClean="0">
                <a:solidFill>
                  <a:schemeClr val="accent2"/>
                </a:solidFill>
              </a:rPr>
              <a:t>cumsum</a:t>
            </a:r>
            <a:r>
              <a:rPr lang="en-US" altLang="zh-CN" sz="1400" dirty="0" smtClean="0">
                <a:solidFill>
                  <a:schemeClr val="tx1">
                    <a:lumMod val="65000"/>
                    <a:lumOff val="35000"/>
                  </a:schemeClr>
                </a:solidFill>
              </a:rPr>
              <a:t>(0),</a:t>
            </a:r>
          </a:p>
          <a:p>
            <a:pPr>
              <a:lnSpc>
                <a:spcPts val="2300"/>
              </a:lnSpc>
            </a:pP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smtClean="0">
                <a:solidFill>
                  <a:schemeClr val="accent2"/>
                </a:solidFill>
              </a:rPr>
              <a:t>list</a:t>
            </a:r>
            <a:r>
              <a:rPr lang="en-US" altLang="zh-CN" sz="1400" dirty="0" smtClean="0">
                <a:solidFill>
                  <a:schemeClr val="tx1">
                    <a:lumMod val="65000"/>
                    <a:lumOff val="35000"/>
                  </a:schemeClr>
                </a:solidFill>
              </a:rPr>
              <a:t>('ABCD'),</a:t>
            </a:r>
          </a:p>
          <a:p>
            <a:pPr>
              <a:lnSpc>
                <a:spcPts val="2300"/>
              </a:lnSpc>
            </a:pP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np.</a:t>
            </a:r>
            <a:r>
              <a:rPr lang="en-US" altLang="zh-CN" sz="1400" dirty="0" err="1" smtClean="0">
                <a:solidFill>
                  <a:schemeClr val="accent2"/>
                </a:solidFill>
              </a:rPr>
              <a:t>arange</a:t>
            </a:r>
            <a:r>
              <a:rPr lang="en-US" altLang="zh-CN" sz="1400" dirty="0" smtClean="0">
                <a:solidFill>
                  <a:schemeClr val="tx1">
                    <a:lumMod val="65000"/>
                    <a:lumOff val="35000"/>
                  </a:schemeClr>
                </a:solidFill>
              </a:rPr>
              <a:t>(0,100,10))</a:t>
            </a:r>
          </a:p>
          <a:p>
            <a:pPr>
              <a:lnSpc>
                <a:spcPts val="2300"/>
              </a:lnSpc>
            </a:pPr>
            <a:r>
              <a:rPr lang="en-US" altLang="zh-CN" sz="1400" dirty="0" smtClean="0">
                <a:solidFill>
                  <a:schemeClr val="accent6"/>
                </a:solidFill>
              </a:rPr>
              <a:t># </a:t>
            </a:r>
            <a:r>
              <a:rPr lang="zh-CN" altLang="en-US" sz="1400" dirty="0">
                <a:solidFill>
                  <a:schemeClr val="accent6"/>
                </a:solidFill>
              </a:rPr>
              <a:t>使用</a:t>
            </a:r>
            <a:r>
              <a:rPr lang="en-US" altLang="zh-CN" sz="1400" dirty="0">
                <a:solidFill>
                  <a:schemeClr val="accent6"/>
                </a:solidFill>
              </a:rPr>
              <a:t>plot</a:t>
            </a:r>
            <a:r>
              <a:rPr lang="zh-CN" altLang="en-US" sz="1400" dirty="0">
                <a:solidFill>
                  <a:schemeClr val="accent6"/>
                </a:solidFill>
              </a:rPr>
              <a:t>方法创建线型图</a:t>
            </a:r>
          </a:p>
          <a:p>
            <a:pPr>
              <a:lnSpc>
                <a:spcPts val="2300"/>
              </a:lnSpc>
            </a:pPr>
            <a:r>
              <a:rPr lang="en-US" altLang="zh-CN" sz="1400" dirty="0" err="1" smtClean="0">
                <a:solidFill>
                  <a:schemeClr val="tx1">
                    <a:lumMod val="65000"/>
                    <a:lumOff val="35000"/>
                  </a:schemeClr>
                </a:solidFill>
              </a:rPr>
              <a:t>df.</a:t>
            </a:r>
            <a:r>
              <a:rPr lang="en-US" altLang="zh-CN" sz="1400" dirty="0" err="1" smtClean="0">
                <a:solidFill>
                  <a:srgbClr val="C00000"/>
                </a:solidFill>
              </a:rPr>
              <a:t>plot</a:t>
            </a:r>
            <a:r>
              <a:rPr lang="en-US" altLang="zh-CN" sz="1400" dirty="0" smtClean="0">
                <a:solidFill>
                  <a:schemeClr val="tx1">
                    <a:lumMod val="65000"/>
                    <a:lumOff val="35000"/>
                  </a:schemeClr>
                </a:solidFill>
              </a:rPr>
              <a:t>()</a:t>
            </a:r>
          </a:p>
          <a:p>
            <a:pPr>
              <a:lnSpc>
                <a:spcPts val="2300"/>
              </a:lnSpc>
            </a:pPr>
            <a:r>
              <a:rPr lang="en-US" altLang="zh-CN" sz="1400" dirty="0" smtClean="0">
                <a:solidFill>
                  <a:schemeClr val="accent6"/>
                </a:solidFill>
              </a:rPr>
              <a:t># </a:t>
            </a:r>
            <a:r>
              <a:rPr lang="zh-CN" altLang="en-US" sz="1400" dirty="0" smtClean="0">
                <a:solidFill>
                  <a:schemeClr val="accent6"/>
                </a:solidFill>
              </a:rPr>
              <a:t>显示</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title</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DataFrame</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grid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l</a:t>
            </a:r>
            <a:r>
              <a:rPr lang="en-US" altLang="zh-CN" sz="1400" dirty="0" err="1">
                <a:solidFill>
                  <a:srgbClr val="7030A0"/>
                </a:solidFill>
              </a:rPr>
              <a:t>inestyle</a:t>
            </a:r>
            <a:r>
              <a:rPr lang="en-US" altLang="zh-CN" sz="1400" dirty="0">
                <a:solidFill>
                  <a:schemeClr val="tx1">
                    <a:lumMod val="65000"/>
                    <a:lumOff val="35000"/>
                  </a:schemeClr>
                </a:solidFill>
              </a:rPr>
              <a:t>='--')</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942" y="2392245"/>
            <a:ext cx="4226832" cy="32514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64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9"/>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还有一些用于对列进行灵活处理的选项。</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例如，是要将所有列都绘制到一个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subplot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中还是创建各自的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subplot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专用于</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DataFrame.plot</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方法的参数如下所示：</a:t>
            </a:r>
            <a:endPar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nvPr>
        </p:nvGraphicFramePr>
        <p:xfrm>
          <a:off x="1320800" y="2388809"/>
          <a:ext cx="8128000" cy="2966720"/>
        </p:xfrm>
        <a:graphic>
          <a:graphicData uri="http://schemas.openxmlformats.org/drawingml/2006/table">
            <a:tbl>
              <a:tblPr firstRow="1" bandRow="1">
                <a:tableStyleId>{21E4AEA4-8DFA-4A89-87EB-49C32662AFE0}</a:tableStyleId>
              </a:tblPr>
              <a:tblGrid>
                <a:gridCol w="1582057"/>
                <a:gridCol w="6545943"/>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参数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subplots</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将各个</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列绘制到单独的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subplot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中。</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Sharex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如果</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subplots=True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，则共用同一个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轴，包括刻度和界限。</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sharey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如果</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subplots=True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，则共用同一个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figsize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表示图像大小的元组。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title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表示图像标题的字符串。</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legend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添加一个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subplot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图例（默认为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sort_columns</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以字母表顺序绘制各列，默认使用当前列顺序。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873647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生成柱状图的代码中加上 </a:t>
            </a:r>
            <a:r>
              <a:rPr lang="en-US" altLang="zh-CN" sz="1600" dirty="0" smtClean="0">
                <a:ln w="0"/>
                <a:solidFill>
                  <a:schemeClr val="accent2"/>
                </a:solidFill>
                <a:latin typeface="微软雅黑" panose="020B0503020204020204" pitchFamily="34" charset="-122"/>
                <a:ea typeface="微软雅黑" panose="020B0503020204020204" pitchFamily="34" charset="-122"/>
              </a:rPr>
              <a:t>kind=‘bar’</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（垂直柱状图）或 </a:t>
            </a:r>
            <a:r>
              <a:rPr lang="en-US" altLang="zh-CN" sz="1600" dirty="0" smtClean="0">
                <a:ln w="0"/>
                <a:solidFill>
                  <a:schemeClr val="accent2"/>
                </a:solidFill>
                <a:latin typeface="微软雅黑" panose="020B0503020204020204" pitchFamily="34" charset="-122"/>
                <a:ea typeface="微软雅黑" panose="020B0503020204020204" pitchFamily="34" charset="-122"/>
              </a:rPr>
              <a:t>kind=‘</a:t>
            </a:r>
            <a:r>
              <a:rPr lang="en-US" altLang="zh-CN" sz="1600" dirty="0" err="1" smtClean="0">
                <a:ln w="0"/>
                <a:solidFill>
                  <a:schemeClr val="accent2"/>
                </a:solidFill>
                <a:latin typeface="微软雅黑" panose="020B0503020204020204" pitchFamily="34" charset="-122"/>
                <a:ea typeface="微软雅黑" panose="020B0503020204020204" pitchFamily="34" charset="-122"/>
              </a:rPr>
              <a:t>barh</a:t>
            </a:r>
            <a:r>
              <a:rPr lang="en-US" altLang="zh-CN"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（水平柱状图）即可生成。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的索引将会用</a:t>
            </a:r>
            <a:r>
              <a:rPr lang="en-US" altLang="zh-CN" sz="1600" dirty="0" smtClean="0">
                <a:ln w="0"/>
                <a:solidFill>
                  <a:schemeClr val="accent2"/>
                </a:solidFill>
                <a:latin typeface="微软雅黑" panose="020B0503020204020204" pitchFamily="34" charset="-122"/>
                <a:ea typeface="微软雅黑" panose="020B0503020204020204" pitchFamily="34" charset="-122"/>
              </a:rPr>
              <a:t>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bar</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smtClean="0">
                <a:ln w="0"/>
                <a:solidFill>
                  <a:schemeClr val="accent2"/>
                </a:solidFill>
                <a:latin typeface="微软雅黑" panose="020B0503020204020204" pitchFamily="34" charset="-122"/>
                <a:ea typeface="微软雅黑" panose="020B0503020204020204" pitchFamily="34" charset="-122"/>
              </a:rPr>
              <a:t>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barh</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）刻度。</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94468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3.3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中的绘图函数</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柱状图</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649173" y="2497132"/>
            <a:ext cx="5753113"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对象生成柱状图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ch07-demo10.py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49172" y="3030106"/>
            <a:ext cx="6377227" cy="313846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subplots</a:t>
            </a:r>
            <a:r>
              <a:rPr lang="zh-CN" altLang="en-US" sz="1400" dirty="0">
                <a:solidFill>
                  <a:schemeClr val="accent6"/>
                </a:solidFill>
              </a:rPr>
              <a:t>对象</a:t>
            </a:r>
            <a:r>
              <a:rPr lang="en-US" altLang="zh-CN" sz="1400" dirty="0">
                <a:solidFill>
                  <a:schemeClr val="accent6"/>
                </a:solidFill>
              </a:rPr>
              <a:t>(2</a:t>
            </a:r>
            <a:r>
              <a:rPr lang="zh-CN" altLang="en-US" sz="1400" dirty="0">
                <a:solidFill>
                  <a:schemeClr val="accent6"/>
                </a:solidFill>
              </a:rPr>
              <a:t>行</a:t>
            </a:r>
            <a:r>
              <a:rPr lang="en-US" altLang="zh-CN" sz="1400" dirty="0">
                <a:solidFill>
                  <a:schemeClr val="accent6"/>
                </a:solidFill>
              </a:rPr>
              <a:t>1</a:t>
            </a:r>
            <a:r>
              <a:rPr lang="zh-CN" altLang="en-US" sz="1400" dirty="0">
                <a:solidFill>
                  <a:schemeClr val="accent6"/>
                </a:solidFill>
              </a:rPr>
              <a:t>列</a:t>
            </a:r>
            <a:r>
              <a:rPr lang="en-US" altLang="zh-CN" sz="1400" dirty="0">
                <a:solidFill>
                  <a:schemeClr val="accent6"/>
                </a:solidFill>
              </a:rPr>
              <a:t>)</a:t>
            </a:r>
          </a:p>
          <a:p>
            <a:pPr>
              <a:lnSpc>
                <a:spcPts val="2300"/>
              </a:lnSpc>
            </a:pPr>
            <a:r>
              <a:rPr lang="en-US" altLang="zh-CN" sz="1400" dirty="0">
                <a:solidFill>
                  <a:schemeClr val="tx1">
                    <a:lumMod val="65000"/>
                    <a:lumOff val="35000"/>
                  </a:schemeClr>
                </a:solidFill>
              </a:rPr>
              <a:t>fig, axes = </a:t>
            </a:r>
            <a:r>
              <a:rPr lang="en-US" altLang="zh-CN" sz="1400" dirty="0" err="1">
                <a:solidFill>
                  <a:schemeClr val="tx1">
                    <a:lumMod val="65000"/>
                    <a:lumOff val="35000"/>
                  </a:schemeClr>
                </a:solidFill>
              </a:rPr>
              <a:t>plt.</a:t>
            </a:r>
            <a:r>
              <a:rPr lang="en-US" altLang="zh-CN" sz="1400" dirty="0" err="1">
                <a:solidFill>
                  <a:schemeClr val="accent2"/>
                </a:solidFill>
              </a:rPr>
              <a:t>subplots</a:t>
            </a:r>
            <a:r>
              <a:rPr lang="en-US" altLang="zh-CN" sz="1400" dirty="0">
                <a:solidFill>
                  <a:schemeClr val="tx1">
                    <a:lumMod val="65000"/>
                    <a:lumOff val="35000"/>
                  </a:schemeClr>
                </a:solidFill>
              </a:rPr>
              <a:t>(2,1)</a:t>
            </a:r>
          </a:p>
          <a:p>
            <a:pPr>
              <a:lnSpc>
                <a:spcPts val="23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300"/>
              </a:lnSpc>
            </a:pPr>
            <a:r>
              <a:rPr lang="en-US" altLang="zh-CN" sz="1400" dirty="0">
                <a:solidFill>
                  <a:schemeClr val="tx1">
                    <a:lumMod val="65000"/>
                    <a:lumOff val="35000"/>
                  </a:schemeClr>
                </a:solidFill>
              </a:rPr>
              <a:t>data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random</a:t>
            </a:r>
            <a:r>
              <a:rPr lang="en-US" altLang="zh-CN" sz="1400" dirty="0" err="1">
                <a:solidFill>
                  <a:schemeClr val="tx1">
                    <a:lumMod val="65000"/>
                    <a:lumOff val="35000"/>
                  </a:schemeClr>
                </a:solidFill>
              </a:rPr>
              <a:t>.</a:t>
            </a:r>
            <a:r>
              <a:rPr lang="en-US" altLang="zh-CN" sz="1400" dirty="0" err="1">
                <a:solidFill>
                  <a:schemeClr val="accent2"/>
                </a:solidFill>
              </a:rPr>
              <a:t>rand</a:t>
            </a:r>
            <a:r>
              <a:rPr lang="en-US" altLang="zh-CN" sz="1400" dirty="0">
                <a:solidFill>
                  <a:schemeClr val="tx1">
                    <a:lumMod val="65000"/>
                    <a:lumOff val="35000"/>
                  </a:schemeClr>
                </a:solidFill>
              </a:rPr>
              <a:t>(16),</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abcdefghijklmnop</a:t>
            </a:r>
            <a:r>
              <a:rPr lang="en-US" altLang="zh-CN" sz="1400" dirty="0">
                <a:solidFill>
                  <a:schemeClr val="tx1">
                    <a:lumMod val="65000"/>
                    <a:lumOff val="35000"/>
                  </a:schemeClr>
                </a:solidFill>
              </a:rPr>
              <a:t>'))</a:t>
            </a:r>
          </a:p>
          <a:p>
            <a:pPr>
              <a:lnSpc>
                <a:spcPts val="2300"/>
              </a:lnSpc>
            </a:pPr>
            <a:r>
              <a:rPr lang="en-US" altLang="zh-CN" sz="1400" dirty="0">
                <a:solidFill>
                  <a:schemeClr val="accent6"/>
                </a:solidFill>
              </a:rPr>
              <a:t># </a:t>
            </a:r>
            <a:r>
              <a:rPr lang="zh-CN" altLang="en-US" sz="1400" dirty="0">
                <a:solidFill>
                  <a:schemeClr val="accent6"/>
                </a:solidFill>
              </a:rPr>
              <a:t>绘制垂直柱状图</a:t>
            </a:r>
            <a:r>
              <a:rPr lang="en-US" altLang="zh-CN" sz="1400" dirty="0">
                <a:solidFill>
                  <a:schemeClr val="accent6"/>
                </a:solidFill>
              </a:rPr>
              <a:t>ax=axes[0]</a:t>
            </a:r>
            <a:r>
              <a:rPr lang="zh-CN" altLang="en-US" sz="1400" dirty="0">
                <a:solidFill>
                  <a:schemeClr val="accent6"/>
                </a:solidFill>
              </a:rPr>
              <a:t>代表在第</a:t>
            </a:r>
            <a:r>
              <a:rPr lang="en-US" altLang="zh-CN" sz="1400" dirty="0">
                <a:solidFill>
                  <a:schemeClr val="accent6"/>
                </a:solidFill>
              </a:rPr>
              <a:t>1</a:t>
            </a:r>
            <a:r>
              <a:rPr lang="zh-CN" altLang="en-US" sz="1400" dirty="0">
                <a:solidFill>
                  <a:schemeClr val="accent6"/>
                </a:solidFill>
              </a:rPr>
              <a:t>个图标上绘制</a:t>
            </a:r>
          </a:p>
          <a:p>
            <a:pPr>
              <a:lnSpc>
                <a:spcPts val="2300"/>
              </a:lnSpc>
            </a:pPr>
            <a:r>
              <a:rPr lang="en-US" altLang="zh-CN" sz="1400" dirty="0" err="1">
                <a:solidFill>
                  <a:schemeClr val="tx1">
                    <a:lumMod val="65000"/>
                    <a:lumOff val="35000"/>
                  </a:schemeClr>
                </a:solidFill>
              </a:rPr>
              <a:t>data.</a:t>
            </a:r>
            <a:r>
              <a:rPr lang="en-US" altLang="zh-CN" sz="1400" dirty="0" err="1">
                <a:solidFill>
                  <a:srgbClr val="C00000"/>
                </a:solidFill>
              </a:rPr>
              <a:t>plot</a:t>
            </a:r>
            <a:r>
              <a:rPr lang="en-US" altLang="zh-CN" sz="1400" dirty="0">
                <a:solidFill>
                  <a:schemeClr val="tx1">
                    <a:lumMod val="65000"/>
                    <a:lumOff val="35000"/>
                  </a:schemeClr>
                </a:solidFill>
              </a:rPr>
              <a:t>(</a:t>
            </a:r>
            <a:r>
              <a:rPr lang="en-US" altLang="zh-CN" sz="1400" dirty="0">
                <a:solidFill>
                  <a:srgbClr val="7030A0"/>
                </a:solidFill>
              </a:rPr>
              <a:t>kind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bar',</a:t>
            </a:r>
            <a:r>
              <a:rPr lang="en-US" altLang="zh-CN" sz="1400" dirty="0" err="1">
                <a:solidFill>
                  <a:srgbClr val="7030A0"/>
                </a:solidFill>
              </a:rPr>
              <a:t>ax</a:t>
            </a:r>
            <a:r>
              <a:rPr lang="en-US" altLang="zh-CN" sz="1400" dirty="0">
                <a:solidFill>
                  <a:schemeClr val="tx1">
                    <a:lumMod val="65000"/>
                    <a:lumOff val="35000"/>
                  </a:schemeClr>
                </a:solidFill>
              </a:rPr>
              <a:t>=axes[0],</a:t>
            </a:r>
            <a:r>
              <a:rPr lang="en-US" altLang="zh-CN" sz="1400" dirty="0">
                <a:solidFill>
                  <a:srgbClr val="7030A0"/>
                </a:solidFill>
              </a:rPr>
              <a:t>color</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r',</a:t>
            </a:r>
            <a:r>
              <a:rPr lang="en-US" altLang="zh-CN" sz="1400" dirty="0" err="1">
                <a:solidFill>
                  <a:srgbClr val="7030A0"/>
                </a:solidFill>
              </a:rPr>
              <a:t>alpha</a:t>
            </a:r>
            <a:r>
              <a:rPr lang="en-US" altLang="zh-CN" sz="1400" dirty="0">
                <a:solidFill>
                  <a:schemeClr val="tx1">
                    <a:lumMod val="65000"/>
                    <a:lumOff val="35000"/>
                  </a:schemeClr>
                </a:solidFill>
              </a:rPr>
              <a:t>=0.7)</a:t>
            </a:r>
          </a:p>
          <a:p>
            <a:pPr>
              <a:lnSpc>
                <a:spcPts val="2300"/>
              </a:lnSpc>
            </a:pPr>
            <a:r>
              <a:rPr lang="en-US" altLang="zh-CN" sz="1400" dirty="0">
                <a:solidFill>
                  <a:schemeClr val="accent6"/>
                </a:solidFill>
              </a:rPr>
              <a:t># </a:t>
            </a:r>
            <a:r>
              <a:rPr lang="zh-CN" altLang="en-US" sz="1400" dirty="0">
                <a:solidFill>
                  <a:schemeClr val="accent6"/>
                </a:solidFill>
              </a:rPr>
              <a:t>绘制水平柱状图</a:t>
            </a:r>
            <a:r>
              <a:rPr lang="en-US" altLang="zh-CN" sz="1400" dirty="0">
                <a:solidFill>
                  <a:schemeClr val="accent6"/>
                </a:solidFill>
              </a:rPr>
              <a:t>ax=axes[1]</a:t>
            </a:r>
            <a:r>
              <a:rPr lang="zh-CN" altLang="en-US" sz="1400" dirty="0">
                <a:solidFill>
                  <a:schemeClr val="accent6"/>
                </a:solidFill>
              </a:rPr>
              <a:t>代表在第</a:t>
            </a:r>
            <a:r>
              <a:rPr lang="en-US" altLang="zh-CN" sz="1400" dirty="0">
                <a:solidFill>
                  <a:schemeClr val="accent6"/>
                </a:solidFill>
              </a:rPr>
              <a:t>2</a:t>
            </a:r>
            <a:r>
              <a:rPr lang="zh-CN" altLang="en-US" sz="1400" dirty="0">
                <a:solidFill>
                  <a:schemeClr val="accent6"/>
                </a:solidFill>
              </a:rPr>
              <a:t>个图标上绘制</a:t>
            </a:r>
          </a:p>
          <a:p>
            <a:pPr>
              <a:lnSpc>
                <a:spcPts val="2300"/>
              </a:lnSpc>
            </a:pPr>
            <a:r>
              <a:rPr lang="en-US" altLang="zh-CN" sz="1400" dirty="0" err="1">
                <a:solidFill>
                  <a:schemeClr val="tx1">
                    <a:lumMod val="65000"/>
                    <a:lumOff val="35000"/>
                  </a:schemeClr>
                </a:solidFill>
              </a:rPr>
              <a:t>data.</a:t>
            </a:r>
            <a:r>
              <a:rPr lang="en-US" altLang="zh-CN" sz="1400" dirty="0" err="1">
                <a:solidFill>
                  <a:srgbClr val="C00000"/>
                </a:solidFill>
              </a:rPr>
              <a:t>plot</a:t>
            </a:r>
            <a:r>
              <a:rPr lang="en-US" altLang="zh-CN" sz="1400" dirty="0">
                <a:solidFill>
                  <a:schemeClr val="tx1">
                    <a:lumMod val="65000"/>
                    <a:lumOff val="35000"/>
                  </a:schemeClr>
                </a:solidFill>
              </a:rPr>
              <a:t>(</a:t>
            </a:r>
            <a:r>
              <a:rPr lang="en-US" altLang="zh-CN" sz="1400" dirty="0">
                <a:solidFill>
                  <a:srgbClr val="7030A0"/>
                </a:solidFill>
              </a:rPr>
              <a:t>kind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barh</a:t>
            </a:r>
            <a:r>
              <a:rPr lang="en-US" altLang="zh-CN" sz="1400" dirty="0">
                <a:solidFill>
                  <a:schemeClr val="tx1">
                    <a:lumMod val="65000"/>
                    <a:lumOff val="35000"/>
                  </a:schemeClr>
                </a:solidFill>
              </a:rPr>
              <a:t>',</a:t>
            </a:r>
            <a:r>
              <a:rPr lang="en-US" altLang="zh-CN" sz="1400" dirty="0">
                <a:solidFill>
                  <a:srgbClr val="7030A0"/>
                </a:solidFill>
              </a:rPr>
              <a:t>ax</a:t>
            </a:r>
            <a:r>
              <a:rPr lang="en-US" altLang="zh-CN" sz="1400" dirty="0">
                <a:solidFill>
                  <a:schemeClr val="tx1">
                    <a:lumMod val="65000"/>
                    <a:lumOff val="35000"/>
                  </a:schemeClr>
                </a:solidFill>
              </a:rPr>
              <a:t>=axes[1],</a:t>
            </a:r>
            <a:r>
              <a:rPr lang="en-US" altLang="zh-CN" sz="1400" dirty="0">
                <a:solidFill>
                  <a:srgbClr val="7030A0"/>
                </a:solidFill>
              </a:rPr>
              <a:t>color</a:t>
            </a:r>
            <a:r>
              <a:rPr lang="en-US" altLang="zh-CN" sz="1400" dirty="0">
                <a:solidFill>
                  <a:schemeClr val="tx1">
                    <a:lumMod val="65000"/>
                    <a:lumOff val="35000"/>
                  </a:schemeClr>
                </a:solidFill>
              </a:rPr>
              <a:t>='#66CD00',</a:t>
            </a:r>
            <a:r>
              <a:rPr lang="en-US" altLang="zh-CN" sz="1400" dirty="0">
                <a:solidFill>
                  <a:srgbClr val="7030A0"/>
                </a:solidFill>
              </a:rPr>
              <a:t>alpha</a:t>
            </a:r>
            <a:r>
              <a:rPr lang="en-US" altLang="zh-CN" sz="1400" dirty="0">
                <a:solidFill>
                  <a:schemeClr val="tx1">
                    <a:lumMod val="65000"/>
                    <a:lumOff val="35000"/>
                  </a:schemeClr>
                </a:solidFill>
              </a:rPr>
              <a:t>=0.7</a:t>
            </a:r>
            <a:r>
              <a:rPr lang="en-US" altLang="zh-CN" sz="1400" dirty="0">
                <a:solidFill>
                  <a:schemeClr val="accent6"/>
                </a:solidFill>
              </a:rPr>
              <a:t>)</a:t>
            </a:r>
          </a:p>
          <a:p>
            <a:pPr>
              <a:lnSpc>
                <a:spcPts val="2300"/>
              </a:lnSpc>
            </a:pPr>
            <a:r>
              <a:rPr lang="en-US" altLang="zh-CN" sz="1400" dirty="0">
                <a:solidFill>
                  <a:schemeClr val="accent6"/>
                </a:solidFill>
              </a:rPr>
              <a:t># </a:t>
            </a:r>
            <a:r>
              <a:rPr lang="zh-CN" altLang="en-US" sz="1400" dirty="0">
                <a:solidFill>
                  <a:schemeClr val="accent6"/>
                </a:solidFill>
              </a:rPr>
              <a:t>显示</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86" y="2633571"/>
            <a:ext cx="4125232" cy="31732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17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9"/>
            <a:ext cx="1024690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对象，柱状图会将</a:t>
            </a:r>
            <a:r>
              <a:rPr lang="zh-CN" altLang="en-US" sz="1600" dirty="0" smtClean="0">
                <a:ln w="0"/>
                <a:solidFill>
                  <a:schemeClr val="accent2"/>
                </a:solidFill>
                <a:latin typeface="微软雅黑" panose="020B0503020204020204" pitchFamily="34" charset="-122"/>
                <a:ea typeface="微软雅黑" panose="020B0503020204020204" pitchFamily="34" charset="-122"/>
              </a:rPr>
              <a:t>每一行的值分为一组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71802" y="1464985"/>
            <a:ext cx="5854712"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对象生成垂直柱</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状</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ch07-demo11.py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271801" y="1997959"/>
            <a:ext cx="6798141" cy="345941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p>
          <a:p>
            <a:pPr>
              <a:lnSpc>
                <a:spcPts val="23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np.random.rand</a:t>
            </a:r>
            <a:r>
              <a:rPr lang="en-US" altLang="zh-CN" sz="1400" dirty="0">
                <a:solidFill>
                  <a:schemeClr val="tx1">
                    <a:lumMod val="65000"/>
                    <a:lumOff val="35000"/>
                  </a:schemeClr>
                </a:solidFill>
              </a:rPr>
              <a:t>(6,4),</a:t>
            </a:r>
          </a:p>
          <a:p>
            <a:pPr>
              <a:lnSpc>
                <a:spcPts val="2300"/>
              </a:lnSpc>
            </a:pPr>
            <a:r>
              <a:rPr lang="en-US" altLang="zh-CN" sz="1400" dirty="0">
                <a:solidFill>
                  <a:srgbClr val="7030A0"/>
                </a:solidFill>
              </a:rPr>
              <a:t>               </a:t>
            </a:r>
            <a:r>
              <a:rPr lang="en-US" altLang="zh-CN" sz="1400" dirty="0" smtClean="0">
                <a:solidFill>
                  <a:srgbClr val="7030A0"/>
                </a:solidFill>
              </a:rPr>
              <a:t>             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one','two','three','four','five','six</a:t>
            </a:r>
            <a:r>
              <a:rPr lang="en-US" altLang="zh-CN" sz="1400" dirty="0">
                <a:solidFill>
                  <a:schemeClr val="tx1">
                    <a:lumMod val="65000"/>
                    <a:lumOff val="35000"/>
                  </a:schemeClr>
                </a:solidFill>
              </a:rPr>
              <a:t>'],</a:t>
            </a:r>
          </a:p>
          <a:p>
            <a:pPr>
              <a:lnSpc>
                <a:spcPts val="23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pd.</a:t>
            </a:r>
            <a:r>
              <a:rPr lang="en-US" altLang="zh-CN" sz="1400" dirty="0" err="1" smtClean="0">
                <a:solidFill>
                  <a:schemeClr val="accent2"/>
                </a:solidFill>
              </a:rPr>
              <a:t>Index</a:t>
            </a:r>
            <a:r>
              <a:rPr lang="en-US" altLang="zh-CN" sz="1400" dirty="0">
                <a:solidFill>
                  <a:schemeClr val="tx1">
                    <a:lumMod val="65000"/>
                    <a:lumOff val="35000"/>
                  </a:schemeClr>
                </a:solidFill>
              </a:rPr>
              <a:t>(['A','B','C',</a:t>
            </a:r>
            <a:r>
              <a:rPr lang="en-US" altLang="zh-CN" sz="1400" dirty="0" smtClean="0">
                <a:solidFill>
                  <a:schemeClr val="tx1">
                    <a:lumMod val="65000"/>
                    <a:lumOff val="35000"/>
                  </a:schemeClr>
                </a:solidFill>
              </a:rPr>
              <a:t>'D']))</a:t>
            </a:r>
            <a:endParaRPr lang="en-US" altLang="zh-CN" sz="1400" dirty="0">
              <a:solidFill>
                <a:schemeClr val="tx1">
                  <a:lumMod val="65000"/>
                  <a:lumOff val="35000"/>
                </a:schemeClr>
              </a:solidFill>
            </a:endParaRPr>
          </a:p>
          <a:p>
            <a:pPr>
              <a:lnSpc>
                <a:spcPts val="2300"/>
              </a:lnSpc>
            </a:pPr>
            <a:r>
              <a:rPr lang="en-US" altLang="zh-CN" sz="1400" dirty="0">
                <a:solidFill>
                  <a:schemeClr val="accent6"/>
                </a:solidFill>
              </a:rPr>
              <a:t># </a:t>
            </a:r>
            <a:r>
              <a:rPr lang="zh-CN" altLang="en-US" sz="1400" dirty="0">
                <a:solidFill>
                  <a:schemeClr val="accent6"/>
                </a:solidFill>
              </a:rPr>
              <a:t>输出</a:t>
            </a:r>
          </a:p>
          <a:p>
            <a:pPr>
              <a:lnSpc>
                <a:spcPts val="23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df</a:t>
            </a:r>
            <a:endParaRPr lang="en-US" altLang="zh-CN" sz="1400" dirty="0">
              <a:solidFill>
                <a:schemeClr val="tx1">
                  <a:lumMod val="65000"/>
                  <a:lumOff val="35000"/>
                </a:schemeClr>
              </a:solidFill>
            </a:endParaRPr>
          </a:p>
          <a:p>
            <a:pPr>
              <a:lnSpc>
                <a:spcPts val="2300"/>
              </a:lnSpc>
            </a:pPr>
            <a:r>
              <a:rPr lang="en-US" altLang="zh-CN" sz="1400" dirty="0">
                <a:solidFill>
                  <a:schemeClr val="accent6"/>
                </a:solidFill>
              </a:rPr>
              <a:t># </a:t>
            </a:r>
            <a:r>
              <a:rPr lang="zh-CN" altLang="en-US" sz="1400" dirty="0">
                <a:solidFill>
                  <a:schemeClr val="accent6"/>
                </a:solidFill>
              </a:rPr>
              <a:t>生成柱状图</a:t>
            </a:r>
            <a:r>
              <a:rPr lang="en-US" altLang="zh-CN" sz="1400" dirty="0">
                <a:solidFill>
                  <a:schemeClr val="accent6"/>
                </a:solidFill>
              </a:rPr>
              <a:t>(</a:t>
            </a:r>
            <a:r>
              <a:rPr lang="zh-CN" altLang="en-US" sz="1400" dirty="0">
                <a:solidFill>
                  <a:schemeClr val="accent6"/>
                </a:solidFill>
              </a:rPr>
              <a:t>垂直</a:t>
            </a:r>
            <a:r>
              <a:rPr lang="en-US" altLang="zh-CN" sz="1400" dirty="0">
                <a:solidFill>
                  <a:schemeClr val="accent6"/>
                </a:solidFill>
              </a:rPr>
              <a:t>)</a:t>
            </a:r>
          </a:p>
          <a:p>
            <a:pPr>
              <a:lnSpc>
                <a:spcPts val="2300"/>
              </a:lnSpc>
            </a:pPr>
            <a:r>
              <a:rPr lang="en-US" altLang="zh-CN" sz="1400" dirty="0" err="1">
                <a:solidFill>
                  <a:schemeClr val="tx1">
                    <a:lumMod val="65000"/>
                    <a:lumOff val="35000"/>
                  </a:schemeClr>
                </a:solidFill>
              </a:rPr>
              <a:t>df.</a:t>
            </a:r>
            <a:r>
              <a:rPr lang="en-US" altLang="zh-CN" sz="1400" dirty="0" err="1">
                <a:solidFill>
                  <a:srgbClr val="C00000"/>
                </a:solidFill>
              </a:rPr>
              <a:t>plot</a:t>
            </a:r>
            <a:r>
              <a:rPr lang="en-US" altLang="zh-CN" sz="1400" dirty="0">
                <a:solidFill>
                  <a:schemeClr val="tx1">
                    <a:lumMod val="65000"/>
                    <a:lumOff val="35000"/>
                  </a:schemeClr>
                </a:solidFill>
              </a:rPr>
              <a:t>(</a:t>
            </a:r>
            <a:r>
              <a:rPr lang="en-US" altLang="zh-CN" sz="1400" dirty="0">
                <a:solidFill>
                  <a:srgbClr val="7030A0"/>
                </a:solidFill>
              </a:rPr>
              <a:t>kind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bar',</a:t>
            </a:r>
            <a:r>
              <a:rPr lang="en-US" altLang="zh-CN" sz="1400" dirty="0" err="1">
                <a:solidFill>
                  <a:srgbClr val="7030A0"/>
                </a:solidFill>
              </a:rPr>
              <a:t>alpha</a:t>
            </a:r>
            <a:r>
              <a:rPr lang="en-US" altLang="zh-CN" sz="1400" dirty="0">
                <a:solidFill>
                  <a:schemeClr val="tx1">
                    <a:lumMod val="65000"/>
                    <a:lumOff val="35000"/>
                  </a:schemeClr>
                </a:solidFill>
              </a:rPr>
              <a:t>=0.5</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300"/>
              </a:lnSpc>
            </a:pPr>
            <a:r>
              <a:rPr lang="en-US" altLang="zh-CN" sz="1400" dirty="0">
                <a:solidFill>
                  <a:schemeClr val="accent6"/>
                </a:solidFill>
              </a:rPr>
              <a:t># </a:t>
            </a:r>
            <a:r>
              <a:rPr lang="zh-CN" altLang="en-US" sz="1400" dirty="0">
                <a:solidFill>
                  <a:schemeClr val="accent6"/>
                </a:solidFill>
              </a:rPr>
              <a:t>显示</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legend</a:t>
            </a:r>
            <a:r>
              <a:rPr lang="en-US" altLang="zh-CN" sz="1400" dirty="0">
                <a:solidFill>
                  <a:schemeClr val="tx1">
                    <a:lumMod val="65000"/>
                    <a:lumOff val="35000"/>
                  </a:schemeClr>
                </a:solidFill>
              </a:rPr>
              <a:t>(</a:t>
            </a:r>
            <a:r>
              <a:rPr lang="en-US" altLang="zh-CN" sz="1400" dirty="0" err="1">
                <a:solidFill>
                  <a:srgbClr val="7030A0"/>
                </a:solidFill>
              </a:rPr>
              <a:t>loc</a:t>
            </a:r>
            <a:r>
              <a:rPr lang="en-US" altLang="zh-CN" sz="1400" dirty="0">
                <a:solidFill>
                  <a:schemeClr val="tx1">
                    <a:lumMod val="65000"/>
                    <a:lumOff val="35000"/>
                  </a:schemeClr>
                </a:solidFill>
              </a:rPr>
              <a:t>='best')</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p>
        </p:txBody>
      </p:sp>
      <p:sp>
        <p:nvSpPr>
          <p:cNvPr id="3" name="矩形 2"/>
          <p:cNvSpPr/>
          <p:nvPr/>
        </p:nvSpPr>
        <p:spPr>
          <a:xfrm>
            <a:off x="4199158" y="3892367"/>
            <a:ext cx="4030442" cy="2348132"/>
          </a:xfrm>
          <a:prstGeom prst="rect">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ts val="2200"/>
              </a:lnSpc>
            </a:pPr>
            <a:r>
              <a:rPr lang="en-US" altLang="zh-CN" sz="1200" b="1" dirty="0" smtClean="0">
                <a:solidFill>
                  <a:schemeClr val="accent6"/>
                </a:solidFill>
                <a:latin typeface="微软雅黑" panose="020B0503020204020204" pitchFamily="34" charset="-122"/>
                <a:ea typeface="微软雅黑" panose="020B0503020204020204" pitchFamily="34" charset="-122"/>
              </a:rPr>
              <a:t>## </a:t>
            </a:r>
            <a:r>
              <a:rPr lang="en-US" altLang="zh-CN" sz="1200" b="1" dirty="0" err="1" smtClean="0">
                <a:solidFill>
                  <a:schemeClr val="accent6"/>
                </a:solidFill>
                <a:latin typeface="微软雅黑" panose="020B0503020204020204" pitchFamily="34" charset="-122"/>
                <a:ea typeface="微软雅黑" panose="020B0503020204020204" pitchFamily="34" charset="-122"/>
              </a:rPr>
              <a:t>df</a:t>
            </a:r>
            <a:r>
              <a:rPr lang="zh-CN" altLang="en-US" sz="1200" b="1" dirty="0" smtClean="0">
                <a:solidFill>
                  <a:schemeClr val="accent6"/>
                </a:solidFill>
                <a:latin typeface="微软雅黑" panose="020B0503020204020204" pitchFamily="34" charset="-122"/>
                <a:ea typeface="微软雅黑" panose="020B0503020204020204" pitchFamily="34" charset="-122"/>
              </a:rPr>
              <a:t>对象输出</a:t>
            </a:r>
            <a:r>
              <a:rPr lang="en-US" altLang="zh-CN" sz="1200" b="1" dirty="0" smtClean="0">
                <a:solidFill>
                  <a:schemeClr val="accent6"/>
                </a:solidFill>
                <a:latin typeface="微软雅黑" panose="020B0503020204020204" pitchFamily="34" charset="-122"/>
                <a:ea typeface="微软雅黑" panose="020B0503020204020204" pitchFamily="34" charset="-122"/>
              </a:rPr>
              <a:t> ##</a:t>
            </a:r>
          </a:p>
          <a:p>
            <a:pPr>
              <a:lnSpc>
                <a:spcPts val="2200"/>
              </a:lnSpc>
            </a:pPr>
            <a:r>
              <a:rPr lang="en-US" altLang="zh-CN" sz="1200" b="1" dirty="0" smtClean="0">
                <a:latin typeface="微软雅黑" panose="020B0503020204020204" pitchFamily="34" charset="-122"/>
                <a:ea typeface="微软雅黑" panose="020B0503020204020204" pitchFamily="34" charset="-122"/>
              </a:rPr>
              <a:t>Genus           A                </a:t>
            </a:r>
            <a:r>
              <a:rPr lang="en-US" altLang="zh-CN" sz="1200" b="1" dirty="0">
                <a:latin typeface="微软雅黑" panose="020B0503020204020204" pitchFamily="34" charset="-122"/>
                <a:ea typeface="微软雅黑" panose="020B0503020204020204" pitchFamily="34" charset="-122"/>
              </a:rPr>
              <a:t>B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C         </a:t>
            </a:r>
            <a:r>
              <a:rPr lang="en-US" altLang="zh-CN" sz="1200" b="1" dirty="0" smtClean="0">
                <a:latin typeface="微软雅黑" panose="020B0503020204020204" pitchFamily="34" charset="-122"/>
                <a:ea typeface="微软雅黑" panose="020B0503020204020204" pitchFamily="34" charset="-122"/>
              </a:rPr>
              <a:t>      D                                                 </a:t>
            </a:r>
            <a:endParaRPr lang="en-US" altLang="zh-CN" sz="1200" b="1" dirty="0">
              <a:latin typeface="微软雅黑" panose="020B0503020204020204" pitchFamily="34" charset="-122"/>
              <a:ea typeface="微软雅黑" panose="020B0503020204020204" pitchFamily="34" charset="-122"/>
            </a:endParaRPr>
          </a:p>
          <a:p>
            <a:pPr>
              <a:lnSpc>
                <a:spcPts val="2200"/>
              </a:lnSpc>
            </a:pPr>
            <a:r>
              <a:rPr lang="en-US" altLang="zh-CN" sz="1200" b="1" dirty="0">
                <a:latin typeface="微软雅黑" panose="020B0503020204020204" pitchFamily="34" charset="-122"/>
                <a:ea typeface="微软雅黑" panose="020B0503020204020204" pitchFamily="34" charset="-122"/>
              </a:rPr>
              <a:t>one    0.361886  0.606383  0.212404  0.226820                                                 </a:t>
            </a:r>
          </a:p>
          <a:p>
            <a:pPr>
              <a:lnSpc>
                <a:spcPts val="2200"/>
              </a:lnSpc>
            </a:pPr>
            <a:r>
              <a:rPr lang="en-US" altLang="zh-CN" sz="1200" b="1" dirty="0">
                <a:latin typeface="微软雅黑" panose="020B0503020204020204" pitchFamily="34" charset="-122"/>
                <a:ea typeface="微软雅黑" panose="020B0503020204020204" pitchFamily="34" charset="-122"/>
              </a:rPr>
              <a:t>two    0.363273  0.367370  0.249374  0.175221                                                 </a:t>
            </a:r>
          </a:p>
          <a:p>
            <a:pPr>
              <a:lnSpc>
                <a:spcPts val="2200"/>
              </a:lnSpc>
            </a:pPr>
            <a:r>
              <a:rPr lang="en-US" altLang="zh-CN" sz="1200" b="1" dirty="0">
                <a:latin typeface="微软雅黑" panose="020B0503020204020204" pitchFamily="34" charset="-122"/>
                <a:ea typeface="微软雅黑" panose="020B0503020204020204" pitchFamily="34" charset="-122"/>
              </a:rPr>
              <a:t>three  0.550920  0.845503  0.542375  0.234152                                                 </a:t>
            </a:r>
          </a:p>
          <a:p>
            <a:pPr>
              <a:lnSpc>
                <a:spcPts val="2200"/>
              </a:lnSpc>
            </a:pPr>
            <a:r>
              <a:rPr lang="en-US" altLang="zh-CN" sz="1200" b="1" dirty="0">
                <a:latin typeface="微软雅黑" panose="020B0503020204020204" pitchFamily="34" charset="-122"/>
                <a:ea typeface="微软雅黑" panose="020B0503020204020204" pitchFamily="34" charset="-122"/>
              </a:rPr>
              <a:t>four   </a:t>
            </a:r>
            <a:r>
              <a:rPr lang="en-US" altLang="zh-CN" sz="1200" b="1" dirty="0" smtClean="0">
                <a:latin typeface="微软雅黑" panose="020B0503020204020204" pitchFamily="34" charset="-122"/>
                <a:ea typeface="微软雅黑" panose="020B0503020204020204" pitchFamily="34" charset="-122"/>
              </a:rPr>
              <a:t> 0.065897  </a:t>
            </a:r>
            <a:r>
              <a:rPr lang="en-US" altLang="zh-CN" sz="1200" b="1" dirty="0">
                <a:latin typeface="微软雅黑" panose="020B0503020204020204" pitchFamily="34" charset="-122"/>
                <a:ea typeface="微软雅黑" panose="020B0503020204020204" pitchFamily="34" charset="-122"/>
              </a:rPr>
              <a:t>0.126216  0.674036  0.497766                                                 </a:t>
            </a:r>
          </a:p>
          <a:p>
            <a:pPr>
              <a:lnSpc>
                <a:spcPts val="2200"/>
              </a:lnSpc>
            </a:pPr>
            <a:r>
              <a:rPr lang="en-US" altLang="zh-CN" sz="1200" b="1" dirty="0">
                <a:latin typeface="微软雅黑" panose="020B0503020204020204" pitchFamily="34" charset="-122"/>
                <a:ea typeface="微软雅黑" panose="020B0503020204020204" pitchFamily="34" charset="-122"/>
              </a:rPr>
              <a:t>five  </a:t>
            </a:r>
            <a:r>
              <a:rPr lang="en-US" altLang="zh-CN" sz="1200" b="1" dirty="0" smtClean="0">
                <a:latin typeface="微软雅黑" panose="020B0503020204020204" pitchFamily="34" charset="-122"/>
                <a:ea typeface="微软雅黑" panose="020B0503020204020204" pitchFamily="34" charset="-122"/>
              </a:rPr>
              <a:t>   0.356416  </a:t>
            </a:r>
            <a:r>
              <a:rPr lang="en-US" altLang="zh-CN" sz="1200" b="1" dirty="0">
                <a:latin typeface="微软雅黑" panose="020B0503020204020204" pitchFamily="34" charset="-122"/>
                <a:ea typeface="微软雅黑" panose="020B0503020204020204" pitchFamily="34" charset="-122"/>
              </a:rPr>
              <a:t>0.139082  0.114042  0.129255                                                 </a:t>
            </a:r>
          </a:p>
          <a:p>
            <a:pPr>
              <a:lnSpc>
                <a:spcPts val="2200"/>
              </a:lnSpc>
            </a:pPr>
            <a:r>
              <a:rPr lang="en-US" altLang="zh-CN" sz="1200" b="1" dirty="0">
                <a:latin typeface="微软雅黑" panose="020B0503020204020204" pitchFamily="34" charset="-122"/>
                <a:ea typeface="微软雅黑" panose="020B0503020204020204" pitchFamily="34" charset="-122"/>
              </a:rPr>
              <a:t>six    </a:t>
            </a:r>
            <a:r>
              <a:rPr lang="en-US" altLang="zh-CN" sz="1200" b="1" dirty="0" smtClean="0">
                <a:latin typeface="微软雅黑" panose="020B0503020204020204" pitchFamily="34" charset="-122"/>
                <a:ea typeface="微软雅黑" panose="020B0503020204020204" pitchFamily="34" charset="-122"/>
              </a:rPr>
              <a:t>   0.611636  </a:t>
            </a:r>
            <a:r>
              <a:rPr lang="en-US" altLang="zh-CN" sz="1200" b="1" dirty="0">
                <a:latin typeface="微软雅黑" panose="020B0503020204020204" pitchFamily="34" charset="-122"/>
                <a:ea typeface="微软雅黑" panose="020B0503020204020204" pitchFamily="34" charset="-122"/>
              </a:rPr>
              <a:t>0.454616  0.827282  0.222025 </a:t>
            </a:r>
            <a:endParaRPr lang="zh-CN" altLang="en-US" sz="12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327" y="2272782"/>
            <a:ext cx="4209143" cy="279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515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9"/>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扩展：在使用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方法是添加 </a:t>
            </a:r>
            <a:r>
              <a:rPr lang="en-US" altLang="zh-CN" sz="1600" dirty="0" smtClean="0">
                <a:ln w="0"/>
                <a:solidFill>
                  <a:schemeClr val="accent2"/>
                </a:solidFill>
                <a:latin typeface="微软雅黑" panose="020B0503020204020204" pitchFamily="34" charset="-122"/>
                <a:ea typeface="微软雅黑" panose="020B0503020204020204" pitchFamily="34" charset="-122"/>
              </a:rPr>
              <a:t>stacked=True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参数就可已生成</a:t>
            </a:r>
            <a:r>
              <a:rPr lang="zh-CN" altLang="en-US" sz="1600" dirty="0" smtClean="0">
                <a:ln w="0"/>
                <a:solidFill>
                  <a:schemeClr val="accent6"/>
                </a:solidFill>
                <a:latin typeface="微软雅黑" panose="020B0503020204020204" pitchFamily="34" charset="-122"/>
                <a:ea typeface="微软雅黑" panose="020B0503020204020204" pitchFamily="34" charset="-122"/>
              </a:rPr>
              <a:t>堆积柱状图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71802" y="1464985"/>
            <a:ext cx="5854712"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对象生成垂直柱</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状</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ch07-demo11.py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271802" y="1997959"/>
            <a:ext cx="4650028" cy="81781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smtClean="0">
                <a:solidFill>
                  <a:schemeClr val="accent6"/>
                </a:solidFill>
              </a:rPr>
              <a:t># </a:t>
            </a:r>
            <a:r>
              <a:rPr lang="zh-CN" altLang="en-US" sz="1400" dirty="0">
                <a:solidFill>
                  <a:schemeClr val="accent6"/>
                </a:solidFill>
              </a:rPr>
              <a:t>生成柱状图 </a:t>
            </a:r>
            <a:r>
              <a:rPr lang="en-US" altLang="zh-CN" sz="1400" dirty="0">
                <a:solidFill>
                  <a:schemeClr val="accent6"/>
                </a:solidFill>
              </a:rPr>
              <a:t>stacked=True</a:t>
            </a:r>
            <a:r>
              <a:rPr lang="zh-CN" altLang="en-US" sz="1400" dirty="0">
                <a:solidFill>
                  <a:schemeClr val="accent6"/>
                </a:solidFill>
              </a:rPr>
              <a:t>为堆积柱状图</a:t>
            </a:r>
          </a:p>
          <a:p>
            <a:pPr>
              <a:lnSpc>
                <a:spcPts val="2300"/>
              </a:lnSpc>
            </a:pPr>
            <a:r>
              <a:rPr lang="en-US" altLang="zh-CN" sz="1400" dirty="0" err="1">
                <a:solidFill>
                  <a:schemeClr val="tx1">
                    <a:lumMod val="65000"/>
                    <a:lumOff val="35000"/>
                  </a:schemeClr>
                </a:solidFill>
              </a:rPr>
              <a:t>df.</a:t>
            </a:r>
            <a:r>
              <a:rPr lang="en-US" altLang="zh-CN" sz="1400" dirty="0" err="1">
                <a:solidFill>
                  <a:srgbClr val="C00000"/>
                </a:solidFill>
              </a:rPr>
              <a:t>plot</a:t>
            </a:r>
            <a:r>
              <a:rPr lang="en-US" altLang="zh-CN" sz="1400" dirty="0">
                <a:solidFill>
                  <a:schemeClr val="tx1">
                    <a:lumMod val="65000"/>
                    <a:lumOff val="35000"/>
                  </a:schemeClr>
                </a:solidFill>
              </a:rPr>
              <a:t>(</a:t>
            </a:r>
            <a:r>
              <a:rPr lang="en-US" altLang="zh-CN" sz="1400" dirty="0">
                <a:solidFill>
                  <a:srgbClr val="7030A0"/>
                </a:solidFill>
              </a:rPr>
              <a:t>kind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barh</a:t>
            </a:r>
            <a:r>
              <a:rPr lang="en-US" altLang="zh-CN" sz="1400" dirty="0">
                <a:solidFill>
                  <a:schemeClr val="tx1">
                    <a:lumMod val="65000"/>
                    <a:lumOff val="35000"/>
                  </a:schemeClr>
                </a:solidFill>
              </a:rPr>
              <a:t>',</a:t>
            </a:r>
            <a:r>
              <a:rPr lang="en-US" altLang="zh-CN" sz="1400" dirty="0">
                <a:solidFill>
                  <a:srgbClr val="7030A0"/>
                </a:solidFill>
              </a:rPr>
              <a:t>stacked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True,</a:t>
            </a:r>
            <a:r>
              <a:rPr lang="en-US" altLang="zh-CN" sz="1400" dirty="0" err="1">
                <a:solidFill>
                  <a:srgbClr val="7030A0"/>
                </a:solidFill>
              </a:rPr>
              <a:t>alpha</a:t>
            </a:r>
            <a:r>
              <a:rPr lang="en-US" altLang="zh-CN" sz="1400" dirty="0">
                <a:solidFill>
                  <a:schemeClr val="tx1">
                    <a:lumMod val="65000"/>
                    <a:lumOff val="35000"/>
                  </a:schemeClr>
                </a:solidFill>
              </a:rPr>
              <a:t>=0.5</a:t>
            </a:r>
            <a:r>
              <a:rPr lang="en-US" altLang="zh-CN" sz="1400" dirty="0" smtClean="0">
                <a:solidFill>
                  <a:schemeClr val="tx1">
                    <a:lumMod val="65000"/>
                    <a:lumOff val="35000"/>
                  </a:schemeClr>
                </a:solidFill>
              </a:rPr>
              <a:t>)</a:t>
            </a:r>
          </a:p>
          <a:p>
            <a:pPr>
              <a:lnSpc>
                <a:spcPts val="2300"/>
              </a:lnSpc>
            </a:pPr>
            <a:r>
              <a:rPr lang="en-US" altLang="zh-CN" sz="1400" dirty="0" err="1">
                <a:solidFill>
                  <a:schemeClr val="tx1">
                    <a:lumMod val="65000"/>
                    <a:lumOff val="35000"/>
                  </a:schemeClr>
                </a:solidFill>
              </a:rPr>
              <a:t>p</a:t>
            </a:r>
            <a:r>
              <a:rPr lang="en-US" altLang="zh-CN" sz="1400" dirty="0" err="1" smtClean="0">
                <a:solidFill>
                  <a:schemeClr val="tx1">
                    <a:lumMod val="65000"/>
                    <a:lumOff val="35000"/>
                  </a:schemeClr>
                </a:solidFill>
              </a:rPr>
              <a:t>lt.show</a:t>
            </a:r>
            <a:r>
              <a:rPr lang="en-US" altLang="zh-CN"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595" y="3071837"/>
            <a:ext cx="5195837" cy="3275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82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a:solidFill>
                  <a:schemeClr val="tx1">
                    <a:lumMod val="65000"/>
                    <a:lumOff val="35000"/>
                  </a:schemeClr>
                </a:solidFill>
              </a:rPr>
              <a:t>1</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基本功能</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a:t>
            </a:r>
            <a:r>
              <a:rPr lang="zh-CN" altLang="en-US" sz="2000" b="1" dirty="0">
                <a:solidFill>
                  <a:schemeClr val="bg1">
                    <a:lumMod val="95000"/>
                  </a:schemeClr>
                </a:solidFill>
              </a:rPr>
              <a:t>进阶</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介绍操作</a:t>
            </a:r>
            <a:r>
              <a:rPr lang="en-US" altLang="zh-CN" sz="1400" b="0" dirty="0" smtClean="0">
                <a:solidFill>
                  <a:schemeClr val="tx1">
                    <a:lumMod val="65000"/>
                    <a:lumOff val="35000"/>
                  </a:schemeClr>
                </a:solidFill>
              </a:rPr>
              <a:t>Series</a:t>
            </a:r>
            <a:r>
              <a:rPr lang="zh-CN" altLang="en-US" sz="1400" b="0" dirty="0" smtClean="0">
                <a:solidFill>
                  <a:schemeClr val="tx1">
                    <a:lumMod val="65000"/>
                    <a:lumOff val="35000"/>
                  </a:schemeClr>
                </a:solidFill>
              </a:rPr>
              <a:t>和</a:t>
            </a:r>
            <a:r>
              <a:rPr lang="en-US" altLang="zh-CN" sz="1400" b="0" dirty="0" err="1" smtClean="0">
                <a:solidFill>
                  <a:schemeClr val="tx1">
                    <a:lumMod val="65000"/>
                    <a:lumOff val="35000"/>
                  </a:schemeClr>
                </a:solidFill>
              </a:rPr>
              <a:t>DataFrame</a:t>
            </a:r>
            <a:r>
              <a:rPr lang="zh-CN" altLang="en-US" sz="1400" b="0" dirty="0" smtClean="0">
                <a:solidFill>
                  <a:schemeClr val="tx1">
                    <a:lumMod val="65000"/>
                    <a:lumOff val="35000"/>
                  </a:schemeClr>
                </a:solidFill>
              </a:rPr>
              <a:t>中的数据的基本方法。</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517441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直方图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histogram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是一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种可以</a:t>
            </a:r>
            <a:r>
              <a:rPr lang="zh-CN" altLang="en-US" sz="1600" dirty="0" smtClean="0">
                <a:ln w="0"/>
                <a:solidFill>
                  <a:schemeClr val="accent2"/>
                </a:solidFill>
                <a:latin typeface="微软雅黑" panose="020B0503020204020204" pitchFamily="34" charset="-122"/>
                <a:ea typeface="微软雅黑" panose="020B0503020204020204" pitchFamily="34" charset="-122"/>
              </a:rPr>
              <a:t>对值频率进行离散化显示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rgbClr val="C00000"/>
                </a:solidFill>
                <a:latin typeface="微软雅黑" panose="020B0503020204020204" pitchFamily="34" charset="-122"/>
                <a:ea typeface="微软雅黑" panose="020B0503020204020204" pitchFamily="34" charset="-122"/>
              </a:rPr>
              <a:t>柱状图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点被拆分到离散的、间隔均匀的面元中，绘制的是各面元中数据点的数量。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62270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3.4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中的绘图函数</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直方图和密度图</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649173" y="2497132"/>
            <a:ext cx="5753113"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示例：生成直方图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ch07-demo12.py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49173" y="3030107"/>
            <a:ext cx="4969342" cy="244178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读取</a:t>
            </a:r>
            <a:r>
              <a:rPr lang="en-US" altLang="zh-CN" sz="1400" dirty="0">
                <a:solidFill>
                  <a:schemeClr val="accent6"/>
                </a:solidFill>
              </a:rPr>
              <a:t>tips.csv</a:t>
            </a:r>
            <a:r>
              <a:rPr lang="zh-CN" altLang="en-US" sz="1400" dirty="0">
                <a:solidFill>
                  <a:schemeClr val="accent6"/>
                </a:solidFill>
              </a:rPr>
              <a:t>文件</a:t>
            </a:r>
          </a:p>
          <a:p>
            <a:pPr>
              <a:lnSpc>
                <a:spcPts val="2300"/>
              </a:lnSpc>
            </a:pPr>
            <a:r>
              <a:rPr lang="en-US" altLang="zh-CN" sz="1400" dirty="0" smtClean="0">
                <a:solidFill>
                  <a:schemeClr val="tx1">
                    <a:lumMod val="65000"/>
                    <a:lumOff val="35000"/>
                  </a:schemeClr>
                </a:solidFill>
              </a:rPr>
              <a:t>tips = </a:t>
            </a:r>
            <a:r>
              <a:rPr lang="en-US" altLang="zh-CN" sz="1400" dirty="0" err="1" smtClean="0">
                <a:solidFill>
                  <a:schemeClr val="tx1">
                    <a:lumMod val="65000"/>
                    <a:lumOff val="35000"/>
                  </a:schemeClr>
                </a:solidFill>
              </a:rPr>
              <a:t>pd.</a:t>
            </a:r>
            <a:r>
              <a:rPr lang="en-US" altLang="zh-CN" sz="1400" dirty="0" err="1" smtClean="0">
                <a:solidFill>
                  <a:schemeClr val="accent2"/>
                </a:solidFill>
              </a:rPr>
              <a:t>read_csv</a:t>
            </a:r>
            <a:r>
              <a:rPr lang="en-US" altLang="zh-CN" sz="1400" dirty="0" smtClean="0">
                <a:solidFill>
                  <a:schemeClr val="tx1">
                    <a:lumMod val="65000"/>
                    <a:lumOff val="35000"/>
                  </a:schemeClr>
                </a:solidFill>
              </a:rPr>
              <a:t>(</a:t>
            </a:r>
            <a:r>
              <a:rPr lang="en-US" altLang="zh-CN" sz="1400" dirty="0" smtClean="0">
                <a:solidFill>
                  <a:schemeClr val="accent2"/>
                </a:solidFill>
              </a:rPr>
              <a:t>open</a:t>
            </a:r>
            <a:r>
              <a:rPr lang="en-US" altLang="zh-CN" sz="1400" dirty="0" smtClean="0">
                <a:solidFill>
                  <a:schemeClr val="tx1">
                    <a:lumMod val="65000"/>
                    <a:lumOff val="35000"/>
                  </a:schemeClr>
                </a:solidFill>
              </a:rPr>
              <a:t>(‘</a:t>
            </a:r>
            <a:r>
              <a:rPr lang="en-US" altLang="zh-CN" sz="1400" dirty="0" smtClean="0">
                <a:solidFill>
                  <a:schemeClr val="tx1">
                    <a:lumMod val="65000"/>
                    <a:lumOff val="35000"/>
                  </a:schemeClr>
                </a:solidFill>
              </a:rPr>
              <a:t>data</a:t>
            </a:r>
            <a:r>
              <a:rPr lang="en-US" altLang="zh-CN" sz="1400" dirty="0" smtClean="0">
                <a:solidFill>
                  <a:schemeClr val="tx1">
                    <a:lumMod val="65000"/>
                    <a:lumOff val="35000"/>
                  </a:schemeClr>
                </a:solidFill>
              </a:rPr>
              <a:t>.csv</a:t>
            </a:r>
            <a:r>
              <a:rPr lang="en-US" altLang="zh-CN" sz="1400" dirty="0" smtClean="0">
                <a:solidFill>
                  <a:schemeClr val="tx1">
                    <a:lumMod val="65000"/>
                    <a:lumOff val="35000"/>
                  </a:schemeClr>
                </a:solidFill>
              </a:rPr>
              <a:t>'))</a:t>
            </a:r>
          </a:p>
          <a:p>
            <a:pPr>
              <a:lnSpc>
                <a:spcPts val="2300"/>
              </a:lnSpc>
            </a:pPr>
            <a:r>
              <a:rPr lang="en-US" altLang="zh-CN" sz="1400" dirty="0" smtClean="0">
                <a:solidFill>
                  <a:schemeClr val="accent6"/>
                </a:solidFill>
              </a:rPr>
              <a:t># </a:t>
            </a:r>
            <a:r>
              <a:rPr lang="zh-CN" altLang="en-US" sz="1400" dirty="0">
                <a:solidFill>
                  <a:schemeClr val="accent6"/>
                </a:solidFill>
              </a:rPr>
              <a:t>抽取数据</a:t>
            </a:r>
          </a:p>
          <a:p>
            <a:pPr>
              <a:lnSpc>
                <a:spcPts val="2300"/>
              </a:lnSpc>
            </a:pPr>
            <a:r>
              <a:rPr lang="en-US" altLang="zh-CN" sz="1400" dirty="0" smtClean="0">
                <a:solidFill>
                  <a:schemeClr val="tx1">
                    <a:lumMod val="65000"/>
                    <a:lumOff val="35000"/>
                  </a:schemeClr>
                </a:solidFill>
              </a:rPr>
              <a:t>tips1= tips[‘return’]</a:t>
            </a:r>
            <a:endParaRPr lang="en-US" altLang="zh-CN" sz="1400" dirty="0" smtClean="0">
              <a:solidFill>
                <a:schemeClr val="tx1">
                  <a:lumMod val="65000"/>
                  <a:lumOff val="35000"/>
                </a:schemeClr>
              </a:solidFill>
            </a:endParaRPr>
          </a:p>
          <a:p>
            <a:pPr>
              <a:lnSpc>
                <a:spcPts val="2300"/>
              </a:lnSpc>
            </a:pPr>
            <a:r>
              <a:rPr lang="en-US" altLang="zh-CN" sz="1400" dirty="0" smtClean="0">
                <a:solidFill>
                  <a:schemeClr val="accent6"/>
                </a:solidFill>
              </a:rPr>
              <a:t># </a:t>
            </a:r>
            <a:r>
              <a:rPr lang="zh-CN" altLang="en-US" sz="1400" dirty="0" smtClean="0">
                <a:solidFill>
                  <a:schemeClr val="accent6"/>
                </a:solidFill>
              </a:rPr>
              <a:t>使用抽取的数据生成直方图</a:t>
            </a:r>
            <a:r>
              <a:rPr lang="en-US" altLang="zh-CN" sz="1400" dirty="0" err="1" smtClean="0">
                <a:solidFill>
                  <a:schemeClr val="accent6"/>
                </a:solidFill>
              </a:rPr>
              <a:t>hist,bins</a:t>
            </a:r>
            <a:r>
              <a:rPr lang="zh-CN" altLang="en-US" sz="1400" dirty="0" smtClean="0">
                <a:solidFill>
                  <a:schemeClr val="accent6"/>
                </a:solidFill>
              </a:rPr>
              <a:t>代表生成的条柱个数</a:t>
            </a:r>
          </a:p>
          <a:p>
            <a:pPr>
              <a:lnSpc>
                <a:spcPts val="2300"/>
              </a:lnSpc>
            </a:pPr>
            <a:r>
              <a:rPr lang="en-US" altLang="zh-CN" sz="1400" dirty="0" smtClean="0">
                <a:solidFill>
                  <a:schemeClr val="tx1">
                    <a:lumMod val="65000"/>
                    <a:lumOff val="35000"/>
                  </a:schemeClr>
                </a:solidFill>
              </a:rPr>
              <a:t>tips</a:t>
            </a:r>
            <a:r>
              <a:rPr lang="en-US" altLang="zh-CN" sz="1400" dirty="0">
                <a:solidFill>
                  <a:schemeClr val="tx1">
                    <a:lumMod val="65000"/>
                    <a:lumOff val="35000"/>
                  </a:schemeClr>
                </a:solidFill>
              </a:rPr>
              <a:t>1</a:t>
            </a:r>
            <a:r>
              <a:rPr lang="en-US" altLang="zh-CN" sz="1400" dirty="0" smtClean="0">
                <a:solidFill>
                  <a:schemeClr val="tx1">
                    <a:lumMod val="65000"/>
                    <a:lumOff val="35000"/>
                  </a:schemeClr>
                </a:solidFill>
              </a:rPr>
              <a:t>.</a:t>
            </a:r>
            <a:r>
              <a:rPr lang="en-US" altLang="zh-CN" sz="1400" dirty="0" smtClean="0">
                <a:solidFill>
                  <a:schemeClr val="accent2"/>
                </a:solidFill>
              </a:rPr>
              <a:t>hist</a:t>
            </a:r>
            <a:r>
              <a:rPr lang="en-US" altLang="zh-CN" sz="1400" dirty="0" smtClean="0">
                <a:solidFill>
                  <a:schemeClr val="tx1">
                    <a:lumMod val="65000"/>
                    <a:lumOff val="35000"/>
                  </a:schemeClr>
                </a:solidFill>
              </a:rPr>
              <a:t>(</a:t>
            </a:r>
            <a:r>
              <a:rPr lang="en-US" altLang="zh-CN" sz="1400" dirty="0" smtClean="0">
                <a:solidFill>
                  <a:srgbClr val="7030A0"/>
                </a:solidFill>
              </a:rPr>
              <a:t>bins</a:t>
            </a:r>
            <a:r>
              <a:rPr lang="en-US" altLang="zh-CN" sz="1400" dirty="0" smtClean="0">
                <a:solidFill>
                  <a:schemeClr val="tx1">
                    <a:lumMod val="65000"/>
                    <a:lumOff val="35000"/>
                  </a:schemeClr>
                </a:solidFill>
              </a:rPr>
              <a:t>=50</a:t>
            </a:r>
            <a:r>
              <a:rPr lang="en-US" altLang="zh-CN" sz="1400" dirty="0" smtClean="0">
                <a:solidFill>
                  <a:schemeClr val="tx1">
                    <a:lumMod val="65000"/>
                    <a:lumOff val="35000"/>
                  </a:schemeClr>
                </a:solidFill>
              </a:rPr>
              <a:t>)</a:t>
            </a:r>
          </a:p>
          <a:p>
            <a:pPr>
              <a:lnSpc>
                <a:spcPts val="2300"/>
              </a:lnSpc>
            </a:pPr>
            <a:r>
              <a:rPr lang="en-US" altLang="zh-CN" sz="1400" dirty="0" smtClean="0">
                <a:solidFill>
                  <a:schemeClr val="accent6"/>
                </a:solidFill>
              </a:rPr>
              <a:t># </a:t>
            </a:r>
            <a:r>
              <a:rPr lang="zh-CN" altLang="en-US" sz="1400" dirty="0" smtClean="0">
                <a:solidFill>
                  <a:schemeClr val="accent6"/>
                </a:solidFill>
              </a:rPr>
              <a:t>显示</a:t>
            </a:r>
          </a:p>
          <a:p>
            <a:pPr>
              <a:lnSpc>
                <a:spcPts val="2300"/>
              </a:lnSpc>
            </a:pPr>
            <a:r>
              <a:rPr lang="en-US" altLang="zh-CN" sz="1400" dirty="0" err="1" smtClean="0">
                <a:solidFill>
                  <a:schemeClr val="tx1">
                    <a:lumMod val="65000"/>
                    <a:lumOff val="35000"/>
                  </a:schemeClr>
                </a:solidFill>
              </a:rPr>
              <a:t>plt.</a:t>
            </a:r>
            <a:r>
              <a:rPr lang="en-US" altLang="zh-CN" sz="1400" dirty="0" err="1" smtClean="0">
                <a:solidFill>
                  <a:schemeClr val="accent2"/>
                </a:solidFill>
              </a:rPr>
              <a:t>show</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714" y="2727964"/>
            <a:ext cx="3883936" cy="2923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98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8" y="1019396"/>
            <a:ext cx="10246906"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与此相关的一种图表类型是</a:t>
            </a:r>
            <a:r>
              <a:rPr lang="zh-CN" altLang="en-US" sz="1600" dirty="0" smtClean="0">
                <a:ln w="0"/>
                <a:solidFill>
                  <a:srgbClr val="C00000"/>
                </a:solidFill>
                <a:latin typeface="微软雅黑" panose="020B0503020204020204" pitchFamily="34" charset="-122"/>
                <a:ea typeface="微软雅黑" panose="020B0503020204020204" pitchFamily="34" charset="-122"/>
              </a:rPr>
              <a:t>密度图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，它是通过计算</a:t>
            </a:r>
            <a:r>
              <a:rPr lang="zh-CN" altLang="en-US" sz="1600" dirty="0" smtClean="0">
                <a:ln w="0"/>
                <a:solidFill>
                  <a:schemeClr val="accent2"/>
                </a:solidFill>
                <a:latin typeface="微软雅黑" panose="020B0503020204020204" pitchFamily="34" charset="-122"/>
                <a:ea typeface="微软雅黑" panose="020B0503020204020204" pitchFamily="34" charset="-122"/>
              </a:rPr>
              <a:t>“可能会产生观测数据的连续概率分布的估计”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而产生的。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一般的过程是将该分布近似为</a:t>
            </a:r>
            <a:r>
              <a:rPr lang="zh-CN" altLang="en-US" sz="1600" dirty="0" smtClean="0">
                <a:ln w="0"/>
                <a:solidFill>
                  <a:srgbClr val="C00000"/>
                </a:solidFill>
                <a:latin typeface="微软雅黑" panose="020B0503020204020204" pitchFamily="34" charset="-122"/>
                <a:ea typeface="微软雅黑" panose="020B0503020204020204" pitchFamily="34" charset="-122"/>
              </a:rPr>
              <a:t>一组核</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（即诸如正态（高斯）分布之类的较为简单的分布）。</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因此，密度图也被称为</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KDE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Kernel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Desity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Estimate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，核密度估计）</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在调用</a:t>
            </a:r>
            <a:r>
              <a:rPr lang="en-US" altLang="zh-CN" sz="1600" dirty="0" smtClean="0">
                <a:ln w="0"/>
                <a:solidFill>
                  <a:srgbClr val="C00000"/>
                </a:solidFill>
                <a:latin typeface="微软雅黑" panose="020B0503020204020204" pitchFamily="34" charset="-122"/>
                <a:ea typeface="微软雅黑" panose="020B0503020204020204" pitchFamily="34" charset="-122"/>
              </a:rPr>
              <a:t>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的时候，加上 </a:t>
            </a:r>
            <a:r>
              <a:rPr lang="en-US" altLang="zh-CN" sz="1600" dirty="0" smtClean="0">
                <a:ln w="0"/>
                <a:solidFill>
                  <a:schemeClr val="accent2"/>
                </a:solidFill>
                <a:latin typeface="微软雅黑" panose="020B0503020204020204" pitchFamily="34" charset="-122"/>
                <a:ea typeface="微软雅黑" panose="020B0503020204020204" pitchFamily="34" charset="-122"/>
              </a:rPr>
              <a:t>kind=‘</a:t>
            </a:r>
            <a:r>
              <a:rPr lang="en-US" altLang="zh-CN" sz="1600" dirty="0" err="1" smtClean="0">
                <a:ln w="0"/>
                <a:solidFill>
                  <a:schemeClr val="accent2"/>
                </a:solidFill>
                <a:latin typeface="微软雅黑" panose="020B0503020204020204" pitchFamily="34" charset="-122"/>
                <a:ea typeface="微软雅黑" panose="020B0503020204020204" pitchFamily="34" charset="-122"/>
              </a:rPr>
              <a:t>kde</a:t>
            </a:r>
            <a:r>
              <a:rPr lang="en-US" altLang="zh-CN"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即可生成一张</a:t>
            </a:r>
            <a:r>
              <a:rPr lang="zh-CN" altLang="en-US" sz="1600" dirty="0" smtClean="0">
                <a:ln w="0"/>
                <a:solidFill>
                  <a:srgbClr val="C00000"/>
                </a:solidFill>
                <a:latin typeface="微软雅黑" panose="020B0503020204020204" pitchFamily="34" charset="-122"/>
                <a:ea typeface="微软雅黑" panose="020B0503020204020204" pitchFamily="34" charset="-122"/>
              </a:rPr>
              <a:t>密度图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（标准混合正态分布</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KDE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13745" y="2642272"/>
            <a:ext cx="5753113"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示例：继续生成密度图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ch07-demo12.py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213745" y="3175247"/>
            <a:ext cx="3764655" cy="88875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生成密度图</a:t>
            </a:r>
          </a:p>
          <a:p>
            <a:pPr>
              <a:lnSpc>
                <a:spcPts val="2300"/>
              </a:lnSpc>
            </a:pPr>
            <a:r>
              <a:rPr lang="en-US" altLang="zh-CN" sz="1400" dirty="0" smtClean="0">
                <a:solidFill>
                  <a:schemeClr val="tx1">
                    <a:lumMod val="65000"/>
                    <a:lumOff val="35000"/>
                  </a:schemeClr>
                </a:solidFill>
              </a:rPr>
              <a:t>tips</a:t>
            </a:r>
            <a:r>
              <a:rPr lang="en-US" altLang="zh-CN" sz="1400" dirty="0">
                <a:solidFill>
                  <a:schemeClr val="tx1">
                    <a:lumMod val="65000"/>
                    <a:lumOff val="35000"/>
                  </a:schemeClr>
                </a:solidFill>
              </a:rPr>
              <a:t>1</a:t>
            </a:r>
            <a:r>
              <a:rPr lang="en-US" altLang="zh-CN" sz="1400" dirty="0" smtClean="0">
                <a:solidFill>
                  <a:schemeClr val="tx1">
                    <a:lumMod val="65000"/>
                    <a:lumOff val="35000"/>
                  </a:schemeClr>
                </a:solidFill>
              </a:rPr>
              <a:t>.</a:t>
            </a:r>
            <a:r>
              <a:rPr lang="en-US" altLang="zh-CN" sz="1400" dirty="0" smtClean="0">
                <a:solidFill>
                  <a:srgbClr val="C00000"/>
                </a:solidFill>
              </a:rPr>
              <a:t>plot</a:t>
            </a:r>
            <a:r>
              <a:rPr lang="en-US" altLang="zh-CN" sz="1400" dirty="0" smtClean="0">
                <a:solidFill>
                  <a:schemeClr val="tx1">
                    <a:lumMod val="65000"/>
                    <a:lumOff val="35000"/>
                  </a:schemeClr>
                </a:solidFill>
              </a:rPr>
              <a:t>(</a:t>
            </a:r>
            <a:r>
              <a:rPr lang="en-US" altLang="zh-CN" sz="1400" dirty="0" smtClean="0">
                <a:solidFill>
                  <a:srgbClr val="7030A0"/>
                </a:solidFill>
              </a:rPr>
              <a:t>kind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kde</a:t>
            </a:r>
            <a:r>
              <a:rPr lang="en-US" altLang="zh-CN" sz="1400" dirty="0">
                <a:solidFill>
                  <a:schemeClr val="tx1">
                    <a:lumMod val="65000"/>
                    <a:lumOff val="35000"/>
                  </a:schemeClr>
                </a:solidFill>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285" y="3157153"/>
            <a:ext cx="3876660" cy="2733374"/>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1213745" y="4293007"/>
            <a:ext cx="4905830" cy="1200329"/>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直方图和密度图，这两种图表常常会被绘制在一起。直方图以规格化形式给出（以便给出面元密度），然后再在其上绘制核密度估计。</a:t>
            </a:r>
            <a:endParaRPr lang="zh-CN" altLang="en-US" sz="1600" dirty="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829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绘图函数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散布图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scatter plot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smtClean="0">
                <a:ln w="0"/>
                <a:solidFill>
                  <a:schemeClr val="accent2"/>
                </a:solidFill>
                <a:latin typeface="微软雅黑" panose="020B0503020204020204" pitchFamily="34" charset="-122"/>
                <a:ea typeface="微软雅黑" panose="020B0503020204020204" pitchFamily="34" charset="-122"/>
              </a:rPr>
              <a:t>观察两个一维数据序列之间的关系</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的有效手段。</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dirty="0" smtClean="0">
                <a:ln w="0"/>
                <a:solidFill>
                  <a:schemeClr val="accent2"/>
                </a:solidFill>
                <a:latin typeface="微软雅黑" panose="020B0503020204020204" pitchFamily="34" charset="-122"/>
                <a:ea typeface="微软雅黑" panose="020B0503020204020204" pitchFamily="34" charset="-122"/>
              </a:rPr>
              <a:t>scatter</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方法是绘制</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散布图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的主要方法。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494468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3.5 Pandas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中的绘图函数</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散布图</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649173" y="2497132"/>
            <a:ext cx="5753113"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示例：生成散布图</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ch07-demo13.py</a:t>
            </a:r>
            <a:r>
              <a:rPr lang="zh-CN" altLang="en-US"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en-US" altLang="zh-CN" sz="12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649173" y="3030106"/>
            <a:ext cx="4969342" cy="332715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300"/>
              </a:lnSpc>
            </a:pPr>
            <a:r>
              <a:rPr lang="en-US" altLang="zh-CN" sz="1400" dirty="0">
                <a:solidFill>
                  <a:schemeClr val="accent6"/>
                </a:solidFill>
              </a:rPr>
              <a:t># </a:t>
            </a:r>
            <a:r>
              <a:rPr lang="zh-CN" altLang="en-US" sz="1400" dirty="0">
                <a:solidFill>
                  <a:schemeClr val="accent6"/>
                </a:solidFill>
              </a:rPr>
              <a:t>读取</a:t>
            </a:r>
            <a:r>
              <a:rPr lang="en-US" altLang="zh-CN" sz="1400" dirty="0">
                <a:solidFill>
                  <a:schemeClr val="accent6"/>
                </a:solidFill>
              </a:rPr>
              <a:t>csv</a:t>
            </a:r>
            <a:r>
              <a:rPr lang="zh-CN" altLang="en-US" sz="1400" dirty="0">
                <a:solidFill>
                  <a:schemeClr val="accent6"/>
                </a:solidFill>
              </a:rPr>
              <a:t>文件</a:t>
            </a:r>
          </a:p>
          <a:p>
            <a:pPr>
              <a:lnSpc>
                <a:spcPts val="2300"/>
              </a:lnSpc>
            </a:pPr>
            <a:r>
              <a:rPr lang="en-US" altLang="zh-CN" sz="1400" dirty="0">
                <a:solidFill>
                  <a:schemeClr val="tx1">
                    <a:lumMod val="65000"/>
                    <a:lumOff val="35000"/>
                  </a:schemeClr>
                </a:solidFill>
              </a:rPr>
              <a:t>macro = </a:t>
            </a:r>
            <a:r>
              <a:rPr lang="en-US" altLang="zh-CN" sz="1400" dirty="0" err="1">
                <a:solidFill>
                  <a:schemeClr val="tx1">
                    <a:lumMod val="65000"/>
                    <a:lumOff val="35000"/>
                  </a:schemeClr>
                </a:solidFill>
              </a:rPr>
              <a:t>pd.</a:t>
            </a:r>
            <a:r>
              <a:rPr lang="en-US" altLang="zh-CN" sz="1400" dirty="0" err="1">
                <a:solidFill>
                  <a:schemeClr val="accent2"/>
                </a:solidFill>
              </a:rPr>
              <a:t>read_csv</a:t>
            </a:r>
            <a:r>
              <a:rPr lang="en-US" altLang="zh-CN" sz="1400" dirty="0">
                <a:solidFill>
                  <a:schemeClr val="tx1">
                    <a:lumMod val="65000"/>
                    <a:lumOff val="35000"/>
                  </a:schemeClr>
                </a:solidFill>
              </a:rPr>
              <a:t>('macrodata.csv')</a:t>
            </a:r>
          </a:p>
          <a:p>
            <a:pPr>
              <a:lnSpc>
                <a:spcPts val="2300"/>
              </a:lnSpc>
            </a:pPr>
            <a:r>
              <a:rPr lang="en-US" altLang="zh-CN" sz="1400" dirty="0">
                <a:solidFill>
                  <a:schemeClr val="accent6"/>
                </a:solidFill>
              </a:rPr>
              <a:t># </a:t>
            </a:r>
            <a:r>
              <a:rPr lang="zh-CN" altLang="en-US" sz="1400" dirty="0">
                <a:solidFill>
                  <a:schemeClr val="accent6"/>
                </a:solidFill>
              </a:rPr>
              <a:t>抽取数据</a:t>
            </a:r>
          </a:p>
          <a:p>
            <a:pPr>
              <a:lnSpc>
                <a:spcPts val="2300"/>
              </a:lnSpc>
            </a:pPr>
            <a:r>
              <a:rPr lang="en-US" altLang="zh-CN" sz="1400" dirty="0">
                <a:solidFill>
                  <a:schemeClr val="tx1">
                    <a:lumMod val="65000"/>
                    <a:lumOff val="35000"/>
                  </a:schemeClr>
                </a:solidFill>
              </a:rPr>
              <a:t>data = macro[['cpi','m1','tbilrate','unemp']]</a:t>
            </a:r>
          </a:p>
          <a:p>
            <a:pPr>
              <a:lnSpc>
                <a:spcPts val="2300"/>
              </a:lnSpc>
            </a:pPr>
            <a:r>
              <a:rPr lang="en-US" altLang="zh-CN" sz="1400" dirty="0">
                <a:solidFill>
                  <a:schemeClr val="accent6"/>
                </a:solidFill>
              </a:rPr>
              <a:t># </a:t>
            </a:r>
            <a:r>
              <a:rPr lang="zh-CN" altLang="en-US" sz="1400" dirty="0">
                <a:solidFill>
                  <a:schemeClr val="accent6"/>
                </a:solidFill>
              </a:rPr>
              <a:t>数据转换处理</a:t>
            </a:r>
          </a:p>
          <a:p>
            <a:pPr>
              <a:lnSpc>
                <a:spcPts val="2300"/>
              </a:lnSpc>
            </a:pPr>
            <a:r>
              <a:rPr lang="en-US" altLang="zh-CN" sz="1400" dirty="0" err="1">
                <a:solidFill>
                  <a:schemeClr val="tx1">
                    <a:lumMod val="65000"/>
                    <a:lumOff val="35000"/>
                  </a:schemeClr>
                </a:solidFill>
              </a:rPr>
              <a:t>trans_data</a:t>
            </a:r>
            <a:r>
              <a:rPr lang="en-US" altLang="zh-CN" sz="1400" dirty="0">
                <a:solidFill>
                  <a:schemeClr val="tx1">
                    <a:lumMod val="65000"/>
                    <a:lumOff val="35000"/>
                  </a:schemeClr>
                </a:solidFill>
              </a:rPr>
              <a:t> = np.</a:t>
            </a:r>
            <a:r>
              <a:rPr lang="en-US" altLang="zh-CN" sz="1400" dirty="0">
                <a:solidFill>
                  <a:schemeClr val="accent2"/>
                </a:solidFill>
              </a:rPr>
              <a:t>log</a:t>
            </a:r>
            <a:r>
              <a:rPr lang="en-US" altLang="zh-CN" sz="1400" dirty="0">
                <a:solidFill>
                  <a:schemeClr val="tx1">
                    <a:lumMod val="65000"/>
                    <a:lumOff val="35000"/>
                  </a:schemeClr>
                </a:solidFill>
              </a:rPr>
              <a:t>(data).</a:t>
            </a:r>
            <a:r>
              <a:rPr lang="en-US" altLang="zh-CN" sz="1400" dirty="0">
                <a:solidFill>
                  <a:schemeClr val="accent2"/>
                </a:solidFill>
              </a:rPr>
              <a:t>diff</a:t>
            </a:r>
            <a:r>
              <a:rPr lang="en-US" altLang="zh-CN" sz="1400" dirty="0">
                <a:solidFill>
                  <a:schemeClr val="tx1">
                    <a:lumMod val="65000"/>
                    <a:lumOff val="35000"/>
                  </a:schemeClr>
                </a:solidFill>
              </a:rPr>
              <a:t>().</a:t>
            </a:r>
            <a:r>
              <a:rPr lang="en-US" altLang="zh-CN" sz="1400" dirty="0" err="1">
                <a:solidFill>
                  <a:schemeClr val="accent2"/>
                </a:solidFill>
              </a:rPr>
              <a:t>dropna</a:t>
            </a:r>
            <a:r>
              <a:rPr lang="en-US" altLang="zh-CN" sz="1400" dirty="0">
                <a:solidFill>
                  <a:schemeClr val="tx1">
                    <a:lumMod val="65000"/>
                    <a:lumOff val="35000"/>
                  </a:schemeClr>
                </a:solidFill>
              </a:rPr>
              <a:t>()</a:t>
            </a:r>
          </a:p>
          <a:p>
            <a:pPr>
              <a:lnSpc>
                <a:spcPts val="2300"/>
              </a:lnSpc>
            </a:pPr>
            <a:r>
              <a:rPr lang="en-US" altLang="zh-CN" sz="1400" dirty="0">
                <a:solidFill>
                  <a:schemeClr val="accent6"/>
                </a:solidFill>
              </a:rPr>
              <a:t># </a:t>
            </a:r>
            <a:r>
              <a:rPr lang="zh-CN" altLang="en-US" sz="1400" dirty="0">
                <a:solidFill>
                  <a:schemeClr val="accent6"/>
                </a:solidFill>
              </a:rPr>
              <a:t>绘制散布图</a:t>
            </a:r>
          </a:p>
          <a:p>
            <a:pPr>
              <a:lnSpc>
                <a:spcPts val="2300"/>
              </a:lnSpc>
            </a:pPr>
            <a:r>
              <a:rPr lang="en-US" altLang="zh-CN" sz="1400" dirty="0" err="1">
                <a:solidFill>
                  <a:schemeClr val="tx1">
                    <a:lumMod val="65000"/>
                    <a:lumOff val="35000"/>
                  </a:schemeClr>
                </a:solidFill>
              </a:rPr>
              <a:t>plt.</a:t>
            </a:r>
            <a:r>
              <a:rPr lang="en-US" altLang="zh-CN" sz="1400" dirty="0" err="1">
                <a:solidFill>
                  <a:srgbClr val="C00000"/>
                </a:solidFill>
              </a:rPr>
              <a:t>scatter</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trans_data</a:t>
            </a:r>
            <a:r>
              <a:rPr lang="en-US" altLang="zh-CN" sz="1400" dirty="0">
                <a:solidFill>
                  <a:schemeClr val="tx1">
                    <a:lumMod val="65000"/>
                    <a:lumOff val="35000"/>
                  </a:schemeClr>
                </a:solidFill>
              </a:rPr>
              <a:t>['m1'], </a:t>
            </a:r>
            <a:r>
              <a:rPr lang="en-US" altLang="zh-CN" sz="1400" dirty="0" err="1">
                <a:solidFill>
                  <a:schemeClr val="tx1">
                    <a:lumMod val="65000"/>
                    <a:lumOff val="35000"/>
                  </a:schemeClr>
                </a:solidFill>
              </a:rPr>
              <a:t>trans_data</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unemp</a:t>
            </a:r>
            <a:r>
              <a:rPr lang="en-US" altLang="zh-CN" sz="1400" dirty="0">
                <a:solidFill>
                  <a:schemeClr val="tx1">
                    <a:lumMod val="65000"/>
                    <a:lumOff val="35000"/>
                  </a:schemeClr>
                </a:solidFill>
              </a:rPr>
              <a:t>'])</a:t>
            </a:r>
          </a:p>
          <a:p>
            <a:pPr>
              <a:lnSpc>
                <a:spcPts val="2300"/>
              </a:lnSpc>
            </a:pPr>
            <a:r>
              <a:rPr lang="en-US" altLang="zh-CN" sz="1400" dirty="0">
                <a:solidFill>
                  <a:schemeClr val="accent6"/>
                </a:solidFill>
              </a:rPr>
              <a:t># </a:t>
            </a:r>
            <a:r>
              <a:rPr lang="zh-CN" altLang="en-US" sz="1400" dirty="0">
                <a:solidFill>
                  <a:schemeClr val="accent6"/>
                </a:solidFill>
              </a:rPr>
              <a:t>绘制</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grid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linestyle</a:t>
            </a:r>
            <a:r>
              <a:rPr lang="en-US" altLang="zh-CN" sz="1400" dirty="0">
                <a:solidFill>
                  <a:schemeClr val="tx1">
                    <a:lumMod val="65000"/>
                    <a:lumOff val="35000"/>
                  </a:schemeClr>
                </a:solidFill>
              </a:rPr>
              <a:t>='--')</a:t>
            </a:r>
          </a:p>
          <a:p>
            <a:pPr>
              <a:lnSpc>
                <a:spcPts val="23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89" y="2633571"/>
            <a:ext cx="4197790" cy="29841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508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err="1">
                <a:solidFill>
                  <a:schemeClr val="bg1">
                    <a:lumMod val="95000"/>
                  </a:schemeClr>
                </a:solidFill>
              </a:rPr>
              <a:t>NumPy</a:t>
            </a:r>
            <a:r>
              <a:rPr lang="zh-CN" altLang="en-US" sz="2000" b="1" dirty="0">
                <a:solidFill>
                  <a:schemeClr val="bg1">
                    <a:lumMod val="95000"/>
                  </a:schemeClr>
                </a:solidFill>
              </a:rPr>
              <a:t>模块数据处理</a:t>
            </a: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丢弃轴项</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3313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丢弃指定轴上的项</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丢弃某条轴上的一个或多个项很简单，只要有</a:t>
            </a:r>
            <a:r>
              <a:rPr lang="zh-CN" altLang="en-US" sz="1600" dirty="0" smtClean="0">
                <a:ln w="0"/>
                <a:solidFill>
                  <a:srgbClr val="C00000"/>
                </a:solidFill>
                <a:latin typeface="微软雅黑" panose="020B0503020204020204" pitchFamily="34" charset="-122"/>
                <a:ea typeface="微软雅黑" panose="020B0503020204020204" pitchFamily="34" charset="-122"/>
              </a:rPr>
              <a:t>一个索引数组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ln w="0"/>
                <a:solidFill>
                  <a:srgbClr val="C00000"/>
                </a:solidFill>
                <a:latin typeface="微软雅黑" panose="020B0503020204020204" pitchFamily="34" charset="-122"/>
                <a:ea typeface="微软雅黑" panose="020B0503020204020204" pitchFamily="34" charset="-122"/>
              </a:rPr>
              <a:t>列表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由于需要执行一些数据整理和集合逻辑，所以</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drop</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方法返回一个在指定轴上删除了指定值的新对象。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37108"/>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ch04-demo16.py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959684"/>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s = Series(</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(5), index=</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丢弃索引</a:t>
            </a:r>
            <a:r>
              <a:rPr lang="en-US" altLang="zh-CN" sz="1400" dirty="0">
                <a:solidFill>
                  <a:schemeClr val="accent6"/>
                </a:solidFill>
              </a:rPr>
              <a:t>c</a:t>
            </a:r>
            <a:r>
              <a:rPr lang="zh-CN" altLang="en-US" sz="1400" dirty="0">
                <a:solidFill>
                  <a:schemeClr val="accent6"/>
                </a:solidFill>
              </a:rPr>
              <a:t>上的一行数据</a:t>
            </a:r>
          </a:p>
          <a:p>
            <a:pPr>
              <a:lnSpc>
                <a:spcPts val="2200"/>
              </a:lnSpc>
            </a:pPr>
            <a:r>
              <a:rPr lang="en-US" altLang="zh-CN" sz="1400" dirty="0">
                <a:solidFill>
                  <a:schemeClr val="tx1">
                    <a:lumMod val="65000"/>
                    <a:lumOff val="35000"/>
                  </a:schemeClr>
                </a:solidFill>
              </a:rPr>
              <a:t>s1 = </a:t>
            </a:r>
            <a:r>
              <a:rPr lang="en-US" altLang="zh-CN" sz="1400" dirty="0" err="1">
                <a:solidFill>
                  <a:schemeClr val="tx1">
                    <a:lumMod val="65000"/>
                    <a:lumOff val="35000"/>
                  </a:schemeClr>
                </a:solidFill>
              </a:rPr>
              <a:t>s.</a:t>
            </a:r>
            <a:r>
              <a:rPr lang="en-US" altLang="zh-CN" sz="1400" dirty="0" err="1">
                <a:solidFill>
                  <a:schemeClr val="accent2"/>
                </a:solidFill>
              </a:rPr>
              <a:t>drop</a:t>
            </a:r>
            <a:r>
              <a:rPr lang="en-US" altLang="zh-CN" sz="1400" dirty="0">
                <a:solidFill>
                  <a:schemeClr val="tx1">
                    <a:lumMod val="65000"/>
                    <a:lumOff val="35000"/>
                  </a:schemeClr>
                </a:solidFill>
              </a:rPr>
              <a:t>('c')</a:t>
            </a:r>
          </a:p>
          <a:p>
            <a:pPr>
              <a:lnSpc>
                <a:spcPts val="2200"/>
              </a:lnSpc>
            </a:pPr>
            <a:r>
              <a:rPr lang="en-US" altLang="zh-CN" sz="1400">
                <a:solidFill>
                  <a:srgbClr val="0563C1"/>
                </a:solidFill>
              </a:rPr>
              <a:t>print</a:t>
            </a:r>
            <a:r>
              <a:rPr lang="en-US" altLang="zh-CN" sz="1400">
                <a:solidFill>
                  <a:schemeClr val="tx1">
                    <a:lumMod val="65000"/>
                    <a:lumOff val="35000"/>
                  </a:schemeClr>
                </a:solidFill>
              </a:rPr>
              <a:t> </a:t>
            </a:r>
            <a:r>
              <a:rPr lang="en-US" altLang="zh-CN" sz="1400" smtClean="0">
                <a:solidFill>
                  <a:schemeClr val="tx1">
                    <a:lumMod val="65000"/>
                    <a:lumOff val="35000"/>
                  </a:schemeClr>
                </a:solidFill>
              </a:rPr>
              <a:t>(s1)</a:t>
            </a:r>
            <a:endParaRPr lang="en-US" altLang="zh-CN" sz="1400" dirty="0">
              <a:solidFill>
                <a:schemeClr val="tx1">
                  <a:lumMod val="65000"/>
                  <a:lumOff val="35000"/>
                </a:schemeClr>
              </a:solidFill>
            </a:endParaRPr>
          </a:p>
        </p:txBody>
      </p:sp>
      <p:sp>
        <p:nvSpPr>
          <p:cNvPr id="10" name="标题 1"/>
          <p:cNvSpPr txBox="1">
            <a:spLocks/>
          </p:cNvSpPr>
          <p:nvPr/>
        </p:nvSpPr>
        <p:spPr>
          <a:xfrm>
            <a:off x="6571345" y="2517867"/>
            <a:ext cx="3051626" cy="178814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s1</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p>
          <a:p>
            <a:pPr>
              <a:lnSpc>
                <a:spcPts val="2200"/>
              </a:lnSpc>
            </a:pPr>
            <a:r>
              <a:rPr lang="en-US" altLang="zh-CN" sz="1400" dirty="0">
                <a:solidFill>
                  <a:schemeClr val="bg1">
                    <a:lumMod val="95000"/>
                  </a:schemeClr>
                </a:solidFill>
              </a:rPr>
              <a:t>a    0                                                                                </a:t>
            </a:r>
          </a:p>
          <a:p>
            <a:pPr>
              <a:lnSpc>
                <a:spcPts val="2200"/>
              </a:lnSpc>
            </a:pPr>
            <a:r>
              <a:rPr lang="en-US" altLang="zh-CN" sz="1400" dirty="0">
                <a:solidFill>
                  <a:schemeClr val="bg1">
                    <a:lumMod val="95000"/>
                  </a:schemeClr>
                </a:solidFill>
              </a:rPr>
              <a:t>b    1                                                                                </a:t>
            </a:r>
          </a:p>
          <a:p>
            <a:pPr>
              <a:lnSpc>
                <a:spcPts val="2200"/>
              </a:lnSpc>
            </a:pPr>
            <a:r>
              <a:rPr lang="en-US" altLang="zh-CN" sz="1400" dirty="0">
                <a:solidFill>
                  <a:schemeClr val="bg1">
                    <a:lumMod val="95000"/>
                  </a:schemeClr>
                </a:solidFill>
              </a:rPr>
              <a:t>d    3                                                                                </a:t>
            </a:r>
          </a:p>
          <a:p>
            <a:pPr>
              <a:lnSpc>
                <a:spcPts val="2200"/>
              </a:lnSpc>
            </a:pPr>
            <a:r>
              <a:rPr lang="en-US" altLang="zh-CN" sz="1400" dirty="0">
                <a:solidFill>
                  <a:schemeClr val="bg1">
                    <a:lumMod val="95000"/>
                  </a:schemeClr>
                </a:solidFill>
              </a:rPr>
              <a:t>e    4                                                                                </a:t>
            </a: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a:t>
            </a:r>
            <a:endParaRPr lang="en-US" altLang="zh-CN" sz="1400" dirty="0" smtClean="0">
              <a:solidFill>
                <a:schemeClr val="bg1">
                  <a:lumMod val="95000"/>
                </a:schemeClr>
              </a:solidFill>
            </a:endParaRPr>
          </a:p>
        </p:txBody>
      </p:sp>
      <p:sp>
        <p:nvSpPr>
          <p:cNvPr id="13" name="矩形 12"/>
          <p:cNvSpPr/>
          <p:nvPr/>
        </p:nvSpPr>
        <p:spPr>
          <a:xfrm>
            <a:off x="1683838" y="4411480"/>
            <a:ext cx="4541909"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对于</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，可以删除任意轴上的索引值。</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1684309" y="4957166"/>
            <a:ext cx="4858480" cy="190083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(16).</a:t>
            </a:r>
            <a:r>
              <a:rPr lang="en-US" altLang="zh-CN" sz="1400" dirty="0">
                <a:solidFill>
                  <a:schemeClr val="accent2"/>
                </a:solidFill>
              </a:rPr>
              <a:t>reshape</a:t>
            </a:r>
            <a:r>
              <a:rPr lang="en-US" altLang="zh-CN" sz="1400" dirty="0">
                <a:solidFill>
                  <a:schemeClr val="tx1">
                    <a:lumMod val="65000"/>
                    <a:lumOff val="35000"/>
                  </a:schemeClr>
                </a:solidFill>
              </a:rPr>
              <a:t>((4,4)),</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a:solidFill>
                  <a:schemeClr val="tx1">
                    <a:lumMod val="65000"/>
                    <a:lumOff val="35000"/>
                  </a:schemeClr>
                </a:solidFill>
              </a:rPr>
              <a:t>=['No1','No2','No3','No4'],</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a:solidFill>
                  <a:schemeClr val="tx1">
                    <a:lumMod val="65000"/>
                    <a:lumOff val="35000"/>
                  </a:schemeClr>
                </a:solidFill>
              </a:rPr>
              <a:t>=('col1','col2','col3','col4'))</a:t>
            </a:r>
          </a:p>
          <a:p>
            <a:pPr>
              <a:lnSpc>
                <a:spcPts val="2200"/>
              </a:lnSpc>
            </a:pPr>
            <a:r>
              <a:rPr lang="en-US" altLang="zh-CN" sz="1400" dirty="0">
                <a:solidFill>
                  <a:schemeClr val="accent6"/>
                </a:solidFill>
              </a:rPr>
              <a:t># </a:t>
            </a:r>
            <a:r>
              <a:rPr lang="zh-CN" altLang="en-US" sz="1400" dirty="0">
                <a:solidFill>
                  <a:schemeClr val="accent6"/>
                </a:solidFill>
              </a:rPr>
              <a:t>删除索引</a:t>
            </a:r>
            <a:r>
              <a:rPr lang="en-US" altLang="zh-CN" sz="1400" dirty="0">
                <a:solidFill>
                  <a:schemeClr val="accent6"/>
                </a:solidFill>
              </a:rPr>
              <a:t>No3</a:t>
            </a:r>
            <a:r>
              <a:rPr lang="zh-CN" altLang="en-US" sz="1400" dirty="0">
                <a:solidFill>
                  <a:schemeClr val="accent6"/>
                </a:solidFill>
              </a:rPr>
              <a:t>和</a:t>
            </a:r>
            <a:r>
              <a:rPr lang="en-US" altLang="zh-CN" sz="1400" dirty="0">
                <a:solidFill>
                  <a:schemeClr val="accent6"/>
                </a:solidFill>
              </a:rPr>
              <a:t>No1</a:t>
            </a:r>
            <a:r>
              <a:rPr lang="zh-CN" altLang="en-US" sz="1400" dirty="0">
                <a:solidFill>
                  <a:schemeClr val="accent6"/>
                </a:solidFill>
              </a:rPr>
              <a:t>的值</a:t>
            </a:r>
          </a:p>
          <a:p>
            <a:pPr>
              <a:lnSpc>
                <a:spcPts val="2200"/>
              </a:lnSpc>
            </a:pPr>
            <a:r>
              <a:rPr lang="en-US" altLang="zh-CN" sz="1400" dirty="0">
                <a:solidFill>
                  <a:schemeClr val="tx1">
                    <a:lumMod val="65000"/>
                    <a:lumOff val="35000"/>
                  </a:schemeClr>
                </a:solidFill>
              </a:rPr>
              <a:t>df1 = </a:t>
            </a:r>
            <a:r>
              <a:rPr lang="en-US" altLang="zh-CN" sz="1400" dirty="0" err="1">
                <a:solidFill>
                  <a:schemeClr val="tx1">
                    <a:lumMod val="65000"/>
                    <a:lumOff val="35000"/>
                  </a:schemeClr>
                </a:solidFill>
              </a:rPr>
              <a:t>df.</a:t>
            </a:r>
            <a:r>
              <a:rPr lang="en-US" altLang="zh-CN" sz="1400" dirty="0" err="1">
                <a:solidFill>
                  <a:schemeClr val="accent2"/>
                </a:solidFill>
              </a:rPr>
              <a:t>drop</a:t>
            </a:r>
            <a:r>
              <a:rPr lang="en-US" altLang="zh-CN" sz="1400" dirty="0">
                <a:solidFill>
                  <a:schemeClr val="tx1">
                    <a:lumMod val="65000"/>
                    <a:lumOff val="35000"/>
                  </a:schemeClr>
                </a:solidFill>
              </a:rPr>
              <a:t>(['No3','No1'] , </a:t>
            </a:r>
            <a:r>
              <a:rPr lang="en-US" altLang="zh-CN" sz="1400" dirty="0">
                <a:solidFill>
                  <a:srgbClr val="7030A0"/>
                </a:solidFill>
              </a:rPr>
              <a:t>axis</a:t>
            </a:r>
            <a:r>
              <a:rPr lang="en-US" altLang="zh-CN" sz="1400" dirty="0">
                <a:solidFill>
                  <a:schemeClr val="tx1">
                    <a:lumMod val="65000"/>
                    <a:lumOff val="35000"/>
                  </a:schemeClr>
                </a:solidFill>
              </a:rPr>
              <a:t>=0)</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(df1)</a:t>
            </a:r>
            <a:endParaRPr lang="en-US" altLang="zh-CN" sz="1400" dirty="0">
              <a:solidFill>
                <a:schemeClr val="tx1">
                  <a:lumMod val="65000"/>
                  <a:lumOff val="35000"/>
                </a:schemeClr>
              </a:solidFill>
            </a:endParaRPr>
          </a:p>
        </p:txBody>
      </p:sp>
      <p:sp>
        <p:nvSpPr>
          <p:cNvPr id="15" name="标题 1"/>
          <p:cNvSpPr txBox="1">
            <a:spLocks/>
          </p:cNvSpPr>
          <p:nvPr/>
        </p:nvSpPr>
        <p:spPr>
          <a:xfrm>
            <a:off x="6574972" y="5285482"/>
            <a:ext cx="3047999" cy="124419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it-IT" altLang="zh-CN" sz="1400" dirty="0">
                <a:solidFill>
                  <a:schemeClr val="bg1">
                    <a:lumMod val="95000"/>
                  </a:schemeClr>
                </a:solidFill>
              </a:rPr>
              <a:t> col1  col2  col3  col4                                                           </a:t>
            </a:r>
          </a:p>
          <a:p>
            <a:pPr>
              <a:lnSpc>
                <a:spcPts val="2200"/>
              </a:lnSpc>
            </a:pPr>
            <a:r>
              <a:rPr lang="it-IT" altLang="zh-CN" sz="1400" dirty="0">
                <a:solidFill>
                  <a:schemeClr val="bg1">
                    <a:lumMod val="95000"/>
                  </a:schemeClr>
                </a:solidFill>
              </a:rPr>
              <a:t>No2     4     5     6     7                                                           </a:t>
            </a:r>
          </a:p>
          <a:p>
            <a:pPr>
              <a:lnSpc>
                <a:spcPts val="2200"/>
              </a:lnSpc>
            </a:pPr>
            <a:r>
              <a:rPr lang="it-IT" altLang="zh-CN" sz="1400" dirty="0">
                <a:solidFill>
                  <a:schemeClr val="bg1">
                    <a:lumMod val="95000"/>
                  </a:schemeClr>
                </a:solidFill>
              </a:rPr>
              <a:t>No4    12    13    14    15</a:t>
            </a:r>
            <a:endParaRPr lang="en-US" altLang="zh-CN" sz="1400" dirty="0" smtClean="0">
              <a:solidFill>
                <a:schemeClr val="bg1">
                  <a:lumMod val="95000"/>
                </a:schemeClr>
              </a:solidFill>
            </a:endParaRPr>
          </a:p>
        </p:txBody>
      </p:sp>
    </p:spTree>
    <p:extLst>
      <p:ext uri="{BB962C8B-B14F-4D97-AF65-F5344CB8AC3E}">
        <p14:creationId xmlns:p14="http://schemas.microsoft.com/office/powerpoint/2010/main" val="334884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索引、选取和过滤</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3313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索引、选取和过滤</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索引（</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）的工作方式类似于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数组的索引，只不过</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的索引值不只是整数。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159737"/>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ch04-demo17.py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582313"/>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s = Series(</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(4),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输出索引</a:t>
            </a:r>
            <a:r>
              <a:rPr lang="en-US" altLang="zh-CN" sz="1400" dirty="0">
                <a:solidFill>
                  <a:schemeClr val="accent6"/>
                </a:solidFill>
              </a:rPr>
              <a:t>b</a:t>
            </a:r>
            <a:r>
              <a:rPr lang="zh-CN" altLang="en-US" sz="1400" dirty="0">
                <a:solidFill>
                  <a:schemeClr val="accent6"/>
                </a:solidFill>
              </a:rPr>
              <a:t>的值</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a:t>
            </a:r>
            <a:r>
              <a:rPr lang="en-US" altLang="zh-CN" sz="1400" dirty="0">
                <a:solidFill>
                  <a:schemeClr val="accent2"/>
                </a:solidFill>
              </a:rPr>
              <a:t>b</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a:t>
            </a:r>
            <a:r>
              <a:rPr lang="en-US" altLang="zh-CN" sz="1400" dirty="0">
                <a:solidFill>
                  <a:schemeClr val="accent2"/>
                </a:solidFill>
              </a:rPr>
              <a:t>1</a:t>
            </a:r>
            <a:r>
              <a:rPr lang="en-US" altLang="zh-CN" sz="1400" dirty="0">
                <a:solidFill>
                  <a:schemeClr val="tx1">
                    <a:lumMod val="65000"/>
                    <a:lumOff val="35000"/>
                  </a:schemeClr>
                </a:solidFill>
              </a:rPr>
              <a:t>]</a:t>
            </a:r>
          </a:p>
        </p:txBody>
      </p:sp>
      <p:sp>
        <p:nvSpPr>
          <p:cNvPr id="10" name="标题 1"/>
          <p:cNvSpPr txBox="1">
            <a:spLocks/>
          </p:cNvSpPr>
          <p:nvPr/>
        </p:nvSpPr>
        <p:spPr>
          <a:xfrm>
            <a:off x="6423101" y="2795845"/>
            <a:ext cx="3051626" cy="94071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对象两种索引定位</a:t>
            </a:r>
            <a:r>
              <a:rPr lang="en-US" altLang="zh-CN" sz="1400" dirty="0" smtClean="0">
                <a:solidFill>
                  <a:schemeClr val="accent6">
                    <a:lumMod val="60000"/>
                    <a:lumOff val="40000"/>
                  </a:schemeClr>
                </a:solidFill>
              </a:rPr>
              <a:t> ##</a:t>
            </a:r>
          </a:p>
          <a:p>
            <a:pPr>
              <a:lnSpc>
                <a:spcPts val="2200"/>
              </a:lnSpc>
            </a:pPr>
            <a:r>
              <a:rPr lang="en-US" altLang="zh-CN" sz="1400" dirty="0">
                <a:solidFill>
                  <a:schemeClr val="bg1">
                    <a:lumMod val="95000"/>
                  </a:schemeClr>
                </a:solidFill>
              </a:rPr>
              <a:t>1                                                                                       </a:t>
            </a:r>
          </a:p>
          <a:p>
            <a:pPr>
              <a:lnSpc>
                <a:spcPts val="2200"/>
              </a:lnSpc>
            </a:pPr>
            <a:r>
              <a:rPr lang="en-US" altLang="zh-CN" sz="1400" dirty="0">
                <a:solidFill>
                  <a:schemeClr val="bg1">
                    <a:lumMod val="95000"/>
                  </a:schemeClr>
                </a:solidFill>
              </a:rPr>
              <a:t>1</a:t>
            </a:r>
            <a:endParaRPr lang="en-US" altLang="zh-CN" sz="1400" dirty="0" smtClean="0">
              <a:solidFill>
                <a:schemeClr val="bg1">
                  <a:lumMod val="95000"/>
                </a:schemeClr>
              </a:solidFill>
            </a:endParaRPr>
          </a:p>
        </p:txBody>
      </p:sp>
      <p:sp>
        <p:nvSpPr>
          <p:cNvPr id="13" name="矩形 12"/>
          <p:cNvSpPr/>
          <p:nvPr/>
        </p:nvSpPr>
        <p:spPr>
          <a:xfrm>
            <a:off x="1683838" y="4106679"/>
            <a:ext cx="8301991"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利用</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索引标签</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做切片的运算与普通的</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切片运算不同，</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其末端是包含的</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inclusive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1684309" y="4710421"/>
            <a:ext cx="4858480" cy="190083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使用索引标签的切片</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accent2"/>
                </a:solidFill>
              </a:rPr>
              <a:t>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b’:‘c</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使用索引标签切片并赋值</a:t>
            </a:r>
          </a:p>
          <a:p>
            <a:pPr>
              <a:lnSpc>
                <a:spcPts val="2200"/>
              </a:lnSpc>
            </a:pPr>
            <a:r>
              <a:rPr lang="en-US" altLang="zh-CN" sz="1400" dirty="0" smtClean="0">
                <a:solidFill>
                  <a:schemeClr val="accent2"/>
                </a:solidFill>
              </a:rPr>
              <a:t>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b','c</a:t>
            </a:r>
            <a:r>
              <a:rPr lang="en-US" altLang="zh-CN" sz="1400" dirty="0" smtClean="0">
                <a:solidFill>
                  <a:schemeClr val="tx1">
                    <a:lumMod val="65000"/>
                    <a:lumOff val="35000"/>
                  </a:schemeClr>
                </a:solidFill>
              </a:rPr>
              <a:t>'] = 5</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s</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5" name="标题 1"/>
          <p:cNvSpPr txBox="1">
            <a:spLocks/>
          </p:cNvSpPr>
          <p:nvPr/>
        </p:nvSpPr>
        <p:spPr>
          <a:xfrm>
            <a:off x="6560457" y="4909918"/>
            <a:ext cx="1857828" cy="126160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en-US" altLang="zh-CN" sz="1400" dirty="0">
                <a:solidFill>
                  <a:schemeClr val="bg1">
                    <a:lumMod val="95000"/>
                  </a:schemeClr>
                </a:solidFill>
              </a:rPr>
              <a:t>b    1                                                                                  </a:t>
            </a:r>
          </a:p>
          <a:p>
            <a:pPr>
              <a:lnSpc>
                <a:spcPts val="2200"/>
              </a:lnSpc>
            </a:pPr>
            <a:r>
              <a:rPr lang="en-US" altLang="zh-CN" sz="1400" dirty="0">
                <a:solidFill>
                  <a:schemeClr val="bg1">
                    <a:lumMod val="95000"/>
                  </a:schemeClr>
                </a:solidFill>
              </a:rPr>
              <a:t>c    2                                                                                  </a:t>
            </a: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p>
        </p:txBody>
      </p:sp>
      <p:sp>
        <p:nvSpPr>
          <p:cNvPr id="16" name="标题 1"/>
          <p:cNvSpPr txBox="1">
            <a:spLocks/>
          </p:cNvSpPr>
          <p:nvPr/>
        </p:nvSpPr>
        <p:spPr>
          <a:xfrm>
            <a:off x="8618383" y="4724936"/>
            <a:ext cx="1712687" cy="177502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en-US" altLang="zh-CN" sz="1400" dirty="0" smtClean="0">
                <a:solidFill>
                  <a:schemeClr val="bg1">
                    <a:lumMod val="95000"/>
                  </a:schemeClr>
                </a:solidFill>
              </a:rPr>
              <a:t>a    </a:t>
            </a:r>
            <a:r>
              <a:rPr lang="en-US" altLang="zh-CN" sz="1400" dirty="0">
                <a:solidFill>
                  <a:schemeClr val="bg1">
                    <a:lumMod val="95000"/>
                  </a:schemeClr>
                </a:solidFill>
              </a:rPr>
              <a:t>0                                                                                  </a:t>
            </a:r>
          </a:p>
          <a:p>
            <a:pPr>
              <a:lnSpc>
                <a:spcPts val="2200"/>
              </a:lnSpc>
            </a:pPr>
            <a:r>
              <a:rPr lang="en-US" altLang="zh-CN" sz="1400" dirty="0">
                <a:solidFill>
                  <a:schemeClr val="bg1">
                    <a:lumMod val="95000"/>
                  </a:schemeClr>
                </a:solidFill>
              </a:rPr>
              <a:t>b    5                                                                                  </a:t>
            </a:r>
          </a:p>
          <a:p>
            <a:pPr>
              <a:lnSpc>
                <a:spcPts val="2200"/>
              </a:lnSpc>
            </a:pPr>
            <a:r>
              <a:rPr lang="en-US" altLang="zh-CN" sz="1400" dirty="0">
                <a:solidFill>
                  <a:schemeClr val="bg1">
                    <a:lumMod val="95000"/>
                  </a:schemeClr>
                </a:solidFill>
              </a:rPr>
              <a:t>c    5                                                                                  </a:t>
            </a:r>
          </a:p>
          <a:p>
            <a:pPr>
              <a:lnSpc>
                <a:spcPts val="2200"/>
              </a:lnSpc>
            </a:pPr>
            <a:r>
              <a:rPr lang="en-US" altLang="zh-CN" sz="1400" dirty="0">
                <a:solidFill>
                  <a:schemeClr val="bg1">
                    <a:lumMod val="95000"/>
                  </a:schemeClr>
                </a:solidFill>
              </a:rPr>
              <a:t>d    3                                                                                  </a:t>
            </a: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p:txBody>
      </p:sp>
    </p:spTree>
    <p:extLst>
      <p:ext uri="{BB962C8B-B14F-4D97-AF65-F5344CB8AC3E}">
        <p14:creationId xmlns:p14="http://schemas.microsoft.com/office/powerpoint/2010/main" val="202457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算数运算和数据对齐</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6519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算数运算和数据对齐</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最重要的一个功能是，它可以对不同索引的对象进行算数运算。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在将对象相加时，如果存在不同索引对，则结果的索引就是该索引对的</a:t>
            </a:r>
            <a:r>
              <a:rPr lang="zh-CN" altLang="en-US" sz="1600" dirty="0" smtClean="0">
                <a:ln w="0"/>
                <a:solidFill>
                  <a:schemeClr val="accent2"/>
                </a:solidFill>
                <a:latin typeface="微软雅黑" panose="020B0503020204020204" pitchFamily="34" charset="-122"/>
                <a:ea typeface="微软雅黑" panose="020B0503020204020204" pitchFamily="34" charset="-122"/>
              </a:rPr>
              <a:t>并集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51625"/>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ch04-demo18.py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974201"/>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Series</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s1 = </a:t>
            </a:r>
            <a:r>
              <a:rPr lang="en-US" altLang="zh-CN" sz="1400" dirty="0">
                <a:solidFill>
                  <a:srgbClr val="C00000"/>
                </a:solidFill>
              </a:rPr>
              <a:t>Series</a:t>
            </a:r>
            <a:r>
              <a:rPr lang="en-US" altLang="zh-CN" sz="1400" dirty="0">
                <a:solidFill>
                  <a:schemeClr val="tx1">
                    <a:lumMod val="65000"/>
                    <a:lumOff val="35000"/>
                  </a:schemeClr>
                </a:solidFill>
              </a:rPr>
              <a:t>([7.3,-2.5,3.4,1.5],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acde</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s2 = </a:t>
            </a:r>
            <a:r>
              <a:rPr lang="en-US" altLang="zh-CN" sz="1400" dirty="0">
                <a:solidFill>
                  <a:srgbClr val="C00000"/>
                </a:solidFill>
              </a:rPr>
              <a:t>Series(</a:t>
            </a:r>
            <a:r>
              <a:rPr lang="en-US" altLang="zh-CN" sz="1400" dirty="0">
                <a:solidFill>
                  <a:schemeClr val="tx1">
                    <a:lumMod val="65000"/>
                    <a:lumOff val="35000"/>
                  </a:schemeClr>
                </a:solidFill>
              </a:rPr>
              <a:t>[-2.1,3.6,-1.5,4,3.1],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acefg</a:t>
            </a:r>
            <a:r>
              <a:rPr lang="en-US" altLang="zh-CN" sz="1400" dirty="0">
                <a:solidFill>
                  <a:schemeClr val="tx1">
                    <a:lumMod val="65000"/>
                    <a:lumOff val="35000"/>
                  </a:schemeClr>
                </a:solidFill>
              </a:rPr>
              <a:t>'))</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accent2"/>
                </a:solidFill>
              </a:rPr>
              <a:t>s1+s2</a:t>
            </a:r>
            <a:r>
              <a:rPr lang="zh-CN" altLang="en-US" sz="1400" dirty="0" smtClean="0">
                <a:solidFill>
                  <a:schemeClr val="accent2"/>
                </a:solidFill>
              </a:rPr>
              <a:t>）</a:t>
            </a:r>
            <a:endParaRPr lang="en-US" altLang="zh-CN" sz="1400" dirty="0">
              <a:solidFill>
                <a:schemeClr val="accent2"/>
              </a:solidFill>
            </a:endParaRPr>
          </a:p>
        </p:txBody>
      </p:sp>
      <p:sp>
        <p:nvSpPr>
          <p:cNvPr id="10" name="标题 1"/>
          <p:cNvSpPr txBox="1">
            <a:spLocks/>
          </p:cNvSpPr>
          <p:nvPr/>
        </p:nvSpPr>
        <p:spPr>
          <a:xfrm>
            <a:off x="7086603" y="2974201"/>
            <a:ext cx="3051626" cy="23712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s1+s2</a:t>
            </a:r>
            <a:r>
              <a:rPr lang="zh-CN" altLang="en-US" sz="1400" dirty="0" smtClean="0">
                <a:solidFill>
                  <a:schemeClr val="accent6">
                    <a:lumMod val="60000"/>
                    <a:lumOff val="40000"/>
                  </a:schemeClr>
                </a:solidFill>
              </a:rPr>
              <a:t>的结果 </a:t>
            </a:r>
            <a:r>
              <a:rPr lang="en-US" altLang="zh-CN" sz="1400" dirty="0" smtClean="0">
                <a:solidFill>
                  <a:schemeClr val="accent6">
                    <a:lumMod val="60000"/>
                    <a:lumOff val="40000"/>
                  </a:schemeClr>
                </a:solidFill>
              </a:rPr>
              <a:t>##</a:t>
            </a:r>
          </a:p>
          <a:p>
            <a:pPr>
              <a:lnSpc>
                <a:spcPts val="2200"/>
              </a:lnSpc>
            </a:pPr>
            <a:r>
              <a:rPr lang="en-US" altLang="zh-CN" sz="1400" dirty="0">
                <a:solidFill>
                  <a:schemeClr val="bg1">
                    <a:lumMod val="95000"/>
                  </a:schemeClr>
                </a:solidFill>
              </a:rPr>
              <a:t>a    5.2                                                                                </a:t>
            </a:r>
          </a:p>
          <a:p>
            <a:pPr>
              <a:lnSpc>
                <a:spcPts val="2200"/>
              </a:lnSpc>
            </a:pPr>
            <a:r>
              <a:rPr lang="en-US" altLang="zh-CN" sz="1400" dirty="0">
                <a:solidFill>
                  <a:schemeClr val="bg1">
                    <a:lumMod val="95000"/>
                  </a:schemeClr>
                </a:solidFill>
              </a:rPr>
              <a:t>c    1.1                                                                                </a:t>
            </a:r>
          </a:p>
          <a:p>
            <a:pPr>
              <a:lnSpc>
                <a:spcPts val="2200"/>
              </a:lnSpc>
            </a:pPr>
            <a:r>
              <a:rPr lang="en-US" altLang="zh-CN" sz="1400" dirty="0">
                <a:solidFill>
                  <a:schemeClr val="bg1">
                    <a:lumMod val="95000"/>
                  </a:schemeClr>
                </a:solidFill>
              </a:rPr>
              <a:t>d    </a:t>
            </a:r>
            <a:r>
              <a:rPr lang="en-US" altLang="zh-CN" sz="1400" dirty="0" err="1">
                <a:solidFill>
                  <a:schemeClr val="bg1">
                    <a:lumMod val="95000"/>
                  </a:schemeClr>
                </a:solidFill>
              </a:rPr>
              <a:t>NaN</a:t>
            </a:r>
            <a:r>
              <a:rPr lang="en-US" altLang="zh-CN" sz="1400" dirty="0">
                <a:solidFill>
                  <a:schemeClr val="bg1">
                    <a:lumMod val="95000"/>
                  </a:schemeClr>
                </a:solidFill>
              </a:rPr>
              <a:t>                                                                                </a:t>
            </a:r>
          </a:p>
          <a:p>
            <a:pPr>
              <a:lnSpc>
                <a:spcPts val="2200"/>
              </a:lnSpc>
            </a:pPr>
            <a:r>
              <a:rPr lang="en-US" altLang="zh-CN" sz="1400" dirty="0">
                <a:solidFill>
                  <a:schemeClr val="bg1">
                    <a:lumMod val="95000"/>
                  </a:schemeClr>
                </a:solidFill>
              </a:rPr>
              <a:t>e    0.0                                                                                </a:t>
            </a:r>
          </a:p>
          <a:p>
            <a:pPr>
              <a:lnSpc>
                <a:spcPts val="2200"/>
              </a:lnSpc>
            </a:pPr>
            <a:r>
              <a:rPr lang="en-US" altLang="zh-CN" sz="1400" dirty="0">
                <a:solidFill>
                  <a:schemeClr val="bg1">
                    <a:lumMod val="95000"/>
                  </a:schemeClr>
                </a:solidFill>
              </a:rPr>
              <a:t>f    </a:t>
            </a:r>
            <a:r>
              <a:rPr lang="en-US" altLang="zh-CN" sz="1400" dirty="0" err="1">
                <a:solidFill>
                  <a:schemeClr val="bg1">
                    <a:lumMod val="95000"/>
                  </a:schemeClr>
                </a:solidFill>
              </a:rPr>
              <a:t>NaN</a:t>
            </a:r>
            <a:r>
              <a:rPr lang="en-US" altLang="zh-CN" sz="1400" dirty="0">
                <a:solidFill>
                  <a:schemeClr val="bg1">
                    <a:lumMod val="95000"/>
                  </a:schemeClr>
                </a:solidFill>
              </a:rPr>
              <a:t>                                                                                </a:t>
            </a:r>
          </a:p>
          <a:p>
            <a:pPr>
              <a:lnSpc>
                <a:spcPts val="2200"/>
              </a:lnSpc>
            </a:pPr>
            <a:r>
              <a:rPr lang="en-US" altLang="zh-CN" sz="1400" dirty="0">
                <a:solidFill>
                  <a:schemeClr val="bg1">
                    <a:lumMod val="95000"/>
                  </a:schemeClr>
                </a:solidFill>
              </a:rPr>
              <a:t>g    </a:t>
            </a:r>
            <a:r>
              <a:rPr lang="en-US" altLang="zh-CN" sz="1400" dirty="0" err="1">
                <a:solidFill>
                  <a:schemeClr val="bg1">
                    <a:lumMod val="95000"/>
                  </a:schemeClr>
                </a:solidFill>
              </a:rPr>
              <a:t>NaN</a:t>
            </a:r>
            <a:r>
              <a:rPr lang="en-US" altLang="zh-CN" sz="1400" dirty="0">
                <a:solidFill>
                  <a:schemeClr val="bg1">
                    <a:lumMod val="95000"/>
                  </a:schemeClr>
                </a:solidFill>
              </a:rPr>
              <a:t>                                                                                </a:t>
            </a: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
        <p:nvSpPr>
          <p:cNvPr id="17" name="矩形 16"/>
          <p:cNvSpPr/>
          <p:nvPr/>
        </p:nvSpPr>
        <p:spPr>
          <a:xfrm>
            <a:off x="1692716" y="4527597"/>
            <a:ext cx="5216086"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自动数据对齐操作在不重叠的索引处</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填充</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缺失值</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102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算数运算和数据对齐</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4"/>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对象而言，对齐操作同时发生在行和列上。</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1608199"/>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ch04-demo18.py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242772" y="2030775"/>
            <a:ext cx="5549913" cy="240109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df1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(9).</a:t>
            </a:r>
            <a:r>
              <a:rPr lang="en-US" altLang="zh-CN" sz="1400" dirty="0">
                <a:solidFill>
                  <a:schemeClr val="accent2"/>
                </a:solidFill>
              </a:rPr>
              <a:t>reshape</a:t>
            </a:r>
            <a:r>
              <a:rPr lang="en-US" altLang="zh-CN" sz="1400" dirty="0">
                <a:solidFill>
                  <a:schemeClr val="tx1">
                    <a:lumMod val="65000"/>
                    <a:lumOff val="35000"/>
                  </a:schemeClr>
                </a:solidFill>
              </a:rPr>
              <a:t>((3,3)),</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a:solidFill>
                  <a:schemeClr val="tx1">
                    <a:lumMod val="65000"/>
                    <a:lumOff val="35000"/>
                  </a:schemeClr>
                </a:solidFill>
              </a:rPr>
              <a:t>=['No1','No3','No4'],</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abe</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df2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p>
          <a:p>
            <a:pPr>
              <a:lnSpc>
                <a:spcPts val="2200"/>
              </a:lnSpc>
            </a:pPr>
            <a:r>
              <a:rPr lang="en-US" altLang="zh-CN" sz="1400" dirty="0">
                <a:solidFill>
                  <a:srgbClr val="7030A0"/>
                </a:solidFill>
              </a:rPr>
              <a:t>              </a:t>
            </a:r>
            <a:r>
              <a:rPr lang="en-US" altLang="zh-CN" sz="1400" dirty="0" smtClean="0">
                <a:solidFill>
                  <a:srgbClr val="7030A0"/>
                </a:solidFill>
              </a:rPr>
              <a:t>                index</a:t>
            </a:r>
            <a:r>
              <a:rPr lang="en-US" altLang="zh-CN" sz="1400" dirty="0">
                <a:solidFill>
                  <a:schemeClr val="tx1">
                    <a:lumMod val="65000"/>
                    <a:lumOff val="35000"/>
                  </a:schemeClr>
                </a:solidFill>
              </a:rPr>
              <a:t>=['No1','No2','No3','No5'],</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a:t>
            </a:r>
            <a:r>
              <a:rPr lang="en-US" altLang="zh-CN" sz="1400" dirty="0" smtClean="0">
                <a:solidFill>
                  <a:schemeClr val="tx1">
                    <a:lumMod val="65000"/>
                    <a:lumOff val="35000"/>
                  </a:schemeClr>
                </a:solidFill>
              </a:rPr>
              <a:t>s=list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acd</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accent2"/>
                </a:solidFill>
              </a:rPr>
              <a:t>df1+df2</a:t>
            </a:r>
            <a:r>
              <a:rPr lang="zh-CN" altLang="en-US" sz="1400" dirty="0" smtClean="0">
                <a:solidFill>
                  <a:schemeClr val="accent2"/>
                </a:solidFill>
              </a:rPr>
              <a:t>）</a:t>
            </a:r>
            <a:endParaRPr lang="en-US" altLang="zh-CN" sz="1400" dirty="0">
              <a:solidFill>
                <a:schemeClr val="accent2"/>
              </a:solidFill>
            </a:endParaRPr>
          </a:p>
        </p:txBody>
      </p:sp>
      <p:sp>
        <p:nvSpPr>
          <p:cNvPr id="10" name="标题 1"/>
          <p:cNvSpPr txBox="1">
            <a:spLocks/>
          </p:cNvSpPr>
          <p:nvPr/>
        </p:nvSpPr>
        <p:spPr>
          <a:xfrm>
            <a:off x="7405916" y="2060633"/>
            <a:ext cx="3595911" cy="23712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df1+df2</a:t>
            </a:r>
            <a:r>
              <a:rPr lang="zh-CN" altLang="en-US" sz="1400" dirty="0" smtClean="0">
                <a:solidFill>
                  <a:schemeClr val="accent6">
                    <a:lumMod val="60000"/>
                    <a:lumOff val="40000"/>
                  </a:schemeClr>
                </a:solidFill>
              </a:rPr>
              <a:t>的结果 </a:t>
            </a:r>
            <a:r>
              <a:rPr lang="en-US" altLang="zh-CN" sz="1400" dirty="0" smtClean="0">
                <a:solidFill>
                  <a:schemeClr val="accent6">
                    <a:lumMod val="60000"/>
                    <a:lumOff val="40000"/>
                  </a:schemeClr>
                </a:solidFill>
              </a:rPr>
              <a:t>##</a:t>
            </a:r>
          </a:p>
          <a:p>
            <a:pPr>
              <a:lnSpc>
                <a:spcPts val="2200"/>
              </a:lnSpc>
            </a:pPr>
            <a:r>
              <a:rPr lang="fi-FI" altLang="zh-CN" sz="1400" dirty="0" smtClean="0">
                <a:solidFill>
                  <a:schemeClr val="bg1">
                    <a:lumMod val="95000"/>
                  </a:schemeClr>
                </a:solidFill>
              </a:rPr>
              <a:t>              </a:t>
            </a:r>
            <a:r>
              <a:rPr lang="fi-FI" altLang="zh-CN" sz="1400" dirty="0">
                <a:solidFill>
                  <a:schemeClr val="bg1">
                    <a:lumMod val="95000"/>
                  </a:schemeClr>
                </a:solidFill>
              </a:rPr>
              <a:t>a  </a:t>
            </a:r>
            <a:r>
              <a:rPr lang="fi-FI" altLang="zh-CN" sz="1400" dirty="0" smtClean="0">
                <a:solidFill>
                  <a:schemeClr val="bg1">
                    <a:lumMod val="95000"/>
                  </a:schemeClr>
                </a:solidFill>
              </a:rPr>
              <a:t>      </a:t>
            </a:r>
            <a:r>
              <a:rPr lang="fi-FI" altLang="zh-CN" sz="1400" dirty="0">
                <a:solidFill>
                  <a:schemeClr val="bg1">
                    <a:lumMod val="95000"/>
                  </a:schemeClr>
                </a:solidFill>
              </a:rPr>
              <a:t>b   </a:t>
            </a:r>
            <a:r>
              <a:rPr lang="fi-FI" altLang="zh-CN" sz="1400" dirty="0" smtClean="0">
                <a:solidFill>
                  <a:schemeClr val="bg1">
                    <a:lumMod val="95000"/>
                  </a:schemeClr>
                </a:solidFill>
              </a:rPr>
              <a:t>    c        d        e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No1  </a:t>
            </a:r>
            <a:r>
              <a:rPr lang="fi-FI" altLang="zh-CN" sz="1400" dirty="0" smtClean="0">
                <a:solidFill>
                  <a:schemeClr val="bg1">
                    <a:lumMod val="95000"/>
                  </a:schemeClr>
                </a:solidFill>
              </a:rPr>
              <a:t>  0.0  NaN  NaN  NaN   </a:t>
            </a:r>
            <a:r>
              <a:rPr lang="fi-FI" altLang="zh-CN" sz="1400" dirty="0">
                <a:solidFill>
                  <a:schemeClr val="bg1">
                    <a:lumMod val="95000"/>
                  </a:schemeClr>
                </a:solidFill>
              </a:rPr>
              <a:t>NaN                                                                </a:t>
            </a:r>
          </a:p>
          <a:p>
            <a:pPr>
              <a:lnSpc>
                <a:spcPts val="2200"/>
              </a:lnSpc>
            </a:pPr>
            <a:r>
              <a:rPr lang="fi-FI" altLang="zh-CN" sz="1400" dirty="0">
                <a:solidFill>
                  <a:schemeClr val="bg1">
                    <a:lumMod val="95000"/>
                  </a:schemeClr>
                </a:solidFill>
              </a:rPr>
              <a:t>No2  NaN </a:t>
            </a:r>
            <a:r>
              <a:rPr lang="fi-FI" altLang="zh-CN" sz="1400" dirty="0" smtClean="0">
                <a:solidFill>
                  <a:schemeClr val="bg1">
                    <a:lumMod val="95000"/>
                  </a:schemeClr>
                </a:solidFill>
              </a:rPr>
              <a:t> NaN  NaN  NaN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No3  </a:t>
            </a:r>
            <a:r>
              <a:rPr lang="fi-FI" altLang="zh-CN" sz="1400" dirty="0" smtClean="0">
                <a:solidFill>
                  <a:schemeClr val="bg1">
                    <a:lumMod val="95000"/>
                  </a:schemeClr>
                </a:solidFill>
              </a:rPr>
              <a:t>  9.0   NaN  NaN  </a:t>
            </a:r>
            <a:r>
              <a:rPr lang="fi-FI" altLang="zh-CN" sz="1400" dirty="0">
                <a:solidFill>
                  <a:schemeClr val="bg1">
                    <a:lumMod val="95000"/>
                  </a:schemeClr>
                </a:solidFill>
              </a:rPr>
              <a:t>NaN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No4  NaN </a:t>
            </a:r>
            <a:r>
              <a:rPr lang="fi-FI" altLang="zh-CN" sz="1400" dirty="0" smtClean="0">
                <a:solidFill>
                  <a:schemeClr val="bg1">
                    <a:lumMod val="95000"/>
                  </a:schemeClr>
                </a:solidFill>
              </a:rPr>
              <a:t> NaN  NaN  NaN  </a:t>
            </a:r>
            <a:r>
              <a:rPr lang="fi-FI" altLang="zh-CN" sz="1400" dirty="0">
                <a:solidFill>
                  <a:schemeClr val="bg1">
                    <a:lumMod val="95000"/>
                  </a:schemeClr>
                </a:solidFill>
              </a:rPr>
              <a:t>NaN                                                                </a:t>
            </a:r>
          </a:p>
          <a:p>
            <a:pPr>
              <a:lnSpc>
                <a:spcPts val="2200"/>
              </a:lnSpc>
            </a:pPr>
            <a:r>
              <a:rPr lang="fi-FI" altLang="zh-CN" sz="1400" dirty="0">
                <a:solidFill>
                  <a:schemeClr val="bg1">
                    <a:lumMod val="95000"/>
                  </a:schemeClr>
                </a:solidFill>
              </a:rPr>
              <a:t>No5  NaN </a:t>
            </a:r>
            <a:r>
              <a:rPr lang="fi-FI" altLang="zh-CN" sz="1400" dirty="0" smtClean="0">
                <a:solidFill>
                  <a:schemeClr val="bg1">
                    <a:lumMod val="95000"/>
                  </a:schemeClr>
                </a:solidFill>
              </a:rPr>
              <a:t> NaN  NaN  NaN  NaN </a:t>
            </a:r>
            <a:endParaRPr lang="en-US" altLang="zh-CN" sz="1400" dirty="0" smtClean="0">
              <a:solidFill>
                <a:schemeClr val="bg1">
                  <a:lumMod val="95000"/>
                </a:schemeClr>
              </a:solidFill>
            </a:endParaRPr>
          </a:p>
        </p:txBody>
      </p:sp>
      <p:sp>
        <p:nvSpPr>
          <p:cNvPr id="17" name="矩形 16"/>
          <p:cNvSpPr/>
          <p:nvPr/>
        </p:nvSpPr>
        <p:spPr>
          <a:xfrm>
            <a:off x="1233896" y="4646510"/>
            <a:ext cx="9444312"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在</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对象中，使用</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行和列</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两个索引定义一个元素数据，同样的道理，出现重复的定位则进行加法运算，否则使用</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缺失值</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填充。</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84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算术方法填充值</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6519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在算术方法中填充值</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在对不同索引的对象进行算数运算时，可能希望当一个对象中某个轴标签在另一个对象中找不到时填充一个特殊值（如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）。我们可以</a:t>
            </a:r>
            <a:r>
              <a:rPr lang="zh-CN" altLang="en-US" sz="1600" dirty="0" smtClean="0">
                <a:ln w="0"/>
                <a:solidFill>
                  <a:schemeClr val="accent2"/>
                </a:solidFill>
                <a:latin typeface="微软雅黑" panose="020B0503020204020204" pitchFamily="34" charset="-122"/>
                <a:ea typeface="微软雅黑" panose="020B0503020204020204" pitchFamily="34" charset="-122"/>
              </a:rPr>
              <a:t>使用算数运算的函数方式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进行，并添加参数</a:t>
            </a:r>
            <a:r>
              <a:rPr lang="en-US" altLang="zh-CN" sz="1600" b="1" dirty="0" err="1" smtClean="0">
                <a:ln w="0"/>
                <a:solidFill>
                  <a:schemeClr val="accent2"/>
                </a:solidFill>
                <a:latin typeface="微软雅黑" panose="020B0503020204020204" pitchFamily="34" charset="-122"/>
                <a:ea typeface="微软雅黑" panose="020B0503020204020204" pitchFamily="34" charset="-122"/>
              </a:rPr>
              <a:t>fill_value</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3204770"/>
            <a:ext cx="328166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ch04-demo19.py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3627346"/>
            <a:ext cx="5393888" cy="209128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p>
          <a:p>
            <a:pPr>
              <a:lnSpc>
                <a:spcPts val="2200"/>
              </a:lnSpc>
            </a:pPr>
            <a:r>
              <a:rPr lang="en-US" altLang="zh-CN" sz="1400" dirty="0">
                <a:solidFill>
                  <a:schemeClr val="tx1">
                    <a:lumMod val="65000"/>
                    <a:lumOff val="35000"/>
                  </a:schemeClr>
                </a:solidFill>
              </a:rPr>
              <a:t>df1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((3,4)),</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df2 = </a:t>
            </a:r>
            <a:r>
              <a:rPr lang="en-US" altLang="zh-CN" sz="1400" dirty="0" err="1">
                <a:solidFill>
                  <a:srgbClr val="C00000"/>
                </a:solidFill>
              </a:rPr>
              <a:t>DataFrame</a:t>
            </a:r>
            <a:r>
              <a:rPr lang="en-US" altLang="zh-CN" sz="1400" dirty="0">
                <a:solidFill>
                  <a:srgbClr val="C00000"/>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(20).</a:t>
            </a:r>
            <a:r>
              <a:rPr lang="en-US" altLang="zh-CN" sz="1400" dirty="0">
                <a:solidFill>
                  <a:schemeClr val="accent2"/>
                </a:solidFill>
              </a:rPr>
              <a:t>reshape</a:t>
            </a:r>
            <a:r>
              <a:rPr lang="en-US" altLang="zh-CN" sz="1400" dirty="0">
                <a:solidFill>
                  <a:schemeClr val="tx1">
                    <a:lumMod val="65000"/>
                    <a:lumOff val="35000"/>
                  </a:schemeClr>
                </a:solidFill>
              </a:rPr>
              <a:t>((4,5)),</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smtClean="0">
                <a:solidFill>
                  <a:schemeClr val="tx1">
                    <a:lumMod val="65000"/>
                    <a:lumOff val="35000"/>
                  </a:schemeClr>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使用函数实现算术运算，</a:t>
            </a:r>
            <a:r>
              <a:rPr lang="en-US" altLang="zh-CN" sz="1400" dirty="0" smtClean="0">
                <a:solidFill>
                  <a:schemeClr val="accent6"/>
                </a:solidFill>
              </a:rPr>
              <a:t>df1</a:t>
            </a:r>
            <a:r>
              <a:rPr lang="zh-CN" altLang="en-US" sz="1400" dirty="0" smtClean="0">
                <a:solidFill>
                  <a:schemeClr val="accent6"/>
                </a:solidFill>
              </a:rPr>
              <a:t>的缺失值使用</a:t>
            </a:r>
            <a:r>
              <a:rPr lang="en-US" altLang="zh-CN" sz="1400" dirty="0" smtClean="0">
                <a:solidFill>
                  <a:schemeClr val="accent6"/>
                </a:solidFill>
              </a:rPr>
              <a:t>0</a:t>
            </a:r>
            <a:r>
              <a:rPr lang="zh-CN" altLang="en-US" sz="1400" dirty="0" smtClean="0">
                <a:solidFill>
                  <a:schemeClr val="accent6"/>
                </a:solidFill>
              </a:rPr>
              <a:t>替代后再进行加法</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df1.</a:t>
            </a:r>
            <a:r>
              <a:rPr lang="en-US" altLang="zh-CN" sz="1400" dirty="0" smtClean="0">
                <a:solidFill>
                  <a:schemeClr val="accent2"/>
                </a:solidFill>
              </a:rPr>
              <a:t>add</a:t>
            </a:r>
            <a:r>
              <a:rPr lang="en-US" altLang="zh-CN" sz="1400" dirty="0" smtClean="0">
                <a:solidFill>
                  <a:schemeClr val="tx1">
                    <a:lumMod val="65000"/>
                    <a:lumOff val="35000"/>
                  </a:schemeClr>
                </a:solidFill>
              </a:rPr>
              <a:t>(df2</a:t>
            </a:r>
            <a:r>
              <a:rPr lang="en-US" altLang="zh-CN" sz="1400" dirty="0">
                <a:solidFill>
                  <a:schemeClr val="tx1">
                    <a:lumMod val="65000"/>
                    <a:lumOff val="35000"/>
                  </a:schemeClr>
                </a:solidFill>
              </a:rPr>
              <a:t>, </a:t>
            </a:r>
            <a:r>
              <a:rPr lang="en-US" altLang="zh-CN" sz="1400" dirty="0" err="1">
                <a:solidFill>
                  <a:schemeClr val="accent2"/>
                </a:solidFill>
              </a:rPr>
              <a:t>fill_value</a:t>
            </a:r>
            <a:r>
              <a:rPr lang="en-US" altLang="zh-CN" sz="1400" dirty="0">
                <a:solidFill>
                  <a:schemeClr val="tx1">
                    <a:lumMod val="65000"/>
                    <a:lumOff val="35000"/>
                  </a:schemeClr>
                </a:solidFill>
              </a:rPr>
              <a:t>=0</a:t>
            </a:r>
            <a:r>
              <a:rPr lang="en-US" altLang="zh-CN" sz="1400"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a:spLocks/>
          </p:cNvSpPr>
          <p:nvPr/>
        </p:nvSpPr>
        <p:spPr>
          <a:xfrm>
            <a:off x="6970489" y="3958111"/>
            <a:ext cx="3051626" cy="184454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b       c       d       e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0   0.0   </a:t>
            </a:r>
            <a:r>
              <a:rPr lang="pt-BR" altLang="zh-CN" sz="1400" dirty="0" smtClean="0">
                <a:solidFill>
                  <a:schemeClr val="bg1">
                    <a:lumMod val="95000"/>
                  </a:schemeClr>
                </a:solidFill>
              </a:rPr>
              <a:t>  2.0    4.0    6.0    4.0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1   9.0  </a:t>
            </a:r>
            <a:r>
              <a:rPr lang="pt-BR" altLang="zh-CN" sz="1400" dirty="0" smtClean="0">
                <a:solidFill>
                  <a:schemeClr val="bg1">
                    <a:lumMod val="95000"/>
                  </a:schemeClr>
                </a:solidFill>
              </a:rPr>
              <a:t> 11.0  </a:t>
            </a:r>
            <a:r>
              <a:rPr lang="pt-BR" altLang="zh-CN" sz="1400" dirty="0">
                <a:solidFill>
                  <a:schemeClr val="bg1">
                    <a:lumMod val="95000"/>
                  </a:schemeClr>
                </a:solidFill>
              </a:rPr>
              <a:t>13.0  15.0   </a:t>
            </a:r>
            <a:r>
              <a:rPr lang="pt-BR" altLang="zh-CN" sz="1400" dirty="0" smtClean="0">
                <a:solidFill>
                  <a:schemeClr val="bg1">
                    <a:lumMod val="95000"/>
                  </a:schemeClr>
                </a:solidFill>
              </a:rPr>
              <a:t> 9.0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2  18.0  20.0  22.0  24.0  14.0                                                         </a:t>
            </a:r>
          </a:p>
          <a:p>
            <a:pPr>
              <a:lnSpc>
                <a:spcPts val="2200"/>
              </a:lnSpc>
            </a:pPr>
            <a:r>
              <a:rPr lang="pt-BR" altLang="zh-CN" sz="1400" dirty="0">
                <a:solidFill>
                  <a:schemeClr val="bg1">
                    <a:lumMod val="95000"/>
                  </a:schemeClr>
                </a:solidFill>
              </a:rPr>
              <a:t>3  15.0  16.0  17.0  18.0  19.0 </a:t>
            </a:r>
            <a:endParaRPr lang="en-US" altLang="zh-CN" sz="1400" dirty="0" smtClean="0">
              <a:solidFill>
                <a:schemeClr val="bg1">
                  <a:lumMod val="95000"/>
                </a:schemeClr>
              </a:solidFill>
            </a:endParaRPr>
          </a:p>
        </p:txBody>
      </p:sp>
      <p:sp>
        <p:nvSpPr>
          <p:cNvPr id="17" name="矩形 16"/>
          <p:cNvSpPr/>
          <p:nvPr/>
        </p:nvSpPr>
        <p:spPr>
          <a:xfrm>
            <a:off x="1692715" y="2575525"/>
            <a:ext cx="7102942"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算术运算的函数方法：</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add</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（加）、</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sub</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（减）、</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mul</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（乘）、</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div</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（除）</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666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5405134"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1.5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之间的运算</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数组一样，</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之间算数运算也是有明确规定的。</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159744"/>
            <a:ext cx="6359433"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引例：计算一个二维数组与其某行之间的差</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ch04-demo20.py</a:t>
            </a:r>
            <a:r>
              <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582320"/>
            <a:ext cx="5393888" cy="239608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创建一个二维数组</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accent2"/>
                </a:solidFill>
              </a:rPr>
              <a:t>(</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((3,4))</a:t>
            </a:r>
          </a:p>
          <a:p>
            <a:pPr>
              <a:lnSpc>
                <a:spcPts val="2200"/>
              </a:lnSpc>
            </a:pPr>
            <a:r>
              <a:rPr lang="en-US" altLang="zh-CN" sz="1400" dirty="0">
                <a:solidFill>
                  <a:schemeClr val="accent6"/>
                </a:solidFill>
              </a:rPr>
              <a:t># </a:t>
            </a:r>
            <a:r>
              <a:rPr lang="zh-CN" altLang="en-US" sz="1400" dirty="0">
                <a:solidFill>
                  <a:schemeClr val="accent6"/>
                </a:solidFill>
              </a:rPr>
              <a:t>输出 </a:t>
            </a:r>
            <a:r>
              <a:rPr lang="en-US" altLang="zh-CN" sz="1400" dirty="0" err="1">
                <a:solidFill>
                  <a:schemeClr val="accent6"/>
                </a:solidFill>
              </a:rPr>
              <a:t>arr</a:t>
            </a:r>
            <a:endParaRPr lang="en-US" altLang="zh-CN"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0</a:t>
            </a:r>
            <a:r>
              <a:rPr lang="zh-CN" altLang="en-US" sz="1400" dirty="0">
                <a:solidFill>
                  <a:schemeClr val="accent6"/>
                </a:solidFill>
              </a:rPr>
              <a:t>行数据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[0]</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二维数组与</a:t>
            </a:r>
            <a:r>
              <a:rPr lang="en-US" altLang="zh-CN" sz="1400" dirty="0">
                <a:solidFill>
                  <a:schemeClr val="accent6"/>
                </a:solidFill>
              </a:rPr>
              <a:t>0</a:t>
            </a:r>
            <a:r>
              <a:rPr lang="zh-CN" altLang="en-US" sz="1400" dirty="0">
                <a:solidFill>
                  <a:schemeClr val="accent6"/>
                </a:solidFill>
              </a:rPr>
              <a:t>行数据的差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a:t>
            </a:r>
            <a:r>
              <a:rPr lang="en-US" altLang="zh-CN" sz="1400" dirty="0" err="1" smtClean="0">
                <a:solidFill>
                  <a:schemeClr val="accent2"/>
                </a:solidFill>
              </a:rPr>
              <a:t>arr-arr</a:t>
            </a:r>
            <a:r>
              <a:rPr lang="en-US" altLang="zh-CN" sz="1400" dirty="0" smtClean="0">
                <a:solidFill>
                  <a:schemeClr val="accent2"/>
                </a:solidFill>
              </a:rPr>
              <a:t>[0]</a:t>
            </a:r>
            <a:r>
              <a:rPr lang="zh-CN" altLang="en-US" sz="1400" dirty="0" smtClean="0">
                <a:solidFill>
                  <a:schemeClr val="accent2"/>
                </a:solidFill>
              </a:rPr>
              <a:t>）</a:t>
            </a:r>
            <a:endParaRPr lang="en-US" altLang="zh-CN" sz="1400" dirty="0">
              <a:solidFill>
                <a:schemeClr val="accent2"/>
              </a:solidFill>
            </a:endParaRPr>
          </a:p>
        </p:txBody>
      </p:sp>
      <p:sp>
        <p:nvSpPr>
          <p:cNvPr id="10" name="标题 1"/>
          <p:cNvSpPr txBox="1">
            <a:spLocks/>
          </p:cNvSpPr>
          <p:nvPr/>
        </p:nvSpPr>
        <p:spPr>
          <a:xfrm>
            <a:off x="7405917" y="2582320"/>
            <a:ext cx="3051626" cy="293127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arr</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p>
          <a:p>
            <a:pPr>
              <a:lnSpc>
                <a:spcPts val="2200"/>
              </a:lnSpc>
            </a:pPr>
            <a:r>
              <a:rPr lang="pt-BR" altLang="zh-CN" sz="1400" dirty="0">
                <a:solidFill>
                  <a:schemeClr val="bg1">
                    <a:lumMod val="95000"/>
                  </a:schemeClr>
                </a:solidFill>
              </a:rPr>
              <a:t>[[ 0  1  2  3]                                                                          </a:t>
            </a:r>
          </a:p>
          <a:p>
            <a:pPr>
              <a:lnSpc>
                <a:spcPts val="2200"/>
              </a:lnSpc>
            </a:pPr>
            <a:r>
              <a:rPr lang="pt-BR" altLang="zh-CN" sz="1400" dirty="0">
                <a:solidFill>
                  <a:schemeClr val="bg1">
                    <a:lumMod val="95000"/>
                  </a:schemeClr>
                </a:solidFill>
              </a:rPr>
              <a:t> [ 4  5  6  7]                                                                          </a:t>
            </a:r>
          </a:p>
          <a:p>
            <a:pPr>
              <a:lnSpc>
                <a:spcPts val="2200"/>
              </a:lnSpc>
            </a:pPr>
            <a:r>
              <a:rPr lang="pt-BR" altLang="zh-CN" sz="1400" dirty="0">
                <a:solidFill>
                  <a:schemeClr val="bg1">
                    <a:lumMod val="95000"/>
                  </a:schemeClr>
                </a:solidFill>
              </a:rPr>
              <a:t> [ 8  9 10 11</a:t>
            </a:r>
            <a:r>
              <a:rPr lang="pt-BR" altLang="zh-CN" sz="1400" dirty="0" smtClean="0">
                <a:solidFill>
                  <a:schemeClr val="bg1">
                    <a:lumMod val="95000"/>
                  </a:schemeClr>
                </a:solidFill>
              </a:rPr>
              <a:t>]]</a:t>
            </a:r>
          </a:p>
          <a:p>
            <a:pPr>
              <a:lnSpc>
                <a:spcPts val="2200"/>
              </a:lnSpc>
            </a:pPr>
            <a:r>
              <a:rPr lang="en-US" altLang="zh-CN" sz="1400" dirty="0">
                <a:solidFill>
                  <a:schemeClr val="accent6">
                    <a:lumMod val="60000"/>
                    <a:lumOff val="40000"/>
                  </a:schemeClr>
                </a:solidFill>
              </a:rPr>
              <a:t>##  </a:t>
            </a:r>
            <a:r>
              <a:rPr lang="en-US" altLang="zh-CN" sz="1400" dirty="0" err="1" smtClean="0">
                <a:solidFill>
                  <a:schemeClr val="accent6">
                    <a:lumMod val="60000"/>
                    <a:lumOff val="40000"/>
                  </a:schemeClr>
                </a:solidFill>
              </a:rPr>
              <a:t>arr</a:t>
            </a:r>
            <a:r>
              <a:rPr lang="en-US" altLang="zh-CN" sz="1400" dirty="0" smtClean="0">
                <a:solidFill>
                  <a:schemeClr val="accent6">
                    <a:lumMod val="60000"/>
                    <a:lumOff val="40000"/>
                  </a:schemeClr>
                </a:solidFill>
              </a:rPr>
              <a:t>[0]</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1 2 3] </a:t>
            </a:r>
            <a:endParaRPr lang="pt-BR"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en-US" altLang="zh-CN" sz="1400" dirty="0" err="1" smtClean="0">
                <a:solidFill>
                  <a:schemeClr val="accent6">
                    <a:lumMod val="60000"/>
                    <a:lumOff val="40000"/>
                  </a:schemeClr>
                </a:solidFill>
              </a:rPr>
              <a:t>arr-arr</a:t>
            </a:r>
            <a:r>
              <a:rPr lang="en-US" altLang="zh-CN" sz="1400" dirty="0" smtClean="0">
                <a:solidFill>
                  <a:schemeClr val="accent6">
                    <a:lumMod val="60000"/>
                    <a:lumOff val="40000"/>
                  </a:schemeClr>
                </a:solidFill>
              </a:rPr>
              <a:t>[0]</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 0 0]                                                                              </a:t>
            </a:r>
          </a:p>
          <a:p>
            <a:pPr>
              <a:lnSpc>
                <a:spcPts val="2200"/>
              </a:lnSpc>
            </a:pPr>
            <a:r>
              <a:rPr lang="pt-BR" altLang="zh-CN" sz="1400" dirty="0">
                <a:solidFill>
                  <a:schemeClr val="bg1">
                    <a:lumMod val="95000"/>
                  </a:schemeClr>
                </a:solidFill>
              </a:rPr>
              <a:t> [4 4 4 4]                                                                              </a:t>
            </a:r>
          </a:p>
          <a:p>
            <a:pPr>
              <a:lnSpc>
                <a:spcPts val="2200"/>
              </a:lnSpc>
            </a:pPr>
            <a:r>
              <a:rPr lang="pt-BR" altLang="zh-CN" sz="1400" dirty="0">
                <a:solidFill>
                  <a:schemeClr val="bg1">
                    <a:lumMod val="95000"/>
                  </a:schemeClr>
                </a:solidFill>
              </a:rPr>
              <a:t> [8 8 8 8]] </a:t>
            </a:r>
            <a:endParaRPr lang="en-US" altLang="zh-CN" sz="1400" dirty="0" smtClean="0">
              <a:solidFill>
                <a:schemeClr val="bg1">
                  <a:lumMod val="95000"/>
                </a:schemeClr>
              </a:solidFill>
            </a:endParaRPr>
          </a:p>
        </p:txBody>
      </p:sp>
      <p:sp>
        <p:nvSpPr>
          <p:cNvPr id="17" name="矩形 16"/>
          <p:cNvSpPr/>
          <p:nvPr/>
        </p:nvSpPr>
        <p:spPr>
          <a:xfrm>
            <a:off x="1683838" y="5135950"/>
            <a:ext cx="5402765"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这种形式也叫作</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广播</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broadcast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879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17527</TotalTime>
  <Words>3487</Words>
  <Application>Microsoft Office PowerPoint</Application>
  <PresentationFormat>自定义</PresentationFormat>
  <Paragraphs>468</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第06章：Pandas模块进阶</vt:lpstr>
      <vt:lpstr>PowerPoint 演示文稿</vt:lpstr>
      <vt:lpstr>1. 基本功能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Pandas数据存储操作</vt:lpstr>
      <vt:lpstr>PowerPoint 演示文稿</vt:lpstr>
      <vt:lpstr>PowerPoint 演示文稿</vt:lpstr>
      <vt:lpstr>PowerPoint 演示文稿</vt:lpstr>
      <vt:lpstr>PowerPoint 演示文稿</vt:lpstr>
      <vt:lpstr>3. Pandas中的绘图函数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5351</cp:revision>
  <dcterms:created xsi:type="dcterms:W3CDTF">2017-04-17T02:08:04Z</dcterms:created>
  <dcterms:modified xsi:type="dcterms:W3CDTF">2020-07-03T00:02:27Z</dcterms:modified>
</cp:coreProperties>
</file>