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489" r:id="rId3"/>
    <p:sldId id="291" r:id="rId4"/>
    <p:sldId id="329" r:id="rId5"/>
    <p:sldId id="388" r:id="rId6"/>
    <p:sldId id="438" r:id="rId7"/>
    <p:sldId id="439" r:id="rId8"/>
    <p:sldId id="440" r:id="rId9"/>
    <p:sldId id="395" r:id="rId10"/>
    <p:sldId id="441" r:id="rId11"/>
    <p:sldId id="442" r:id="rId12"/>
    <p:sldId id="449" r:id="rId13"/>
    <p:sldId id="443" r:id="rId14"/>
    <p:sldId id="445" r:id="rId15"/>
    <p:sldId id="446" r:id="rId16"/>
    <p:sldId id="447" r:id="rId17"/>
    <p:sldId id="448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1" r:id="rId29"/>
    <p:sldId id="462" r:id="rId30"/>
    <p:sldId id="485" r:id="rId31"/>
    <p:sldId id="486" r:id="rId32"/>
    <p:sldId id="487" r:id="rId33"/>
    <p:sldId id="488" r:id="rId34"/>
    <p:sldId id="467" r:id="rId35"/>
    <p:sldId id="463" r:id="rId36"/>
    <p:sldId id="464" r:id="rId37"/>
    <p:sldId id="465" r:id="rId38"/>
    <p:sldId id="466" r:id="rId39"/>
    <p:sldId id="481" r:id="rId40"/>
    <p:sldId id="482" r:id="rId41"/>
    <p:sldId id="483" r:id="rId42"/>
    <p:sldId id="484" r:id="rId43"/>
    <p:sldId id="28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D966"/>
    <a:srgbClr val="990000"/>
    <a:srgbClr val="E0A1F1"/>
    <a:srgbClr val="70AD47"/>
    <a:srgbClr val="0563C1"/>
    <a:srgbClr val="5B9BD5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-192" y="-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5F21-C970-4F98-B36A-7785D763E61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B654-1501-43D1-931C-26DFEC84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1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9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6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0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0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09283" y="0"/>
            <a:ext cx="2783541" cy="7664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0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2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5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076765" y="0"/>
            <a:ext cx="2783541" cy="7664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70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9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5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2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513" y="3660993"/>
            <a:ext cx="9144000" cy="752249"/>
          </a:xfrm>
        </p:spPr>
        <p:txBody>
          <a:bodyPr>
            <a:normAutofit/>
          </a:bodyPr>
          <a:lstStyle/>
          <a:p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en-US" altLang="zh-CN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讲：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控制流语句（</a:t>
            </a:r>
            <a:r>
              <a:rPr lang="en-US" altLang="zh-CN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3829" y="207963"/>
            <a:ext cx="2728685" cy="38712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控制流语句（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87" y="5308020"/>
            <a:ext cx="1141253" cy="390037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524000" y="5698057"/>
            <a:ext cx="9144000" cy="365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中软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国际教育科技集团 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 CTO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办公室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9" y="1221580"/>
            <a:ext cx="2296886" cy="22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11" y="3777654"/>
            <a:ext cx="3638550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条件控制语句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不满足情况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的时候我们可以使用</a:t>
            </a:r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关键字实现逻辑结构。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497424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条件控制语句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if…else…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35190" y="3576035"/>
            <a:ext cx="22542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条件语句块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i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i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i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i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pass</a:t>
            </a:r>
            <a:endParaRPr lang="zh-CN" altLang="en-US" sz="1400" i="1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23265" y="3256585"/>
            <a:ext cx="2898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ch04-demo02-ifelse.py</a:t>
            </a:r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35190" y="330212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79036" y="2644119"/>
            <a:ext cx="96959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场景模拟：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用户输入姓名，如果输入的是“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Monster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”时，程序拒绝例会，否则程序输出“你好，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36" y="3132439"/>
            <a:ext cx="2368325" cy="32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6734630" y="5327851"/>
            <a:ext cx="4122056" cy="175285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6402" y="4681968"/>
            <a:ext cx="4122056" cy="175285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885" y="3188731"/>
            <a:ext cx="3695700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多值判断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498371"/>
            <a:ext cx="102469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多个条件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进行判断，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 </a:t>
            </a:r>
            <a:r>
              <a:rPr lang="en-US" altLang="zh-CN" sz="1600" b="1" dirty="0" err="1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关键字来实现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70"/>
            <a:ext cx="43921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多值判断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if…</a:t>
            </a:r>
            <a:r>
              <a:rPr lang="en-US" altLang="zh-CN" sz="25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…else…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6105" y="3111579"/>
            <a:ext cx="22542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条件语句块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i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400" b="1" dirty="0" err="1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en-US" altLang="zh-CN" sz="14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条件</a:t>
            </a:r>
            <a:r>
              <a:rPr lang="zh-CN" altLang="en-US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i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i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en-US" altLang="zh-CN" sz="1400" b="1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400" i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i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i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pass</a:t>
            </a:r>
            <a:endParaRPr lang="zh-CN" altLang="en-US" sz="1400" i="1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10349" y="2821158"/>
            <a:ext cx="3121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ch04-demo03-ifelifelse.py</a:t>
            </a:r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6105" y="2837667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79036" y="2179663"/>
            <a:ext cx="9911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场景模拟：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成绩区间判断，若成绩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[90 , 100]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，成绩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[75, 90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）为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，成绩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[60 , 75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）为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，成绩小于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4" y="2717475"/>
            <a:ext cx="3888434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矩形 19"/>
          <p:cNvSpPr/>
          <p:nvPr/>
        </p:nvSpPr>
        <p:spPr>
          <a:xfrm>
            <a:off x="6799950" y="6046298"/>
            <a:ext cx="4172850" cy="212209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99950" y="5400414"/>
            <a:ext cx="4172850" cy="212209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799950" y="4740017"/>
            <a:ext cx="4172850" cy="212209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799950" y="4079620"/>
            <a:ext cx="4172850" cy="212209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多值判断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498371"/>
            <a:ext cx="102469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多个条件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进行判断，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也可以用 </a:t>
            </a:r>
            <a:r>
              <a:rPr lang="zh-CN" altLang="en-US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978370"/>
            <a:ext cx="36519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多值判断 嵌套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9036" y="2632472"/>
            <a:ext cx="22542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 i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4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条件</a:t>
            </a:r>
            <a:r>
              <a:rPr lang="zh-CN" altLang="en-US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i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i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i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pass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400" i="1" dirty="0" smtClean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400" i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i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i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pass</a:t>
            </a:r>
            <a:endParaRPr lang="zh-CN" altLang="en-US" sz="1400" i="1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9036" y="2358560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3633282" y="2421865"/>
            <a:ext cx="7833004" cy="1569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chemeClr val="accent6"/>
                </a:solidFill>
              </a:rPr>
              <a:t>满足</a:t>
            </a: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4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条件表达式</a:t>
            </a:r>
            <a:r>
              <a:rPr lang="en-US" altLang="zh-CN" sz="14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 </a:t>
            </a: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的同时，也要</a:t>
            </a:r>
            <a:r>
              <a:rPr lang="zh-CN" altLang="en-US" sz="1600" b="0" dirty="0" smtClean="0">
                <a:solidFill>
                  <a:schemeClr val="accent6"/>
                </a:solidFill>
              </a:rPr>
              <a:t>满足</a:t>
            </a: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4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条件表达式</a:t>
            </a:r>
            <a:r>
              <a:rPr lang="en-US" altLang="zh-CN" sz="14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 </a:t>
            </a: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才可以执行</a:t>
            </a:r>
            <a:r>
              <a:rPr lang="zh-CN" altLang="en-US" sz="1600" b="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条件语句块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chemeClr val="accent6"/>
                </a:solidFill>
              </a:rPr>
              <a:t>满足</a:t>
            </a: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4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条件表达式</a:t>
            </a:r>
            <a:r>
              <a:rPr lang="en-US" altLang="zh-CN" sz="14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 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的同时</a:t>
            </a: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sz="1600" b="0" dirty="0" smtClean="0">
                <a:solidFill>
                  <a:srgbClr val="ED7D31"/>
                </a:solidFill>
              </a:rPr>
              <a:t>不满足 </a:t>
            </a:r>
            <a:r>
              <a:rPr lang="zh-CN" altLang="en-US" sz="14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条件表达式</a:t>
            </a:r>
            <a:r>
              <a:rPr lang="en-US" altLang="zh-CN" sz="14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 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才可以执行</a:t>
            </a:r>
            <a:r>
              <a:rPr lang="zh-CN" altLang="en-US" sz="1600" b="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条件语句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块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ED7D31"/>
                </a:solidFill>
              </a:rPr>
              <a:t>不满足 </a:t>
            </a:r>
            <a:r>
              <a:rPr lang="zh-CN" altLang="en-US" sz="14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条件表达式</a:t>
            </a:r>
            <a:r>
              <a:rPr lang="en-US" altLang="zh-CN" sz="14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 </a:t>
            </a: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的时候执行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条件语句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块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7" name="矩形 16"/>
          <p:cNvSpPr/>
          <p:nvPr/>
        </p:nvSpPr>
        <p:spPr>
          <a:xfrm>
            <a:off x="3633282" y="4396149"/>
            <a:ext cx="7833004" cy="970923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if…</a:t>
            </a:r>
            <a:r>
              <a:rPr lang="en-US" altLang="zh-CN" sz="1400" b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…else 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 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可以互相替代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。嵌套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结构更好理解，但过多的嵌套也容易降低代码的可读性。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模拟用户登录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模拟系统通用功能登录模块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业务需求：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4354" y="1778357"/>
            <a:ext cx="75071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判断用户登录名称和密码是否为空，只要有一个为空则报错并结束程序。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判断用户登录名称和密码是否正确，两个必须同时正确，否则报错结束程序。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要求</a:t>
            </a: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账号：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 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8295" y="323533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技术需求：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1613" y="3788584"/>
            <a:ext cx="519725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控制台用户输入数据信息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使用条件控制语句进行数据提交前非空验证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使用条件控制语句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条件运算符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进行数据验证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保护用户输入的密码，在用户输入的时候不显示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9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8295" y="1145430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：流程分析并绘制流程图，形成编程思路</a:t>
            </a:r>
            <a:endParaRPr lang="zh-CN" altLang="en-US" sz="15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15" y="1878181"/>
            <a:ext cx="318361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5539157" y="2172679"/>
            <a:ext cx="61448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input()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函数接收用户输入的登录账号和密码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条件判断账号和密码是否为空，由于业务要求只要有一个为空就报错，则确定逻辑运算符为 </a:t>
            </a:r>
            <a:r>
              <a:rPr lang="en-US" altLang="zh-CN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判断账号和密码是否正确，由于业务要求账号和密码必须同时正确才可登录，则确定逻辑运算符为 </a:t>
            </a:r>
            <a:r>
              <a:rPr lang="en-US" altLang="zh-CN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endParaRPr lang="zh-CN" altLang="en-US" sz="1600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6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95" y="3902828"/>
            <a:ext cx="5000625" cy="267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8295" y="1145430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：编码实现业务逻辑 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ch04-demo04-login.py</a:t>
            </a:r>
            <a:endParaRPr lang="zh-CN" altLang="en-US" sz="1400" dirty="0">
              <a:ln/>
              <a:solidFill>
                <a:srgbClr val="ED7D3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8295" y="17577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en-US" altLang="zh-CN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函数接收用户输入的登录账号和密码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8295" y="3318053"/>
            <a:ext cx="5239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空验证 并 进行正确性验证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4916" y="5207929"/>
            <a:ext cx="5435823" cy="240506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95" y="2388861"/>
            <a:ext cx="3384611" cy="776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682176" y="4126615"/>
            <a:ext cx="5435823" cy="240506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9439" y="3318052"/>
            <a:ext cx="5239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设置密码保护（输入不显示）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14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getpass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模块，使用</a:t>
            </a:r>
            <a:r>
              <a:rPr lang="en-US" altLang="zh-CN" sz="14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getpass</a:t>
            </a: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函数接受控制台输入</a:t>
            </a:r>
            <a:endParaRPr lang="en-US" altLang="zh-CN" sz="1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439" y="4246868"/>
            <a:ext cx="4038600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38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思 考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13802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下列代码执行结果是什么？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373925" y="2296473"/>
            <a:ext cx="2894755" cy="20142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D7D31"/>
                </a:solidFill>
              </a:rPr>
              <a:t>i</a:t>
            </a:r>
            <a:r>
              <a:rPr lang="en-US" altLang="zh-CN" sz="1400" dirty="0" smtClean="0">
                <a:solidFill>
                  <a:srgbClr val="ED7D31"/>
                </a:solidFill>
              </a:rPr>
              <a:t>f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(a&gt;0) </a:t>
            </a:r>
            <a:r>
              <a:rPr lang="en-US" altLang="zh-CN" sz="1400" dirty="0" smtClean="0">
                <a:solidFill>
                  <a:schemeClr val="accent6"/>
                </a:solidFill>
              </a:rPr>
              <a:t>and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(b/a&gt;2)</a:t>
            </a:r>
            <a:r>
              <a:rPr lang="en-US" altLang="zh-CN" sz="1400" dirty="0" smtClean="0">
                <a:solidFill>
                  <a:srgbClr val="ED7D31"/>
                </a:solidFill>
              </a:rPr>
              <a:t>:</a:t>
            </a:r>
            <a:r>
              <a:rPr lang="zh-CN" altLang="en-US" sz="1400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altLang="zh-CN" sz="14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print ‘yes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D7D31"/>
                </a:solidFill>
              </a:rPr>
              <a:t>e</a:t>
            </a:r>
            <a:r>
              <a:rPr lang="en-US" altLang="zh-CN" sz="1400" dirty="0" smtClean="0">
                <a:solidFill>
                  <a:srgbClr val="ED7D31"/>
                </a:solidFill>
              </a:rPr>
              <a:t>lse: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print ‘no’</a:t>
            </a:r>
            <a:endParaRPr lang="en-US" altLang="zh-CN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15868" y="1914029"/>
            <a:ext cx="1337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6938669" y="2303733"/>
            <a:ext cx="2894755" cy="20142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D7D31"/>
                </a:solidFill>
              </a:rPr>
              <a:t>i</a:t>
            </a:r>
            <a:r>
              <a:rPr lang="en-US" altLang="zh-CN" sz="1400" dirty="0" smtClean="0">
                <a:solidFill>
                  <a:srgbClr val="ED7D31"/>
                </a:solidFill>
              </a:rPr>
              <a:t>f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(a&gt;0) </a:t>
            </a:r>
            <a:r>
              <a:rPr lang="en-US" altLang="zh-CN" sz="1400" dirty="0" smtClean="0">
                <a:solidFill>
                  <a:schemeClr val="accent6"/>
                </a:solidFill>
              </a:rPr>
              <a:t>or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(b/a&gt;2)</a:t>
            </a:r>
            <a:r>
              <a:rPr lang="en-US" altLang="zh-CN" sz="1400" dirty="0" smtClean="0">
                <a:solidFill>
                  <a:srgbClr val="ED7D31"/>
                </a:solidFill>
              </a:rPr>
              <a:t>:</a:t>
            </a:r>
            <a:r>
              <a:rPr lang="zh-CN" altLang="en-US" sz="1400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altLang="zh-CN" sz="14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print ‘yes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D7D31"/>
                </a:solidFill>
              </a:rPr>
              <a:t>e</a:t>
            </a:r>
            <a:r>
              <a:rPr lang="en-US" altLang="zh-CN" sz="1400" dirty="0" smtClean="0">
                <a:solidFill>
                  <a:srgbClr val="ED7D31"/>
                </a:solidFill>
              </a:rPr>
              <a:t>lse: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print ‘no’</a:t>
            </a:r>
            <a:endParaRPr lang="en-US" altLang="zh-CN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80612" y="1921289"/>
            <a:ext cx="1337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en-US" altLang="zh-CN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15868" y="4625479"/>
            <a:ext cx="1467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6938669" y="4625479"/>
            <a:ext cx="1072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运行报错</a:t>
            </a:r>
            <a:r>
              <a:rPr lang="en-US" altLang="zh-CN" sz="1600" b="1" dirty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1600" b="1" dirty="0">
              <a:ln w="0"/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24082" y="5278769"/>
            <a:ext cx="9056831" cy="970923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 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计算采用 </a:t>
            </a:r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短路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，即如果通过前面的部分已经计算出整个表达式的值，则后面的部分不再计算。</a:t>
            </a:r>
          </a:p>
        </p:txBody>
      </p:sp>
    </p:spTree>
    <p:extLst>
      <p:ext uri="{BB962C8B-B14F-4D97-AF65-F5344CB8AC3E}">
        <p14:creationId xmlns:p14="http://schemas.microsoft.com/office/powerpoint/2010/main" val="45982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循环控制语句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循环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控制语句的工作原理和基本实现语法。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循环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控制语句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在一般情况下是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按顺序执行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，编程语言提供了各种控制结构，允许更复杂的执行路径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一个语句或语句组多次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，下面是在大多数编程语言中的循环语句的一般形式：</a:t>
            </a: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26901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循环控制语句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9162" y="3557039"/>
            <a:ext cx="6569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需要循环变量（可以为数字类型，字符或字符串类型等）；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需要有循环条件（可以为表达式或布尔值等）；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循环语句块中修改循环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（变量趋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近于不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满足循环条件方向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，否则为无限循环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400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59163" y="3218485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循环基本规则：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49" y="2982673"/>
            <a:ext cx="2680714" cy="32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50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248147" y="1980731"/>
            <a:ext cx="8940882" cy="2562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lnSpc>
                <a:spcPct val="210000"/>
              </a:lnSpc>
              <a:buAutoNum type="arabicPeriod"/>
            </a:pP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什么是序列类型？</a:t>
            </a:r>
            <a:endParaRPr lang="en-US" altLang="zh-CN" sz="16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10000"/>
              </a:lnSpc>
              <a:buAutoNum type="arabicPeriod"/>
            </a:pPr>
            <a:r>
              <a:rPr lang="en-US" altLang="zh-CN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中的序列类型都有哪些？</a:t>
            </a:r>
            <a:endParaRPr lang="en-US" altLang="zh-CN" sz="16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10000"/>
              </a:lnSpc>
              <a:buAutoNum type="arabicPeriod"/>
            </a:pPr>
            <a:r>
              <a:rPr lang="en-US" altLang="zh-CN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 </a:t>
            </a: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 </a:t>
            </a:r>
            <a:r>
              <a:rPr lang="en-US" altLang="zh-CN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list[:] </a:t>
            </a: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之间的区别</a:t>
            </a:r>
            <a:endParaRPr lang="en-US" altLang="zh-CN" sz="16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10000"/>
              </a:lnSpc>
              <a:buAutoNum type="arabicPeriod"/>
            </a:pP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列表、元组与字典之间的异同点</a:t>
            </a: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？</a:t>
            </a:r>
            <a:endParaRPr lang="en-US" altLang="zh-CN" sz="16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3862" y="930040"/>
            <a:ext cx="137168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回 顾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9085943" y="194823"/>
            <a:ext cx="2728686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前 章 回 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循环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控制语句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36519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循环控制语句的分类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78413"/>
              </p:ext>
            </p:extLst>
          </p:nvPr>
        </p:nvGraphicFramePr>
        <p:xfrm>
          <a:off x="1521052" y="2046514"/>
          <a:ext cx="6943725" cy="1596571"/>
        </p:xfrm>
        <a:graphic>
          <a:graphicData uri="http://schemas.openxmlformats.org/drawingml/2006/table">
            <a:tbl>
              <a:tblPr/>
              <a:tblGrid>
                <a:gridCol w="2009775"/>
                <a:gridCol w="4933950"/>
              </a:tblGrid>
              <a:tr h="35518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循环类型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90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while </a:t>
                      </a:r>
                      <a:r>
                        <a:rPr lang="zh-CN" altLang="en-US" sz="12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在给定的判断条件为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 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时执行循环体，否则退出循环体。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9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 </a:t>
                      </a:r>
                      <a:r>
                        <a:rPr lang="zh-CN" altLang="en-US" sz="12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重复执行语句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4146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嵌套循环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你可以在</a:t>
                      </a: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while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循环体中嵌套</a:t>
                      </a: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521052" y="3981282"/>
            <a:ext cx="4581682" cy="427065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语言中没有 </a:t>
            </a:r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do…while 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6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循环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控制语句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429316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循环控制语句中的关键字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74596"/>
              </p:ext>
            </p:extLst>
          </p:nvPr>
        </p:nvGraphicFramePr>
        <p:xfrm>
          <a:off x="1535566" y="2549788"/>
          <a:ext cx="6943725" cy="1155108"/>
        </p:xfrm>
        <a:graphic>
          <a:graphicData uri="http://schemas.openxmlformats.org/drawingml/2006/table">
            <a:tbl>
              <a:tblPr/>
              <a:tblGrid>
                <a:gridCol w="2009775"/>
                <a:gridCol w="4933950"/>
              </a:tblGrid>
              <a:tr h="35518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循环类型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90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break</a:t>
                      </a:r>
                      <a:endParaRPr lang="zh-CN" altLang="en-US" sz="12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在语句块执行过程中终止循环，并且跳出整个循环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9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continue</a:t>
                      </a:r>
                      <a:endParaRPr lang="zh-CN" altLang="en-US" sz="12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在语句块执行过程中终止当前循环，跳出该次循环，执行下一次循环。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12256" y="1956700"/>
            <a:ext cx="7503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循环控制语句可以更改语句执行的顺序。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支持以下循环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控制语句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While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循环控制语句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循环的结构以及循环中的常用关键字。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While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循环控制语句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编程中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语句用于循环执行程序，即在某条件下，循环执行某段程序，以处理需要重复处理的相同任务。其基本形式为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371287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4.1 While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循环控制语句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692715" y="2952961"/>
            <a:ext cx="4439798" cy="11610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D7D31"/>
                </a:solidFill>
              </a:rPr>
              <a:t>w</a:t>
            </a:r>
            <a:r>
              <a:rPr lang="en-US" altLang="zh-CN" sz="1400" dirty="0" smtClean="0">
                <a:solidFill>
                  <a:srgbClr val="ED7D31"/>
                </a:solidFill>
              </a:rPr>
              <a:t>hile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400" b="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判断条件</a:t>
            </a:r>
            <a:r>
              <a:rPr lang="zh-CN" altLang="en-US" sz="1400" dirty="0" smtClean="0">
                <a:solidFill>
                  <a:srgbClr val="ED7D31"/>
                </a:solidFill>
              </a:rPr>
              <a:t>：</a:t>
            </a:r>
            <a:endParaRPr lang="en-US" altLang="zh-CN" sz="1400" dirty="0" smtClean="0">
              <a:solidFill>
                <a:srgbClr val="ED7D3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执行语句块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400" b="0" i="1" dirty="0" smtClean="0">
                <a:solidFill>
                  <a:srgbClr val="ED7D31"/>
                </a:solidFill>
              </a:rPr>
              <a:t>pass</a:t>
            </a:r>
            <a:endParaRPr lang="en-US" altLang="zh-CN" sz="1400" b="0" i="1" dirty="0">
              <a:solidFill>
                <a:srgbClr val="ED7D3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16" y="2952960"/>
            <a:ext cx="3497484" cy="32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8838986" y="3744687"/>
            <a:ext cx="1485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hile </a:t>
            </a:r>
            <a:r>
              <a:rPr lang="zh-CN" altLang="en-US" sz="1200" i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</a:t>
            </a:r>
            <a:r>
              <a:rPr lang="zh-CN" altLang="en-US" sz="12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工作原理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0979" y="1726873"/>
            <a:ext cx="102469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从一个列表中分别筛选出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，并分别放到不同的列表中。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361669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4.2 While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循环工作原理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3151" y="3012625"/>
            <a:ext cx="6473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1600" dirty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83" y="3041650"/>
            <a:ext cx="2554054" cy="32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1320979" y="2561328"/>
            <a:ext cx="2581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循环工作原理演示：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43151" y="3308138"/>
            <a:ext cx="65795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 </a:t>
            </a:r>
            <a:r>
              <a:rPr lang="en-US" altLang="zh-CN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numbers[]</a:t>
            </a: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个整形数据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 </a:t>
            </a:r>
            <a:r>
              <a:rPr lang="en-US" altLang="zh-CN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even[]</a:t>
            </a: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存放挑选出来的偶数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 </a:t>
            </a:r>
            <a:r>
              <a:rPr lang="en-US" altLang="zh-CN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odd[]</a:t>
            </a: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存放挑选出来的奇数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4]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：循环条件为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numbers</a:t>
            </a:r>
            <a:r>
              <a:rPr lang="zh-CN" altLang="en-US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中的元素个数大于</a:t>
            </a:r>
            <a:r>
              <a:rPr lang="en-US" altLang="zh-CN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400" dirty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5]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：在循环体中使用 </a:t>
            </a:r>
            <a:r>
              <a:rPr lang="en-US" altLang="zh-CN" sz="1400" dirty="0" err="1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numbers.pop</a:t>
            </a:r>
            <a:r>
              <a:rPr lang="en-US" altLang="zh-CN" sz="14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函数的作用是从原有的</a:t>
            </a:r>
            <a:r>
              <a:rPr lang="en-US" altLang="zh-CN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numbers[]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中取出一个元素并赋值给</a:t>
            </a:r>
            <a:r>
              <a:rPr lang="en-US" altLang="zh-CN" sz="1400" i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1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6~7]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4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4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判断当前取出的数字</a:t>
            </a:r>
            <a:r>
              <a:rPr lang="zh-CN" altLang="en-US" sz="14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是否能被</a:t>
            </a:r>
            <a:r>
              <a:rPr lang="en-US" altLang="zh-CN" sz="14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，若满足条件则将取出的数字使用</a:t>
            </a:r>
            <a:r>
              <a:rPr lang="en-US" altLang="zh-CN" sz="14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.append()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方法添加到列表</a:t>
            </a:r>
            <a:r>
              <a:rPr lang="en-US" altLang="zh-CN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even[]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8~9]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：若不满足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判断条件，则将取出的数字添加到</a:t>
            </a:r>
            <a:r>
              <a:rPr lang="en-US" altLang="zh-CN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odd[]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2111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示例分析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5203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示例：使用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循环输出数字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34320" y="1998870"/>
            <a:ext cx="397673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：流程分析并绘制流程图</a:t>
            </a:r>
            <a:endParaRPr lang="zh-CN" altLang="en-US" sz="15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03" y="2475924"/>
            <a:ext cx="4110652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1255304" y="3879559"/>
            <a:ext cx="5100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流程实现：</a:t>
            </a:r>
            <a:endParaRPr lang="zh-CN" altLang="en-US" sz="1600" dirty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5305" y="4205052"/>
            <a:ext cx="55652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创建循环变量</a:t>
            </a:r>
            <a:r>
              <a:rPr lang="en-US" altLang="zh-CN" sz="14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，同时该变量也是程序的操作变量。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其次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确定循环条件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，根据要求只要</a:t>
            </a:r>
            <a:r>
              <a:rPr lang="en-US" altLang="zh-CN" sz="1400" dirty="0" err="1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小于等于</a:t>
            </a:r>
            <a:r>
              <a:rPr lang="en-US" altLang="zh-CN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就可以输出。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循环体需要</a:t>
            </a:r>
            <a:r>
              <a:rPr lang="zh-CN" altLang="en-US" sz="14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14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400" dirty="0" err="1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14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的语句</a:t>
            </a:r>
            <a:endParaRPr lang="en-US" altLang="zh-CN" sz="1400" dirty="0" smtClean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，在循环体中一定要</a:t>
            </a:r>
            <a:r>
              <a:rPr lang="zh-CN" altLang="en-US" sz="14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体现修改循环变量的值 </a:t>
            </a:r>
            <a:r>
              <a:rPr lang="en-US" altLang="zh-CN" sz="1400" dirty="0" err="1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自加</a:t>
            </a:r>
            <a:r>
              <a:rPr lang="en-US" altLang="zh-CN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（趋于不满足条件方向）</a:t>
            </a:r>
            <a:endParaRPr lang="zh-CN" altLang="en-US" sz="1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5304" y="2041344"/>
            <a:ext cx="5100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sz="1600" b="1" dirty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问自己三个问题：</a:t>
            </a:r>
            <a:endParaRPr lang="zh-CN" altLang="en-US" sz="1600" dirty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5304" y="2366837"/>
            <a:ext cx="574509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需要重复执行什么？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重复执行的条件是什么？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如何结束重复操作？</a:t>
            </a:r>
            <a:endParaRPr lang="zh-CN" altLang="en-US" sz="1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0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左弧形箭头 6"/>
          <p:cNvSpPr/>
          <p:nvPr/>
        </p:nvSpPr>
        <p:spPr>
          <a:xfrm rot="18346254">
            <a:off x="3709640" y="3795412"/>
            <a:ext cx="758859" cy="1697511"/>
          </a:xfrm>
          <a:prstGeom prst="curvedRightArrow">
            <a:avLst>
              <a:gd name="adj1" fmla="val 25000"/>
              <a:gd name="adj2" fmla="val 50000"/>
              <a:gd name="adj3" fmla="val 5454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00" y="1747866"/>
            <a:ext cx="2828925" cy="2886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2861901"/>
            <a:ext cx="1133475" cy="208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示例分析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13402" y="1144431"/>
            <a:ext cx="585443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：编写代码实现 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ch04-demo05-while.py</a:t>
            </a:r>
            <a:endParaRPr lang="zh-CN" altLang="en-US" sz="1400" dirty="0">
              <a:ln/>
              <a:solidFill>
                <a:srgbClr val="ED7D3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62525" y="2408173"/>
            <a:ext cx="39767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5261" y="2861901"/>
            <a:ext cx="3146168" cy="1129528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reak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和 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continue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0979" y="1726873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时还有另外两个重要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的关键字 </a:t>
            </a:r>
            <a:r>
              <a:rPr lang="en-US" altLang="zh-CN" sz="1600" i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i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来跳过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循环，该关键字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出现在循环体当中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，用来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改变程序流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530311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循环关键字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break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16923" y="2578542"/>
            <a:ext cx="102469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reak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终止并退出循环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，执行循环语句块之后的代码。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ontinue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终止当前正在执行的循环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，程序流回到循环条件判断，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进行下一次循环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3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843" y="2501980"/>
            <a:ext cx="3773247" cy="4072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示例分析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454643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示例：输出数字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1~10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中的偶数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7974" y="1998870"/>
            <a:ext cx="3976735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：流程分析并绘制流程图</a:t>
            </a:r>
            <a:endParaRPr lang="zh-CN" altLang="en-US" sz="15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56202" y="1998870"/>
            <a:ext cx="560196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：编写代码实现 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ch04-demo06-continue.py</a:t>
            </a:r>
            <a:endParaRPr lang="zh-CN" altLang="en-US" sz="1400" dirty="0">
              <a:ln/>
              <a:solidFill>
                <a:srgbClr val="ED7D3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6000" y="5131805"/>
            <a:ext cx="4436408" cy="233982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6" y="2397484"/>
            <a:ext cx="4726131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684831" y="3429000"/>
            <a:ext cx="2334140" cy="2928484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2925" y="3045027"/>
            <a:ext cx="148591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hile </a:t>
            </a:r>
            <a:r>
              <a:rPr lang="zh-CN" altLang="en-US" sz="1200" i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endParaRPr lang="en-US" altLang="zh-CN" sz="1200" b="1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10436" y="3719941"/>
            <a:ext cx="148591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hile </a:t>
            </a:r>
            <a:r>
              <a:rPr lang="zh-CN" altLang="en-US" sz="1200" i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</a:t>
            </a:r>
            <a:endParaRPr lang="en-US" altLang="zh-CN" sz="1200" b="1" dirty="0" smtClean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88681" y="4238164"/>
            <a:ext cx="148591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</a:p>
        </p:txBody>
      </p:sp>
      <p:sp>
        <p:nvSpPr>
          <p:cNvPr id="19" name="矩形 18"/>
          <p:cNvSpPr/>
          <p:nvPr/>
        </p:nvSpPr>
        <p:spPr>
          <a:xfrm>
            <a:off x="6096000" y="4113060"/>
            <a:ext cx="4436408" cy="233982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无限循环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20489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5304" y="1805445"/>
            <a:ext cx="9412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循环条件为 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永真值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或 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循环变量趋向于不满足循环条件发展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，则出现永无休止的执行循环体，我们称之为 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692715" y="3214218"/>
            <a:ext cx="1572999" cy="11610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D7D31"/>
                </a:solidFill>
              </a:rPr>
              <a:t>w</a:t>
            </a:r>
            <a:r>
              <a:rPr lang="en-US" altLang="zh-CN" sz="1400" dirty="0" smtClean="0">
                <a:solidFill>
                  <a:srgbClr val="ED7D31"/>
                </a:solidFill>
              </a:rPr>
              <a:t>hile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1==1</a:t>
            </a:r>
            <a:r>
              <a:rPr lang="zh-CN" altLang="en-US" sz="1400" dirty="0" smtClean="0">
                <a:solidFill>
                  <a:srgbClr val="ED7D31"/>
                </a:solidFill>
              </a:rPr>
              <a:t>：</a:t>
            </a:r>
            <a:endParaRPr lang="en-US" altLang="zh-CN" sz="1400" dirty="0" smtClean="0">
              <a:solidFill>
                <a:srgbClr val="ED7D3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执行语句块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400" b="0" i="1" dirty="0" smtClean="0">
                <a:solidFill>
                  <a:srgbClr val="ED7D31"/>
                </a:solidFill>
              </a:rPr>
              <a:t>pass</a:t>
            </a:r>
            <a:endParaRPr lang="en-US" altLang="zh-CN" sz="1400" b="0" i="1" dirty="0">
              <a:solidFill>
                <a:srgbClr val="ED7D3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964198" y="3214218"/>
            <a:ext cx="1572999" cy="11610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D7D31"/>
                </a:solidFill>
              </a:rPr>
              <a:t>w</a:t>
            </a:r>
            <a:r>
              <a:rPr lang="en-US" altLang="zh-CN" sz="1400" dirty="0" smtClean="0">
                <a:solidFill>
                  <a:srgbClr val="ED7D31"/>
                </a:solidFill>
              </a:rPr>
              <a:t>hile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r>
              <a:rPr lang="zh-CN" altLang="en-US" sz="1400" dirty="0" smtClean="0">
                <a:solidFill>
                  <a:srgbClr val="ED7D31"/>
                </a:solidFill>
              </a:rPr>
              <a:t>：</a:t>
            </a:r>
            <a:endParaRPr lang="en-US" altLang="zh-CN" sz="1400" dirty="0" smtClean="0">
              <a:solidFill>
                <a:srgbClr val="ED7D3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执行语句块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400" b="0" i="1" dirty="0" smtClean="0">
                <a:solidFill>
                  <a:srgbClr val="ED7D31"/>
                </a:solidFill>
              </a:rPr>
              <a:t>pass</a:t>
            </a:r>
            <a:endParaRPr lang="en-US" altLang="zh-CN" sz="1400" b="0" i="1" dirty="0">
              <a:solidFill>
                <a:srgbClr val="ED7D3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2715" y="2759550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无限循环可能出现的情况：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5304" y="5121960"/>
            <a:ext cx="9412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在某些场景中，我们恰恰需要无限循环这种情况（比如 菜单操作等）。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24082" y="5714199"/>
            <a:ext cx="9056831" cy="468888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当程序出现无限循环情况，若要终止程序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运行可以使用快捷键 </a:t>
            </a:r>
            <a:r>
              <a:rPr lang="en-US" altLang="zh-CN" sz="1200" b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313710" y="3214218"/>
            <a:ext cx="1572999" cy="15884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= 0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ED7D31"/>
                </a:solidFill>
              </a:rPr>
              <a:t>while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&lt;5</a:t>
            </a:r>
            <a:r>
              <a:rPr lang="zh-CN" altLang="en-US" sz="1400" dirty="0" smtClean="0">
                <a:solidFill>
                  <a:srgbClr val="ED7D31"/>
                </a:solidFill>
              </a:rPr>
              <a:t>：</a:t>
            </a:r>
            <a:endParaRPr lang="en-US" altLang="zh-CN" sz="1400" dirty="0" smtClean="0">
              <a:solidFill>
                <a:srgbClr val="ED7D3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执行语句块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a = a - 1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400" b="0" i="1" dirty="0" smtClean="0">
                <a:solidFill>
                  <a:srgbClr val="ED7D31"/>
                </a:solidFill>
              </a:rPr>
              <a:t>pass</a:t>
            </a:r>
            <a:endParaRPr lang="en-US" altLang="zh-CN" sz="1400" b="0" i="1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1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1248147" y="1872795"/>
            <a:ext cx="8940882" cy="2307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：了解控制流语句的作用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2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：掌握条件判断语句的使用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3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：掌握</a:t>
            </a:r>
            <a:r>
              <a:rPr lang="en-US" altLang="zh-CN" sz="1400" b="0" dirty="0" smtClean="0">
                <a:solidFill>
                  <a:schemeClr val="accent6"/>
                </a:solidFill>
              </a:rPr>
              <a:t>while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循环语句的使用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>
                <a:solidFill>
                  <a:schemeClr val="accent6"/>
                </a:solidFill>
              </a:rPr>
              <a:t>4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：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掌握</a:t>
            </a:r>
            <a:r>
              <a:rPr lang="en-US" altLang="zh-CN" sz="1400" b="0" dirty="0" smtClean="0">
                <a:solidFill>
                  <a:schemeClr val="accent6"/>
                </a:solidFill>
              </a:rPr>
              <a:t>Iterator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迭代器</a:t>
            </a:r>
            <a:endParaRPr lang="en-US" altLang="zh-CN" sz="1400" b="0" dirty="0" smtClean="0">
              <a:solidFill>
                <a:schemeClr val="accent6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194823"/>
            <a:ext cx="2728686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本 章 内 容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703862" y="1170199"/>
            <a:ext cx="137168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知识点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03862" y="4122507"/>
            <a:ext cx="1371682" cy="810532"/>
          </a:xfrm>
        </p:spPr>
        <p:txBody>
          <a:bodyPr>
            <a:norm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技能点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248147" y="4818739"/>
            <a:ext cx="8940882" cy="193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：模拟用户登录验证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实战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任务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菜单栏的生成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：用户信息录入显示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城市信息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输出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菜单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栏的生成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循环生成菜单栏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业务需求：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4354" y="1778357"/>
            <a:ext cx="42242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显示菜单栏中的选项；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用户输入选项编号；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若出现编号不存在则提示用户重新输入。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30177" y="369611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技术需求：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62580" y="4086002"/>
            <a:ext cx="28632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循环的使用；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关键字的使用；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系统退出指令。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036" y="325804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36" y="3696115"/>
            <a:ext cx="294322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6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216" y="2208000"/>
            <a:ext cx="3810000" cy="3762375"/>
          </a:xfrm>
          <a:prstGeom prst="rect">
            <a:avLst/>
          </a:prstGeom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8295" y="1145430"/>
            <a:ext cx="37953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编码实现 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ch04-demo07-menu.py</a:t>
            </a:r>
            <a:endParaRPr lang="zh-CN" altLang="en-US" sz="1400" dirty="0">
              <a:ln/>
              <a:solidFill>
                <a:srgbClr val="ED7D3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1782" y="1661207"/>
            <a:ext cx="27212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入模块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3288" y="1661207"/>
            <a:ext cx="50125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显示菜单并进行输入验证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05150" y="2466983"/>
            <a:ext cx="4230835" cy="223309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285" y="2258970"/>
            <a:ext cx="2516749" cy="958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矩形 21"/>
          <p:cNvSpPr/>
          <p:nvPr/>
        </p:nvSpPr>
        <p:spPr>
          <a:xfrm>
            <a:off x="6105150" y="4218679"/>
            <a:ext cx="4230835" cy="223309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105150" y="4614502"/>
            <a:ext cx="4230835" cy="223309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105150" y="5284434"/>
            <a:ext cx="4230835" cy="223309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782" y="4494000"/>
            <a:ext cx="28765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1371782" y="4103434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8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95" y="2287081"/>
            <a:ext cx="3857625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8295" y="1145430"/>
            <a:ext cx="105952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编码实现 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ch04-demo07-menu.py</a:t>
            </a:r>
            <a:endParaRPr lang="zh-CN" altLang="en-US" sz="1400" dirty="0">
              <a:ln/>
              <a:solidFill>
                <a:srgbClr val="ED7D3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5817" y="1691265"/>
            <a:ext cx="50125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添加其他选项的判断操作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7722" y="2520635"/>
            <a:ext cx="4238769" cy="222995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00422" y="3396935"/>
            <a:ext cx="4238769" cy="222995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0422" y="4260535"/>
            <a:ext cx="4238769" cy="222995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13122" y="4666935"/>
            <a:ext cx="4238769" cy="222995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950" y="3966847"/>
            <a:ext cx="294322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矩形 25"/>
          <p:cNvSpPr/>
          <p:nvPr/>
        </p:nvSpPr>
        <p:spPr>
          <a:xfrm>
            <a:off x="6371950" y="3619930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58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弧形箭头 5"/>
          <p:cNvSpPr/>
          <p:nvPr/>
        </p:nvSpPr>
        <p:spPr>
          <a:xfrm rot="18578056">
            <a:off x="4415362" y="4604391"/>
            <a:ext cx="697775" cy="1786559"/>
          </a:xfrm>
          <a:prstGeom prst="curvedRightArrow">
            <a:avLst>
              <a:gd name="adj1" fmla="val 25000"/>
              <a:gd name="adj2" fmla="val 50000"/>
              <a:gd name="adj3" fmla="val 516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循环中的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语句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0979" y="1726873"/>
            <a:ext cx="1024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… else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在循环条件为 </a:t>
            </a:r>
            <a:r>
              <a:rPr lang="en-US" altLang="zh-CN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时执行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语句块：</a:t>
            </a: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44438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循环使用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while…else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0979" y="2488605"/>
            <a:ext cx="477502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实例代码： 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ch04-demo08-wihleelse.py</a:t>
            </a:r>
            <a:endParaRPr lang="zh-CN" altLang="en-US" sz="1400" dirty="0">
              <a:ln/>
              <a:solidFill>
                <a:srgbClr val="ED7D3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14881" y="3627154"/>
            <a:ext cx="37181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1600" i="1" dirty="0">
              <a:ln/>
              <a:solidFill>
                <a:srgbClr val="ED7D3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79" y="2933690"/>
            <a:ext cx="3171825" cy="2457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938" y="4020550"/>
            <a:ext cx="1535092" cy="1574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3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用户信息录入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循环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条件判断实现用户姓名的录入和输出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业务需求：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4354" y="1778357"/>
            <a:ext cx="58657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用户录入姓名信息。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每次录入完毕后需要提示是否继续？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当用户终止录入时，格式化输出用户姓名并显示录入人数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9262" y="353275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技术需求：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62580" y="4086002"/>
            <a:ext cx="473879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临时存储用户录入的姓名数据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重复录入并提示的相关操作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用户是否终止录入？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循环输出已录入姓名信息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036" y="302944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16" y="3434898"/>
            <a:ext cx="2771775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7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8295" y="1145430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：流程分析并绘制流程图，形成编程思路</a:t>
            </a:r>
            <a:endParaRPr lang="zh-CN" altLang="en-US" sz="15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21" y="1611686"/>
            <a:ext cx="8618305" cy="504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53474" y="3723202"/>
            <a:ext cx="3342526" cy="2811060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02600" y="5336500"/>
            <a:ext cx="2283343" cy="119776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6106" y="3386507"/>
            <a:ext cx="176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hile </a:t>
            </a:r>
            <a:r>
              <a:rPr lang="zh-CN" altLang="en-US" sz="1200" i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循环录入信息</a:t>
            </a:r>
            <a:endParaRPr lang="en-US" altLang="zh-CN" sz="1200" b="1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47023" y="5029818"/>
            <a:ext cx="176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hile </a:t>
            </a:r>
            <a:r>
              <a:rPr lang="zh-CN" altLang="en-US" sz="1200" i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循环输出信息</a:t>
            </a:r>
            <a:endParaRPr lang="en-US" altLang="zh-CN" sz="1200" b="1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5233" y="3437646"/>
            <a:ext cx="148591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hile </a:t>
            </a:r>
            <a:r>
              <a:rPr lang="zh-CN" altLang="en-US" sz="1200" i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  <a:endParaRPr lang="en-US" altLang="zh-CN" sz="1200" b="1" dirty="0" smtClean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70998" y="4967168"/>
            <a:ext cx="931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endParaRPr lang="en-US" altLang="zh-CN" sz="1200" b="1" dirty="0" smtClean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63922" y="1847186"/>
            <a:ext cx="5100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流程分析：</a:t>
            </a:r>
            <a:endParaRPr lang="zh-CN" altLang="en-US" sz="1600" dirty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63923" y="2172679"/>
            <a:ext cx="556522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</a:t>
            </a:r>
            <a:r>
              <a:rPr lang="en-US" altLang="zh-CN" sz="1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</a:t>
            </a:r>
            <a:r>
              <a:rPr lang="zh-CN" altLang="en-US" sz="14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对用户的输入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</a:t>
            </a:r>
            <a:r>
              <a:rPr lang="en-US" altLang="zh-CN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</a:t>
            </a:r>
            <a:r>
              <a:rPr lang="zh-CN" altLang="en-US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对数据的输出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用户输入循环需要使用</a:t>
            </a:r>
            <a:r>
              <a:rPr lang="zh-CN" altLang="en-US" sz="14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，并根据用户</a:t>
            </a:r>
            <a:r>
              <a:rPr lang="zh-CN" altLang="en-US" sz="14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自主决定是否终止</a:t>
            </a:r>
            <a:endParaRPr lang="en-US" altLang="zh-CN" sz="1400" dirty="0" smtClean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8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8" y="4317126"/>
            <a:ext cx="4912905" cy="1833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右弧形箭头 18"/>
          <p:cNvSpPr/>
          <p:nvPr/>
        </p:nvSpPr>
        <p:spPr>
          <a:xfrm rot="3212725">
            <a:off x="5779098" y="5443919"/>
            <a:ext cx="706535" cy="1577318"/>
          </a:xfrm>
          <a:prstGeom prst="curvedLeftArrow">
            <a:avLst>
              <a:gd name="adj1" fmla="val 25000"/>
              <a:gd name="adj2" fmla="val 50000"/>
              <a:gd name="adj3" fmla="val 5961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385" y="2213427"/>
            <a:ext cx="3981450" cy="353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右弧形箭头 17"/>
          <p:cNvSpPr/>
          <p:nvPr/>
        </p:nvSpPr>
        <p:spPr>
          <a:xfrm rot="14294519">
            <a:off x="5191369" y="1507412"/>
            <a:ext cx="791268" cy="1565993"/>
          </a:xfrm>
          <a:prstGeom prst="curvedLeftArrow">
            <a:avLst>
              <a:gd name="adj1" fmla="val 25000"/>
              <a:gd name="adj2" fmla="val 50000"/>
              <a:gd name="adj3" fmla="val 5961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8295" y="1145430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：编码实现 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ch04-demo09-users.py</a:t>
            </a:r>
            <a:endParaRPr lang="zh-CN" altLang="en-US" sz="1400" dirty="0">
              <a:ln/>
              <a:solidFill>
                <a:srgbClr val="ED7D3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8295" y="163784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声明人数统计变量和空列表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61003" y="1661207"/>
            <a:ext cx="50125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录入用户名数据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7798" y="3750298"/>
            <a:ext cx="50125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输出用户名数据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32365" y="2648728"/>
            <a:ext cx="4693470" cy="251621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32365" y="3958026"/>
            <a:ext cx="4693470" cy="251621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56256" y="5458737"/>
            <a:ext cx="4238769" cy="222995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98" y="2222618"/>
            <a:ext cx="4511595" cy="1104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矩形 19"/>
          <p:cNvSpPr/>
          <p:nvPr/>
        </p:nvSpPr>
        <p:spPr>
          <a:xfrm>
            <a:off x="6132365" y="4818127"/>
            <a:ext cx="4693470" cy="251621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5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循环中的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语句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22088" y="1813959"/>
            <a:ext cx="102469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迭代是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最强大的功能之一，是访问集合元素的一种方式。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迭代器是一个可以记住遍历的位置的对象。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迭代器对象从集合的第一个元素开始访问，直到所有的元素被访问完结束。迭代器</a:t>
            </a:r>
            <a:r>
              <a:rPr lang="zh-CN" altLang="en-US" sz="1600" dirty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只能往前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不会后退。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迭代器有两个基本的方法：</a:t>
            </a:r>
            <a:r>
              <a:rPr lang="en-US" altLang="zh-CN" sz="1600" b="1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和 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列表、元组和字典对象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都可用于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创建相应的迭代器。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30367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4.7 iterator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2088" y="3864744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3714" y="4310743"/>
            <a:ext cx="4862286" cy="1872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list1 = list(range(2)) 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创建一个列表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dirty="0" err="1" smtClean="0">
                <a:solidFill>
                  <a:schemeClr val="accent1">
                    <a:lumMod val="75000"/>
                  </a:schemeClr>
                </a:solidFill>
              </a:rPr>
              <a:t>listIter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(list1) 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创建一个列表迭代器</a:t>
            </a:r>
            <a:r>
              <a:rPr lang="en-US" altLang="zh-CN" sz="1400" dirty="0" smtClean="0">
                <a:solidFill>
                  <a:schemeClr val="accent6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listIter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 </a:t>
            </a: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输出第</a:t>
            </a:r>
            <a:r>
              <a:rPr lang="en-US" altLang="zh-CN" sz="1400" dirty="0" smtClean="0">
                <a:solidFill>
                  <a:schemeClr val="accent6"/>
                </a:solidFill>
              </a:rPr>
              <a:t>1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个元素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accent1">
                    <a:lumMod val="75000"/>
                  </a:schemeClr>
                </a:solidFill>
              </a:rPr>
              <a:t>listIter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7431314" y="5246914"/>
            <a:ext cx="4760686" cy="551543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说明：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若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next()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调用超出显示范围则抛出异常 </a:t>
            </a:r>
            <a:r>
              <a:rPr lang="en-US" altLang="zh-CN" sz="1400" b="1" dirty="0" err="1" smtClean="0">
                <a:solidFill>
                  <a:schemeClr val="accent2">
                    <a:lumMod val="75000"/>
                  </a:schemeClr>
                </a:solidFill>
              </a:rPr>
              <a:t>StopIteration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87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控制流语句介绍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了解什么是控制流语句以及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常用的两种控制流语句。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城市信息显示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循环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 Iterator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迭代器 实现对城市信息的输出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业务需求：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4354" y="1778357"/>
            <a:ext cx="3233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读取省份城市数据集；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按层次输出省份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城市名称。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9262" y="353275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技术需求：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62580" y="4086002"/>
            <a:ext cx="40190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临时存储省份和城市的信息；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输出相关信息；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逐条信息输出。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使用异常处理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036" y="325804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36" y="3758898"/>
            <a:ext cx="1654450" cy="2231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0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右弧形箭头 18"/>
          <p:cNvSpPr/>
          <p:nvPr/>
        </p:nvSpPr>
        <p:spPr>
          <a:xfrm rot="3212725">
            <a:off x="5889646" y="4342345"/>
            <a:ext cx="611579" cy="1618363"/>
          </a:xfrm>
          <a:prstGeom prst="curvedLeftArrow">
            <a:avLst>
              <a:gd name="adj1" fmla="val 25000"/>
              <a:gd name="adj2" fmla="val 50000"/>
              <a:gd name="adj3" fmla="val 5961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0" y="4279953"/>
            <a:ext cx="3820213" cy="2077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02" y="2245982"/>
            <a:ext cx="4466277" cy="2572145"/>
          </a:xfrm>
          <a:prstGeom prst="rect">
            <a:avLst/>
          </a:prstGeom>
        </p:spPr>
      </p:pic>
      <p:sp>
        <p:nvSpPr>
          <p:cNvPr id="18" name="右弧形箭头 17"/>
          <p:cNvSpPr/>
          <p:nvPr/>
        </p:nvSpPr>
        <p:spPr>
          <a:xfrm rot="14294519">
            <a:off x="5191369" y="1507412"/>
            <a:ext cx="791268" cy="1565993"/>
          </a:xfrm>
          <a:prstGeom prst="curvedLeftArrow">
            <a:avLst>
              <a:gd name="adj1" fmla="val 25000"/>
              <a:gd name="adj2" fmla="val 50000"/>
              <a:gd name="adj3" fmla="val 5961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8295" y="1145430"/>
            <a:ext cx="105952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编码实现 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ch04-demo10-cities.py</a:t>
            </a:r>
            <a:endParaRPr lang="zh-CN" altLang="en-US" sz="1400" dirty="0">
              <a:ln/>
              <a:solidFill>
                <a:srgbClr val="ED7D3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8295" y="163784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创建省份城市字典数据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61003" y="1661207"/>
            <a:ext cx="50125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循环输出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12254" y="3750298"/>
            <a:ext cx="50125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输出城市信息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50075" y="2561644"/>
            <a:ext cx="4693470" cy="251621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50075" y="3532054"/>
            <a:ext cx="4693470" cy="251621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67982" y="4505940"/>
            <a:ext cx="4693470" cy="251621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64" y="2230177"/>
            <a:ext cx="4437185" cy="808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0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4056700" y="2660868"/>
            <a:ext cx="419470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 !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027672" y="3413344"/>
            <a:ext cx="4194709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放飞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自由梦想，成就卓越人生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025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定 义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控制流语句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即用来实现对程序流程的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转向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等进行控制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23695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控制流语句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9036" y="256979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2715" y="2982673"/>
            <a:ext cx="7785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控制语句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控制程序的流程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以实现程序的各种结构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79036" y="3815297"/>
            <a:ext cx="92075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一般情况下，程序按照语句编写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依次执行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，形成了一个标准的面向过程的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结构化形式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。但由于程序具备很强的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逻辑性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，有些时候我们需要根据某些条件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选择性执行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跳跃执行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某些语句。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当需要程序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非顺序执行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的时候，我们就需要控制流语句，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改变其原有的顺序执行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中最常用的两种控制流语句是：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条件控制语句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循环控制语句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905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条件控制语句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条件控制语句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可以根据是否满足自定义的条件选择性执行条件下的语句块。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26901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条件控制语句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9036" y="256979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应用场景举例：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2715" y="2982673"/>
            <a:ext cx="778511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，根据用于输入的账号或密码，使用条件判断是否与已有账户一致。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79036" y="3578046"/>
            <a:ext cx="9207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条件判断会使用到 </a:t>
            </a:r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当然还可以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嵌套多条件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进行判断。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1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条件控制语句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控制语句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可以根据自定义或特定的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有限次数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进行同一语句块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反复执行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26901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循环控制语句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9036" y="256979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应用场景举例：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2715" y="2976322"/>
            <a:ext cx="9715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数据源读取数据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，程序从数据源获取数据，重复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封装数据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的动作，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循环的次数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取决于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数据源数据的个数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79036" y="3578046"/>
            <a:ext cx="9207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循环控制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语句会使用到 </a:t>
            </a:r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比较典型的循环模式：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1600" dirty="0" smtClean="0">
              <a:ln w="0"/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4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条件控制语句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掌握条件控制语句的工作原理和基本实现语法，了解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if..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elif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典型的结构以及多值判断的实现方法。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77" y="4921214"/>
            <a:ext cx="2771775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条件控制语句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一条或多条语句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的执行结果（</a:t>
            </a:r>
            <a:r>
              <a:rPr lang="en-US" altLang="zh-CN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）来决定执行的代码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310694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语法介绍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8877" y="3132902"/>
            <a:ext cx="225424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条件语句块</a:t>
            </a:r>
            <a:endParaRPr lang="en-US" altLang="zh-CN" sz="1400" i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i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zh-CN" altLang="en-US" sz="1400" i="1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68877" y="4497758"/>
            <a:ext cx="2602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ch04-demo01-if.py</a:t>
            </a:r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68877" y="2858990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23123" y="2943538"/>
            <a:ext cx="3744597" cy="970923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 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中的关键字，代表一个空行（也可以不写），代表条件语句块的结束，也可以使用一个空行替代，提高代码结构可读性。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9914" y="5597262"/>
            <a:ext cx="2978728" cy="214508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36" y="2858990"/>
            <a:ext cx="2380980" cy="32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99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9772</TotalTime>
  <Words>2708</Words>
  <Application>Microsoft Office PowerPoint</Application>
  <PresentationFormat>自定义</PresentationFormat>
  <Paragraphs>337</Paragraphs>
  <Slides>43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第04讲：控制流语句（I）</vt:lpstr>
      <vt:lpstr>PowerPoint 演示文稿</vt:lpstr>
      <vt:lpstr>技能点</vt:lpstr>
      <vt:lpstr>1. 控制流语句介绍</vt:lpstr>
      <vt:lpstr>PowerPoint 演示文稿</vt:lpstr>
      <vt:lpstr>PowerPoint 演示文稿</vt:lpstr>
      <vt:lpstr>PowerPoint 演示文稿</vt:lpstr>
      <vt:lpstr>2. 条件控制语句</vt:lpstr>
      <vt:lpstr>PowerPoint 演示文稿</vt:lpstr>
      <vt:lpstr>PowerPoint 演示文稿</vt:lpstr>
      <vt:lpstr>PowerPoint 演示文稿</vt:lpstr>
      <vt:lpstr>PowerPoint 演示文稿</vt:lpstr>
      <vt:lpstr>实战任务1. 模拟用户登录</vt:lpstr>
      <vt:lpstr>PowerPoint 演示文稿</vt:lpstr>
      <vt:lpstr>PowerPoint 演示文稿</vt:lpstr>
      <vt:lpstr>PowerPoint 演示文稿</vt:lpstr>
      <vt:lpstr>PowerPoint 演示文稿</vt:lpstr>
      <vt:lpstr>3. 循环控制语句</vt:lpstr>
      <vt:lpstr>PowerPoint 演示文稿</vt:lpstr>
      <vt:lpstr>PowerPoint 演示文稿</vt:lpstr>
      <vt:lpstr>PowerPoint 演示文稿</vt:lpstr>
      <vt:lpstr>4. While循环控制语句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实战任务2. 菜单栏的生成</vt:lpstr>
      <vt:lpstr>PowerPoint 演示文稿</vt:lpstr>
      <vt:lpstr>PowerPoint 演示文稿</vt:lpstr>
      <vt:lpstr>PowerPoint 演示文稿</vt:lpstr>
      <vt:lpstr>PowerPoint 演示文稿</vt:lpstr>
      <vt:lpstr>实战任务3. 用户信息录入</vt:lpstr>
      <vt:lpstr>PowerPoint 演示文稿</vt:lpstr>
      <vt:lpstr>PowerPoint 演示文稿</vt:lpstr>
      <vt:lpstr>PowerPoint 演示文稿</vt:lpstr>
      <vt:lpstr>PowerPoint 演示文稿</vt:lpstr>
      <vt:lpstr>实战任务4. 城市信息显示</vt:lpstr>
      <vt:lpstr>PowerPoint 演示文稿</vt:lpstr>
      <vt:lpstr>PowerPoint 演示文稿</vt:lpstr>
      <vt:lpstr>Thanks !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alvin yan</dc:creator>
  <cp:lastModifiedBy>admin</cp:lastModifiedBy>
  <cp:revision>3013</cp:revision>
  <dcterms:created xsi:type="dcterms:W3CDTF">2017-04-17T02:08:04Z</dcterms:created>
  <dcterms:modified xsi:type="dcterms:W3CDTF">2020-06-29T22:40:21Z</dcterms:modified>
</cp:coreProperties>
</file>