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4.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65" r:id="rId3"/>
    <p:sldMasterId id="2147483670" r:id="rId4"/>
    <p:sldMasterId id="2147483675" r:id="rId5"/>
  </p:sldMasterIdLst>
  <p:notesMasterIdLst>
    <p:notesMasterId r:id="rId56"/>
  </p:notesMasterIdLst>
  <p:sldIdLst>
    <p:sldId id="576" r:id="rId6"/>
    <p:sldId id="577" r:id="rId7"/>
    <p:sldId id="535" r:id="rId8"/>
    <p:sldId id="536" r:id="rId9"/>
    <p:sldId id="537" r:id="rId10"/>
    <p:sldId id="538" r:id="rId11"/>
    <p:sldId id="539" r:id="rId12"/>
    <p:sldId id="540" r:id="rId13"/>
    <p:sldId id="541" r:id="rId14"/>
    <p:sldId id="542" r:id="rId15"/>
    <p:sldId id="543" r:id="rId16"/>
    <p:sldId id="544" r:id="rId17"/>
    <p:sldId id="545" r:id="rId18"/>
    <p:sldId id="546" r:id="rId19"/>
    <p:sldId id="548" r:id="rId20"/>
    <p:sldId id="549" r:id="rId21"/>
    <p:sldId id="550" r:id="rId22"/>
    <p:sldId id="551" r:id="rId23"/>
    <p:sldId id="552" r:id="rId24"/>
    <p:sldId id="553" r:id="rId25"/>
    <p:sldId id="554" r:id="rId26"/>
    <p:sldId id="555" r:id="rId27"/>
    <p:sldId id="556" r:id="rId28"/>
    <p:sldId id="557" r:id="rId29"/>
    <p:sldId id="558" r:id="rId30"/>
    <p:sldId id="559" r:id="rId31"/>
    <p:sldId id="561" r:id="rId32"/>
    <p:sldId id="562" r:id="rId33"/>
    <p:sldId id="563" r:id="rId34"/>
    <p:sldId id="564" r:id="rId35"/>
    <p:sldId id="566" r:id="rId36"/>
    <p:sldId id="567" r:id="rId37"/>
    <p:sldId id="568" r:id="rId38"/>
    <p:sldId id="569" r:id="rId39"/>
    <p:sldId id="570" r:id="rId40"/>
    <p:sldId id="571" r:id="rId41"/>
    <p:sldId id="572" r:id="rId42"/>
    <p:sldId id="573" r:id="rId43"/>
    <p:sldId id="519" r:id="rId44"/>
    <p:sldId id="520" r:id="rId45"/>
    <p:sldId id="521" r:id="rId46"/>
    <p:sldId id="522" r:id="rId47"/>
    <p:sldId id="523" r:id="rId48"/>
    <p:sldId id="524" r:id="rId49"/>
    <p:sldId id="525" r:id="rId50"/>
    <p:sldId id="526" r:id="rId51"/>
    <p:sldId id="528" r:id="rId52"/>
    <p:sldId id="529" r:id="rId53"/>
    <p:sldId id="530" r:id="rId54"/>
    <p:sldId id="531" r:id="rId5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C1EE"/>
    <a:srgbClr val="ED7D31"/>
    <a:srgbClr val="E0A1F1"/>
    <a:srgbClr val="0563C1"/>
    <a:srgbClr val="5B9BD5"/>
    <a:srgbClr val="FFD966"/>
    <a:srgbClr val="81B2DF"/>
    <a:srgbClr val="990000"/>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74" autoAdjust="0"/>
    <p:restoredTop sz="94414" autoAdjust="0"/>
  </p:normalViewPr>
  <p:slideViewPr>
    <p:cSldViewPr snapToGrid="0" showGuides="1">
      <p:cViewPr>
        <p:scale>
          <a:sx n="80" d="100"/>
          <a:sy n="80" d="100"/>
        </p:scale>
        <p:origin x="-234" y="-72"/>
      </p:cViewPr>
      <p:guideLst>
        <p:guide orient="horz" pos="2147"/>
        <p:guide pos="3840"/>
      </p:guideLst>
    </p:cSldViewPr>
  </p:slideViewPr>
  <p:notesTextViewPr>
    <p:cViewPr>
      <p:scale>
        <a:sx n="1" d="1"/>
        <a:sy n="1" d="1"/>
      </p:scale>
      <p:origin x="0" y="0"/>
    </p:cViewPr>
  </p:notesTextViewPr>
  <p:notesViewPr>
    <p:cSldViewPr snapToGrid="0">
      <p:cViewPr varScale="1">
        <p:scale>
          <a:sx n="54" d="100"/>
          <a:sy n="54" d="100"/>
        </p:scale>
        <p:origin x="282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viewProps" Target="viewProps.xml"/><Relationship Id="rId5" Type="http://schemas.openxmlformats.org/officeDocument/2006/relationships/slideMaster" Target="slideMasters/slideMaster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presProps" Target="pres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845F21-C970-4F98-B36A-7785D763E612}" type="datetimeFigureOut">
              <a:rPr lang="zh-CN" altLang="en-US" smtClean="0"/>
              <a:t>2020/7/3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4B654-1501-43D1-931C-26DFEC84B06A}" type="slidenum">
              <a:rPr lang="zh-CN" altLang="en-US" smtClean="0"/>
              <a:t>‹#›</a:t>
            </a:fld>
            <a:endParaRPr lang="zh-CN" altLang="en-US"/>
          </a:p>
        </p:txBody>
      </p:sp>
    </p:spTree>
    <p:extLst>
      <p:ext uri="{BB962C8B-B14F-4D97-AF65-F5344CB8AC3E}">
        <p14:creationId xmlns:p14="http://schemas.microsoft.com/office/powerpoint/2010/main" val="3243180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1">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4000" b="1">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8" name="矩形 7"/>
          <p:cNvSpPr/>
          <p:nvPr userDrawn="1"/>
        </p:nvSpPr>
        <p:spPr>
          <a:xfrm>
            <a:off x="309283" y="0"/>
            <a:ext cx="2783541" cy="766482"/>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D1FB01A-61B5-429E-948F-AF7844F4ECEE}" type="datetimeFigureOut">
              <a:rPr lang="zh-CN" altLang="en-US" smtClean="0"/>
              <a:t>2020/7/3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0B2CA2-EC76-460B-9027-427100CA5803}"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D1FB01A-61B5-429E-948F-AF7844F4ECEE}" type="datetimeFigureOut">
              <a:rPr lang="zh-CN" altLang="en-US" smtClean="0"/>
              <a:t>2020/7/3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0B2CA2-EC76-460B-9027-427100CA5803}"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标题幻灯片">
    <p:bg>
      <p:bgPr>
        <a:solidFill>
          <a:schemeClr val="bg1"/>
        </a:solid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50" b="0" i="0" u="none" strike="noStrike" kern="1200" cap="none" spc="0" normalizeH="0" baseline="0" noProof="0" dirty="0">
              <a:ln>
                <a:noFill/>
              </a:ln>
              <a:solidFill>
                <a:schemeClr val="bg1"/>
              </a:solidFill>
              <a:effectLst/>
              <a:uLnTx/>
              <a:uFillTx/>
              <a:latin typeface="Calibri" panose="020F0502020204030204"/>
              <a:ea typeface="宋体" panose="02010600030101010101" pitchFamily="2" charset="-122"/>
              <a:cs typeface="宋体" panose="02010600030101010101" pitchFamily="2" charset="-122"/>
            </a:endParaRPr>
          </a:p>
        </p:txBody>
      </p:sp>
      <p:pic>
        <p:nvPicPr>
          <p:cNvPr id="9" name="图片 8" descr="AW视觉符号.jpg"/>
          <p:cNvPicPr>
            <a:picLocks noChangeAspect="1"/>
          </p:cNvPicPr>
          <p:nvPr/>
        </p:nvPicPr>
        <p:blipFill>
          <a:blip r:embed="rId2" cstate="print"/>
          <a:stretch>
            <a:fillRect/>
          </a:stretch>
        </p:blipFill>
        <p:spPr>
          <a:xfrm>
            <a:off x="202394" y="2246809"/>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标题 14"/>
          <p:cNvSpPr>
            <a:spLocks noGrp="1"/>
          </p:cNvSpPr>
          <p:nvPr>
            <p:ph type="title"/>
          </p:nvPr>
        </p:nvSpPr>
        <p:spPr>
          <a:xfrm>
            <a:off x="5926234" y="2706149"/>
            <a:ext cx="5889861" cy="692150"/>
          </a:xfrm>
        </p:spPr>
        <p:txBody>
          <a:bodyPr/>
          <a:lstStyle>
            <a:lvl1pPr algn="ctr">
              <a:defRPr sz="3600" b="1" baseline="0">
                <a:solidFill>
                  <a:schemeClr val="bg1"/>
                </a:solidFill>
                <a:latin typeface="Times New Roman" panose="02020603050405020304" pitchFamily="18" charset="0"/>
              </a:defRPr>
            </a:lvl1pPr>
          </a:lstStyle>
          <a:p>
            <a:pPr fontAlgn="base"/>
            <a:r>
              <a:rPr lang="zh-CN" altLang="en-US" strike="noStrike" noProof="1"/>
              <a:t>单击此处编辑母版标题样式</a:t>
            </a:r>
          </a:p>
        </p:txBody>
      </p:sp>
      <p:sp>
        <p:nvSpPr>
          <p:cNvPr id="16" name="日期占位符 29"/>
          <p:cNvSpPr>
            <a:spLocks noGrp="1"/>
          </p:cNvSpPr>
          <p:nvPr>
            <p:ph type="dt" sz="half" idx="2"/>
          </p:nvPr>
        </p:nvSpPr>
        <p:spPr>
          <a:xfrm>
            <a:off x="9447213" y="3771900"/>
            <a:ext cx="2743200" cy="365125"/>
          </a:xfrm>
          <a:prstGeom prst="rect">
            <a:avLst/>
          </a:prstGeom>
        </p:spPr>
        <p:txBody>
          <a:bodyPr vert="horz" lIns="91440" tIns="45720" rIns="91440" bIns="45720" rtlCol="0" anchor="ctr"/>
          <a:lstStyle>
            <a:lvl1pPr algn="r">
              <a:defRPr sz="2400" b="1">
                <a:solidFill>
                  <a:schemeClr val="bg1"/>
                </a:solidFill>
                <a:latin typeface="微软雅黑" panose="020B0503020204020204" pitchFamily="34" charset="-122"/>
                <a:ea typeface="微软雅黑" panose="020B0503020204020204" pitchFamily="34" charset="-122"/>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 name="页脚占位符 1"/>
          <p:cNvSpPr>
            <a:spLocks noGrp="1"/>
          </p:cNvSpPr>
          <p:nvPr>
            <p:ph type="ftr" sz="quarter" idx="10"/>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灯片编号占位符 2"/>
          <p:cNvSpPr>
            <a:spLocks noGrp="1"/>
          </p:cNvSpPr>
          <p:nvPr>
            <p:ph type="sldNum" sz="quarter" idx="11"/>
          </p:nvPr>
        </p:nvSpPr>
        <p:spPr>
          <a:xfrm>
            <a:off x="8610600" y="6356350"/>
            <a:ext cx="2743200" cy="365125"/>
          </a:xfrm>
          <a:prstGeom prst="rect">
            <a:avLst/>
          </a:prstGeom>
        </p:spPr>
        <p:txBody>
          <a:bodyPr vert="horz" lIns="91440" tIns="45720" rIns="91440" bIns="45720" rtlCol="0" anchor="ctr"/>
          <a:lstStyle/>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程序页">
    <p:bg>
      <p:bgPr>
        <a:solidFill>
          <a:schemeClr val="bg1"/>
        </a:solidFill>
        <a:effectLst/>
      </p:bgPr>
    </p:bg>
    <p:spTree>
      <p:nvGrpSpPr>
        <p:cNvPr id="1" name=""/>
        <p:cNvGrpSpPr/>
        <p:nvPr/>
      </p:nvGrpSpPr>
      <p:grpSpPr>
        <a:xfrm>
          <a:off x="0" y="0"/>
          <a:ext cx="0" cy="0"/>
          <a:chOff x="0" y="0"/>
          <a:chExt cx="0" cy="0"/>
        </a:xfrm>
      </p:grpSpPr>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 name="内容占位符 2"/>
          <p:cNvSpPr>
            <a:spLocks noGrp="1"/>
          </p:cNvSpPr>
          <p:nvPr>
            <p:ph idx="1"/>
          </p:nvPr>
        </p:nvSpPr>
        <p:spPr>
          <a:xfrm>
            <a:off x="423819" y="1817174"/>
            <a:ext cx="11107601" cy="4339721"/>
          </a:xfrm>
        </p:spPr>
        <p:txBody>
          <a:bodyPr>
            <a:noAutofit/>
          </a:bodyPr>
          <a:lstStyle>
            <a:lvl1pPr marL="362585" indent="-362585">
              <a:lnSpc>
                <a:spcPct val="150000"/>
              </a:lnSpc>
              <a:buClr>
                <a:srgbClr val="032089"/>
              </a:buClr>
              <a:buFont typeface="Arial" panose="020B0604020202020204" pitchFamily="34" charset="0"/>
              <a:buChar char="•"/>
              <a:defRPr sz="1800" b="0">
                <a:latin typeface="Lucida Console" panose="020B0609040504020204" pitchFamily="49" charset="0"/>
                <a:ea typeface="微软雅黑" panose="020B0503020204020204" pitchFamily="34" charset="-122"/>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fontAlgn="base"/>
            <a:r>
              <a:rPr lang="zh-CN" altLang="en-US" strike="noStrike" noProof="1" smtClean="0"/>
              <a:t>单击此处编辑母版文本样式</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defRPr>
            </a:lvl1pPr>
          </a:lstStyle>
          <a:p>
            <a:pPr fontAlgn="base"/>
            <a:r>
              <a:rPr lang="zh-CN" altLang="en-US" strike="noStrike" noProof="1"/>
              <a:t>单击此处编辑母版标题样式</a:t>
            </a:r>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defRPr>
            </a:lvl1pPr>
          </a:lstStyle>
          <a:p>
            <a:pPr lvl="0" fontAlgn="base"/>
            <a:r>
              <a:rPr lang="zh-CN" altLang="en-US" strike="noStrike" noProof="1" smtClean="0"/>
              <a:t>单击此处编辑母版文本样式</a:t>
            </a:r>
          </a:p>
        </p:txBody>
      </p:sp>
      <p:sp>
        <p:nvSpPr>
          <p:cNvPr id="3" name="日期占位符 2"/>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3"/>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solidFill>
        <a:effectLst/>
      </p:bgPr>
    </p:bg>
    <p:spTree>
      <p:nvGrpSpPr>
        <p:cNvPr id="1" name=""/>
        <p:cNvGrpSpPr/>
        <p:nvPr/>
      </p:nvGrpSpPr>
      <p:grpSpPr>
        <a:xfrm>
          <a:off x="0" y="0"/>
          <a:ext cx="0" cy="0"/>
          <a:chOff x="0" y="0"/>
          <a:chExt cx="0" cy="0"/>
        </a:xfrm>
      </p:grpSpPr>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 name="内容占位符 2"/>
          <p:cNvSpPr>
            <a:spLocks noGrp="1"/>
          </p:cNvSpPr>
          <p:nvPr>
            <p:ph idx="1"/>
          </p:nvPr>
        </p:nvSpPr>
        <p:spPr>
          <a:xfrm>
            <a:off x="423819" y="1741968"/>
            <a:ext cx="11107601" cy="4369231"/>
          </a:xfrm>
        </p:spPr>
        <p:txBody>
          <a:bodyPr>
            <a:noAutofit/>
          </a:bodyPr>
          <a:lstStyle>
            <a:lvl1pPr marL="362585" indent="-362585">
              <a:lnSpc>
                <a:spcPct val="150000"/>
              </a:lnSpc>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fontAlgn="base"/>
            <a:r>
              <a:rPr lang="zh-CN" altLang="en-US" strike="noStrike" noProof="1" smtClean="0"/>
              <a:t>单击此处编辑母版文本样式</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defRPr>
            </a:lvl1pPr>
          </a:lstStyle>
          <a:p>
            <a:pPr fontAlgn="base"/>
            <a:r>
              <a:rPr lang="zh-CN" altLang="en-US" strike="noStrike" noProof="1"/>
              <a:t>单击此处编辑母版标题样式</a:t>
            </a:r>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defRPr>
            </a:lvl1pPr>
          </a:lstStyle>
          <a:p>
            <a:pPr lvl="0" fontAlgn="base"/>
            <a:r>
              <a:rPr lang="zh-CN" altLang="en-US" strike="noStrike" noProof="1" smtClean="0"/>
              <a:t>单击此处编辑母版文本样式</a:t>
            </a:r>
          </a:p>
        </p:txBody>
      </p:sp>
      <p:sp>
        <p:nvSpPr>
          <p:cNvPr id="3" name="日期占位符 2"/>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3"/>
          </p:nvPr>
        </p:nvSpPr>
        <p:spPr/>
        <p:txBody>
          <a:bodyPr/>
          <a:lstStyle/>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空白">
    <p:bg>
      <p:bgPr>
        <a:solidFill>
          <a:schemeClr val="bg1"/>
        </a:solid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50" b="0" i="0" u="none" strike="noStrike" kern="1200" cap="none" spc="0" normalizeH="0" baseline="0" noProof="0" dirty="0">
              <a:ln>
                <a:noFill/>
              </a:ln>
              <a:solidFill>
                <a:schemeClr val="bg1"/>
              </a:solidFill>
              <a:effectLst/>
              <a:uLnTx/>
              <a:uFillTx/>
              <a:latin typeface="Calibri" panose="020F0502020204030204"/>
              <a:ea typeface="宋体" panose="02010600030101010101" pitchFamily="2" charset="-122"/>
              <a:cs typeface="宋体" panose="02010600030101010101" pitchFamily="2" charset="-122"/>
            </a:endParaRPr>
          </a:p>
        </p:txBody>
      </p:sp>
      <p:sp>
        <p:nvSpPr>
          <p:cNvPr id="9" name="Title 1"/>
          <p:cNvSpPr txBox="1"/>
          <p:nvPr/>
        </p:nvSpPr>
        <p:spPr>
          <a:xfrm>
            <a:off x="5003622" y="1657613"/>
            <a:ext cx="7082049"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marL="0" marR="0" lvl="0" indent="0" algn="ctr" defTabSz="1028700" rtl="0" eaLnBrk="1" fontAlgn="base" latinLnBrk="0" hangingPunct="1">
              <a:lnSpc>
                <a:spcPts val="3360"/>
              </a:lnSpc>
              <a:spcBef>
                <a:spcPts val="630"/>
              </a:spcBef>
              <a:spcAft>
                <a:spcPct val="0"/>
              </a:spcAft>
              <a:buClrTx/>
              <a:buSzTx/>
              <a:buFontTx/>
              <a:buNone/>
              <a:defRPr/>
            </a:pPr>
            <a:r>
              <a:rPr kumimoji="0" lang="en-US" altLang="zh-CN" sz="6600" b="1" i="0" u="none" strike="noStrike" kern="1200" cap="none" spc="0" normalizeH="0" baseline="0" noProof="0">
                <a:ln>
                  <a:solidFill>
                    <a:schemeClr val="bg1"/>
                  </a:solidFill>
                </a:ln>
                <a:solidFill>
                  <a:schemeClr val="bg1"/>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cs typeface="+mn-cs"/>
              </a:rPr>
              <a:t>Thank you!</a:t>
            </a:r>
            <a:endParaRPr kumimoji="0" lang="zh-CN" altLang="en-US" sz="6600" b="1" i="0" u="none" strike="noStrike" kern="1200" cap="none" spc="0" normalizeH="0" baseline="0" noProof="0">
              <a:ln>
                <a:solidFill>
                  <a:schemeClr val="bg1"/>
                </a:solidFill>
              </a:ln>
              <a:solidFill>
                <a:schemeClr val="bg1"/>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cs typeface="+mn-cs"/>
            </a:endParaRPr>
          </a:p>
        </p:txBody>
      </p:sp>
      <p:pic>
        <p:nvPicPr>
          <p:cNvPr id="6148" name="Picture 20" descr="E:\LXL\T-微信平台\二维码（PPT）.png"/>
          <p:cNvPicPr>
            <a:picLocks noChangeAspect="1"/>
          </p:cNvPicPr>
          <p:nvPr userDrawn="1"/>
        </p:nvPicPr>
        <p:blipFill>
          <a:blip r:embed="rId2"/>
          <a:srcRect l="42476" t="16533" r="5714" b="3964"/>
          <a:stretch>
            <a:fillRect/>
          </a:stretch>
        </p:blipFill>
        <p:spPr>
          <a:xfrm>
            <a:off x="9999663" y="5051425"/>
            <a:ext cx="1974850" cy="1566863"/>
          </a:xfrm>
          <a:prstGeom prst="rect">
            <a:avLst/>
          </a:prstGeom>
          <a:noFill/>
          <a:ln w="9525">
            <a:noFill/>
          </a:ln>
        </p:spPr>
      </p:pic>
      <p:pic>
        <p:nvPicPr>
          <p:cNvPr id="11" name="图片 10" descr="AW视觉符号.jpg"/>
          <p:cNvPicPr>
            <a:picLocks noChangeAspect="1"/>
          </p:cNvPicPr>
          <p:nvPr/>
        </p:nvPicPr>
        <p:blipFill>
          <a:blip r:embed="rId3" cstate="print"/>
          <a:stretch>
            <a:fillRect/>
          </a:stretch>
        </p:blipFill>
        <p:spPr>
          <a:xfrm>
            <a:off x="202394" y="2246809"/>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文本框 15"/>
          <p:cNvSpPr txBox="1">
            <a:spLocks noChangeArrowheads="1"/>
          </p:cNvSpPr>
          <p:nvPr/>
        </p:nvSpPr>
        <p:spPr bwMode="auto">
          <a:xfrm>
            <a:off x="8509000" y="374650"/>
            <a:ext cx="21002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3" tIns="45674" rIns="91343" bIns="4567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smtClean="0">
                <a:ln>
                  <a:noFill/>
                </a:ln>
                <a:solidFill>
                  <a:srgbClr val="064BB2"/>
                </a:solidFill>
                <a:effectLst/>
                <a:uLnTx/>
                <a:uFillTx/>
                <a:latin typeface="仿宋" panose="02010609060101010101" pitchFamily="49" charset="-122"/>
                <a:ea typeface="仿宋" panose="02010609060101010101" pitchFamily="49" charset="-122"/>
                <a:cs typeface="+mn-cs"/>
              </a:rPr>
              <a:t>大数据，成就未来</a:t>
            </a:r>
          </a:p>
        </p:txBody>
      </p:sp>
      <p:cxnSp>
        <p:nvCxnSpPr>
          <p:cNvPr id="15" name="直接连接符 14"/>
          <p:cNvCxnSpPr/>
          <p:nvPr/>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16" name="直接连接符 15"/>
          <p:cNvCxnSpPr/>
          <p:nvPr/>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6153" name="图片 16" descr="LOGO1.png"/>
          <p:cNvPicPr>
            <a:picLocks noChangeAspect="1"/>
          </p:cNvPicPr>
          <p:nvPr userDrawn="1"/>
        </p:nvPicPr>
        <p:blipFill>
          <a:blip r:embed="rId4"/>
          <a:stretch>
            <a:fillRect/>
          </a:stretch>
        </p:blipFill>
        <p:spPr>
          <a:xfrm>
            <a:off x="8059738" y="288925"/>
            <a:ext cx="546100" cy="539750"/>
          </a:xfrm>
          <a:prstGeom prst="rect">
            <a:avLst/>
          </a:prstGeom>
          <a:noFill/>
          <a:ln w="9525">
            <a:noFill/>
          </a:ln>
        </p:spPr>
      </p:pic>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标题幻灯片">
    <p:bg>
      <p:bgPr>
        <a:solidFill>
          <a:schemeClr val="bg1"/>
        </a:solidFill>
        <a:effectLst/>
      </p:bgPr>
    </p:bg>
    <p:spTree>
      <p:nvGrpSpPr>
        <p:cNvPr id="1" name=""/>
        <p:cNvGrpSpPr/>
        <p:nvPr/>
      </p:nvGrpSpPr>
      <p:grpSpPr>
        <a:xfrm>
          <a:off x="0" y="0"/>
          <a:ext cx="0" cy="0"/>
          <a:chOff x="0" y="0"/>
          <a:chExt cx="0" cy="0"/>
        </a:xfrm>
      </p:grpSpPr>
      <p:sp>
        <p:nvSpPr>
          <p:cNvPr id="7" name="矩形 6"/>
          <p:cNvSpPr>
            <a:spLocks noChangeArrowheads="1"/>
          </p:cNvSpPr>
          <p:nvPr userDrawn="1"/>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50" b="0" i="0" u="none" strike="noStrike" kern="1200" cap="none" spc="0" normalizeH="0" baseline="0" noProof="0" dirty="0">
              <a:ln>
                <a:noFill/>
              </a:ln>
              <a:solidFill>
                <a:schemeClr val="bg1"/>
              </a:solidFill>
              <a:effectLst/>
              <a:uLnTx/>
              <a:uFillTx/>
              <a:latin typeface="Calibri" panose="020F0502020204030204"/>
              <a:ea typeface="宋体" panose="02010600030101010101" pitchFamily="2" charset="-122"/>
              <a:cs typeface="宋体" panose="02010600030101010101" pitchFamily="2" charset="-122"/>
            </a:endParaRPr>
          </a:p>
        </p:txBody>
      </p:sp>
      <p:pic>
        <p:nvPicPr>
          <p:cNvPr id="9" name="图片 8" descr="AW视觉符号.jpg"/>
          <p:cNvPicPr>
            <a:picLocks noChangeAspect="1"/>
          </p:cNvPicPr>
          <p:nvPr userDrawn="1"/>
        </p:nvPicPr>
        <p:blipFill>
          <a:blip r:embed="rId2" cstate="print"/>
          <a:stretch>
            <a:fillRect/>
          </a:stretch>
        </p:blipFill>
        <p:spPr>
          <a:xfrm>
            <a:off x="202394" y="2246810"/>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11" name="直接连接符 10"/>
          <p:cNvCxnSpPr/>
          <p:nvPr userDrawn="1"/>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12" name="直接连接符 11"/>
          <p:cNvCxnSpPr/>
          <p:nvPr userDrawn="1"/>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4" name="图片 3"/>
          <p:cNvPicPr>
            <a:picLocks noChangeAspect="1"/>
          </p:cNvPicPr>
          <p:nvPr userDrawn="1"/>
        </p:nvPicPr>
        <p:blipFill>
          <a:blip r:embed="rId3"/>
          <a:stretch>
            <a:fillRect/>
          </a:stretch>
        </p:blipFill>
        <p:spPr>
          <a:xfrm>
            <a:off x="8388350" y="280988"/>
            <a:ext cx="1628775" cy="555625"/>
          </a:xfrm>
          <a:prstGeom prst="rect">
            <a:avLst/>
          </a:prstGeom>
          <a:ln>
            <a:noFill/>
          </a:ln>
          <a:effectLst>
            <a:outerShdw blurRad="292100" dist="139700" dir="2700000" algn="tl" rotWithShape="0">
              <a:schemeClr val="bg1">
                <a:lumMod val="50000"/>
                <a:alpha val="65000"/>
              </a:schemeClr>
            </a:outerShdw>
          </a:effectLst>
        </p:spPr>
      </p:pic>
      <p:sp>
        <p:nvSpPr>
          <p:cNvPr id="15" name="标题 14"/>
          <p:cNvSpPr>
            <a:spLocks noGrp="1"/>
          </p:cNvSpPr>
          <p:nvPr>
            <p:ph type="title"/>
          </p:nvPr>
        </p:nvSpPr>
        <p:spPr>
          <a:xfrm>
            <a:off x="5926234" y="2706149"/>
            <a:ext cx="5889861" cy="692150"/>
          </a:xfrm>
        </p:spPr>
        <p:txBody>
          <a:bodyPr/>
          <a:lstStyle>
            <a:lvl1pPr algn="ctr">
              <a:defRPr sz="3600" b="1" baseline="0">
                <a:solidFill>
                  <a:schemeClr val="bg1"/>
                </a:solidFill>
                <a:latin typeface="Times New Roman" panose="02020603050405020304" pitchFamily="18" charset="0"/>
              </a:defRPr>
            </a:lvl1pPr>
          </a:lstStyle>
          <a:p>
            <a:pPr fontAlgn="base"/>
            <a:r>
              <a:rPr lang="zh-CN" altLang="en-US" strike="noStrike" noProof="1"/>
              <a:t>单击此处编辑母版标题样式</a:t>
            </a:r>
          </a:p>
        </p:txBody>
      </p:sp>
      <p:sp>
        <p:nvSpPr>
          <p:cNvPr id="16" name="日期占位符 29"/>
          <p:cNvSpPr>
            <a:spLocks noGrp="1"/>
          </p:cNvSpPr>
          <p:nvPr>
            <p:ph type="dt" sz="half" idx="2"/>
          </p:nvPr>
        </p:nvSpPr>
        <p:spPr>
          <a:xfrm>
            <a:off x="9447213" y="3771900"/>
            <a:ext cx="2743200" cy="365125"/>
          </a:xfrm>
          <a:prstGeom prst="rect">
            <a:avLst/>
          </a:prstGeom>
        </p:spPr>
        <p:txBody>
          <a:bodyPr vert="horz" lIns="91440" tIns="45720" rIns="91440" bIns="45720" rtlCol="0" anchor="ctr"/>
          <a:lstStyle>
            <a:lvl1pPr algn="r">
              <a:defRPr sz="2400" b="1">
                <a:solidFill>
                  <a:schemeClr val="bg1"/>
                </a:solidFill>
                <a:latin typeface="微软雅黑" panose="020B0503020204020204" pitchFamily="34" charset="-122"/>
                <a:ea typeface="微软雅黑" panose="020B0503020204020204" pitchFamily="34" charset="-122"/>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8B362659-EDEF-4896-B44C-15816E2E4CD8}" type="datetimeFigureOut">
              <a:rPr kumimoji="0" lang="zh-CN" altLang="en-US" sz="24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2020/7/3</a:t>
            </a:fld>
            <a:endParaRPr kumimoji="0" lang="zh-CN" altLang="en-US" sz="2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 name="页脚占位符 1"/>
          <p:cNvSpPr>
            <a:spLocks noGrp="1"/>
          </p:cNvSpPr>
          <p:nvPr>
            <p:ph type="ftr" sz="quarter" idx="10"/>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灯片编号占位符 2"/>
          <p:cNvSpPr>
            <a:spLocks noGrp="1"/>
          </p:cNvSpPr>
          <p:nvPr>
            <p:ph type="sldNum" sz="quarter" idx="11"/>
          </p:nvPr>
        </p:nvSpPr>
        <p:spPr>
          <a:xfrm>
            <a:off x="8610600" y="6356350"/>
            <a:ext cx="2743200" cy="365125"/>
          </a:xfrm>
          <a:prstGeom prst="rect">
            <a:avLst/>
          </a:prstGeom>
        </p:spPr>
        <p:txBody>
          <a:bodyPr vert="horz" lIns="91440" tIns="45720" rIns="91440" bIns="45720" rtlCol="0" anchor="ctr"/>
          <a:lstStyle/>
          <a:p>
            <a:pPr lvl="0" fontAlgn="base">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a typeface="宋体" panose="02010600030101010101" pitchFamily="2" charset="-122"/>
            </a:endParaRPr>
          </a:p>
        </p:txBody>
      </p:sp>
    </p:spTree>
  </p:cSld>
  <p:clrMapOvr>
    <a:masterClrMapping/>
  </p:clrMapOvr>
  <p:hf sldNum="0"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程序页">
    <p:bg>
      <p:bgPr>
        <a:solidFill>
          <a:schemeClr val="bg1"/>
        </a:solidFill>
        <a:effectLst/>
      </p:bgPr>
    </p:bg>
    <p:spTree>
      <p:nvGrpSpPr>
        <p:cNvPr id="1" name=""/>
        <p:cNvGrpSpPr/>
        <p:nvPr/>
      </p:nvGrpSpPr>
      <p:grpSpPr>
        <a:xfrm>
          <a:off x="0" y="0"/>
          <a:ext cx="0" cy="0"/>
          <a:chOff x="0" y="0"/>
          <a:chExt cx="0" cy="0"/>
        </a:xfrm>
      </p:grpSpPr>
      <p:sp>
        <p:nvSpPr>
          <p:cNvPr id="3074" name="Rectangle 12"/>
          <p:cNvSpPr/>
          <p:nvPr/>
        </p:nvSpPr>
        <p:spPr>
          <a:xfrm>
            <a:off x="9937750" y="6392863"/>
            <a:ext cx="571500" cy="231775"/>
          </a:xfrm>
          <a:prstGeom prst="rect">
            <a:avLst/>
          </a:prstGeom>
          <a:noFill/>
          <a:ln w="9525">
            <a:noFill/>
          </a:ln>
        </p:spPr>
        <p:txBody>
          <a:bodyPr anchor="t"/>
          <a:lstStyle/>
          <a:p>
            <a:pPr lvl="0" algn="ctr"/>
            <a:r>
              <a:rPr lang="en-US" altLang="zh-CN" sz="1000" dirty="0">
                <a:solidFill>
                  <a:srgbClr val="7F7F7F"/>
                </a:solidFill>
                <a:latin typeface="微软雅黑" panose="020B0503020204020204" pitchFamily="34" charset="-122"/>
                <a:ea typeface="微软雅黑" panose="020B0503020204020204" pitchFamily="34" charset="-122"/>
              </a:rPr>
              <a:t> </a:t>
            </a:r>
            <a:fld id="{9A0DB2DC-4C9A-4742-B13C-FB6460FD3503}" type="slidenum">
              <a:rPr lang="en-US" altLang="zh-CN" sz="1000" dirty="0">
                <a:solidFill>
                  <a:srgbClr val="7F7F7F"/>
                </a:solidFill>
                <a:latin typeface="微软雅黑" panose="020B0503020204020204" pitchFamily="34" charset="-122"/>
                <a:ea typeface="微软雅黑" panose="020B0503020204020204" pitchFamily="34" charset="-122"/>
              </a:rPr>
              <a:t>‹#›</a:t>
            </a:fld>
            <a:endParaRPr lang="en-US" altLang="zh-CN" sz="1000" dirty="0">
              <a:latin typeface="微软雅黑" panose="020B0503020204020204" pitchFamily="34" charset="-122"/>
              <a:ea typeface="微软雅黑" panose="020B0503020204020204" pitchFamily="34" charset="-122"/>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a:stCxn id="6" idx="3"/>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5" name="矩形 14"/>
          <p:cNvSpPr>
            <a:spLocks noChangeArrowheads="1"/>
          </p:cNvSpPr>
          <p:nvPr/>
        </p:nvSpPr>
        <p:spPr bwMode="auto">
          <a:xfrm>
            <a:off x="2479675" y="6346825"/>
            <a:ext cx="1239838" cy="346075"/>
          </a:xfrm>
          <a:prstGeom prst="rect">
            <a:avLst/>
          </a:prstGeom>
          <a:noFill/>
          <a:ln>
            <a:noFill/>
          </a:ln>
        </p:spPr>
        <p:txBody>
          <a:bodyPr wrap="square"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600"/>
              </a:spcBef>
              <a:spcAft>
                <a:spcPts val="0"/>
              </a:spcAft>
              <a:buClrTx/>
              <a:buSzTx/>
              <a:buFontTx/>
              <a:buNone/>
              <a:defRPr/>
            </a:pPr>
            <a:r>
              <a:rPr kumimoji="0" lang="zh-CN" altLang="en-US" sz="11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大数据挖掘</a:t>
            </a:r>
            <a:r>
              <a:rPr kumimoji="0" lang="zh-CN" altLang="en-US"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专家</a:t>
            </a:r>
            <a:endParaRPr kumimoji="0" lang="en-US" altLang="zh-CN"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pic>
        <p:nvPicPr>
          <p:cNvPr id="3080" name="图片 12" descr="泰迪logo无底色.png"/>
          <p:cNvPicPr>
            <a:picLocks noChangeAspect="1"/>
          </p:cNvPicPr>
          <p:nvPr userDrawn="1"/>
        </p:nvPicPr>
        <p:blipFill>
          <a:blip r:embed="rId2"/>
          <a:srcRect l="-8151" r="-8151"/>
          <a:stretch>
            <a:fillRect/>
          </a:stretch>
        </p:blipFill>
        <p:spPr>
          <a:xfrm>
            <a:off x="230188" y="6272213"/>
            <a:ext cx="2162175" cy="471487"/>
          </a:xfrm>
          <a:prstGeom prst="rect">
            <a:avLst/>
          </a:prstGeom>
          <a:noFill/>
          <a:ln w="9525">
            <a:noFill/>
          </a:ln>
        </p:spPr>
      </p:pic>
      <p:cxnSp>
        <p:nvCxnSpPr>
          <p:cNvPr id="17" name="直接连接符 16"/>
          <p:cNvCxnSpPr>
            <a:stCxn id="6" idx="3"/>
          </p:cNvCxnSpPr>
          <p:nvPr/>
        </p:nvCxnSpPr>
        <p:spPr>
          <a:xfrm>
            <a:off x="2379663"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817174"/>
            <a:ext cx="11107601" cy="433972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fontAlgn="base"/>
            <a:r>
              <a:rPr lang="zh-CN" altLang="en-US" strike="noStrike" noProof="1" smtClean="0"/>
              <a:t>单击此处编辑母版文本样式</a:t>
            </a:r>
          </a:p>
          <a:p>
            <a:pPr lvl="1" fontAlgn="base"/>
            <a:r>
              <a:rPr lang="zh-CN" altLang="en-US" sz="2330" strike="noStrike" noProof="1" smtClean="0"/>
              <a:t>第二级</a:t>
            </a:r>
            <a:endParaRPr lang="zh-CN" altLang="en-US" strike="noStrike" noProof="1" smtClean="0"/>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pPr fontAlgn="base"/>
            <a:r>
              <a:rPr lang="zh-CN" altLang="en-US" strike="noStrike" noProof="1" smtClean="0"/>
              <a:t>单击此处编辑母版标题样式</a:t>
            </a:r>
            <a:endParaRPr lang="zh-CN" altLang="en-US" strike="noStrike" noProof="1"/>
          </a:p>
        </p:txBody>
      </p:sp>
      <p:sp>
        <p:nvSpPr>
          <p:cNvPr id="14" name="内容占位符 2"/>
          <p:cNvSpPr>
            <a:spLocks noGrp="1"/>
          </p:cNvSpPr>
          <p:nvPr>
            <p:ph idx="10"/>
          </p:nvPr>
        </p:nvSpPr>
        <p:spPr>
          <a:xfrm>
            <a:off x="423819" y="1138980"/>
            <a:ext cx="11107601" cy="426469"/>
          </a:xfrm>
          <a:noFill/>
          <a:ln>
            <a:noFill/>
          </a:ln>
        </p:spPr>
        <p:txBody>
          <a:bodyPr vert="horz" wrap="square" lIns="91440" tIns="45720" rIns="91440" bIns="45720" numCol="1" anchor="ctr" anchorCtr="0" compatLnSpc="1">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marL="362585" lvl="0" indent="-362585" fontAlgn="base">
              <a:lnSpc>
                <a:spcPct val="130000"/>
              </a:lnSpc>
              <a:buClr>
                <a:srgbClr val="032089"/>
              </a:buClr>
            </a:pPr>
            <a:r>
              <a:rPr lang="zh-CN" altLang="en-US" strike="noStrike" noProof="1" smtClean="0"/>
              <a:t>单击此处编辑母版文本样式</a:t>
            </a:r>
          </a:p>
        </p:txBody>
      </p:sp>
      <p:sp>
        <p:nvSpPr>
          <p:cNvPr id="3" name="日期占位符 2"/>
          <p:cNvSpPr>
            <a:spLocks noGrp="1"/>
          </p:cNvSpPr>
          <p:nvPr>
            <p:ph type="dt" sz="half" idx="11"/>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8B362659-EDEF-4896-B44C-15816E2E4CD8}"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2020/7/3</a:t>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2"/>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3"/>
          </p:nvPr>
        </p:nvSpPr>
        <p:spPr>
          <a:xfrm>
            <a:off x="8610600" y="6356350"/>
            <a:ext cx="2743200" cy="365125"/>
          </a:xfrm>
          <a:prstGeom prst="rect">
            <a:avLst/>
          </a:prstGeom>
        </p:spPr>
        <p:txBody>
          <a:bodyPr vert="horz" lIns="91440" tIns="45720" rIns="91440" bIns="45720" rtlCol="0" anchor="ctr"/>
          <a:lstStyle/>
          <a:p>
            <a:pPr lvl="0" fontAlgn="base">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a typeface="宋体" panose="02010600030101010101" pitchFamily="2" charset="-122"/>
            </a:endParaRPr>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solidFill>
        <a:effectLst/>
      </p:bgPr>
    </p:bg>
    <p:spTree>
      <p:nvGrpSpPr>
        <p:cNvPr id="1" name=""/>
        <p:cNvGrpSpPr/>
        <p:nvPr/>
      </p:nvGrpSpPr>
      <p:grpSpPr>
        <a:xfrm>
          <a:off x="0" y="0"/>
          <a:ext cx="0" cy="0"/>
          <a:chOff x="0" y="0"/>
          <a:chExt cx="0" cy="0"/>
        </a:xfrm>
      </p:grpSpPr>
      <p:sp>
        <p:nvSpPr>
          <p:cNvPr id="11" name="AutoShape 23"/>
          <p:cNvSpPr>
            <a:spLocks noChangeArrowheads="1"/>
          </p:cNvSpPr>
          <p:nvPr userDrawn="1"/>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userDrawn="1"/>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cxnSp>
        <p:nvCxnSpPr>
          <p:cNvPr id="17" name="直接连接符 16"/>
          <p:cNvCxnSpPr/>
          <p:nvPr userDrawn="1"/>
        </p:nvCxnSpPr>
        <p:spPr>
          <a:xfrm>
            <a:off x="2379663"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a:blip r:embed="rId2"/>
          <a:stretch>
            <a:fillRect/>
          </a:stretch>
        </p:blipFill>
        <p:spPr>
          <a:xfrm>
            <a:off x="669925" y="6261100"/>
            <a:ext cx="1628775" cy="555625"/>
          </a:xfrm>
          <a:prstGeom prst="rect">
            <a:avLst/>
          </a:prstGeom>
          <a:ln>
            <a:noFill/>
          </a:ln>
          <a:effectLst>
            <a:outerShdw blurRad="292100" dist="139700" dir="2700000" algn="tl" rotWithShape="0">
              <a:schemeClr val="bg1">
                <a:lumMod val="50000"/>
                <a:alpha val="65000"/>
              </a:schemeClr>
            </a:outerShdw>
          </a:effectLst>
        </p:spPr>
      </p:pic>
      <p:sp>
        <p:nvSpPr>
          <p:cNvPr id="4" name="内容占位符 2"/>
          <p:cNvSpPr>
            <a:spLocks noGrp="1"/>
          </p:cNvSpPr>
          <p:nvPr>
            <p:ph idx="1"/>
          </p:nvPr>
        </p:nvSpPr>
        <p:spPr>
          <a:xfrm>
            <a:off x="423819" y="1741968"/>
            <a:ext cx="11107601" cy="436923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fontAlgn="base"/>
            <a:r>
              <a:rPr lang="zh-CN" altLang="en-US" strike="noStrike" noProof="1" smtClean="0"/>
              <a:t>单击此处编辑母版文本样式</a:t>
            </a:r>
          </a:p>
          <a:p>
            <a:pPr lvl="1" fontAlgn="base"/>
            <a:r>
              <a:rPr lang="zh-CN" altLang="en-US" sz="2330" strike="noStrike" noProof="1" smtClean="0"/>
              <a:t>第二级</a:t>
            </a:r>
            <a:endParaRPr lang="zh-CN" altLang="en-US" strike="noStrike" noProof="1" smtClean="0"/>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pPr fontAlgn="base"/>
            <a:r>
              <a:rPr lang="zh-CN" altLang="en-US" strike="noStrike" noProof="1" smtClean="0"/>
              <a:t>单击此处编辑母版标题样式</a:t>
            </a:r>
            <a:endParaRPr lang="zh-CN" altLang="en-US" strike="noStrike" noProof="1"/>
          </a:p>
        </p:txBody>
      </p:sp>
      <p:sp>
        <p:nvSpPr>
          <p:cNvPr id="14" name="内容占位符 2"/>
          <p:cNvSpPr>
            <a:spLocks noGrp="1"/>
          </p:cNvSpPr>
          <p:nvPr>
            <p:ph idx="10"/>
          </p:nvPr>
        </p:nvSpPr>
        <p:spPr>
          <a:xfrm>
            <a:off x="423819" y="1138980"/>
            <a:ext cx="11107601" cy="426469"/>
          </a:xfrm>
          <a:noFill/>
          <a:ln>
            <a:noFill/>
          </a:ln>
        </p:spPr>
        <p:txBody>
          <a:bodyPr vert="horz" wrap="square" lIns="91440" tIns="45720" rIns="91440" bIns="45720" numCol="1" anchor="ctr" anchorCtr="0" compatLnSpc="1">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marL="362585" lvl="0" indent="-362585" fontAlgn="base">
              <a:lnSpc>
                <a:spcPct val="130000"/>
              </a:lnSpc>
              <a:buClr>
                <a:srgbClr val="032089"/>
              </a:buClr>
            </a:pPr>
            <a:r>
              <a:rPr lang="zh-CN" altLang="en-US" strike="noStrike" noProof="1" smtClean="0"/>
              <a:t>单击此处编辑母版文本样式</a:t>
            </a:r>
          </a:p>
        </p:txBody>
      </p:sp>
      <p:sp>
        <p:nvSpPr>
          <p:cNvPr id="3" name="日期占位符 2"/>
          <p:cNvSpPr>
            <a:spLocks noGrp="1"/>
          </p:cNvSpPr>
          <p:nvPr>
            <p:ph type="dt" sz="half" idx="11"/>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8B362659-EDEF-4896-B44C-15816E2E4CD8}"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2020/7/3</a:t>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2"/>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3"/>
          </p:nvPr>
        </p:nvSpPr>
        <p:spPr/>
        <p:txBody>
          <a:bodyPr/>
          <a:lstStyle/>
          <a:p>
            <a:pPr lvl="0" fontAlgn="base">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a typeface="宋体" panose="02010600030101010101" pitchFamily="2" charset="-122"/>
            </a:endParaRPr>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空白">
    <p:bg>
      <p:bgPr>
        <a:solidFill>
          <a:schemeClr val="bg1"/>
        </a:solidFill>
        <a:effectLst/>
      </p:bgPr>
    </p:bg>
    <p:spTree>
      <p:nvGrpSpPr>
        <p:cNvPr id="1" name=""/>
        <p:cNvGrpSpPr/>
        <p:nvPr/>
      </p:nvGrpSpPr>
      <p:grpSpPr>
        <a:xfrm>
          <a:off x="0" y="0"/>
          <a:ext cx="0" cy="0"/>
          <a:chOff x="0" y="0"/>
          <a:chExt cx="0" cy="0"/>
        </a:xfrm>
      </p:grpSpPr>
      <p:sp>
        <p:nvSpPr>
          <p:cNvPr id="7" name="矩形 6"/>
          <p:cNvSpPr>
            <a:spLocks noChangeArrowheads="1"/>
          </p:cNvSpPr>
          <p:nvPr userDrawn="1"/>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50" b="0" i="0" u="none" strike="noStrike" kern="1200" cap="none" spc="0" normalizeH="0" baseline="0" noProof="0" dirty="0">
              <a:ln>
                <a:noFill/>
              </a:ln>
              <a:solidFill>
                <a:schemeClr val="bg1"/>
              </a:solidFill>
              <a:effectLst/>
              <a:uLnTx/>
              <a:uFillTx/>
              <a:latin typeface="Calibri" panose="020F0502020204030204"/>
              <a:ea typeface="宋体" panose="02010600030101010101" pitchFamily="2" charset="-122"/>
              <a:cs typeface="宋体" panose="02010600030101010101" pitchFamily="2" charset="-122"/>
            </a:endParaRPr>
          </a:p>
        </p:txBody>
      </p:sp>
      <p:sp>
        <p:nvSpPr>
          <p:cNvPr id="9" name="Title 1"/>
          <p:cNvSpPr txBox="1"/>
          <p:nvPr userDrawn="1"/>
        </p:nvSpPr>
        <p:spPr>
          <a:xfrm>
            <a:off x="5003622" y="1657613"/>
            <a:ext cx="7082050" cy="1653849"/>
          </a:xfrm>
          <a:prstGeom prst="rect">
            <a:avLst/>
          </a:prstGeom>
        </p:spPr>
        <p:txBody>
          <a:bodyPr vert="horz" lIns="91440" tIns="45720" rIns="91440" bIns="45720" rtlCol="0" anchor="b">
            <a:noAutofit/>
          </a:bodyPr>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marL="0" marR="0" lvl="0" indent="0" algn="ctr" defTabSz="1028700" rtl="0" eaLnBrk="1" fontAlgn="base" latinLnBrk="0" hangingPunct="1">
              <a:lnSpc>
                <a:spcPts val="3360"/>
              </a:lnSpc>
              <a:spcBef>
                <a:spcPts val="630"/>
              </a:spcBef>
              <a:spcAft>
                <a:spcPct val="0"/>
              </a:spcAft>
              <a:buClrTx/>
              <a:buSzTx/>
              <a:buFontTx/>
              <a:buNone/>
              <a:defRPr/>
            </a:pPr>
            <a:r>
              <a:rPr kumimoji="0" lang="en-US" altLang="zh-CN" sz="6600" b="1" i="0" u="none" strike="noStrike" kern="1200" cap="none" spc="0" normalizeH="0" baseline="0" noProof="0" dirty="0">
                <a:ln>
                  <a:solidFill>
                    <a:schemeClr val="bg1"/>
                  </a:solidFill>
                </a:ln>
                <a:solidFill>
                  <a:schemeClr val="bg1"/>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cs typeface="+mn-cs"/>
              </a:rPr>
              <a:t>Thank you!</a:t>
            </a:r>
            <a:endParaRPr kumimoji="0" lang="zh-CN" altLang="en-US" sz="6600" b="1" i="0" u="none" strike="noStrike" kern="1200" cap="none" spc="0" normalizeH="0" baseline="0" noProof="0" dirty="0">
              <a:ln>
                <a:solidFill>
                  <a:schemeClr val="bg1"/>
                </a:solidFill>
              </a:ln>
              <a:solidFill>
                <a:schemeClr val="bg1"/>
              </a:solidFill>
              <a:effectLst>
                <a:reflection blurRad="6350" stA="50000" endA="300" endPos="50000" dist="29997" dir="5400000" sy="-100000" algn="bl" rotWithShape="0"/>
              </a:effectLst>
              <a:uLnTx/>
              <a:uFillTx/>
              <a:latin typeface="微软雅黑" panose="020B0503020204020204" pitchFamily="34" charset="-122"/>
              <a:ea typeface="微软雅黑" panose="020B0503020204020204" pitchFamily="34" charset="-122"/>
              <a:cs typeface="+mn-cs"/>
            </a:endParaRPr>
          </a:p>
        </p:txBody>
      </p:sp>
      <p:pic>
        <p:nvPicPr>
          <p:cNvPr id="11" name="图片 10" descr="AW视觉符号.jpg"/>
          <p:cNvPicPr>
            <a:picLocks noChangeAspect="1"/>
          </p:cNvPicPr>
          <p:nvPr userDrawn="1"/>
        </p:nvPicPr>
        <p:blipFill>
          <a:blip r:embed="rId2" cstate="print"/>
          <a:stretch>
            <a:fillRect/>
          </a:stretch>
        </p:blipFill>
        <p:spPr>
          <a:xfrm>
            <a:off x="202394" y="2246810"/>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图片 4"/>
          <p:cNvPicPr>
            <a:picLocks noChangeAspect="1"/>
          </p:cNvPicPr>
          <p:nvPr userDrawn="1"/>
        </p:nvPicPr>
        <p:blipFill>
          <a:blip r:embed="rId3"/>
          <a:stretch>
            <a:fillRect/>
          </a:stretch>
        </p:blipFill>
        <p:spPr>
          <a:xfrm>
            <a:off x="8474075" y="280988"/>
            <a:ext cx="1628775" cy="555625"/>
          </a:xfrm>
          <a:prstGeom prst="rect">
            <a:avLst/>
          </a:prstGeom>
          <a:ln>
            <a:noFill/>
          </a:ln>
          <a:effectLst>
            <a:outerShdw blurRad="292100" dist="139700" dir="2700000" algn="tl" rotWithShape="0">
              <a:schemeClr val="bg1">
                <a:lumMod val="50000"/>
                <a:alpha val="65000"/>
              </a:schemeClr>
            </a:outerShdw>
          </a:effectLst>
        </p:spPr>
      </p:pic>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8B362659-EDEF-4896-B44C-15816E2E4CD8}"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2020/7/3</a:t>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lvl="0" fontAlgn="base">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a typeface="宋体"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b="1">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D1FB01A-61B5-429E-948F-AF7844F4ECEE}" type="datetimeFigureOut">
              <a:rPr lang="zh-CN" altLang="en-US" smtClean="0"/>
              <a:t>2020/7/3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0B2CA2-EC76-460B-9027-427100CA5803}" type="slidenum">
              <a:rPr lang="zh-CN" altLang="en-US" smtClean="0"/>
              <a:t>‹#›</a:t>
            </a:fld>
            <a:endParaRPr lang="zh-CN" altLang="en-US"/>
          </a:p>
        </p:txBody>
      </p:sp>
      <p:sp>
        <p:nvSpPr>
          <p:cNvPr id="8" name="矩形 7"/>
          <p:cNvSpPr/>
          <p:nvPr userDrawn="1"/>
        </p:nvSpPr>
        <p:spPr>
          <a:xfrm>
            <a:off x="9076765" y="0"/>
            <a:ext cx="2783541" cy="766482"/>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9801" y="5956768"/>
            <a:ext cx="714828" cy="714828"/>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程序页">
    <p:bg>
      <p:bgPr>
        <a:solidFill>
          <a:schemeClr val="bg1"/>
        </a:solidFill>
        <a:effectLst/>
      </p:bgPr>
    </p:bg>
    <p:spTree>
      <p:nvGrpSpPr>
        <p:cNvPr id="1" name=""/>
        <p:cNvGrpSpPr/>
        <p:nvPr/>
      </p:nvGrpSpPr>
      <p:grpSpPr>
        <a:xfrm>
          <a:off x="0" y="0"/>
          <a:ext cx="0" cy="0"/>
          <a:chOff x="0" y="0"/>
          <a:chExt cx="0" cy="0"/>
        </a:xfrm>
      </p:grpSpPr>
      <p:sp>
        <p:nvSpPr>
          <p:cNvPr id="11" name="AutoShape 23"/>
          <p:cNvSpPr>
            <a:spLocks noChangeArrowheads="1"/>
          </p:cNvSpPr>
          <p:nvPr userDrawn="1"/>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userDrawn="1"/>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pic>
        <p:nvPicPr>
          <p:cNvPr id="8" name="图片 7"/>
          <p:cNvPicPr>
            <a:picLocks noChangeAspect="1"/>
          </p:cNvPicPr>
          <p:nvPr userDrawn="1"/>
        </p:nvPicPr>
        <p:blipFill>
          <a:blip r:embed="rId2"/>
          <a:stretch>
            <a:fillRect/>
          </a:stretch>
        </p:blipFill>
        <p:spPr>
          <a:xfrm>
            <a:off x="633413" y="6191250"/>
            <a:ext cx="1628775" cy="557213"/>
          </a:xfrm>
          <a:prstGeom prst="rect">
            <a:avLst/>
          </a:prstGeom>
          <a:ln>
            <a:noFill/>
          </a:ln>
          <a:effectLst>
            <a:outerShdw blurRad="292100" dist="139700" dir="2700000" algn="tl" rotWithShape="0">
              <a:schemeClr val="bg1">
                <a:lumMod val="50000"/>
                <a:alpha val="65000"/>
              </a:schemeClr>
            </a:outerShdw>
          </a:effectLst>
        </p:spPr>
      </p:pic>
      <p:sp>
        <p:nvSpPr>
          <p:cNvPr id="4" name="内容占位符 2"/>
          <p:cNvSpPr>
            <a:spLocks noGrp="1"/>
          </p:cNvSpPr>
          <p:nvPr>
            <p:ph idx="1"/>
          </p:nvPr>
        </p:nvSpPr>
        <p:spPr>
          <a:xfrm>
            <a:off x="423819" y="1753674"/>
            <a:ext cx="11107601" cy="433972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fontAlgn="base"/>
            <a:r>
              <a:rPr lang="zh-CN" altLang="en-US" strike="noStrike" noProof="1" smtClean="0"/>
              <a:t>单击此处编辑母版文本样式</a:t>
            </a:r>
          </a:p>
          <a:p>
            <a:pPr lvl="1" fontAlgn="base"/>
            <a:r>
              <a:rPr lang="zh-CN" altLang="en-US" sz="2330" strike="noStrike" noProof="1" smtClean="0"/>
              <a:t>第二级</a:t>
            </a:r>
            <a:endParaRPr lang="zh-CN" altLang="en-US" strike="noStrike" noProof="1" smtClean="0"/>
          </a:p>
          <a:p>
            <a:pPr lvl="2" fontAlgn="base"/>
            <a:r>
              <a:rPr lang="zh-CN" altLang="en-US" sz="1905" strike="noStrike" noProof="1" smtClean="0"/>
              <a:t>第三级</a:t>
            </a:r>
            <a:endParaRPr lang="zh-CN" altLang="en-US" strike="noStrike" noProof="1" smtClean="0"/>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pPr fontAlgn="base"/>
            <a:r>
              <a:rPr lang="zh-CN" altLang="en-US" strike="noStrike" noProof="1" smtClean="0"/>
              <a:t>单击此处编辑母版标题样式</a:t>
            </a:r>
            <a:endParaRPr lang="zh-CN" altLang="en-US" strike="noStrike" noProof="1"/>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fontAlgn="base"/>
            <a:r>
              <a:rPr lang="zh-CN" altLang="en-US" strike="noStrike" noProof="1" smtClean="0"/>
              <a:t>单击此处编辑母版文本样式</a:t>
            </a:r>
          </a:p>
        </p:txBody>
      </p:sp>
      <p:sp>
        <p:nvSpPr>
          <p:cNvPr id="3" name="日期占位符 2"/>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C2731D80-E298-49C5-A318-CA7D9C1F17A1}"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2020/7/3</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3"/>
          </p:nvPr>
        </p:nvSpPr>
        <p:spPr/>
        <p:txBody>
          <a:bodyPr/>
          <a:lstStyle/>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solidFill>
        <a:effectLst/>
      </p:bgPr>
    </p:bg>
    <p:spTree>
      <p:nvGrpSpPr>
        <p:cNvPr id="1" name=""/>
        <p:cNvGrpSpPr/>
        <p:nvPr/>
      </p:nvGrpSpPr>
      <p:grpSpPr>
        <a:xfrm>
          <a:off x="0" y="0"/>
          <a:ext cx="0" cy="0"/>
          <a:chOff x="0" y="0"/>
          <a:chExt cx="0" cy="0"/>
        </a:xfrm>
      </p:grpSpPr>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 name="内容占位符 2"/>
          <p:cNvSpPr>
            <a:spLocks noGrp="1"/>
          </p:cNvSpPr>
          <p:nvPr>
            <p:ph idx="1"/>
          </p:nvPr>
        </p:nvSpPr>
        <p:spPr>
          <a:xfrm>
            <a:off x="423819" y="1754668"/>
            <a:ext cx="11107601" cy="436923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fontAlgn="base"/>
            <a:r>
              <a:rPr lang="zh-CN" altLang="en-US" strike="noStrike" noProof="1" smtClean="0"/>
              <a:t>单击此处编辑母版文本样式</a:t>
            </a:r>
          </a:p>
          <a:p>
            <a:pPr lvl="1" fontAlgn="base"/>
            <a:r>
              <a:rPr lang="zh-CN" altLang="en-US" sz="2330" strike="noStrike" noProof="1" smtClean="0"/>
              <a:t>第二级</a:t>
            </a:r>
            <a:endParaRPr lang="zh-CN" altLang="en-US" strike="noStrike" noProof="1" smtClean="0"/>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pPr fontAlgn="base"/>
            <a:r>
              <a:rPr lang="zh-CN" altLang="en-US" strike="noStrike" noProof="1" smtClean="0"/>
              <a:t>单击此处编辑母版标题样式</a:t>
            </a:r>
            <a:endParaRPr lang="zh-CN" altLang="en-US" strike="noStrike" noProof="1"/>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fontAlgn="base"/>
            <a:r>
              <a:rPr lang="zh-CN" altLang="en-US" strike="noStrike" noProof="1" smtClean="0"/>
              <a:t>单击此处编辑母版文本样式</a:t>
            </a:r>
          </a:p>
        </p:txBody>
      </p:sp>
      <p:sp>
        <p:nvSpPr>
          <p:cNvPr id="3" name="日期占位符 2"/>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C2731D80-E298-49C5-A318-CA7D9C1F17A1}"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2020/7/3</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3"/>
          </p:nvPr>
        </p:nvSpPr>
        <p:spPr/>
        <p:txBody>
          <a:bodyPr/>
          <a:lstStyle/>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空白">
    <p:bg>
      <p:bgPr>
        <a:solidFill>
          <a:schemeClr val="bg1"/>
        </a:solid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50" b="0" i="0" u="none" strike="noStrike" kern="1200" cap="none" spc="0" normalizeH="0" baseline="0" noProof="0" dirty="0">
              <a:ln>
                <a:noFill/>
              </a:ln>
              <a:solidFill>
                <a:schemeClr val="bg1"/>
              </a:solidFill>
              <a:effectLst/>
              <a:uLnTx/>
              <a:uFillTx/>
              <a:latin typeface="Calibri" panose="020F0502020204030204"/>
              <a:ea typeface="宋体" panose="02010600030101010101" pitchFamily="2" charset="-122"/>
              <a:cs typeface="宋体" panose="02010600030101010101" pitchFamily="2" charset="-122"/>
            </a:endParaRPr>
          </a:p>
        </p:txBody>
      </p:sp>
      <p:pic>
        <p:nvPicPr>
          <p:cNvPr id="11" name="图片 10" descr="AW视觉符号.jpg"/>
          <p:cNvPicPr>
            <a:picLocks noChangeAspect="1"/>
          </p:cNvPicPr>
          <p:nvPr/>
        </p:nvPicPr>
        <p:blipFill>
          <a:blip r:embed="rId2" cstate="print"/>
          <a:stretch>
            <a:fillRect/>
          </a:stretch>
        </p:blipFill>
        <p:spPr>
          <a:xfrm>
            <a:off x="202394" y="2246810"/>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C2731D80-E298-49C5-A318-CA7D9C1F17A1}"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2020/7/3</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标题幻灯片">
    <p:bg>
      <p:bgPr>
        <a:solidFill>
          <a:schemeClr val="bg1"/>
        </a:solidFill>
        <a:effectLst/>
      </p:bgPr>
    </p:bg>
    <p:spTree>
      <p:nvGrpSpPr>
        <p:cNvPr id="1" name=""/>
        <p:cNvGrpSpPr/>
        <p:nvPr/>
      </p:nvGrpSpPr>
      <p:grpSpPr>
        <a:xfrm>
          <a:off x="0" y="0"/>
          <a:ext cx="0" cy="0"/>
          <a:chOff x="0" y="0"/>
          <a:chExt cx="0" cy="0"/>
        </a:xfrm>
      </p:grpSpPr>
      <p:pic>
        <p:nvPicPr>
          <p:cNvPr id="9" name="图片 8" descr="AW视觉符号.jpg"/>
          <p:cNvPicPr>
            <a:picLocks noChangeAspect="1"/>
          </p:cNvPicPr>
          <p:nvPr/>
        </p:nvPicPr>
        <p:blipFill>
          <a:blip r:embed="rId2" cstate="print"/>
          <a:stretch>
            <a:fillRect/>
          </a:stretch>
        </p:blipFill>
        <p:spPr>
          <a:xfrm>
            <a:off x="202394" y="2246810"/>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标题 14"/>
          <p:cNvSpPr>
            <a:spLocks noGrp="1"/>
          </p:cNvSpPr>
          <p:nvPr>
            <p:ph type="title"/>
          </p:nvPr>
        </p:nvSpPr>
        <p:spPr>
          <a:xfrm>
            <a:off x="5926234" y="2706149"/>
            <a:ext cx="5889861" cy="692150"/>
          </a:xfrm>
        </p:spPr>
        <p:txBody>
          <a:bodyPr/>
          <a:lstStyle>
            <a:lvl1pPr algn="ctr">
              <a:defRPr sz="3600" b="1" baseline="0">
                <a:solidFill>
                  <a:schemeClr val="bg1"/>
                </a:solidFill>
                <a:latin typeface="Times New Roman" panose="02020603050405020304" pitchFamily="18" charset="0"/>
              </a:defRPr>
            </a:lvl1pPr>
          </a:lstStyle>
          <a:p>
            <a:pPr fontAlgn="base"/>
            <a:r>
              <a:rPr lang="zh-CN" altLang="en-US" strike="noStrike" noProof="1"/>
              <a:t>单击此处编辑母版标题样式</a:t>
            </a:r>
          </a:p>
        </p:txBody>
      </p:sp>
      <p:sp>
        <p:nvSpPr>
          <p:cNvPr id="16" name="日期占位符 29"/>
          <p:cNvSpPr>
            <a:spLocks noGrp="1"/>
          </p:cNvSpPr>
          <p:nvPr>
            <p:ph type="dt" sz="half" idx="2"/>
          </p:nvPr>
        </p:nvSpPr>
        <p:spPr>
          <a:xfrm>
            <a:off x="9447213" y="3771900"/>
            <a:ext cx="2743200" cy="365125"/>
          </a:xfrm>
          <a:prstGeom prst="rect">
            <a:avLst/>
          </a:prstGeom>
        </p:spPr>
        <p:txBody>
          <a:bodyPr vert="horz" lIns="91440" tIns="45720" rIns="91440" bIns="45720" rtlCol="0" anchor="ctr"/>
          <a:lstStyle>
            <a:lvl1pPr algn="r">
              <a:defRPr sz="2400" b="1" smtClean="0">
                <a:solidFill>
                  <a:schemeClr val="bg1"/>
                </a:solidFill>
                <a:latin typeface="微软雅黑" panose="020B0503020204020204" pitchFamily="34" charset="-122"/>
                <a:ea typeface="微软雅黑" panose="020B0503020204020204" pitchFamily="34" charset="-122"/>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72068390-5C11-4120-8A96-73CBF53DB6EA}" type="datetimeFigureOut">
              <a:rPr kumimoji="0" lang="zh-CN" altLang="en-US" sz="2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2020/7/3</a:t>
            </a:fld>
            <a:endParaRPr kumimoji="0" lang="zh-CN" altLang="en-US" sz="2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 name="页脚占位符 1"/>
          <p:cNvSpPr>
            <a:spLocks noGrp="1"/>
          </p:cNvSpPr>
          <p:nvPr>
            <p:ph type="ftr" sz="quarter" idx="10"/>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灯片编号占位符 2"/>
          <p:cNvSpPr>
            <a:spLocks noGrp="1"/>
          </p:cNvSpPr>
          <p:nvPr>
            <p:ph type="sldNum" sz="quarter" idx="11"/>
          </p:nvPr>
        </p:nvSpPr>
        <p:spPr>
          <a:xfrm>
            <a:off x="8610600" y="6356350"/>
            <a:ext cx="2743200" cy="365125"/>
          </a:xfrm>
          <a:prstGeom prst="rect">
            <a:avLst/>
          </a:prstGeom>
        </p:spPr>
        <p:txBody>
          <a:bodyPr vert="horz" lIns="91440" tIns="45720" rIns="91440" bIns="45720" rtlCol="0" anchor="ctr"/>
          <a:lstStyle/>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hf sldNum="0"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标题幻灯片">
    <p:bg>
      <p:bgPr>
        <a:solidFill>
          <a:schemeClr val="bg1"/>
        </a:solid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50" b="0" i="0" u="none" strike="noStrike" kern="1200" cap="none" spc="0" normalizeH="0" baseline="0" noProof="0" dirty="0">
              <a:ln>
                <a:noFill/>
              </a:ln>
              <a:solidFill>
                <a:schemeClr val="bg1"/>
              </a:solidFill>
              <a:effectLst/>
              <a:uLnTx/>
              <a:uFillTx/>
              <a:latin typeface="Calibri" panose="020F0502020204030204"/>
              <a:ea typeface="宋体" panose="02010600030101010101" pitchFamily="2" charset="-122"/>
              <a:cs typeface="宋体" panose="02010600030101010101" pitchFamily="2" charset="-122"/>
            </a:endParaRPr>
          </a:p>
        </p:txBody>
      </p:sp>
      <p:pic>
        <p:nvPicPr>
          <p:cNvPr id="9" name="图片 8" descr="AW视觉符号.jpg"/>
          <p:cNvPicPr>
            <a:picLocks noChangeAspect="1"/>
          </p:cNvPicPr>
          <p:nvPr/>
        </p:nvPicPr>
        <p:blipFill>
          <a:blip r:embed="rId2" cstate="print"/>
          <a:stretch>
            <a:fillRect/>
          </a:stretch>
        </p:blipFill>
        <p:spPr>
          <a:xfrm>
            <a:off x="202394" y="2246810"/>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标题 14"/>
          <p:cNvSpPr>
            <a:spLocks noGrp="1"/>
          </p:cNvSpPr>
          <p:nvPr>
            <p:ph type="title"/>
          </p:nvPr>
        </p:nvSpPr>
        <p:spPr>
          <a:xfrm>
            <a:off x="5570806" y="2706149"/>
            <a:ext cx="6245289" cy="692150"/>
          </a:xfrm>
        </p:spPr>
        <p:txBody>
          <a:bodyPr/>
          <a:lstStyle>
            <a:lvl1pPr algn="ctr">
              <a:defRPr sz="3600" b="1" baseline="0">
                <a:solidFill>
                  <a:schemeClr val="bg1"/>
                </a:solidFill>
                <a:latin typeface="Times New Roman" panose="02020603050405020304" pitchFamily="18" charset="0"/>
              </a:defRPr>
            </a:lvl1pPr>
          </a:lstStyle>
          <a:p>
            <a:pPr fontAlgn="base"/>
            <a:r>
              <a:rPr lang="zh-CN" altLang="en-US" strike="noStrike" noProof="1"/>
              <a:t>单击此处编辑母版标题样式</a:t>
            </a:r>
          </a:p>
        </p:txBody>
      </p:sp>
      <p:sp>
        <p:nvSpPr>
          <p:cNvPr id="16" name="日期占位符 29"/>
          <p:cNvSpPr>
            <a:spLocks noGrp="1"/>
          </p:cNvSpPr>
          <p:nvPr>
            <p:ph type="dt" sz="half" idx="2"/>
          </p:nvPr>
        </p:nvSpPr>
        <p:spPr>
          <a:xfrm>
            <a:off x="7329488" y="3659188"/>
            <a:ext cx="2005013" cy="365125"/>
          </a:xfrm>
          <a:prstGeom prst="rect">
            <a:avLst/>
          </a:prstGeom>
        </p:spPr>
        <p:txBody>
          <a:bodyPr vert="horz" lIns="91440" tIns="45720" rIns="91440" bIns="45720" rtlCol="0" anchor="ctr"/>
          <a:lstStyle>
            <a:lvl1pPr algn="r">
              <a:defRPr sz="2400" b="1">
                <a:solidFill>
                  <a:schemeClr val="bg1"/>
                </a:solidFill>
                <a:latin typeface="微软雅黑" panose="020B0503020204020204" pitchFamily="34" charset="-122"/>
                <a:ea typeface="微软雅黑" panose="020B0503020204020204" pitchFamily="34" charset="-122"/>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5EFD6F6-2F20-4B1A-A667-B95C1338A7FC}" type="datetime5">
              <a:rPr kumimoji="0" lang="zh-CN" altLang="en-US" sz="24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2020/7/3</a:t>
            </a:fld>
            <a:endParaRPr kumimoji="0" lang="zh-CN" altLang="en-US" sz="24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 name="页脚占位符 1"/>
          <p:cNvSpPr>
            <a:spLocks noGrp="1"/>
          </p:cNvSpPr>
          <p:nvPr>
            <p:ph type="ftr" sz="quarter" idx="10"/>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灯片编号占位符 2"/>
          <p:cNvSpPr>
            <a:spLocks noGrp="1"/>
          </p:cNvSpPr>
          <p:nvPr>
            <p:ph type="sldNum" sz="quarter" idx="11"/>
          </p:nvPr>
        </p:nvSpPr>
        <p:spPr>
          <a:xfrm>
            <a:off x="8610600" y="6356350"/>
            <a:ext cx="2743200" cy="365125"/>
          </a:xfrm>
          <a:prstGeom prst="rect">
            <a:avLst/>
          </a:prstGeom>
        </p:spPr>
        <p:txBody>
          <a:bodyPr vert="horz" lIns="91440" tIns="45720" rIns="91440" bIns="45720" rtlCol="0" anchor="ctr"/>
          <a:lstStyle/>
          <a:p>
            <a:pPr lvl="0" fontAlgn="base">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a typeface="宋体" panose="02010600030101010101" pitchFamily="2" charset="-122"/>
            </a:endParaRPr>
          </a:p>
        </p:txBody>
      </p:sp>
    </p:spTree>
  </p:cSld>
  <p:clrMapOvr>
    <a:masterClrMapping/>
  </p:clrMapOvr>
  <p:hf sldNum="0" hdr="0" ft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程序页">
    <p:bg>
      <p:bgPr>
        <a:solidFill>
          <a:schemeClr val="bg1"/>
        </a:solidFill>
        <a:effectLst/>
      </p:bgPr>
    </p:bg>
    <p:spTree>
      <p:nvGrpSpPr>
        <p:cNvPr id="1" name=""/>
        <p:cNvGrpSpPr/>
        <p:nvPr/>
      </p:nvGrpSpPr>
      <p:grpSpPr>
        <a:xfrm>
          <a:off x="0" y="0"/>
          <a:ext cx="0" cy="0"/>
          <a:chOff x="0" y="0"/>
          <a:chExt cx="0" cy="0"/>
        </a:xfrm>
      </p:grpSpPr>
      <p:sp>
        <p:nvSpPr>
          <p:cNvPr id="3074" name="Rectangle 12"/>
          <p:cNvSpPr/>
          <p:nvPr/>
        </p:nvSpPr>
        <p:spPr>
          <a:xfrm>
            <a:off x="9937750" y="6392863"/>
            <a:ext cx="571500" cy="231775"/>
          </a:xfrm>
          <a:prstGeom prst="rect">
            <a:avLst/>
          </a:prstGeom>
          <a:noFill/>
          <a:ln w="9525">
            <a:noFill/>
          </a:ln>
        </p:spPr>
        <p:txBody>
          <a:bodyPr anchor="t"/>
          <a:lstStyle/>
          <a:p>
            <a:pPr lvl="0" algn="ctr"/>
            <a:r>
              <a:rPr lang="en-US" altLang="zh-CN" sz="1000" dirty="0">
                <a:solidFill>
                  <a:srgbClr val="7F7F7F"/>
                </a:solidFill>
                <a:latin typeface="Arial" panose="020B0604020202020204" pitchFamily="34" charset="0"/>
                <a:ea typeface="宋体" panose="02010600030101010101" pitchFamily="2" charset="-122"/>
              </a:rPr>
              <a:t> </a:t>
            </a:r>
            <a:fld id="{9A0DB2DC-4C9A-4742-B13C-FB6460FD3503}" type="slidenum">
              <a:rPr lang="en-US" altLang="zh-CN" sz="1000" dirty="0">
                <a:solidFill>
                  <a:srgbClr val="7F7F7F"/>
                </a:solidFill>
                <a:latin typeface="Arial" panose="020B0604020202020204" pitchFamily="34" charset="0"/>
                <a:ea typeface="宋体" panose="02010600030101010101" pitchFamily="2" charset="-122"/>
              </a:rPr>
              <a:t>‹#›</a:t>
            </a:fld>
            <a:endParaRPr lang="en-US" altLang="zh-CN" sz="1000" dirty="0">
              <a:latin typeface="Arial" panose="020B0604020202020204" pitchFamily="34" charset="0"/>
              <a:ea typeface="Arial" panose="020B0604020202020204" pitchFamily="34" charset="0"/>
            </a:endParaRPr>
          </a:p>
        </p:txBody>
      </p:sp>
      <p:cxnSp>
        <p:nvCxnSpPr>
          <p:cNvPr id="9" name="直接连接符 19"/>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a:stCxn id="6" idx="3"/>
          </p:cNvCxnSpPr>
          <p:nvPr/>
        </p:nvCxnSpPr>
        <p:spPr>
          <a:xfrm flipV="1">
            <a:off x="3719513" y="6508750"/>
            <a:ext cx="621823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矩形 14"/>
          <p:cNvSpPr>
            <a:spLocks noChangeArrowheads="1"/>
          </p:cNvSpPr>
          <p:nvPr/>
        </p:nvSpPr>
        <p:spPr bwMode="auto">
          <a:xfrm>
            <a:off x="2479675" y="6346825"/>
            <a:ext cx="1239838" cy="346075"/>
          </a:xfrm>
          <a:prstGeom prst="rect">
            <a:avLst/>
          </a:prstGeom>
          <a:noFill/>
          <a:ln>
            <a:noFill/>
          </a:ln>
        </p:spPr>
        <p:txBody>
          <a:bodyPr wrap="square"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600"/>
              </a:spcBef>
              <a:spcAft>
                <a:spcPts val="0"/>
              </a:spcAft>
              <a:buClrTx/>
              <a:buSzTx/>
              <a:buFontTx/>
              <a:buNone/>
              <a:defRPr/>
            </a:pPr>
            <a:r>
              <a:rPr kumimoji="0" lang="zh-CN" altLang="en-US" sz="11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大数据挖掘</a:t>
            </a:r>
            <a:r>
              <a:rPr kumimoji="0" lang="zh-CN" altLang="en-US"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专家</a:t>
            </a:r>
            <a:endParaRPr kumimoji="0" lang="en-US" altLang="zh-CN" sz="11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pic>
        <p:nvPicPr>
          <p:cNvPr id="3080" name="图片 12" descr="泰迪logo无底色.png"/>
          <p:cNvPicPr>
            <a:picLocks noChangeAspect="1"/>
          </p:cNvPicPr>
          <p:nvPr userDrawn="1"/>
        </p:nvPicPr>
        <p:blipFill>
          <a:blip r:embed="rId2"/>
          <a:srcRect l="-8151" r="-8151"/>
          <a:stretch>
            <a:fillRect/>
          </a:stretch>
        </p:blipFill>
        <p:spPr>
          <a:xfrm>
            <a:off x="230188" y="6272213"/>
            <a:ext cx="2162175" cy="471487"/>
          </a:xfrm>
          <a:prstGeom prst="rect">
            <a:avLst/>
          </a:prstGeom>
          <a:noFill/>
          <a:ln w="9525">
            <a:noFill/>
          </a:ln>
        </p:spPr>
      </p:pic>
      <p:cxnSp>
        <p:nvCxnSpPr>
          <p:cNvPr id="17" name="直接连接符 16"/>
          <p:cNvCxnSpPr>
            <a:stCxn id="6" idx="3"/>
          </p:cNvCxnSpPr>
          <p:nvPr/>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53674"/>
            <a:ext cx="11107601" cy="433972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fontAlgn="base"/>
            <a:r>
              <a:rPr lang="zh-CN" altLang="en-US" strike="noStrike" noProof="1" smtClean="0"/>
              <a:t>单击此处编辑母版文本样式</a:t>
            </a:r>
          </a:p>
          <a:p>
            <a:pPr lvl="1" fontAlgn="base"/>
            <a:r>
              <a:rPr lang="zh-CN" altLang="en-US" sz="2330" strike="noStrike" noProof="1" smtClean="0"/>
              <a:t>第二级</a:t>
            </a:r>
            <a:endParaRPr lang="zh-CN" altLang="en-US" strike="noStrike" noProof="1" smtClean="0"/>
          </a:p>
          <a:p>
            <a:pPr lvl="2" fontAlgn="base"/>
            <a:r>
              <a:rPr lang="zh-CN" altLang="en-US" sz="1905" strike="noStrike" noProof="1" smtClean="0"/>
              <a:t>第三级</a:t>
            </a:r>
            <a:endParaRPr lang="zh-CN" altLang="en-US" strike="noStrike" noProof="1" smtClean="0"/>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pPr fontAlgn="base"/>
            <a:r>
              <a:rPr lang="zh-CN" altLang="en-US" strike="noStrike" noProof="1" smtClean="0"/>
              <a:t>单击此处编辑母版标题样式</a:t>
            </a:r>
            <a:endParaRPr lang="zh-CN" altLang="en-US" strike="noStrike" noProof="1"/>
          </a:p>
        </p:txBody>
      </p:sp>
      <p:sp>
        <p:nvSpPr>
          <p:cNvPr id="14" name="内容占位符 2"/>
          <p:cNvSpPr>
            <a:spLocks noGrp="1"/>
          </p:cNvSpPr>
          <p:nvPr>
            <p:ph idx="10"/>
          </p:nvPr>
        </p:nvSpPr>
        <p:spPr>
          <a:xfrm>
            <a:off x="423819" y="1138980"/>
            <a:ext cx="11107601" cy="426469"/>
          </a:xfrm>
          <a:noFill/>
          <a:ln>
            <a:noFill/>
          </a:ln>
        </p:spPr>
        <p:txBody>
          <a:bodyPr vert="horz" wrap="square" lIns="91440" tIns="45720" rIns="91440" bIns="45720" numCol="1" anchor="ctr" anchorCtr="0" compatLnSpc="1">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marL="362585" lvl="0" indent="-362585" fontAlgn="base">
              <a:lnSpc>
                <a:spcPct val="130000"/>
              </a:lnSpc>
              <a:buClr>
                <a:srgbClr val="032089"/>
              </a:buClr>
            </a:pPr>
            <a:r>
              <a:rPr lang="zh-CN" altLang="en-US" strike="noStrike" noProof="1" smtClean="0"/>
              <a:t>单击此处编辑母版文本样式</a:t>
            </a:r>
          </a:p>
        </p:txBody>
      </p:sp>
      <p:sp>
        <p:nvSpPr>
          <p:cNvPr id="3" name="日期占位符 2"/>
          <p:cNvSpPr>
            <a:spLocks noGrp="1"/>
          </p:cNvSpPr>
          <p:nvPr>
            <p:ph type="dt" sz="half" idx="11"/>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8B362659-EDEF-4896-B44C-15816E2E4CD8}"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2020/7/3</a:t>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2"/>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3"/>
          </p:nvPr>
        </p:nvSpPr>
        <p:spPr>
          <a:xfrm>
            <a:off x="8610600" y="6356350"/>
            <a:ext cx="2743200" cy="365125"/>
          </a:xfrm>
          <a:prstGeom prst="rect">
            <a:avLst/>
          </a:prstGeom>
        </p:spPr>
        <p:txBody>
          <a:bodyPr vert="horz" lIns="91440" tIns="45720" rIns="91440" bIns="45720" rtlCol="0" anchor="ctr"/>
          <a:lstStyle/>
          <a:p>
            <a:pPr lvl="0" fontAlgn="base">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a typeface="宋体" panose="02010600030101010101" pitchFamily="2" charset="-122"/>
            </a:endParaRPr>
          </a:p>
        </p:txBody>
      </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solidFill>
        <a:effectLst/>
      </p:bgPr>
    </p:bg>
    <p:spTree>
      <p:nvGrpSpPr>
        <p:cNvPr id="1" name=""/>
        <p:cNvGrpSpPr/>
        <p:nvPr/>
      </p:nvGrpSpPr>
      <p:grpSpPr>
        <a:xfrm>
          <a:off x="0" y="0"/>
          <a:ext cx="0" cy="0"/>
          <a:chOff x="0" y="0"/>
          <a:chExt cx="0" cy="0"/>
        </a:xfrm>
      </p:grpSpPr>
      <p:sp>
        <p:nvSpPr>
          <p:cNvPr id="11" name="AutoShape 23"/>
          <p:cNvSpPr>
            <a:spLocks noChangeArrowheads="1"/>
          </p:cNvSpPr>
          <p:nvPr/>
        </p:nvSpPr>
        <p:spPr bwMode="auto">
          <a:xfrm>
            <a:off x="246063" y="915988"/>
            <a:ext cx="9596438" cy="4603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AutoShape 23"/>
          <p:cNvSpPr>
            <a:spLocks noChangeArrowheads="1"/>
          </p:cNvSpPr>
          <p:nvPr/>
        </p:nvSpPr>
        <p:spPr bwMode="auto">
          <a:xfrm>
            <a:off x="9842500" y="915988"/>
            <a:ext cx="1989138" cy="4603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defRPr/>
            </a:pPr>
            <a:endParaRPr kumimoji="0" lang="zh-CN" altLang="en-US" sz="9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 name="内容占位符 2"/>
          <p:cNvSpPr>
            <a:spLocks noGrp="1"/>
          </p:cNvSpPr>
          <p:nvPr>
            <p:ph idx="1"/>
          </p:nvPr>
        </p:nvSpPr>
        <p:spPr>
          <a:xfrm>
            <a:off x="423819" y="1754668"/>
            <a:ext cx="11107601" cy="436923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fontAlgn="base"/>
            <a:r>
              <a:rPr lang="zh-CN" altLang="en-US" strike="noStrike" noProof="1" smtClean="0"/>
              <a:t>单击此处编辑母版文本样式</a:t>
            </a:r>
          </a:p>
          <a:p>
            <a:pPr lvl="1" fontAlgn="base"/>
            <a:r>
              <a:rPr lang="zh-CN" altLang="en-US" sz="2330" strike="noStrike" noProof="1" smtClean="0"/>
              <a:t>第二级</a:t>
            </a:r>
            <a:endParaRPr lang="zh-CN" altLang="en-US" strike="noStrike" noProof="1" smtClean="0"/>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pPr fontAlgn="base"/>
            <a:r>
              <a:rPr lang="zh-CN" altLang="en-US" strike="noStrike" noProof="1" smtClean="0"/>
              <a:t>单击此处编辑母版标题样式</a:t>
            </a:r>
            <a:endParaRPr lang="zh-CN" altLang="en-US" strike="noStrike" noProof="1"/>
          </a:p>
        </p:txBody>
      </p:sp>
      <p:sp>
        <p:nvSpPr>
          <p:cNvPr id="14" name="内容占位符 2"/>
          <p:cNvSpPr>
            <a:spLocks noGrp="1"/>
          </p:cNvSpPr>
          <p:nvPr>
            <p:ph idx="10"/>
          </p:nvPr>
        </p:nvSpPr>
        <p:spPr>
          <a:xfrm>
            <a:off x="423819" y="1138980"/>
            <a:ext cx="11107601" cy="426469"/>
          </a:xfrm>
          <a:noFill/>
          <a:ln>
            <a:noFill/>
          </a:ln>
        </p:spPr>
        <p:txBody>
          <a:bodyPr vert="horz" wrap="square" lIns="91440" tIns="45720" rIns="91440" bIns="45720" numCol="1" anchor="ctr" anchorCtr="0" compatLnSpc="1">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marL="362585" lvl="0" indent="-362585" fontAlgn="base">
              <a:lnSpc>
                <a:spcPct val="130000"/>
              </a:lnSpc>
              <a:buClr>
                <a:srgbClr val="032089"/>
              </a:buClr>
            </a:pPr>
            <a:r>
              <a:rPr lang="zh-CN" altLang="en-US" strike="noStrike" noProof="1" smtClean="0"/>
              <a:t>单击此处编辑母版文本样式</a:t>
            </a:r>
          </a:p>
        </p:txBody>
      </p:sp>
      <p:sp>
        <p:nvSpPr>
          <p:cNvPr id="3" name="日期占位符 2"/>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8B362659-EDEF-4896-B44C-15816E2E4CD8}"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2020/7/3</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3"/>
          </p:nvPr>
        </p:nvSpPr>
        <p:spPr/>
        <p:txBody>
          <a:bodyPr/>
          <a:lstStyle/>
          <a:p>
            <a:pPr lvl="0" fontAlgn="base">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a typeface="宋体" panose="02010600030101010101" pitchFamily="2" charset="-122"/>
            </a:endParaRPr>
          </a:p>
        </p:txBody>
      </p:sp>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空白">
    <p:bg>
      <p:bgPr>
        <a:solidFill>
          <a:schemeClr val="bg1"/>
        </a:solidFill>
        <a:effectLst/>
      </p:bgPr>
    </p:bg>
    <p:spTree>
      <p:nvGrpSpPr>
        <p:cNvPr id="1" name=""/>
        <p:cNvGrpSpPr/>
        <p:nvPr/>
      </p:nvGrpSpPr>
      <p:grpSpPr>
        <a:xfrm>
          <a:off x="0" y="0"/>
          <a:ext cx="0" cy="0"/>
          <a:chOff x="0" y="0"/>
          <a:chExt cx="0" cy="0"/>
        </a:xfrm>
      </p:grpSpPr>
      <p:pic>
        <p:nvPicPr>
          <p:cNvPr id="11" name="图片 10" descr="AW视觉符号.jpg"/>
          <p:cNvPicPr>
            <a:picLocks noChangeAspect="1"/>
          </p:cNvPicPr>
          <p:nvPr/>
        </p:nvPicPr>
        <p:blipFill>
          <a:blip r:embed="rId2" cstate="print"/>
          <a:stretch>
            <a:fillRect/>
          </a:stretch>
        </p:blipFill>
        <p:spPr>
          <a:xfrm>
            <a:off x="202394" y="2246810"/>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8B362659-EDEF-4896-B44C-15816E2E4CD8}"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2020/7/3</a:t>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lvl="0" fontAlgn="base">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D1FB01A-61B5-429E-948F-AF7844F4ECEE}" type="datetimeFigureOut">
              <a:rPr lang="zh-CN" altLang="en-US" smtClean="0"/>
              <a:t>2020/7/3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0B2CA2-EC76-460B-9027-427100CA5803}"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D1FB01A-61B5-429E-948F-AF7844F4ECEE}" type="datetimeFigureOut">
              <a:rPr lang="zh-CN" altLang="en-US" smtClean="0"/>
              <a:t>2020/7/3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0B2CA2-EC76-460B-9027-427100CA580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D1FB01A-61B5-429E-948F-AF7844F4ECEE}" type="datetimeFigureOut">
              <a:rPr lang="zh-CN" altLang="en-US" smtClean="0"/>
              <a:t>2020/7/3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70B2CA2-EC76-460B-9027-427100CA5803}"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D1FB01A-61B5-429E-948F-AF7844F4ECEE}" type="datetimeFigureOut">
              <a:rPr lang="zh-CN" altLang="en-US" smtClean="0"/>
              <a:t>2020/7/3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70B2CA2-EC76-460B-9027-427100CA5803}"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D1FB01A-61B5-429E-948F-AF7844F4ECEE}" type="datetimeFigureOut">
              <a:rPr lang="zh-CN" altLang="en-US" smtClean="0"/>
              <a:t>2020/7/3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70B2CA2-EC76-460B-9027-427100CA580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D1FB01A-61B5-429E-948F-AF7844F4ECEE}" type="datetimeFigureOut">
              <a:rPr lang="zh-CN" altLang="en-US" smtClean="0"/>
              <a:t>2020/7/3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0B2CA2-EC76-460B-9027-427100CA5803}"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D1FB01A-61B5-429E-948F-AF7844F4ECEE}" type="datetimeFigureOut">
              <a:rPr lang="zh-CN" altLang="en-US" smtClean="0"/>
              <a:t>2020/7/3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0B2CA2-EC76-460B-9027-427100CA5803}"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theme" Target="../theme/theme3.xml"/><Relationship Id="rId4"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5" Type="http://schemas.openxmlformats.org/officeDocument/2006/relationships/theme" Target="../theme/theme4.xml"/><Relationship Id="rId4"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5" Type="http://schemas.openxmlformats.org/officeDocument/2006/relationships/theme" Target="../theme/theme5.xml"/><Relationship Id="rId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1FB01A-61B5-429E-948F-AF7844F4ECEE}" type="datetimeFigureOut">
              <a:rPr lang="zh-CN" altLang="en-US" smtClean="0"/>
              <a:t>2020/7/3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0B2CA2-EC76-460B-9027-427100CA580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255588" y="195263"/>
            <a:ext cx="10972800" cy="692150"/>
          </a:xfrm>
          <a:prstGeom prst="rect">
            <a:avLst/>
          </a:prstGeom>
          <a:noFill/>
          <a:ln w="9525">
            <a:noFill/>
          </a:ln>
        </p:spPr>
        <p:txBody>
          <a:bodyPr anchor="ctr"/>
          <a:lstStyle/>
          <a:p>
            <a:pPr lvl="0"/>
            <a:r>
              <a:rPr lang="zh-CN" altLang="en-US" dirty="0"/>
              <a:t>单击此处编辑母版标题样式</a:t>
            </a:r>
          </a:p>
        </p:txBody>
      </p:sp>
      <p:sp>
        <p:nvSpPr>
          <p:cNvPr id="1027" name="文本占位符 2"/>
          <p:cNvSpPr>
            <a:spLocks noGrp="1"/>
          </p:cNvSpPr>
          <p:nvPr>
            <p:ph type="body"/>
          </p:nvPr>
        </p:nvSpPr>
        <p:spPr>
          <a:xfrm>
            <a:off x="422275" y="1187450"/>
            <a:ext cx="10972800" cy="1008063"/>
          </a:xfrm>
          <a:prstGeom prst="rect">
            <a:avLst/>
          </a:prstGeom>
          <a:noFill/>
          <a:ln w="9525">
            <a:noFill/>
          </a:ln>
        </p:spPr>
        <p:txBody>
          <a:bodyPr anchor="t"/>
          <a:lstStyle/>
          <a:p>
            <a:pPr lvl="0"/>
            <a:r>
              <a:rPr lang="zh-CN" altLang="en-US" dirty="0"/>
              <a:t>单击此处编辑母版文本样</a:t>
            </a:r>
          </a:p>
        </p:txBody>
      </p:sp>
      <p:sp>
        <p:nvSpPr>
          <p:cNvPr id="8" name="日期占位符 7"/>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页脚占位符 1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灯片编号占位符 13"/>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898989"/>
                </a:solidFill>
              </a:defRPr>
            </a:lvl1pPr>
          </a:lstStyle>
          <a:p>
            <a:pPr lvl="0"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sldNum="0" hdr="0" ftr="0" dt="0"/>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105" rtl="0" eaLnBrk="1" latinLnBrk="0" hangingPunct="1">
        <a:defRPr sz="1905" kern="1200">
          <a:solidFill>
            <a:schemeClr val="tx1"/>
          </a:solidFill>
          <a:latin typeface="+mn-lt"/>
          <a:ea typeface="+mn-ea"/>
          <a:cs typeface="+mn-cs"/>
        </a:defRPr>
      </a:lvl1pPr>
      <a:lvl2pPr marL="483870" algn="l" defTabSz="967105" rtl="0" eaLnBrk="1" latinLnBrk="0" hangingPunct="1">
        <a:defRPr sz="1905" kern="1200">
          <a:solidFill>
            <a:schemeClr val="tx1"/>
          </a:solidFill>
          <a:latin typeface="+mn-lt"/>
          <a:ea typeface="+mn-ea"/>
          <a:cs typeface="+mn-cs"/>
        </a:defRPr>
      </a:lvl2pPr>
      <a:lvl3pPr marL="967740" algn="l" defTabSz="967105" rtl="0" eaLnBrk="1" latinLnBrk="0" hangingPunct="1">
        <a:defRPr sz="1905" kern="1200">
          <a:solidFill>
            <a:schemeClr val="tx1"/>
          </a:solidFill>
          <a:latin typeface="+mn-lt"/>
          <a:ea typeface="+mn-ea"/>
          <a:cs typeface="+mn-cs"/>
        </a:defRPr>
      </a:lvl3pPr>
      <a:lvl4pPr marL="1450975" algn="l" defTabSz="967105" rtl="0" eaLnBrk="1" latinLnBrk="0" hangingPunct="1">
        <a:defRPr sz="1905" kern="1200">
          <a:solidFill>
            <a:schemeClr val="tx1"/>
          </a:solidFill>
          <a:latin typeface="+mn-lt"/>
          <a:ea typeface="+mn-ea"/>
          <a:cs typeface="+mn-cs"/>
        </a:defRPr>
      </a:lvl4pPr>
      <a:lvl5pPr marL="1934845" algn="l" defTabSz="967105" rtl="0" eaLnBrk="1" latinLnBrk="0" hangingPunct="1">
        <a:defRPr sz="1905" kern="1200">
          <a:solidFill>
            <a:schemeClr val="tx1"/>
          </a:solidFill>
          <a:latin typeface="+mn-lt"/>
          <a:ea typeface="+mn-ea"/>
          <a:cs typeface="+mn-cs"/>
        </a:defRPr>
      </a:lvl5pPr>
      <a:lvl6pPr marL="2418715" algn="l" defTabSz="967105" rtl="0" eaLnBrk="1" latinLnBrk="0" hangingPunct="1">
        <a:defRPr sz="1905" kern="1200">
          <a:solidFill>
            <a:schemeClr val="tx1"/>
          </a:solidFill>
          <a:latin typeface="+mn-lt"/>
          <a:ea typeface="+mn-ea"/>
          <a:cs typeface="+mn-cs"/>
        </a:defRPr>
      </a:lvl6pPr>
      <a:lvl7pPr marL="2902585" algn="l" defTabSz="967105" rtl="0" eaLnBrk="1" latinLnBrk="0" hangingPunct="1">
        <a:defRPr sz="1905" kern="1200">
          <a:solidFill>
            <a:schemeClr val="tx1"/>
          </a:solidFill>
          <a:latin typeface="+mn-lt"/>
          <a:ea typeface="+mn-ea"/>
          <a:cs typeface="+mn-cs"/>
        </a:defRPr>
      </a:lvl7pPr>
      <a:lvl8pPr marL="3386455" algn="l" defTabSz="967105" rtl="0" eaLnBrk="1" latinLnBrk="0" hangingPunct="1">
        <a:defRPr sz="1905" kern="1200">
          <a:solidFill>
            <a:schemeClr val="tx1"/>
          </a:solidFill>
          <a:latin typeface="+mn-lt"/>
          <a:ea typeface="+mn-ea"/>
          <a:cs typeface="+mn-cs"/>
        </a:defRPr>
      </a:lvl8pPr>
      <a:lvl9pPr marL="3870325" algn="l" defTabSz="967105" rtl="0" eaLnBrk="1" latinLnBrk="0" hangingPunct="1">
        <a:defRPr sz="190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fontAlgn="base"/>
            <a:r>
              <a:rPr lang="zh-CN" altLang="en-US" sz="2540" strike="noStrike" noProof="1"/>
              <a:t>单击此处编辑母版标题样式</a:t>
            </a:r>
            <a:endParaRPr lang="zh-CN" altLang="en-US" strike="noStrike" noProof="1"/>
          </a:p>
        </p:txBody>
      </p:sp>
      <p:sp>
        <p:nvSpPr>
          <p:cNvPr id="2051" name="文本占位符 2"/>
          <p:cNvSpPr>
            <a:spLocks noGrp="1"/>
          </p:cNvSpPr>
          <p:nvPr>
            <p:ph type="body" idx="1"/>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fontAlgn="base"/>
            <a:r>
              <a:rPr lang="zh-CN" altLang="en-US" sz="2115" strike="noStrike" noProof="1"/>
              <a:t>单击此处编辑母版文本样</a:t>
            </a:r>
            <a:endParaRPr lang="zh-CN" altLang="en-US" strike="noStrike" noProof="1"/>
          </a:p>
        </p:txBody>
      </p:sp>
      <p:sp>
        <p:nvSpPr>
          <p:cNvPr id="8" name="日期占位符 7"/>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8B362659-EDEF-4896-B44C-15816E2E4CD8}"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2020/7/3</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页脚占位符 1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灯片编号占位符 13"/>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898989"/>
                </a:solidFill>
              </a:defRPr>
            </a:lvl1pPr>
          </a:lstStyle>
          <a:p>
            <a:pPr lvl="0" fontAlgn="base">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Lst>
  <p:hf sldNum="0" hdr="0" ftr="0" dt="0"/>
  <p:txStyles>
    <p:titleStyle>
      <a:lvl1pPr algn="l" rtl="0" eaLnBrk="0" fontAlgn="base" hangingPunct="0">
        <a:spcBef>
          <a:spcPct val="0"/>
        </a:spcBef>
        <a:spcAft>
          <a:spcPct val="0"/>
        </a:spcAft>
        <a:defRPr kumimoji="1" sz="254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4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4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4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4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9pPr>
    </p:titleStyle>
    <p:bodyStyle>
      <a:lvl1pPr marL="362585" indent="-362585" algn="l" rtl="0" eaLnBrk="0" fontAlgn="base" hangingPunct="0">
        <a:spcBef>
          <a:spcPct val="20000"/>
        </a:spcBef>
        <a:spcAft>
          <a:spcPct val="0"/>
        </a:spcAft>
        <a:buClr>
          <a:srgbClr val="000066"/>
        </a:buClr>
        <a:buFont typeface="Wingdings" panose="05000000000000000000" pitchFamily="2" charset="2"/>
        <a:buChar char="n"/>
        <a:defRPr kumimoji="1" sz="2115">
          <a:solidFill>
            <a:schemeClr val="tx1"/>
          </a:solidFill>
          <a:latin typeface="+mn-lt"/>
          <a:ea typeface="+mn-ea"/>
          <a:cs typeface="宋体" panose="02010600030101010101" pitchFamily="2" charset="-122"/>
        </a:defRPr>
      </a:lvl1pPr>
      <a:lvl2pPr marL="786130" indent="-302260" algn="l" rtl="0" eaLnBrk="0" fontAlgn="base" hangingPunct="0">
        <a:spcBef>
          <a:spcPct val="20000"/>
        </a:spcBef>
        <a:spcAft>
          <a:spcPct val="0"/>
        </a:spcAft>
        <a:buFont typeface="Arial" panose="020B0604020202020204" pitchFamily="34" charset="0"/>
        <a:buChar char="–"/>
        <a:defRPr kumimoji="1" sz="2965">
          <a:solidFill>
            <a:schemeClr val="tx1"/>
          </a:solidFill>
          <a:latin typeface="+mn-lt"/>
          <a:ea typeface="+mn-ea"/>
        </a:defRPr>
      </a:lvl2pPr>
      <a:lvl3pPr marL="1209675" indent="-241935" algn="l" rtl="0" eaLnBrk="0" fontAlgn="base" hangingPunct="0">
        <a:spcBef>
          <a:spcPct val="20000"/>
        </a:spcBef>
        <a:spcAft>
          <a:spcPct val="0"/>
        </a:spcAft>
        <a:buFont typeface="Arial" panose="020B0604020202020204" pitchFamily="34" charset="0"/>
        <a:buChar char="•"/>
        <a:defRPr kumimoji="1" sz="2540">
          <a:solidFill>
            <a:schemeClr val="tx1"/>
          </a:solidFill>
          <a:latin typeface="+mn-lt"/>
          <a:ea typeface="+mn-ea"/>
        </a:defRPr>
      </a:lvl3pPr>
      <a:lvl4pPr marL="1692910" indent="-241935" algn="l" rtl="0" eaLnBrk="0" fontAlgn="base" hangingPunct="0">
        <a:spcBef>
          <a:spcPct val="20000"/>
        </a:spcBef>
        <a:spcAft>
          <a:spcPct val="0"/>
        </a:spcAft>
        <a:buFont typeface="Arial" panose="020B0604020202020204" pitchFamily="34" charset="0"/>
        <a:buChar char="–"/>
        <a:defRPr kumimoji="1" sz="2115">
          <a:solidFill>
            <a:schemeClr val="tx1"/>
          </a:solidFill>
          <a:latin typeface="+mn-lt"/>
          <a:ea typeface="+mn-ea"/>
        </a:defRPr>
      </a:lvl4pPr>
      <a:lvl5pPr marL="2176780" indent="-241935" algn="l" rtl="0" eaLnBrk="0" fontAlgn="base" hangingPunct="0">
        <a:spcBef>
          <a:spcPct val="20000"/>
        </a:spcBef>
        <a:spcAft>
          <a:spcPct val="0"/>
        </a:spcAft>
        <a:buFont typeface="Arial" panose="020B0604020202020204" pitchFamily="34" charset="0"/>
        <a:buChar char="»"/>
        <a:defRPr kumimoji="1" sz="2115">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255588" y="195263"/>
            <a:ext cx="10972800" cy="692150"/>
          </a:xfrm>
          <a:prstGeom prst="rect">
            <a:avLst/>
          </a:prstGeom>
          <a:noFill/>
          <a:ln w="9525">
            <a:noFill/>
          </a:ln>
        </p:spPr>
        <p:txBody>
          <a:bodyPr anchor="ctr"/>
          <a:lstStyle/>
          <a:p>
            <a:pPr lvl="0"/>
            <a:r>
              <a:rPr lang="zh-CN" altLang="en-US" dirty="0"/>
              <a:t>单击此处编辑母版标题样式</a:t>
            </a:r>
          </a:p>
        </p:txBody>
      </p:sp>
      <p:sp>
        <p:nvSpPr>
          <p:cNvPr id="1027" name="文本占位符 2"/>
          <p:cNvSpPr>
            <a:spLocks noGrp="1"/>
          </p:cNvSpPr>
          <p:nvPr>
            <p:ph type="body"/>
          </p:nvPr>
        </p:nvSpPr>
        <p:spPr>
          <a:xfrm>
            <a:off x="422275" y="1187450"/>
            <a:ext cx="10972800" cy="1008063"/>
          </a:xfrm>
          <a:prstGeom prst="rect">
            <a:avLst/>
          </a:prstGeom>
          <a:noFill/>
          <a:ln w="9525">
            <a:noFill/>
          </a:ln>
        </p:spPr>
        <p:txBody>
          <a:bodyPr anchor="t"/>
          <a:lstStyle/>
          <a:p>
            <a:pPr lvl="0"/>
            <a:r>
              <a:rPr lang="zh-CN" altLang="en-US" dirty="0"/>
              <a:t>单击此处编辑母版文本样</a:t>
            </a:r>
          </a:p>
        </p:txBody>
      </p:sp>
      <p:sp>
        <p:nvSpPr>
          <p:cNvPr id="8" name="日期占位符 7"/>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C2731D80-E298-49C5-A318-CA7D9C1F17A1}"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2020/7/3</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页脚占位符 1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灯片编号占位符 13"/>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898989"/>
                </a:solidFill>
              </a:defRPr>
            </a:lvl1pPr>
          </a:lstStyle>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Lst>
  <p:hf sldNum="0" hdr="0" ftr="0" dt="0"/>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fontAlgn="base"/>
            <a:r>
              <a:rPr lang="zh-CN" altLang="en-US" sz="2540" strike="noStrike" noProof="1"/>
              <a:t>单击此处编辑母版标题样式</a:t>
            </a:r>
            <a:endParaRPr lang="zh-CN" altLang="en-US" strike="noStrike" noProof="1"/>
          </a:p>
        </p:txBody>
      </p:sp>
      <p:sp>
        <p:nvSpPr>
          <p:cNvPr id="2051" name="文本占位符 2"/>
          <p:cNvSpPr>
            <a:spLocks noGrp="1"/>
          </p:cNvSpPr>
          <p:nvPr>
            <p:ph type="body" idx="1"/>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fontAlgn="base"/>
            <a:r>
              <a:rPr lang="zh-CN" altLang="en-US" sz="2115" strike="noStrike" noProof="1"/>
              <a:t>单击此处编辑母版文本样</a:t>
            </a:r>
            <a:endParaRPr lang="zh-CN" altLang="en-US" strike="noStrike" noProof="1"/>
          </a:p>
        </p:txBody>
      </p:sp>
      <p:sp>
        <p:nvSpPr>
          <p:cNvPr id="8" name="日期占位符 7"/>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8B362659-EDEF-4896-B44C-15816E2E4CD8}"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2020/7/3</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页脚占位符 1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灯片编号占位符 13"/>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898989"/>
                </a:solidFill>
              </a:defRPr>
            </a:lvl1pPr>
          </a:lstStyle>
          <a:p>
            <a:pPr lvl="0" fontAlgn="base">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Lst>
  <p:hf sldNum="0" hdr="0" ftr="0" dt="0"/>
  <p:txStyles>
    <p:titleStyle>
      <a:lvl1pPr algn="l" rtl="0" eaLnBrk="0" fontAlgn="base" hangingPunct="0">
        <a:spcBef>
          <a:spcPct val="0"/>
        </a:spcBef>
        <a:spcAft>
          <a:spcPct val="0"/>
        </a:spcAft>
        <a:defRPr kumimoji="1" sz="254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4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4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4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4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9pPr>
    </p:titleStyle>
    <p:bodyStyle>
      <a:lvl1pPr marL="362585" indent="-362585" algn="l" rtl="0" eaLnBrk="0" fontAlgn="base" hangingPunct="0">
        <a:spcBef>
          <a:spcPct val="20000"/>
        </a:spcBef>
        <a:spcAft>
          <a:spcPct val="0"/>
        </a:spcAft>
        <a:buClr>
          <a:srgbClr val="000066"/>
        </a:buClr>
        <a:buFont typeface="Wingdings" panose="05000000000000000000" pitchFamily="2" charset="2"/>
        <a:buChar char="n"/>
        <a:defRPr kumimoji="1" sz="2115">
          <a:solidFill>
            <a:schemeClr val="tx1"/>
          </a:solidFill>
          <a:latin typeface="+mn-lt"/>
          <a:ea typeface="+mn-ea"/>
          <a:cs typeface="宋体" panose="02010600030101010101" pitchFamily="2" charset="-122"/>
        </a:defRPr>
      </a:lvl1pPr>
      <a:lvl2pPr marL="786130" indent="-302260" algn="l" rtl="0" eaLnBrk="0" fontAlgn="base" hangingPunct="0">
        <a:spcBef>
          <a:spcPct val="20000"/>
        </a:spcBef>
        <a:spcAft>
          <a:spcPct val="0"/>
        </a:spcAft>
        <a:buFont typeface="Arial" panose="020B0604020202020204" pitchFamily="34" charset="0"/>
        <a:buChar char="–"/>
        <a:defRPr kumimoji="1" sz="2965">
          <a:solidFill>
            <a:schemeClr val="tx1"/>
          </a:solidFill>
          <a:latin typeface="+mn-lt"/>
          <a:ea typeface="+mn-ea"/>
        </a:defRPr>
      </a:lvl2pPr>
      <a:lvl3pPr marL="1209675" indent="-241935" algn="l" rtl="0" eaLnBrk="0" fontAlgn="base" hangingPunct="0">
        <a:spcBef>
          <a:spcPct val="20000"/>
        </a:spcBef>
        <a:spcAft>
          <a:spcPct val="0"/>
        </a:spcAft>
        <a:buFont typeface="Arial" panose="020B0604020202020204" pitchFamily="34" charset="0"/>
        <a:buChar char="•"/>
        <a:defRPr kumimoji="1" sz="2540">
          <a:solidFill>
            <a:schemeClr val="tx1"/>
          </a:solidFill>
          <a:latin typeface="+mn-lt"/>
          <a:ea typeface="+mn-ea"/>
        </a:defRPr>
      </a:lvl3pPr>
      <a:lvl4pPr marL="1692910" indent="-241935" algn="l" rtl="0" eaLnBrk="0" fontAlgn="base" hangingPunct="0">
        <a:spcBef>
          <a:spcPct val="20000"/>
        </a:spcBef>
        <a:spcAft>
          <a:spcPct val="0"/>
        </a:spcAft>
        <a:buFont typeface="Arial" panose="020B0604020202020204" pitchFamily="34" charset="0"/>
        <a:buChar char="–"/>
        <a:defRPr kumimoji="1" sz="2115">
          <a:solidFill>
            <a:schemeClr val="tx1"/>
          </a:solidFill>
          <a:latin typeface="+mn-lt"/>
          <a:ea typeface="+mn-ea"/>
        </a:defRPr>
      </a:lvl4pPr>
      <a:lvl5pPr marL="2176780" indent="-241935" algn="l" rtl="0" eaLnBrk="0" fontAlgn="base" hangingPunct="0">
        <a:spcBef>
          <a:spcPct val="20000"/>
        </a:spcBef>
        <a:spcAft>
          <a:spcPct val="0"/>
        </a:spcAft>
        <a:buFont typeface="Arial" panose="020B0604020202020204" pitchFamily="34" charset="0"/>
        <a:buChar char="»"/>
        <a:defRPr kumimoji="1" sz="2115">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38513" y="3660993"/>
            <a:ext cx="9144000" cy="752249"/>
          </a:xfrm>
        </p:spPr>
        <p:txBody>
          <a:bodyPr>
            <a:normAutofit/>
          </a:bodyPr>
          <a:lstStyle/>
          <a:p>
            <a:r>
              <a:rPr lang="zh-CN" altLang="en-US" sz="3500" dirty="0" smtClean="0">
                <a:solidFill>
                  <a:schemeClr val="tx1">
                    <a:lumMod val="65000"/>
                    <a:lumOff val="35000"/>
                  </a:schemeClr>
                </a:solidFill>
              </a:rPr>
              <a:t>第</a:t>
            </a:r>
            <a:r>
              <a:rPr lang="en-US" altLang="zh-CN" sz="3500" dirty="0" smtClean="0">
                <a:solidFill>
                  <a:schemeClr val="tx1">
                    <a:lumMod val="65000"/>
                    <a:lumOff val="35000"/>
                  </a:schemeClr>
                </a:solidFill>
              </a:rPr>
              <a:t>05</a:t>
            </a:r>
            <a:r>
              <a:rPr lang="zh-CN" altLang="en-US" sz="3500" dirty="0" smtClean="0">
                <a:solidFill>
                  <a:schemeClr val="tx1">
                    <a:lumMod val="65000"/>
                    <a:lumOff val="35000"/>
                  </a:schemeClr>
                </a:solidFill>
              </a:rPr>
              <a:t>章：</a:t>
            </a:r>
            <a:r>
              <a:rPr lang="zh-CN" altLang="en-US" sz="3500" dirty="0" smtClean="0">
                <a:solidFill>
                  <a:schemeClr val="tx1">
                    <a:lumMod val="65000"/>
                    <a:lumOff val="35000"/>
                  </a:schemeClr>
                </a:solidFill>
              </a:rPr>
              <a:t>使用</a:t>
            </a:r>
            <a:r>
              <a:rPr lang="en-US" altLang="zh-CN" sz="3500" dirty="0" smtClean="0">
                <a:solidFill>
                  <a:schemeClr val="tx1">
                    <a:lumMod val="65000"/>
                    <a:lumOff val="35000"/>
                  </a:schemeClr>
                </a:solidFill>
              </a:rPr>
              <a:t>pandas</a:t>
            </a:r>
            <a:r>
              <a:rPr lang="zh-CN" altLang="en-US" sz="3500" dirty="0" smtClean="0">
                <a:solidFill>
                  <a:schemeClr val="tx1">
                    <a:lumMod val="65000"/>
                    <a:lumOff val="35000"/>
                  </a:schemeClr>
                </a:solidFill>
              </a:rPr>
              <a:t>进行数据预处理</a:t>
            </a:r>
            <a:endParaRPr lang="zh-CN" altLang="en-US" sz="3500" dirty="0">
              <a:solidFill>
                <a:schemeClr val="tx1">
                  <a:lumMod val="65000"/>
                  <a:lumOff val="35000"/>
                </a:schemeClr>
              </a:solidFill>
            </a:endParaRPr>
          </a:p>
        </p:txBody>
      </p:sp>
      <p:sp>
        <p:nvSpPr>
          <p:cNvPr id="3" name="副标题 2"/>
          <p:cNvSpPr>
            <a:spLocks noGrp="1"/>
          </p:cNvSpPr>
          <p:nvPr>
            <p:ph type="subTitle" idx="1"/>
          </p:nvPr>
        </p:nvSpPr>
        <p:spPr>
          <a:xfrm>
            <a:off x="333829" y="207963"/>
            <a:ext cx="2728685" cy="387123"/>
          </a:xfrm>
        </p:spPr>
        <p:txBody>
          <a:bodyPr>
            <a:normAutofit/>
          </a:bodyPr>
          <a:lstStyle/>
          <a:p>
            <a:r>
              <a:rPr lang="en-US" altLang="zh-CN" sz="2000" b="1" dirty="0" smtClean="0">
                <a:solidFill>
                  <a:schemeClr val="bg1">
                    <a:lumMod val="95000"/>
                  </a:schemeClr>
                </a:solidFill>
              </a:rPr>
              <a:t>Pandas</a:t>
            </a:r>
            <a:r>
              <a:rPr lang="zh-CN" altLang="en-US" sz="2000" b="1" dirty="0" smtClean="0">
                <a:solidFill>
                  <a:schemeClr val="bg1">
                    <a:lumMod val="95000"/>
                  </a:schemeClr>
                </a:solidFill>
              </a:rPr>
              <a:t>模块</a:t>
            </a:r>
            <a:r>
              <a:rPr lang="zh-CN" altLang="en-US" sz="2000" b="1" dirty="0">
                <a:solidFill>
                  <a:schemeClr val="bg1">
                    <a:lumMod val="95000"/>
                  </a:schemeClr>
                </a:solidFill>
              </a:rPr>
              <a:t>进阶</a:t>
            </a: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39887" y="5308020"/>
            <a:ext cx="1141253" cy="390037"/>
          </a:xfrm>
          <a:prstGeom prst="rect">
            <a:avLst/>
          </a:prstGeom>
        </p:spPr>
      </p:pic>
      <p:sp>
        <p:nvSpPr>
          <p:cNvPr id="6" name="标题 1"/>
          <p:cNvSpPr txBox="1">
            <a:spLocks/>
          </p:cNvSpPr>
          <p:nvPr/>
        </p:nvSpPr>
        <p:spPr>
          <a:xfrm>
            <a:off x="1524000" y="5698057"/>
            <a:ext cx="9144000" cy="3652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1200" b="0" dirty="0">
                <a:solidFill>
                  <a:schemeClr val="tx1">
                    <a:lumMod val="50000"/>
                    <a:lumOff val="50000"/>
                  </a:schemeClr>
                </a:solidFill>
              </a:rPr>
              <a:t>中软</a:t>
            </a:r>
            <a:r>
              <a:rPr lang="zh-CN" altLang="en-US" sz="1200" b="0" dirty="0" smtClean="0">
                <a:solidFill>
                  <a:schemeClr val="tx1">
                    <a:lumMod val="50000"/>
                    <a:lumOff val="50000"/>
                  </a:schemeClr>
                </a:solidFill>
              </a:rPr>
              <a:t>国际教育科技集团 </a:t>
            </a:r>
            <a:r>
              <a:rPr lang="en-US" altLang="zh-CN" sz="1200" b="0" dirty="0" smtClean="0">
                <a:solidFill>
                  <a:schemeClr val="tx1">
                    <a:lumMod val="50000"/>
                    <a:lumOff val="50000"/>
                  </a:schemeClr>
                </a:solidFill>
              </a:rPr>
              <a:t>· CTO</a:t>
            </a:r>
            <a:r>
              <a:rPr lang="zh-CN" altLang="en-US" sz="1200" b="0" dirty="0" smtClean="0">
                <a:solidFill>
                  <a:schemeClr val="tx1">
                    <a:lumMod val="50000"/>
                    <a:lumOff val="50000"/>
                  </a:schemeClr>
                </a:solidFill>
              </a:rPr>
              <a:t>办公室</a:t>
            </a:r>
            <a:endParaRPr lang="zh-CN" altLang="en-US" sz="1200" b="0" dirty="0">
              <a:solidFill>
                <a:schemeClr val="tx1">
                  <a:lumMod val="50000"/>
                  <a:lumOff val="50000"/>
                </a:schemeClr>
              </a:solidFill>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9369" y="1221580"/>
            <a:ext cx="2296886" cy="2296886"/>
          </a:xfrm>
          <a:prstGeom prst="rect">
            <a:avLst/>
          </a:prstGeom>
        </p:spPr>
      </p:pic>
    </p:spTree>
    <p:extLst>
      <p:ext uri="{BB962C8B-B14F-4D97-AF65-F5344CB8AC3E}">
        <p14:creationId xmlns:p14="http://schemas.microsoft.com/office/powerpoint/2010/main" val="32802218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nvPr>
        </p:nvGraphicFramePr>
        <p:xfrm>
          <a:off x="307975" y="1690688"/>
          <a:ext cx="11425954" cy="4526280"/>
        </p:xfrm>
        <a:graphic>
          <a:graphicData uri="http://schemas.openxmlformats.org/drawingml/2006/table">
            <a:tbl>
              <a:tblPr firstRow="1" firstCol="1" bandRow="1">
                <a:tableStyleId>{5C22544A-7EE6-4342-B048-85BDC9FD1C3A}</a:tableStyleId>
              </a:tblPr>
              <a:tblGrid>
                <a:gridCol w="2039193"/>
                <a:gridCol w="9386761"/>
              </a:tblGrid>
              <a:tr h="396000">
                <a:tc>
                  <a:txBody>
                    <a:bodyPr/>
                    <a:lstStyle/>
                    <a:p>
                      <a:pPr algn="ctr">
                        <a:lnSpc>
                          <a:spcPct val="150000"/>
                        </a:lnSpc>
                        <a:spcAft>
                          <a:spcPts val="0"/>
                        </a:spcAft>
                      </a:pPr>
                      <a:r>
                        <a:rPr lang="zh-CN" sz="1800" kern="0" dirty="0">
                          <a:effectLst/>
                          <a:latin typeface="微软雅黑" panose="020B0503020204020204" pitchFamily="34" charset="-122"/>
                          <a:ea typeface="微软雅黑" panose="020B0503020204020204" pitchFamily="34" charset="-122"/>
                        </a:rPr>
                        <a:t>参数名称</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algn="ctr">
                        <a:lnSpc>
                          <a:spcPct val="150000"/>
                        </a:lnSpc>
                        <a:spcAft>
                          <a:spcPts val="0"/>
                        </a:spcAft>
                      </a:pPr>
                      <a:r>
                        <a:rPr lang="zh-CN" sz="1800" kern="0">
                          <a:effectLst/>
                          <a:latin typeface="微软雅黑" panose="020B0503020204020204" pitchFamily="34" charset="-122"/>
                          <a:ea typeface="微软雅黑" panose="020B0503020204020204" pitchFamily="34" charset="-122"/>
                        </a:rPr>
                        <a:t>说明</a:t>
                      </a:r>
                      <a:endParaRPr lang="zh-CN" sz="18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r>
              <a:tr h="396000">
                <a:tc>
                  <a:txBody>
                    <a:bodyPr/>
                    <a:lstStyle/>
                    <a:p>
                      <a:pPr algn="ctr">
                        <a:lnSpc>
                          <a:spcPct val="150000"/>
                        </a:lnSpc>
                        <a:spcAft>
                          <a:spcPts val="0"/>
                        </a:spcAft>
                      </a:pPr>
                      <a:r>
                        <a:rPr lang="en-US" sz="1800" b="0" kern="0" dirty="0">
                          <a:effectLst/>
                          <a:latin typeface="微软雅黑" panose="020B0503020204020204" pitchFamily="34" charset="-122"/>
                          <a:ea typeface="微软雅黑" panose="020B0503020204020204" pitchFamily="34" charset="-122"/>
                        </a:rPr>
                        <a:t>left</a:t>
                      </a:r>
                      <a:endParaRPr lang="zh-CN" sz="18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algn="just">
                        <a:lnSpc>
                          <a:spcPct val="150000"/>
                        </a:lnSpc>
                        <a:spcAft>
                          <a:spcPts val="0"/>
                        </a:spcAft>
                      </a:pPr>
                      <a:r>
                        <a:rPr lang="zh-CN" sz="1800" kern="0">
                          <a:effectLst/>
                          <a:latin typeface="微软雅黑" panose="020B0503020204020204" pitchFamily="34" charset="-122"/>
                          <a:ea typeface="微软雅黑" panose="020B0503020204020204" pitchFamily="34" charset="-122"/>
                        </a:rPr>
                        <a:t>接收</a:t>
                      </a:r>
                      <a:r>
                        <a:rPr lang="en-US" sz="1800" kern="0">
                          <a:effectLst/>
                          <a:latin typeface="微软雅黑" panose="020B0503020204020204" pitchFamily="34" charset="-122"/>
                          <a:ea typeface="微软雅黑" panose="020B0503020204020204" pitchFamily="34" charset="-122"/>
                        </a:rPr>
                        <a:t>DataFrame</a:t>
                      </a:r>
                      <a:r>
                        <a:rPr lang="zh-CN" sz="1800" kern="0">
                          <a:effectLst/>
                          <a:latin typeface="微软雅黑" panose="020B0503020204020204" pitchFamily="34" charset="-122"/>
                          <a:ea typeface="微软雅黑" panose="020B0503020204020204" pitchFamily="34" charset="-122"/>
                        </a:rPr>
                        <a:t>或</a:t>
                      </a:r>
                      <a:r>
                        <a:rPr lang="en-US" sz="1800" kern="0">
                          <a:effectLst/>
                          <a:latin typeface="微软雅黑" panose="020B0503020204020204" pitchFamily="34" charset="-122"/>
                          <a:ea typeface="微软雅黑" panose="020B0503020204020204" pitchFamily="34" charset="-122"/>
                        </a:rPr>
                        <a:t>Series</a:t>
                      </a:r>
                      <a:r>
                        <a:rPr lang="zh-CN" sz="1800" kern="0">
                          <a:effectLst/>
                          <a:latin typeface="微软雅黑" panose="020B0503020204020204" pitchFamily="34" charset="-122"/>
                          <a:ea typeface="微软雅黑" panose="020B0503020204020204" pitchFamily="34" charset="-122"/>
                        </a:rPr>
                        <a:t>。表示要添加的新数据。无默认。</a:t>
                      </a:r>
                      <a:endParaRPr lang="zh-CN" sz="18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r>
              <a:tr h="396000">
                <a:tc>
                  <a:txBody>
                    <a:bodyPr/>
                    <a:lstStyle/>
                    <a:p>
                      <a:pPr algn="ctr">
                        <a:lnSpc>
                          <a:spcPct val="150000"/>
                        </a:lnSpc>
                        <a:spcAft>
                          <a:spcPts val="0"/>
                        </a:spcAft>
                      </a:pPr>
                      <a:r>
                        <a:rPr lang="en-US" sz="1800" b="0" kern="0" dirty="0">
                          <a:effectLst/>
                          <a:latin typeface="微软雅黑" panose="020B0503020204020204" pitchFamily="34" charset="-122"/>
                          <a:ea typeface="微软雅黑" panose="020B0503020204020204" pitchFamily="34" charset="-122"/>
                        </a:rPr>
                        <a:t>right</a:t>
                      </a:r>
                      <a:endParaRPr lang="zh-CN" sz="18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algn="just">
                        <a:lnSpc>
                          <a:spcPct val="150000"/>
                        </a:lnSpc>
                        <a:spcAft>
                          <a:spcPts val="0"/>
                        </a:spcAft>
                      </a:pPr>
                      <a:r>
                        <a:rPr lang="zh-CN" sz="1800" kern="0">
                          <a:effectLst/>
                          <a:latin typeface="微软雅黑" panose="020B0503020204020204" pitchFamily="34" charset="-122"/>
                          <a:ea typeface="微软雅黑" panose="020B0503020204020204" pitchFamily="34" charset="-122"/>
                        </a:rPr>
                        <a:t>接收</a:t>
                      </a:r>
                      <a:r>
                        <a:rPr lang="en-US" sz="1800" kern="0">
                          <a:effectLst/>
                          <a:latin typeface="微软雅黑" panose="020B0503020204020204" pitchFamily="34" charset="-122"/>
                          <a:ea typeface="微软雅黑" panose="020B0503020204020204" pitchFamily="34" charset="-122"/>
                        </a:rPr>
                        <a:t>DataFrame</a:t>
                      </a:r>
                      <a:r>
                        <a:rPr lang="zh-CN" sz="1800" kern="0">
                          <a:effectLst/>
                          <a:latin typeface="微软雅黑" panose="020B0503020204020204" pitchFamily="34" charset="-122"/>
                          <a:ea typeface="微软雅黑" panose="020B0503020204020204" pitchFamily="34" charset="-122"/>
                        </a:rPr>
                        <a:t>或</a:t>
                      </a:r>
                      <a:r>
                        <a:rPr lang="en-US" sz="1800" kern="0">
                          <a:effectLst/>
                          <a:latin typeface="微软雅黑" panose="020B0503020204020204" pitchFamily="34" charset="-122"/>
                          <a:ea typeface="微软雅黑" panose="020B0503020204020204" pitchFamily="34" charset="-122"/>
                        </a:rPr>
                        <a:t>Series</a:t>
                      </a:r>
                      <a:r>
                        <a:rPr lang="zh-CN" sz="1800" kern="0">
                          <a:effectLst/>
                          <a:latin typeface="微软雅黑" panose="020B0503020204020204" pitchFamily="34" charset="-122"/>
                          <a:ea typeface="微软雅黑" panose="020B0503020204020204" pitchFamily="34" charset="-122"/>
                        </a:rPr>
                        <a:t>。表示要添加的新数据。无默认。。</a:t>
                      </a:r>
                      <a:endParaRPr lang="zh-CN" sz="18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r>
              <a:tr h="396000">
                <a:tc>
                  <a:txBody>
                    <a:bodyPr/>
                    <a:lstStyle/>
                    <a:p>
                      <a:pPr algn="ctr">
                        <a:lnSpc>
                          <a:spcPct val="150000"/>
                        </a:lnSpc>
                        <a:spcAft>
                          <a:spcPts val="0"/>
                        </a:spcAft>
                      </a:pPr>
                      <a:r>
                        <a:rPr lang="en-US" sz="1800" b="0" kern="0" dirty="0">
                          <a:effectLst/>
                          <a:latin typeface="微软雅黑" panose="020B0503020204020204" pitchFamily="34" charset="-122"/>
                          <a:ea typeface="微软雅黑" panose="020B0503020204020204" pitchFamily="34" charset="-122"/>
                        </a:rPr>
                        <a:t>how</a:t>
                      </a:r>
                      <a:endParaRPr lang="zh-CN" sz="18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algn="just">
                        <a:lnSpc>
                          <a:spcPct val="150000"/>
                        </a:lnSpc>
                        <a:spcAft>
                          <a:spcPts val="0"/>
                        </a:spcAft>
                      </a:pPr>
                      <a:r>
                        <a:rPr lang="zh-CN" sz="1800" kern="0">
                          <a:effectLst/>
                          <a:latin typeface="微软雅黑" panose="020B0503020204020204" pitchFamily="34" charset="-122"/>
                          <a:ea typeface="微软雅黑" panose="020B0503020204020204" pitchFamily="34" charset="-122"/>
                        </a:rPr>
                        <a:t>接收</a:t>
                      </a:r>
                      <a:r>
                        <a:rPr lang="en-US" sz="1800" kern="0">
                          <a:effectLst/>
                          <a:latin typeface="微软雅黑" panose="020B0503020204020204" pitchFamily="34" charset="-122"/>
                          <a:ea typeface="微软雅黑" panose="020B0503020204020204" pitchFamily="34" charset="-122"/>
                        </a:rPr>
                        <a:t>inner</a:t>
                      </a:r>
                      <a:r>
                        <a:rPr lang="zh-CN" sz="1800" kern="0">
                          <a:effectLst/>
                          <a:latin typeface="微软雅黑" panose="020B0503020204020204" pitchFamily="34" charset="-122"/>
                          <a:ea typeface="微软雅黑" panose="020B0503020204020204" pitchFamily="34" charset="-122"/>
                        </a:rPr>
                        <a:t>，</a:t>
                      </a:r>
                      <a:r>
                        <a:rPr lang="en-US" sz="1800" kern="0">
                          <a:effectLst/>
                          <a:latin typeface="微软雅黑" panose="020B0503020204020204" pitchFamily="34" charset="-122"/>
                          <a:ea typeface="微软雅黑" panose="020B0503020204020204" pitchFamily="34" charset="-122"/>
                        </a:rPr>
                        <a:t>outer</a:t>
                      </a:r>
                      <a:r>
                        <a:rPr lang="zh-CN" sz="1800" kern="0">
                          <a:effectLst/>
                          <a:latin typeface="微软雅黑" panose="020B0503020204020204" pitchFamily="34" charset="-122"/>
                          <a:ea typeface="微软雅黑" panose="020B0503020204020204" pitchFamily="34" charset="-122"/>
                        </a:rPr>
                        <a:t>，</a:t>
                      </a:r>
                      <a:r>
                        <a:rPr lang="en-US" sz="1800" kern="0">
                          <a:effectLst/>
                          <a:latin typeface="微软雅黑" panose="020B0503020204020204" pitchFamily="34" charset="-122"/>
                          <a:ea typeface="微软雅黑" panose="020B0503020204020204" pitchFamily="34" charset="-122"/>
                        </a:rPr>
                        <a:t>left</a:t>
                      </a:r>
                      <a:r>
                        <a:rPr lang="zh-CN" sz="1800" kern="0">
                          <a:effectLst/>
                          <a:latin typeface="微软雅黑" panose="020B0503020204020204" pitchFamily="34" charset="-122"/>
                          <a:ea typeface="微软雅黑" panose="020B0503020204020204" pitchFamily="34" charset="-122"/>
                        </a:rPr>
                        <a:t>，</a:t>
                      </a:r>
                      <a:r>
                        <a:rPr lang="en-US" sz="1800" kern="0">
                          <a:effectLst/>
                          <a:latin typeface="微软雅黑" panose="020B0503020204020204" pitchFamily="34" charset="-122"/>
                          <a:ea typeface="微软雅黑" panose="020B0503020204020204" pitchFamily="34" charset="-122"/>
                        </a:rPr>
                        <a:t>right</a:t>
                      </a:r>
                      <a:r>
                        <a:rPr lang="zh-CN" sz="1800" kern="0">
                          <a:effectLst/>
                          <a:latin typeface="微软雅黑" panose="020B0503020204020204" pitchFamily="34" charset="-122"/>
                          <a:ea typeface="微软雅黑" panose="020B0503020204020204" pitchFamily="34" charset="-122"/>
                        </a:rPr>
                        <a:t>。表示数据的连接方式。默认为</a:t>
                      </a:r>
                      <a:r>
                        <a:rPr lang="en-US" sz="1800" kern="0">
                          <a:effectLst/>
                          <a:latin typeface="微软雅黑" panose="020B0503020204020204" pitchFamily="34" charset="-122"/>
                          <a:ea typeface="微软雅黑" panose="020B0503020204020204" pitchFamily="34" charset="-122"/>
                        </a:rPr>
                        <a:t>inner</a:t>
                      </a:r>
                      <a:r>
                        <a:rPr lang="zh-CN" sz="1800" kern="0">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r>
              <a:tr h="396000">
                <a:tc>
                  <a:txBody>
                    <a:bodyPr/>
                    <a:lstStyle/>
                    <a:p>
                      <a:pPr algn="ctr">
                        <a:lnSpc>
                          <a:spcPct val="150000"/>
                        </a:lnSpc>
                        <a:spcAft>
                          <a:spcPts val="0"/>
                        </a:spcAft>
                      </a:pPr>
                      <a:r>
                        <a:rPr lang="en-US" sz="1800" b="0" kern="0">
                          <a:effectLst/>
                          <a:latin typeface="微软雅黑" panose="020B0503020204020204" pitchFamily="34" charset="-122"/>
                          <a:ea typeface="微软雅黑" panose="020B0503020204020204" pitchFamily="34" charset="-122"/>
                        </a:rPr>
                        <a:t>on</a:t>
                      </a:r>
                      <a:endParaRPr lang="zh-CN" sz="1800" b="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algn="just">
                        <a:lnSpc>
                          <a:spcPct val="150000"/>
                        </a:lnSpc>
                        <a:spcAft>
                          <a:spcPts val="0"/>
                        </a:spcAft>
                      </a:pPr>
                      <a:r>
                        <a:rPr lang="zh-CN" sz="1800" kern="0">
                          <a:effectLst/>
                          <a:latin typeface="微软雅黑" panose="020B0503020204020204" pitchFamily="34" charset="-122"/>
                          <a:ea typeface="微软雅黑" panose="020B0503020204020204" pitchFamily="34" charset="-122"/>
                        </a:rPr>
                        <a:t>接收</a:t>
                      </a:r>
                      <a:r>
                        <a:rPr lang="en-US" sz="1800" kern="0">
                          <a:effectLst/>
                          <a:latin typeface="微软雅黑" panose="020B0503020204020204" pitchFamily="34" charset="-122"/>
                          <a:ea typeface="微软雅黑" panose="020B0503020204020204" pitchFamily="34" charset="-122"/>
                        </a:rPr>
                        <a:t>string</a:t>
                      </a:r>
                      <a:r>
                        <a:rPr lang="zh-CN" sz="1800" kern="0">
                          <a:effectLst/>
                          <a:latin typeface="微软雅黑" panose="020B0503020204020204" pitchFamily="34" charset="-122"/>
                          <a:ea typeface="微软雅黑" panose="020B0503020204020204" pitchFamily="34" charset="-122"/>
                        </a:rPr>
                        <a:t>或</a:t>
                      </a:r>
                      <a:r>
                        <a:rPr lang="en-US" sz="1800" kern="0">
                          <a:effectLst/>
                          <a:latin typeface="微软雅黑" panose="020B0503020204020204" pitchFamily="34" charset="-122"/>
                          <a:ea typeface="微软雅黑" panose="020B0503020204020204" pitchFamily="34" charset="-122"/>
                        </a:rPr>
                        <a:t>sequence</a:t>
                      </a:r>
                      <a:r>
                        <a:rPr lang="zh-CN" sz="1800" kern="0">
                          <a:effectLst/>
                          <a:latin typeface="微软雅黑" panose="020B0503020204020204" pitchFamily="34" charset="-122"/>
                          <a:ea typeface="微软雅黑" panose="020B0503020204020204" pitchFamily="34" charset="-122"/>
                        </a:rPr>
                        <a:t>。表示两个数据合并的主键（必须一致）。默认为</a:t>
                      </a:r>
                      <a:r>
                        <a:rPr lang="en-US" sz="1800" kern="0">
                          <a:effectLst/>
                          <a:latin typeface="微软雅黑" panose="020B0503020204020204" pitchFamily="34" charset="-122"/>
                          <a:ea typeface="微软雅黑" panose="020B0503020204020204" pitchFamily="34" charset="-122"/>
                        </a:rPr>
                        <a:t>None</a:t>
                      </a:r>
                      <a:r>
                        <a:rPr lang="zh-CN" sz="1800" kern="0">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r>
              <a:tr h="396000">
                <a:tc>
                  <a:txBody>
                    <a:bodyPr/>
                    <a:lstStyle/>
                    <a:p>
                      <a:pPr algn="ctr">
                        <a:lnSpc>
                          <a:spcPct val="150000"/>
                        </a:lnSpc>
                        <a:spcAft>
                          <a:spcPts val="0"/>
                        </a:spcAft>
                      </a:pPr>
                      <a:r>
                        <a:rPr lang="en-US" sz="1800" b="0" kern="0" dirty="0" err="1">
                          <a:effectLst/>
                          <a:latin typeface="微软雅黑" panose="020B0503020204020204" pitchFamily="34" charset="-122"/>
                          <a:ea typeface="微软雅黑" panose="020B0503020204020204" pitchFamily="34" charset="-122"/>
                        </a:rPr>
                        <a:t>left_on</a:t>
                      </a:r>
                      <a:endParaRPr lang="zh-CN" sz="18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algn="just">
                        <a:lnSpc>
                          <a:spcPct val="150000"/>
                        </a:lnSpc>
                        <a:spcAft>
                          <a:spcPts val="0"/>
                        </a:spcAft>
                      </a:pPr>
                      <a:r>
                        <a:rPr lang="zh-CN" sz="1800" kern="0">
                          <a:effectLst/>
                          <a:latin typeface="微软雅黑" panose="020B0503020204020204" pitchFamily="34" charset="-122"/>
                          <a:ea typeface="微软雅黑" panose="020B0503020204020204" pitchFamily="34" charset="-122"/>
                        </a:rPr>
                        <a:t>接收</a:t>
                      </a:r>
                      <a:r>
                        <a:rPr lang="en-US" sz="1800" kern="0">
                          <a:effectLst/>
                          <a:latin typeface="微软雅黑" panose="020B0503020204020204" pitchFamily="34" charset="-122"/>
                          <a:ea typeface="微软雅黑" panose="020B0503020204020204" pitchFamily="34" charset="-122"/>
                        </a:rPr>
                        <a:t>string</a:t>
                      </a:r>
                      <a:r>
                        <a:rPr lang="zh-CN" sz="1800" kern="0">
                          <a:effectLst/>
                          <a:latin typeface="微软雅黑" panose="020B0503020204020204" pitchFamily="34" charset="-122"/>
                          <a:ea typeface="微软雅黑" panose="020B0503020204020204" pitchFamily="34" charset="-122"/>
                        </a:rPr>
                        <a:t>或</a:t>
                      </a:r>
                      <a:r>
                        <a:rPr lang="en-US" sz="1800" kern="0">
                          <a:effectLst/>
                          <a:latin typeface="微软雅黑" panose="020B0503020204020204" pitchFamily="34" charset="-122"/>
                          <a:ea typeface="微软雅黑" panose="020B0503020204020204" pitchFamily="34" charset="-122"/>
                        </a:rPr>
                        <a:t>sequence</a:t>
                      </a:r>
                      <a:r>
                        <a:rPr lang="zh-CN" sz="1800" kern="0">
                          <a:effectLst/>
                          <a:latin typeface="微软雅黑" panose="020B0503020204020204" pitchFamily="34" charset="-122"/>
                          <a:ea typeface="微软雅黑" panose="020B0503020204020204" pitchFamily="34" charset="-122"/>
                        </a:rPr>
                        <a:t>。表示</a:t>
                      </a:r>
                      <a:r>
                        <a:rPr lang="en-US" sz="1800" kern="0">
                          <a:effectLst/>
                          <a:latin typeface="微软雅黑" panose="020B0503020204020204" pitchFamily="34" charset="-122"/>
                          <a:ea typeface="微软雅黑" panose="020B0503020204020204" pitchFamily="34" charset="-122"/>
                        </a:rPr>
                        <a:t>left</a:t>
                      </a:r>
                      <a:r>
                        <a:rPr lang="zh-CN" sz="1800" kern="0">
                          <a:effectLst/>
                          <a:latin typeface="微软雅黑" panose="020B0503020204020204" pitchFamily="34" charset="-122"/>
                          <a:ea typeface="微软雅黑" panose="020B0503020204020204" pitchFamily="34" charset="-122"/>
                        </a:rPr>
                        <a:t>参数接收数据用于合并的主键。默认为</a:t>
                      </a:r>
                      <a:r>
                        <a:rPr lang="en-US" sz="1800" kern="0">
                          <a:effectLst/>
                          <a:latin typeface="微软雅黑" panose="020B0503020204020204" pitchFamily="34" charset="-122"/>
                          <a:ea typeface="微软雅黑" panose="020B0503020204020204" pitchFamily="34" charset="-122"/>
                        </a:rPr>
                        <a:t>None</a:t>
                      </a:r>
                      <a:r>
                        <a:rPr lang="zh-CN" sz="1800" kern="0">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r>
              <a:tr h="396000">
                <a:tc>
                  <a:txBody>
                    <a:bodyPr/>
                    <a:lstStyle/>
                    <a:p>
                      <a:pPr algn="ctr">
                        <a:lnSpc>
                          <a:spcPct val="150000"/>
                        </a:lnSpc>
                        <a:spcAft>
                          <a:spcPts val="0"/>
                        </a:spcAft>
                      </a:pPr>
                      <a:r>
                        <a:rPr lang="en-US" sz="1800" b="0" kern="0">
                          <a:effectLst/>
                          <a:latin typeface="微软雅黑" panose="020B0503020204020204" pitchFamily="34" charset="-122"/>
                          <a:ea typeface="微软雅黑" panose="020B0503020204020204" pitchFamily="34" charset="-122"/>
                        </a:rPr>
                        <a:t>right_on</a:t>
                      </a:r>
                      <a:endParaRPr lang="zh-CN" sz="1800" b="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algn="just">
                        <a:lnSpc>
                          <a:spcPct val="150000"/>
                        </a:lnSpc>
                        <a:spcAft>
                          <a:spcPts val="0"/>
                        </a:spcAft>
                      </a:pPr>
                      <a:r>
                        <a:rPr lang="zh-CN" sz="1800" kern="0">
                          <a:effectLst/>
                          <a:latin typeface="微软雅黑" panose="020B0503020204020204" pitchFamily="34" charset="-122"/>
                          <a:ea typeface="微软雅黑" panose="020B0503020204020204" pitchFamily="34" charset="-122"/>
                        </a:rPr>
                        <a:t>接收</a:t>
                      </a:r>
                      <a:r>
                        <a:rPr lang="en-US" sz="1800" kern="0">
                          <a:effectLst/>
                          <a:latin typeface="微软雅黑" panose="020B0503020204020204" pitchFamily="34" charset="-122"/>
                          <a:ea typeface="微软雅黑" panose="020B0503020204020204" pitchFamily="34" charset="-122"/>
                        </a:rPr>
                        <a:t>string</a:t>
                      </a:r>
                      <a:r>
                        <a:rPr lang="zh-CN" sz="1800" kern="0">
                          <a:effectLst/>
                          <a:latin typeface="微软雅黑" panose="020B0503020204020204" pitchFamily="34" charset="-122"/>
                          <a:ea typeface="微软雅黑" panose="020B0503020204020204" pitchFamily="34" charset="-122"/>
                        </a:rPr>
                        <a:t>或</a:t>
                      </a:r>
                      <a:r>
                        <a:rPr lang="en-US" sz="1800" kern="0">
                          <a:effectLst/>
                          <a:latin typeface="微软雅黑" panose="020B0503020204020204" pitchFamily="34" charset="-122"/>
                          <a:ea typeface="微软雅黑" panose="020B0503020204020204" pitchFamily="34" charset="-122"/>
                        </a:rPr>
                        <a:t>sequence</a:t>
                      </a:r>
                      <a:r>
                        <a:rPr lang="zh-CN" sz="1800" kern="0">
                          <a:effectLst/>
                          <a:latin typeface="微软雅黑" panose="020B0503020204020204" pitchFamily="34" charset="-122"/>
                          <a:ea typeface="微软雅黑" panose="020B0503020204020204" pitchFamily="34" charset="-122"/>
                        </a:rPr>
                        <a:t>。表示</a:t>
                      </a:r>
                      <a:r>
                        <a:rPr lang="en-US" sz="1800" kern="0">
                          <a:effectLst/>
                          <a:latin typeface="微软雅黑" panose="020B0503020204020204" pitchFamily="34" charset="-122"/>
                          <a:ea typeface="微软雅黑" panose="020B0503020204020204" pitchFamily="34" charset="-122"/>
                        </a:rPr>
                        <a:t>right</a:t>
                      </a:r>
                      <a:r>
                        <a:rPr lang="zh-CN" sz="1800" kern="0">
                          <a:effectLst/>
                          <a:latin typeface="微软雅黑" panose="020B0503020204020204" pitchFamily="34" charset="-122"/>
                          <a:ea typeface="微软雅黑" panose="020B0503020204020204" pitchFamily="34" charset="-122"/>
                        </a:rPr>
                        <a:t>参数接收数据用于合并的主键。默认为</a:t>
                      </a:r>
                      <a:r>
                        <a:rPr lang="en-US" sz="1800" kern="0">
                          <a:effectLst/>
                          <a:latin typeface="微软雅黑" panose="020B0503020204020204" pitchFamily="34" charset="-122"/>
                          <a:ea typeface="微软雅黑" panose="020B0503020204020204" pitchFamily="34" charset="-122"/>
                        </a:rPr>
                        <a:t>None</a:t>
                      </a:r>
                      <a:r>
                        <a:rPr lang="zh-CN" sz="1800" kern="0">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r>
              <a:tr h="396000">
                <a:tc>
                  <a:txBody>
                    <a:bodyPr/>
                    <a:lstStyle/>
                    <a:p>
                      <a:pPr algn="ctr">
                        <a:lnSpc>
                          <a:spcPct val="150000"/>
                        </a:lnSpc>
                        <a:spcAft>
                          <a:spcPts val="0"/>
                        </a:spcAft>
                      </a:pPr>
                      <a:r>
                        <a:rPr lang="en-US" sz="1800" b="0" kern="0" dirty="0" err="1">
                          <a:effectLst/>
                          <a:latin typeface="微软雅黑" panose="020B0503020204020204" pitchFamily="34" charset="-122"/>
                          <a:ea typeface="微软雅黑" panose="020B0503020204020204" pitchFamily="34" charset="-122"/>
                        </a:rPr>
                        <a:t>left_index</a:t>
                      </a:r>
                      <a:endParaRPr lang="zh-CN" sz="18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algn="just">
                        <a:lnSpc>
                          <a:spcPct val="150000"/>
                        </a:lnSpc>
                        <a:spcAft>
                          <a:spcPts val="0"/>
                        </a:spcAft>
                      </a:pPr>
                      <a:r>
                        <a:rPr lang="zh-CN" sz="1800" kern="0">
                          <a:effectLst/>
                          <a:latin typeface="微软雅黑" panose="020B0503020204020204" pitchFamily="34" charset="-122"/>
                          <a:ea typeface="微软雅黑" panose="020B0503020204020204" pitchFamily="34" charset="-122"/>
                        </a:rPr>
                        <a:t>接收</a:t>
                      </a:r>
                      <a:r>
                        <a:rPr lang="en-US" sz="1800" kern="0">
                          <a:effectLst/>
                          <a:latin typeface="微软雅黑" panose="020B0503020204020204" pitchFamily="34" charset="-122"/>
                          <a:ea typeface="微软雅黑" panose="020B0503020204020204" pitchFamily="34" charset="-122"/>
                        </a:rPr>
                        <a:t>boolean</a:t>
                      </a:r>
                      <a:r>
                        <a:rPr lang="zh-CN" sz="1800" kern="0">
                          <a:effectLst/>
                          <a:latin typeface="微软雅黑" panose="020B0503020204020204" pitchFamily="34" charset="-122"/>
                          <a:ea typeface="微软雅黑" panose="020B0503020204020204" pitchFamily="34" charset="-122"/>
                        </a:rPr>
                        <a:t>。表示是否将</a:t>
                      </a:r>
                      <a:r>
                        <a:rPr lang="en-US" sz="1800" kern="0">
                          <a:effectLst/>
                          <a:latin typeface="微软雅黑" panose="020B0503020204020204" pitchFamily="34" charset="-122"/>
                          <a:ea typeface="微软雅黑" panose="020B0503020204020204" pitchFamily="34" charset="-122"/>
                        </a:rPr>
                        <a:t>left</a:t>
                      </a:r>
                      <a:r>
                        <a:rPr lang="zh-CN" sz="1800" kern="0">
                          <a:effectLst/>
                          <a:latin typeface="微软雅黑" panose="020B0503020204020204" pitchFamily="34" charset="-122"/>
                          <a:ea typeface="微软雅黑" panose="020B0503020204020204" pitchFamily="34" charset="-122"/>
                        </a:rPr>
                        <a:t>参数接收数据的</a:t>
                      </a:r>
                      <a:r>
                        <a:rPr lang="en-US" sz="1800" kern="0">
                          <a:effectLst/>
                          <a:latin typeface="微软雅黑" panose="020B0503020204020204" pitchFamily="34" charset="-122"/>
                          <a:ea typeface="微软雅黑" panose="020B0503020204020204" pitchFamily="34" charset="-122"/>
                        </a:rPr>
                        <a:t>index</a:t>
                      </a:r>
                      <a:r>
                        <a:rPr lang="zh-CN" sz="1800" kern="0">
                          <a:effectLst/>
                          <a:latin typeface="微软雅黑" panose="020B0503020204020204" pitchFamily="34" charset="-122"/>
                          <a:ea typeface="微软雅黑" panose="020B0503020204020204" pitchFamily="34" charset="-122"/>
                        </a:rPr>
                        <a:t>作为连接主键。默认为</a:t>
                      </a:r>
                      <a:r>
                        <a:rPr lang="en-US" sz="1800" kern="0">
                          <a:effectLst/>
                          <a:latin typeface="微软雅黑" panose="020B0503020204020204" pitchFamily="34" charset="-122"/>
                          <a:ea typeface="微软雅黑" panose="020B0503020204020204" pitchFamily="34" charset="-122"/>
                        </a:rPr>
                        <a:t>False</a:t>
                      </a:r>
                      <a:r>
                        <a:rPr lang="zh-CN" sz="1800" kern="0">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r>
              <a:tr h="396000">
                <a:tc>
                  <a:txBody>
                    <a:bodyPr/>
                    <a:lstStyle/>
                    <a:p>
                      <a:pPr algn="ctr">
                        <a:lnSpc>
                          <a:spcPct val="150000"/>
                        </a:lnSpc>
                        <a:spcAft>
                          <a:spcPts val="0"/>
                        </a:spcAft>
                      </a:pPr>
                      <a:r>
                        <a:rPr lang="en-US" sz="1800" b="0" kern="0" dirty="0" err="1">
                          <a:effectLst/>
                          <a:latin typeface="微软雅黑" panose="020B0503020204020204" pitchFamily="34" charset="-122"/>
                          <a:ea typeface="微软雅黑" panose="020B0503020204020204" pitchFamily="34" charset="-122"/>
                        </a:rPr>
                        <a:t>right_index</a:t>
                      </a:r>
                      <a:endParaRPr lang="zh-CN" sz="18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algn="just">
                        <a:lnSpc>
                          <a:spcPct val="150000"/>
                        </a:lnSpc>
                        <a:spcAft>
                          <a:spcPts val="0"/>
                        </a:spcAft>
                      </a:pPr>
                      <a:r>
                        <a:rPr lang="zh-CN" sz="1800" kern="0">
                          <a:effectLst/>
                          <a:latin typeface="微软雅黑" panose="020B0503020204020204" pitchFamily="34" charset="-122"/>
                          <a:ea typeface="微软雅黑" panose="020B0503020204020204" pitchFamily="34" charset="-122"/>
                        </a:rPr>
                        <a:t>接收</a:t>
                      </a:r>
                      <a:r>
                        <a:rPr lang="en-US" sz="1800" kern="0">
                          <a:effectLst/>
                          <a:latin typeface="微软雅黑" panose="020B0503020204020204" pitchFamily="34" charset="-122"/>
                          <a:ea typeface="微软雅黑" panose="020B0503020204020204" pitchFamily="34" charset="-122"/>
                        </a:rPr>
                        <a:t>boolean</a:t>
                      </a:r>
                      <a:r>
                        <a:rPr lang="zh-CN" sz="1800" kern="0">
                          <a:effectLst/>
                          <a:latin typeface="微软雅黑" panose="020B0503020204020204" pitchFamily="34" charset="-122"/>
                          <a:ea typeface="微软雅黑" panose="020B0503020204020204" pitchFamily="34" charset="-122"/>
                        </a:rPr>
                        <a:t>。表示是否将</a:t>
                      </a:r>
                      <a:r>
                        <a:rPr lang="en-US" sz="1800" kern="0">
                          <a:effectLst/>
                          <a:latin typeface="微软雅黑" panose="020B0503020204020204" pitchFamily="34" charset="-122"/>
                          <a:ea typeface="微软雅黑" panose="020B0503020204020204" pitchFamily="34" charset="-122"/>
                        </a:rPr>
                        <a:t>right</a:t>
                      </a:r>
                      <a:r>
                        <a:rPr lang="zh-CN" sz="1800" kern="0">
                          <a:effectLst/>
                          <a:latin typeface="微软雅黑" panose="020B0503020204020204" pitchFamily="34" charset="-122"/>
                          <a:ea typeface="微软雅黑" panose="020B0503020204020204" pitchFamily="34" charset="-122"/>
                        </a:rPr>
                        <a:t>参数接收数据的</a:t>
                      </a:r>
                      <a:r>
                        <a:rPr lang="en-US" sz="1800" kern="0">
                          <a:effectLst/>
                          <a:latin typeface="微软雅黑" panose="020B0503020204020204" pitchFamily="34" charset="-122"/>
                          <a:ea typeface="微软雅黑" panose="020B0503020204020204" pitchFamily="34" charset="-122"/>
                        </a:rPr>
                        <a:t>index</a:t>
                      </a:r>
                      <a:r>
                        <a:rPr lang="zh-CN" sz="1800" kern="0">
                          <a:effectLst/>
                          <a:latin typeface="微软雅黑" panose="020B0503020204020204" pitchFamily="34" charset="-122"/>
                          <a:ea typeface="微软雅黑" panose="020B0503020204020204" pitchFamily="34" charset="-122"/>
                        </a:rPr>
                        <a:t>作为连接主键。默认为</a:t>
                      </a:r>
                      <a:r>
                        <a:rPr lang="en-US" sz="1800" kern="0">
                          <a:effectLst/>
                          <a:latin typeface="微软雅黑" panose="020B0503020204020204" pitchFamily="34" charset="-122"/>
                          <a:ea typeface="微软雅黑" panose="020B0503020204020204" pitchFamily="34" charset="-122"/>
                        </a:rPr>
                        <a:t>False</a:t>
                      </a:r>
                      <a:r>
                        <a:rPr lang="zh-CN" sz="1800" kern="0">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r>
              <a:tr h="396000">
                <a:tc>
                  <a:txBody>
                    <a:bodyPr/>
                    <a:lstStyle/>
                    <a:p>
                      <a:pPr algn="ctr">
                        <a:lnSpc>
                          <a:spcPct val="150000"/>
                        </a:lnSpc>
                        <a:spcAft>
                          <a:spcPts val="0"/>
                        </a:spcAft>
                      </a:pPr>
                      <a:r>
                        <a:rPr lang="en-US" sz="1800" b="0" kern="0" dirty="0">
                          <a:effectLst/>
                          <a:latin typeface="微软雅黑" panose="020B0503020204020204" pitchFamily="34" charset="-122"/>
                          <a:ea typeface="微软雅黑" panose="020B0503020204020204" pitchFamily="34" charset="-122"/>
                        </a:rPr>
                        <a:t>sort</a:t>
                      </a:r>
                      <a:endParaRPr lang="zh-CN" sz="18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algn="just">
                        <a:lnSpc>
                          <a:spcPct val="150000"/>
                        </a:lnSpc>
                        <a:spcAft>
                          <a:spcPts val="0"/>
                        </a:spcAft>
                      </a:pPr>
                      <a:r>
                        <a:rPr lang="zh-CN" sz="1800" kern="0" dirty="0">
                          <a:effectLst/>
                          <a:latin typeface="微软雅黑" panose="020B0503020204020204" pitchFamily="34" charset="-122"/>
                          <a:ea typeface="微软雅黑" panose="020B0503020204020204" pitchFamily="34" charset="-122"/>
                        </a:rPr>
                        <a:t>接收</a:t>
                      </a:r>
                      <a:r>
                        <a:rPr lang="en-US" sz="1800" kern="0" dirty="0" err="1">
                          <a:effectLst/>
                          <a:latin typeface="微软雅黑" panose="020B0503020204020204" pitchFamily="34" charset="-122"/>
                          <a:ea typeface="微软雅黑" panose="020B0503020204020204" pitchFamily="34" charset="-122"/>
                        </a:rPr>
                        <a:t>boolean</a:t>
                      </a:r>
                      <a:r>
                        <a:rPr lang="zh-CN" sz="1800" kern="0" dirty="0">
                          <a:effectLst/>
                          <a:latin typeface="微软雅黑" panose="020B0503020204020204" pitchFamily="34" charset="-122"/>
                          <a:ea typeface="微软雅黑" panose="020B0503020204020204" pitchFamily="34" charset="-122"/>
                        </a:rPr>
                        <a:t>。表示是否根据连接键对合并后的数据进行排序。默认为</a:t>
                      </a:r>
                      <a:r>
                        <a:rPr lang="en-US" sz="1800" kern="0" dirty="0">
                          <a:effectLst/>
                          <a:latin typeface="微软雅黑" panose="020B0503020204020204" pitchFamily="34" charset="-122"/>
                          <a:ea typeface="微软雅黑" panose="020B0503020204020204" pitchFamily="34" charset="-122"/>
                        </a:rPr>
                        <a:t>False</a:t>
                      </a:r>
                      <a:r>
                        <a:rPr lang="zh-CN" sz="1800" kern="0" dirty="0">
                          <a:effectLst/>
                          <a:latin typeface="微软雅黑" panose="020B0503020204020204" pitchFamily="34" charset="-122"/>
                          <a:ea typeface="微软雅黑" panose="020B0503020204020204" pitchFamily="34" charset="-122"/>
                        </a:rPr>
                        <a:t>。</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r>
              <a:tr h="396000">
                <a:tc>
                  <a:txBody>
                    <a:bodyPr/>
                    <a:lstStyle/>
                    <a:p>
                      <a:pPr algn="ctr">
                        <a:lnSpc>
                          <a:spcPct val="150000"/>
                        </a:lnSpc>
                        <a:spcAft>
                          <a:spcPts val="0"/>
                        </a:spcAft>
                      </a:pPr>
                      <a:r>
                        <a:rPr lang="en-US" sz="1800" b="0" kern="0" dirty="0">
                          <a:effectLst/>
                          <a:latin typeface="微软雅黑" panose="020B0503020204020204" pitchFamily="34" charset="-122"/>
                          <a:ea typeface="微软雅黑" panose="020B0503020204020204" pitchFamily="34" charset="-122"/>
                        </a:rPr>
                        <a:t>suffixes</a:t>
                      </a:r>
                      <a:endParaRPr lang="zh-CN" sz="18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algn="just">
                        <a:lnSpc>
                          <a:spcPct val="150000"/>
                        </a:lnSpc>
                        <a:spcAft>
                          <a:spcPts val="0"/>
                        </a:spcAft>
                      </a:pPr>
                      <a:r>
                        <a:rPr lang="zh-CN" sz="1800" kern="0" dirty="0">
                          <a:effectLst/>
                          <a:latin typeface="微软雅黑" panose="020B0503020204020204" pitchFamily="34" charset="-122"/>
                          <a:ea typeface="微软雅黑" panose="020B0503020204020204" pitchFamily="34" charset="-122"/>
                        </a:rPr>
                        <a:t>接收接收</a:t>
                      </a:r>
                      <a:r>
                        <a:rPr lang="en-US" sz="1800" kern="0" dirty="0">
                          <a:effectLst/>
                          <a:latin typeface="微软雅黑" panose="020B0503020204020204" pitchFamily="34" charset="-122"/>
                          <a:ea typeface="微软雅黑" panose="020B0503020204020204" pitchFamily="34" charset="-122"/>
                        </a:rPr>
                        <a:t>tuple</a:t>
                      </a:r>
                      <a:r>
                        <a:rPr lang="zh-CN" sz="1800" kern="0" dirty="0">
                          <a:effectLst/>
                          <a:latin typeface="微软雅黑" panose="020B0503020204020204" pitchFamily="34" charset="-122"/>
                          <a:ea typeface="微软雅黑" panose="020B0503020204020204" pitchFamily="34" charset="-122"/>
                        </a:rPr>
                        <a:t>。表示用于追加到</a:t>
                      </a:r>
                      <a:r>
                        <a:rPr lang="en-US" sz="1800" kern="0" dirty="0">
                          <a:effectLst/>
                          <a:latin typeface="微软雅黑" panose="020B0503020204020204" pitchFamily="34" charset="-122"/>
                          <a:ea typeface="微软雅黑" panose="020B0503020204020204" pitchFamily="34" charset="-122"/>
                        </a:rPr>
                        <a:t>left</a:t>
                      </a:r>
                      <a:r>
                        <a:rPr lang="zh-CN" sz="1800" kern="0" dirty="0">
                          <a:effectLst/>
                          <a:latin typeface="微软雅黑" panose="020B0503020204020204" pitchFamily="34" charset="-122"/>
                          <a:ea typeface="微软雅黑" panose="020B0503020204020204" pitchFamily="34" charset="-122"/>
                        </a:rPr>
                        <a:t>和</a:t>
                      </a:r>
                      <a:r>
                        <a:rPr lang="en-US" sz="1800" kern="0" dirty="0">
                          <a:effectLst/>
                          <a:latin typeface="微软雅黑" panose="020B0503020204020204" pitchFamily="34" charset="-122"/>
                          <a:ea typeface="微软雅黑" panose="020B0503020204020204" pitchFamily="34" charset="-122"/>
                        </a:rPr>
                        <a:t>right</a:t>
                      </a:r>
                      <a:r>
                        <a:rPr lang="zh-CN" sz="1800" kern="0" dirty="0">
                          <a:effectLst/>
                          <a:latin typeface="微软雅黑" panose="020B0503020204020204" pitchFamily="34" charset="-122"/>
                          <a:ea typeface="微软雅黑" panose="020B0503020204020204" pitchFamily="34" charset="-122"/>
                        </a:rPr>
                        <a:t>参数接收数据重叠列名的尾缀默认为</a:t>
                      </a:r>
                      <a:r>
                        <a:rPr lang="en-US" sz="1800" kern="0" dirty="0">
                          <a:effectLst/>
                          <a:latin typeface="微软雅黑" panose="020B0503020204020204" pitchFamily="34" charset="-122"/>
                          <a:ea typeface="微软雅黑" panose="020B0503020204020204" pitchFamily="34" charset="-122"/>
                        </a:rPr>
                        <a:t>('_x', '_y')</a:t>
                      </a:r>
                      <a:r>
                        <a:rPr lang="zh-CN" sz="1800" kern="0" dirty="0">
                          <a:effectLst/>
                          <a:latin typeface="微软雅黑" panose="020B0503020204020204" pitchFamily="34" charset="-122"/>
                          <a:ea typeface="微软雅黑" panose="020B0503020204020204" pitchFamily="34" charset="-122"/>
                        </a:rPr>
                        <a:t>。</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r>
            </a:tbl>
          </a:graphicData>
        </a:graphic>
      </p:graphicFrame>
      <p:sp>
        <p:nvSpPr>
          <p:cNvPr id="16423" name="标题 2"/>
          <p:cNvSpPr>
            <a:spLocks noGrp="1"/>
          </p:cNvSpPr>
          <p:nvPr>
            <p:ph type="title"/>
          </p:nvPr>
        </p:nvSpPr>
        <p:spPr>
          <a:xfrm>
            <a:off x="255588" y="358775"/>
            <a:ext cx="10972800" cy="528638"/>
          </a:xfrm>
        </p:spPr>
        <p:txBody>
          <a:bodyPr vert="horz" wrap="square" lIns="91440" tIns="45720" rIns="91440" bIns="45720" anchor="ctr"/>
          <a:lstStyle/>
          <a:p>
            <a:pPr>
              <a:buNone/>
            </a:pP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主键合并数据</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6424" name="内容占位符 3"/>
          <p:cNvSpPr>
            <a:spLocks noGrp="1"/>
          </p:cNvSpPr>
          <p:nvPr>
            <p:ph idx="10"/>
          </p:nvPr>
        </p:nvSpPr>
        <p:spPr>
          <a:xfrm>
            <a:off x="423863" y="1138238"/>
            <a:ext cx="11107737" cy="427037"/>
          </a:xfrm>
        </p:spPr>
        <p:txBody>
          <a:bodyPr wrap="square" lIns="91440" tIns="45720" rIns="91440" bIns="45720" anchor="ctr"/>
          <a:lstStyle/>
          <a:p>
            <a:r>
              <a:rPr kumimoji="1" lang="zh-CN" altLang="en-US" b="1" dirty="0">
                <a:latin typeface="微软雅黑" panose="020B0503020204020204" pitchFamily="34" charset="-122"/>
                <a:ea typeface="微软雅黑" panose="020B0503020204020204" pitchFamily="34" charset="-122"/>
                <a:cs typeface="宋体" panose="02010600030101010101" pitchFamily="2" charset="-122"/>
              </a:rPr>
              <a:t>常用</a:t>
            </a:r>
            <a:r>
              <a:rPr kumimoji="1" lang="zh-CN" altLang="zh-CN" b="1" dirty="0">
                <a:latin typeface="微软雅黑" panose="020B0503020204020204" pitchFamily="34" charset="-122"/>
                <a:ea typeface="微软雅黑" panose="020B0503020204020204" pitchFamily="34" charset="-122"/>
                <a:cs typeface="宋体" panose="02010600030101010101" pitchFamily="2" charset="-122"/>
              </a:rPr>
              <a:t>参数及其说明</a:t>
            </a:r>
            <a:endParaRPr kumimoji="1" lang="zh-CN" altLang="en-US" b="1" dirty="0">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46063" y="1600200"/>
            <a:ext cx="11730038" cy="4370388"/>
          </a:xfrm>
        </p:spPr>
        <p:txBody>
          <a:bodyPr vert="horz" wrap="square" lIns="91440" tIns="45720" rIns="91440" bIns="45720" numCol="1" anchor="t" anchorCtr="0" compatLnSpc="1">
            <a:noAutofit/>
          </a:bodyPr>
          <a:lstStyle/>
          <a:p>
            <a:pPr marL="362585" marR="0" lvl="0" indent="-362585" algn="l" defTabSz="914400" rtl="0" eaLnBrk="0" fontAlgn="base" latinLnBrk="0" hangingPunct="0">
              <a:lnSpc>
                <a:spcPts val="2840"/>
              </a:lnSpc>
              <a:spcBef>
                <a:spcPts val="1000"/>
              </a:spcBef>
              <a:spcAft>
                <a:spcPct val="0"/>
              </a:spcAft>
              <a:buClr>
                <a:srgbClr val="032089"/>
              </a:buClr>
              <a:buSzTx/>
              <a:buFont typeface="Wingdings" panose="05000000000000000000" pitchFamily="2" charset="2"/>
              <a:buChar char="Ø"/>
              <a:defRPr/>
            </a:pP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join</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方法也可以实现部分主键合并的功能，但是</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join</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方法使用时，两个主键的名字必须</a:t>
            </a: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相同</a:t>
            </a:r>
            <a:r>
              <a:rPr kumimoji="1" lang="zh-CN" altLang="en-US"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0045" marR="0" lvl="0" indent="0" algn="l" defTabSz="914400" rtl="0" eaLnBrk="0" fontAlgn="base" latinLnBrk="0" hangingPunct="0">
              <a:lnSpc>
                <a:spcPts val="2840"/>
              </a:lnSpc>
              <a:spcBef>
                <a:spcPts val="1000"/>
              </a:spcBef>
              <a:spcAft>
                <a:spcPct val="0"/>
              </a:spcAft>
              <a:buClr>
                <a:srgbClr val="032089"/>
              </a:buClr>
              <a:buSzTx/>
              <a:buFont typeface="Wingdings" panose="05000000000000000000" pitchFamily="2" charset="2"/>
              <a:buNone/>
              <a:defRPr/>
            </a:pPr>
            <a:r>
              <a:rPr kumimoji="1" lang="en-US" altLang="zh-CN" sz="2200" b="0" i="1"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pandas.DataFrame.join</a:t>
            </a:r>
            <a:r>
              <a:rPr kumimoji="1" lang="en-US" altLang="zh-CN" sz="22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(self, other, on=None, how='left', </a:t>
            </a:r>
            <a:r>
              <a:rPr kumimoji="1" lang="en-US" altLang="zh-CN" sz="2200" b="0" i="1"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lsuffix</a:t>
            </a:r>
            <a:r>
              <a:rPr kumimoji="1" lang="en-US" altLang="zh-CN" sz="22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200" b="0" i="1"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rsuffix</a:t>
            </a:r>
            <a:r>
              <a:rPr kumimoji="1" lang="en-US" altLang="zh-CN" sz="22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sort=False</a:t>
            </a:r>
            <a:r>
              <a:rPr kumimoji="1" lang="en-US" altLang="zh-CN" sz="2200" b="0" i="1" u="none" strike="noStrike" kern="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p>
          <a:p>
            <a:pPr marL="362585" marR="0" lvl="0" indent="-362585" algn="l" defTabSz="914400" rtl="0" eaLnBrk="0" fontAlgn="base" latinLnBrk="0" hangingPunct="0">
              <a:lnSpc>
                <a:spcPts val="284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常用参数说明如下。</a:t>
            </a:r>
            <a:endParaRPr kumimoji="1" lang="zh-CN" altLang="en-US" sz="18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410" name="标题 2"/>
          <p:cNvSpPr>
            <a:spLocks noGrp="1"/>
          </p:cNvSpPr>
          <p:nvPr>
            <p:ph type="title"/>
          </p:nvPr>
        </p:nvSpPr>
        <p:spPr>
          <a:xfrm>
            <a:off x="255588" y="358775"/>
            <a:ext cx="10972800" cy="528638"/>
          </a:xfrm>
        </p:spPr>
        <p:txBody>
          <a:bodyPr vert="horz" wrap="square" lIns="91440" tIns="45720" rIns="91440" bIns="45720" anchor="ctr"/>
          <a:lstStyle/>
          <a:p>
            <a:pPr>
              <a:buNone/>
            </a:pP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主键合并数据</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7411" name="内容占位符 3"/>
          <p:cNvSpPr>
            <a:spLocks noGrp="1"/>
          </p:cNvSpPr>
          <p:nvPr>
            <p:ph idx="10"/>
          </p:nvPr>
        </p:nvSpPr>
        <p:spPr>
          <a:xfrm>
            <a:off x="423863" y="1138238"/>
            <a:ext cx="11107737" cy="427037"/>
          </a:xfrm>
        </p:spPr>
        <p:txBody>
          <a:bodyPr wrap="square" lIns="91440" tIns="45720" rIns="91440" bIns="45720" anchor="ctr"/>
          <a:lstStyle/>
          <a:p>
            <a:r>
              <a:rPr kumimoji="1" lang="zh-CN" altLang="zh-CN" b="1" dirty="0">
                <a:latin typeface="微软雅黑" panose="020B0503020204020204" pitchFamily="34" charset="-122"/>
                <a:ea typeface="微软雅黑" panose="020B0503020204020204" pitchFamily="34" charset="-122"/>
                <a:cs typeface="宋体" panose="02010600030101010101" pitchFamily="2" charset="-122"/>
              </a:rPr>
              <a:t>主键合并</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——join</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方法</a:t>
            </a:r>
            <a:endParaRPr kumimoji="1" lang="zh-CN" altLang="en-US" b="1" dirty="0">
              <a:latin typeface="微软雅黑" panose="020B0503020204020204" pitchFamily="34" charset="-122"/>
              <a:ea typeface="微软雅黑" panose="020B0503020204020204" pitchFamily="34" charset="-122"/>
              <a:cs typeface="宋体" panose="02010600030101010101" pitchFamily="2" charset="-122"/>
            </a:endParaRPr>
          </a:p>
        </p:txBody>
      </p:sp>
      <p:graphicFrame>
        <p:nvGraphicFramePr>
          <p:cNvPr id="5" name="表格 4"/>
          <p:cNvGraphicFramePr>
            <a:graphicFrameLocks noGrp="1"/>
          </p:cNvGraphicFramePr>
          <p:nvPr/>
        </p:nvGraphicFramePr>
        <p:xfrm>
          <a:off x="80963" y="3128963"/>
          <a:ext cx="11992397" cy="3024000"/>
        </p:xfrm>
        <a:graphic>
          <a:graphicData uri="http://schemas.openxmlformats.org/drawingml/2006/table">
            <a:tbl>
              <a:tblPr firstRow="1" firstCol="1" bandRow="1">
                <a:tableStyleId>{5C22544A-7EE6-4342-B048-85BDC9FD1C3A}</a:tableStyleId>
              </a:tblPr>
              <a:tblGrid>
                <a:gridCol w="1100594"/>
                <a:gridCol w="10891803"/>
              </a:tblGrid>
              <a:tr h="432000">
                <a:tc>
                  <a:txBody>
                    <a:bodyPr/>
                    <a:lstStyle/>
                    <a:p>
                      <a:pPr algn="ctr">
                        <a:lnSpc>
                          <a:spcPct val="150000"/>
                        </a:lnSpc>
                        <a:spcAft>
                          <a:spcPts val="0"/>
                        </a:spcAft>
                      </a:pPr>
                      <a:r>
                        <a:rPr lang="zh-CN" sz="1800" kern="0" dirty="0">
                          <a:effectLst/>
                          <a:latin typeface="微软雅黑" panose="020B0503020204020204" pitchFamily="34" charset="-122"/>
                          <a:ea typeface="微软雅黑" panose="020B0503020204020204" pitchFamily="34" charset="-122"/>
                        </a:rPr>
                        <a:t>参数名称</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28234" marR="28234" marT="0" marB="0" anchor="ctr"/>
                </a:tc>
                <a:tc>
                  <a:txBody>
                    <a:bodyPr/>
                    <a:lstStyle/>
                    <a:p>
                      <a:pPr algn="ctr">
                        <a:lnSpc>
                          <a:spcPct val="150000"/>
                        </a:lnSpc>
                        <a:spcAft>
                          <a:spcPts val="0"/>
                        </a:spcAft>
                      </a:pPr>
                      <a:r>
                        <a:rPr lang="zh-CN" sz="1800" kern="0" dirty="0">
                          <a:effectLst/>
                          <a:latin typeface="微软雅黑" panose="020B0503020204020204" pitchFamily="34" charset="-122"/>
                          <a:ea typeface="微软雅黑" panose="020B0503020204020204" pitchFamily="34" charset="-122"/>
                        </a:rPr>
                        <a:t>说明</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28234" marR="28234" marT="0" marB="0" anchor="ctr"/>
                </a:tc>
              </a:tr>
              <a:tr h="432000">
                <a:tc>
                  <a:txBody>
                    <a:bodyPr/>
                    <a:lstStyle/>
                    <a:p>
                      <a:pPr algn="ctr">
                        <a:lnSpc>
                          <a:spcPct val="150000"/>
                        </a:lnSpc>
                        <a:spcAft>
                          <a:spcPts val="0"/>
                        </a:spcAft>
                      </a:pPr>
                      <a:r>
                        <a:rPr lang="en-US" sz="1800" b="0" kern="0" dirty="0">
                          <a:effectLst/>
                          <a:latin typeface="微软雅黑" panose="020B0503020204020204" pitchFamily="34" charset="-122"/>
                          <a:ea typeface="微软雅黑" panose="020B0503020204020204" pitchFamily="34" charset="-122"/>
                        </a:rPr>
                        <a:t>other</a:t>
                      </a:r>
                      <a:endParaRPr lang="zh-CN" sz="18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28234" marR="28234" marT="0" marB="0" anchor="ctr"/>
                </a:tc>
                <a:tc>
                  <a:txBody>
                    <a:bodyPr/>
                    <a:lstStyle/>
                    <a:p>
                      <a:pPr algn="just">
                        <a:lnSpc>
                          <a:spcPct val="150000"/>
                        </a:lnSpc>
                        <a:spcAft>
                          <a:spcPts val="0"/>
                        </a:spcAft>
                      </a:pPr>
                      <a:r>
                        <a:rPr lang="zh-CN" sz="1800" kern="0">
                          <a:effectLst/>
                          <a:latin typeface="微软雅黑" panose="020B0503020204020204" pitchFamily="34" charset="-122"/>
                          <a:ea typeface="微软雅黑" panose="020B0503020204020204" pitchFamily="34" charset="-122"/>
                        </a:rPr>
                        <a:t>接收</a:t>
                      </a:r>
                      <a:r>
                        <a:rPr lang="en-US" sz="1800" kern="0">
                          <a:effectLst/>
                          <a:latin typeface="微软雅黑" panose="020B0503020204020204" pitchFamily="34" charset="-122"/>
                          <a:ea typeface="微软雅黑" panose="020B0503020204020204" pitchFamily="34" charset="-122"/>
                        </a:rPr>
                        <a:t>DataFrame</a:t>
                      </a:r>
                      <a:r>
                        <a:rPr lang="zh-CN" sz="1800" kern="0">
                          <a:effectLst/>
                          <a:latin typeface="微软雅黑" panose="020B0503020204020204" pitchFamily="34" charset="-122"/>
                          <a:ea typeface="微软雅黑" panose="020B0503020204020204" pitchFamily="34" charset="-122"/>
                        </a:rPr>
                        <a:t>、</a:t>
                      </a:r>
                      <a:r>
                        <a:rPr lang="en-US" sz="1800" kern="0">
                          <a:effectLst/>
                          <a:latin typeface="微软雅黑" panose="020B0503020204020204" pitchFamily="34" charset="-122"/>
                          <a:ea typeface="微软雅黑" panose="020B0503020204020204" pitchFamily="34" charset="-122"/>
                        </a:rPr>
                        <a:t>Series</a:t>
                      </a:r>
                      <a:r>
                        <a:rPr lang="zh-CN" sz="1800" kern="0">
                          <a:effectLst/>
                          <a:latin typeface="微软雅黑" panose="020B0503020204020204" pitchFamily="34" charset="-122"/>
                          <a:ea typeface="微软雅黑" panose="020B0503020204020204" pitchFamily="34" charset="-122"/>
                        </a:rPr>
                        <a:t>或者包含了多个</a:t>
                      </a:r>
                      <a:r>
                        <a:rPr lang="en-US" sz="1800" kern="0">
                          <a:effectLst/>
                          <a:latin typeface="微软雅黑" panose="020B0503020204020204" pitchFamily="34" charset="-122"/>
                          <a:ea typeface="微软雅黑" panose="020B0503020204020204" pitchFamily="34" charset="-122"/>
                        </a:rPr>
                        <a:t>DataFrame</a:t>
                      </a:r>
                      <a:r>
                        <a:rPr lang="zh-CN" sz="1800" kern="0">
                          <a:effectLst/>
                          <a:latin typeface="微软雅黑" panose="020B0503020204020204" pitchFamily="34" charset="-122"/>
                          <a:ea typeface="微软雅黑" panose="020B0503020204020204" pitchFamily="34" charset="-122"/>
                        </a:rPr>
                        <a:t>的</a:t>
                      </a:r>
                      <a:r>
                        <a:rPr lang="en-US" sz="1800" kern="0">
                          <a:effectLst/>
                          <a:latin typeface="微软雅黑" panose="020B0503020204020204" pitchFamily="34" charset="-122"/>
                          <a:ea typeface="微软雅黑" panose="020B0503020204020204" pitchFamily="34" charset="-122"/>
                        </a:rPr>
                        <a:t>list</a:t>
                      </a:r>
                      <a:r>
                        <a:rPr lang="zh-CN" sz="1800" kern="0">
                          <a:effectLst/>
                          <a:latin typeface="微软雅黑" panose="020B0503020204020204" pitchFamily="34" charset="-122"/>
                          <a:ea typeface="微软雅黑" panose="020B0503020204020204" pitchFamily="34" charset="-122"/>
                        </a:rPr>
                        <a:t>。表示参与连接的其他</a:t>
                      </a:r>
                      <a:r>
                        <a:rPr lang="en-US" sz="1800" kern="0">
                          <a:effectLst/>
                          <a:latin typeface="微软雅黑" panose="020B0503020204020204" pitchFamily="34" charset="-122"/>
                          <a:ea typeface="微软雅黑" panose="020B0503020204020204" pitchFamily="34" charset="-122"/>
                        </a:rPr>
                        <a:t>DataFrame</a:t>
                      </a:r>
                      <a:r>
                        <a:rPr lang="zh-CN" sz="1800" kern="0">
                          <a:effectLst/>
                          <a:latin typeface="微软雅黑" panose="020B0503020204020204" pitchFamily="34" charset="-122"/>
                          <a:ea typeface="微软雅黑" panose="020B0503020204020204" pitchFamily="34" charset="-122"/>
                        </a:rPr>
                        <a:t>。无默认。</a:t>
                      </a:r>
                      <a:endParaRPr lang="zh-CN" sz="18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28234" marR="28234" marT="0" marB="0" anchor="ctr"/>
                </a:tc>
              </a:tr>
              <a:tr h="432000">
                <a:tc>
                  <a:txBody>
                    <a:bodyPr/>
                    <a:lstStyle/>
                    <a:p>
                      <a:pPr algn="ctr">
                        <a:lnSpc>
                          <a:spcPct val="150000"/>
                        </a:lnSpc>
                        <a:spcAft>
                          <a:spcPts val="0"/>
                        </a:spcAft>
                      </a:pPr>
                      <a:r>
                        <a:rPr lang="en-US" sz="1800" b="0" kern="0" dirty="0">
                          <a:effectLst/>
                          <a:latin typeface="微软雅黑" panose="020B0503020204020204" pitchFamily="34" charset="-122"/>
                          <a:ea typeface="微软雅黑" panose="020B0503020204020204" pitchFamily="34" charset="-122"/>
                        </a:rPr>
                        <a:t>on</a:t>
                      </a:r>
                      <a:endParaRPr lang="zh-CN" sz="18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28234" marR="28234" marT="0" marB="0" anchor="ctr"/>
                </a:tc>
                <a:tc>
                  <a:txBody>
                    <a:bodyPr/>
                    <a:lstStyle/>
                    <a:p>
                      <a:pPr algn="just">
                        <a:lnSpc>
                          <a:spcPct val="150000"/>
                        </a:lnSpc>
                        <a:spcAft>
                          <a:spcPts val="0"/>
                        </a:spcAft>
                      </a:pPr>
                      <a:r>
                        <a:rPr lang="zh-CN" sz="1800" kern="0">
                          <a:effectLst/>
                          <a:latin typeface="微软雅黑" panose="020B0503020204020204" pitchFamily="34" charset="-122"/>
                          <a:ea typeface="微软雅黑" panose="020B0503020204020204" pitchFamily="34" charset="-122"/>
                        </a:rPr>
                        <a:t>接收列名或者包含列名的</a:t>
                      </a:r>
                      <a:r>
                        <a:rPr lang="en-US" sz="1800" kern="0">
                          <a:effectLst/>
                          <a:latin typeface="微软雅黑" panose="020B0503020204020204" pitchFamily="34" charset="-122"/>
                          <a:ea typeface="微软雅黑" panose="020B0503020204020204" pitchFamily="34" charset="-122"/>
                        </a:rPr>
                        <a:t>list</a:t>
                      </a:r>
                      <a:r>
                        <a:rPr lang="zh-CN" sz="1800" kern="0">
                          <a:effectLst/>
                          <a:latin typeface="微软雅黑" panose="020B0503020204020204" pitchFamily="34" charset="-122"/>
                          <a:ea typeface="微软雅黑" panose="020B0503020204020204" pitchFamily="34" charset="-122"/>
                        </a:rPr>
                        <a:t>或</a:t>
                      </a:r>
                      <a:r>
                        <a:rPr lang="en-US" sz="1800" kern="0">
                          <a:effectLst/>
                          <a:latin typeface="微软雅黑" panose="020B0503020204020204" pitchFamily="34" charset="-122"/>
                          <a:ea typeface="微软雅黑" panose="020B0503020204020204" pitchFamily="34" charset="-122"/>
                        </a:rPr>
                        <a:t>tuple</a:t>
                      </a:r>
                      <a:r>
                        <a:rPr lang="zh-CN" sz="1800" kern="0">
                          <a:effectLst/>
                          <a:latin typeface="微软雅黑" panose="020B0503020204020204" pitchFamily="34" charset="-122"/>
                          <a:ea typeface="微软雅黑" panose="020B0503020204020204" pitchFamily="34" charset="-122"/>
                        </a:rPr>
                        <a:t>。表示用于连接的列名。默认为</a:t>
                      </a:r>
                      <a:r>
                        <a:rPr lang="en-US" sz="1800" kern="0">
                          <a:effectLst/>
                          <a:latin typeface="微软雅黑" panose="020B0503020204020204" pitchFamily="34" charset="-122"/>
                          <a:ea typeface="微软雅黑" panose="020B0503020204020204" pitchFamily="34" charset="-122"/>
                        </a:rPr>
                        <a:t>None</a:t>
                      </a:r>
                      <a:r>
                        <a:rPr lang="zh-CN" sz="1800" kern="0">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28234" marR="28234" marT="0" marB="0" anchor="ctr"/>
                </a:tc>
              </a:tr>
              <a:tr h="432000">
                <a:tc>
                  <a:txBody>
                    <a:bodyPr/>
                    <a:lstStyle/>
                    <a:p>
                      <a:pPr algn="ctr">
                        <a:lnSpc>
                          <a:spcPct val="150000"/>
                        </a:lnSpc>
                        <a:spcAft>
                          <a:spcPts val="0"/>
                        </a:spcAft>
                      </a:pPr>
                      <a:r>
                        <a:rPr lang="en-US" sz="1800" b="0" kern="0" dirty="0">
                          <a:effectLst/>
                          <a:latin typeface="微软雅黑" panose="020B0503020204020204" pitchFamily="34" charset="-122"/>
                          <a:ea typeface="微软雅黑" panose="020B0503020204020204" pitchFamily="34" charset="-122"/>
                        </a:rPr>
                        <a:t>how</a:t>
                      </a:r>
                      <a:endParaRPr lang="zh-CN" sz="18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28234" marR="28234" marT="0" marB="0" anchor="ctr"/>
                </a:tc>
                <a:tc>
                  <a:txBody>
                    <a:bodyPr/>
                    <a:lstStyle/>
                    <a:p>
                      <a:pPr algn="just">
                        <a:lnSpc>
                          <a:spcPct val="150000"/>
                        </a:lnSpc>
                        <a:spcAft>
                          <a:spcPts val="0"/>
                        </a:spcAft>
                      </a:pPr>
                      <a:r>
                        <a:rPr lang="zh-CN" sz="1800" kern="0">
                          <a:effectLst/>
                          <a:latin typeface="微软雅黑" panose="020B0503020204020204" pitchFamily="34" charset="-122"/>
                          <a:ea typeface="微软雅黑" panose="020B0503020204020204" pitchFamily="34" charset="-122"/>
                        </a:rPr>
                        <a:t>接收特定</a:t>
                      </a:r>
                      <a:r>
                        <a:rPr lang="en-US" sz="1800" kern="0">
                          <a:effectLst/>
                          <a:latin typeface="微软雅黑" panose="020B0503020204020204" pitchFamily="34" charset="-122"/>
                          <a:ea typeface="微软雅黑" panose="020B0503020204020204" pitchFamily="34" charset="-122"/>
                        </a:rPr>
                        <a:t>string</a:t>
                      </a:r>
                      <a:r>
                        <a:rPr lang="zh-CN" sz="1800" kern="0">
                          <a:effectLst/>
                          <a:latin typeface="微软雅黑" panose="020B0503020204020204" pitchFamily="34" charset="-122"/>
                          <a:ea typeface="微软雅黑" panose="020B0503020204020204" pitchFamily="34" charset="-122"/>
                        </a:rPr>
                        <a:t>。</a:t>
                      </a:r>
                      <a:r>
                        <a:rPr lang="en-US" sz="1800" kern="0">
                          <a:effectLst/>
                          <a:latin typeface="微软雅黑" panose="020B0503020204020204" pitchFamily="34" charset="-122"/>
                          <a:ea typeface="微软雅黑" panose="020B0503020204020204" pitchFamily="34" charset="-122"/>
                        </a:rPr>
                        <a:t>inner</a:t>
                      </a:r>
                      <a:r>
                        <a:rPr lang="zh-CN" sz="1800" kern="0">
                          <a:effectLst/>
                          <a:latin typeface="微软雅黑" panose="020B0503020204020204" pitchFamily="34" charset="-122"/>
                          <a:ea typeface="微软雅黑" panose="020B0503020204020204" pitchFamily="34" charset="-122"/>
                        </a:rPr>
                        <a:t>代表内连接；</a:t>
                      </a:r>
                      <a:r>
                        <a:rPr lang="en-US" sz="1800" kern="0">
                          <a:effectLst/>
                          <a:latin typeface="微软雅黑" panose="020B0503020204020204" pitchFamily="34" charset="-122"/>
                          <a:ea typeface="微软雅黑" panose="020B0503020204020204" pitchFamily="34" charset="-122"/>
                        </a:rPr>
                        <a:t>outer</a:t>
                      </a:r>
                      <a:r>
                        <a:rPr lang="zh-CN" sz="1800" kern="0">
                          <a:effectLst/>
                          <a:latin typeface="微软雅黑" panose="020B0503020204020204" pitchFamily="34" charset="-122"/>
                          <a:ea typeface="微软雅黑" panose="020B0503020204020204" pitchFamily="34" charset="-122"/>
                        </a:rPr>
                        <a:t>代表外连接；</a:t>
                      </a:r>
                      <a:r>
                        <a:rPr lang="en-US" sz="1800" kern="0">
                          <a:effectLst/>
                          <a:latin typeface="微软雅黑" panose="020B0503020204020204" pitchFamily="34" charset="-122"/>
                          <a:ea typeface="微软雅黑" panose="020B0503020204020204" pitchFamily="34" charset="-122"/>
                        </a:rPr>
                        <a:t>left</a:t>
                      </a:r>
                      <a:r>
                        <a:rPr lang="zh-CN" sz="1800" kern="0">
                          <a:effectLst/>
                          <a:latin typeface="微软雅黑" panose="020B0503020204020204" pitchFamily="34" charset="-122"/>
                          <a:ea typeface="微软雅黑" panose="020B0503020204020204" pitchFamily="34" charset="-122"/>
                        </a:rPr>
                        <a:t>和</a:t>
                      </a:r>
                      <a:r>
                        <a:rPr lang="en-US" sz="1800" kern="0">
                          <a:effectLst/>
                          <a:latin typeface="微软雅黑" panose="020B0503020204020204" pitchFamily="34" charset="-122"/>
                          <a:ea typeface="微软雅黑" panose="020B0503020204020204" pitchFamily="34" charset="-122"/>
                        </a:rPr>
                        <a:t>right</a:t>
                      </a:r>
                      <a:r>
                        <a:rPr lang="zh-CN" sz="1800" kern="0">
                          <a:effectLst/>
                          <a:latin typeface="微软雅黑" panose="020B0503020204020204" pitchFamily="34" charset="-122"/>
                          <a:ea typeface="微软雅黑" panose="020B0503020204020204" pitchFamily="34" charset="-122"/>
                        </a:rPr>
                        <a:t>分别代表左连接和右连接。默认为</a:t>
                      </a:r>
                      <a:r>
                        <a:rPr lang="en-US" sz="1800" kern="0">
                          <a:effectLst/>
                          <a:latin typeface="微软雅黑" panose="020B0503020204020204" pitchFamily="34" charset="-122"/>
                          <a:ea typeface="微软雅黑" panose="020B0503020204020204" pitchFamily="34" charset="-122"/>
                        </a:rPr>
                        <a:t>inner</a:t>
                      </a:r>
                      <a:r>
                        <a:rPr lang="zh-CN" sz="1800" kern="0">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28234" marR="28234" marT="0" marB="0" anchor="ctr"/>
                </a:tc>
              </a:tr>
              <a:tr h="432000">
                <a:tc>
                  <a:txBody>
                    <a:bodyPr/>
                    <a:lstStyle/>
                    <a:p>
                      <a:pPr algn="ctr">
                        <a:lnSpc>
                          <a:spcPct val="150000"/>
                        </a:lnSpc>
                        <a:spcAft>
                          <a:spcPts val="0"/>
                        </a:spcAft>
                      </a:pPr>
                      <a:r>
                        <a:rPr lang="en-US" sz="1800" b="0" kern="0" dirty="0" err="1">
                          <a:effectLst/>
                          <a:latin typeface="微软雅黑" panose="020B0503020204020204" pitchFamily="34" charset="-122"/>
                          <a:ea typeface="微软雅黑" panose="020B0503020204020204" pitchFamily="34" charset="-122"/>
                        </a:rPr>
                        <a:t>lsuffix</a:t>
                      </a:r>
                      <a:endParaRPr lang="zh-CN" sz="18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28234" marR="28234" marT="0" marB="0" anchor="ctr"/>
                </a:tc>
                <a:tc>
                  <a:txBody>
                    <a:bodyPr/>
                    <a:lstStyle/>
                    <a:p>
                      <a:pPr algn="just">
                        <a:lnSpc>
                          <a:spcPct val="150000"/>
                        </a:lnSpc>
                        <a:spcAft>
                          <a:spcPts val="0"/>
                        </a:spcAft>
                      </a:pPr>
                      <a:r>
                        <a:rPr lang="zh-CN" sz="1800" kern="0">
                          <a:effectLst/>
                          <a:latin typeface="微软雅黑" panose="020B0503020204020204" pitchFamily="34" charset="-122"/>
                          <a:ea typeface="微软雅黑" panose="020B0503020204020204" pitchFamily="34" charset="-122"/>
                        </a:rPr>
                        <a:t>接收</a:t>
                      </a:r>
                      <a:r>
                        <a:rPr lang="en-US" sz="1800" kern="0">
                          <a:effectLst/>
                          <a:latin typeface="微软雅黑" panose="020B0503020204020204" pitchFamily="34" charset="-122"/>
                          <a:ea typeface="微软雅黑" panose="020B0503020204020204" pitchFamily="34" charset="-122"/>
                        </a:rPr>
                        <a:t>sring</a:t>
                      </a:r>
                      <a:r>
                        <a:rPr lang="zh-CN" sz="1800" kern="0">
                          <a:effectLst/>
                          <a:latin typeface="微软雅黑" panose="020B0503020204020204" pitchFamily="34" charset="-122"/>
                          <a:ea typeface="微软雅黑" panose="020B0503020204020204" pitchFamily="34" charset="-122"/>
                        </a:rPr>
                        <a:t>。表示用于追加到左侧重叠列名的末尾。无默认。</a:t>
                      </a:r>
                      <a:endParaRPr lang="zh-CN" sz="18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28234" marR="28234" marT="0" marB="0" anchor="ctr"/>
                </a:tc>
              </a:tr>
              <a:tr h="432000">
                <a:tc>
                  <a:txBody>
                    <a:bodyPr/>
                    <a:lstStyle/>
                    <a:p>
                      <a:pPr algn="ctr">
                        <a:lnSpc>
                          <a:spcPct val="150000"/>
                        </a:lnSpc>
                        <a:spcAft>
                          <a:spcPts val="0"/>
                        </a:spcAft>
                      </a:pPr>
                      <a:r>
                        <a:rPr lang="en-US" sz="1800" b="0" kern="0" dirty="0" err="1">
                          <a:effectLst/>
                          <a:latin typeface="微软雅黑" panose="020B0503020204020204" pitchFamily="34" charset="-122"/>
                          <a:ea typeface="微软雅黑" panose="020B0503020204020204" pitchFamily="34" charset="-122"/>
                        </a:rPr>
                        <a:t>rsuffix</a:t>
                      </a:r>
                      <a:endParaRPr lang="zh-CN" sz="18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28234" marR="28234" marT="0" marB="0" anchor="ctr"/>
                </a:tc>
                <a:tc>
                  <a:txBody>
                    <a:bodyPr/>
                    <a:lstStyle/>
                    <a:p>
                      <a:pPr algn="just">
                        <a:lnSpc>
                          <a:spcPct val="150000"/>
                        </a:lnSpc>
                        <a:spcAft>
                          <a:spcPts val="0"/>
                        </a:spcAft>
                      </a:pPr>
                      <a:r>
                        <a:rPr lang="zh-CN" sz="1800" kern="0">
                          <a:effectLst/>
                          <a:latin typeface="微软雅黑" panose="020B0503020204020204" pitchFamily="34" charset="-122"/>
                          <a:ea typeface="微软雅黑" panose="020B0503020204020204" pitchFamily="34" charset="-122"/>
                        </a:rPr>
                        <a:t>接收</a:t>
                      </a:r>
                      <a:r>
                        <a:rPr lang="en-US" sz="1800" kern="0">
                          <a:effectLst/>
                          <a:latin typeface="微软雅黑" panose="020B0503020204020204" pitchFamily="34" charset="-122"/>
                          <a:ea typeface="微软雅黑" panose="020B0503020204020204" pitchFamily="34" charset="-122"/>
                        </a:rPr>
                        <a:t>string</a:t>
                      </a:r>
                      <a:r>
                        <a:rPr lang="zh-CN" sz="1800" kern="0">
                          <a:effectLst/>
                          <a:latin typeface="微软雅黑" panose="020B0503020204020204" pitchFamily="34" charset="-122"/>
                          <a:ea typeface="微软雅黑" panose="020B0503020204020204" pitchFamily="34" charset="-122"/>
                        </a:rPr>
                        <a:t>。表示用于追加到右侧重叠列名的末尾。无默认。</a:t>
                      </a:r>
                      <a:endParaRPr lang="zh-CN" sz="18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28234" marR="28234" marT="0" marB="0" anchor="ctr"/>
                </a:tc>
              </a:tr>
              <a:tr h="432000">
                <a:tc>
                  <a:txBody>
                    <a:bodyPr/>
                    <a:lstStyle/>
                    <a:p>
                      <a:pPr algn="ctr">
                        <a:lnSpc>
                          <a:spcPct val="150000"/>
                        </a:lnSpc>
                        <a:spcAft>
                          <a:spcPts val="0"/>
                        </a:spcAft>
                      </a:pPr>
                      <a:r>
                        <a:rPr lang="en-US" sz="1800" b="0" kern="0" dirty="0">
                          <a:effectLst/>
                          <a:latin typeface="微软雅黑" panose="020B0503020204020204" pitchFamily="34" charset="-122"/>
                          <a:ea typeface="微软雅黑" panose="020B0503020204020204" pitchFamily="34" charset="-122"/>
                        </a:rPr>
                        <a:t>sort</a:t>
                      </a:r>
                      <a:endParaRPr lang="zh-CN" sz="18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28234" marR="28234" marT="0" marB="0" anchor="ctr"/>
                </a:tc>
                <a:tc>
                  <a:txBody>
                    <a:bodyPr/>
                    <a:lstStyle/>
                    <a:p>
                      <a:pPr algn="just">
                        <a:lnSpc>
                          <a:spcPct val="150000"/>
                        </a:lnSpc>
                        <a:spcAft>
                          <a:spcPts val="0"/>
                        </a:spcAft>
                      </a:pPr>
                      <a:r>
                        <a:rPr lang="zh-CN" sz="1800" kern="0" dirty="0">
                          <a:effectLst/>
                          <a:latin typeface="微软雅黑" panose="020B0503020204020204" pitchFamily="34" charset="-122"/>
                          <a:ea typeface="微软雅黑" panose="020B0503020204020204" pitchFamily="34" charset="-122"/>
                        </a:rPr>
                        <a:t>根据连接键对合并后的数据进行排序，默认为</a:t>
                      </a:r>
                      <a:r>
                        <a:rPr lang="en-US" sz="1800" kern="0" dirty="0">
                          <a:effectLst/>
                          <a:latin typeface="微软雅黑" panose="020B0503020204020204" pitchFamily="34" charset="-122"/>
                          <a:ea typeface="微软雅黑" panose="020B0503020204020204" pitchFamily="34" charset="-122"/>
                        </a:rPr>
                        <a:t>True</a:t>
                      </a:r>
                      <a:r>
                        <a:rPr lang="zh-CN" sz="1800" kern="0" dirty="0">
                          <a:effectLst/>
                          <a:latin typeface="微软雅黑" panose="020B0503020204020204" pitchFamily="34" charset="-122"/>
                          <a:ea typeface="微软雅黑" panose="020B0503020204020204" pitchFamily="34" charset="-122"/>
                        </a:rPr>
                        <a:t>。</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28234" marR="28234" marT="0" marB="0" anchor="ct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内容占位符 1"/>
          <p:cNvSpPr>
            <a:spLocks noGrp="1"/>
          </p:cNvSpPr>
          <p:nvPr>
            <p:ph idx="1"/>
          </p:nvPr>
        </p:nvSpPr>
        <p:spPr>
          <a:xfrm>
            <a:off x="423863" y="1754188"/>
            <a:ext cx="11107737" cy="4370387"/>
          </a:xfrm>
        </p:spPr>
        <p:txBody>
          <a:bodyPr vert="horz" wrap="square" lIns="91440" tIns="45720" rIns="91440" bIns="45720" anchor="t"/>
          <a:lstStyle/>
          <a:p>
            <a:pPr>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数据分析和处理过程中</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若</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出现两份数据的内容几乎一致的情况，但是某些特征在其中一张表上是完整的，而在另外一张表上的数据则是缺失的</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时候，可以用</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combine_first</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方法进行重叠数据合并，其原理如</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下。</a:t>
            </a:r>
          </a:p>
        </p:txBody>
      </p:sp>
      <p:sp>
        <p:nvSpPr>
          <p:cNvPr id="18434" name="标题 2"/>
          <p:cNvSpPr>
            <a:spLocks noGrp="1"/>
          </p:cNvSpPr>
          <p:nvPr>
            <p:ph type="title"/>
          </p:nvPr>
        </p:nvSpPr>
        <p:spPr>
          <a:xfrm>
            <a:off x="255588" y="358775"/>
            <a:ext cx="10972800" cy="528638"/>
          </a:xfrm>
        </p:spPr>
        <p:txBody>
          <a:bodyPr vert="horz" wrap="square" lIns="91440" tIns="45720" rIns="91440" bIns="45720" anchor="ctr"/>
          <a:lstStyle/>
          <a:p>
            <a:pPr>
              <a:buNone/>
            </a:pPr>
            <a:r>
              <a:rPr kumimoji="1" lang="zh-CN" altLang="zh-CN" dirty="0">
                <a:latin typeface="微软雅黑" panose="020B0503020204020204" pitchFamily="34" charset="-122"/>
                <a:ea typeface="微软雅黑" panose="020B0503020204020204" pitchFamily="34" charset="-122"/>
                <a:cs typeface="微软雅黑" panose="020B0503020204020204" pitchFamily="34" charset="-122"/>
              </a:rPr>
              <a:t>重叠合并数据</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8435" name="内容占位符 3"/>
          <p:cNvSpPr>
            <a:spLocks noGrp="1"/>
          </p:cNvSpPr>
          <p:nvPr>
            <p:ph idx="10"/>
          </p:nvPr>
        </p:nvSpPr>
        <p:spPr>
          <a:xfrm>
            <a:off x="423863" y="1138238"/>
            <a:ext cx="11107737" cy="427037"/>
          </a:xfrm>
        </p:spPr>
        <p:txBody>
          <a:bodyPr wrap="square" lIns="91440" tIns="45720" rIns="91440" bIns="45720" anchor="ctr"/>
          <a:lstStyle/>
          <a:p>
            <a:r>
              <a:rPr kumimoji="1" lang="en-US" altLang="zh-CN" b="1" dirty="0">
                <a:latin typeface="微软雅黑" panose="020B0503020204020204" pitchFamily="34" charset="-122"/>
                <a:ea typeface="微软雅黑" panose="020B0503020204020204" pitchFamily="34" charset="-122"/>
                <a:cs typeface="宋体" panose="02010600030101010101" pitchFamily="2" charset="-122"/>
              </a:rPr>
              <a:t>combine_first</a:t>
            </a:r>
            <a:r>
              <a:rPr kumimoji="1" lang="zh-CN" altLang="zh-CN" b="1" dirty="0">
                <a:latin typeface="微软雅黑" panose="020B0503020204020204" pitchFamily="34" charset="-122"/>
                <a:ea typeface="微软雅黑" panose="020B0503020204020204" pitchFamily="34" charset="-122"/>
                <a:cs typeface="宋体" panose="02010600030101010101" pitchFamily="2" charset="-122"/>
              </a:rPr>
              <a:t>方法</a:t>
            </a:r>
            <a:endParaRPr kumimoji="1" lang="zh-CN" altLang="en-US" b="1" dirty="0">
              <a:latin typeface="微软雅黑" panose="020B0503020204020204" pitchFamily="34" charset="-122"/>
              <a:ea typeface="微软雅黑" panose="020B0503020204020204" pitchFamily="34" charset="-122"/>
              <a:cs typeface="宋体" panose="02010600030101010101" pitchFamily="2" charset="-122"/>
            </a:endParaRPr>
          </a:p>
        </p:txBody>
      </p:sp>
      <p:pic>
        <p:nvPicPr>
          <p:cNvPr id="18436" name="Picture 2"/>
          <p:cNvPicPr>
            <a:picLocks noChangeAspect="1"/>
          </p:cNvPicPr>
          <p:nvPr/>
        </p:nvPicPr>
        <p:blipFill>
          <a:blip r:embed="rId2"/>
          <a:stretch>
            <a:fillRect/>
          </a:stretch>
        </p:blipFill>
        <p:spPr>
          <a:xfrm>
            <a:off x="2006600" y="3006725"/>
            <a:ext cx="7808913" cy="2800350"/>
          </a:xfrm>
          <a:prstGeom prst="rect">
            <a:avLst/>
          </a:prstGeom>
          <a:noFill/>
          <a:ln w="9525" cap="flat" cmpd="sng">
            <a:solidFill>
              <a:schemeClr val="tx1"/>
            </a:solidFill>
            <a:prstDash val="solid"/>
            <a:miter/>
            <a:headEnd type="none" w="med" len="med"/>
            <a:tailEnd type="none" w="med" len="me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754188"/>
            <a:ext cx="11107738" cy="4370388"/>
          </a:xfrm>
        </p:spPr>
        <p:txBody>
          <a:bodyPr vert="horz" wrap="square" lIns="91440" tIns="45720" rIns="91440" bIns="45720" numCol="1" anchor="t" anchorCtr="0" compatLnSpc="1">
            <a:noAutofit/>
          </a:bodyPr>
          <a:lstStyle/>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combine_first</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的具体用法如下</a:t>
            </a: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0045"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en-US" altLang="zh-CN" sz="2200" b="0" i="1"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pandas.DataFrame.</a:t>
            </a:r>
            <a:r>
              <a:rPr kumimoji="1" lang="en-US" altLang="zh-CN" sz="2200" b="1" i="1"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combine_first</a:t>
            </a:r>
            <a:r>
              <a:rPr kumimoji="1" lang="en-US" altLang="zh-CN" sz="22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(other</a:t>
            </a:r>
            <a:r>
              <a:rPr kumimoji="1" lang="en-US" altLang="zh-CN" sz="2200" b="0" i="1" u="none" strike="noStrike" kern="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参数及其说明如下。</a:t>
            </a:r>
            <a:endParaRPr kumimoji="1" lang="zh-CN"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458" name="标题 2"/>
          <p:cNvSpPr>
            <a:spLocks noGrp="1"/>
          </p:cNvSpPr>
          <p:nvPr>
            <p:ph type="title"/>
          </p:nvPr>
        </p:nvSpPr>
        <p:spPr>
          <a:xfrm>
            <a:off x="255588" y="358775"/>
            <a:ext cx="10972800" cy="528638"/>
          </a:xfrm>
        </p:spPr>
        <p:txBody>
          <a:bodyPr vert="horz" wrap="square" lIns="91440" tIns="45720" rIns="91440" bIns="45720" anchor="ctr"/>
          <a:lstStyle/>
          <a:p>
            <a:pPr>
              <a:buNone/>
            </a:pPr>
            <a:r>
              <a:rPr kumimoji="1" lang="zh-CN" altLang="zh-CN" dirty="0">
                <a:latin typeface="微软雅黑" panose="020B0503020204020204" pitchFamily="34" charset="-122"/>
                <a:ea typeface="微软雅黑" panose="020B0503020204020204" pitchFamily="34" charset="-122"/>
                <a:cs typeface="微软雅黑" panose="020B0503020204020204" pitchFamily="34" charset="-122"/>
              </a:rPr>
              <a:t>重叠合并数据</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9459" name="内容占位符 3"/>
          <p:cNvSpPr>
            <a:spLocks noGrp="1"/>
          </p:cNvSpPr>
          <p:nvPr>
            <p:ph idx="10"/>
          </p:nvPr>
        </p:nvSpPr>
        <p:spPr>
          <a:xfrm>
            <a:off x="423863" y="1138238"/>
            <a:ext cx="11107737" cy="427037"/>
          </a:xfrm>
        </p:spPr>
        <p:txBody>
          <a:bodyPr wrap="square" lIns="91440" tIns="45720" rIns="91440" bIns="45720" anchor="ctr"/>
          <a:lstStyle/>
          <a:p>
            <a:r>
              <a:rPr kumimoji="1" lang="en-US" altLang="zh-CN" b="1" dirty="0">
                <a:latin typeface="微软雅黑" panose="020B0503020204020204" pitchFamily="34" charset="-122"/>
                <a:ea typeface="微软雅黑" panose="020B0503020204020204" pitchFamily="34" charset="-122"/>
                <a:cs typeface="宋体" panose="02010600030101010101" pitchFamily="2" charset="-122"/>
              </a:rPr>
              <a:t>combine_first</a:t>
            </a:r>
            <a:r>
              <a:rPr kumimoji="1" lang="zh-CN" altLang="zh-CN" b="1" dirty="0">
                <a:latin typeface="微软雅黑" panose="020B0503020204020204" pitchFamily="34" charset="-122"/>
                <a:ea typeface="微软雅黑" panose="020B0503020204020204" pitchFamily="34" charset="-122"/>
                <a:cs typeface="宋体" panose="02010600030101010101" pitchFamily="2" charset="-122"/>
              </a:rPr>
              <a:t>方法</a:t>
            </a:r>
            <a:endParaRPr kumimoji="1" lang="zh-CN" altLang="en-US" b="1" dirty="0">
              <a:latin typeface="微软雅黑" panose="020B0503020204020204" pitchFamily="34" charset="-122"/>
              <a:ea typeface="微软雅黑" panose="020B0503020204020204" pitchFamily="34" charset="-122"/>
              <a:cs typeface="宋体" panose="02010600030101010101" pitchFamily="2" charset="-122"/>
            </a:endParaRPr>
          </a:p>
        </p:txBody>
      </p:sp>
      <p:graphicFrame>
        <p:nvGraphicFramePr>
          <p:cNvPr id="5" name="表格 4"/>
          <p:cNvGraphicFramePr>
            <a:graphicFrameLocks noGrp="1"/>
          </p:cNvGraphicFramePr>
          <p:nvPr/>
        </p:nvGraphicFramePr>
        <p:xfrm>
          <a:off x="2471738" y="3598863"/>
          <a:ext cx="6040699" cy="1206510"/>
        </p:xfrm>
        <a:graphic>
          <a:graphicData uri="http://schemas.openxmlformats.org/drawingml/2006/table">
            <a:tbl>
              <a:tblPr firstRow="1" firstCol="1" bandRow="1">
                <a:tableStyleId>{5C22544A-7EE6-4342-B048-85BDC9FD1C3A}</a:tableStyleId>
              </a:tblPr>
              <a:tblGrid>
                <a:gridCol w="1817017"/>
                <a:gridCol w="4223682"/>
              </a:tblGrid>
              <a:tr h="432000">
                <a:tc>
                  <a:txBody>
                    <a:bodyPr/>
                    <a:lstStyle/>
                    <a:p>
                      <a:pPr algn="ctr">
                        <a:lnSpc>
                          <a:spcPct val="150000"/>
                        </a:lnSpc>
                        <a:spcAft>
                          <a:spcPts val="0"/>
                        </a:spcAft>
                      </a:pPr>
                      <a:r>
                        <a:rPr lang="zh-CN" sz="1800" kern="0">
                          <a:effectLst/>
                          <a:latin typeface="微软雅黑" panose="020B0503020204020204" pitchFamily="34" charset="-122"/>
                          <a:ea typeface="微软雅黑" panose="020B0503020204020204" pitchFamily="34" charset="-122"/>
                        </a:rPr>
                        <a:t>参数名称</a:t>
                      </a:r>
                      <a:endParaRPr lang="zh-CN" sz="18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algn="ctr">
                        <a:lnSpc>
                          <a:spcPct val="150000"/>
                        </a:lnSpc>
                        <a:spcAft>
                          <a:spcPts val="0"/>
                        </a:spcAft>
                      </a:pPr>
                      <a:r>
                        <a:rPr lang="zh-CN" sz="1800" kern="0" dirty="0">
                          <a:effectLst/>
                          <a:latin typeface="微软雅黑" panose="020B0503020204020204" pitchFamily="34" charset="-122"/>
                          <a:ea typeface="微软雅黑" panose="020B0503020204020204" pitchFamily="34" charset="-122"/>
                        </a:rPr>
                        <a:t>说明</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r>
              <a:tr h="432000">
                <a:tc>
                  <a:txBody>
                    <a:bodyPr/>
                    <a:lstStyle/>
                    <a:p>
                      <a:pPr algn="ctr">
                        <a:lnSpc>
                          <a:spcPct val="150000"/>
                        </a:lnSpc>
                        <a:spcAft>
                          <a:spcPts val="0"/>
                        </a:spcAft>
                      </a:pPr>
                      <a:r>
                        <a:rPr lang="en-US" sz="1800" kern="0">
                          <a:effectLst/>
                          <a:latin typeface="微软雅黑" panose="020B0503020204020204" pitchFamily="34" charset="-122"/>
                          <a:ea typeface="微软雅黑" panose="020B0503020204020204" pitchFamily="34" charset="-122"/>
                        </a:rPr>
                        <a:t>other</a:t>
                      </a:r>
                      <a:endParaRPr lang="zh-CN" sz="18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algn="just">
                        <a:lnSpc>
                          <a:spcPct val="150000"/>
                        </a:lnSpc>
                        <a:spcAft>
                          <a:spcPts val="0"/>
                        </a:spcAft>
                      </a:pPr>
                      <a:r>
                        <a:rPr lang="zh-CN" sz="1800" kern="0" dirty="0">
                          <a:effectLst/>
                          <a:latin typeface="微软雅黑" panose="020B0503020204020204" pitchFamily="34" charset="-122"/>
                          <a:ea typeface="微软雅黑" panose="020B0503020204020204" pitchFamily="34" charset="-122"/>
                        </a:rPr>
                        <a:t>接收</a:t>
                      </a:r>
                      <a:r>
                        <a:rPr lang="en-US" sz="1800" kern="0" dirty="0" err="1">
                          <a:effectLst/>
                          <a:latin typeface="微软雅黑" panose="020B0503020204020204" pitchFamily="34" charset="-122"/>
                          <a:ea typeface="微软雅黑" panose="020B0503020204020204" pitchFamily="34" charset="-122"/>
                        </a:rPr>
                        <a:t>DataFrame</a:t>
                      </a:r>
                      <a:r>
                        <a:rPr lang="zh-CN" sz="1800" kern="0" dirty="0">
                          <a:effectLst/>
                          <a:latin typeface="微软雅黑" panose="020B0503020204020204" pitchFamily="34" charset="-122"/>
                          <a:ea typeface="微软雅黑" panose="020B0503020204020204" pitchFamily="34" charset="-122"/>
                        </a:rPr>
                        <a:t>。表示参与重叠合并的另一个</a:t>
                      </a:r>
                      <a:r>
                        <a:rPr lang="en-US" sz="1800" kern="0" dirty="0" err="1">
                          <a:effectLst/>
                          <a:latin typeface="微软雅黑" panose="020B0503020204020204" pitchFamily="34" charset="-122"/>
                          <a:ea typeface="微软雅黑" panose="020B0503020204020204" pitchFamily="34" charset="-122"/>
                        </a:rPr>
                        <a:t>DataFrame</a:t>
                      </a:r>
                      <a:r>
                        <a:rPr lang="zh-CN" sz="1800" kern="0" dirty="0">
                          <a:effectLst/>
                          <a:latin typeface="微软雅黑" panose="020B0503020204020204" pitchFamily="34" charset="-122"/>
                          <a:ea typeface="微软雅黑" panose="020B0503020204020204" pitchFamily="34" charset="-122"/>
                        </a:rPr>
                        <a:t>。无默认。</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238250"/>
            <a:ext cx="11107738" cy="4886325"/>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en-US" altLang="zh-CN"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zh-CN"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堆叠</a:t>
            </a:r>
            <a:r>
              <a:rPr kumimoji="1" lang="zh-CN"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不同时间的订单详情</a:t>
            </a:r>
            <a:r>
              <a:rPr kumimoji="1" lang="zh-CN" altLang="zh-CN"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表</a:t>
            </a:r>
            <a:endParaRPr kumimoji="1" lang="en-US" altLang="zh-CN"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订单详情表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meal_order_detail1</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meal_order_detail2</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meal_order_detail3</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具有相同的特征，但数据时间不同，订单编号也不同，在数据分析过程中需要使用全量数据，故需要将几张表做纵向堆叠</a:t>
            </a: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操作</a:t>
            </a:r>
            <a:r>
              <a:rPr kumimoji="1" lang="zh-CN" altLang="en-US"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en-US"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en-US" altLang="zh-CN"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zh-CN"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主</a:t>
            </a:r>
            <a:r>
              <a:rPr kumimoji="1" lang="zh-CN"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键合并订单详情表、订单信息表和客户信息</a:t>
            </a:r>
            <a:r>
              <a:rPr kumimoji="1" lang="zh-CN" altLang="zh-CN"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表</a:t>
            </a:r>
            <a:endParaRPr kumimoji="1" lang="en-US" altLang="zh-CN"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订单详情表、订单信息表和客户信息表两两之间存在相同意义的字段，因此需通过主键合并的方式将三张表合并为一张宽</a:t>
            </a: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表</a:t>
            </a:r>
            <a:r>
              <a:rPr kumimoji="1" lang="zh-CN" altLang="en-US"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482" name="标题 2"/>
          <p:cNvSpPr>
            <a:spLocks noGrp="1"/>
          </p:cNvSpPr>
          <p:nvPr>
            <p:ph type="title"/>
          </p:nvPr>
        </p:nvSpPr>
        <p:spPr>
          <a:xfrm>
            <a:off x="255588" y="358775"/>
            <a:ext cx="10972800" cy="528638"/>
          </a:xfrm>
        </p:spPr>
        <p:txBody>
          <a:bodyPr vert="horz" wrap="square" lIns="91440" tIns="45720" rIns="91440" bIns="45720" anchor="ctr"/>
          <a:lstStyle/>
          <a:p>
            <a:pPr>
              <a:buNone/>
            </a:pP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任务实现</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754188"/>
            <a:ext cx="11107738" cy="4370388"/>
          </a:xfrm>
        </p:spPr>
        <p:txBody>
          <a:bodyPr vert="horz" wrap="square" lIns="91440" tIns="45720" rIns="91440" bIns="45720" numCol="1" anchor="t" anchorCtr="0" compatLnSpc="1">
            <a:noAutofit/>
          </a:bodyPr>
          <a:lstStyle/>
          <a:p>
            <a:pPr marL="0"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记录重复，即一个或者多个特征某几个记录的值完全</a:t>
            </a: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相同</a:t>
            </a:r>
            <a:endParaRPr kumimoji="1" lang="en-US"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方法一是利用列表（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list</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）去</a:t>
            </a: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重</a:t>
            </a:r>
            <a:r>
              <a:rPr kumimoji="1" lang="zh-CN" altLang="en-US"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，自定义去重函数：</a:t>
            </a:r>
            <a:endParaRPr kumimoji="1" lang="en-US"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en-US"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en-US"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3855" marR="0" lvl="0" indent="-363855" algn="l" defTabSz="914400" rtl="0" eaLnBrk="0" fontAlgn="base" latinLnBrk="0" hangingPunct="0">
              <a:lnSpc>
                <a:spcPct val="150000"/>
              </a:lnSpc>
              <a:spcBef>
                <a:spcPts val="1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方法</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二是</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利用集合（</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set</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）的元素是唯一的特性去重</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，如</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dish_set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 set(dishes)</a:t>
            </a: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0045" marR="0" lvl="0" indent="0" algn="l" defTabSz="914400" rtl="0" eaLnBrk="0" fontAlgn="base" latinLnBrk="0" hangingPunct="0">
              <a:lnSpc>
                <a:spcPct val="150000"/>
              </a:lnSpc>
              <a:spcBef>
                <a:spcPts val="100"/>
              </a:spcBef>
              <a:spcAft>
                <a:spcPct val="0"/>
              </a:spcAft>
              <a:buClr>
                <a:srgbClr val="032089"/>
              </a:buClr>
              <a:buSzTx/>
              <a:buFont typeface="Wingdings" panose="05000000000000000000" pitchFamily="2" charset="2"/>
              <a:buNone/>
              <a:defRPr/>
            </a:pPr>
            <a:endPar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2530" name="标题 2"/>
          <p:cNvSpPr>
            <a:spLocks noGrp="1"/>
          </p:cNvSpPr>
          <p:nvPr>
            <p:ph type="title"/>
          </p:nvPr>
        </p:nvSpPr>
        <p:spPr>
          <a:xfrm>
            <a:off x="255588" y="358775"/>
            <a:ext cx="10972800" cy="528638"/>
          </a:xfrm>
        </p:spPr>
        <p:txBody>
          <a:bodyPr vert="horz" wrap="square" lIns="91440" tIns="45720" rIns="91440" bIns="45720" anchor="ctr"/>
          <a:lstStyle/>
          <a:p>
            <a:pPr>
              <a:buNone/>
            </a:pP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检测与处理重复值</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22531" name="内容占位符 3"/>
          <p:cNvSpPr>
            <a:spLocks noGrp="1"/>
          </p:cNvSpPr>
          <p:nvPr>
            <p:ph idx="10"/>
          </p:nvPr>
        </p:nvSpPr>
        <p:spPr>
          <a:xfrm>
            <a:off x="423863" y="1138238"/>
            <a:ext cx="11107737" cy="427037"/>
          </a:xfrm>
        </p:spPr>
        <p:txBody>
          <a:bodyPr wrap="square" lIns="91440" tIns="45720" rIns="91440" bIns="45720" anchor="ctr"/>
          <a:lstStyle/>
          <a:p>
            <a:r>
              <a:rPr kumimoji="1" lang="en-US" altLang="zh-CN" b="1" dirty="0">
                <a:latin typeface="微软雅黑" panose="020B0503020204020204" pitchFamily="34" charset="-122"/>
                <a:ea typeface="微软雅黑" panose="020B0503020204020204" pitchFamily="34" charset="-122"/>
                <a:cs typeface="宋体" panose="02010600030101010101" pitchFamily="2" charset="-122"/>
              </a:rPr>
              <a:t>1.</a:t>
            </a:r>
            <a:r>
              <a:rPr kumimoji="1" lang="zh-CN" altLang="zh-CN" b="1" dirty="0">
                <a:latin typeface="微软雅黑" panose="020B0503020204020204" pitchFamily="34" charset="-122"/>
                <a:ea typeface="微软雅黑" panose="020B0503020204020204" pitchFamily="34" charset="-122"/>
                <a:cs typeface="宋体" panose="02010600030101010101" pitchFamily="2" charset="-122"/>
              </a:rPr>
              <a:t>记录重复</a:t>
            </a:r>
            <a:endParaRPr kumimoji="1" lang="zh-CN" altLang="en-US" b="1" dirty="0">
              <a:latin typeface="微软雅黑" panose="020B0503020204020204" pitchFamily="34" charset="-122"/>
              <a:ea typeface="微软雅黑" panose="020B0503020204020204" pitchFamily="34" charset="-122"/>
              <a:cs typeface="宋体" panose="02010600030101010101" pitchFamily="2" charset="-122"/>
            </a:endParaRPr>
          </a:p>
        </p:txBody>
      </p:sp>
      <p:graphicFrame>
        <p:nvGraphicFramePr>
          <p:cNvPr id="5" name="表格 4"/>
          <p:cNvGraphicFramePr>
            <a:graphicFrameLocks noGrp="1"/>
          </p:cNvGraphicFramePr>
          <p:nvPr/>
        </p:nvGraphicFramePr>
        <p:xfrm>
          <a:off x="835025" y="2824163"/>
          <a:ext cx="8859880" cy="2023534"/>
        </p:xfrm>
        <a:graphic>
          <a:graphicData uri="http://schemas.openxmlformats.org/drawingml/2006/table">
            <a:tbl>
              <a:tblPr bandRow="1">
                <a:tableStyleId>{073A0DAA-6AF3-43AB-8588-CEC1D06C72B9}</a:tableStyleId>
              </a:tblPr>
              <a:tblGrid>
                <a:gridCol w="8859880"/>
              </a:tblGrid>
              <a:tr h="2023534">
                <a:tc>
                  <a:txBody>
                    <a:bodyPr/>
                    <a:lstStyle/>
                    <a:p>
                      <a:pPr marL="360045" indent="0">
                        <a:spcBef>
                          <a:spcPts val="100"/>
                        </a:spcBef>
                        <a:buNone/>
                      </a:pPr>
                      <a:r>
                        <a:rPr lang="en-US" altLang="zh-CN" dirty="0" err="1" smtClean="0"/>
                        <a:t>def</a:t>
                      </a:r>
                      <a:r>
                        <a:rPr lang="en-US" altLang="zh-CN" dirty="0" smtClean="0"/>
                        <a:t> </a:t>
                      </a:r>
                      <a:r>
                        <a:rPr lang="en-US" altLang="zh-CN" dirty="0" err="1" smtClean="0"/>
                        <a:t>delRep</a:t>
                      </a:r>
                      <a:r>
                        <a:rPr lang="en-US" altLang="zh-CN" dirty="0" smtClean="0"/>
                        <a:t>(list1):</a:t>
                      </a:r>
                      <a:endParaRPr lang="zh-CN" altLang="zh-CN" dirty="0" smtClean="0"/>
                    </a:p>
                    <a:p>
                      <a:pPr marL="360045" indent="0">
                        <a:spcBef>
                          <a:spcPts val="100"/>
                        </a:spcBef>
                        <a:buNone/>
                      </a:pPr>
                      <a:r>
                        <a:rPr lang="en-US" altLang="zh-CN" dirty="0" smtClean="0"/>
                        <a:t>    list2=[]</a:t>
                      </a:r>
                      <a:endParaRPr lang="zh-CN" altLang="zh-CN" dirty="0" smtClean="0"/>
                    </a:p>
                    <a:p>
                      <a:pPr marL="360045" indent="0">
                        <a:spcBef>
                          <a:spcPts val="100"/>
                        </a:spcBef>
                        <a:buNone/>
                      </a:pPr>
                      <a:r>
                        <a:rPr lang="en-US" altLang="zh-CN" dirty="0" smtClean="0"/>
                        <a:t>    for i in list1:</a:t>
                      </a:r>
                      <a:endParaRPr lang="zh-CN" altLang="zh-CN" dirty="0" smtClean="0"/>
                    </a:p>
                    <a:p>
                      <a:pPr marL="360045" indent="0">
                        <a:spcBef>
                          <a:spcPts val="100"/>
                        </a:spcBef>
                        <a:buNone/>
                      </a:pPr>
                      <a:r>
                        <a:rPr lang="en-US" altLang="zh-CN" dirty="0" smtClean="0"/>
                        <a:t>        if i not in list2:</a:t>
                      </a:r>
                      <a:endParaRPr lang="zh-CN" altLang="zh-CN" dirty="0" smtClean="0"/>
                    </a:p>
                    <a:p>
                      <a:pPr marL="360045" indent="0">
                        <a:spcBef>
                          <a:spcPts val="100"/>
                        </a:spcBef>
                        <a:buNone/>
                      </a:pPr>
                      <a:r>
                        <a:rPr lang="en-US" altLang="zh-CN" dirty="0" smtClean="0"/>
                        <a:t>            list2.append(i)</a:t>
                      </a:r>
                      <a:endParaRPr lang="zh-CN" altLang="zh-CN" dirty="0" smtClean="0"/>
                    </a:p>
                    <a:p>
                      <a:pPr marL="360045" indent="0">
                        <a:spcBef>
                          <a:spcPts val="100"/>
                        </a:spcBef>
                        <a:buNone/>
                      </a:pPr>
                      <a:r>
                        <a:rPr lang="en-US" altLang="zh-CN" dirty="0" smtClean="0"/>
                        <a:t>    return list2 </a:t>
                      </a:r>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754188"/>
            <a:ext cx="11325225" cy="4370388"/>
          </a:xfrm>
        </p:spPr>
        <p:txBody>
          <a:bodyPr vert="horz" wrap="square" lIns="91440" tIns="45720" rIns="91440" bIns="45720" numCol="1" anchor="t" anchorCtr="0" compatLnSpc="1">
            <a:noAutofit/>
          </a:bodyPr>
          <a:lstStyle/>
          <a:p>
            <a:pPr marL="362585" marR="0" lvl="0" indent="-362585" algn="l" defTabSz="914400" rtl="0" eaLnBrk="0" fontAlgn="base" latinLnBrk="0" hangingPunct="0">
              <a:lnSpc>
                <a:spcPct val="150000"/>
              </a:lnSpc>
              <a:spcBef>
                <a:spcPts val="3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比较</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上述两种方法可以发现</a:t>
            </a: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方法一</a:t>
            </a: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代码冗长。</a:t>
            </a:r>
            <a:r>
              <a:rPr kumimoji="1" lang="zh-CN" altLang="en-US"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方法二</a:t>
            </a: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代码</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简单了许多</a:t>
            </a: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但</a:t>
            </a: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会</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导致数据的排列发生</a:t>
            </a: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改变</a:t>
            </a:r>
            <a:r>
              <a:rPr kumimoji="1" lang="zh-CN" altLang="en-US"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300"/>
              </a:spcBef>
              <a:spcAft>
                <a:spcPct val="0"/>
              </a:spcAft>
              <a:buClr>
                <a:srgbClr val="032089"/>
              </a:buClr>
              <a:buSzTx/>
              <a:buFont typeface="Wingdings" panose="05000000000000000000" pitchFamily="2" charset="2"/>
              <a:buChar char="Ø"/>
              <a:defRPr/>
            </a:pP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pandas</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提供了一个名为</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drop_duplicates</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的去重方法。该方法只对</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DataFrame</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或者</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Series</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类型有效。这种方法不会改变数据原始排列，并且兼具代码简洁和运行稳定的</a:t>
            </a: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特点</a:t>
            </a:r>
            <a:r>
              <a:rPr kumimoji="1" lang="zh-CN" altLang="en-US"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。该</a:t>
            </a: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方法</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不仅支持单一特征的数据去重，还能够依据</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DataFrame</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的其中一个或者几个特征进行去重</a:t>
            </a: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操作</a:t>
            </a:r>
            <a:r>
              <a:rPr kumimoji="1" lang="zh-CN" altLang="en-US"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0045" marR="0" lvl="0" indent="0" algn="l" defTabSz="914400" rtl="0" eaLnBrk="0" fontAlgn="base" latinLnBrk="0" hangingPunct="0">
              <a:lnSpc>
                <a:spcPct val="150000"/>
              </a:lnSpc>
              <a:spcBef>
                <a:spcPts val="300"/>
              </a:spcBef>
              <a:spcAft>
                <a:spcPct val="0"/>
              </a:spcAft>
              <a:buClr>
                <a:srgbClr val="032089"/>
              </a:buClr>
              <a:buSzTx/>
              <a:buFont typeface="Wingdings" panose="05000000000000000000" pitchFamily="2" charset="2"/>
              <a:buNone/>
              <a:defRPr/>
            </a:pPr>
            <a:r>
              <a:rPr kumimoji="1" lang="en-US" altLang="zh-CN" sz="2200" b="0" i="1"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pandas.DataFrame</a:t>
            </a:r>
            <a:r>
              <a:rPr kumimoji="1" lang="en-US" altLang="zh-CN" sz="22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(Series).</a:t>
            </a:r>
            <a:r>
              <a:rPr kumimoji="1" lang="en-US" altLang="zh-CN" sz="2200" b="1" i="1"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drop_duplicates</a:t>
            </a:r>
            <a:r>
              <a:rPr kumimoji="1" lang="en-US" altLang="zh-CN" sz="22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(self, subset=None, keep='first', </a:t>
            </a:r>
            <a:r>
              <a:rPr kumimoji="1" lang="en-US" altLang="zh-CN" sz="2200" b="0" i="1"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inplace</a:t>
            </a:r>
            <a:r>
              <a:rPr kumimoji="1" lang="en-US" altLang="zh-CN" sz="22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=False)</a:t>
            </a:r>
            <a:endParaRPr kumimoji="1" lang="zh-CN" altLang="en-US" sz="22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554" name="标题 2"/>
          <p:cNvSpPr>
            <a:spLocks noGrp="1"/>
          </p:cNvSpPr>
          <p:nvPr>
            <p:ph type="title"/>
          </p:nvPr>
        </p:nvSpPr>
        <p:spPr>
          <a:xfrm>
            <a:off x="255588" y="358775"/>
            <a:ext cx="10972800" cy="528638"/>
          </a:xfrm>
        </p:spPr>
        <p:txBody>
          <a:bodyPr vert="horz" wrap="square" lIns="91440" tIns="45720" rIns="91440" bIns="45720" anchor="ctr"/>
          <a:lstStyle/>
          <a:p>
            <a:pPr>
              <a:buNone/>
            </a:pP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检测与处理重复值</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23555" name="内容占位符 3"/>
          <p:cNvSpPr>
            <a:spLocks noGrp="1"/>
          </p:cNvSpPr>
          <p:nvPr>
            <p:ph idx="10"/>
          </p:nvPr>
        </p:nvSpPr>
        <p:spPr>
          <a:xfrm>
            <a:off x="423863" y="1138238"/>
            <a:ext cx="11107737" cy="427037"/>
          </a:xfrm>
        </p:spPr>
        <p:txBody>
          <a:bodyPr wrap="square" lIns="91440" tIns="45720" rIns="91440" bIns="45720" anchor="ctr"/>
          <a:lstStyle/>
          <a:p>
            <a:r>
              <a:rPr kumimoji="1" lang="en-US" altLang="zh-CN" b="1" dirty="0">
                <a:latin typeface="微软雅黑" panose="020B0503020204020204" pitchFamily="34" charset="-122"/>
                <a:ea typeface="微软雅黑" panose="020B0503020204020204" pitchFamily="34" charset="-122"/>
                <a:cs typeface="宋体" panose="02010600030101010101" pitchFamily="2" charset="-122"/>
              </a:rPr>
              <a:t>1.</a:t>
            </a:r>
            <a:r>
              <a:rPr kumimoji="1" lang="zh-CN" altLang="zh-CN" b="1" dirty="0">
                <a:latin typeface="微软雅黑" panose="020B0503020204020204" pitchFamily="34" charset="-122"/>
                <a:ea typeface="微软雅黑" panose="020B0503020204020204" pitchFamily="34" charset="-122"/>
                <a:cs typeface="宋体" panose="02010600030101010101" pitchFamily="2" charset="-122"/>
              </a:rPr>
              <a:t>记录重复</a:t>
            </a:r>
            <a:endParaRPr kumimoji="1" lang="zh-CN" altLang="en-US" b="1" dirty="0">
              <a:latin typeface="微软雅黑" panose="020B0503020204020204" pitchFamily="34" charset="-122"/>
              <a:ea typeface="微软雅黑" panose="020B0503020204020204" pitchFamily="34" charset="-122"/>
              <a:cs typeface="宋体" panose="02010600030101010101" pitchFamily="2" charset="-122"/>
            </a:endParaRPr>
          </a:p>
        </p:txBody>
      </p:sp>
      <p:graphicFrame>
        <p:nvGraphicFramePr>
          <p:cNvPr id="5" name="表格 4"/>
          <p:cNvGraphicFramePr>
            <a:graphicFrameLocks noGrp="1"/>
          </p:cNvGraphicFramePr>
          <p:nvPr/>
        </p:nvGraphicFramePr>
        <p:xfrm>
          <a:off x="1044575" y="4079875"/>
          <a:ext cx="10001757" cy="2070510"/>
        </p:xfrm>
        <a:graphic>
          <a:graphicData uri="http://schemas.openxmlformats.org/drawingml/2006/table">
            <a:tbl>
              <a:tblPr firstRow="1" firstCol="1" bandRow="1">
                <a:tableStyleId>{5C22544A-7EE6-4342-B048-85BDC9FD1C3A}</a:tableStyleId>
              </a:tblPr>
              <a:tblGrid>
                <a:gridCol w="1972335"/>
                <a:gridCol w="8029422"/>
              </a:tblGrid>
              <a:tr h="432000">
                <a:tc>
                  <a:txBody>
                    <a:bodyPr/>
                    <a:lstStyle/>
                    <a:p>
                      <a:pPr algn="ctr">
                        <a:lnSpc>
                          <a:spcPct val="150000"/>
                        </a:lnSpc>
                        <a:spcAft>
                          <a:spcPts val="0"/>
                        </a:spcAft>
                      </a:pPr>
                      <a:r>
                        <a:rPr lang="zh-CN" sz="1800" kern="0" dirty="0">
                          <a:effectLst/>
                          <a:latin typeface="微软雅黑" panose="020B0503020204020204" pitchFamily="34" charset="-122"/>
                          <a:ea typeface="微软雅黑" panose="020B0503020204020204" pitchFamily="34" charset="-122"/>
                        </a:rPr>
                        <a:t>参数名称</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31648" marR="31648" marT="0" marB="0" anchor="ctr"/>
                </a:tc>
                <a:tc>
                  <a:txBody>
                    <a:bodyPr/>
                    <a:lstStyle/>
                    <a:p>
                      <a:pPr algn="ctr">
                        <a:lnSpc>
                          <a:spcPct val="150000"/>
                        </a:lnSpc>
                        <a:spcAft>
                          <a:spcPts val="0"/>
                        </a:spcAft>
                      </a:pPr>
                      <a:r>
                        <a:rPr lang="zh-CN" sz="1800" kern="0">
                          <a:effectLst/>
                          <a:latin typeface="微软雅黑" panose="020B0503020204020204" pitchFamily="34" charset="-122"/>
                          <a:ea typeface="微软雅黑" panose="020B0503020204020204" pitchFamily="34" charset="-122"/>
                        </a:rPr>
                        <a:t>说明</a:t>
                      </a:r>
                      <a:endParaRPr lang="zh-CN" sz="18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31648" marR="31648" marT="0" marB="0" anchor="ctr"/>
                </a:tc>
              </a:tr>
              <a:tr h="432000">
                <a:tc>
                  <a:txBody>
                    <a:bodyPr/>
                    <a:lstStyle/>
                    <a:p>
                      <a:pPr algn="ctr">
                        <a:lnSpc>
                          <a:spcPct val="150000"/>
                        </a:lnSpc>
                        <a:spcAft>
                          <a:spcPts val="0"/>
                        </a:spcAft>
                      </a:pPr>
                      <a:r>
                        <a:rPr lang="en-US" sz="1800" b="0" kern="0">
                          <a:effectLst/>
                          <a:latin typeface="微软雅黑" panose="020B0503020204020204" pitchFamily="34" charset="-122"/>
                          <a:ea typeface="微软雅黑" panose="020B0503020204020204" pitchFamily="34" charset="-122"/>
                        </a:rPr>
                        <a:t>subset</a:t>
                      </a:r>
                      <a:endParaRPr lang="zh-CN" sz="1800" b="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31648" marR="31648" marT="0" marB="0" anchor="ctr"/>
                </a:tc>
                <a:tc>
                  <a:txBody>
                    <a:bodyPr/>
                    <a:lstStyle/>
                    <a:p>
                      <a:pPr algn="just">
                        <a:lnSpc>
                          <a:spcPct val="150000"/>
                        </a:lnSpc>
                        <a:spcAft>
                          <a:spcPts val="0"/>
                        </a:spcAft>
                      </a:pPr>
                      <a:r>
                        <a:rPr lang="zh-CN" sz="1800" kern="0" dirty="0">
                          <a:effectLst/>
                          <a:latin typeface="微软雅黑" panose="020B0503020204020204" pitchFamily="34" charset="-122"/>
                          <a:ea typeface="微软雅黑" panose="020B0503020204020204" pitchFamily="34" charset="-122"/>
                        </a:rPr>
                        <a:t>接收</a:t>
                      </a:r>
                      <a:r>
                        <a:rPr lang="en-US" sz="1800" kern="0" dirty="0">
                          <a:effectLst/>
                          <a:latin typeface="微软雅黑" panose="020B0503020204020204" pitchFamily="34" charset="-122"/>
                          <a:ea typeface="微软雅黑" panose="020B0503020204020204" pitchFamily="34" charset="-122"/>
                        </a:rPr>
                        <a:t>string</a:t>
                      </a:r>
                      <a:r>
                        <a:rPr lang="zh-CN" sz="1800" kern="0" dirty="0">
                          <a:effectLst/>
                          <a:latin typeface="微软雅黑" panose="020B0503020204020204" pitchFamily="34" charset="-122"/>
                          <a:ea typeface="微软雅黑" panose="020B0503020204020204" pitchFamily="34" charset="-122"/>
                        </a:rPr>
                        <a:t>或</a:t>
                      </a:r>
                      <a:r>
                        <a:rPr lang="en-US" sz="1800" kern="0" dirty="0">
                          <a:effectLst/>
                          <a:latin typeface="微软雅黑" panose="020B0503020204020204" pitchFamily="34" charset="-122"/>
                          <a:ea typeface="微软雅黑" panose="020B0503020204020204" pitchFamily="34" charset="-122"/>
                        </a:rPr>
                        <a:t>sequence</a:t>
                      </a:r>
                      <a:r>
                        <a:rPr lang="zh-CN" sz="1800" kern="0" dirty="0">
                          <a:effectLst/>
                          <a:latin typeface="微软雅黑" panose="020B0503020204020204" pitchFamily="34" charset="-122"/>
                          <a:ea typeface="微软雅黑" panose="020B0503020204020204" pitchFamily="34" charset="-122"/>
                        </a:rPr>
                        <a:t>。表示进行去重的列。默认为</a:t>
                      </a:r>
                      <a:r>
                        <a:rPr lang="en-US" sz="1800" kern="0" dirty="0">
                          <a:effectLst/>
                          <a:latin typeface="微软雅黑" panose="020B0503020204020204" pitchFamily="34" charset="-122"/>
                          <a:ea typeface="微软雅黑" panose="020B0503020204020204" pitchFamily="34" charset="-122"/>
                        </a:rPr>
                        <a:t>None</a:t>
                      </a:r>
                      <a:r>
                        <a:rPr lang="zh-CN" sz="1800" kern="0" dirty="0">
                          <a:effectLst/>
                          <a:latin typeface="微软雅黑" panose="020B0503020204020204" pitchFamily="34" charset="-122"/>
                          <a:ea typeface="微软雅黑" panose="020B0503020204020204" pitchFamily="34" charset="-122"/>
                        </a:rPr>
                        <a:t>，表示全部列。</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31648" marR="31648" marT="0" marB="0" anchor="ctr"/>
                </a:tc>
              </a:tr>
              <a:tr h="432000">
                <a:tc>
                  <a:txBody>
                    <a:bodyPr/>
                    <a:lstStyle/>
                    <a:p>
                      <a:pPr algn="ctr">
                        <a:lnSpc>
                          <a:spcPct val="150000"/>
                        </a:lnSpc>
                        <a:spcAft>
                          <a:spcPts val="0"/>
                        </a:spcAft>
                      </a:pPr>
                      <a:r>
                        <a:rPr lang="en-US" sz="1800" b="0" kern="0">
                          <a:effectLst/>
                          <a:latin typeface="微软雅黑" panose="020B0503020204020204" pitchFamily="34" charset="-122"/>
                          <a:ea typeface="微软雅黑" panose="020B0503020204020204" pitchFamily="34" charset="-122"/>
                        </a:rPr>
                        <a:t>keep</a:t>
                      </a:r>
                      <a:endParaRPr lang="zh-CN" sz="1800" b="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31648" marR="31648" marT="0" marB="0" anchor="ctr"/>
                </a:tc>
                <a:tc>
                  <a:txBody>
                    <a:bodyPr/>
                    <a:lstStyle/>
                    <a:p>
                      <a:pPr algn="just">
                        <a:lnSpc>
                          <a:spcPct val="150000"/>
                        </a:lnSpc>
                        <a:spcAft>
                          <a:spcPts val="0"/>
                        </a:spcAft>
                      </a:pPr>
                      <a:r>
                        <a:rPr lang="zh-CN" sz="1800" kern="0" dirty="0">
                          <a:effectLst/>
                          <a:latin typeface="微软雅黑" panose="020B0503020204020204" pitchFamily="34" charset="-122"/>
                          <a:ea typeface="微软雅黑" panose="020B0503020204020204" pitchFamily="34" charset="-122"/>
                        </a:rPr>
                        <a:t>接收特定</a:t>
                      </a:r>
                      <a:r>
                        <a:rPr lang="en-US" sz="1800" kern="0" dirty="0">
                          <a:effectLst/>
                          <a:latin typeface="微软雅黑" panose="020B0503020204020204" pitchFamily="34" charset="-122"/>
                          <a:ea typeface="微软雅黑" panose="020B0503020204020204" pitchFamily="34" charset="-122"/>
                        </a:rPr>
                        <a:t>string</a:t>
                      </a:r>
                      <a:r>
                        <a:rPr lang="zh-CN" sz="1800" kern="0" dirty="0">
                          <a:effectLst/>
                          <a:latin typeface="微软雅黑" panose="020B0503020204020204" pitchFamily="34" charset="-122"/>
                          <a:ea typeface="微软雅黑" panose="020B0503020204020204" pitchFamily="34" charset="-122"/>
                        </a:rPr>
                        <a:t>。表示重复时保留第几个数据</a:t>
                      </a:r>
                      <a:r>
                        <a:rPr lang="zh-CN" sz="1800" kern="0" dirty="0" smtClean="0">
                          <a:effectLst/>
                          <a:latin typeface="微软雅黑" panose="020B0503020204020204" pitchFamily="34" charset="-122"/>
                          <a:ea typeface="微软雅黑" panose="020B0503020204020204" pitchFamily="34" charset="-122"/>
                        </a:rPr>
                        <a:t>。</a:t>
                      </a:r>
                      <a:r>
                        <a:rPr lang="en-US" sz="1800" kern="0" dirty="0" smtClean="0">
                          <a:effectLst/>
                          <a:latin typeface="微软雅黑" panose="020B0503020204020204" pitchFamily="34" charset="-122"/>
                          <a:ea typeface="微软雅黑" panose="020B0503020204020204" pitchFamily="34" charset="-122"/>
                        </a:rPr>
                        <a:t>First</a:t>
                      </a:r>
                      <a:r>
                        <a:rPr lang="zh-CN" sz="1800" kern="0" dirty="0">
                          <a:effectLst/>
                          <a:latin typeface="微软雅黑" panose="020B0503020204020204" pitchFamily="34" charset="-122"/>
                          <a:ea typeface="微软雅黑" panose="020B0503020204020204" pitchFamily="34" charset="-122"/>
                        </a:rPr>
                        <a:t>：保留第一个</a:t>
                      </a:r>
                      <a:r>
                        <a:rPr lang="zh-CN" sz="1800" kern="0" dirty="0" smtClean="0">
                          <a:effectLst/>
                          <a:latin typeface="微软雅黑" panose="020B0503020204020204" pitchFamily="34" charset="-122"/>
                          <a:ea typeface="微软雅黑" panose="020B0503020204020204" pitchFamily="34" charset="-122"/>
                        </a:rPr>
                        <a:t>。</a:t>
                      </a:r>
                      <a:r>
                        <a:rPr lang="en-US" sz="1800" kern="0" dirty="0" smtClean="0">
                          <a:effectLst/>
                          <a:latin typeface="微软雅黑" panose="020B0503020204020204" pitchFamily="34" charset="-122"/>
                          <a:ea typeface="微软雅黑" panose="020B0503020204020204" pitchFamily="34" charset="-122"/>
                        </a:rPr>
                        <a:t>Last</a:t>
                      </a:r>
                      <a:r>
                        <a:rPr lang="zh-CN" sz="1800" kern="0" dirty="0">
                          <a:effectLst/>
                          <a:latin typeface="微软雅黑" panose="020B0503020204020204" pitchFamily="34" charset="-122"/>
                          <a:ea typeface="微软雅黑" panose="020B0503020204020204" pitchFamily="34" charset="-122"/>
                        </a:rPr>
                        <a:t>：保留最后一个</a:t>
                      </a:r>
                      <a:r>
                        <a:rPr lang="zh-CN" sz="1800" kern="0" dirty="0" smtClean="0">
                          <a:effectLst/>
                          <a:latin typeface="微软雅黑" panose="020B0503020204020204" pitchFamily="34" charset="-122"/>
                          <a:ea typeface="微软雅黑" panose="020B0503020204020204" pitchFamily="34" charset="-122"/>
                        </a:rPr>
                        <a:t>。</a:t>
                      </a:r>
                      <a:r>
                        <a:rPr lang="en-US" sz="1800" kern="0" dirty="0" smtClean="0">
                          <a:effectLst/>
                          <a:latin typeface="微软雅黑" panose="020B0503020204020204" pitchFamily="34" charset="-122"/>
                          <a:ea typeface="微软雅黑" panose="020B0503020204020204" pitchFamily="34" charset="-122"/>
                        </a:rPr>
                        <a:t>False</a:t>
                      </a:r>
                      <a:r>
                        <a:rPr lang="zh-CN" sz="1800" kern="0" dirty="0">
                          <a:effectLst/>
                          <a:latin typeface="微软雅黑" panose="020B0503020204020204" pitchFamily="34" charset="-122"/>
                          <a:ea typeface="微软雅黑" panose="020B0503020204020204" pitchFamily="34" charset="-122"/>
                        </a:rPr>
                        <a:t>：只要有重复都不保留</a:t>
                      </a:r>
                      <a:r>
                        <a:rPr lang="zh-CN" sz="1800" kern="0" dirty="0" smtClean="0">
                          <a:effectLst/>
                          <a:latin typeface="微软雅黑" panose="020B0503020204020204" pitchFamily="34" charset="-122"/>
                          <a:ea typeface="微软雅黑" panose="020B0503020204020204" pitchFamily="34" charset="-122"/>
                        </a:rPr>
                        <a:t>。默认</a:t>
                      </a:r>
                      <a:r>
                        <a:rPr lang="zh-CN" sz="1800" kern="0" dirty="0">
                          <a:effectLst/>
                          <a:latin typeface="微软雅黑" panose="020B0503020204020204" pitchFamily="34" charset="-122"/>
                          <a:ea typeface="微软雅黑" panose="020B0503020204020204" pitchFamily="34" charset="-122"/>
                        </a:rPr>
                        <a:t>为</a:t>
                      </a:r>
                      <a:r>
                        <a:rPr lang="en-US" sz="1800" kern="0" dirty="0">
                          <a:effectLst/>
                          <a:latin typeface="微软雅黑" panose="020B0503020204020204" pitchFamily="34" charset="-122"/>
                          <a:ea typeface="微软雅黑" panose="020B0503020204020204" pitchFamily="34" charset="-122"/>
                        </a:rPr>
                        <a:t>first</a:t>
                      </a:r>
                      <a:r>
                        <a:rPr lang="zh-CN" sz="1800" kern="0" dirty="0">
                          <a:effectLst/>
                          <a:latin typeface="微软雅黑" panose="020B0503020204020204" pitchFamily="34" charset="-122"/>
                          <a:ea typeface="微软雅黑" panose="020B0503020204020204" pitchFamily="34" charset="-122"/>
                        </a:rPr>
                        <a:t>。</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31648" marR="31648" marT="0" marB="0" anchor="ctr"/>
                </a:tc>
              </a:tr>
              <a:tr h="432000">
                <a:tc>
                  <a:txBody>
                    <a:bodyPr/>
                    <a:lstStyle/>
                    <a:p>
                      <a:pPr algn="ctr">
                        <a:lnSpc>
                          <a:spcPct val="150000"/>
                        </a:lnSpc>
                        <a:spcAft>
                          <a:spcPts val="0"/>
                        </a:spcAft>
                      </a:pPr>
                      <a:r>
                        <a:rPr lang="en-US" sz="1800" b="0" kern="0" dirty="0" err="1">
                          <a:effectLst/>
                          <a:latin typeface="微软雅黑" panose="020B0503020204020204" pitchFamily="34" charset="-122"/>
                          <a:ea typeface="微软雅黑" panose="020B0503020204020204" pitchFamily="34" charset="-122"/>
                        </a:rPr>
                        <a:t>inplace</a:t>
                      </a:r>
                      <a:endParaRPr lang="zh-CN" sz="18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31648" marR="31648" marT="0" marB="0" anchor="ctr"/>
                </a:tc>
                <a:tc>
                  <a:txBody>
                    <a:bodyPr/>
                    <a:lstStyle/>
                    <a:p>
                      <a:pPr algn="just">
                        <a:lnSpc>
                          <a:spcPct val="150000"/>
                        </a:lnSpc>
                        <a:spcAft>
                          <a:spcPts val="0"/>
                        </a:spcAft>
                      </a:pPr>
                      <a:r>
                        <a:rPr lang="zh-CN" sz="1800" kern="0" dirty="0">
                          <a:effectLst/>
                          <a:latin typeface="微软雅黑" panose="020B0503020204020204" pitchFamily="34" charset="-122"/>
                          <a:ea typeface="微软雅黑" panose="020B0503020204020204" pitchFamily="34" charset="-122"/>
                        </a:rPr>
                        <a:t>接收</a:t>
                      </a:r>
                      <a:r>
                        <a:rPr lang="en-US" sz="1800" kern="0" dirty="0" err="1">
                          <a:effectLst/>
                          <a:latin typeface="微软雅黑" panose="020B0503020204020204" pitchFamily="34" charset="-122"/>
                          <a:ea typeface="微软雅黑" panose="020B0503020204020204" pitchFamily="34" charset="-122"/>
                        </a:rPr>
                        <a:t>boolean</a:t>
                      </a:r>
                      <a:r>
                        <a:rPr lang="zh-CN" sz="1800" kern="0" dirty="0">
                          <a:effectLst/>
                          <a:latin typeface="微软雅黑" panose="020B0503020204020204" pitchFamily="34" charset="-122"/>
                          <a:ea typeface="微软雅黑" panose="020B0503020204020204" pitchFamily="34" charset="-122"/>
                        </a:rPr>
                        <a:t>。表示是否在原表上进行操作。默认为</a:t>
                      </a:r>
                      <a:r>
                        <a:rPr lang="en-US" sz="1800" kern="0" dirty="0">
                          <a:effectLst/>
                          <a:latin typeface="微软雅黑" panose="020B0503020204020204" pitchFamily="34" charset="-122"/>
                          <a:ea typeface="微软雅黑" panose="020B0503020204020204" pitchFamily="34" charset="-122"/>
                        </a:rPr>
                        <a:t>False</a:t>
                      </a:r>
                      <a:r>
                        <a:rPr lang="zh-CN" sz="1800" kern="0" dirty="0">
                          <a:effectLst/>
                          <a:latin typeface="微软雅黑" panose="020B0503020204020204" pitchFamily="34" charset="-122"/>
                          <a:ea typeface="微软雅黑" panose="020B0503020204020204" pitchFamily="34" charset="-122"/>
                        </a:rPr>
                        <a:t>。</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31648" marR="31648" marT="0" marB="0" anchor="ct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内容占位符 1"/>
          <p:cNvSpPr>
            <a:spLocks noGrp="1"/>
          </p:cNvSpPr>
          <p:nvPr>
            <p:ph idx="1"/>
          </p:nvPr>
        </p:nvSpPr>
        <p:spPr>
          <a:xfrm>
            <a:off x="423863" y="1754188"/>
            <a:ext cx="11107737" cy="4370387"/>
          </a:xfrm>
        </p:spPr>
        <p:txBody>
          <a:bodyPr vert="horz" wrap="square" lIns="91440" tIns="45720" rIns="91440" bIns="45720" anchor="t"/>
          <a:lstStyle/>
          <a:p>
            <a:pPr>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结合相关的数学和统计学知识，去除连续型特征重复可以利用特征间的相似度将两个相似度为</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1</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的特征去除一个。在</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pandas</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中相似度的计算方法为</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corr</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，使用该方法计算相似度时，默认为“</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pearson</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”法</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 </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，可以通过“</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method</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”参数调节，目前还支持“</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spearman</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”法和“</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kendall</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”法</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但是通过相似度矩阵去重存在一个弊端，该方法只能对数值型重复特征去重，类别型特征之间无法通过计算相似系数来衡量相似度</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除了使用相似度矩阵进行特征去重之外，可以通过</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DataFrame.equals</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的方法进行特征去重</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p>
        </p:txBody>
      </p:sp>
      <p:sp>
        <p:nvSpPr>
          <p:cNvPr id="24578" name="标题 2"/>
          <p:cNvSpPr>
            <a:spLocks noGrp="1"/>
          </p:cNvSpPr>
          <p:nvPr>
            <p:ph type="title"/>
          </p:nvPr>
        </p:nvSpPr>
        <p:spPr>
          <a:xfrm>
            <a:off x="255588" y="358775"/>
            <a:ext cx="10972800" cy="528638"/>
          </a:xfrm>
        </p:spPr>
        <p:txBody>
          <a:bodyPr vert="horz" wrap="square" lIns="91440" tIns="45720" rIns="91440" bIns="45720" anchor="ctr"/>
          <a:lstStyle/>
          <a:p>
            <a:pPr>
              <a:buNone/>
            </a:pP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检测与处理重复值</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24579" name="内容占位符 3"/>
          <p:cNvSpPr>
            <a:spLocks noGrp="1"/>
          </p:cNvSpPr>
          <p:nvPr>
            <p:ph idx="10"/>
          </p:nvPr>
        </p:nvSpPr>
        <p:spPr>
          <a:xfrm>
            <a:off x="423863" y="1138238"/>
            <a:ext cx="11107737" cy="427037"/>
          </a:xfrm>
        </p:spPr>
        <p:txBody>
          <a:bodyPr wrap="square" lIns="91440" tIns="45720" rIns="91440" bIns="45720" anchor="ctr"/>
          <a:lstStyle/>
          <a:p>
            <a:r>
              <a:rPr kumimoji="1" lang="en-US" altLang="zh-CN" b="1" dirty="0">
                <a:latin typeface="微软雅黑" panose="020B0503020204020204" pitchFamily="34" charset="-122"/>
                <a:ea typeface="微软雅黑" panose="020B0503020204020204" pitchFamily="34" charset="-122"/>
                <a:cs typeface="宋体" panose="02010600030101010101" pitchFamily="2" charset="-122"/>
              </a:rPr>
              <a:t>2. </a:t>
            </a:r>
            <a:r>
              <a:rPr kumimoji="1" lang="zh-CN" altLang="en-US" b="1" dirty="0">
                <a:latin typeface="微软雅黑" panose="020B0503020204020204" pitchFamily="34" charset="-122"/>
                <a:ea typeface="微软雅黑" panose="020B0503020204020204" pitchFamily="34" charset="-122"/>
                <a:cs typeface="宋体" panose="02010600030101010101" pitchFamily="2" charset="-122"/>
              </a:rPr>
              <a:t>特征重复</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内容占位符 1"/>
          <p:cNvSpPr>
            <a:spLocks noGrp="1"/>
          </p:cNvSpPr>
          <p:nvPr>
            <p:ph idx="1"/>
          </p:nvPr>
        </p:nvSpPr>
        <p:spPr>
          <a:xfrm>
            <a:off x="423863" y="1754188"/>
            <a:ext cx="11107737" cy="4370387"/>
          </a:xfrm>
        </p:spPr>
        <p:txBody>
          <a:bodyPr vert="horz" wrap="square" lIns="91440" tIns="45720" rIns="91440" bIns="45720" anchor="t"/>
          <a:lstStyle/>
          <a:p>
            <a:pPr>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数据中的某个或某些特征的值是不完整的，这些值称为缺失值。</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a:buClr>
                <a:srgbClr val="032089"/>
              </a:buClr>
            </a:pP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pandas</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提供了识别缺失值的方法</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isnull</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以及识别非缺失值的方法</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notnull</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，这两种方法在使用时返回的都是布尔值</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True</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和</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False</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结合</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sum</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函数和</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isnull</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notnull</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函数，可以检测数据中缺失值的分布以及数据中一共含有多少缺失值</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a:buClr>
                <a:srgbClr val="032089"/>
              </a:buClr>
            </a:pP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isnull</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和</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notnull</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之间结果正好相反，因此使用其中任意一个都可以判断出数据中缺失值的位置。</a:t>
            </a: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25602" name="标题 2"/>
          <p:cNvSpPr>
            <a:spLocks noGrp="1"/>
          </p:cNvSpPr>
          <p:nvPr>
            <p:ph type="title"/>
          </p:nvPr>
        </p:nvSpPr>
        <p:spPr>
          <a:xfrm>
            <a:off x="255588" y="358775"/>
            <a:ext cx="10972800" cy="528638"/>
          </a:xfrm>
        </p:spPr>
        <p:txBody>
          <a:bodyPr vert="horz" wrap="square" lIns="91440" tIns="45720" rIns="91440" bIns="45720" anchor="ctr"/>
          <a:lstStyle/>
          <a:p>
            <a:pPr>
              <a:buNone/>
            </a:pP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检测与处理缺失值</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25603" name="内容占位符 3"/>
          <p:cNvSpPr>
            <a:spLocks noGrp="1"/>
          </p:cNvSpPr>
          <p:nvPr>
            <p:ph idx="10"/>
          </p:nvPr>
        </p:nvSpPr>
        <p:spPr>
          <a:xfrm>
            <a:off x="423863" y="1138238"/>
            <a:ext cx="11107737" cy="427037"/>
          </a:xfrm>
        </p:spPr>
        <p:txBody>
          <a:bodyPr wrap="square" lIns="91440" tIns="45720" rIns="91440" bIns="45720" anchor="ctr"/>
          <a:lstStyle/>
          <a:p>
            <a:r>
              <a:rPr kumimoji="1" lang="zh-CN" altLang="en-US" b="1" dirty="0">
                <a:latin typeface="微软雅黑" panose="020B0503020204020204" pitchFamily="34" charset="-122"/>
                <a:ea typeface="微软雅黑" panose="020B0503020204020204" pitchFamily="34" charset="-122"/>
                <a:cs typeface="宋体" panose="02010600030101010101" pitchFamily="2" charset="-122"/>
              </a:rPr>
              <a:t>利用</a:t>
            </a:r>
            <a:r>
              <a:rPr kumimoji="1" lang="en-US" altLang="zh-CN" b="1" dirty="0">
                <a:latin typeface="微软雅黑" panose="020B0503020204020204" pitchFamily="34" charset="-122"/>
                <a:ea typeface="微软雅黑" panose="020B0503020204020204" pitchFamily="34" charset="-122"/>
                <a:cs typeface="宋体" panose="02010600030101010101" pitchFamily="2" charset="-122"/>
              </a:rPr>
              <a:t>isnull</a:t>
            </a:r>
            <a:r>
              <a:rPr kumimoji="1" lang="zh-CN" altLang="en-US" b="1" dirty="0">
                <a:latin typeface="微软雅黑" panose="020B0503020204020204" pitchFamily="34" charset="-122"/>
                <a:ea typeface="微软雅黑" panose="020B0503020204020204" pitchFamily="34" charset="-122"/>
                <a:cs typeface="宋体" panose="02010600030101010101" pitchFamily="2" charset="-122"/>
              </a:rPr>
              <a:t>或</a:t>
            </a:r>
            <a:r>
              <a:rPr kumimoji="1" lang="en-US" altLang="zh-CN" b="1" dirty="0">
                <a:latin typeface="微软雅黑" panose="020B0503020204020204" pitchFamily="34" charset="-122"/>
                <a:ea typeface="微软雅黑" panose="020B0503020204020204" pitchFamily="34" charset="-122"/>
                <a:cs typeface="宋体" panose="02010600030101010101" pitchFamily="2" charset="-122"/>
              </a:rPr>
              <a:t>notnull</a:t>
            </a:r>
            <a:r>
              <a:rPr kumimoji="1" lang="zh-CN" altLang="en-US" b="1" dirty="0">
                <a:latin typeface="微软雅黑" panose="020B0503020204020204" pitchFamily="34" charset="-122"/>
                <a:ea typeface="微软雅黑" panose="020B0503020204020204" pitchFamily="34" charset="-122"/>
                <a:cs typeface="宋体" panose="02010600030101010101" pitchFamily="2" charset="-122"/>
              </a:rPr>
              <a:t>找到缺失值</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31788" y="1754188"/>
            <a:ext cx="11523663" cy="4370388"/>
          </a:xfrm>
        </p:spPr>
        <p:txBody>
          <a:bodyPr vert="horz" wrap="square" lIns="91440" tIns="45720" rIns="91440" bIns="45720" numCol="1" anchor="t" anchorCtr="0" compatLnSpc="1">
            <a:noAutofit/>
          </a:bodyPr>
          <a:lstStyle/>
          <a:p>
            <a:pPr marL="362585" marR="0" lvl="0" indent="-362585" algn="l" defTabSz="914400" rtl="0" eaLnBrk="0" fontAlgn="base" latinLnBrk="0" hangingPunct="0">
              <a:lnSpc>
                <a:spcPts val="2840"/>
              </a:lnSpc>
              <a:spcBef>
                <a:spcPts val="2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删除法分为删除观测记录和删除特征两种，它属于利用减少样本量来换取信息完整度的一种方法，是一种最简单的缺失值处理方法</a:t>
            </a: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ts val="2840"/>
              </a:lnSpc>
              <a:spcBef>
                <a:spcPts val="200"/>
              </a:spcBef>
              <a:spcAft>
                <a:spcPct val="0"/>
              </a:spcAft>
              <a:buClr>
                <a:srgbClr val="032089"/>
              </a:buClr>
              <a:buSzTx/>
              <a:buFont typeface="Wingdings" panose="05000000000000000000" pitchFamily="2" charset="2"/>
              <a:buChar char="Ø"/>
              <a:defRPr/>
            </a:pPr>
            <a:r>
              <a:rPr kumimoji="1" lang="en-US"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pandas</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中提供了简便的删除缺失值的方法</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dropna</a:t>
            </a: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，该</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方法既可以删除观测记录，亦可以删除</a:t>
            </a: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特征</a:t>
            </a:r>
            <a:r>
              <a:rPr kumimoji="1" lang="zh-CN" altLang="en-US"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0045" marR="0" lvl="0" indent="0" algn="l" defTabSz="914400" rtl="0" eaLnBrk="0" fontAlgn="base" latinLnBrk="0" hangingPunct="0">
              <a:lnSpc>
                <a:spcPts val="2840"/>
              </a:lnSpc>
              <a:spcBef>
                <a:spcPts val="200"/>
              </a:spcBef>
              <a:spcAft>
                <a:spcPct val="0"/>
              </a:spcAft>
              <a:buClr>
                <a:srgbClr val="032089"/>
              </a:buClr>
              <a:buSzTx/>
              <a:buFont typeface="Wingdings" panose="05000000000000000000" pitchFamily="2" charset="2"/>
              <a:buNone/>
              <a:defRPr/>
            </a:pPr>
            <a:r>
              <a:rPr kumimoji="1" lang="en-US" altLang="zh-CN" sz="2200" b="0" i="1"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pandas.DataFrame.</a:t>
            </a:r>
            <a:r>
              <a:rPr kumimoji="1" lang="en-US" altLang="zh-CN" sz="2200" b="1" i="1"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dropna</a:t>
            </a:r>
            <a:r>
              <a:rPr kumimoji="1" lang="en-US" altLang="zh-CN" sz="22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(self, axis=0, how='any', thresh=None, subset=None, </a:t>
            </a:r>
            <a:r>
              <a:rPr kumimoji="1" lang="en-US" altLang="zh-CN" sz="2200" b="0" i="1"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inplace</a:t>
            </a:r>
            <a:r>
              <a:rPr kumimoji="1" lang="en-US" altLang="zh-CN" sz="22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=False</a:t>
            </a:r>
            <a:r>
              <a:rPr kumimoji="1" lang="en-US" altLang="zh-CN" sz="2200" b="0" i="1" u="none" strike="noStrike" kern="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p>
          <a:p>
            <a:pPr marL="362585" marR="0" lvl="0" indent="-362585" algn="l" defTabSz="914400" rtl="0" eaLnBrk="0" fontAlgn="base" latinLnBrk="0" hangingPunct="0">
              <a:lnSpc>
                <a:spcPts val="2840"/>
              </a:lnSpc>
              <a:spcBef>
                <a:spcPts val="2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常用参数及其说明如下。</a:t>
            </a:r>
            <a:endParaRPr kumimoji="1" lang="zh-CN" altLang="en-US" sz="18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626" name="标题 2"/>
          <p:cNvSpPr>
            <a:spLocks noGrp="1"/>
          </p:cNvSpPr>
          <p:nvPr>
            <p:ph type="title"/>
          </p:nvPr>
        </p:nvSpPr>
        <p:spPr>
          <a:xfrm>
            <a:off x="255588" y="358775"/>
            <a:ext cx="10972800" cy="528638"/>
          </a:xfrm>
        </p:spPr>
        <p:txBody>
          <a:bodyPr vert="horz" wrap="square" lIns="91440" tIns="45720" rIns="91440" bIns="45720" anchor="ctr"/>
          <a:lstStyle/>
          <a:p>
            <a:pPr>
              <a:buNone/>
            </a:pP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检测与处理缺失值</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26627" name="内容占位符 3"/>
          <p:cNvSpPr>
            <a:spLocks noGrp="1"/>
          </p:cNvSpPr>
          <p:nvPr>
            <p:ph idx="10"/>
          </p:nvPr>
        </p:nvSpPr>
        <p:spPr>
          <a:xfrm>
            <a:off x="423863" y="1138238"/>
            <a:ext cx="11107737" cy="427037"/>
          </a:xfrm>
        </p:spPr>
        <p:txBody>
          <a:bodyPr wrap="square" lIns="91440" tIns="45720" rIns="91440" bIns="45720" anchor="ctr"/>
          <a:lstStyle/>
          <a:p>
            <a:r>
              <a:rPr kumimoji="1" lang="en-US" altLang="zh-CN" b="1" dirty="0">
                <a:latin typeface="微软雅黑" panose="020B0503020204020204" pitchFamily="34" charset="-122"/>
                <a:ea typeface="微软雅黑" panose="020B0503020204020204" pitchFamily="34" charset="-122"/>
                <a:cs typeface="宋体" panose="02010600030101010101" pitchFamily="2" charset="-122"/>
              </a:rPr>
              <a:t>1. </a:t>
            </a:r>
            <a:r>
              <a:rPr kumimoji="1" lang="zh-CN" altLang="en-US" b="1" dirty="0">
                <a:latin typeface="微软雅黑" panose="020B0503020204020204" pitchFamily="34" charset="-122"/>
                <a:ea typeface="微软雅黑" panose="020B0503020204020204" pitchFamily="34" charset="-122"/>
                <a:cs typeface="宋体" panose="02010600030101010101" pitchFamily="2" charset="-122"/>
              </a:rPr>
              <a:t>删除法</a:t>
            </a:r>
          </a:p>
        </p:txBody>
      </p:sp>
      <p:graphicFrame>
        <p:nvGraphicFramePr>
          <p:cNvPr id="5" name="表格 4"/>
          <p:cNvGraphicFramePr>
            <a:graphicFrameLocks noGrp="1"/>
          </p:cNvGraphicFramePr>
          <p:nvPr/>
        </p:nvGraphicFramePr>
        <p:xfrm>
          <a:off x="581025" y="3740150"/>
          <a:ext cx="10788859" cy="2502510"/>
        </p:xfrm>
        <a:graphic>
          <a:graphicData uri="http://schemas.openxmlformats.org/drawingml/2006/table">
            <a:tbl>
              <a:tblPr firstRow="1" firstCol="1" bandRow="1">
                <a:tableStyleId>{5C22544A-7EE6-4342-B048-85BDC9FD1C3A}</a:tableStyleId>
              </a:tblPr>
              <a:tblGrid>
                <a:gridCol w="1353422"/>
                <a:gridCol w="9435437"/>
              </a:tblGrid>
              <a:tr h="432000">
                <a:tc>
                  <a:txBody>
                    <a:bodyPr/>
                    <a:lstStyle/>
                    <a:p>
                      <a:pPr algn="ctr">
                        <a:lnSpc>
                          <a:spcPct val="150000"/>
                        </a:lnSpc>
                        <a:spcAft>
                          <a:spcPts val="0"/>
                        </a:spcAft>
                      </a:pPr>
                      <a:r>
                        <a:rPr lang="zh-CN" sz="1800" kern="0" dirty="0">
                          <a:effectLst/>
                          <a:latin typeface="微软雅黑" panose="020B0503020204020204" pitchFamily="34" charset="-122"/>
                          <a:ea typeface="微软雅黑" panose="020B0503020204020204" pitchFamily="34" charset="-122"/>
                        </a:rPr>
                        <a:t>参数名称</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31648" marR="31648" marT="0" marB="0" anchor="ctr"/>
                </a:tc>
                <a:tc>
                  <a:txBody>
                    <a:bodyPr/>
                    <a:lstStyle/>
                    <a:p>
                      <a:pPr algn="ctr">
                        <a:lnSpc>
                          <a:spcPct val="150000"/>
                        </a:lnSpc>
                        <a:spcAft>
                          <a:spcPts val="0"/>
                        </a:spcAft>
                      </a:pPr>
                      <a:r>
                        <a:rPr lang="zh-CN" sz="1800" kern="0" dirty="0">
                          <a:effectLst/>
                          <a:latin typeface="微软雅黑" panose="020B0503020204020204" pitchFamily="34" charset="-122"/>
                          <a:ea typeface="微软雅黑" panose="020B0503020204020204" pitchFamily="34" charset="-122"/>
                        </a:rPr>
                        <a:t>说明</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31648" marR="31648" marT="0" marB="0" anchor="ctr"/>
                </a:tc>
              </a:tr>
              <a:tr h="432000">
                <a:tc>
                  <a:txBody>
                    <a:bodyPr/>
                    <a:lstStyle/>
                    <a:p>
                      <a:pPr algn="ctr">
                        <a:lnSpc>
                          <a:spcPct val="150000"/>
                        </a:lnSpc>
                        <a:spcAft>
                          <a:spcPts val="0"/>
                        </a:spcAft>
                      </a:pPr>
                      <a:r>
                        <a:rPr lang="en-US" sz="1800" b="0" kern="0" dirty="0">
                          <a:effectLst/>
                          <a:latin typeface="微软雅黑" panose="020B0503020204020204" pitchFamily="34" charset="-122"/>
                          <a:ea typeface="微软雅黑" panose="020B0503020204020204" pitchFamily="34" charset="-122"/>
                        </a:rPr>
                        <a:t>axis</a:t>
                      </a:r>
                      <a:endParaRPr lang="zh-CN" sz="18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31648" marR="31648" marT="0" marB="0" anchor="ctr"/>
                </a:tc>
                <a:tc>
                  <a:txBody>
                    <a:bodyPr/>
                    <a:lstStyle/>
                    <a:p>
                      <a:pPr algn="just">
                        <a:lnSpc>
                          <a:spcPct val="150000"/>
                        </a:lnSpc>
                        <a:spcAft>
                          <a:spcPts val="0"/>
                        </a:spcAft>
                      </a:pPr>
                      <a:r>
                        <a:rPr lang="zh-CN" sz="1800" kern="0">
                          <a:effectLst/>
                          <a:latin typeface="微软雅黑" panose="020B0503020204020204" pitchFamily="34" charset="-122"/>
                          <a:ea typeface="微软雅黑" panose="020B0503020204020204" pitchFamily="34" charset="-122"/>
                        </a:rPr>
                        <a:t>接收</a:t>
                      </a:r>
                      <a:r>
                        <a:rPr lang="en-US" sz="1800" kern="0">
                          <a:effectLst/>
                          <a:latin typeface="微软雅黑" panose="020B0503020204020204" pitchFamily="34" charset="-122"/>
                          <a:ea typeface="微软雅黑" panose="020B0503020204020204" pitchFamily="34" charset="-122"/>
                        </a:rPr>
                        <a:t>0</a:t>
                      </a:r>
                      <a:r>
                        <a:rPr lang="zh-CN" sz="1800" kern="0">
                          <a:effectLst/>
                          <a:latin typeface="微软雅黑" panose="020B0503020204020204" pitchFamily="34" charset="-122"/>
                          <a:ea typeface="微软雅黑" panose="020B0503020204020204" pitchFamily="34" charset="-122"/>
                        </a:rPr>
                        <a:t>或</a:t>
                      </a:r>
                      <a:r>
                        <a:rPr lang="en-US" sz="1800" kern="0">
                          <a:effectLst/>
                          <a:latin typeface="微软雅黑" panose="020B0503020204020204" pitchFamily="34" charset="-122"/>
                          <a:ea typeface="微软雅黑" panose="020B0503020204020204" pitchFamily="34" charset="-122"/>
                        </a:rPr>
                        <a:t>1</a:t>
                      </a:r>
                      <a:r>
                        <a:rPr lang="zh-CN" sz="1800" kern="0">
                          <a:effectLst/>
                          <a:latin typeface="微软雅黑" panose="020B0503020204020204" pitchFamily="34" charset="-122"/>
                          <a:ea typeface="微软雅黑" panose="020B0503020204020204" pitchFamily="34" charset="-122"/>
                        </a:rPr>
                        <a:t>。表示轴向，</a:t>
                      </a:r>
                      <a:r>
                        <a:rPr lang="en-US" sz="1800" kern="0">
                          <a:effectLst/>
                          <a:latin typeface="微软雅黑" panose="020B0503020204020204" pitchFamily="34" charset="-122"/>
                          <a:ea typeface="微软雅黑" panose="020B0503020204020204" pitchFamily="34" charset="-122"/>
                        </a:rPr>
                        <a:t>0</a:t>
                      </a:r>
                      <a:r>
                        <a:rPr lang="zh-CN" sz="1800" kern="0">
                          <a:effectLst/>
                          <a:latin typeface="微软雅黑" panose="020B0503020204020204" pitchFamily="34" charset="-122"/>
                          <a:ea typeface="微软雅黑" panose="020B0503020204020204" pitchFamily="34" charset="-122"/>
                        </a:rPr>
                        <a:t>为删除观测记录（行），</a:t>
                      </a:r>
                      <a:r>
                        <a:rPr lang="en-US" sz="1800" kern="0">
                          <a:effectLst/>
                          <a:latin typeface="微软雅黑" panose="020B0503020204020204" pitchFamily="34" charset="-122"/>
                          <a:ea typeface="微软雅黑" panose="020B0503020204020204" pitchFamily="34" charset="-122"/>
                        </a:rPr>
                        <a:t>1</a:t>
                      </a:r>
                      <a:r>
                        <a:rPr lang="zh-CN" sz="1800" kern="0">
                          <a:effectLst/>
                          <a:latin typeface="微软雅黑" panose="020B0503020204020204" pitchFamily="34" charset="-122"/>
                          <a:ea typeface="微软雅黑" panose="020B0503020204020204" pitchFamily="34" charset="-122"/>
                        </a:rPr>
                        <a:t>为删除特征（列）。默认为</a:t>
                      </a:r>
                      <a:r>
                        <a:rPr lang="en-US" sz="1800" kern="0">
                          <a:effectLst/>
                          <a:latin typeface="微软雅黑" panose="020B0503020204020204" pitchFamily="34" charset="-122"/>
                          <a:ea typeface="微软雅黑" panose="020B0503020204020204" pitchFamily="34" charset="-122"/>
                        </a:rPr>
                        <a:t>0</a:t>
                      </a:r>
                      <a:r>
                        <a:rPr lang="zh-CN" sz="1800" kern="0">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31648" marR="31648" marT="0" marB="0" anchor="ctr"/>
                </a:tc>
              </a:tr>
              <a:tr h="432000">
                <a:tc>
                  <a:txBody>
                    <a:bodyPr/>
                    <a:lstStyle/>
                    <a:p>
                      <a:pPr algn="ctr">
                        <a:lnSpc>
                          <a:spcPct val="150000"/>
                        </a:lnSpc>
                        <a:spcAft>
                          <a:spcPts val="0"/>
                        </a:spcAft>
                      </a:pPr>
                      <a:r>
                        <a:rPr lang="en-US" sz="1800" b="0" kern="0" dirty="0">
                          <a:effectLst/>
                          <a:latin typeface="微软雅黑" panose="020B0503020204020204" pitchFamily="34" charset="-122"/>
                          <a:ea typeface="微软雅黑" panose="020B0503020204020204" pitchFamily="34" charset="-122"/>
                        </a:rPr>
                        <a:t>how</a:t>
                      </a:r>
                      <a:endParaRPr lang="zh-CN" sz="18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31648" marR="31648" marT="0" marB="0" anchor="ctr"/>
                </a:tc>
                <a:tc>
                  <a:txBody>
                    <a:bodyPr/>
                    <a:lstStyle/>
                    <a:p>
                      <a:pPr algn="just">
                        <a:lnSpc>
                          <a:spcPct val="150000"/>
                        </a:lnSpc>
                        <a:spcAft>
                          <a:spcPts val="0"/>
                        </a:spcAft>
                      </a:pPr>
                      <a:r>
                        <a:rPr lang="zh-CN" sz="1800" kern="0" dirty="0">
                          <a:effectLst/>
                          <a:latin typeface="微软雅黑" panose="020B0503020204020204" pitchFamily="34" charset="-122"/>
                          <a:ea typeface="微软雅黑" panose="020B0503020204020204" pitchFamily="34" charset="-122"/>
                        </a:rPr>
                        <a:t>接收特定</a:t>
                      </a:r>
                      <a:r>
                        <a:rPr lang="en-US" sz="1800" kern="0" dirty="0">
                          <a:effectLst/>
                          <a:latin typeface="微软雅黑" panose="020B0503020204020204" pitchFamily="34" charset="-122"/>
                          <a:ea typeface="微软雅黑" panose="020B0503020204020204" pitchFamily="34" charset="-122"/>
                        </a:rPr>
                        <a:t>string</a:t>
                      </a:r>
                      <a:r>
                        <a:rPr lang="zh-CN" sz="1800" kern="0" dirty="0">
                          <a:effectLst/>
                          <a:latin typeface="微软雅黑" panose="020B0503020204020204" pitchFamily="34" charset="-122"/>
                          <a:ea typeface="微软雅黑" panose="020B0503020204020204" pitchFamily="34" charset="-122"/>
                        </a:rPr>
                        <a:t>。表示删除的形式。</a:t>
                      </a:r>
                      <a:r>
                        <a:rPr lang="en-US" sz="1800" kern="0" dirty="0">
                          <a:effectLst/>
                          <a:latin typeface="微软雅黑" panose="020B0503020204020204" pitchFamily="34" charset="-122"/>
                          <a:ea typeface="微软雅黑" panose="020B0503020204020204" pitchFamily="34" charset="-122"/>
                        </a:rPr>
                        <a:t>any</a:t>
                      </a:r>
                      <a:r>
                        <a:rPr lang="zh-CN" sz="1800" kern="0" dirty="0">
                          <a:effectLst/>
                          <a:latin typeface="微软雅黑" panose="020B0503020204020204" pitchFamily="34" charset="-122"/>
                          <a:ea typeface="微软雅黑" panose="020B0503020204020204" pitchFamily="34" charset="-122"/>
                        </a:rPr>
                        <a:t>表示只要有缺失值存在就执行删除操作。</a:t>
                      </a:r>
                      <a:r>
                        <a:rPr lang="en-US" sz="1800" kern="0" dirty="0">
                          <a:effectLst/>
                          <a:latin typeface="微软雅黑" panose="020B0503020204020204" pitchFamily="34" charset="-122"/>
                          <a:ea typeface="微软雅黑" panose="020B0503020204020204" pitchFamily="34" charset="-122"/>
                        </a:rPr>
                        <a:t>all</a:t>
                      </a:r>
                      <a:r>
                        <a:rPr lang="zh-CN" sz="1800" kern="0" dirty="0">
                          <a:effectLst/>
                          <a:latin typeface="微软雅黑" panose="020B0503020204020204" pitchFamily="34" charset="-122"/>
                          <a:ea typeface="微软雅黑" panose="020B0503020204020204" pitchFamily="34" charset="-122"/>
                        </a:rPr>
                        <a:t>表示当且仅当全部为缺失值时执行删除操作</a:t>
                      </a:r>
                      <a:r>
                        <a:rPr lang="zh-CN" sz="1800" kern="0" dirty="0" smtClean="0">
                          <a:effectLst/>
                          <a:latin typeface="微软雅黑" panose="020B0503020204020204" pitchFamily="34" charset="-122"/>
                          <a:ea typeface="微软雅黑" panose="020B0503020204020204" pitchFamily="34" charset="-122"/>
                        </a:rPr>
                        <a:t>。默认</a:t>
                      </a:r>
                      <a:r>
                        <a:rPr lang="zh-CN" sz="1800" kern="0" dirty="0">
                          <a:effectLst/>
                          <a:latin typeface="微软雅黑" panose="020B0503020204020204" pitchFamily="34" charset="-122"/>
                          <a:ea typeface="微软雅黑" panose="020B0503020204020204" pitchFamily="34" charset="-122"/>
                        </a:rPr>
                        <a:t>为</a:t>
                      </a:r>
                      <a:r>
                        <a:rPr lang="en-US" sz="1800" kern="0" dirty="0">
                          <a:effectLst/>
                          <a:latin typeface="微软雅黑" panose="020B0503020204020204" pitchFamily="34" charset="-122"/>
                          <a:ea typeface="微软雅黑" panose="020B0503020204020204" pitchFamily="34" charset="-122"/>
                        </a:rPr>
                        <a:t>any</a:t>
                      </a:r>
                      <a:r>
                        <a:rPr lang="zh-CN" sz="1800" kern="0" dirty="0">
                          <a:effectLst/>
                          <a:latin typeface="微软雅黑" panose="020B0503020204020204" pitchFamily="34" charset="-122"/>
                          <a:ea typeface="微软雅黑" panose="020B0503020204020204" pitchFamily="34" charset="-122"/>
                        </a:rPr>
                        <a:t>。</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31648" marR="31648" marT="0" marB="0" anchor="ctr"/>
                </a:tc>
              </a:tr>
              <a:tr h="432000">
                <a:tc>
                  <a:txBody>
                    <a:bodyPr/>
                    <a:lstStyle/>
                    <a:p>
                      <a:pPr algn="ctr">
                        <a:lnSpc>
                          <a:spcPct val="150000"/>
                        </a:lnSpc>
                        <a:spcAft>
                          <a:spcPts val="0"/>
                        </a:spcAft>
                      </a:pPr>
                      <a:r>
                        <a:rPr lang="en-US" sz="1800" b="0" kern="0" dirty="0">
                          <a:effectLst/>
                          <a:latin typeface="微软雅黑" panose="020B0503020204020204" pitchFamily="34" charset="-122"/>
                          <a:ea typeface="微软雅黑" panose="020B0503020204020204" pitchFamily="34" charset="-122"/>
                        </a:rPr>
                        <a:t>subset</a:t>
                      </a:r>
                      <a:endParaRPr lang="zh-CN" sz="18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31648" marR="31648" marT="0" marB="0" anchor="ctr"/>
                </a:tc>
                <a:tc>
                  <a:txBody>
                    <a:bodyPr/>
                    <a:lstStyle/>
                    <a:p>
                      <a:pPr algn="just">
                        <a:lnSpc>
                          <a:spcPct val="150000"/>
                        </a:lnSpc>
                        <a:spcAft>
                          <a:spcPts val="0"/>
                        </a:spcAft>
                      </a:pPr>
                      <a:r>
                        <a:rPr lang="zh-CN" sz="1800" kern="0" dirty="0">
                          <a:effectLst/>
                          <a:latin typeface="微软雅黑" panose="020B0503020204020204" pitchFamily="34" charset="-122"/>
                          <a:ea typeface="微软雅黑" panose="020B0503020204020204" pitchFamily="34" charset="-122"/>
                        </a:rPr>
                        <a:t>接收类</a:t>
                      </a:r>
                      <a:r>
                        <a:rPr lang="en-US" sz="1800" kern="0" dirty="0">
                          <a:effectLst/>
                          <a:latin typeface="微软雅黑" panose="020B0503020204020204" pitchFamily="34" charset="-122"/>
                          <a:ea typeface="微软雅黑" panose="020B0503020204020204" pitchFamily="34" charset="-122"/>
                        </a:rPr>
                        <a:t>array</a:t>
                      </a:r>
                      <a:r>
                        <a:rPr lang="zh-CN" sz="1800" kern="0" dirty="0">
                          <a:effectLst/>
                          <a:latin typeface="微软雅黑" panose="020B0503020204020204" pitchFamily="34" charset="-122"/>
                          <a:ea typeface="微软雅黑" panose="020B0503020204020204" pitchFamily="34" charset="-122"/>
                        </a:rPr>
                        <a:t>数据。表示进行去重的列∕行。默认为</a:t>
                      </a:r>
                      <a:r>
                        <a:rPr lang="en-US" sz="1800" kern="0" dirty="0">
                          <a:effectLst/>
                          <a:latin typeface="微软雅黑" panose="020B0503020204020204" pitchFamily="34" charset="-122"/>
                          <a:ea typeface="微软雅黑" panose="020B0503020204020204" pitchFamily="34" charset="-122"/>
                        </a:rPr>
                        <a:t>None</a:t>
                      </a:r>
                      <a:r>
                        <a:rPr lang="zh-CN" sz="1800" kern="0" dirty="0">
                          <a:effectLst/>
                          <a:latin typeface="微软雅黑" panose="020B0503020204020204" pitchFamily="34" charset="-122"/>
                          <a:ea typeface="微软雅黑" panose="020B0503020204020204" pitchFamily="34" charset="-122"/>
                        </a:rPr>
                        <a:t>，表示所有</a:t>
                      </a:r>
                      <a:r>
                        <a:rPr lang="zh-CN" sz="1800" kern="0" dirty="0" smtClean="0">
                          <a:effectLst/>
                          <a:latin typeface="微软雅黑" panose="020B0503020204020204" pitchFamily="34" charset="-122"/>
                          <a:ea typeface="微软雅黑" panose="020B0503020204020204" pitchFamily="34" charset="-122"/>
                        </a:rPr>
                        <a:t>列</a:t>
                      </a:r>
                      <a:r>
                        <a:rPr lang="en-US" altLang="zh-CN" sz="1800" kern="0" dirty="0" smtClean="0">
                          <a:effectLst/>
                          <a:latin typeface="微软雅黑" panose="020B0503020204020204" pitchFamily="34" charset="-122"/>
                          <a:ea typeface="微软雅黑" panose="020B0503020204020204" pitchFamily="34" charset="-122"/>
                        </a:rPr>
                        <a:t>/</a:t>
                      </a:r>
                      <a:r>
                        <a:rPr lang="zh-CN" sz="1800" kern="0" dirty="0" smtClean="0">
                          <a:effectLst/>
                          <a:latin typeface="微软雅黑" panose="020B0503020204020204" pitchFamily="34" charset="-122"/>
                          <a:ea typeface="微软雅黑" panose="020B0503020204020204" pitchFamily="34" charset="-122"/>
                        </a:rPr>
                        <a:t>行</a:t>
                      </a:r>
                      <a:r>
                        <a:rPr lang="zh-CN" sz="1800" kern="0" dirty="0">
                          <a:effectLst/>
                          <a:latin typeface="微软雅黑" panose="020B0503020204020204" pitchFamily="34" charset="-122"/>
                          <a:ea typeface="微软雅黑" panose="020B0503020204020204" pitchFamily="34" charset="-122"/>
                        </a:rPr>
                        <a:t>。</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31648" marR="31648" marT="0" marB="0" anchor="ctr"/>
                </a:tc>
              </a:tr>
              <a:tr h="432000">
                <a:tc>
                  <a:txBody>
                    <a:bodyPr/>
                    <a:lstStyle/>
                    <a:p>
                      <a:pPr algn="ctr">
                        <a:lnSpc>
                          <a:spcPct val="150000"/>
                        </a:lnSpc>
                        <a:spcAft>
                          <a:spcPts val="0"/>
                        </a:spcAft>
                      </a:pPr>
                      <a:r>
                        <a:rPr lang="en-US" sz="1800" b="0" kern="0" dirty="0" err="1">
                          <a:effectLst/>
                          <a:latin typeface="微软雅黑" panose="020B0503020204020204" pitchFamily="34" charset="-122"/>
                          <a:ea typeface="微软雅黑" panose="020B0503020204020204" pitchFamily="34" charset="-122"/>
                        </a:rPr>
                        <a:t>inplace</a:t>
                      </a:r>
                      <a:endParaRPr lang="zh-CN" sz="18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31648" marR="31648" marT="0" marB="0" anchor="ctr"/>
                </a:tc>
                <a:tc>
                  <a:txBody>
                    <a:bodyPr/>
                    <a:lstStyle/>
                    <a:p>
                      <a:pPr algn="just">
                        <a:lnSpc>
                          <a:spcPct val="150000"/>
                        </a:lnSpc>
                        <a:spcAft>
                          <a:spcPts val="0"/>
                        </a:spcAft>
                      </a:pPr>
                      <a:r>
                        <a:rPr lang="zh-CN" sz="1800" kern="0" dirty="0">
                          <a:effectLst/>
                          <a:latin typeface="微软雅黑" panose="020B0503020204020204" pitchFamily="34" charset="-122"/>
                          <a:ea typeface="微软雅黑" panose="020B0503020204020204" pitchFamily="34" charset="-122"/>
                        </a:rPr>
                        <a:t>接收</a:t>
                      </a:r>
                      <a:r>
                        <a:rPr lang="en-US" sz="1800" kern="0" dirty="0" err="1">
                          <a:effectLst/>
                          <a:latin typeface="微软雅黑" panose="020B0503020204020204" pitchFamily="34" charset="-122"/>
                          <a:ea typeface="微软雅黑" panose="020B0503020204020204" pitchFamily="34" charset="-122"/>
                        </a:rPr>
                        <a:t>boolean</a:t>
                      </a:r>
                      <a:r>
                        <a:rPr lang="zh-CN" sz="1800" kern="0" dirty="0">
                          <a:effectLst/>
                          <a:latin typeface="微软雅黑" panose="020B0503020204020204" pitchFamily="34" charset="-122"/>
                          <a:ea typeface="微软雅黑" panose="020B0503020204020204" pitchFamily="34" charset="-122"/>
                        </a:rPr>
                        <a:t>。表示是否在原表上进行操作。默认为</a:t>
                      </a:r>
                      <a:r>
                        <a:rPr lang="en-US" sz="1800" kern="0" dirty="0">
                          <a:effectLst/>
                          <a:latin typeface="微软雅黑" panose="020B0503020204020204" pitchFamily="34" charset="-122"/>
                          <a:ea typeface="微软雅黑" panose="020B0503020204020204" pitchFamily="34" charset="-122"/>
                        </a:rPr>
                        <a:t>False</a:t>
                      </a:r>
                      <a:r>
                        <a:rPr lang="zh-CN" sz="1800" kern="0" dirty="0">
                          <a:effectLst/>
                          <a:latin typeface="微软雅黑" panose="020B0503020204020204" pitchFamily="34" charset="-122"/>
                          <a:ea typeface="微软雅黑" panose="020B0503020204020204" pitchFamily="34" charset="-122"/>
                        </a:rPr>
                        <a:t>。</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31648" marR="31648" marT="0" marB="0" anchor="ct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7" name="标题 1"/>
          <p:cNvSpPr txBox="1">
            <a:spLocks/>
          </p:cNvSpPr>
          <p:nvPr/>
        </p:nvSpPr>
        <p:spPr>
          <a:xfrm>
            <a:off x="1248147" y="1872795"/>
            <a:ext cx="8940882" cy="24234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210000"/>
              </a:lnSpc>
            </a:pPr>
            <a:r>
              <a:rPr lang="zh-CN" altLang="en-US" sz="1400" dirty="0" smtClean="0">
                <a:solidFill>
                  <a:schemeClr val="tx1">
                    <a:lumMod val="75000"/>
                    <a:lumOff val="25000"/>
                  </a:schemeClr>
                </a:solidFill>
              </a:rPr>
              <a:t>目标</a:t>
            </a:r>
            <a:r>
              <a:rPr lang="en-US" altLang="zh-CN" sz="1400" dirty="0">
                <a:solidFill>
                  <a:schemeClr val="tx1">
                    <a:lumMod val="75000"/>
                    <a:lumOff val="25000"/>
                  </a:schemeClr>
                </a:solidFill>
              </a:rPr>
              <a:t>1</a:t>
            </a:r>
            <a:r>
              <a:rPr lang="zh-CN" altLang="en-US" sz="1400" b="0" dirty="0" smtClean="0">
                <a:solidFill>
                  <a:schemeClr val="tx1">
                    <a:lumMod val="75000"/>
                    <a:lumOff val="25000"/>
                  </a:schemeClr>
                </a:solidFill>
              </a:rPr>
              <a:t>：</a:t>
            </a:r>
            <a:r>
              <a:rPr lang="zh-CN" altLang="en-US" sz="1400" b="0" dirty="0" smtClean="0">
                <a:solidFill>
                  <a:schemeClr val="tx1">
                    <a:lumMod val="75000"/>
                    <a:lumOff val="25000"/>
                  </a:schemeClr>
                </a:solidFill>
              </a:rPr>
              <a:t>合并数据</a:t>
            </a:r>
            <a:endParaRPr lang="en-US" altLang="zh-CN" sz="1400" b="0" dirty="0" smtClean="0">
              <a:solidFill>
                <a:schemeClr val="tx1">
                  <a:lumMod val="75000"/>
                  <a:lumOff val="25000"/>
                </a:schemeClr>
              </a:solidFill>
            </a:endParaRPr>
          </a:p>
          <a:p>
            <a:pPr>
              <a:lnSpc>
                <a:spcPct val="210000"/>
              </a:lnSpc>
            </a:pPr>
            <a:r>
              <a:rPr lang="zh-CN" altLang="en-US" sz="1400" dirty="0" smtClean="0">
                <a:solidFill>
                  <a:schemeClr val="tx1">
                    <a:lumMod val="75000"/>
                    <a:lumOff val="25000"/>
                  </a:schemeClr>
                </a:solidFill>
              </a:rPr>
              <a:t>目标</a:t>
            </a:r>
            <a:r>
              <a:rPr lang="en-US" altLang="zh-CN" sz="1400" dirty="0">
                <a:solidFill>
                  <a:schemeClr val="tx1">
                    <a:lumMod val="75000"/>
                    <a:lumOff val="25000"/>
                  </a:schemeClr>
                </a:solidFill>
              </a:rPr>
              <a:t>2</a:t>
            </a:r>
            <a:r>
              <a:rPr lang="zh-CN" altLang="en-US" sz="1400" b="0" dirty="0" smtClean="0">
                <a:solidFill>
                  <a:schemeClr val="tx1">
                    <a:lumMod val="75000"/>
                    <a:lumOff val="25000"/>
                  </a:schemeClr>
                </a:solidFill>
              </a:rPr>
              <a:t>：</a:t>
            </a:r>
            <a:r>
              <a:rPr lang="zh-CN" altLang="en-US" sz="1400" b="0" dirty="0" smtClean="0">
                <a:solidFill>
                  <a:schemeClr val="tx1">
                    <a:lumMod val="75000"/>
                    <a:lumOff val="25000"/>
                  </a:schemeClr>
                </a:solidFill>
              </a:rPr>
              <a:t>清洗数据</a:t>
            </a:r>
            <a:endParaRPr lang="en-US" altLang="zh-CN" sz="1400" b="0" dirty="0" smtClean="0">
              <a:solidFill>
                <a:schemeClr val="tx1">
                  <a:lumMod val="75000"/>
                  <a:lumOff val="25000"/>
                </a:schemeClr>
              </a:solidFill>
            </a:endParaRPr>
          </a:p>
          <a:p>
            <a:pPr>
              <a:lnSpc>
                <a:spcPct val="210000"/>
              </a:lnSpc>
            </a:pPr>
            <a:r>
              <a:rPr lang="zh-CN" altLang="en-US" sz="1400" dirty="0" smtClean="0">
                <a:solidFill>
                  <a:schemeClr val="tx1">
                    <a:lumMod val="75000"/>
                    <a:lumOff val="25000"/>
                  </a:schemeClr>
                </a:solidFill>
              </a:rPr>
              <a:t>目标</a:t>
            </a:r>
            <a:r>
              <a:rPr lang="en-US" altLang="zh-CN" sz="1400" dirty="0">
                <a:solidFill>
                  <a:schemeClr val="tx1">
                    <a:lumMod val="75000"/>
                    <a:lumOff val="25000"/>
                  </a:schemeClr>
                </a:solidFill>
              </a:rPr>
              <a:t>3</a:t>
            </a:r>
            <a:r>
              <a:rPr lang="zh-CN" altLang="en-US" sz="1400" b="0" dirty="0" smtClean="0">
                <a:solidFill>
                  <a:schemeClr val="tx1">
                    <a:lumMod val="75000"/>
                    <a:lumOff val="25000"/>
                  </a:schemeClr>
                </a:solidFill>
              </a:rPr>
              <a:t>：</a:t>
            </a:r>
            <a:r>
              <a:rPr lang="zh-CN" altLang="en-US" sz="1400" b="0" dirty="0" smtClean="0">
                <a:solidFill>
                  <a:schemeClr val="tx1">
                    <a:lumMod val="75000"/>
                    <a:lumOff val="25000"/>
                  </a:schemeClr>
                </a:solidFill>
              </a:rPr>
              <a:t>标准化数据</a:t>
            </a:r>
            <a:endParaRPr lang="en-US" altLang="zh-CN" sz="1400" b="0" dirty="0" smtClean="0">
              <a:solidFill>
                <a:schemeClr val="tx1">
                  <a:lumMod val="75000"/>
                  <a:lumOff val="25000"/>
                </a:schemeClr>
              </a:solidFill>
            </a:endParaRPr>
          </a:p>
          <a:p>
            <a:pPr>
              <a:lnSpc>
                <a:spcPct val="210000"/>
              </a:lnSpc>
            </a:pPr>
            <a:r>
              <a:rPr lang="zh-CN" altLang="en-US" sz="1400" dirty="0" smtClean="0">
                <a:solidFill>
                  <a:schemeClr val="tx1">
                    <a:lumMod val="75000"/>
                    <a:lumOff val="25000"/>
                  </a:schemeClr>
                </a:solidFill>
              </a:rPr>
              <a:t>目标</a:t>
            </a:r>
            <a:r>
              <a:rPr lang="en-US" altLang="zh-CN" sz="1400" dirty="0">
                <a:solidFill>
                  <a:schemeClr val="tx1">
                    <a:lumMod val="75000"/>
                    <a:lumOff val="25000"/>
                  </a:schemeClr>
                </a:solidFill>
              </a:rPr>
              <a:t>4</a:t>
            </a:r>
            <a:r>
              <a:rPr lang="zh-CN" altLang="en-US" sz="1400" b="0" dirty="0" smtClean="0">
                <a:solidFill>
                  <a:schemeClr val="tx1">
                    <a:lumMod val="75000"/>
                    <a:lumOff val="25000"/>
                  </a:schemeClr>
                </a:solidFill>
              </a:rPr>
              <a:t>：</a:t>
            </a:r>
            <a:r>
              <a:rPr lang="zh-CN" altLang="en-US" sz="1400" b="0" dirty="0" smtClean="0">
                <a:solidFill>
                  <a:schemeClr val="tx1">
                    <a:lumMod val="75000"/>
                    <a:lumOff val="25000"/>
                  </a:schemeClr>
                </a:solidFill>
              </a:rPr>
              <a:t>数据聚合分组</a:t>
            </a:r>
            <a:endParaRPr lang="en-US" altLang="zh-CN" sz="1400" b="0" dirty="0" smtClean="0">
              <a:solidFill>
                <a:schemeClr val="tx1">
                  <a:lumMod val="75000"/>
                  <a:lumOff val="25000"/>
                </a:schemeClr>
              </a:solidFill>
            </a:endParaRPr>
          </a:p>
          <a:p>
            <a:pPr>
              <a:lnSpc>
                <a:spcPct val="210000"/>
              </a:lnSpc>
            </a:pPr>
            <a:r>
              <a:rPr lang="zh-CN" altLang="en-US" sz="1400" dirty="0" smtClean="0">
                <a:solidFill>
                  <a:schemeClr val="tx1">
                    <a:lumMod val="75000"/>
                    <a:lumOff val="25000"/>
                  </a:schemeClr>
                </a:solidFill>
              </a:rPr>
              <a:t>目标</a:t>
            </a:r>
            <a:r>
              <a:rPr lang="en-US" altLang="zh-CN" sz="1400" dirty="0">
                <a:solidFill>
                  <a:schemeClr val="tx1">
                    <a:lumMod val="75000"/>
                    <a:lumOff val="25000"/>
                  </a:schemeClr>
                </a:solidFill>
              </a:rPr>
              <a:t>5</a:t>
            </a:r>
            <a:r>
              <a:rPr lang="zh-CN" altLang="en-US" sz="1400" b="0" dirty="0" smtClean="0">
                <a:solidFill>
                  <a:schemeClr val="tx1">
                    <a:lumMod val="75000"/>
                    <a:lumOff val="25000"/>
                  </a:schemeClr>
                </a:solidFill>
              </a:rPr>
              <a:t>：</a:t>
            </a:r>
            <a:r>
              <a:rPr lang="zh-CN" altLang="en-US" sz="1400" b="0" dirty="0" smtClean="0">
                <a:solidFill>
                  <a:schemeClr val="tx1">
                    <a:lumMod val="75000"/>
                    <a:lumOff val="25000"/>
                  </a:schemeClr>
                </a:solidFill>
              </a:rPr>
              <a:t>数据透视表和交叉表</a:t>
            </a:r>
            <a:endParaRPr lang="en-US" altLang="zh-CN" sz="1400" b="0" dirty="0">
              <a:solidFill>
                <a:schemeClr val="tx1">
                  <a:lumMod val="75000"/>
                  <a:lumOff val="25000"/>
                </a:schemeClr>
              </a:solidFill>
            </a:endParaRPr>
          </a:p>
        </p:txBody>
      </p:sp>
      <p:sp>
        <p:nvSpPr>
          <p:cNvPr id="6" name="副标题 2"/>
          <p:cNvSpPr txBox="1">
            <a:spLocks/>
          </p:cNvSpPr>
          <p:nvPr/>
        </p:nvSpPr>
        <p:spPr>
          <a:xfrm>
            <a:off x="9085943" y="194823"/>
            <a:ext cx="2728686"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本 章 内 容</a:t>
            </a:r>
            <a:endParaRPr lang="zh-CN" altLang="en-US" sz="2000" b="1" dirty="0">
              <a:solidFill>
                <a:schemeClr val="bg1">
                  <a:lumMod val="95000"/>
                </a:schemeClr>
              </a:solidFill>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99801" y="5956768"/>
            <a:ext cx="714828" cy="714828"/>
          </a:xfrm>
          <a:prstGeom prst="rect">
            <a:avLst/>
          </a:prstGeom>
        </p:spPr>
      </p:pic>
      <p:sp>
        <p:nvSpPr>
          <p:cNvPr id="11" name="标题 1"/>
          <p:cNvSpPr txBox="1">
            <a:spLocks/>
          </p:cNvSpPr>
          <p:nvPr/>
        </p:nvSpPr>
        <p:spPr>
          <a:xfrm>
            <a:off x="703862" y="1170199"/>
            <a:ext cx="1371682"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3000" dirty="0" smtClean="0">
                <a:solidFill>
                  <a:schemeClr val="tx1">
                    <a:lumMod val="65000"/>
                    <a:lumOff val="35000"/>
                  </a:schemeClr>
                </a:solidFill>
              </a:rPr>
              <a:t>知识点</a:t>
            </a:r>
            <a:endParaRPr lang="zh-CN" altLang="en-US" sz="3000" dirty="0">
              <a:solidFill>
                <a:schemeClr val="tx1">
                  <a:lumMod val="65000"/>
                  <a:lumOff val="35000"/>
                </a:schemeClr>
              </a:solidFill>
            </a:endParaRPr>
          </a:p>
        </p:txBody>
      </p:sp>
    </p:spTree>
    <p:extLst>
      <p:ext uri="{BB962C8B-B14F-4D97-AF65-F5344CB8AC3E}">
        <p14:creationId xmlns:p14="http://schemas.microsoft.com/office/powerpoint/2010/main" val="8153895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754188"/>
            <a:ext cx="11568113" cy="4370388"/>
          </a:xfrm>
        </p:spPr>
        <p:txBody>
          <a:bodyPr vert="horz" wrap="square" lIns="91440" tIns="45720" rIns="91440" bIns="45720" numCol="1" anchor="t" anchorCtr="0" compatLnSpc="1">
            <a:noAutofit/>
          </a:bodyPr>
          <a:lstStyle/>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替换法是指用一个特定的值替换缺失值</a:t>
            </a: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特征</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可分为数值型和类别型，两者出现缺失值时的处理方法也是不同的</a:t>
            </a: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720090" marR="0" lvl="0" indent="-362585" algn="l" defTabSz="914400" rtl="0" eaLnBrk="0" fontAlgn="base" latinLnBrk="0" hangingPunct="0">
              <a:lnSpc>
                <a:spcPct val="150000"/>
              </a:lnSpc>
              <a:spcBef>
                <a:spcPts val="1000"/>
              </a:spcBef>
              <a:spcAft>
                <a:spcPct val="0"/>
              </a:spcAft>
              <a:buClr>
                <a:srgbClr val="032089"/>
              </a:buClr>
              <a:buSzTx/>
              <a:buFont typeface="Arial" panose="020B0604020202020204" pitchFamily="34" charset="0"/>
              <a:buChar char="•"/>
              <a:defRPr/>
            </a:pP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缺失</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值所在特征为</a:t>
            </a:r>
            <a:r>
              <a:rPr kumimoji="1" lang="zh-CN"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数值型</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时，通常利用其均值、中位数和众数等描述其集中趋势的统计量来代替缺失</a:t>
            </a: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值</a:t>
            </a:r>
            <a:r>
              <a:rPr kumimoji="1" lang="zh-CN" altLang="en-US"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720090" marR="0" lvl="0" indent="-362585" algn="l" defTabSz="914400" rtl="0" eaLnBrk="0" fontAlgn="base" latinLnBrk="0" hangingPunct="0">
              <a:lnSpc>
                <a:spcPct val="150000"/>
              </a:lnSpc>
              <a:spcBef>
                <a:spcPts val="1000"/>
              </a:spcBef>
              <a:spcAft>
                <a:spcPct val="0"/>
              </a:spcAft>
              <a:buClr>
                <a:srgbClr val="032089"/>
              </a:buClr>
              <a:buSzTx/>
              <a:buFont typeface="Arial" panose="020B0604020202020204" pitchFamily="34" charset="0"/>
              <a:buChar char="•"/>
              <a:defRPr/>
            </a:pP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缺失</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值所在特征为</a:t>
            </a:r>
            <a:r>
              <a:rPr kumimoji="1" lang="zh-CN"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类别型</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时，则选择使用众数来替换缺失值。</a:t>
            </a: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650" name="标题 2"/>
          <p:cNvSpPr>
            <a:spLocks noGrp="1"/>
          </p:cNvSpPr>
          <p:nvPr>
            <p:ph type="title"/>
          </p:nvPr>
        </p:nvSpPr>
        <p:spPr>
          <a:xfrm>
            <a:off x="255588" y="358775"/>
            <a:ext cx="10972800" cy="528638"/>
          </a:xfrm>
        </p:spPr>
        <p:txBody>
          <a:bodyPr vert="horz" wrap="square" lIns="91440" tIns="45720" rIns="91440" bIns="45720" anchor="ctr"/>
          <a:lstStyle/>
          <a:p>
            <a:pPr>
              <a:buNone/>
            </a:pP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检测与处理缺失值</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27651" name="内容占位符 3"/>
          <p:cNvSpPr>
            <a:spLocks noGrp="1"/>
          </p:cNvSpPr>
          <p:nvPr>
            <p:ph idx="10"/>
          </p:nvPr>
        </p:nvSpPr>
        <p:spPr>
          <a:xfrm>
            <a:off x="423863" y="1138238"/>
            <a:ext cx="11107737" cy="427037"/>
          </a:xfrm>
        </p:spPr>
        <p:txBody>
          <a:bodyPr wrap="square" lIns="91440" tIns="45720" rIns="91440" bIns="45720" anchor="ctr"/>
          <a:lstStyle/>
          <a:p>
            <a:r>
              <a:rPr kumimoji="1" lang="en-US" altLang="zh-CN" b="1" dirty="0">
                <a:latin typeface="微软雅黑" panose="020B0503020204020204" pitchFamily="34" charset="-122"/>
                <a:ea typeface="微软雅黑" panose="020B0503020204020204" pitchFamily="34" charset="-122"/>
                <a:cs typeface="宋体" panose="02010600030101010101" pitchFamily="2" charset="-122"/>
              </a:rPr>
              <a:t>2. </a:t>
            </a:r>
            <a:r>
              <a:rPr kumimoji="1" lang="zh-CN" altLang="en-US" b="1" dirty="0">
                <a:latin typeface="微软雅黑" panose="020B0503020204020204" pitchFamily="34" charset="-122"/>
                <a:ea typeface="微软雅黑" panose="020B0503020204020204" pitchFamily="34" charset="-122"/>
                <a:cs typeface="宋体" panose="02010600030101010101" pitchFamily="2" charset="-122"/>
              </a:rPr>
              <a:t>替换法</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754188"/>
            <a:ext cx="11520488" cy="4370388"/>
          </a:xfrm>
        </p:spPr>
        <p:txBody>
          <a:bodyPr vert="horz" wrap="square" lIns="91440" tIns="45720" rIns="91440" bIns="45720" numCol="1" anchor="t" anchorCtr="0" compatLnSpc="1">
            <a:noAutofit/>
          </a:bodyPr>
          <a:lstStyle/>
          <a:p>
            <a:pPr marL="362585" marR="0" lvl="0" indent="-362585" algn="l" defTabSz="914400" rtl="0" eaLnBrk="0" fontAlgn="base" latinLnBrk="0" hangingPunct="0">
              <a:lnSpc>
                <a:spcPts val="2840"/>
              </a:lnSpc>
              <a:spcBef>
                <a:spcPts val="1000"/>
              </a:spcBef>
              <a:spcAft>
                <a:spcPct val="0"/>
              </a:spcAft>
              <a:buClr>
                <a:srgbClr val="032089"/>
              </a:buClr>
              <a:buSzTx/>
              <a:buFont typeface="Wingdings" panose="05000000000000000000" pitchFamily="2" charset="2"/>
              <a:buChar char="Ø"/>
              <a:defRPr/>
            </a:pP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pandas</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库中提供了缺失值替换的方法名为</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fillna</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，其基本语法如下</a:t>
            </a: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0045" marR="0" lvl="0" indent="0" algn="l" defTabSz="914400" rtl="0" eaLnBrk="0" fontAlgn="base" latinLnBrk="0" hangingPunct="0">
              <a:lnSpc>
                <a:spcPts val="2840"/>
              </a:lnSpc>
              <a:spcBef>
                <a:spcPts val="1000"/>
              </a:spcBef>
              <a:spcAft>
                <a:spcPct val="0"/>
              </a:spcAft>
              <a:buClr>
                <a:srgbClr val="032089"/>
              </a:buClr>
              <a:buSzTx/>
              <a:buFont typeface="Wingdings" panose="05000000000000000000" pitchFamily="2" charset="2"/>
              <a:buNone/>
              <a:defRPr/>
            </a:pPr>
            <a:r>
              <a:rPr kumimoji="1" lang="en-US" altLang="zh-CN" sz="2200" b="0" i="1"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pandas.DataFrame.</a:t>
            </a:r>
            <a:r>
              <a:rPr kumimoji="1" lang="en-US" altLang="zh-CN" sz="2200" b="1" i="1"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fillna</a:t>
            </a:r>
            <a:r>
              <a:rPr kumimoji="1" lang="en-US" altLang="zh-CN" sz="22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(value=None, method=None, axis=None, </a:t>
            </a:r>
            <a:r>
              <a:rPr kumimoji="1" lang="en-US" altLang="zh-CN" sz="2200" b="0" i="1"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inplace</a:t>
            </a:r>
            <a:r>
              <a:rPr kumimoji="1" lang="en-US" altLang="zh-CN" sz="22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=False, limit=None</a:t>
            </a:r>
            <a:r>
              <a:rPr kumimoji="1" lang="en-US" altLang="zh-CN" sz="2200" b="0" i="1" u="none" strike="noStrike" kern="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p>
          <a:p>
            <a:pPr marL="362585" marR="0" lvl="0" indent="-362585" algn="l" defTabSz="914400" rtl="0" eaLnBrk="0" fontAlgn="base" latinLnBrk="0" hangingPunct="0">
              <a:lnSpc>
                <a:spcPts val="284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常用参数及其说明如下。</a:t>
            </a:r>
            <a:endParaRPr kumimoji="1" lang="zh-CN" altLang="en-US" sz="18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8674" name="标题 2"/>
          <p:cNvSpPr>
            <a:spLocks noGrp="1"/>
          </p:cNvSpPr>
          <p:nvPr>
            <p:ph type="title"/>
          </p:nvPr>
        </p:nvSpPr>
        <p:spPr>
          <a:xfrm>
            <a:off x="255588" y="358775"/>
            <a:ext cx="10972800" cy="528638"/>
          </a:xfrm>
        </p:spPr>
        <p:txBody>
          <a:bodyPr vert="horz" wrap="square" lIns="91440" tIns="45720" rIns="91440" bIns="45720" anchor="ctr"/>
          <a:lstStyle/>
          <a:p>
            <a:pPr>
              <a:buNone/>
            </a:pP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检测与处理缺失值</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28675" name="内容占位符 3"/>
          <p:cNvSpPr>
            <a:spLocks noGrp="1"/>
          </p:cNvSpPr>
          <p:nvPr>
            <p:ph idx="10"/>
          </p:nvPr>
        </p:nvSpPr>
        <p:spPr>
          <a:xfrm>
            <a:off x="423863" y="1138238"/>
            <a:ext cx="11107737" cy="427037"/>
          </a:xfrm>
        </p:spPr>
        <p:txBody>
          <a:bodyPr wrap="square" lIns="91440" tIns="45720" rIns="91440" bIns="45720" anchor="ctr"/>
          <a:lstStyle/>
          <a:p>
            <a:r>
              <a:rPr kumimoji="1" lang="en-US" altLang="zh-CN" b="1" dirty="0">
                <a:latin typeface="微软雅黑" panose="020B0503020204020204" pitchFamily="34" charset="-122"/>
                <a:ea typeface="微软雅黑" panose="020B0503020204020204" pitchFamily="34" charset="-122"/>
                <a:cs typeface="宋体" panose="02010600030101010101" pitchFamily="2" charset="-122"/>
              </a:rPr>
              <a:t>2. </a:t>
            </a:r>
            <a:r>
              <a:rPr kumimoji="1" lang="zh-CN" altLang="en-US" b="1" dirty="0">
                <a:latin typeface="微软雅黑" panose="020B0503020204020204" pitchFamily="34" charset="-122"/>
                <a:ea typeface="微软雅黑" panose="020B0503020204020204" pitchFamily="34" charset="-122"/>
                <a:cs typeface="宋体" panose="02010600030101010101" pitchFamily="2" charset="-122"/>
              </a:rPr>
              <a:t>替换法</a:t>
            </a:r>
          </a:p>
        </p:txBody>
      </p:sp>
      <p:graphicFrame>
        <p:nvGraphicFramePr>
          <p:cNvPr id="5" name="表格 4"/>
          <p:cNvGraphicFramePr>
            <a:graphicFrameLocks noGrp="1"/>
          </p:cNvGraphicFramePr>
          <p:nvPr/>
        </p:nvGraphicFramePr>
        <p:xfrm>
          <a:off x="469900" y="3227388"/>
          <a:ext cx="10972799" cy="2934510"/>
        </p:xfrm>
        <a:graphic>
          <a:graphicData uri="http://schemas.openxmlformats.org/drawingml/2006/table">
            <a:tbl>
              <a:tblPr firstRow="1" firstCol="1" bandRow="1">
                <a:tableStyleId>{5C22544A-7EE6-4342-B048-85BDC9FD1C3A}</a:tableStyleId>
              </a:tblPr>
              <a:tblGrid>
                <a:gridCol w="1474113"/>
                <a:gridCol w="9498686"/>
              </a:tblGrid>
              <a:tr h="432000">
                <a:tc>
                  <a:txBody>
                    <a:bodyPr/>
                    <a:lstStyle/>
                    <a:p>
                      <a:pPr algn="ctr">
                        <a:lnSpc>
                          <a:spcPct val="150000"/>
                        </a:lnSpc>
                        <a:spcAft>
                          <a:spcPts val="0"/>
                        </a:spcAft>
                      </a:pPr>
                      <a:r>
                        <a:rPr lang="zh-CN" sz="1800" kern="0" dirty="0">
                          <a:effectLst/>
                          <a:latin typeface="微软雅黑" panose="020B0503020204020204" pitchFamily="34" charset="-122"/>
                          <a:ea typeface="微软雅黑" panose="020B0503020204020204" pitchFamily="34" charset="-122"/>
                        </a:rPr>
                        <a:t>参数名称</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28374" marR="28374" marT="0" marB="0" anchor="ctr"/>
                </a:tc>
                <a:tc>
                  <a:txBody>
                    <a:bodyPr/>
                    <a:lstStyle/>
                    <a:p>
                      <a:pPr algn="ctr">
                        <a:lnSpc>
                          <a:spcPct val="150000"/>
                        </a:lnSpc>
                        <a:spcAft>
                          <a:spcPts val="0"/>
                        </a:spcAft>
                      </a:pPr>
                      <a:r>
                        <a:rPr lang="zh-CN" sz="1800" kern="0" dirty="0">
                          <a:effectLst/>
                          <a:latin typeface="微软雅黑" panose="020B0503020204020204" pitchFamily="34" charset="-122"/>
                          <a:ea typeface="微软雅黑" panose="020B0503020204020204" pitchFamily="34" charset="-122"/>
                        </a:rPr>
                        <a:t>说明</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28374" marR="28374" marT="0" marB="0" anchor="ctr"/>
                </a:tc>
              </a:tr>
              <a:tr h="432000">
                <a:tc>
                  <a:txBody>
                    <a:bodyPr/>
                    <a:lstStyle/>
                    <a:p>
                      <a:pPr algn="ctr">
                        <a:lnSpc>
                          <a:spcPct val="150000"/>
                        </a:lnSpc>
                        <a:spcAft>
                          <a:spcPts val="0"/>
                        </a:spcAft>
                      </a:pPr>
                      <a:r>
                        <a:rPr lang="en-US" sz="1800" b="0" kern="0" dirty="0">
                          <a:effectLst/>
                          <a:latin typeface="微软雅黑" panose="020B0503020204020204" pitchFamily="34" charset="-122"/>
                          <a:ea typeface="微软雅黑" panose="020B0503020204020204" pitchFamily="34" charset="-122"/>
                        </a:rPr>
                        <a:t>value</a:t>
                      </a:r>
                      <a:endParaRPr lang="zh-CN" sz="18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28374" marR="28374" marT="0" marB="0" anchor="ctr"/>
                </a:tc>
                <a:tc>
                  <a:txBody>
                    <a:bodyPr/>
                    <a:lstStyle/>
                    <a:p>
                      <a:pPr algn="just">
                        <a:lnSpc>
                          <a:spcPct val="150000"/>
                        </a:lnSpc>
                        <a:spcAft>
                          <a:spcPts val="0"/>
                        </a:spcAft>
                      </a:pPr>
                      <a:r>
                        <a:rPr lang="zh-CN" sz="1800" kern="0">
                          <a:effectLst/>
                          <a:latin typeface="微软雅黑" panose="020B0503020204020204" pitchFamily="34" charset="-122"/>
                          <a:ea typeface="微软雅黑" panose="020B0503020204020204" pitchFamily="34" charset="-122"/>
                        </a:rPr>
                        <a:t>接收</a:t>
                      </a:r>
                      <a:r>
                        <a:rPr lang="en-US" sz="1800" kern="0">
                          <a:effectLst/>
                          <a:latin typeface="微软雅黑" panose="020B0503020204020204" pitchFamily="34" charset="-122"/>
                          <a:ea typeface="微软雅黑" panose="020B0503020204020204" pitchFamily="34" charset="-122"/>
                        </a:rPr>
                        <a:t>scalar</a:t>
                      </a:r>
                      <a:r>
                        <a:rPr lang="zh-CN" sz="1800" kern="0">
                          <a:effectLst/>
                          <a:latin typeface="微软雅黑" panose="020B0503020204020204" pitchFamily="34" charset="-122"/>
                          <a:ea typeface="微软雅黑" panose="020B0503020204020204" pitchFamily="34" charset="-122"/>
                        </a:rPr>
                        <a:t>，</a:t>
                      </a:r>
                      <a:r>
                        <a:rPr lang="en-US" sz="1800" kern="0">
                          <a:effectLst/>
                          <a:latin typeface="微软雅黑" panose="020B0503020204020204" pitchFamily="34" charset="-122"/>
                          <a:ea typeface="微软雅黑" panose="020B0503020204020204" pitchFamily="34" charset="-122"/>
                        </a:rPr>
                        <a:t>dict</a:t>
                      </a:r>
                      <a:r>
                        <a:rPr lang="zh-CN" sz="1800" kern="0">
                          <a:effectLst/>
                          <a:latin typeface="微软雅黑" panose="020B0503020204020204" pitchFamily="34" charset="-122"/>
                          <a:ea typeface="微软雅黑" panose="020B0503020204020204" pitchFamily="34" charset="-122"/>
                        </a:rPr>
                        <a:t>，</a:t>
                      </a:r>
                      <a:r>
                        <a:rPr lang="en-US" sz="1800" kern="0">
                          <a:effectLst/>
                          <a:latin typeface="微软雅黑" panose="020B0503020204020204" pitchFamily="34" charset="-122"/>
                          <a:ea typeface="微软雅黑" panose="020B0503020204020204" pitchFamily="34" charset="-122"/>
                        </a:rPr>
                        <a:t>Series</a:t>
                      </a:r>
                      <a:r>
                        <a:rPr lang="zh-CN" sz="1800" kern="0">
                          <a:effectLst/>
                          <a:latin typeface="微软雅黑" panose="020B0503020204020204" pitchFamily="34" charset="-122"/>
                          <a:ea typeface="微软雅黑" panose="020B0503020204020204" pitchFamily="34" charset="-122"/>
                        </a:rPr>
                        <a:t>或者</a:t>
                      </a:r>
                      <a:r>
                        <a:rPr lang="en-US" sz="1800" kern="0">
                          <a:effectLst/>
                          <a:latin typeface="微软雅黑" panose="020B0503020204020204" pitchFamily="34" charset="-122"/>
                          <a:ea typeface="微软雅黑" panose="020B0503020204020204" pitchFamily="34" charset="-122"/>
                        </a:rPr>
                        <a:t>DataFrame</a:t>
                      </a:r>
                      <a:r>
                        <a:rPr lang="zh-CN" sz="1800" kern="0">
                          <a:effectLst/>
                          <a:latin typeface="微软雅黑" panose="020B0503020204020204" pitchFamily="34" charset="-122"/>
                          <a:ea typeface="微软雅黑" panose="020B0503020204020204" pitchFamily="34" charset="-122"/>
                        </a:rPr>
                        <a:t>。表示用来替换缺失值的值。无默认。</a:t>
                      </a:r>
                      <a:endParaRPr lang="zh-CN" sz="18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28374" marR="28374" marT="0" marB="0" anchor="ctr"/>
                </a:tc>
              </a:tr>
              <a:tr h="432000">
                <a:tc>
                  <a:txBody>
                    <a:bodyPr/>
                    <a:lstStyle/>
                    <a:p>
                      <a:pPr algn="ctr">
                        <a:lnSpc>
                          <a:spcPct val="150000"/>
                        </a:lnSpc>
                        <a:spcAft>
                          <a:spcPts val="0"/>
                        </a:spcAft>
                      </a:pPr>
                      <a:r>
                        <a:rPr lang="en-US" sz="1800" b="0" kern="0" dirty="0">
                          <a:effectLst/>
                          <a:latin typeface="微软雅黑" panose="020B0503020204020204" pitchFamily="34" charset="-122"/>
                          <a:ea typeface="微软雅黑" panose="020B0503020204020204" pitchFamily="34" charset="-122"/>
                        </a:rPr>
                        <a:t>method</a:t>
                      </a:r>
                      <a:endParaRPr lang="zh-CN" sz="18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28374" marR="28374" marT="0" marB="0" anchor="ctr"/>
                </a:tc>
                <a:tc>
                  <a:txBody>
                    <a:bodyPr/>
                    <a:lstStyle/>
                    <a:p>
                      <a:pPr algn="just">
                        <a:lnSpc>
                          <a:spcPct val="150000"/>
                        </a:lnSpc>
                        <a:spcAft>
                          <a:spcPts val="0"/>
                        </a:spcAft>
                      </a:pPr>
                      <a:r>
                        <a:rPr lang="zh-CN" sz="1800" kern="0" dirty="0">
                          <a:effectLst/>
                          <a:latin typeface="微软雅黑" panose="020B0503020204020204" pitchFamily="34" charset="-122"/>
                          <a:ea typeface="微软雅黑" panose="020B0503020204020204" pitchFamily="34" charset="-122"/>
                        </a:rPr>
                        <a:t>接收特定</a:t>
                      </a:r>
                      <a:r>
                        <a:rPr lang="en-US" sz="1800" kern="0" dirty="0">
                          <a:effectLst/>
                          <a:latin typeface="微软雅黑" panose="020B0503020204020204" pitchFamily="34" charset="-122"/>
                          <a:ea typeface="微软雅黑" panose="020B0503020204020204" pitchFamily="34" charset="-122"/>
                        </a:rPr>
                        <a:t>string</a:t>
                      </a:r>
                      <a:r>
                        <a:rPr lang="zh-CN" sz="1800" kern="0" dirty="0" smtClean="0">
                          <a:effectLst/>
                          <a:latin typeface="微软雅黑" panose="020B0503020204020204" pitchFamily="34" charset="-122"/>
                          <a:ea typeface="微软雅黑" panose="020B0503020204020204" pitchFamily="34" charset="-122"/>
                        </a:rPr>
                        <a:t>。</a:t>
                      </a:r>
                      <a:r>
                        <a:rPr lang="en-US" sz="1800" kern="0" dirty="0" smtClean="0">
                          <a:effectLst/>
                          <a:latin typeface="微软雅黑" panose="020B0503020204020204" pitchFamily="34" charset="-122"/>
                          <a:ea typeface="微软雅黑" panose="020B0503020204020204" pitchFamily="34" charset="-122"/>
                        </a:rPr>
                        <a:t>backfill</a:t>
                      </a:r>
                      <a:r>
                        <a:rPr lang="zh-CN" sz="1800" kern="0" dirty="0">
                          <a:effectLst/>
                          <a:latin typeface="微软雅黑" panose="020B0503020204020204" pitchFamily="34" charset="-122"/>
                          <a:ea typeface="微软雅黑" panose="020B0503020204020204" pitchFamily="34" charset="-122"/>
                        </a:rPr>
                        <a:t>或</a:t>
                      </a:r>
                      <a:r>
                        <a:rPr lang="en-US" sz="1800" kern="0" dirty="0" err="1">
                          <a:effectLst/>
                          <a:latin typeface="微软雅黑" panose="020B0503020204020204" pitchFamily="34" charset="-122"/>
                          <a:ea typeface="微软雅黑" panose="020B0503020204020204" pitchFamily="34" charset="-122"/>
                        </a:rPr>
                        <a:t>bfill</a:t>
                      </a:r>
                      <a:r>
                        <a:rPr lang="zh-CN" sz="1800" kern="0" dirty="0">
                          <a:effectLst/>
                          <a:latin typeface="微软雅黑" panose="020B0503020204020204" pitchFamily="34" charset="-122"/>
                          <a:ea typeface="微软雅黑" panose="020B0503020204020204" pitchFamily="34" charset="-122"/>
                        </a:rPr>
                        <a:t>表示使用下一个非缺失值填补缺失值</a:t>
                      </a:r>
                      <a:r>
                        <a:rPr lang="zh-CN" sz="1800" kern="0" dirty="0" smtClean="0">
                          <a:effectLst/>
                          <a:latin typeface="微软雅黑" panose="020B0503020204020204" pitchFamily="34" charset="-122"/>
                          <a:ea typeface="微软雅黑" panose="020B0503020204020204" pitchFamily="34" charset="-122"/>
                        </a:rPr>
                        <a:t>。</a:t>
                      </a:r>
                      <a:r>
                        <a:rPr lang="en-US" sz="1800" kern="0" dirty="0" smtClean="0">
                          <a:effectLst/>
                          <a:latin typeface="微软雅黑" panose="020B0503020204020204" pitchFamily="34" charset="-122"/>
                          <a:ea typeface="微软雅黑" panose="020B0503020204020204" pitchFamily="34" charset="-122"/>
                        </a:rPr>
                        <a:t>pad</a:t>
                      </a:r>
                      <a:r>
                        <a:rPr lang="zh-CN" sz="1800" kern="0" dirty="0">
                          <a:effectLst/>
                          <a:latin typeface="微软雅黑" panose="020B0503020204020204" pitchFamily="34" charset="-122"/>
                          <a:ea typeface="微软雅黑" panose="020B0503020204020204" pitchFamily="34" charset="-122"/>
                        </a:rPr>
                        <a:t>或</a:t>
                      </a:r>
                      <a:r>
                        <a:rPr lang="en-US" sz="1800" kern="0" dirty="0" err="1">
                          <a:effectLst/>
                          <a:latin typeface="微软雅黑" panose="020B0503020204020204" pitchFamily="34" charset="-122"/>
                          <a:ea typeface="微软雅黑" panose="020B0503020204020204" pitchFamily="34" charset="-122"/>
                        </a:rPr>
                        <a:t>ffill</a:t>
                      </a:r>
                      <a:r>
                        <a:rPr lang="zh-CN" sz="1800" kern="0" dirty="0">
                          <a:effectLst/>
                          <a:latin typeface="微软雅黑" panose="020B0503020204020204" pitchFamily="34" charset="-122"/>
                          <a:ea typeface="微软雅黑" panose="020B0503020204020204" pitchFamily="34" charset="-122"/>
                        </a:rPr>
                        <a:t>表示使用上一个非缺失值填补缺失值。默认为</a:t>
                      </a:r>
                      <a:r>
                        <a:rPr lang="en-US" sz="1800" kern="0" dirty="0">
                          <a:effectLst/>
                          <a:latin typeface="微软雅黑" panose="020B0503020204020204" pitchFamily="34" charset="-122"/>
                          <a:ea typeface="微软雅黑" panose="020B0503020204020204" pitchFamily="34" charset="-122"/>
                        </a:rPr>
                        <a:t>None</a:t>
                      </a:r>
                      <a:r>
                        <a:rPr lang="zh-CN" sz="1800" kern="0" dirty="0">
                          <a:effectLst/>
                          <a:latin typeface="微软雅黑" panose="020B0503020204020204" pitchFamily="34" charset="-122"/>
                          <a:ea typeface="微软雅黑" panose="020B0503020204020204" pitchFamily="34" charset="-122"/>
                        </a:rPr>
                        <a:t>。</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28374" marR="28374" marT="0" marB="0" anchor="ctr"/>
                </a:tc>
              </a:tr>
              <a:tr h="432000">
                <a:tc>
                  <a:txBody>
                    <a:bodyPr/>
                    <a:lstStyle/>
                    <a:p>
                      <a:pPr algn="ctr">
                        <a:lnSpc>
                          <a:spcPct val="150000"/>
                        </a:lnSpc>
                        <a:spcAft>
                          <a:spcPts val="0"/>
                        </a:spcAft>
                      </a:pPr>
                      <a:r>
                        <a:rPr lang="en-US" sz="1800" b="0" kern="0" dirty="0">
                          <a:effectLst/>
                          <a:latin typeface="微软雅黑" panose="020B0503020204020204" pitchFamily="34" charset="-122"/>
                          <a:ea typeface="微软雅黑" panose="020B0503020204020204" pitchFamily="34" charset="-122"/>
                        </a:rPr>
                        <a:t>axis</a:t>
                      </a:r>
                      <a:endParaRPr lang="zh-CN" sz="18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28374" marR="28374" marT="0" marB="0" anchor="ctr"/>
                </a:tc>
                <a:tc>
                  <a:txBody>
                    <a:bodyPr/>
                    <a:lstStyle/>
                    <a:p>
                      <a:pPr algn="just">
                        <a:lnSpc>
                          <a:spcPct val="150000"/>
                        </a:lnSpc>
                        <a:spcAft>
                          <a:spcPts val="0"/>
                        </a:spcAft>
                      </a:pPr>
                      <a:r>
                        <a:rPr lang="zh-CN" sz="1800" kern="0">
                          <a:effectLst/>
                          <a:latin typeface="微软雅黑" panose="020B0503020204020204" pitchFamily="34" charset="-122"/>
                          <a:ea typeface="微软雅黑" panose="020B0503020204020204" pitchFamily="34" charset="-122"/>
                        </a:rPr>
                        <a:t>接收</a:t>
                      </a:r>
                      <a:r>
                        <a:rPr lang="en-US" sz="1800" kern="0">
                          <a:effectLst/>
                          <a:latin typeface="微软雅黑" panose="020B0503020204020204" pitchFamily="34" charset="-122"/>
                          <a:ea typeface="微软雅黑" panose="020B0503020204020204" pitchFamily="34" charset="-122"/>
                        </a:rPr>
                        <a:t>0</a:t>
                      </a:r>
                      <a:r>
                        <a:rPr lang="zh-CN" sz="1800" kern="0">
                          <a:effectLst/>
                          <a:latin typeface="微软雅黑" panose="020B0503020204020204" pitchFamily="34" charset="-122"/>
                          <a:ea typeface="微软雅黑" panose="020B0503020204020204" pitchFamily="34" charset="-122"/>
                        </a:rPr>
                        <a:t>或</a:t>
                      </a:r>
                      <a:r>
                        <a:rPr lang="en-US" sz="1800" kern="0">
                          <a:effectLst/>
                          <a:latin typeface="微软雅黑" panose="020B0503020204020204" pitchFamily="34" charset="-122"/>
                          <a:ea typeface="微软雅黑" panose="020B0503020204020204" pitchFamily="34" charset="-122"/>
                        </a:rPr>
                        <a:t>1</a:t>
                      </a:r>
                      <a:r>
                        <a:rPr lang="zh-CN" sz="1800" kern="0">
                          <a:effectLst/>
                          <a:latin typeface="微软雅黑" panose="020B0503020204020204" pitchFamily="34" charset="-122"/>
                          <a:ea typeface="微软雅黑" panose="020B0503020204020204" pitchFamily="34" charset="-122"/>
                        </a:rPr>
                        <a:t>。表示轴向。默认为</a:t>
                      </a:r>
                      <a:r>
                        <a:rPr lang="en-US" sz="1800" kern="0">
                          <a:effectLst/>
                          <a:latin typeface="微软雅黑" panose="020B0503020204020204" pitchFamily="34" charset="-122"/>
                          <a:ea typeface="微软雅黑" panose="020B0503020204020204" pitchFamily="34" charset="-122"/>
                        </a:rPr>
                        <a:t>1</a:t>
                      </a:r>
                      <a:r>
                        <a:rPr lang="zh-CN" sz="1800" kern="0">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28374" marR="28374" marT="0" marB="0" anchor="ctr"/>
                </a:tc>
              </a:tr>
              <a:tr h="432000">
                <a:tc>
                  <a:txBody>
                    <a:bodyPr/>
                    <a:lstStyle/>
                    <a:p>
                      <a:pPr algn="ctr">
                        <a:lnSpc>
                          <a:spcPct val="150000"/>
                        </a:lnSpc>
                        <a:spcAft>
                          <a:spcPts val="0"/>
                        </a:spcAft>
                      </a:pPr>
                      <a:r>
                        <a:rPr lang="en-US" sz="1800" b="0" kern="0" dirty="0" err="1">
                          <a:effectLst/>
                          <a:latin typeface="微软雅黑" panose="020B0503020204020204" pitchFamily="34" charset="-122"/>
                          <a:ea typeface="微软雅黑" panose="020B0503020204020204" pitchFamily="34" charset="-122"/>
                        </a:rPr>
                        <a:t>inplace</a:t>
                      </a:r>
                      <a:endParaRPr lang="zh-CN" sz="18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28374" marR="28374" marT="0" marB="0" anchor="ctr"/>
                </a:tc>
                <a:tc>
                  <a:txBody>
                    <a:bodyPr/>
                    <a:lstStyle/>
                    <a:p>
                      <a:pPr algn="just">
                        <a:lnSpc>
                          <a:spcPct val="150000"/>
                        </a:lnSpc>
                        <a:spcAft>
                          <a:spcPts val="0"/>
                        </a:spcAft>
                      </a:pPr>
                      <a:r>
                        <a:rPr lang="zh-CN" sz="1800" kern="0">
                          <a:effectLst/>
                          <a:latin typeface="微软雅黑" panose="020B0503020204020204" pitchFamily="34" charset="-122"/>
                          <a:ea typeface="微软雅黑" panose="020B0503020204020204" pitchFamily="34" charset="-122"/>
                        </a:rPr>
                        <a:t>接收</a:t>
                      </a:r>
                      <a:r>
                        <a:rPr lang="en-US" sz="1800" kern="0">
                          <a:effectLst/>
                          <a:latin typeface="微软雅黑" panose="020B0503020204020204" pitchFamily="34" charset="-122"/>
                          <a:ea typeface="微软雅黑" panose="020B0503020204020204" pitchFamily="34" charset="-122"/>
                        </a:rPr>
                        <a:t>boolean</a:t>
                      </a:r>
                      <a:r>
                        <a:rPr lang="zh-CN" sz="1800" kern="0">
                          <a:effectLst/>
                          <a:latin typeface="微软雅黑" panose="020B0503020204020204" pitchFamily="34" charset="-122"/>
                          <a:ea typeface="微软雅黑" panose="020B0503020204020204" pitchFamily="34" charset="-122"/>
                        </a:rPr>
                        <a:t>。表示是否在原表上进行操作。默认为</a:t>
                      </a:r>
                      <a:r>
                        <a:rPr lang="en-US" sz="1800" kern="0">
                          <a:effectLst/>
                          <a:latin typeface="微软雅黑" panose="020B0503020204020204" pitchFamily="34" charset="-122"/>
                          <a:ea typeface="微软雅黑" panose="020B0503020204020204" pitchFamily="34" charset="-122"/>
                        </a:rPr>
                        <a:t>False</a:t>
                      </a:r>
                      <a:r>
                        <a:rPr lang="zh-CN" sz="1800" kern="0">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28374" marR="28374" marT="0" marB="0" anchor="ctr"/>
                </a:tc>
              </a:tr>
              <a:tr h="432000">
                <a:tc>
                  <a:txBody>
                    <a:bodyPr/>
                    <a:lstStyle/>
                    <a:p>
                      <a:pPr algn="ctr">
                        <a:lnSpc>
                          <a:spcPct val="150000"/>
                        </a:lnSpc>
                        <a:spcAft>
                          <a:spcPts val="0"/>
                        </a:spcAft>
                      </a:pPr>
                      <a:r>
                        <a:rPr lang="en-US" sz="1800" b="0" kern="0" dirty="0">
                          <a:effectLst/>
                          <a:latin typeface="微软雅黑" panose="020B0503020204020204" pitchFamily="34" charset="-122"/>
                          <a:ea typeface="微软雅黑" panose="020B0503020204020204" pitchFamily="34" charset="-122"/>
                        </a:rPr>
                        <a:t>limit</a:t>
                      </a:r>
                      <a:endParaRPr lang="zh-CN" sz="18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28374" marR="28374" marT="0" marB="0" anchor="ctr"/>
                </a:tc>
                <a:tc>
                  <a:txBody>
                    <a:bodyPr/>
                    <a:lstStyle/>
                    <a:p>
                      <a:pPr algn="just">
                        <a:lnSpc>
                          <a:spcPct val="150000"/>
                        </a:lnSpc>
                        <a:spcAft>
                          <a:spcPts val="0"/>
                        </a:spcAft>
                      </a:pPr>
                      <a:r>
                        <a:rPr lang="zh-CN" sz="1800" kern="0" dirty="0">
                          <a:effectLst/>
                          <a:latin typeface="微软雅黑" panose="020B0503020204020204" pitchFamily="34" charset="-122"/>
                          <a:ea typeface="微软雅黑" panose="020B0503020204020204" pitchFamily="34" charset="-122"/>
                        </a:rPr>
                        <a:t>接收</a:t>
                      </a:r>
                      <a:r>
                        <a:rPr lang="en-US" sz="1800" kern="0" dirty="0" err="1">
                          <a:effectLst/>
                          <a:latin typeface="微软雅黑" panose="020B0503020204020204" pitchFamily="34" charset="-122"/>
                          <a:ea typeface="微软雅黑" panose="020B0503020204020204" pitchFamily="34" charset="-122"/>
                        </a:rPr>
                        <a:t>int</a:t>
                      </a:r>
                      <a:r>
                        <a:rPr lang="zh-CN" sz="1800" kern="0" dirty="0">
                          <a:effectLst/>
                          <a:latin typeface="微软雅黑" panose="020B0503020204020204" pitchFamily="34" charset="-122"/>
                          <a:ea typeface="微软雅黑" panose="020B0503020204020204" pitchFamily="34" charset="-122"/>
                        </a:rPr>
                        <a:t>。表示填补缺失值个数上限，超过则不进行填补。默认为</a:t>
                      </a:r>
                      <a:r>
                        <a:rPr lang="en-US" sz="1800" kern="0" dirty="0">
                          <a:effectLst/>
                          <a:latin typeface="微软雅黑" panose="020B0503020204020204" pitchFamily="34" charset="-122"/>
                          <a:ea typeface="微软雅黑" panose="020B0503020204020204" pitchFamily="34" charset="-122"/>
                        </a:rPr>
                        <a:t>None</a:t>
                      </a:r>
                      <a:r>
                        <a:rPr lang="zh-CN" sz="1800" kern="0" dirty="0">
                          <a:effectLst/>
                          <a:latin typeface="微软雅黑" panose="020B0503020204020204" pitchFamily="34" charset="-122"/>
                          <a:ea typeface="微软雅黑" panose="020B0503020204020204" pitchFamily="34" charset="-122"/>
                        </a:rPr>
                        <a:t>。</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28374" marR="28374" marT="0" marB="0" anchor="ct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754188"/>
            <a:ext cx="11398250" cy="4370388"/>
          </a:xfrm>
        </p:spPr>
        <p:txBody>
          <a:bodyPr vert="horz" wrap="square" lIns="91440" tIns="45720" rIns="91440" bIns="45720" numCol="1" anchor="t" anchorCtr="0" compatLnSpc="1">
            <a:noAutofit/>
          </a:bodyPr>
          <a:lstStyle/>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删除法简单易行，但是会引起数据结构变动，样本减少；替换法使用难度较低，但是会影响数据的标准差，导致信息量变动。在面对数据缺失问题时，除了这两种方法之外，还有一种常用的方法—插值法</a:t>
            </a: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常用的插值法有线性插值、多项式插值和样条插值</a:t>
            </a: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等</a:t>
            </a:r>
            <a:r>
              <a:rPr kumimoji="1" lang="zh-CN" altLang="en-US"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720090" marR="0" lvl="0" indent="-362585" algn="l" defTabSz="914400" rtl="0" eaLnBrk="0" fontAlgn="base" latinLnBrk="0" hangingPunct="0">
              <a:lnSpc>
                <a:spcPct val="150000"/>
              </a:lnSpc>
              <a:spcBef>
                <a:spcPts val="1000"/>
              </a:spcBef>
              <a:spcAft>
                <a:spcPct val="0"/>
              </a:spcAft>
              <a:buClr>
                <a:srgbClr val="032089"/>
              </a:buClr>
              <a:buSzTx/>
              <a:buFont typeface="Arial" panose="020B0604020202020204" pitchFamily="34" charset="0"/>
              <a:buChar char="•"/>
              <a:defRPr/>
            </a:pP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线性插值</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是一种较为简单的插值方法，它针对已知的值求出线性方程，通过求解线性方程得到缺失</a:t>
            </a: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值</a:t>
            </a:r>
            <a:r>
              <a:rPr kumimoji="1" lang="zh-CN" altLang="en-US"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720090" marR="0" lvl="0" indent="-362585" algn="l" defTabSz="914400" rtl="0" eaLnBrk="0" fontAlgn="base" latinLnBrk="0" hangingPunct="0">
              <a:lnSpc>
                <a:spcPct val="150000"/>
              </a:lnSpc>
              <a:spcBef>
                <a:spcPts val="1000"/>
              </a:spcBef>
              <a:spcAft>
                <a:spcPct val="0"/>
              </a:spcAft>
              <a:buClr>
                <a:srgbClr val="032089"/>
              </a:buClr>
              <a:buSzTx/>
              <a:buFont typeface="Arial" panose="020B0604020202020204" pitchFamily="34" charset="0"/>
              <a:buChar char="•"/>
              <a:defRPr/>
            </a:pP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多项式</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插值是利用已知的值拟合一个多项式，使得现有的数据满足这个多项式，再利用这个多项式求解缺失值，常见的多项式插值法有拉格朗日插值和牛顿插值</a:t>
            </a: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等</a:t>
            </a:r>
            <a:r>
              <a:rPr kumimoji="1" lang="zh-CN" altLang="en-US"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720090" marR="0" lvl="0" indent="-362585" algn="l" defTabSz="914400" rtl="0" eaLnBrk="0" fontAlgn="base" latinLnBrk="0" hangingPunct="0">
              <a:lnSpc>
                <a:spcPct val="150000"/>
              </a:lnSpc>
              <a:spcBef>
                <a:spcPts val="1000"/>
              </a:spcBef>
              <a:spcAft>
                <a:spcPct val="0"/>
              </a:spcAft>
              <a:buClr>
                <a:srgbClr val="032089"/>
              </a:buClr>
              <a:buSzTx/>
              <a:buFont typeface="Arial" panose="020B0604020202020204" pitchFamily="34" charset="0"/>
              <a:buChar char="•"/>
              <a:defRPr/>
            </a:pP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样条插值</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是以可变样条来作出一条经过一系列点的光滑曲线的插值方法，插值样条由一些多项式组成，每一个多项式都是由相邻两个数据点决定，这样可以保证两个相邻多项式及其导数在连接处连续。</a:t>
            </a: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9698" name="标题 2"/>
          <p:cNvSpPr>
            <a:spLocks noGrp="1"/>
          </p:cNvSpPr>
          <p:nvPr>
            <p:ph type="title"/>
          </p:nvPr>
        </p:nvSpPr>
        <p:spPr>
          <a:xfrm>
            <a:off x="255588" y="358775"/>
            <a:ext cx="10972800" cy="528638"/>
          </a:xfrm>
        </p:spPr>
        <p:txBody>
          <a:bodyPr vert="horz" wrap="square" lIns="91440" tIns="45720" rIns="91440" bIns="45720" anchor="ctr"/>
          <a:lstStyle/>
          <a:p>
            <a:pPr>
              <a:buNone/>
            </a:pP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检测与处理缺失值</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29699" name="内容占位符 3"/>
          <p:cNvSpPr>
            <a:spLocks noGrp="1"/>
          </p:cNvSpPr>
          <p:nvPr>
            <p:ph idx="10"/>
          </p:nvPr>
        </p:nvSpPr>
        <p:spPr>
          <a:xfrm>
            <a:off x="423863" y="1138238"/>
            <a:ext cx="11107737" cy="427037"/>
          </a:xfrm>
        </p:spPr>
        <p:txBody>
          <a:bodyPr wrap="square" lIns="91440" tIns="45720" rIns="91440" bIns="45720" anchor="ctr"/>
          <a:lstStyle/>
          <a:p>
            <a:r>
              <a:rPr kumimoji="1" lang="en-US" altLang="zh-CN" b="1" dirty="0">
                <a:latin typeface="微软雅黑" panose="020B0503020204020204" pitchFamily="34" charset="-122"/>
                <a:ea typeface="微软雅黑" panose="020B0503020204020204" pitchFamily="34" charset="-122"/>
                <a:cs typeface="宋体" panose="02010600030101010101" pitchFamily="2" charset="-122"/>
              </a:rPr>
              <a:t>3. </a:t>
            </a:r>
            <a:r>
              <a:rPr kumimoji="1" lang="zh-CN" altLang="en-US" b="1" dirty="0">
                <a:latin typeface="微软雅黑" panose="020B0503020204020204" pitchFamily="34" charset="-122"/>
                <a:ea typeface="微软雅黑" panose="020B0503020204020204" pitchFamily="34" charset="-122"/>
                <a:cs typeface="宋体" panose="02010600030101010101" pitchFamily="2" charset="-122"/>
              </a:rPr>
              <a:t>插值法</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内容占位符 1"/>
          <p:cNvSpPr>
            <a:spLocks noGrp="1"/>
          </p:cNvSpPr>
          <p:nvPr>
            <p:ph idx="1"/>
          </p:nvPr>
        </p:nvSpPr>
        <p:spPr>
          <a:xfrm>
            <a:off x="423863" y="1754188"/>
            <a:ext cx="11107737" cy="4370387"/>
          </a:xfrm>
        </p:spPr>
        <p:txBody>
          <a:bodyPr vert="horz" wrap="square" lIns="91440" tIns="45720" rIns="91440" bIns="45720" anchor="t"/>
          <a:lstStyle/>
          <a:p>
            <a:pPr>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从拟合结果可以看出多项式插值和样条插值在两种情况下拟合都非常出色，线性插值法只在自变量和因变量为线性关系的情况下拟合才较为出色。</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而在实际分析过程中，自变量与因变量的关系是线性的情况非常少见，所以在大多数情况下，多项式插值和样条插值是较为合适的选择。</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a:buClr>
                <a:srgbClr val="032089"/>
              </a:buClr>
            </a:pP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SciPy</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库中的</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interpolate</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模块除了提供常规的插值法外，还提供了例如在图形学领域具有重要作用的重心坐标插值（</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BarycentricInterpolator</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）等。在实际应用中，需要根据不同的场景，选择合适的插值方法。</a:t>
            </a:r>
          </a:p>
        </p:txBody>
      </p:sp>
      <p:sp>
        <p:nvSpPr>
          <p:cNvPr id="30722" name="标题 2"/>
          <p:cNvSpPr>
            <a:spLocks noGrp="1"/>
          </p:cNvSpPr>
          <p:nvPr>
            <p:ph type="title"/>
          </p:nvPr>
        </p:nvSpPr>
        <p:spPr>
          <a:xfrm>
            <a:off x="255588" y="358775"/>
            <a:ext cx="10972800" cy="528638"/>
          </a:xfrm>
        </p:spPr>
        <p:txBody>
          <a:bodyPr vert="horz" wrap="square" lIns="91440" tIns="45720" rIns="91440" bIns="45720" anchor="ctr"/>
          <a:lstStyle/>
          <a:p>
            <a:pPr>
              <a:buNone/>
            </a:pP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检测与处理缺失值</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30723" name="内容占位符 3"/>
          <p:cNvSpPr>
            <a:spLocks noGrp="1"/>
          </p:cNvSpPr>
          <p:nvPr>
            <p:ph idx="10"/>
          </p:nvPr>
        </p:nvSpPr>
        <p:spPr>
          <a:xfrm>
            <a:off x="423863" y="1138238"/>
            <a:ext cx="11107737" cy="427037"/>
          </a:xfrm>
        </p:spPr>
        <p:txBody>
          <a:bodyPr wrap="square" lIns="91440" tIns="45720" rIns="91440" bIns="45720" anchor="ctr"/>
          <a:lstStyle/>
          <a:p>
            <a:r>
              <a:rPr kumimoji="1" lang="en-US" altLang="zh-CN" b="1" dirty="0">
                <a:latin typeface="微软雅黑" panose="020B0503020204020204" pitchFamily="34" charset="-122"/>
                <a:ea typeface="微软雅黑" panose="020B0503020204020204" pitchFamily="34" charset="-122"/>
                <a:cs typeface="宋体" panose="02010600030101010101" pitchFamily="2" charset="-122"/>
              </a:rPr>
              <a:t>3. </a:t>
            </a:r>
            <a:r>
              <a:rPr kumimoji="1" lang="zh-CN" altLang="en-US" b="1" dirty="0">
                <a:latin typeface="微软雅黑" panose="020B0503020204020204" pitchFamily="34" charset="-122"/>
                <a:ea typeface="微软雅黑" panose="020B0503020204020204" pitchFamily="34" charset="-122"/>
                <a:cs typeface="宋体" panose="02010600030101010101" pitchFamily="2" charset="-122"/>
              </a:rPr>
              <a:t>插值法</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内容占位符 1"/>
          <p:cNvSpPr>
            <a:spLocks noGrp="1"/>
          </p:cNvSpPr>
          <p:nvPr>
            <p:ph idx="1"/>
          </p:nvPr>
        </p:nvSpPr>
        <p:spPr>
          <a:xfrm>
            <a:off x="423863" y="1754188"/>
            <a:ext cx="11107737" cy="4370387"/>
          </a:xfrm>
        </p:spPr>
        <p:txBody>
          <a:bodyPr vert="horz" wrap="square" lIns="91440" tIns="45720" rIns="91440" bIns="45720" anchor="t"/>
          <a:lstStyle/>
          <a:p>
            <a:pPr>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异常值是指数据中个别值的数值明显偏离其余的数值，有时也称为离群点，检测异常值就是检验数据中是否有录入错误以及是否含有不合理的数据。</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异常值的存在对数据分析十分危险，如果计算分析过程的数据有异常值，那么会对结果会产生不良影响，从而导致分析结果产生偏差乃至错误。</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常用的异常值检测主要为</a:t>
            </a:r>
            <a:r>
              <a:rPr kumimoji="1" lang="en-US" altLang="zh-CN" b="1" dirty="0">
                <a:latin typeface="微软雅黑" panose="020B0503020204020204" pitchFamily="34" charset="-122"/>
                <a:ea typeface="微软雅黑" panose="020B0503020204020204" pitchFamily="34" charset="-122"/>
                <a:cs typeface="宋体" panose="02010600030101010101" pitchFamily="2" charset="-122"/>
              </a:rPr>
              <a:t>3σ</a:t>
            </a:r>
            <a:r>
              <a:rPr kumimoji="1" lang="zh-CN" altLang="zh-CN" b="1" dirty="0">
                <a:latin typeface="微软雅黑" panose="020B0503020204020204" pitchFamily="34" charset="-122"/>
                <a:ea typeface="微软雅黑" panose="020B0503020204020204" pitchFamily="34" charset="-122"/>
                <a:cs typeface="宋体" panose="02010600030101010101" pitchFamily="2" charset="-122"/>
              </a:rPr>
              <a:t>原则</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和</a:t>
            </a:r>
            <a:r>
              <a:rPr kumimoji="1" lang="zh-CN" altLang="zh-CN" b="1" dirty="0">
                <a:latin typeface="微软雅黑" panose="020B0503020204020204" pitchFamily="34" charset="-122"/>
                <a:ea typeface="微软雅黑" panose="020B0503020204020204" pitchFamily="34" charset="-122"/>
                <a:cs typeface="宋体" panose="02010600030101010101" pitchFamily="2" charset="-122"/>
              </a:rPr>
              <a:t>箱线图分析</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两种方法。</a:t>
            </a: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31746" name="标题 2"/>
          <p:cNvSpPr>
            <a:spLocks noGrp="1"/>
          </p:cNvSpPr>
          <p:nvPr>
            <p:ph type="title"/>
          </p:nvPr>
        </p:nvSpPr>
        <p:spPr>
          <a:xfrm>
            <a:off x="255588" y="358775"/>
            <a:ext cx="10972800" cy="528638"/>
          </a:xfrm>
        </p:spPr>
        <p:txBody>
          <a:bodyPr vert="horz" wrap="square" lIns="91440" tIns="45720" rIns="91440" bIns="45720" anchor="ctr"/>
          <a:lstStyle/>
          <a:p>
            <a:pPr>
              <a:buNone/>
            </a:pP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检测与处理异常值</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31747" name="内容占位符 3"/>
          <p:cNvSpPr>
            <a:spLocks noGrp="1"/>
          </p:cNvSpPr>
          <p:nvPr>
            <p:ph idx="10"/>
          </p:nvPr>
        </p:nvSpPr>
        <p:spPr>
          <a:xfrm>
            <a:off x="423863" y="1138238"/>
            <a:ext cx="11107737" cy="427037"/>
          </a:xfrm>
        </p:spPr>
        <p:txBody>
          <a:bodyPr wrap="square" lIns="91440" tIns="45720" rIns="91440" bIns="45720" anchor="ctr"/>
          <a:lstStyle/>
          <a:p>
            <a:r>
              <a:rPr kumimoji="1" lang="zh-CN" altLang="en-US" b="1" dirty="0">
                <a:latin typeface="微软雅黑" panose="020B0503020204020204" pitchFamily="34" charset="-122"/>
                <a:ea typeface="微软雅黑" panose="020B0503020204020204" pitchFamily="34" charset="-122"/>
                <a:cs typeface="宋体" panose="02010600030101010101" pitchFamily="2" charset="-122"/>
              </a:rPr>
              <a:t>异常值</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内容占位符 1"/>
          <p:cNvSpPr>
            <a:spLocks noGrp="1"/>
          </p:cNvSpPr>
          <p:nvPr>
            <p:ph idx="1"/>
          </p:nvPr>
        </p:nvSpPr>
        <p:spPr>
          <a:xfrm>
            <a:off x="431800" y="1584325"/>
            <a:ext cx="11334750" cy="4370388"/>
          </a:xfrm>
        </p:spPr>
        <p:txBody>
          <a:bodyPr vert="horz" wrap="square" lIns="91440" tIns="45720" rIns="91440" bIns="45720" anchor="t"/>
          <a:lstStyle/>
          <a:p>
            <a:pPr>
              <a:buClr>
                <a:srgbClr val="032089"/>
              </a:buClr>
            </a:pP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3σ</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原则又称为拉依达</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法</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则。该</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法</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则就是先假设一组检测数据只含有随机误差，对原始数据进行计算处理得到标准差，然后按一定的概率确定一个区间，认为误差超过这个区间的就属于异常值。</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这种判别处理方法仅适用于对正态或近似正态分布的样本数据进行处理，如</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下表</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所示，其中</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σ</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代表标准差，</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μ</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代表均值，</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x=μ</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为图形的对称轴。</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数据的数值分布几乎全部集中在区间</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(μ-3σ,μ+3σ)</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内，超出这个范围的数据仅占不到</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0.3%</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。故根据小概率原理，可以认为超出</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3σ</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的部分数据为异常数据。</a:t>
            </a:r>
          </a:p>
        </p:txBody>
      </p:sp>
      <p:sp>
        <p:nvSpPr>
          <p:cNvPr id="32770" name="标题 2"/>
          <p:cNvSpPr>
            <a:spLocks noGrp="1"/>
          </p:cNvSpPr>
          <p:nvPr>
            <p:ph type="title"/>
          </p:nvPr>
        </p:nvSpPr>
        <p:spPr>
          <a:xfrm>
            <a:off x="255588" y="358775"/>
            <a:ext cx="10972800" cy="528638"/>
          </a:xfrm>
        </p:spPr>
        <p:txBody>
          <a:bodyPr vert="horz" wrap="square" lIns="91440" tIns="45720" rIns="91440" bIns="45720" anchor="ctr"/>
          <a:lstStyle/>
          <a:p>
            <a:pPr>
              <a:buNone/>
            </a:pP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检测与处理异常值</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32771" name="内容占位符 3"/>
          <p:cNvSpPr>
            <a:spLocks noGrp="1"/>
          </p:cNvSpPr>
          <p:nvPr>
            <p:ph idx="10"/>
          </p:nvPr>
        </p:nvSpPr>
        <p:spPr>
          <a:xfrm>
            <a:off x="423863" y="1138238"/>
            <a:ext cx="11107737" cy="427037"/>
          </a:xfrm>
        </p:spPr>
        <p:txBody>
          <a:bodyPr wrap="square" lIns="91440" tIns="45720" rIns="91440" bIns="45720" anchor="ctr"/>
          <a:lstStyle/>
          <a:p>
            <a:r>
              <a:rPr kumimoji="1" lang="el-GR" altLang="zh-CN" b="1" dirty="0">
                <a:latin typeface="微软雅黑" panose="020B0503020204020204" pitchFamily="34" charset="-122"/>
                <a:ea typeface="微软雅黑" panose="020B0503020204020204" pitchFamily="34" charset="-122"/>
                <a:cs typeface="宋体" panose="02010600030101010101" pitchFamily="2" charset="-122"/>
              </a:rPr>
              <a:t>1. 3σ</a:t>
            </a:r>
            <a:r>
              <a:rPr kumimoji="1" lang="zh-CN" altLang="en-US" b="1" dirty="0">
                <a:latin typeface="微软雅黑" panose="020B0503020204020204" pitchFamily="34" charset="-122"/>
                <a:ea typeface="微软雅黑" panose="020B0503020204020204" pitchFamily="34" charset="-122"/>
                <a:cs typeface="宋体" panose="02010600030101010101" pitchFamily="2" charset="-122"/>
              </a:rPr>
              <a:t>原则</a:t>
            </a:r>
          </a:p>
        </p:txBody>
      </p:sp>
      <p:graphicFrame>
        <p:nvGraphicFramePr>
          <p:cNvPr id="32772" name="表格 32771"/>
          <p:cNvGraphicFramePr/>
          <p:nvPr/>
        </p:nvGraphicFramePr>
        <p:xfrm>
          <a:off x="3184525" y="4481513"/>
          <a:ext cx="5133975" cy="1727200"/>
        </p:xfrm>
        <a:graphic>
          <a:graphicData uri="http://schemas.openxmlformats.org/drawingml/2006/table">
            <a:tbl>
              <a:tblPr/>
              <a:tblGrid>
                <a:gridCol w="2566988"/>
                <a:gridCol w="2566987"/>
              </a:tblGrid>
              <a:tr h="431800">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a:spcAft>
                          <a:spcPct val="0"/>
                        </a:spcAft>
                        <a:buNone/>
                      </a:pPr>
                      <a:r>
                        <a:rPr lang="zh-CN" altLang="zh-CN" sz="1800" b="1" dirty="0">
                          <a:solidFill>
                            <a:srgbClr val="FFFFFF"/>
                          </a:solidFill>
                          <a:latin typeface="微软雅黑" panose="020B0503020204020204" pitchFamily="34" charset="-122"/>
                          <a:ea typeface="微软雅黑" panose="020B0503020204020204" pitchFamily="34" charset="-122"/>
                        </a:rPr>
                        <a:t>数值分布</a:t>
                      </a:r>
                    </a:p>
                  </a:txBody>
                  <a:tcPr marL="68558" marR="68558" marT="0" marB="0"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solid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a:spcAft>
                          <a:spcPct val="0"/>
                        </a:spcAft>
                        <a:buNone/>
                      </a:pPr>
                      <a:r>
                        <a:rPr lang="zh-CN" altLang="zh-CN" sz="1800" b="1" dirty="0">
                          <a:solidFill>
                            <a:srgbClr val="FFFFFF"/>
                          </a:solidFill>
                          <a:latin typeface="微软雅黑" panose="020B0503020204020204" pitchFamily="34" charset="-122"/>
                          <a:ea typeface="微软雅黑" panose="020B0503020204020204" pitchFamily="34" charset="-122"/>
                        </a:rPr>
                        <a:t>在数据中的占比</a:t>
                      </a:r>
                    </a:p>
                  </a:txBody>
                  <a:tcPr marL="68558" marR="68558" marT="0" marB="0"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solidFill>
                  </a:tcPr>
                </a:tc>
              </a:tr>
              <a:tr h="431800">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buNone/>
                      </a:pPr>
                      <a:endParaRPr lang="zh-CN" altLang="zh-CN" sz="1900" b="1">
                        <a:solidFill>
                          <a:srgbClr val="FFFFFF"/>
                        </a:solidFill>
                        <a:latin typeface="Calibri" panose="020F0502020204030204" pitchFamily="34" charset="0"/>
                        <a:ea typeface="宋体" panose="02010600030101010101" pitchFamily="2" charset="-122"/>
                      </a:endParaRPr>
                    </a:p>
                  </a:txBody>
                  <a:tcPr marL="68558" marR="68558" marT="0" marB="0"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blipFill rotWithShape="0">
                      <a:blip r:embed="rId2"/>
                      <a:stretch>
                        <a:fillRect/>
                      </a:stretch>
                    </a:blip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a:spcAft>
                          <a:spcPct val="0"/>
                        </a:spcAft>
                        <a:buNone/>
                      </a:pPr>
                      <a:r>
                        <a:rPr lang="en-US" altLang="zh-CN" sz="1800" dirty="0">
                          <a:solidFill>
                            <a:srgbClr val="000000"/>
                          </a:solidFill>
                          <a:latin typeface="微软雅黑" panose="020B0503020204020204" pitchFamily="34" charset="-122"/>
                          <a:ea typeface="微软雅黑" panose="020B0503020204020204" pitchFamily="34" charset="-122"/>
                        </a:rPr>
                        <a:t>0.6827</a:t>
                      </a:r>
                      <a:endParaRPr lang="zh-CN" altLang="zh-CN" sz="1800" dirty="0">
                        <a:solidFill>
                          <a:srgbClr val="000000"/>
                        </a:solidFill>
                        <a:latin typeface="微软雅黑" panose="020B0503020204020204" pitchFamily="34" charset="-122"/>
                        <a:ea typeface="微软雅黑" panose="020B0503020204020204" pitchFamily="34" charset="-122"/>
                      </a:endParaRPr>
                    </a:p>
                  </a:txBody>
                  <a:tcPr marL="68558" marR="68558" marT="0" marB="0"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solidFill>
                  </a:tcPr>
                </a:tc>
              </a:tr>
              <a:tr h="431800">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buNone/>
                      </a:pPr>
                      <a:endParaRPr lang="zh-CN" altLang="zh-CN" sz="1900" b="1">
                        <a:solidFill>
                          <a:srgbClr val="FFFFFF"/>
                        </a:solidFill>
                        <a:latin typeface="Calibri" panose="020F0502020204030204" pitchFamily="34" charset="0"/>
                        <a:ea typeface="宋体" panose="02010600030101010101" pitchFamily="2" charset="-122"/>
                      </a:endParaRPr>
                    </a:p>
                  </a:txBody>
                  <a:tcPr marL="68558" marR="68558" marT="0" marB="0"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blipFill rotWithShape="0">
                      <a:blip r:embed="rId2"/>
                      <a:stretch>
                        <a:fillRect/>
                      </a:stretch>
                    </a:blip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a:spcAft>
                          <a:spcPct val="0"/>
                        </a:spcAft>
                        <a:buNone/>
                      </a:pPr>
                      <a:r>
                        <a:rPr lang="en-US" altLang="zh-CN" sz="1800">
                          <a:solidFill>
                            <a:srgbClr val="000000"/>
                          </a:solidFill>
                          <a:latin typeface="微软雅黑" panose="020B0503020204020204" pitchFamily="34" charset="-122"/>
                          <a:ea typeface="微软雅黑" panose="020B0503020204020204" pitchFamily="34" charset="-122"/>
                        </a:rPr>
                        <a:t>0.9545</a:t>
                      </a:r>
                      <a:endParaRPr lang="zh-CN" altLang="zh-CN" sz="1800">
                        <a:solidFill>
                          <a:srgbClr val="000000"/>
                        </a:solidFill>
                        <a:latin typeface="微软雅黑" panose="020B0503020204020204" pitchFamily="34" charset="-122"/>
                        <a:ea typeface="微软雅黑" panose="020B0503020204020204" pitchFamily="34" charset="-122"/>
                      </a:endParaRPr>
                    </a:p>
                  </a:txBody>
                  <a:tcPr marL="68558" marR="68558" marT="0" marB="0"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9EDF4"/>
                    </a:solidFill>
                  </a:tcPr>
                </a:tc>
              </a:tr>
              <a:tr h="431800">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buNone/>
                      </a:pPr>
                      <a:endParaRPr lang="zh-CN" altLang="zh-CN" sz="1900" b="1">
                        <a:solidFill>
                          <a:srgbClr val="FFFFFF"/>
                        </a:solidFill>
                        <a:latin typeface="Calibri" panose="020F0502020204030204" pitchFamily="34" charset="0"/>
                        <a:ea typeface="宋体" panose="02010600030101010101" pitchFamily="2" charset="-122"/>
                      </a:endParaRPr>
                    </a:p>
                  </a:txBody>
                  <a:tcPr marL="68558" marR="68558" marT="0" marB="0"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blipFill rotWithShape="0">
                      <a:blip r:embed="rId2"/>
                      <a:stretch>
                        <a:fillRect/>
                      </a:stretch>
                    </a:blipFill>
                  </a:tcPr>
                </a:tc>
                <a:tc>
                  <a:txBody>
                    <a:bodyP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a:spcAft>
                          <a:spcPct val="0"/>
                        </a:spcAft>
                        <a:buNone/>
                      </a:pPr>
                      <a:r>
                        <a:rPr lang="en-US" altLang="zh-CN" sz="1800" dirty="0">
                          <a:solidFill>
                            <a:srgbClr val="000000"/>
                          </a:solidFill>
                          <a:latin typeface="微软雅黑" panose="020B0503020204020204" pitchFamily="34" charset="-122"/>
                          <a:ea typeface="微软雅黑" panose="020B0503020204020204" pitchFamily="34" charset="-122"/>
                        </a:rPr>
                        <a:t>0.9973</a:t>
                      </a:r>
                      <a:endParaRPr lang="zh-CN" altLang="zh-CN" sz="1800" dirty="0">
                        <a:solidFill>
                          <a:srgbClr val="000000"/>
                        </a:solidFill>
                        <a:latin typeface="微软雅黑" panose="020B0503020204020204" pitchFamily="34" charset="-122"/>
                        <a:ea typeface="微软雅黑" panose="020B0503020204020204" pitchFamily="34" charset="-122"/>
                      </a:endParaRPr>
                    </a:p>
                  </a:txBody>
                  <a:tcPr marL="68558" marR="68558" marT="0" marB="0"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754188"/>
            <a:ext cx="11374438" cy="4565650"/>
          </a:xfrm>
        </p:spPr>
        <p:txBody>
          <a:bodyPr vert="horz" wrap="square" lIns="91440" tIns="45720" rIns="91440" bIns="45720" numCol="1" anchor="t" anchorCtr="0" compatLnSpc="1">
            <a:noAutofit/>
          </a:bodyPr>
          <a:lstStyle/>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箱型图提供了识别异常值的一个标准，即异常值通常被定义为小于</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QL-1.5IQR</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或大于</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QU+1.5IQR</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的值</a:t>
            </a: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720090" marR="0" lvl="0" indent="-362585" algn="l" defTabSz="914400" rtl="0" eaLnBrk="0" fontAlgn="base" latinLnBrk="0" hangingPunct="0">
              <a:lnSpc>
                <a:spcPct val="150000"/>
              </a:lnSpc>
              <a:spcBef>
                <a:spcPts val="1000"/>
              </a:spcBef>
              <a:spcAft>
                <a:spcPct val="0"/>
              </a:spcAft>
              <a:buClr>
                <a:srgbClr val="032089"/>
              </a:buClr>
              <a:buSzTx/>
              <a:buFont typeface="Arial" panose="020B0604020202020204" pitchFamily="34" charset="0"/>
              <a:buChar char="•"/>
              <a:defRPr/>
            </a:pPr>
            <a:r>
              <a:rPr kumimoji="1" lang="en-US"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QL</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称为下四分位数，表示全部观察值中有四分之一的数据取值比它</a:t>
            </a: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小</a:t>
            </a:r>
            <a:r>
              <a:rPr kumimoji="1" lang="zh-CN" altLang="en-US"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720090" marR="0" lvl="0" indent="-362585" algn="l" defTabSz="914400" rtl="0" eaLnBrk="0" fontAlgn="base" latinLnBrk="0" hangingPunct="0">
              <a:lnSpc>
                <a:spcPct val="150000"/>
              </a:lnSpc>
              <a:spcBef>
                <a:spcPts val="1000"/>
              </a:spcBef>
              <a:spcAft>
                <a:spcPct val="0"/>
              </a:spcAft>
              <a:buClr>
                <a:srgbClr val="032089"/>
              </a:buClr>
              <a:buSzTx/>
              <a:buFont typeface="Arial" panose="020B0604020202020204" pitchFamily="34" charset="0"/>
              <a:buChar char="•"/>
              <a:defRPr/>
            </a:pPr>
            <a:r>
              <a:rPr kumimoji="1" lang="en-US"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QU</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称为上四分位数，表示全部观察值中有四分之一的数据取值比它</a:t>
            </a: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大</a:t>
            </a:r>
            <a:r>
              <a:rPr kumimoji="1" lang="zh-CN" altLang="en-US"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720090" marR="0" lvl="0" indent="-362585" algn="l" defTabSz="914400" rtl="0" eaLnBrk="0" fontAlgn="base" latinLnBrk="0" hangingPunct="0">
              <a:lnSpc>
                <a:spcPct val="150000"/>
              </a:lnSpc>
              <a:spcBef>
                <a:spcPts val="1000"/>
              </a:spcBef>
              <a:spcAft>
                <a:spcPct val="0"/>
              </a:spcAft>
              <a:buClr>
                <a:srgbClr val="032089"/>
              </a:buClr>
              <a:buSzTx/>
              <a:buFont typeface="Arial" panose="020B0604020202020204" pitchFamily="34" charset="0"/>
              <a:buChar char="•"/>
              <a:defRPr/>
            </a:pPr>
            <a:r>
              <a:rPr kumimoji="1" lang="en-US"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IQR</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称为四分位数间距，是上四分位数</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QU</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与下四分位数</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QL</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之差，其间包含了全部观察值的一半。</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箱线图依据实际数据绘制，真实、直观地表现出了数据分布的本来面貌，且没有对数据做任何限制性</a:t>
            </a: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要求</a:t>
            </a:r>
            <a:r>
              <a:rPr kumimoji="1" lang="zh-CN" altLang="en-US"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其</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判断异常值的标准以四分位数和四分位数间距为基础</a:t>
            </a: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四</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分位数给出了数据分布的中心、散布和形状的某种指示，具有一定的鲁棒性，即</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25%</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的数据可以变得任意远而不会很大地扰动四分位数，所以异常值通常不能对这个标准施加影响。鉴于此，箱线图识别异常值的结果比较客观，因此在识别异常值方面具有一定的优越性。</a:t>
            </a: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3794" name="标题 2"/>
          <p:cNvSpPr>
            <a:spLocks noGrp="1"/>
          </p:cNvSpPr>
          <p:nvPr>
            <p:ph type="title"/>
          </p:nvPr>
        </p:nvSpPr>
        <p:spPr>
          <a:xfrm>
            <a:off x="255588" y="358775"/>
            <a:ext cx="10972800" cy="528638"/>
          </a:xfrm>
        </p:spPr>
        <p:txBody>
          <a:bodyPr vert="horz" wrap="square" lIns="91440" tIns="45720" rIns="91440" bIns="45720" anchor="ctr"/>
          <a:lstStyle/>
          <a:p>
            <a:pPr>
              <a:buNone/>
            </a:pP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检测与处理异常值</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33795" name="内容占位符 3"/>
          <p:cNvSpPr>
            <a:spLocks noGrp="1"/>
          </p:cNvSpPr>
          <p:nvPr>
            <p:ph idx="10"/>
          </p:nvPr>
        </p:nvSpPr>
        <p:spPr>
          <a:xfrm>
            <a:off x="423863" y="1138238"/>
            <a:ext cx="11107737" cy="427037"/>
          </a:xfrm>
        </p:spPr>
        <p:txBody>
          <a:bodyPr wrap="square" lIns="91440" tIns="45720" rIns="91440" bIns="45720" anchor="ctr"/>
          <a:lstStyle/>
          <a:p>
            <a:r>
              <a:rPr kumimoji="1" lang="en-US" altLang="zh-CN" b="1" dirty="0">
                <a:latin typeface="微软雅黑" panose="020B0503020204020204" pitchFamily="34" charset="-122"/>
                <a:ea typeface="微软雅黑" panose="020B0503020204020204" pitchFamily="34" charset="-122"/>
                <a:cs typeface="宋体" panose="02010600030101010101" pitchFamily="2" charset="-122"/>
              </a:rPr>
              <a:t>2.</a:t>
            </a:r>
            <a:r>
              <a:rPr kumimoji="1" lang="zh-CN" altLang="en-US" b="1" dirty="0">
                <a:latin typeface="微软雅黑" panose="020B0503020204020204" pitchFamily="34" charset="-122"/>
                <a:ea typeface="微软雅黑" panose="020B0503020204020204" pitchFamily="34" charset="-122"/>
                <a:cs typeface="宋体" panose="02010600030101010101" pitchFamily="2" charset="-122"/>
              </a:rPr>
              <a:t>箱线图分析</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noRot="1" noChangeAspect="1" noMove="1" noResize="1" noEditPoints="1" noAdjustHandles="1" noChangeArrowheads="1" noChangeShapeType="1" noTextEdit="1"/>
          </p:cNvSpPr>
          <p:nvPr>
            <p:ph idx="1"/>
          </p:nvPr>
        </p:nvSpPr>
        <p:spPr bwMode="auto">
          <a:blipFill rotWithShape="1">
            <a:blip r:embed="rId2"/>
            <a:stretch>
              <a:fillRect l="-494"/>
            </a:stretch>
          </a:blipFill>
          <a:effectLst/>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pPr fontAlgn="base"/>
            <a:r>
              <a:rPr lang="zh-CN" altLang="en-US" strike="noStrike" noProof="1">
                <a:noFill/>
              </a:rPr>
              <a:t> </a:t>
            </a:r>
          </a:p>
        </p:txBody>
      </p:sp>
      <p:sp>
        <p:nvSpPr>
          <p:cNvPr id="35842" name="标题 2"/>
          <p:cNvSpPr>
            <a:spLocks noGrp="1"/>
          </p:cNvSpPr>
          <p:nvPr>
            <p:ph type="title"/>
          </p:nvPr>
        </p:nvSpPr>
        <p:spPr>
          <a:xfrm>
            <a:off x="255588" y="358775"/>
            <a:ext cx="10972800" cy="528638"/>
          </a:xfrm>
        </p:spPr>
        <p:txBody>
          <a:bodyPr vert="horz" wrap="square" lIns="91440" tIns="45720" rIns="91440" bIns="45720" anchor="ctr"/>
          <a:lstStyle/>
          <a:p>
            <a:pPr>
              <a:buNone/>
            </a:pP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离差标准化数据</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35843" name="内容占位符 3"/>
          <p:cNvSpPr>
            <a:spLocks noGrp="1"/>
          </p:cNvSpPr>
          <p:nvPr>
            <p:ph idx="10"/>
          </p:nvPr>
        </p:nvSpPr>
        <p:spPr>
          <a:xfrm>
            <a:off x="423863" y="1138238"/>
            <a:ext cx="11107737" cy="427037"/>
          </a:xfrm>
        </p:spPr>
        <p:txBody>
          <a:bodyPr wrap="square" lIns="91440" tIns="45720" rIns="91440" bIns="45720" anchor="ctr"/>
          <a:lstStyle/>
          <a:p>
            <a:r>
              <a:rPr kumimoji="1" lang="zh-CN" altLang="en-US" b="1" dirty="0">
                <a:latin typeface="微软雅黑" panose="020B0503020204020204" pitchFamily="34" charset="-122"/>
                <a:ea typeface="微软雅黑" panose="020B0503020204020204" pitchFamily="34" charset="-122"/>
                <a:cs typeface="宋体" panose="02010600030101010101" pitchFamily="2" charset="-122"/>
              </a:rPr>
              <a:t>离差标准化公式</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内容占位符 1"/>
          <p:cNvSpPr>
            <a:spLocks noGrp="1"/>
          </p:cNvSpPr>
          <p:nvPr>
            <p:ph idx="1"/>
          </p:nvPr>
        </p:nvSpPr>
        <p:spPr>
          <a:xfrm>
            <a:off x="423863" y="1754188"/>
            <a:ext cx="11107737" cy="4370387"/>
          </a:xfrm>
        </p:spPr>
        <p:txBody>
          <a:bodyPr vert="horz" wrap="square" lIns="91440" tIns="45720" rIns="91440" bIns="45720" anchor="t"/>
          <a:lstStyle/>
          <a:p>
            <a:pPr>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数据的整体分布情况并</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不会随离差标准化而</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发生改变，原先取值较大的数据，在做完离差标准化后的值依旧较大。</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当数据和最小值相等的时候</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通过离差标准化</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可以发现数据变为</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0</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a:buClr>
                <a:srgbClr val="032089"/>
              </a:buClr>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若</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数据极差过大</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就会出现</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数据在离差标准化后数据之间的差值非常小</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的情况。</a:t>
            </a:r>
            <a:endParaRPr kumimoji="1" lang="zh-CN" altLang="zh-CN" dirty="0">
              <a:latin typeface="微软雅黑" panose="020B0503020204020204" pitchFamily="34" charset="-122"/>
              <a:ea typeface="微软雅黑" panose="020B0503020204020204" pitchFamily="34" charset="-122"/>
              <a:cs typeface="宋体" panose="02010600030101010101" pitchFamily="2" charset="-122"/>
            </a:endParaRPr>
          </a:p>
          <a:p>
            <a:pPr>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同时，还可以看出离差标准化的缺点：若数据集中某个数值很大，则离差标准化的值就会接近于</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0</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，并且相互之间差别不大。若将来遇到超过目前属性</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[min,max]</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取值范围的时候，会引起系统出错，这时便需要重新确定</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min</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和</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max</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a:t>
            </a: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36866" name="标题 2"/>
          <p:cNvSpPr>
            <a:spLocks noGrp="1"/>
          </p:cNvSpPr>
          <p:nvPr>
            <p:ph type="title"/>
          </p:nvPr>
        </p:nvSpPr>
        <p:spPr>
          <a:xfrm>
            <a:off x="255588" y="358775"/>
            <a:ext cx="10972800" cy="528638"/>
          </a:xfrm>
        </p:spPr>
        <p:txBody>
          <a:bodyPr vert="horz" wrap="square" lIns="91440" tIns="45720" rIns="91440" bIns="45720" anchor="ctr"/>
          <a:lstStyle/>
          <a:p>
            <a:pPr>
              <a:buNone/>
            </a:pP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离差标准化数据</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36867" name="内容占位符 3"/>
          <p:cNvSpPr>
            <a:spLocks noGrp="1"/>
          </p:cNvSpPr>
          <p:nvPr>
            <p:ph idx="10"/>
          </p:nvPr>
        </p:nvSpPr>
        <p:spPr>
          <a:xfrm>
            <a:off x="423863" y="1138238"/>
            <a:ext cx="11107737" cy="427037"/>
          </a:xfrm>
        </p:spPr>
        <p:txBody>
          <a:bodyPr wrap="square" lIns="91440" tIns="45720" rIns="91440" bIns="45720" anchor="ctr"/>
          <a:lstStyle/>
          <a:p>
            <a:r>
              <a:rPr kumimoji="1" lang="zh-CN" altLang="en-US" b="1" dirty="0">
                <a:latin typeface="微软雅黑" panose="020B0503020204020204" pitchFamily="34" charset="-122"/>
                <a:ea typeface="微软雅黑" panose="020B0503020204020204" pitchFamily="34" charset="-122"/>
                <a:cs typeface="宋体" panose="02010600030101010101" pitchFamily="2" charset="-122"/>
              </a:rPr>
              <a:t>离差标准化的特点</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noRot="1" noChangeAspect="1" noMove="1" noResize="1" noEditPoints="1" noAdjustHandles="1" noChangeArrowheads="1" noChangeShapeType="1" noTextEdit="1"/>
          </p:cNvSpPr>
          <p:nvPr>
            <p:ph idx="1"/>
          </p:nvPr>
        </p:nvSpPr>
        <p:spPr bwMode="auto">
          <a:blipFill rotWithShape="1">
            <a:blip r:embed="rId2"/>
            <a:stretch>
              <a:fillRect l="-494"/>
            </a:stretch>
          </a:blipFill>
          <a:effectLst/>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pPr fontAlgn="base"/>
            <a:r>
              <a:rPr lang="zh-CN" altLang="en-US" strike="noStrike" noProof="1">
                <a:noFill/>
              </a:rPr>
              <a:t> </a:t>
            </a:r>
          </a:p>
        </p:txBody>
      </p:sp>
      <p:sp>
        <p:nvSpPr>
          <p:cNvPr id="37890" name="标题 2"/>
          <p:cNvSpPr>
            <a:spLocks noGrp="1"/>
          </p:cNvSpPr>
          <p:nvPr>
            <p:ph type="title"/>
          </p:nvPr>
        </p:nvSpPr>
        <p:spPr>
          <a:xfrm>
            <a:off x="255588" y="358775"/>
            <a:ext cx="10972800" cy="528638"/>
          </a:xfrm>
        </p:spPr>
        <p:txBody>
          <a:bodyPr vert="horz" wrap="square" lIns="91440" tIns="45720" rIns="91440" bIns="45720" anchor="ctr"/>
          <a:lstStyle/>
          <a:p>
            <a:pPr>
              <a:buNone/>
            </a:pP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标准差标准化数据</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37891" name="内容占位符 3"/>
          <p:cNvSpPr>
            <a:spLocks noGrp="1"/>
          </p:cNvSpPr>
          <p:nvPr>
            <p:ph idx="10"/>
          </p:nvPr>
        </p:nvSpPr>
        <p:spPr>
          <a:xfrm>
            <a:off x="423863" y="1138238"/>
            <a:ext cx="11107737" cy="427037"/>
          </a:xfrm>
        </p:spPr>
        <p:txBody>
          <a:bodyPr wrap="square" lIns="91440" tIns="45720" rIns="91440" bIns="45720" anchor="ctr"/>
          <a:lstStyle/>
          <a:p>
            <a:r>
              <a:rPr kumimoji="1" lang="zh-CN" altLang="zh-CN" b="1" dirty="0">
                <a:latin typeface="微软雅黑" panose="020B0503020204020204" pitchFamily="34" charset="-122"/>
                <a:ea typeface="微软雅黑" panose="020B0503020204020204" pitchFamily="34" charset="-122"/>
                <a:cs typeface="宋体" panose="02010600030101010101" pitchFamily="2" charset="-122"/>
              </a:rPr>
              <a:t>标准差标准化</a:t>
            </a:r>
            <a:r>
              <a:rPr kumimoji="1" lang="zh-CN" altLang="en-US" b="1" dirty="0">
                <a:latin typeface="微软雅黑" panose="020B0503020204020204" pitchFamily="34" charset="-122"/>
                <a:ea typeface="微软雅黑" panose="020B0503020204020204" pitchFamily="34" charset="-122"/>
                <a:cs typeface="宋体" panose="02010600030101010101" pitchFamily="2" charset="-122"/>
              </a:rPr>
              <a:t>的公式及特点</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754188"/>
            <a:ext cx="11107738" cy="4370388"/>
          </a:xfrm>
        </p:spPr>
        <p:txBody>
          <a:bodyPr vert="horz" wrap="square" lIns="91440" tIns="45720" rIns="91440" bIns="45720" numCol="1" anchor="t" anchorCtr="0" compatLnSpc="1">
            <a:noAutofit/>
          </a:bodyPr>
          <a:lstStyle/>
          <a:p>
            <a:pPr marL="362585" marR="0" lvl="0" indent="-362585" algn="l" defTabSz="914400" rtl="0" eaLnBrk="0" fontAlgn="base" latinLnBrk="0" hangingPunct="0">
              <a:lnSpc>
                <a:spcPts val="284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横向堆叠，即将两个表在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X</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轴向拼接在一起，可以使用</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concat</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函数完成，</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concat</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函数的基本语法如下</a:t>
            </a: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0045" marR="0" lvl="0" indent="0" algn="l" defTabSz="914400" rtl="0" eaLnBrk="0" fontAlgn="base" latinLnBrk="0" hangingPunct="0">
              <a:lnSpc>
                <a:spcPts val="2840"/>
              </a:lnSpc>
              <a:spcBef>
                <a:spcPts val="1000"/>
              </a:spcBef>
              <a:spcAft>
                <a:spcPct val="0"/>
              </a:spcAft>
              <a:buClr>
                <a:srgbClr val="032089"/>
              </a:buClr>
              <a:buSzTx/>
              <a:buFont typeface="Wingdings" panose="05000000000000000000" pitchFamily="2" charset="2"/>
              <a:buNone/>
              <a:defRPr/>
            </a:pPr>
            <a:r>
              <a:rPr kumimoji="1" lang="en-US" altLang="zh-CN" sz="2200" b="0" i="1"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pandas.</a:t>
            </a:r>
            <a:r>
              <a:rPr kumimoji="1" lang="en-US" altLang="zh-CN" sz="2200" b="1" i="1"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concat</a:t>
            </a:r>
            <a:r>
              <a:rPr kumimoji="1" lang="en-US" altLang="zh-CN" sz="22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200" b="0" i="1"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objs</a:t>
            </a:r>
            <a:r>
              <a:rPr kumimoji="1" lang="en-US" altLang="zh-CN" sz="22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axis=0, join='outer', </a:t>
            </a:r>
            <a:r>
              <a:rPr kumimoji="1" lang="en-US" altLang="zh-CN" sz="2200" b="0" i="1"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join_axes</a:t>
            </a:r>
            <a:r>
              <a:rPr kumimoji="1" lang="en-US" altLang="zh-CN" sz="22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=None, </a:t>
            </a:r>
            <a:r>
              <a:rPr kumimoji="1" lang="en-US" altLang="zh-CN" sz="2200" b="0" i="1"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ignore_index</a:t>
            </a:r>
            <a:r>
              <a:rPr kumimoji="1" lang="en-US" altLang="zh-CN" sz="22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=False, keys=None, levels=None, names=None, </a:t>
            </a:r>
            <a:r>
              <a:rPr kumimoji="1" lang="en-US" altLang="zh-CN" sz="2200" b="0" i="1"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verify_integrity</a:t>
            </a:r>
            <a:r>
              <a:rPr kumimoji="1" lang="en-US" altLang="zh-CN" sz="22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=False, copy=True</a:t>
            </a:r>
            <a:r>
              <a:rPr kumimoji="1" lang="en-US" altLang="zh-CN" sz="2200" b="0" i="1" u="none" strike="noStrike" kern="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p>
          <a:p>
            <a:pPr marL="363855" marR="0" lvl="0" indent="-363855" algn="l" defTabSz="914400" rtl="0" eaLnBrk="0" fontAlgn="base" latinLnBrk="0" hangingPunct="0">
              <a:lnSpc>
                <a:spcPts val="284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常用参数如下所示。</a:t>
            </a:r>
          </a:p>
        </p:txBody>
      </p:sp>
      <p:sp>
        <p:nvSpPr>
          <p:cNvPr id="9218" name="标题 2"/>
          <p:cNvSpPr>
            <a:spLocks noGrp="1"/>
          </p:cNvSpPr>
          <p:nvPr>
            <p:ph type="title"/>
          </p:nvPr>
        </p:nvSpPr>
        <p:spPr>
          <a:xfrm>
            <a:off x="255588" y="358775"/>
            <a:ext cx="10972800" cy="528638"/>
          </a:xfrm>
        </p:spPr>
        <p:txBody>
          <a:bodyPr vert="horz" wrap="square" lIns="91440" tIns="45720" rIns="91440" bIns="45720" anchor="ctr"/>
          <a:lstStyle/>
          <a:p>
            <a:pPr>
              <a:buNone/>
            </a:pP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堆叠合并数据</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9219" name="内容占位符 3"/>
          <p:cNvSpPr>
            <a:spLocks noGrp="1"/>
          </p:cNvSpPr>
          <p:nvPr>
            <p:ph idx="10"/>
          </p:nvPr>
        </p:nvSpPr>
        <p:spPr>
          <a:xfrm>
            <a:off x="423863" y="1138238"/>
            <a:ext cx="11107737" cy="427037"/>
          </a:xfrm>
        </p:spPr>
        <p:txBody>
          <a:bodyPr wrap="square" lIns="91440" tIns="45720" rIns="91440" bIns="45720" anchor="ctr"/>
          <a:lstStyle/>
          <a:p>
            <a:r>
              <a:rPr kumimoji="1" lang="en-US" altLang="zh-CN" b="1" dirty="0">
                <a:latin typeface="微软雅黑" panose="020B0503020204020204" pitchFamily="34" charset="-122"/>
                <a:ea typeface="微软雅黑" panose="020B0503020204020204" pitchFamily="34" charset="-122"/>
                <a:cs typeface="宋体" panose="02010600030101010101" pitchFamily="2" charset="-122"/>
              </a:rPr>
              <a:t>1. </a:t>
            </a:r>
            <a:r>
              <a:rPr kumimoji="1" lang="zh-CN" altLang="en-US" b="1" dirty="0">
                <a:latin typeface="微软雅黑" panose="020B0503020204020204" pitchFamily="34" charset="-122"/>
                <a:ea typeface="微软雅黑" panose="020B0503020204020204" pitchFamily="34" charset="-122"/>
                <a:cs typeface="宋体" panose="02010600030101010101" pitchFamily="2" charset="-122"/>
              </a:rPr>
              <a:t>横向表堆叠</a:t>
            </a:r>
          </a:p>
        </p:txBody>
      </p:sp>
      <p:graphicFrame>
        <p:nvGraphicFramePr>
          <p:cNvPr id="6" name="表格 5"/>
          <p:cNvGraphicFramePr>
            <a:graphicFrameLocks noGrp="1"/>
          </p:cNvGraphicFramePr>
          <p:nvPr/>
        </p:nvGraphicFramePr>
        <p:xfrm>
          <a:off x="285750" y="3548063"/>
          <a:ext cx="11536164" cy="2502510"/>
        </p:xfrm>
        <a:graphic>
          <a:graphicData uri="http://schemas.openxmlformats.org/drawingml/2006/table">
            <a:tbl>
              <a:tblPr firstRow="1" firstCol="1" bandRow="1">
                <a:tableStyleId>{5C22544A-7EE6-4342-B048-85BDC9FD1C3A}</a:tableStyleId>
              </a:tblPr>
              <a:tblGrid>
                <a:gridCol w="1460217"/>
                <a:gridCol w="10075947"/>
              </a:tblGrid>
              <a:tr h="432000">
                <a:tc>
                  <a:txBody>
                    <a:bodyPr/>
                    <a:lstStyle/>
                    <a:p>
                      <a:pPr algn="ctr">
                        <a:lnSpc>
                          <a:spcPct val="150000"/>
                        </a:lnSpc>
                        <a:spcAft>
                          <a:spcPts val="0"/>
                        </a:spcAft>
                      </a:pPr>
                      <a:r>
                        <a:rPr lang="zh-CN" sz="1800" kern="0" dirty="0">
                          <a:effectLst/>
                          <a:latin typeface="微软雅黑" panose="020B0503020204020204" pitchFamily="34" charset="-122"/>
                          <a:ea typeface="微软雅黑" panose="020B0503020204020204" pitchFamily="34" charset="-122"/>
                        </a:rPr>
                        <a:t>参数名称</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algn="ctr">
                        <a:lnSpc>
                          <a:spcPct val="150000"/>
                        </a:lnSpc>
                        <a:spcAft>
                          <a:spcPts val="0"/>
                        </a:spcAft>
                      </a:pPr>
                      <a:r>
                        <a:rPr lang="zh-CN" sz="1800" kern="0" dirty="0">
                          <a:effectLst/>
                          <a:latin typeface="微软雅黑" panose="020B0503020204020204" pitchFamily="34" charset="-122"/>
                          <a:ea typeface="微软雅黑" panose="020B0503020204020204" pitchFamily="34" charset="-122"/>
                        </a:rPr>
                        <a:t>说明</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r>
              <a:tr h="432000">
                <a:tc>
                  <a:txBody>
                    <a:bodyPr/>
                    <a:lstStyle/>
                    <a:p>
                      <a:pPr algn="ctr">
                        <a:lnSpc>
                          <a:spcPct val="150000"/>
                        </a:lnSpc>
                        <a:spcAft>
                          <a:spcPts val="0"/>
                        </a:spcAft>
                      </a:pPr>
                      <a:r>
                        <a:rPr lang="en-US" sz="1800" b="0" kern="0" dirty="0" err="1">
                          <a:effectLst/>
                          <a:latin typeface="微软雅黑" panose="020B0503020204020204" pitchFamily="34" charset="-122"/>
                          <a:ea typeface="微软雅黑" panose="020B0503020204020204" pitchFamily="34" charset="-122"/>
                        </a:rPr>
                        <a:t>objs</a:t>
                      </a:r>
                      <a:endParaRPr lang="zh-CN" sz="18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algn="just">
                        <a:lnSpc>
                          <a:spcPct val="150000"/>
                        </a:lnSpc>
                        <a:spcAft>
                          <a:spcPts val="0"/>
                        </a:spcAft>
                      </a:pPr>
                      <a:r>
                        <a:rPr lang="zh-CN" sz="1800" kern="0" dirty="0">
                          <a:effectLst/>
                          <a:latin typeface="微软雅黑" panose="020B0503020204020204" pitchFamily="34" charset="-122"/>
                          <a:ea typeface="微软雅黑" panose="020B0503020204020204" pitchFamily="34" charset="-122"/>
                        </a:rPr>
                        <a:t>接收多个</a:t>
                      </a:r>
                      <a:r>
                        <a:rPr lang="en-US" sz="1800" kern="0" dirty="0">
                          <a:effectLst/>
                          <a:latin typeface="微软雅黑" panose="020B0503020204020204" pitchFamily="34" charset="-122"/>
                          <a:ea typeface="微软雅黑" panose="020B0503020204020204" pitchFamily="34" charset="-122"/>
                        </a:rPr>
                        <a:t>Series</a:t>
                      </a:r>
                      <a:r>
                        <a:rPr lang="zh-CN" sz="1800" kern="0" dirty="0">
                          <a:effectLst/>
                          <a:latin typeface="微软雅黑" panose="020B0503020204020204" pitchFamily="34" charset="-122"/>
                          <a:ea typeface="微软雅黑" panose="020B0503020204020204" pitchFamily="34" charset="-122"/>
                        </a:rPr>
                        <a:t>，</a:t>
                      </a:r>
                      <a:r>
                        <a:rPr lang="en-US" sz="1800" kern="0" dirty="0" err="1">
                          <a:effectLst/>
                          <a:latin typeface="微软雅黑" panose="020B0503020204020204" pitchFamily="34" charset="-122"/>
                          <a:ea typeface="微软雅黑" panose="020B0503020204020204" pitchFamily="34" charset="-122"/>
                        </a:rPr>
                        <a:t>DataFrame</a:t>
                      </a:r>
                      <a:r>
                        <a:rPr lang="zh-CN" sz="1800" kern="0" dirty="0">
                          <a:effectLst/>
                          <a:latin typeface="微软雅黑" panose="020B0503020204020204" pitchFamily="34" charset="-122"/>
                          <a:ea typeface="微软雅黑" panose="020B0503020204020204" pitchFamily="34" charset="-122"/>
                        </a:rPr>
                        <a:t>，</a:t>
                      </a:r>
                      <a:r>
                        <a:rPr lang="en-US" sz="1800" kern="0" dirty="0">
                          <a:effectLst/>
                          <a:latin typeface="微软雅黑" panose="020B0503020204020204" pitchFamily="34" charset="-122"/>
                          <a:ea typeface="微软雅黑" panose="020B0503020204020204" pitchFamily="34" charset="-122"/>
                        </a:rPr>
                        <a:t>Panel</a:t>
                      </a:r>
                      <a:r>
                        <a:rPr lang="zh-CN" sz="1800" kern="0" dirty="0">
                          <a:effectLst/>
                          <a:latin typeface="微软雅黑" panose="020B0503020204020204" pitchFamily="34" charset="-122"/>
                          <a:ea typeface="微软雅黑" panose="020B0503020204020204" pitchFamily="34" charset="-122"/>
                        </a:rPr>
                        <a:t>的组合。表示参与链接的</a:t>
                      </a:r>
                      <a:r>
                        <a:rPr lang="en-US" sz="1800" kern="0" dirty="0">
                          <a:effectLst/>
                          <a:latin typeface="微软雅黑" panose="020B0503020204020204" pitchFamily="34" charset="-122"/>
                          <a:ea typeface="微软雅黑" panose="020B0503020204020204" pitchFamily="34" charset="-122"/>
                        </a:rPr>
                        <a:t>pandas</a:t>
                      </a:r>
                      <a:r>
                        <a:rPr lang="zh-CN" sz="1800" kern="0" dirty="0">
                          <a:effectLst/>
                          <a:latin typeface="微软雅黑" panose="020B0503020204020204" pitchFamily="34" charset="-122"/>
                          <a:ea typeface="微软雅黑" panose="020B0503020204020204" pitchFamily="34" charset="-122"/>
                        </a:rPr>
                        <a:t>对象的列表的组合。无默认。</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r>
              <a:tr h="432000">
                <a:tc>
                  <a:txBody>
                    <a:bodyPr/>
                    <a:lstStyle/>
                    <a:p>
                      <a:pPr algn="ctr">
                        <a:lnSpc>
                          <a:spcPct val="150000"/>
                        </a:lnSpc>
                        <a:spcAft>
                          <a:spcPts val="0"/>
                        </a:spcAft>
                      </a:pPr>
                      <a:r>
                        <a:rPr lang="en-US" sz="1800" b="0" kern="0" dirty="0">
                          <a:effectLst/>
                          <a:latin typeface="微软雅黑" panose="020B0503020204020204" pitchFamily="34" charset="-122"/>
                          <a:ea typeface="微软雅黑" panose="020B0503020204020204" pitchFamily="34" charset="-122"/>
                        </a:rPr>
                        <a:t>axis</a:t>
                      </a:r>
                      <a:endParaRPr lang="zh-CN" sz="18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algn="just">
                        <a:lnSpc>
                          <a:spcPct val="150000"/>
                        </a:lnSpc>
                        <a:spcAft>
                          <a:spcPts val="0"/>
                        </a:spcAft>
                      </a:pPr>
                      <a:r>
                        <a:rPr lang="zh-CN" sz="1800" kern="0" dirty="0">
                          <a:effectLst/>
                          <a:latin typeface="微软雅黑" panose="020B0503020204020204" pitchFamily="34" charset="-122"/>
                          <a:ea typeface="微软雅黑" panose="020B0503020204020204" pitchFamily="34" charset="-122"/>
                        </a:rPr>
                        <a:t>接收</a:t>
                      </a:r>
                      <a:r>
                        <a:rPr lang="en-US" sz="1800" kern="0" dirty="0">
                          <a:effectLst/>
                          <a:latin typeface="微软雅黑" panose="020B0503020204020204" pitchFamily="34" charset="-122"/>
                          <a:ea typeface="微软雅黑" panose="020B0503020204020204" pitchFamily="34" charset="-122"/>
                        </a:rPr>
                        <a:t>0</a:t>
                      </a:r>
                      <a:r>
                        <a:rPr lang="zh-CN" sz="1800" kern="0" dirty="0">
                          <a:effectLst/>
                          <a:latin typeface="微软雅黑" panose="020B0503020204020204" pitchFamily="34" charset="-122"/>
                          <a:ea typeface="微软雅黑" panose="020B0503020204020204" pitchFamily="34" charset="-122"/>
                        </a:rPr>
                        <a:t>或</a:t>
                      </a:r>
                      <a:r>
                        <a:rPr lang="en-US" sz="1800" kern="0" dirty="0">
                          <a:effectLst/>
                          <a:latin typeface="微软雅黑" panose="020B0503020204020204" pitchFamily="34" charset="-122"/>
                          <a:ea typeface="微软雅黑" panose="020B0503020204020204" pitchFamily="34" charset="-122"/>
                        </a:rPr>
                        <a:t>1</a:t>
                      </a:r>
                      <a:r>
                        <a:rPr lang="zh-CN" sz="1800" kern="0" dirty="0">
                          <a:effectLst/>
                          <a:latin typeface="微软雅黑" panose="020B0503020204020204" pitchFamily="34" charset="-122"/>
                          <a:ea typeface="微软雅黑" panose="020B0503020204020204" pitchFamily="34" charset="-122"/>
                        </a:rPr>
                        <a:t>。表示连接的轴向，默认为</a:t>
                      </a:r>
                      <a:r>
                        <a:rPr lang="en-US" sz="1800" kern="0" dirty="0">
                          <a:effectLst/>
                          <a:latin typeface="微软雅黑" panose="020B0503020204020204" pitchFamily="34" charset="-122"/>
                          <a:ea typeface="微软雅黑" panose="020B0503020204020204" pitchFamily="34" charset="-122"/>
                        </a:rPr>
                        <a:t>0</a:t>
                      </a:r>
                      <a:r>
                        <a:rPr lang="zh-CN" sz="1800" kern="0" dirty="0">
                          <a:effectLst/>
                          <a:latin typeface="微软雅黑" panose="020B0503020204020204" pitchFamily="34" charset="-122"/>
                          <a:ea typeface="微软雅黑" panose="020B0503020204020204" pitchFamily="34" charset="-122"/>
                        </a:rPr>
                        <a:t>。</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r>
              <a:tr h="432000">
                <a:tc>
                  <a:txBody>
                    <a:bodyPr/>
                    <a:lstStyle/>
                    <a:p>
                      <a:pPr algn="ctr">
                        <a:lnSpc>
                          <a:spcPct val="150000"/>
                        </a:lnSpc>
                        <a:spcAft>
                          <a:spcPts val="0"/>
                        </a:spcAft>
                      </a:pPr>
                      <a:r>
                        <a:rPr lang="en-US" sz="1800" b="0" kern="0">
                          <a:effectLst/>
                          <a:latin typeface="微软雅黑" panose="020B0503020204020204" pitchFamily="34" charset="-122"/>
                          <a:ea typeface="微软雅黑" panose="020B0503020204020204" pitchFamily="34" charset="-122"/>
                        </a:rPr>
                        <a:t>join</a:t>
                      </a:r>
                      <a:endParaRPr lang="zh-CN" sz="1800" b="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algn="just">
                        <a:lnSpc>
                          <a:spcPct val="150000"/>
                        </a:lnSpc>
                        <a:spcAft>
                          <a:spcPts val="0"/>
                        </a:spcAft>
                      </a:pPr>
                      <a:r>
                        <a:rPr lang="zh-CN" sz="1800" kern="0" dirty="0">
                          <a:effectLst/>
                          <a:latin typeface="微软雅黑" panose="020B0503020204020204" pitchFamily="34" charset="-122"/>
                          <a:ea typeface="微软雅黑" panose="020B0503020204020204" pitchFamily="34" charset="-122"/>
                        </a:rPr>
                        <a:t>接收</a:t>
                      </a:r>
                      <a:r>
                        <a:rPr lang="en-US" sz="1800" kern="0" dirty="0">
                          <a:effectLst/>
                          <a:latin typeface="微软雅黑" panose="020B0503020204020204" pitchFamily="34" charset="-122"/>
                          <a:ea typeface="微软雅黑" panose="020B0503020204020204" pitchFamily="34" charset="-122"/>
                        </a:rPr>
                        <a:t>inner</a:t>
                      </a:r>
                      <a:r>
                        <a:rPr lang="zh-CN" sz="1800" kern="0" dirty="0">
                          <a:effectLst/>
                          <a:latin typeface="微软雅黑" panose="020B0503020204020204" pitchFamily="34" charset="-122"/>
                          <a:ea typeface="微软雅黑" panose="020B0503020204020204" pitchFamily="34" charset="-122"/>
                        </a:rPr>
                        <a:t>或</a:t>
                      </a:r>
                      <a:r>
                        <a:rPr lang="en-US" sz="1800" kern="0" dirty="0">
                          <a:effectLst/>
                          <a:latin typeface="微软雅黑" panose="020B0503020204020204" pitchFamily="34" charset="-122"/>
                          <a:ea typeface="微软雅黑" panose="020B0503020204020204" pitchFamily="34" charset="-122"/>
                        </a:rPr>
                        <a:t>outer</a:t>
                      </a:r>
                      <a:r>
                        <a:rPr lang="zh-CN" sz="1800" kern="0" dirty="0">
                          <a:effectLst/>
                          <a:latin typeface="微软雅黑" panose="020B0503020204020204" pitchFamily="34" charset="-122"/>
                          <a:ea typeface="微软雅黑" panose="020B0503020204020204" pitchFamily="34" charset="-122"/>
                        </a:rPr>
                        <a:t>。表示其他轴向上的索引是按交集（</a:t>
                      </a:r>
                      <a:r>
                        <a:rPr lang="en-US" sz="1800" kern="0" dirty="0">
                          <a:effectLst/>
                          <a:latin typeface="微软雅黑" panose="020B0503020204020204" pitchFamily="34" charset="-122"/>
                          <a:ea typeface="微软雅黑" panose="020B0503020204020204" pitchFamily="34" charset="-122"/>
                        </a:rPr>
                        <a:t>inner</a:t>
                      </a:r>
                      <a:r>
                        <a:rPr lang="zh-CN" sz="1800" kern="0" dirty="0">
                          <a:effectLst/>
                          <a:latin typeface="微软雅黑" panose="020B0503020204020204" pitchFamily="34" charset="-122"/>
                          <a:ea typeface="微软雅黑" panose="020B0503020204020204" pitchFamily="34" charset="-122"/>
                        </a:rPr>
                        <a:t>）还是并集（</a:t>
                      </a:r>
                      <a:r>
                        <a:rPr lang="en-US" sz="1800" kern="0" dirty="0">
                          <a:effectLst/>
                          <a:latin typeface="微软雅黑" panose="020B0503020204020204" pitchFamily="34" charset="-122"/>
                          <a:ea typeface="微软雅黑" panose="020B0503020204020204" pitchFamily="34" charset="-122"/>
                        </a:rPr>
                        <a:t>outer</a:t>
                      </a:r>
                      <a:r>
                        <a:rPr lang="zh-CN" sz="1800" kern="0" dirty="0">
                          <a:effectLst/>
                          <a:latin typeface="微软雅黑" panose="020B0503020204020204" pitchFamily="34" charset="-122"/>
                          <a:ea typeface="微软雅黑" panose="020B0503020204020204" pitchFamily="34" charset="-122"/>
                        </a:rPr>
                        <a:t>）进行合并。默认为</a:t>
                      </a:r>
                      <a:r>
                        <a:rPr lang="en-US" sz="1800" kern="0" dirty="0">
                          <a:effectLst/>
                          <a:latin typeface="微软雅黑" panose="020B0503020204020204" pitchFamily="34" charset="-122"/>
                          <a:ea typeface="微软雅黑" panose="020B0503020204020204" pitchFamily="34" charset="-122"/>
                        </a:rPr>
                        <a:t>outer</a:t>
                      </a:r>
                      <a:r>
                        <a:rPr lang="zh-CN" sz="1800" kern="0" dirty="0">
                          <a:effectLst/>
                          <a:latin typeface="微软雅黑" panose="020B0503020204020204" pitchFamily="34" charset="-122"/>
                          <a:ea typeface="微软雅黑" panose="020B0503020204020204" pitchFamily="34" charset="-122"/>
                        </a:rPr>
                        <a:t>。</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r>
              <a:tr h="432000">
                <a:tc>
                  <a:txBody>
                    <a:bodyPr/>
                    <a:lstStyle/>
                    <a:p>
                      <a:pPr algn="ctr">
                        <a:lnSpc>
                          <a:spcPct val="150000"/>
                        </a:lnSpc>
                        <a:spcAft>
                          <a:spcPts val="0"/>
                        </a:spcAft>
                      </a:pPr>
                      <a:r>
                        <a:rPr lang="en-US" sz="1800" b="0" kern="0" dirty="0" err="1">
                          <a:effectLst/>
                          <a:latin typeface="微软雅黑" panose="020B0503020204020204" pitchFamily="34" charset="-122"/>
                          <a:ea typeface="微软雅黑" panose="020B0503020204020204" pitchFamily="34" charset="-122"/>
                        </a:rPr>
                        <a:t>join_axes</a:t>
                      </a:r>
                      <a:endParaRPr lang="zh-CN" sz="18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algn="just">
                        <a:lnSpc>
                          <a:spcPct val="150000"/>
                        </a:lnSpc>
                        <a:spcAft>
                          <a:spcPts val="0"/>
                        </a:spcAft>
                      </a:pPr>
                      <a:r>
                        <a:rPr lang="zh-CN" sz="1800" kern="0" dirty="0">
                          <a:effectLst/>
                          <a:latin typeface="微软雅黑" panose="020B0503020204020204" pitchFamily="34" charset="-122"/>
                          <a:ea typeface="微软雅黑" panose="020B0503020204020204" pitchFamily="34" charset="-122"/>
                        </a:rPr>
                        <a:t>接收</a:t>
                      </a:r>
                      <a:r>
                        <a:rPr lang="en-US" sz="1800" kern="0" dirty="0">
                          <a:effectLst/>
                          <a:latin typeface="微软雅黑" panose="020B0503020204020204" pitchFamily="34" charset="-122"/>
                          <a:ea typeface="微软雅黑" panose="020B0503020204020204" pitchFamily="34" charset="-122"/>
                        </a:rPr>
                        <a:t>Index</a:t>
                      </a:r>
                      <a:r>
                        <a:rPr lang="zh-CN" sz="1800" kern="0" dirty="0">
                          <a:effectLst/>
                          <a:latin typeface="微软雅黑" panose="020B0503020204020204" pitchFamily="34" charset="-122"/>
                          <a:ea typeface="微软雅黑" panose="020B0503020204020204" pitchFamily="34" charset="-122"/>
                        </a:rPr>
                        <a:t>对象。表示用于其他</a:t>
                      </a:r>
                      <a:r>
                        <a:rPr lang="en-US" sz="1800" kern="0" dirty="0">
                          <a:effectLst/>
                          <a:latin typeface="微软雅黑" panose="020B0503020204020204" pitchFamily="34" charset="-122"/>
                          <a:ea typeface="微软雅黑" panose="020B0503020204020204" pitchFamily="34" charset="-122"/>
                        </a:rPr>
                        <a:t>n-1</a:t>
                      </a:r>
                      <a:r>
                        <a:rPr lang="zh-CN" sz="1800" kern="0" dirty="0">
                          <a:effectLst/>
                          <a:latin typeface="微软雅黑" panose="020B0503020204020204" pitchFamily="34" charset="-122"/>
                          <a:ea typeface="微软雅黑" panose="020B0503020204020204" pitchFamily="34" charset="-122"/>
                        </a:rPr>
                        <a:t>条轴的索引，不执行并集／交集运算。</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noRot="1" noChangeAspect="1" noMove="1" noResize="1" noEditPoints="1" noAdjustHandles="1" noChangeArrowheads="1" noChangeShapeType="1" noTextEdit="1"/>
          </p:cNvSpPr>
          <p:nvPr>
            <p:ph idx="1"/>
          </p:nvPr>
        </p:nvSpPr>
        <p:spPr bwMode="auto">
          <a:xfrm>
            <a:off x="423819" y="1754668"/>
            <a:ext cx="11325816" cy="4369231"/>
          </a:xfrm>
          <a:blipFill rotWithShape="1">
            <a:blip r:embed="rId2"/>
            <a:stretch>
              <a:fillRect l="-485" r="-323"/>
            </a:stretch>
          </a:blipFill>
          <a:effectLst/>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pPr fontAlgn="base"/>
            <a:r>
              <a:rPr lang="zh-CN" altLang="en-US" strike="noStrike" noProof="1">
                <a:noFill/>
              </a:rPr>
              <a:t> </a:t>
            </a:r>
          </a:p>
        </p:txBody>
      </p:sp>
      <p:sp>
        <p:nvSpPr>
          <p:cNvPr id="38914" name="标题 2"/>
          <p:cNvSpPr>
            <a:spLocks noGrp="1"/>
          </p:cNvSpPr>
          <p:nvPr>
            <p:ph type="title"/>
          </p:nvPr>
        </p:nvSpPr>
        <p:spPr>
          <a:xfrm>
            <a:off x="255588" y="358775"/>
            <a:ext cx="10972800" cy="528638"/>
          </a:xfrm>
        </p:spPr>
        <p:txBody>
          <a:bodyPr vert="horz" wrap="square" lIns="91440" tIns="45720" rIns="91440" bIns="45720" anchor="ctr"/>
          <a:lstStyle/>
          <a:p>
            <a:pPr>
              <a:buNone/>
            </a:pP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小数定标标准化数据</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38915" name="内容占位符 3"/>
          <p:cNvSpPr>
            <a:spLocks noGrp="1"/>
          </p:cNvSpPr>
          <p:nvPr>
            <p:ph idx="10"/>
          </p:nvPr>
        </p:nvSpPr>
        <p:spPr>
          <a:xfrm>
            <a:off x="423863" y="1138238"/>
            <a:ext cx="11107737" cy="427037"/>
          </a:xfrm>
        </p:spPr>
        <p:txBody>
          <a:bodyPr wrap="square" lIns="91440" tIns="45720" rIns="91440" bIns="45720" anchor="ctr"/>
          <a:lstStyle/>
          <a:p>
            <a:r>
              <a:rPr kumimoji="1" lang="zh-CN" altLang="en-US" b="1" dirty="0">
                <a:latin typeface="微软雅黑" panose="020B0503020204020204" pitchFamily="34" charset="-122"/>
                <a:ea typeface="微软雅黑" panose="020B0503020204020204" pitchFamily="34" charset="-122"/>
                <a:cs typeface="宋体" panose="02010600030101010101" pitchFamily="2" charset="-122"/>
              </a:rPr>
              <a:t>小数定标标准化公式及对比</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内容占位符 1"/>
          <p:cNvSpPr>
            <a:spLocks noGrp="1"/>
          </p:cNvSpPr>
          <p:nvPr>
            <p:ph idx="1"/>
          </p:nvPr>
        </p:nvSpPr>
        <p:spPr>
          <a:xfrm>
            <a:off x="423863" y="1754188"/>
            <a:ext cx="11107737" cy="4370387"/>
          </a:xfrm>
        </p:spPr>
        <p:txBody>
          <a:bodyPr vert="horz" wrap="square" lIns="91440" tIns="45720" rIns="91440" bIns="45720" anchor="t"/>
          <a:lstStyle/>
          <a:p>
            <a:pPr>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数据分析模型中有相当一部分的算法模型都要求输入的特征为数值型，但实际数据中特征的类型不一定只有数值型，还会存在相当一部分的类别型，这部分的特征需要经过哑变量处理才可以放入模型之中。哑变量处理的原理示例如</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图。</a:t>
            </a:r>
          </a:p>
        </p:txBody>
      </p:sp>
      <p:sp>
        <p:nvSpPr>
          <p:cNvPr id="40962" name="标题 2"/>
          <p:cNvSpPr>
            <a:spLocks noGrp="1"/>
          </p:cNvSpPr>
          <p:nvPr>
            <p:ph type="title"/>
          </p:nvPr>
        </p:nvSpPr>
        <p:spPr>
          <a:xfrm>
            <a:off x="255588" y="358775"/>
            <a:ext cx="10972800" cy="528638"/>
          </a:xfrm>
        </p:spPr>
        <p:txBody>
          <a:bodyPr vert="horz" wrap="square" lIns="91440" tIns="45720" rIns="91440" bIns="45720" anchor="ctr"/>
          <a:lstStyle/>
          <a:p>
            <a:pPr>
              <a:buNone/>
            </a:pP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哑变量处理类别数据</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40963" name="内容占位符 3"/>
          <p:cNvSpPr>
            <a:spLocks noGrp="1"/>
          </p:cNvSpPr>
          <p:nvPr>
            <p:ph idx="10"/>
          </p:nvPr>
        </p:nvSpPr>
        <p:spPr>
          <a:xfrm>
            <a:off x="423863" y="1138238"/>
            <a:ext cx="11107737" cy="427037"/>
          </a:xfrm>
        </p:spPr>
        <p:txBody>
          <a:bodyPr wrap="square" lIns="91440" tIns="45720" rIns="91440" bIns="45720" anchor="ctr"/>
          <a:lstStyle/>
          <a:p>
            <a:r>
              <a:rPr kumimoji="1" lang="zh-CN" altLang="en-US" b="1" dirty="0">
                <a:latin typeface="微软雅黑" panose="020B0503020204020204" pitchFamily="34" charset="-122"/>
                <a:ea typeface="微软雅黑" panose="020B0503020204020204" pitchFamily="34" charset="-122"/>
                <a:cs typeface="宋体" panose="02010600030101010101" pitchFamily="2" charset="-122"/>
              </a:rPr>
              <a:t>哑变量处理</a:t>
            </a:r>
          </a:p>
        </p:txBody>
      </p:sp>
      <p:pic>
        <p:nvPicPr>
          <p:cNvPr id="40964" name="Picture 2"/>
          <p:cNvPicPr>
            <a:picLocks noChangeAspect="1"/>
          </p:cNvPicPr>
          <p:nvPr/>
        </p:nvPicPr>
        <p:blipFill>
          <a:blip r:embed="rId2"/>
          <a:stretch>
            <a:fillRect/>
          </a:stretch>
        </p:blipFill>
        <p:spPr>
          <a:xfrm>
            <a:off x="3440113" y="2824163"/>
            <a:ext cx="4916487" cy="3390900"/>
          </a:xfrm>
          <a:prstGeom prst="rect">
            <a:avLst/>
          </a:prstGeom>
          <a:noFill/>
          <a:ln w="9525" cap="flat" cmpd="sng">
            <a:solidFill>
              <a:schemeClr val="tx1"/>
            </a:solidFill>
            <a:prstDash val="solid"/>
            <a:miter/>
            <a:headEnd type="none" w="med" len="med"/>
            <a:tailEnd type="none" w="med" len="me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7988" y="1382713"/>
            <a:ext cx="11107738" cy="4368800"/>
          </a:xfrm>
        </p:spPr>
        <p:txBody>
          <a:bodyPr vert="horz" wrap="square" lIns="91440" tIns="45720" rIns="91440" bIns="45720" numCol="1" anchor="t" anchorCtr="0" compatLnSpc="1">
            <a:noAutofit/>
          </a:bodyPr>
          <a:lstStyle/>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Python</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中可以利用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pandas</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库中的</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get_dummies</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函数对类别型特征进行哑变量</a:t>
            </a: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处理</a:t>
            </a:r>
            <a:r>
              <a:rPr kumimoji="1" lang="zh-CN" altLang="en-US"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0045"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en-US" altLang="zh-CN" sz="2200" b="0" i="1"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pandas.</a:t>
            </a:r>
            <a:r>
              <a:rPr kumimoji="1" lang="en-US" altLang="zh-CN" sz="2200" b="1" i="1"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get_dummies</a:t>
            </a:r>
            <a:r>
              <a:rPr kumimoji="1" lang="en-US" altLang="zh-CN" sz="22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(data, prefix=None, </a:t>
            </a:r>
            <a:r>
              <a:rPr kumimoji="1" lang="en-US" altLang="zh-CN" sz="2200" b="0" i="1"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prefix_sep</a:t>
            </a:r>
            <a:r>
              <a:rPr kumimoji="1" lang="en-US" altLang="zh-CN" sz="22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='_', </a:t>
            </a:r>
            <a:r>
              <a:rPr kumimoji="1" lang="en-US" altLang="zh-CN" sz="2200" b="0" i="1"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dummy_na</a:t>
            </a:r>
            <a:r>
              <a:rPr kumimoji="1" lang="en-US" altLang="zh-CN" sz="22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=False, columns=None, sparse=False, </a:t>
            </a:r>
            <a:r>
              <a:rPr kumimoji="1" lang="en-US" altLang="zh-CN" sz="2200" b="0" i="1"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drop_first</a:t>
            </a:r>
            <a:r>
              <a:rPr kumimoji="1" lang="en-US" altLang="zh-CN" sz="22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=False)</a:t>
            </a:r>
            <a:endParaRPr kumimoji="1" lang="zh-CN" altLang="en-US" sz="22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1986" name="标题 2"/>
          <p:cNvSpPr>
            <a:spLocks noGrp="1"/>
          </p:cNvSpPr>
          <p:nvPr>
            <p:ph type="title"/>
          </p:nvPr>
        </p:nvSpPr>
        <p:spPr>
          <a:xfrm>
            <a:off x="255588" y="358775"/>
            <a:ext cx="10972800" cy="528638"/>
          </a:xfrm>
        </p:spPr>
        <p:txBody>
          <a:bodyPr vert="horz" wrap="square" lIns="91440" tIns="45720" rIns="91440" bIns="45720" anchor="ctr"/>
          <a:lstStyle/>
          <a:p>
            <a:pPr>
              <a:buNone/>
            </a:pP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哑变量处理类别数据</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41987" name="内容占位符 3"/>
          <p:cNvSpPr>
            <a:spLocks noGrp="1"/>
          </p:cNvSpPr>
          <p:nvPr>
            <p:ph idx="10"/>
          </p:nvPr>
        </p:nvSpPr>
        <p:spPr>
          <a:xfrm>
            <a:off x="423863" y="1001713"/>
            <a:ext cx="11107737" cy="425450"/>
          </a:xfrm>
        </p:spPr>
        <p:txBody>
          <a:bodyPr wrap="square" lIns="91440" tIns="45720" rIns="91440" bIns="45720" anchor="ctr"/>
          <a:lstStyle/>
          <a:p>
            <a:r>
              <a:rPr kumimoji="1" lang="en-US" altLang="zh-CN" b="1" dirty="0">
                <a:latin typeface="微软雅黑" panose="020B0503020204020204" pitchFamily="34" charset="-122"/>
                <a:ea typeface="微软雅黑" panose="020B0503020204020204" pitchFamily="34" charset="-122"/>
                <a:cs typeface="宋体" panose="02010600030101010101" pitchFamily="2" charset="-122"/>
              </a:rPr>
              <a:t>get_dummies</a:t>
            </a:r>
            <a:r>
              <a:rPr kumimoji="1" lang="zh-CN" altLang="zh-CN" b="1" dirty="0">
                <a:latin typeface="微软雅黑" panose="020B0503020204020204" pitchFamily="34" charset="-122"/>
                <a:ea typeface="微软雅黑" panose="020B0503020204020204" pitchFamily="34" charset="-122"/>
                <a:cs typeface="宋体" panose="02010600030101010101" pitchFamily="2" charset="-122"/>
              </a:rPr>
              <a:t>函数</a:t>
            </a:r>
            <a:endParaRPr kumimoji="1" lang="zh-CN" altLang="en-US" b="1" dirty="0">
              <a:latin typeface="微软雅黑" panose="020B0503020204020204" pitchFamily="34" charset="-122"/>
              <a:ea typeface="微软雅黑" panose="020B0503020204020204" pitchFamily="34" charset="-122"/>
              <a:cs typeface="宋体" panose="02010600030101010101" pitchFamily="2" charset="-122"/>
            </a:endParaRPr>
          </a:p>
        </p:txBody>
      </p:sp>
      <p:graphicFrame>
        <p:nvGraphicFramePr>
          <p:cNvPr id="5" name="表格 4"/>
          <p:cNvGraphicFramePr>
            <a:graphicFrameLocks noGrp="1"/>
          </p:cNvGraphicFramePr>
          <p:nvPr/>
        </p:nvGraphicFramePr>
        <p:xfrm>
          <a:off x="280988" y="3011488"/>
          <a:ext cx="11306993" cy="3208467"/>
        </p:xfrm>
        <a:graphic>
          <a:graphicData uri="http://schemas.openxmlformats.org/drawingml/2006/table">
            <a:tbl>
              <a:tblPr firstRow="1" firstCol="1" bandRow="1">
                <a:tableStyleId>{5C22544A-7EE6-4342-B048-85BDC9FD1C3A}</a:tableStyleId>
              </a:tblPr>
              <a:tblGrid>
                <a:gridCol w="1837211"/>
                <a:gridCol w="9469782"/>
              </a:tblGrid>
              <a:tr h="360000">
                <a:tc>
                  <a:txBody>
                    <a:bodyPr/>
                    <a:lstStyle/>
                    <a:p>
                      <a:pPr algn="ctr">
                        <a:lnSpc>
                          <a:spcPct val="150000"/>
                        </a:lnSpc>
                        <a:spcAft>
                          <a:spcPts val="0"/>
                        </a:spcAft>
                      </a:pPr>
                      <a:r>
                        <a:rPr lang="zh-CN" sz="1600" kern="0" dirty="0">
                          <a:effectLst/>
                          <a:latin typeface="微软雅黑" panose="020B0503020204020204" pitchFamily="34" charset="-122"/>
                          <a:ea typeface="微软雅黑" panose="020B0503020204020204" pitchFamily="34" charset="-122"/>
                        </a:rPr>
                        <a:t>参数名称</a:t>
                      </a:r>
                      <a:endParaRPr lang="zh-CN" sz="16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24001" marR="24001" marT="0" marB="0" anchor="ctr"/>
                </a:tc>
                <a:tc>
                  <a:txBody>
                    <a:bodyPr/>
                    <a:lstStyle/>
                    <a:p>
                      <a:pPr algn="ctr">
                        <a:lnSpc>
                          <a:spcPct val="150000"/>
                        </a:lnSpc>
                        <a:spcAft>
                          <a:spcPts val="0"/>
                        </a:spcAft>
                      </a:pPr>
                      <a:r>
                        <a:rPr lang="zh-CN" sz="1600" kern="0" dirty="0">
                          <a:effectLst/>
                          <a:latin typeface="微软雅黑" panose="020B0503020204020204" pitchFamily="34" charset="-122"/>
                          <a:ea typeface="微软雅黑" panose="020B0503020204020204" pitchFamily="34" charset="-122"/>
                        </a:rPr>
                        <a:t>说明</a:t>
                      </a:r>
                      <a:endParaRPr lang="zh-CN" sz="16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24001" marR="24001" marT="0" marB="0" anchor="ctr"/>
                </a:tc>
              </a:tr>
              <a:tr h="360000">
                <a:tc>
                  <a:txBody>
                    <a:bodyPr/>
                    <a:lstStyle/>
                    <a:p>
                      <a:pPr algn="ctr">
                        <a:lnSpc>
                          <a:spcPct val="150000"/>
                        </a:lnSpc>
                        <a:spcAft>
                          <a:spcPts val="0"/>
                        </a:spcAft>
                      </a:pPr>
                      <a:r>
                        <a:rPr lang="en-US" sz="1600" b="0" kern="0" dirty="0">
                          <a:effectLst/>
                          <a:latin typeface="微软雅黑" panose="020B0503020204020204" pitchFamily="34" charset="-122"/>
                          <a:ea typeface="微软雅黑" panose="020B0503020204020204" pitchFamily="34" charset="-122"/>
                        </a:rPr>
                        <a:t>data</a:t>
                      </a:r>
                      <a:endParaRPr lang="zh-CN" sz="16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24001" marR="24001" marT="0" marB="0" anchor="ctr"/>
                </a:tc>
                <a:tc>
                  <a:txBody>
                    <a:bodyPr/>
                    <a:lstStyle/>
                    <a:p>
                      <a:pPr algn="just">
                        <a:lnSpc>
                          <a:spcPct val="150000"/>
                        </a:lnSpc>
                        <a:spcAft>
                          <a:spcPts val="0"/>
                        </a:spcAft>
                      </a:pPr>
                      <a:r>
                        <a:rPr lang="zh-CN" sz="1600" kern="0">
                          <a:effectLst/>
                          <a:latin typeface="微软雅黑" panose="020B0503020204020204" pitchFamily="34" charset="-122"/>
                          <a:ea typeface="微软雅黑" panose="020B0503020204020204" pitchFamily="34" charset="-122"/>
                        </a:rPr>
                        <a:t>接收</a:t>
                      </a:r>
                      <a:r>
                        <a:rPr lang="en-US" sz="1600" kern="0">
                          <a:effectLst/>
                          <a:latin typeface="微软雅黑" panose="020B0503020204020204" pitchFamily="34" charset="-122"/>
                          <a:ea typeface="微软雅黑" panose="020B0503020204020204" pitchFamily="34" charset="-122"/>
                        </a:rPr>
                        <a:t>array</a:t>
                      </a:r>
                      <a:r>
                        <a:rPr lang="zh-CN" sz="1600" kern="0">
                          <a:effectLst/>
                          <a:latin typeface="微软雅黑" panose="020B0503020204020204" pitchFamily="34" charset="-122"/>
                          <a:ea typeface="微软雅黑" panose="020B0503020204020204" pitchFamily="34" charset="-122"/>
                        </a:rPr>
                        <a:t>、</a:t>
                      </a:r>
                      <a:r>
                        <a:rPr lang="en-US" sz="1600" kern="0">
                          <a:effectLst/>
                          <a:latin typeface="微软雅黑" panose="020B0503020204020204" pitchFamily="34" charset="-122"/>
                          <a:ea typeface="微软雅黑" panose="020B0503020204020204" pitchFamily="34" charset="-122"/>
                        </a:rPr>
                        <a:t>DataFrame</a:t>
                      </a:r>
                      <a:r>
                        <a:rPr lang="zh-CN" sz="1600" kern="0">
                          <a:effectLst/>
                          <a:latin typeface="微软雅黑" panose="020B0503020204020204" pitchFamily="34" charset="-122"/>
                          <a:ea typeface="微软雅黑" panose="020B0503020204020204" pitchFamily="34" charset="-122"/>
                        </a:rPr>
                        <a:t>或者</a:t>
                      </a:r>
                      <a:r>
                        <a:rPr lang="en-US" sz="1600" kern="0">
                          <a:effectLst/>
                          <a:latin typeface="微软雅黑" panose="020B0503020204020204" pitchFamily="34" charset="-122"/>
                          <a:ea typeface="微软雅黑" panose="020B0503020204020204" pitchFamily="34" charset="-122"/>
                        </a:rPr>
                        <a:t>Series</a:t>
                      </a:r>
                      <a:r>
                        <a:rPr lang="zh-CN" sz="1600" kern="0">
                          <a:effectLst/>
                          <a:latin typeface="微软雅黑" panose="020B0503020204020204" pitchFamily="34" charset="-122"/>
                          <a:ea typeface="微软雅黑" panose="020B0503020204020204" pitchFamily="34" charset="-122"/>
                        </a:rPr>
                        <a:t>。表示需要哑变量处理的数据。无默认。</a:t>
                      </a:r>
                      <a:endParaRPr lang="zh-CN" sz="16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24001" marR="24001" marT="0" marB="0" anchor="ctr"/>
                </a:tc>
              </a:tr>
              <a:tr h="360000">
                <a:tc>
                  <a:txBody>
                    <a:bodyPr/>
                    <a:lstStyle/>
                    <a:p>
                      <a:pPr algn="ctr">
                        <a:lnSpc>
                          <a:spcPct val="150000"/>
                        </a:lnSpc>
                        <a:spcAft>
                          <a:spcPts val="0"/>
                        </a:spcAft>
                      </a:pPr>
                      <a:r>
                        <a:rPr lang="en-US" sz="1600" b="0" kern="0">
                          <a:effectLst/>
                          <a:latin typeface="微软雅黑" panose="020B0503020204020204" pitchFamily="34" charset="-122"/>
                          <a:ea typeface="微软雅黑" panose="020B0503020204020204" pitchFamily="34" charset="-122"/>
                        </a:rPr>
                        <a:t>prefix</a:t>
                      </a:r>
                      <a:endParaRPr lang="zh-CN" sz="1600" b="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24001" marR="24001" marT="0" marB="0" anchor="ctr"/>
                </a:tc>
                <a:tc>
                  <a:txBody>
                    <a:bodyPr/>
                    <a:lstStyle/>
                    <a:p>
                      <a:pPr algn="just">
                        <a:lnSpc>
                          <a:spcPct val="150000"/>
                        </a:lnSpc>
                        <a:spcAft>
                          <a:spcPts val="0"/>
                        </a:spcAft>
                      </a:pPr>
                      <a:r>
                        <a:rPr lang="zh-CN" sz="1600" kern="0">
                          <a:effectLst/>
                          <a:latin typeface="微软雅黑" panose="020B0503020204020204" pitchFamily="34" charset="-122"/>
                          <a:ea typeface="微软雅黑" panose="020B0503020204020204" pitchFamily="34" charset="-122"/>
                        </a:rPr>
                        <a:t>接收</a:t>
                      </a:r>
                      <a:r>
                        <a:rPr lang="en-US" sz="1600" kern="0">
                          <a:effectLst/>
                          <a:latin typeface="微软雅黑" panose="020B0503020204020204" pitchFamily="34" charset="-122"/>
                          <a:ea typeface="微软雅黑" panose="020B0503020204020204" pitchFamily="34" charset="-122"/>
                        </a:rPr>
                        <a:t>string</a:t>
                      </a:r>
                      <a:r>
                        <a:rPr lang="zh-CN" sz="1600" kern="0">
                          <a:effectLst/>
                          <a:latin typeface="微软雅黑" panose="020B0503020204020204" pitchFamily="34" charset="-122"/>
                          <a:ea typeface="微软雅黑" panose="020B0503020204020204" pitchFamily="34" charset="-122"/>
                        </a:rPr>
                        <a:t>、</a:t>
                      </a:r>
                      <a:r>
                        <a:rPr lang="en-US" sz="1600" kern="0">
                          <a:effectLst/>
                          <a:latin typeface="微软雅黑" panose="020B0503020204020204" pitchFamily="34" charset="-122"/>
                          <a:ea typeface="微软雅黑" panose="020B0503020204020204" pitchFamily="34" charset="-122"/>
                        </a:rPr>
                        <a:t>string</a:t>
                      </a:r>
                      <a:r>
                        <a:rPr lang="zh-CN" sz="1600" kern="0">
                          <a:effectLst/>
                          <a:latin typeface="微软雅黑" panose="020B0503020204020204" pitchFamily="34" charset="-122"/>
                          <a:ea typeface="微软雅黑" panose="020B0503020204020204" pitchFamily="34" charset="-122"/>
                        </a:rPr>
                        <a:t>的列表或者</a:t>
                      </a:r>
                      <a:r>
                        <a:rPr lang="en-US" sz="1600" kern="0">
                          <a:effectLst/>
                          <a:latin typeface="微软雅黑" panose="020B0503020204020204" pitchFamily="34" charset="-122"/>
                          <a:ea typeface="微软雅黑" panose="020B0503020204020204" pitchFamily="34" charset="-122"/>
                        </a:rPr>
                        <a:t>string</a:t>
                      </a:r>
                      <a:r>
                        <a:rPr lang="zh-CN" sz="1600" kern="0">
                          <a:effectLst/>
                          <a:latin typeface="微软雅黑" panose="020B0503020204020204" pitchFamily="34" charset="-122"/>
                          <a:ea typeface="微软雅黑" panose="020B0503020204020204" pitchFamily="34" charset="-122"/>
                        </a:rPr>
                        <a:t>的</a:t>
                      </a:r>
                      <a:r>
                        <a:rPr lang="en-US" sz="1600" kern="0">
                          <a:effectLst/>
                          <a:latin typeface="微软雅黑" panose="020B0503020204020204" pitchFamily="34" charset="-122"/>
                          <a:ea typeface="微软雅黑" panose="020B0503020204020204" pitchFamily="34" charset="-122"/>
                        </a:rPr>
                        <a:t>dict</a:t>
                      </a:r>
                      <a:r>
                        <a:rPr lang="zh-CN" sz="1600" kern="0">
                          <a:effectLst/>
                          <a:latin typeface="微软雅黑" panose="020B0503020204020204" pitchFamily="34" charset="-122"/>
                          <a:ea typeface="微软雅黑" panose="020B0503020204020204" pitchFamily="34" charset="-122"/>
                        </a:rPr>
                        <a:t>。表示哑变量化后列名的前缀。默认为</a:t>
                      </a:r>
                      <a:r>
                        <a:rPr lang="en-US" sz="1600" kern="0">
                          <a:effectLst/>
                          <a:latin typeface="微软雅黑" panose="020B0503020204020204" pitchFamily="34" charset="-122"/>
                          <a:ea typeface="微软雅黑" panose="020B0503020204020204" pitchFamily="34" charset="-122"/>
                        </a:rPr>
                        <a:t>None</a:t>
                      </a:r>
                      <a:r>
                        <a:rPr lang="zh-CN" sz="1600" kern="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24001" marR="24001" marT="0" marB="0" anchor="ctr"/>
                </a:tc>
              </a:tr>
              <a:tr h="360000">
                <a:tc>
                  <a:txBody>
                    <a:bodyPr/>
                    <a:lstStyle/>
                    <a:p>
                      <a:pPr algn="ctr">
                        <a:lnSpc>
                          <a:spcPct val="150000"/>
                        </a:lnSpc>
                        <a:spcAft>
                          <a:spcPts val="0"/>
                        </a:spcAft>
                      </a:pPr>
                      <a:r>
                        <a:rPr lang="en-US" sz="1600" b="0" kern="0">
                          <a:effectLst/>
                          <a:latin typeface="微软雅黑" panose="020B0503020204020204" pitchFamily="34" charset="-122"/>
                          <a:ea typeface="微软雅黑" panose="020B0503020204020204" pitchFamily="34" charset="-122"/>
                        </a:rPr>
                        <a:t>prefix_sep</a:t>
                      </a:r>
                      <a:endParaRPr lang="zh-CN" sz="1600" b="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24001" marR="24001" marT="0" marB="0" anchor="ctr"/>
                </a:tc>
                <a:tc>
                  <a:txBody>
                    <a:bodyPr/>
                    <a:lstStyle/>
                    <a:p>
                      <a:pPr algn="just">
                        <a:lnSpc>
                          <a:spcPct val="150000"/>
                        </a:lnSpc>
                        <a:spcAft>
                          <a:spcPts val="0"/>
                        </a:spcAft>
                      </a:pPr>
                      <a:r>
                        <a:rPr lang="zh-CN" sz="1600" kern="0" dirty="0">
                          <a:effectLst/>
                          <a:latin typeface="微软雅黑" panose="020B0503020204020204" pitchFamily="34" charset="-122"/>
                          <a:ea typeface="微软雅黑" panose="020B0503020204020204" pitchFamily="34" charset="-122"/>
                        </a:rPr>
                        <a:t>接收</a:t>
                      </a:r>
                      <a:r>
                        <a:rPr lang="en-US" sz="1600" kern="0" dirty="0">
                          <a:effectLst/>
                          <a:latin typeface="微软雅黑" panose="020B0503020204020204" pitchFamily="34" charset="-122"/>
                          <a:ea typeface="微软雅黑" panose="020B0503020204020204" pitchFamily="34" charset="-122"/>
                        </a:rPr>
                        <a:t>string</a:t>
                      </a:r>
                      <a:r>
                        <a:rPr lang="zh-CN" sz="1600" kern="0" dirty="0">
                          <a:effectLst/>
                          <a:latin typeface="微软雅黑" panose="020B0503020204020204" pitchFamily="34" charset="-122"/>
                          <a:ea typeface="微软雅黑" panose="020B0503020204020204" pitchFamily="34" charset="-122"/>
                        </a:rPr>
                        <a:t>。表示前缀的连接符。默认</a:t>
                      </a:r>
                      <a:r>
                        <a:rPr lang="zh-CN" sz="1600" kern="0" dirty="0" smtClean="0">
                          <a:effectLst/>
                          <a:latin typeface="微软雅黑" panose="020B0503020204020204" pitchFamily="34" charset="-122"/>
                          <a:ea typeface="微软雅黑" panose="020B0503020204020204" pitchFamily="34" charset="-122"/>
                        </a:rPr>
                        <a:t>为</a:t>
                      </a:r>
                      <a:r>
                        <a:rPr lang="zh-CN" altLang="en-US" sz="1600" kern="0" dirty="0" smtClean="0">
                          <a:effectLst/>
                          <a:latin typeface="微软雅黑" panose="020B0503020204020204" pitchFamily="34" charset="-122"/>
                          <a:ea typeface="微软雅黑" panose="020B0503020204020204" pitchFamily="34" charset="-122"/>
                        </a:rPr>
                        <a:t>‘</a:t>
                      </a:r>
                      <a:r>
                        <a:rPr lang="en-US" sz="1600" kern="0" dirty="0" smtClean="0">
                          <a:effectLst/>
                          <a:latin typeface="微软雅黑" panose="020B0503020204020204" pitchFamily="34" charset="-122"/>
                          <a:ea typeface="微软雅黑" panose="020B0503020204020204" pitchFamily="34" charset="-122"/>
                        </a:rPr>
                        <a:t>_’</a:t>
                      </a:r>
                      <a:r>
                        <a:rPr lang="zh-CN" sz="1600" kern="0" dirty="0">
                          <a:effectLst/>
                          <a:latin typeface="微软雅黑" panose="020B0503020204020204" pitchFamily="34" charset="-122"/>
                          <a:ea typeface="微软雅黑" panose="020B0503020204020204" pitchFamily="34" charset="-122"/>
                        </a:rPr>
                        <a:t>。</a:t>
                      </a:r>
                      <a:endParaRPr lang="zh-CN" sz="16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24001" marR="24001" marT="0" marB="0" anchor="ctr"/>
                </a:tc>
              </a:tr>
              <a:tr h="360000">
                <a:tc>
                  <a:txBody>
                    <a:bodyPr/>
                    <a:lstStyle/>
                    <a:p>
                      <a:pPr algn="ctr">
                        <a:lnSpc>
                          <a:spcPct val="150000"/>
                        </a:lnSpc>
                        <a:spcAft>
                          <a:spcPts val="0"/>
                        </a:spcAft>
                      </a:pPr>
                      <a:r>
                        <a:rPr lang="en-US" sz="1600" b="0" kern="0" dirty="0" err="1">
                          <a:effectLst/>
                          <a:latin typeface="微软雅黑" panose="020B0503020204020204" pitchFamily="34" charset="-122"/>
                          <a:ea typeface="微软雅黑" panose="020B0503020204020204" pitchFamily="34" charset="-122"/>
                        </a:rPr>
                        <a:t>dummy_na</a:t>
                      </a:r>
                      <a:endParaRPr lang="zh-CN" sz="16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24001" marR="24001" marT="0" marB="0" anchor="ctr"/>
                </a:tc>
                <a:tc>
                  <a:txBody>
                    <a:bodyPr/>
                    <a:lstStyle/>
                    <a:p>
                      <a:pPr algn="just">
                        <a:lnSpc>
                          <a:spcPct val="150000"/>
                        </a:lnSpc>
                        <a:spcAft>
                          <a:spcPts val="0"/>
                        </a:spcAft>
                      </a:pPr>
                      <a:r>
                        <a:rPr lang="zh-CN" sz="1600" kern="0">
                          <a:effectLst/>
                          <a:latin typeface="微软雅黑" panose="020B0503020204020204" pitchFamily="34" charset="-122"/>
                          <a:ea typeface="微软雅黑" panose="020B0503020204020204" pitchFamily="34" charset="-122"/>
                        </a:rPr>
                        <a:t>接收</a:t>
                      </a:r>
                      <a:r>
                        <a:rPr lang="en-US" sz="1600" kern="0">
                          <a:effectLst/>
                          <a:latin typeface="微软雅黑" panose="020B0503020204020204" pitchFamily="34" charset="-122"/>
                          <a:ea typeface="微软雅黑" panose="020B0503020204020204" pitchFamily="34" charset="-122"/>
                        </a:rPr>
                        <a:t>boolean</a:t>
                      </a:r>
                      <a:r>
                        <a:rPr lang="zh-CN" sz="1600" kern="0">
                          <a:effectLst/>
                          <a:latin typeface="微软雅黑" panose="020B0503020204020204" pitchFamily="34" charset="-122"/>
                          <a:ea typeface="微软雅黑" panose="020B0503020204020204" pitchFamily="34" charset="-122"/>
                        </a:rPr>
                        <a:t>。表示是否为</a:t>
                      </a:r>
                      <a:r>
                        <a:rPr lang="en-US" sz="1600" kern="0">
                          <a:effectLst/>
                          <a:latin typeface="微软雅黑" panose="020B0503020204020204" pitchFamily="34" charset="-122"/>
                          <a:ea typeface="微软雅黑" panose="020B0503020204020204" pitchFamily="34" charset="-122"/>
                        </a:rPr>
                        <a:t>Nan</a:t>
                      </a:r>
                      <a:r>
                        <a:rPr lang="zh-CN" sz="1600" kern="0">
                          <a:effectLst/>
                          <a:latin typeface="微软雅黑" panose="020B0503020204020204" pitchFamily="34" charset="-122"/>
                          <a:ea typeface="微软雅黑" panose="020B0503020204020204" pitchFamily="34" charset="-122"/>
                        </a:rPr>
                        <a:t>值添加一列。默认为</a:t>
                      </a:r>
                      <a:r>
                        <a:rPr lang="en-US" sz="1600" kern="0">
                          <a:effectLst/>
                          <a:latin typeface="微软雅黑" panose="020B0503020204020204" pitchFamily="34" charset="-122"/>
                          <a:ea typeface="微软雅黑" panose="020B0503020204020204" pitchFamily="34" charset="-122"/>
                        </a:rPr>
                        <a:t>False</a:t>
                      </a:r>
                      <a:r>
                        <a:rPr lang="zh-CN" sz="1600" kern="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24001" marR="24001" marT="0" marB="0" anchor="ctr"/>
                </a:tc>
              </a:tr>
              <a:tr h="360000">
                <a:tc>
                  <a:txBody>
                    <a:bodyPr/>
                    <a:lstStyle/>
                    <a:p>
                      <a:pPr algn="ctr">
                        <a:lnSpc>
                          <a:spcPct val="150000"/>
                        </a:lnSpc>
                        <a:spcAft>
                          <a:spcPts val="0"/>
                        </a:spcAft>
                      </a:pPr>
                      <a:r>
                        <a:rPr lang="en-US" sz="1600" b="0" kern="0" dirty="0">
                          <a:effectLst/>
                          <a:latin typeface="微软雅黑" panose="020B0503020204020204" pitchFamily="34" charset="-122"/>
                          <a:ea typeface="微软雅黑" panose="020B0503020204020204" pitchFamily="34" charset="-122"/>
                        </a:rPr>
                        <a:t>columns</a:t>
                      </a:r>
                      <a:endParaRPr lang="zh-CN" sz="16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24001" marR="24001" marT="0" marB="0" anchor="ctr"/>
                </a:tc>
                <a:tc>
                  <a:txBody>
                    <a:bodyPr/>
                    <a:lstStyle/>
                    <a:p>
                      <a:pPr algn="just">
                        <a:lnSpc>
                          <a:spcPct val="150000"/>
                        </a:lnSpc>
                        <a:spcAft>
                          <a:spcPts val="0"/>
                        </a:spcAft>
                      </a:pPr>
                      <a:r>
                        <a:rPr lang="zh-CN" sz="1600" kern="0" dirty="0">
                          <a:effectLst/>
                          <a:latin typeface="微软雅黑" panose="020B0503020204020204" pitchFamily="34" charset="-122"/>
                          <a:ea typeface="微软雅黑" panose="020B0503020204020204" pitchFamily="34" charset="-122"/>
                        </a:rPr>
                        <a:t>接收类似</a:t>
                      </a:r>
                      <a:r>
                        <a:rPr lang="en-US" sz="1600" kern="0" dirty="0">
                          <a:effectLst/>
                          <a:latin typeface="微软雅黑" panose="020B0503020204020204" pitchFamily="34" charset="-122"/>
                          <a:ea typeface="微软雅黑" panose="020B0503020204020204" pitchFamily="34" charset="-122"/>
                        </a:rPr>
                        <a:t>list</a:t>
                      </a:r>
                      <a:r>
                        <a:rPr lang="zh-CN" sz="1600" kern="0" dirty="0">
                          <a:effectLst/>
                          <a:latin typeface="微软雅黑" panose="020B0503020204020204" pitchFamily="34" charset="-122"/>
                          <a:ea typeface="微软雅黑" panose="020B0503020204020204" pitchFamily="34" charset="-122"/>
                        </a:rPr>
                        <a:t>的数据。表示</a:t>
                      </a:r>
                      <a:r>
                        <a:rPr lang="en-US" sz="1600" kern="0" dirty="0" err="1">
                          <a:effectLst/>
                          <a:latin typeface="微软雅黑" panose="020B0503020204020204" pitchFamily="34" charset="-122"/>
                          <a:ea typeface="微软雅黑" panose="020B0503020204020204" pitchFamily="34" charset="-122"/>
                        </a:rPr>
                        <a:t>DataFrame</a:t>
                      </a:r>
                      <a:r>
                        <a:rPr lang="zh-CN" sz="1600" kern="0" dirty="0">
                          <a:effectLst/>
                          <a:latin typeface="微软雅黑" panose="020B0503020204020204" pitchFamily="34" charset="-122"/>
                          <a:ea typeface="微软雅黑" panose="020B0503020204020204" pitchFamily="34" charset="-122"/>
                        </a:rPr>
                        <a:t>中需要编码的列名。默认为</a:t>
                      </a:r>
                      <a:r>
                        <a:rPr lang="en-US" sz="1600" kern="0" dirty="0">
                          <a:effectLst/>
                          <a:latin typeface="微软雅黑" panose="020B0503020204020204" pitchFamily="34" charset="-122"/>
                          <a:ea typeface="微软雅黑" panose="020B0503020204020204" pitchFamily="34" charset="-122"/>
                        </a:rPr>
                        <a:t>None</a:t>
                      </a:r>
                      <a:r>
                        <a:rPr lang="zh-CN" sz="1600" kern="0" dirty="0">
                          <a:effectLst/>
                          <a:latin typeface="微软雅黑" panose="020B0503020204020204" pitchFamily="34" charset="-122"/>
                          <a:ea typeface="微软雅黑" panose="020B0503020204020204" pitchFamily="34" charset="-122"/>
                        </a:rPr>
                        <a:t>，表示对所有</a:t>
                      </a:r>
                      <a:r>
                        <a:rPr lang="en-US" sz="1600" kern="0" dirty="0">
                          <a:effectLst/>
                          <a:latin typeface="微软雅黑" panose="020B0503020204020204" pitchFamily="34" charset="-122"/>
                          <a:ea typeface="微软雅黑" panose="020B0503020204020204" pitchFamily="34" charset="-122"/>
                        </a:rPr>
                        <a:t>object</a:t>
                      </a:r>
                      <a:r>
                        <a:rPr lang="zh-CN" sz="1600" kern="0" dirty="0">
                          <a:effectLst/>
                          <a:latin typeface="微软雅黑" panose="020B0503020204020204" pitchFamily="34" charset="-122"/>
                          <a:ea typeface="微软雅黑" panose="020B0503020204020204" pitchFamily="34" charset="-122"/>
                        </a:rPr>
                        <a:t>和</a:t>
                      </a:r>
                      <a:r>
                        <a:rPr lang="en-US" sz="1600" kern="0" dirty="0">
                          <a:effectLst/>
                          <a:latin typeface="微软雅黑" panose="020B0503020204020204" pitchFamily="34" charset="-122"/>
                          <a:ea typeface="微软雅黑" panose="020B0503020204020204" pitchFamily="34" charset="-122"/>
                        </a:rPr>
                        <a:t>category</a:t>
                      </a:r>
                      <a:r>
                        <a:rPr lang="zh-CN" sz="1600" kern="0" dirty="0">
                          <a:effectLst/>
                          <a:latin typeface="微软雅黑" panose="020B0503020204020204" pitchFamily="34" charset="-122"/>
                          <a:ea typeface="微软雅黑" panose="020B0503020204020204" pitchFamily="34" charset="-122"/>
                        </a:rPr>
                        <a:t>类型进行编码。</a:t>
                      </a:r>
                      <a:endParaRPr lang="zh-CN" sz="16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24001" marR="24001" marT="0" marB="0" anchor="ctr"/>
                </a:tc>
              </a:tr>
              <a:tr h="360000">
                <a:tc>
                  <a:txBody>
                    <a:bodyPr/>
                    <a:lstStyle/>
                    <a:p>
                      <a:pPr algn="ctr">
                        <a:lnSpc>
                          <a:spcPct val="150000"/>
                        </a:lnSpc>
                        <a:spcAft>
                          <a:spcPts val="0"/>
                        </a:spcAft>
                      </a:pPr>
                      <a:r>
                        <a:rPr lang="en-US" sz="1600" b="0" kern="0" dirty="0">
                          <a:effectLst/>
                          <a:latin typeface="微软雅黑" panose="020B0503020204020204" pitchFamily="34" charset="-122"/>
                          <a:ea typeface="微软雅黑" panose="020B0503020204020204" pitchFamily="34" charset="-122"/>
                        </a:rPr>
                        <a:t>sparse</a:t>
                      </a:r>
                      <a:endParaRPr lang="zh-CN" sz="16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24001" marR="24001" marT="0" marB="0" anchor="ctr"/>
                </a:tc>
                <a:tc>
                  <a:txBody>
                    <a:bodyPr/>
                    <a:lstStyle/>
                    <a:p>
                      <a:pPr algn="just">
                        <a:lnSpc>
                          <a:spcPct val="150000"/>
                        </a:lnSpc>
                        <a:spcAft>
                          <a:spcPts val="0"/>
                        </a:spcAft>
                      </a:pPr>
                      <a:r>
                        <a:rPr lang="zh-CN" sz="1600" kern="0">
                          <a:effectLst/>
                          <a:latin typeface="微软雅黑" panose="020B0503020204020204" pitchFamily="34" charset="-122"/>
                          <a:ea typeface="微软雅黑" panose="020B0503020204020204" pitchFamily="34" charset="-122"/>
                        </a:rPr>
                        <a:t>接收</a:t>
                      </a:r>
                      <a:r>
                        <a:rPr lang="en-US" sz="1600" kern="0">
                          <a:effectLst/>
                          <a:latin typeface="微软雅黑" panose="020B0503020204020204" pitchFamily="34" charset="-122"/>
                          <a:ea typeface="微软雅黑" panose="020B0503020204020204" pitchFamily="34" charset="-122"/>
                        </a:rPr>
                        <a:t>boolean</a:t>
                      </a:r>
                      <a:r>
                        <a:rPr lang="zh-CN" sz="1600" kern="0">
                          <a:effectLst/>
                          <a:latin typeface="微软雅黑" panose="020B0503020204020204" pitchFamily="34" charset="-122"/>
                          <a:ea typeface="微软雅黑" panose="020B0503020204020204" pitchFamily="34" charset="-122"/>
                        </a:rPr>
                        <a:t>。表示虚拟列是否是稀疏的。默认为</a:t>
                      </a:r>
                      <a:r>
                        <a:rPr lang="en-US" sz="1600" kern="0">
                          <a:effectLst/>
                          <a:latin typeface="微软雅黑" panose="020B0503020204020204" pitchFamily="34" charset="-122"/>
                          <a:ea typeface="微软雅黑" panose="020B0503020204020204" pitchFamily="34" charset="-122"/>
                        </a:rPr>
                        <a:t>False</a:t>
                      </a:r>
                      <a:r>
                        <a:rPr lang="zh-CN" sz="1600" kern="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24001" marR="24001" marT="0" marB="0" anchor="ctr"/>
                </a:tc>
              </a:tr>
              <a:tr h="360000">
                <a:tc>
                  <a:txBody>
                    <a:bodyPr/>
                    <a:lstStyle/>
                    <a:p>
                      <a:pPr algn="ctr">
                        <a:lnSpc>
                          <a:spcPct val="150000"/>
                        </a:lnSpc>
                        <a:spcAft>
                          <a:spcPts val="0"/>
                        </a:spcAft>
                      </a:pPr>
                      <a:r>
                        <a:rPr lang="en-US" sz="1600" b="0" kern="0" dirty="0" err="1">
                          <a:effectLst/>
                          <a:latin typeface="微软雅黑" panose="020B0503020204020204" pitchFamily="34" charset="-122"/>
                          <a:ea typeface="微软雅黑" panose="020B0503020204020204" pitchFamily="34" charset="-122"/>
                        </a:rPr>
                        <a:t>drop_first</a:t>
                      </a:r>
                      <a:endParaRPr lang="zh-CN" sz="16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24001" marR="24001" marT="0" marB="0" anchor="ctr"/>
                </a:tc>
                <a:tc>
                  <a:txBody>
                    <a:bodyPr/>
                    <a:lstStyle/>
                    <a:p>
                      <a:pPr algn="just">
                        <a:lnSpc>
                          <a:spcPct val="150000"/>
                        </a:lnSpc>
                        <a:spcAft>
                          <a:spcPts val="0"/>
                        </a:spcAft>
                      </a:pPr>
                      <a:r>
                        <a:rPr lang="zh-CN" sz="1600" kern="0" dirty="0">
                          <a:effectLst/>
                          <a:latin typeface="微软雅黑" panose="020B0503020204020204" pitchFamily="34" charset="-122"/>
                          <a:ea typeface="微软雅黑" panose="020B0503020204020204" pitchFamily="34" charset="-122"/>
                        </a:rPr>
                        <a:t>接收</a:t>
                      </a:r>
                      <a:r>
                        <a:rPr lang="en-US" sz="1600" kern="0" dirty="0" err="1">
                          <a:effectLst/>
                          <a:latin typeface="微软雅黑" panose="020B0503020204020204" pitchFamily="34" charset="-122"/>
                          <a:ea typeface="微软雅黑" panose="020B0503020204020204" pitchFamily="34" charset="-122"/>
                        </a:rPr>
                        <a:t>boolean</a:t>
                      </a:r>
                      <a:r>
                        <a:rPr lang="zh-CN" sz="1600" kern="0" dirty="0">
                          <a:effectLst/>
                          <a:latin typeface="微软雅黑" panose="020B0503020204020204" pitchFamily="34" charset="-122"/>
                          <a:ea typeface="微软雅黑" panose="020B0503020204020204" pitchFamily="34" charset="-122"/>
                        </a:rPr>
                        <a:t>。表示是否通过从</a:t>
                      </a:r>
                      <a:r>
                        <a:rPr lang="en-US" sz="1600" kern="0" dirty="0">
                          <a:effectLst/>
                          <a:latin typeface="微软雅黑" panose="020B0503020204020204" pitchFamily="34" charset="-122"/>
                          <a:ea typeface="微软雅黑" panose="020B0503020204020204" pitchFamily="34" charset="-122"/>
                        </a:rPr>
                        <a:t>k</a:t>
                      </a:r>
                      <a:r>
                        <a:rPr lang="zh-CN" sz="1600" kern="0" dirty="0">
                          <a:effectLst/>
                          <a:latin typeface="微软雅黑" panose="020B0503020204020204" pitchFamily="34" charset="-122"/>
                          <a:ea typeface="微软雅黑" panose="020B0503020204020204" pitchFamily="34" charset="-122"/>
                        </a:rPr>
                        <a:t>个分类级别中删除第一级来获得</a:t>
                      </a:r>
                      <a:r>
                        <a:rPr lang="en-US" sz="1600" kern="0" dirty="0">
                          <a:effectLst/>
                          <a:latin typeface="微软雅黑" panose="020B0503020204020204" pitchFamily="34" charset="-122"/>
                          <a:ea typeface="微软雅黑" panose="020B0503020204020204" pitchFamily="34" charset="-122"/>
                        </a:rPr>
                        <a:t>k-1</a:t>
                      </a:r>
                      <a:r>
                        <a:rPr lang="zh-CN" sz="1600" kern="0" dirty="0">
                          <a:effectLst/>
                          <a:latin typeface="微软雅黑" panose="020B0503020204020204" pitchFamily="34" charset="-122"/>
                          <a:ea typeface="微软雅黑" panose="020B0503020204020204" pitchFamily="34" charset="-122"/>
                        </a:rPr>
                        <a:t>个分类级别。默认为</a:t>
                      </a:r>
                      <a:r>
                        <a:rPr lang="en-US" sz="1600" kern="0" dirty="0">
                          <a:effectLst/>
                          <a:latin typeface="微软雅黑" panose="020B0503020204020204" pitchFamily="34" charset="-122"/>
                          <a:ea typeface="微软雅黑" panose="020B0503020204020204" pitchFamily="34" charset="-122"/>
                        </a:rPr>
                        <a:t>False</a:t>
                      </a:r>
                      <a:r>
                        <a:rPr lang="zh-CN" sz="1600" kern="0" dirty="0">
                          <a:effectLst/>
                          <a:latin typeface="微软雅黑" panose="020B0503020204020204" pitchFamily="34" charset="-122"/>
                          <a:ea typeface="微软雅黑" panose="020B0503020204020204" pitchFamily="34" charset="-122"/>
                        </a:rPr>
                        <a:t>。</a:t>
                      </a:r>
                      <a:endParaRPr lang="zh-CN" sz="16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24001" marR="24001" marT="0" marB="0" anchor="ct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内容占位符 1"/>
          <p:cNvSpPr>
            <a:spLocks noGrp="1"/>
          </p:cNvSpPr>
          <p:nvPr>
            <p:ph idx="1"/>
          </p:nvPr>
        </p:nvSpPr>
        <p:spPr>
          <a:xfrm>
            <a:off x="423863" y="1754188"/>
            <a:ext cx="11285537" cy="4370387"/>
          </a:xfrm>
        </p:spPr>
        <p:txBody>
          <a:bodyPr vert="horz" wrap="square" lIns="91440" tIns="45720" rIns="91440" bIns="45720" anchor="t"/>
          <a:lstStyle/>
          <a:p>
            <a:pPr>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对于一个类别型特征，若其取值有</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m</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个，则经过哑变量处理后就变成了</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m</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个二元特征，并且这些特征互斥，每次只有一个激活，这使得数据变得稀疏。</a:t>
            </a:r>
          </a:p>
          <a:p>
            <a:pPr>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对类别型特征进行哑变量处理主要解决了部分算法模型无法处理类别型数据的问题，这在一定程度上起到了扩充特征的作用。由于数据变成了稀疏矩阵的形式，因此也加速了算法模型的运算速度。</a:t>
            </a: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43010" name="标题 2"/>
          <p:cNvSpPr>
            <a:spLocks noGrp="1"/>
          </p:cNvSpPr>
          <p:nvPr>
            <p:ph type="title"/>
          </p:nvPr>
        </p:nvSpPr>
        <p:spPr>
          <a:xfrm>
            <a:off x="255588" y="358775"/>
            <a:ext cx="10972800" cy="528638"/>
          </a:xfrm>
        </p:spPr>
        <p:txBody>
          <a:bodyPr vert="horz" wrap="square" lIns="91440" tIns="45720" rIns="91440" bIns="45720" anchor="ctr"/>
          <a:lstStyle/>
          <a:p>
            <a:pPr>
              <a:buNone/>
            </a:pP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哑变量处理类别数据</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43011" name="内容占位符 3"/>
          <p:cNvSpPr>
            <a:spLocks noGrp="1"/>
          </p:cNvSpPr>
          <p:nvPr>
            <p:ph idx="10"/>
          </p:nvPr>
        </p:nvSpPr>
        <p:spPr>
          <a:xfrm>
            <a:off x="423863" y="1138238"/>
            <a:ext cx="11107737" cy="427037"/>
          </a:xfrm>
        </p:spPr>
        <p:txBody>
          <a:bodyPr wrap="square" lIns="91440" tIns="45720" rIns="91440" bIns="45720" anchor="ctr"/>
          <a:lstStyle/>
          <a:p>
            <a:r>
              <a:rPr kumimoji="1" lang="zh-CN" altLang="en-US" b="1" dirty="0">
                <a:latin typeface="微软雅黑" panose="020B0503020204020204" pitchFamily="34" charset="-122"/>
                <a:ea typeface="微软雅黑" panose="020B0503020204020204" pitchFamily="34" charset="-122"/>
                <a:cs typeface="宋体" panose="02010600030101010101" pitchFamily="2" charset="-122"/>
              </a:rPr>
              <a:t>哑变量处理的特点</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内容占位符 1"/>
          <p:cNvSpPr>
            <a:spLocks noGrp="1"/>
          </p:cNvSpPr>
          <p:nvPr>
            <p:ph idx="1"/>
          </p:nvPr>
        </p:nvSpPr>
        <p:spPr>
          <a:xfrm>
            <a:off x="423863" y="1754188"/>
            <a:ext cx="6689725" cy="4370387"/>
          </a:xfrm>
        </p:spPr>
        <p:txBody>
          <a:bodyPr vert="horz" wrap="square" lIns="91440" tIns="45720" rIns="91440" bIns="45720" anchor="t"/>
          <a:lstStyle/>
          <a:p>
            <a:pPr>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某些模型算法，特别是某些分类算法如</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ID3</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决策树算法和</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Apriori</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算法等，要求数据是离散的，此时就需要将连续型特征（数值型）变换成离散型特征（类别型）</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连续特征的离散化就是在数据的取值范围内设定若干个离散的划分点，将取值范围划分为一些离散化的区间，最后用不同的符号或整数值代表落在每个子区间中的数据值。</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因此离散化涉及两个子任务，即确定分类数以及如何将连续型数据映射到这些类别型数据上。其原理如</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图。</a:t>
            </a:r>
          </a:p>
        </p:txBody>
      </p:sp>
      <p:sp>
        <p:nvSpPr>
          <p:cNvPr id="44034" name="标题 2"/>
          <p:cNvSpPr>
            <a:spLocks noGrp="1"/>
          </p:cNvSpPr>
          <p:nvPr>
            <p:ph type="title"/>
          </p:nvPr>
        </p:nvSpPr>
        <p:spPr>
          <a:xfrm>
            <a:off x="255588" y="358775"/>
            <a:ext cx="10972800" cy="528638"/>
          </a:xfrm>
        </p:spPr>
        <p:txBody>
          <a:bodyPr vert="horz" wrap="square" lIns="91440" tIns="45720" rIns="91440" bIns="45720" anchor="ctr"/>
          <a:lstStyle/>
          <a:p>
            <a:pPr>
              <a:buNone/>
            </a:pP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离散化连续型数据</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44035" name="内容占位符 3"/>
          <p:cNvSpPr>
            <a:spLocks noGrp="1"/>
          </p:cNvSpPr>
          <p:nvPr>
            <p:ph idx="10"/>
          </p:nvPr>
        </p:nvSpPr>
        <p:spPr>
          <a:xfrm>
            <a:off x="423863" y="1138238"/>
            <a:ext cx="11107737" cy="427037"/>
          </a:xfrm>
        </p:spPr>
        <p:txBody>
          <a:bodyPr wrap="square" lIns="91440" tIns="45720" rIns="91440" bIns="45720" anchor="ctr"/>
          <a:lstStyle/>
          <a:p>
            <a:r>
              <a:rPr kumimoji="1" lang="zh-CN" altLang="en-US" b="1" dirty="0">
                <a:latin typeface="微软雅黑" panose="020B0503020204020204" pitchFamily="34" charset="-122"/>
                <a:ea typeface="微软雅黑" panose="020B0503020204020204" pitchFamily="34" charset="-122"/>
                <a:cs typeface="宋体" panose="02010600030101010101" pitchFamily="2" charset="-122"/>
              </a:rPr>
              <a:t>离散化</a:t>
            </a:r>
          </a:p>
        </p:txBody>
      </p:sp>
      <p:pic>
        <p:nvPicPr>
          <p:cNvPr id="44036" name="Picture 2"/>
          <p:cNvPicPr>
            <a:picLocks noChangeAspect="1"/>
          </p:cNvPicPr>
          <p:nvPr/>
        </p:nvPicPr>
        <p:blipFill>
          <a:blip r:embed="rId2"/>
          <a:stretch>
            <a:fillRect/>
          </a:stretch>
        </p:blipFill>
        <p:spPr>
          <a:xfrm>
            <a:off x="7670800" y="1262063"/>
            <a:ext cx="3860800" cy="5164137"/>
          </a:xfrm>
          <a:prstGeom prst="rect">
            <a:avLst/>
          </a:prstGeom>
          <a:noFill/>
          <a:ln w="9525" cap="flat" cmpd="sng">
            <a:solidFill>
              <a:schemeClr val="tx1"/>
            </a:solidFill>
            <a:prstDash val="solid"/>
            <a:miter/>
            <a:headEnd type="none" w="med" len="med"/>
            <a:tailEnd type="none" w="med" len="me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754188"/>
            <a:ext cx="11682413" cy="4370388"/>
          </a:xfrm>
        </p:spPr>
        <p:txBody>
          <a:bodyPr vert="horz" wrap="square" lIns="91440" tIns="45720" rIns="91440" bIns="45720" numCol="1" anchor="t" anchorCtr="0" compatLnSpc="1">
            <a:noAutofit/>
          </a:bodyPr>
          <a:lstStyle/>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将数据的值域分成具有相同宽度的区间，区间的个数由数据本身的特点决定或者用户指定，与制作频率分布表类似。</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pandas</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提供了</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cut</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函数，可以进行连续型数据的等宽离散化</a:t>
            </a: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，其</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基础语法格式如下</a:t>
            </a: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0045"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en-US" altLang="zh-CN" sz="2200" b="0" i="1"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pandas.</a:t>
            </a:r>
            <a:r>
              <a:rPr kumimoji="1" lang="en-US" altLang="zh-CN" sz="2200" b="1" i="1"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cut</a:t>
            </a:r>
            <a:r>
              <a:rPr kumimoji="1" lang="en-US" altLang="zh-CN" sz="22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(x, bins, right=True, labels=None, </a:t>
            </a:r>
            <a:r>
              <a:rPr kumimoji="1" lang="en-US" altLang="zh-CN" sz="2200" b="0" i="1"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retbins</a:t>
            </a:r>
            <a:r>
              <a:rPr kumimoji="1" lang="en-US" altLang="zh-CN" sz="22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=False, precision=3, </a:t>
            </a:r>
            <a:r>
              <a:rPr kumimoji="1" lang="en-US" altLang="zh-CN" sz="2200" b="0" i="1"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include_lowest</a:t>
            </a:r>
            <a:r>
              <a:rPr kumimoji="1" lang="en-US" altLang="zh-CN" sz="22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=False)</a:t>
            </a:r>
            <a:endParaRPr kumimoji="1" lang="zh-CN" altLang="en-US" sz="22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5058" name="标题 2"/>
          <p:cNvSpPr>
            <a:spLocks noGrp="1"/>
          </p:cNvSpPr>
          <p:nvPr>
            <p:ph type="title"/>
          </p:nvPr>
        </p:nvSpPr>
        <p:spPr>
          <a:xfrm>
            <a:off x="255588" y="358775"/>
            <a:ext cx="10972800" cy="528638"/>
          </a:xfrm>
        </p:spPr>
        <p:txBody>
          <a:bodyPr vert="horz" wrap="square" lIns="91440" tIns="45720" rIns="91440" bIns="45720" anchor="ctr"/>
          <a:lstStyle/>
          <a:p>
            <a:pPr>
              <a:buNone/>
            </a:pP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离散化连续型数据</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45059" name="内容占位符 3"/>
          <p:cNvSpPr>
            <a:spLocks noGrp="1"/>
          </p:cNvSpPr>
          <p:nvPr>
            <p:ph idx="10"/>
          </p:nvPr>
        </p:nvSpPr>
        <p:spPr>
          <a:xfrm>
            <a:off x="423863" y="1138238"/>
            <a:ext cx="11107737" cy="427037"/>
          </a:xfrm>
        </p:spPr>
        <p:txBody>
          <a:bodyPr wrap="square" lIns="91440" tIns="45720" rIns="91440" bIns="45720" anchor="ctr"/>
          <a:lstStyle/>
          <a:p>
            <a:r>
              <a:rPr kumimoji="1" lang="en-US" altLang="zh-CN" b="1" dirty="0">
                <a:latin typeface="微软雅黑" panose="020B0503020204020204" pitchFamily="34" charset="-122"/>
                <a:ea typeface="微软雅黑" panose="020B0503020204020204" pitchFamily="34" charset="-122"/>
                <a:cs typeface="宋体" panose="02010600030101010101" pitchFamily="2" charset="-122"/>
              </a:rPr>
              <a:t>1. </a:t>
            </a:r>
            <a:r>
              <a:rPr kumimoji="1" lang="zh-CN" altLang="en-US" b="1" dirty="0">
                <a:latin typeface="微软雅黑" panose="020B0503020204020204" pitchFamily="34" charset="-122"/>
                <a:ea typeface="微软雅黑" panose="020B0503020204020204" pitchFamily="34" charset="-122"/>
                <a:cs typeface="宋体" panose="02010600030101010101" pitchFamily="2" charset="-122"/>
              </a:rPr>
              <a:t>等宽法</a:t>
            </a:r>
          </a:p>
        </p:txBody>
      </p:sp>
      <p:graphicFrame>
        <p:nvGraphicFramePr>
          <p:cNvPr id="5" name="表格 4"/>
          <p:cNvGraphicFramePr>
            <a:graphicFrameLocks noGrp="1"/>
          </p:cNvGraphicFramePr>
          <p:nvPr/>
        </p:nvGraphicFramePr>
        <p:xfrm>
          <a:off x="1438275" y="3298825"/>
          <a:ext cx="9048777" cy="2848467"/>
        </p:xfrm>
        <a:graphic>
          <a:graphicData uri="http://schemas.openxmlformats.org/drawingml/2006/table">
            <a:tbl>
              <a:tblPr firstRow="1" firstCol="1" bandRow="1">
                <a:tableStyleId>{5C22544A-7EE6-4342-B048-85BDC9FD1C3A}</a:tableStyleId>
              </a:tblPr>
              <a:tblGrid>
                <a:gridCol w="1199502"/>
                <a:gridCol w="7849275"/>
              </a:tblGrid>
              <a:tr h="360000">
                <a:tc>
                  <a:txBody>
                    <a:bodyPr/>
                    <a:lstStyle/>
                    <a:p>
                      <a:pPr algn="ctr">
                        <a:lnSpc>
                          <a:spcPct val="150000"/>
                        </a:lnSpc>
                        <a:spcAft>
                          <a:spcPts val="0"/>
                        </a:spcAft>
                      </a:pPr>
                      <a:r>
                        <a:rPr lang="zh-CN" sz="1600" kern="0" dirty="0">
                          <a:effectLst/>
                          <a:latin typeface="微软雅黑" panose="020B0503020204020204" pitchFamily="34" charset="-122"/>
                          <a:ea typeface="微软雅黑" panose="020B0503020204020204" pitchFamily="34" charset="-122"/>
                        </a:rPr>
                        <a:t>参数名称</a:t>
                      </a:r>
                      <a:endParaRPr lang="zh-CN" sz="16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30964" marR="30964" marT="0" marB="0" anchor="ctr"/>
                </a:tc>
                <a:tc>
                  <a:txBody>
                    <a:bodyPr/>
                    <a:lstStyle/>
                    <a:p>
                      <a:pPr algn="ctr">
                        <a:lnSpc>
                          <a:spcPct val="150000"/>
                        </a:lnSpc>
                        <a:spcAft>
                          <a:spcPts val="0"/>
                        </a:spcAft>
                      </a:pPr>
                      <a:r>
                        <a:rPr lang="zh-CN" sz="1600" kern="0" dirty="0">
                          <a:effectLst/>
                          <a:latin typeface="微软雅黑" panose="020B0503020204020204" pitchFamily="34" charset="-122"/>
                          <a:ea typeface="微软雅黑" panose="020B0503020204020204" pitchFamily="34" charset="-122"/>
                        </a:rPr>
                        <a:t>说明</a:t>
                      </a:r>
                      <a:endParaRPr lang="zh-CN" sz="16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30964" marR="30964" marT="0" marB="0" anchor="ctr"/>
                </a:tc>
              </a:tr>
              <a:tr h="360000">
                <a:tc>
                  <a:txBody>
                    <a:bodyPr/>
                    <a:lstStyle/>
                    <a:p>
                      <a:pPr algn="ctr">
                        <a:lnSpc>
                          <a:spcPct val="150000"/>
                        </a:lnSpc>
                        <a:spcAft>
                          <a:spcPts val="0"/>
                        </a:spcAft>
                      </a:pPr>
                      <a:r>
                        <a:rPr lang="en-US" sz="1600" kern="0">
                          <a:effectLst/>
                          <a:latin typeface="微软雅黑" panose="020B0503020204020204" pitchFamily="34" charset="-122"/>
                          <a:ea typeface="微软雅黑" panose="020B0503020204020204" pitchFamily="34" charset="-122"/>
                        </a:rPr>
                        <a:t>x</a:t>
                      </a:r>
                      <a:endParaRPr lang="zh-CN" sz="16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30964" marR="30964" marT="0" marB="0" anchor="ctr"/>
                </a:tc>
                <a:tc>
                  <a:txBody>
                    <a:bodyPr/>
                    <a:lstStyle/>
                    <a:p>
                      <a:pPr algn="just">
                        <a:lnSpc>
                          <a:spcPct val="150000"/>
                        </a:lnSpc>
                        <a:spcAft>
                          <a:spcPts val="0"/>
                        </a:spcAft>
                      </a:pPr>
                      <a:r>
                        <a:rPr lang="zh-CN" sz="1600" kern="0">
                          <a:effectLst/>
                          <a:latin typeface="微软雅黑" panose="020B0503020204020204" pitchFamily="34" charset="-122"/>
                          <a:ea typeface="微软雅黑" panose="020B0503020204020204" pitchFamily="34" charset="-122"/>
                        </a:rPr>
                        <a:t>接收数组或</a:t>
                      </a:r>
                      <a:r>
                        <a:rPr lang="en-US" sz="1600" kern="0">
                          <a:effectLst/>
                          <a:latin typeface="微软雅黑" panose="020B0503020204020204" pitchFamily="34" charset="-122"/>
                          <a:ea typeface="微软雅黑" panose="020B0503020204020204" pitchFamily="34" charset="-122"/>
                        </a:rPr>
                        <a:t>Series</a:t>
                      </a:r>
                      <a:r>
                        <a:rPr lang="zh-CN" sz="1600" kern="0">
                          <a:effectLst/>
                          <a:latin typeface="微软雅黑" panose="020B0503020204020204" pitchFamily="34" charset="-122"/>
                          <a:ea typeface="微软雅黑" panose="020B0503020204020204" pitchFamily="34" charset="-122"/>
                        </a:rPr>
                        <a:t>。代表需要进行离散化处理的数据。无默认。</a:t>
                      </a:r>
                      <a:endParaRPr lang="zh-CN" sz="16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30964" marR="30964" marT="0" marB="0" anchor="ctr"/>
                </a:tc>
              </a:tr>
              <a:tr h="360000">
                <a:tc>
                  <a:txBody>
                    <a:bodyPr/>
                    <a:lstStyle/>
                    <a:p>
                      <a:pPr algn="ctr">
                        <a:lnSpc>
                          <a:spcPct val="150000"/>
                        </a:lnSpc>
                        <a:spcAft>
                          <a:spcPts val="0"/>
                        </a:spcAft>
                      </a:pPr>
                      <a:r>
                        <a:rPr lang="en-US" sz="1600" kern="0">
                          <a:effectLst/>
                          <a:latin typeface="微软雅黑" panose="020B0503020204020204" pitchFamily="34" charset="-122"/>
                          <a:ea typeface="微软雅黑" panose="020B0503020204020204" pitchFamily="34" charset="-122"/>
                        </a:rPr>
                        <a:t>bins</a:t>
                      </a:r>
                      <a:endParaRPr lang="zh-CN" sz="16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30964" marR="30964" marT="0" marB="0" anchor="ctr"/>
                </a:tc>
                <a:tc>
                  <a:txBody>
                    <a:bodyPr/>
                    <a:lstStyle/>
                    <a:p>
                      <a:pPr algn="just">
                        <a:lnSpc>
                          <a:spcPct val="150000"/>
                        </a:lnSpc>
                        <a:spcAft>
                          <a:spcPts val="0"/>
                        </a:spcAft>
                      </a:pPr>
                      <a:r>
                        <a:rPr lang="zh-CN" sz="1600" kern="0" dirty="0">
                          <a:effectLst/>
                          <a:latin typeface="微软雅黑" panose="020B0503020204020204" pitchFamily="34" charset="-122"/>
                          <a:ea typeface="微软雅黑" panose="020B0503020204020204" pitchFamily="34" charset="-122"/>
                        </a:rPr>
                        <a:t>接收</a:t>
                      </a:r>
                      <a:r>
                        <a:rPr lang="en-US" sz="1600" kern="0" dirty="0" err="1">
                          <a:effectLst/>
                          <a:latin typeface="微软雅黑" panose="020B0503020204020204" pitchFamily="34" charset="-122"/>
                          <a:ea typeface="微软雅黑" panose="020B0503020204020204" pitchFamily="34" charset="-122"/>
                        </a:rPr>
                        <a:t>int</a:t>
                      </a:r>
                      <a:r>
                        <a:rPr lang="zh-CN" sz="1600" kern="0" dirty="0">
                          <a:effectLst/>
                          <a:latin typeface="微软雅黑" panose="020B0503020204020204" pitchFamily="34" charset="-122"/>
                          <a:ea typeface="微软雅黑" panose="020B0503020204020204" pitchFamily="34" charset="-122"/>
                        </a:rPr>
                        <a:t>，</a:t>
                      </a:r>
                      <a:r>
                        <a:rPr lang="en-US" sz="1600" kern="0" dirty="0">
                          <a:effectLst/>
                          <a:latin typeface="微软雅黑" panose="020B0503020204020204" pitchFamily="34" charset="-122"/>
                          <a:ea typeface="微软雅黑" panose="020B0503020204020204" pitchFamily="34" charset="-122"/>
                        </a:rPr>
                        <a:t>list</a:t>
                      </a:r>
                      <a:r>
                        <a:rPr lang="zh-CN" sz="1600" kern="0" dirty="0">
                          <a:effectLst/>
                          <a:latin typeface="微软雅黑" panose="020B0503020204020204" pitchFamily="34" charset="-122"/>
                          <a:ea typeface="微软雅黑" panose="020B0503020204020204" pitchFamily="34" charset="-122"/>
                        </a:rPr>
                        <a:t>，</a:t>
                      </a:r>
                      <a:r>
                        <a:rPr lang="en-US" sz="1600" kern="0" dirty="0">
                          <a:effectLst/>
                          <a:latin typeface="微软雅黑" panose="020B0503020204020204" pitchFamily="34" charset="-122"/>
                          <a:ea typeface="微软雅黑" panose="020B0503020204020204" pitchFamily="34" charset="-122"/>
                        </a:rPr>
                        <a:t>array</a:t>
                      </a:r>
                      <a:r>
                        <a:rPr lang="zh-CN" sz="1600" kern="0" dirty="0">
                          <a:effectLst/>
                          <a:latin typeface="微软雅黑" panose="020B0503020204020204" pitchFamily="34" charset="-122"/>
                          <a:ea typeface="微软雅黑" panose="020B0503020204020204" pitchFamily="34" charset="-122"/>
                        </a:rPr>
                        <a:t>，</a:t>
                      </a:r>
                      <a:r>
                        <a:rPr lang="en-US" sz="1600" kern="0" dirty="0">
                          <a:effectLst/>
                          <a:latin typeface="微软雅黑" panose="020B0503020204020204" pitchFamily="34" charset="-122"/>
                          <a:ea typeface="微软雅黑" panose="020B0503020204020204" pitchFamily="34" charset="-122"/>
                        </a:rPr>
                        <a:t>tuple</a:t>
                      </a:r>
                      <a:r>
                        <a:rPr lang="zh-CN" sz="1600" kern="0" dirty="0">
                          <a:effectLst/>
                          <a:latin typeface="微软雅黑" panose="020B0503020204020204" pitchFamily="34" charset="-122"/>
                          <a:ea typeface="微软雅黑" panose="020B0503020204020204" pitchFamily="34" charset="-122"/>
                        </a:rPr>
                        <a:t>。若为</a:t>
                      </a:r>
                      <a:r>
                        <a:rPr lang="en-US" sz="1600" kern="0" dirty="0" err="1">
                          <a:effectLst/>
                          <a:latin typeface="微软雅黑" panose="020B0503020204020204" pitchFamily="34" charset="-122"/>
                          <a:ea typeface="微软雅黑" panose="020B0503020204020204" pitchFamily="34" charset="-122"/>
                        </a:rPr>
                        <a:t>int</a:t>
                      </a:r>
                      <a:r>
                        <a:rPr lang="zh-CN" sz="1600" kern="0" dirty="0">
                          <a:effectLst/>
                          <a:latin typeface="微软雅黑" panose="020B0503020204020204" pitchFamily="34" charset="-122"/>
                          <a:ea typeface="微软雅黑" panose="020B0503020204020204" pitchFamily="34" charset="-122"/>
                        </a:rPr>
                        <a:t>，代表离散化后的类别数目；若为序列类型的数据，则表示进行切分的区间，每两个数间隔为一个区间。无默认。</a:t>
                      </a:r>
                      <a:endParaRPr lang="zh-CN" sz="16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30964" marR="30964" marT="0" marB="0" anchor="ctr"/>
                </a:tc>
              </a:tr>
              <a:tr h="360000">
                <a:tc>
                  <a:txBody>
                    <a:bodyPr/>
                    <a:lstStyle/>
                    <a:p>
                      <a:pPr algn="ctr">
                        <a:lnSpc>
                          <a:spcPct val="150000"/>
                        </a:lnSpc>
                        <a:spcAft>
                          <a:spcPts val="0"/>
                        </a:spcAft>
                      </a:pPr>
                      <a:r>
                        <a:rPr lang="en-US" sz="1600" kern="0">
                          <a:effectLst/>
                          <a:latin typeface="微软雅黑" panose="020B0503020204020204" pitchFamily="34" charset="-122"/>
                          <a:ea typeface="微软雅黑" panose="020B0503020204020204" pitchFamily="34" charset="-122"/>
                        </a:rPr>
                        <a:t>right</a:t>
                      </a:r>
                      <a:endParaRPr lang="zh-CN" sz="16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30964" marR="30964" marT="0" marB="0" anchor="ctr"/>
                </a:tc>
                <a:tc>
                  <a:txBody>
                    <a:bodyPr/>
                    <a:lstStyle/>
                    <a:p>
                      <a:pPr algn="just">
                        <a:lnSpc>
                          <a:spcPct val="150000"/>
                        </a:lnSpc>
                        <a:spcAft>
                          <a:spcPts val="0"/>
                        </a:spcAft>
                      </a:pPr>
                      <a:r>
                        <a:rPr lang="zh-CN" sz="1600" kern="0">
                          <a:effectLst/>
                          <a:latin typeface="微软雅黑" panose="020B0503020204020204" pitchFamily="34" charset="-122"/>
                          <a:ea typeface="微软雅黑" panose="020B0503020204020204" pitchFamily="34" charset="-122"/>
                        </a:rPr>
                        <a:t>接收</a:t>
                      </a:r>
                      <a:r>
                        <a:rPr lang="en-US" sz="1600" kern="0">
                          <a:effectLst/>
                          <a:latin typeface="微软雅黑" panose="020B0503020204020204" pitchFamily="34" charset="-122"/>
                          <a:ea typeface="微软雅黑" panose="020B0503020204020204" pitchFamily="34" charset="-122"/>
                        </a:rPr>
                        <a:t>boolean</a:t>
                      </a:r>
                      <a:r>
                        <a:rPr lang="zh-CN" sz="1600" kern="0">
                          <a:effectLst/>
                          <a:latin typeface="微软雅黑" panose="020B0503020204020204" pitchFamily="34" charset="-122"/>
                          <a:ea typeface="微软雅黑" panose="020B0503020204020204" pitchFamily="34" charset="-122"/>
                        </a:rPr>
                        <a:t>。代表右侧是否为闭区间。默认为</a:t>
                      </a:r>
                      <a:r>
                        <a:rPr lang="en-US" sz="1600" kern="0">
                          <a:effectLst/>
                          <a:latin typeface="微软雅黑" panose="020B0503020204020204" pitchFamily="34" charset="-122"/>
                          <a:ea typeface="微软雅黑" panose="020B0503020204020204" pitchFamily="34" charset="-122"/>
                        </a:rPr>
                        <a:t>True</a:t>
                      </a:r>
                      <a:r>
                        <a:rPr lang="zh-CN" sz="1600" kern="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30964" marR="30964" marT="0" marB="0" anchor="ctr"/>
                </a:tc>
              </a:tr>
              <a:tr h="360000">
                <a:tc>
                  <a:txBody>
                    <a:bodyPr/>
                    <a:lstStyle/>
                    <a:p>
                      <a:pPr algn="ctr">
                        <a:lnSpc>
                          <a:spcPct val="150000"/>
                        </a:lnSpc>
                        <a:spcAft>
                          <a:spcPts val="0"/>
                        </a:spcAft>
                      </a:pPr>
                      <a:r>
                        <a:rPr lang="en-US" sz="1600" kern="0">
                          <a:effectLst/>
                          <a:latin typeface="微软雅黑" panose="020B0503020204020204" pitchFamily="34" charset="-122"/>
                          <a:ea typeface="微软雅黑" panose="020B0503020204020204" pitchFamily="34" charset="-122"/>
                        </a:rPr>
                        <a:t>labels</a:t>
                      </a:r>
                      <a:endParaRPr lang="zh-CN" sz="16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30964" marR="30964" marT="0" marB="0" anchor="ctr"/>
                </a:tc>
                <a:tc>
                  <a:txBody>
                    <a:bodyPr/>
                    <a:lstStyle/>
                    <a:p>
                      <a:pPr algn="just">
                        <a:lnSpc>
                          <a:spcPct val="150000"/>
                        </a:lnSpc>
                        <a:spcAft>
                          <a:spcPts val="0"/>
                        </a:spcAft>
                      </a:pPr>
                      <a:r>
                        <a:rPr lang="zh-CN" sz="1600" kern="0">
                          <a:effectLst/>
                          <a:latin typeface="微软雅黑" panose="020B0503020204020204" pitchFamily="34" charset="-122"/>
                          <a:ea typeface="微软雅黑" panose="020B0503020204020204" pitchFamily="34" charset="-122"/>
                        </a:rPr>
                        <a:t>接收</a:t>
                      </a:r>
                      <a:r>
                        <a:rPr lang="en-US" sz="1600" kern="0">
                          <a:effectLst/>
                          <a:latin typeface="微软雅黑" panose="020B0503020204020204" pitchFamily="34" charset="-122"/>
                          <a:ea typeface="微软雅黑" panose="020B0503020204020204" pitchFamily="34" charset="-122"/>
                        </a:rPr>
                        <a:t>list</a:t>
                      </a:r>
                      <a:r>
                        <a:rPr lang="zh-CN" sz="1600" kern="0">
                          <a:effectLst/>
                          <a:latin typeface="微软雅黑" panose="020B0503020204020204" pitchFamily="34" charset="-122"/>
                          <a:ea typeface="微软雅黑" panose="020B0503020204020204" pitchFamily="34" charset="-122"/>
                        </a:rPr>
                        <a:t>，</a:t>
                      </a:r>
                      <a:r>
                        <a:rPr lang="en-US" sz="1600" kern="0">
                          <a:effectLst/>
                          <a:latin typeface="微软雅黑" panose="020B0503020204020204" pitchFamily="34" charset="-122"/>
                          <a:ea typeface="微软雅黑" panose="020B0503020204020204" pitchFamily="34" charset="-122"/>
                        </a:rPr>
                        <a:t>array</a:t>
                      </a:r>
                      <a:r>
                        <a:rPr lang="zh-CN" sz="1600" kern="0">
                          <a:effectLst/>
                          <a:latin typeface="微软雅黑" panose="020B0503020204020204" pitchFamily="34" charset="-122"/>
                          <a:ea typeface="微软雅黑" panose="020B0503020204020204" pitchFamily="34" charset="-122"/>
                        </a:rPr>
                        <a:t>。代表离散化后各个类别的名称。默认为空。</a:t>
                      </a:r>
                      <a:endParaRPr lang="zh-CN" sz="16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30964" marR="30964" marT="0" marB="0" anchor="ctr"/>
                </a:tc>
              </a:tr>
              <a:tr h="360000">
                <a:tc>
                  <a:txBody>
                    <a:bodyPr/>
                    <a:lstStyle/>
                    <a:p>
                      <a:pPr algn="ctr">
                        <a:lnSpc>
                          <a:spcPct val="150000"/>
                        </a:lnSpc>
                        <a:spcAft>
                          <a:spcPts val="0"/>
                        </a:spcAft>
                      </a:pPr>
                      <a:r>
                        <a:rPr lang="en-US" sz="1600" kern="0">
                          <a:effectLst/>
                          <a:latin typeface="微软雅黑" panose="020B0503020204020204" pitchFamily="34" charset="-122"/>
                          <a:ea typeface="微软雅黑" panose="020B0503020204020204" pitchFamily="34" charset="-122"/>
                        </a:rPr>
                        <a:t>retbins</a:t>
                      </a:r>
                      <a:endParaRPr lang="zh-CN" sz="16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30964" marR="30964" marT="0" marB="0" anchor="ctr"/>
                </a:tc>
                <a:tc>
                  <a:txBody>
                    <a:bodyPr/>
                    <a:lstStyle/>
                    <a:p>
                      <a:pPr algn="just">
                        <a:lnSpc>
                          <a:spcPct val="150000"/>
                        </a:lnSpc>
                        <a:spcAft>
                          <a:spcPts val="0"/>
                        </a:spcAft>
                      </a:pPr>
                      <a:r>
                        <a:rPr lang="zh-CN" sz="1600" kern="0">
                          <a:effectLst/>
                          <a:latin typeface="微软雅黑" panose="020B0503020204020204" pitchFamily="34" charset="-122"/>
                          <a:ea typeface="微软雅黑" panose="020B0503020204020204" pitchFamily="34" charset="-122"/>
                        </a:rPr>
                        <a:t>接收</a:t>
                      </a:r>
                      <a:r>
                        <a:rPr lang="en-US" sz="1600" kern="0">
                          <a:effectLst/>
                          <a:latin typeface="微软雅黑" panose="020B0503020204020204" pitchFamily="34" charset="-122"/>
                          <a:ea typeface="微软雅黑" panose="020B0503020204020204" pitchFamily="34" charset="-122"/>
                        </a:rPr>
                        <a:t>boolean</a:t>
                      </a:r>
                      <a:r>
                        <a:rPr lang="zh-CN" sz="1600" kern="0">
                          <a:effectLst/>
                          <a:latin typeface="微软雅黑" panose="020B0503020204020204" pitchFamily="34" charset="-122"/>
                          <a:ea typeface="微软雅黑" panose="020B0503020204020204" pitchFamily="34" charset="-122"/>
                        </a:rPr>
                        <a:t>。代表是否返回区间标签。默认为</a:t>
                      </a:r>
                      <a:r>
                        <a:rPr lang="en-US" sz="1600" kern="0">
                          <a:effectLst/>
                          <a:latin typeface="微软雅黑" panose="020B0503020204020204" pitchFamily="34" charset="-122"/>
                          <a:ea typeface="微软雅黑" panose="020B0503020204020204" pitchFamily="34" charset="-122"/>
                        </a:rPr>
                        <a:t>False</a:t>
                      </a:r>
                      <a:r>
                        <a:rPr lang="zh-CN" sz="1600" kern="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30964" marR="30964" marT="0" marB="0" anchor="ctr"/>
                </a:tc>
              </a:tr>
              <a:tr h="360000">
                <a:tc>
                  <a:txBody>
                    <a:bodyPr/>
                    <a:lstStyle/>
                    <a:p>
                      <a:pPr algn="ctr">
                        <a:lnSpc>
                          <a:spcPct val="150000"/>
                        </a:lnSpc>
                        <a:spcAft>
                          <a:spcPts val="0"/>
                        </a:spcAft>
                      </a:pPr>
                      <a:r>
                        <a:rPr lang="en-US" sz="1600" kern="0">
                          <a:effectLst/>
                          <a:latin typeface="微软雅黑" panose="020B0503020204020204" pitchFamily="34" charset="-122"/>
                          <a:ea typeface="微软雅黑" panose="020B0503020204020204" pitchFamily="34" charset="-122"/>
                        </a:rPr>
                        <a:t>precision</a:t>
                      </a:r>
                      <a:endParaRPr lang="zh-CN" sz="16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30964" marR="30964" marT="0" marB="0" anchor="ctr"/>
                </a:tc>
                <a:tc>
                  <a:txBody>
                    <a:bodyPr/>
                    <a:lstStyle/>
                    <a:p>
                      <a:pPr algn="just">
                        <a:lnSpc>
                          <a:spcPct val="150000"/>
                        </a:lnSpc>
                        <a:spcAft>
                          <a:spcPts val="0"/>
                        </a:spcAft>
                      </a:pPr>
                      <a:r>
                        <a:rPr lang="zh-CN" sz="1600" kern="0" dirty="0">
                          <a:effectLst/>
                          <a:latin typeface="微软雅黑" panose="020B0503020204020204" pitchFamily="34" charset="-122"/>
                          <a:ea typeface="微软雅黑" panose="020B0503020204020204" pitchFamily="34" charset="-122"/>
                        </a:rPr>
                        <a:t>接收</a:t>
                      </a:r>
                      <a:r>
                        <a:rPr lang="en-US" sz="1600" kern="0" dirty="0" err="1">
                          <a:effectLst/>
                          <a:latin typeface="微软雅黑" panose="020B0503020204020204" pitchFamily="34" charset="-122"/>
                          <a:ea typeface="微软雅黑" panose="020B0503020204020204" pitchFamily="34" charset="-122"/>
                        </a:rPr>
                        <a:t>int</a:t>
                      </a:r>
                      <a:r>
                        <a:rPr lang="zh-CN" sz="1600" kern="0" dirty="0">
                          <a:effectLst/>
                          <a:latin typeface="微软雅黑" panose="020B0503020204020204" pitchFamily="34" charset="-122"/>
                          <a:ea typeface="微软雅黑" panose="020B0503020204020204" pitchFamily="34" charset="-122"/>
                        </a:rPr>
                        <a:t>。显示的标签的精度。默认为</a:t>
                      </a:r>
                      <a:r>
                        <a:rPr lang="en-US" sz="1600" kern="0" dirty="0">
                          <a:effectLst/>
                          <a:latin typeface="微软雅黑" panose="020B0503020204020204" pitchFamily="34" charset="-122"/>
                          <a:ea typeface="微软雅黑" panose="020B0503020204020204" pitchFamily="34" charset="-122"/>
                        </a:rPr>
                        <a:t>3</a:t>
                      </a:r>
                      <a:r>
                        <a:rPr lang="zh-CN" sz="1600" kern="0" dirty="0">
                          <a:effectLst/>
                          <a:latin typeface="微软雅黑" panose="020B0503020204020204" pitchFamily="34" charset="-122"/>
                          <a:ea typeface="微软雅黑" panose="020B0503020204020204" pitchFamily="34" charset="-122"/>
                        </a:rPr>
                        <a:t>。</a:t>
                      </a:r>
                      <a:endParaRPr lang="zh-CN" sz="16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30964" marR="30964" marT="0" marB="0" anchor="ct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内容占位符 1"/>
          <p:cNvSpPr>
            <a:spLocks noGrp="1"/>
          </p:cNvSpPr>
          <p:nvPr>
            <p:ph idx="1"/>
          </p:nvPr>
        </p:nvSpPr>
        <p:spPr>
          <a:xfrm>
            <a:off x="423863" y="1754188"/>
            <a:ext cx="11674475" cy="4370387"/>
          </a:xfrm>
        </p:spPr>
        <p:txBody>
          <a:bodyPr vert="horz" wrap="square" lIns="91440" tIns="45720" rIns="91440" bIns="45720" anchor="t"/>
          <a:lstStyle/>
          <a:p>
            <a:pPr>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使用等宽法离散化的缺陷</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为</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：等宽法离散化对数据分布具有较高要求，若数据分布不均匀，那么各个类的数目也会变得非常不均匀，有些区间包含许多数据，而另外一些区间的数据极少，这会严重损坏所建立的模型。</a:t>
            </a:r>
            <a:endParaRPr kumimoji="1" lang="zh-CN" altLang="en-US" sz="2200" dirty="0">
              <a:latin typeface="Times New Roman" panose="02020603050405020304" pitchFamily="18" charset="0"/>
              <a:ea typeface="微软雅黑" panose="020B0503020204020204" pitchFamily="34" charset="-122"/>
              <a:cs typeface="宋体" panose="02010600030101010101" pitchFamily="2" charset="-122"/>
            </a:endParaRPr>
          </a:p>
        </p:txBody>
      </p:sp>
      <p:sp>
        <p:nvSpPr>
          <p:cNvPr id="46082" name="标题 2"/>
          <p:cNvSpPr>
            <a:spLocks noGrp="1"/>
          </p:cNvSpPr>
          <p:nvPr>
            <p:ph type="title"/>
          </p:nvPr>
        </p:nvSpPr>
        <p:spPr>
          <a:xfrm>
            <a:off x="255588" y="358775"/>
            <a:ext cx="10972800" cy="528638"/>
          </a:xfrm>
        </p:spPr>
        <p:txBody>
          <a:bodyPr vert="horz" wrap="square" lIns="91440" tIns="45720" rIns="91440" bIns="45720" anchor="ctr"/>
          <a:lstStyle/>
          <a:p>
            <a:pPr>
              <a:buNone/>
            </a:pP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离散化连续型数据</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46083" name="内容占位符 3"/>
          <p:cNvSpPr>
            <a:spLocks noGrp="1"/>
          </p:cNvSpPr>
          <p:nvPr>
            <p:ph idx="10"/>
          </p:nvPr>
        </p:nvSpPr>
        <p:spPr>
          <a:xfrm>
            <a:off x="423863" y="1138238"/>
            <a:ext cx="11107737" cy="427037"/>
          </a:xfrm>
        </p:spPr>
        <p:txBody>
          <a:bodyPr wrap="square" lIns="91440" tIns="45720" rIns="91440" bIns="45720" anchor="ctr"/>
          <a:lstStyle/>
          <a:p>
            <a:r>
              <a:rPr kumimoji="1" lang="en-US" altLang="zh-CN" b="1" dirty="0">
                <a:latin typeface="微软雅黑" panose="020B0503020204020204" pitchFamily="34" charset="-122"/>
                <a:ea typeface="微软雅黑" panose="020B0503020204020204" pitchFamily="34" charset="-122"/>
                <a:cs typeface="宋体" panose="02010600030101010101" pitchFamily="2" charset="-122"/>
              </a:rPr>
              <a:t>1. </a:t>
            </a:r>
            <a:r>
              <a:rPr kumimoji="1" lang="zh-CN" altLang="en-US" b="1" dirty="0">
                <a:latin typeface="微软雅黑" panose="020B0503020204020204" pitchFamily="34" charset="-122"/>
                <a:ea typeface="微软雅黑" panose="020B0503020204020204" pitchFamily="34" charset="-122"/>
                <a:cs typeface="宋体" panose="02010600030101010101" pitchFamily="2" charset="-122"/>
              </a:rPr>
              <a:t>等宽法</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内容占位符 1"/>
          <p:cNvSpPr>
            <a:spLocks noGrp="1"/>
          </p:cNvSpPr>
          <p:nvPr>
            <p:ph idx="1"/>
          </p:nvPr>
        </p:nvSpPr>
        <p:spPr>
          <a:xfrm>
            <a:off x="423863" y="1754188"/>
            <a:ext cx="11107737" cy="4370387"/>
          </a:xfrm>
        </p:spPr>
        <p:txBody>
          <a:bodyPr vert="horz" wrap="square" lIns="91440" tIns="45720" rIns="91440" bIns="45720" anchor="t"/>
          <a:lstStyle/>
          <a:p>
            <a:pPr>
              <a:buClr>
                <a:srgbClr val="032089"/>
              </a:buClr>
            </a:pP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cut</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函数虽然不能够直接实现等频离散化，但是可以通过定义将相同数量的记录放进每个区间。</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等频法离散化的方法相比较于等宽法离散化而言，避免了类分布不均匀的问题，但同时却也有可能将数值非常接近的两个值分到不同的区间以满足每个区间中固定的数据个数。</a:t>
            </a: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47106" name="标题 2"/>
          <p:cNvSpPr>
            <a:spLocks noGrp="1"/>
          </p:cNvSpPr>
          <p:nvPr>
            <p:ph type="title"/>
          </p:nvPr>
        </p:nvSpPr>
        <p:spPr>
          <a:xfrm>
            <a:off x="255588" y="358775"/>
            <a:ext cx="10972800" cy="528638"/>
          </a:xfrm>
        </p:spPr>
        <p:txBody>
          <a:bodyPr vert="horz" wrap="square" lIns="91440" tIns="45720" rIns="91440" bIns="45720" anchor="ctr"/>
          <a:lstStyle/>
          <a:p>
            <a:pPr>
              <a:buNone/>
            </a:pP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离散化连续型数据</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47107" name="内容占位符 3"/>
          <p:cNvSpPr>
            <a:spLocks noGrp="1"/>
          </p:cNvSpPr>
          <p:nvPr>
            <p:ph idx="10"/>
          </p:nvPr>
        </p:nvSpPr>
        <p:spPr>
          <a:xfrm>
            <a:off x="423863" y="1138238"/>
            <a:ext cx="11107737" cy="427037"/>
          </a:xfrm>
        </p:spPr>
        <p:txBody>
          <a:bodyPr wrap="square" lIns="91440" tIns="45720" rIns="91440" bIns="45720" anchor="ctr"/>
          <a:lstStyle/>
          <a:p>
            <a:r>
              <a:rPr kumimoji="1" lang="en-US" altLang="zh-CN" b="1" dirty="0">
                <a:latin typeface="微软雅黑" panose="020B0503020204020204" pitchFamily="34" charset="-122"/>
                <a:ea typeface="微软雅黑" panose="020B0503020204020204" pitchFamily="34" charset="-122"/>
                <a:cs typeface="宋体" panose="02010600030101010101" pitchFamily="2" charset="-122"/>
              </a:rPr>
              <a:t>2. </a:t>
            </a:r>
            <a:r>
              <a:rPr kumimoji="1" lang="zh-CN" altLang="en-US" b="1" dirty="0">
                <a:latin typeface="微软雅黑" panose="020B0503020204020204" pitchFamily="34" charset="-122"/>
                <a:ea typeface="微软雅黑" panose="020B0503020204020204" pitchFamily="34" charset="-122"/>
                <a:cs typeface="宋体" panose="02010600030101010101" pitchFamily="2" charset="-122"/>
              </a:rPr>
              <a:t>等频法</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754188"/>
            <a:ext cx="11107738" cy="4370388"/>
          </a:xfrm>
        </p:spPr>
        <p:txBody>
          <a:bodyPr vert="horz" wrap="square" lIns="91440" tIns="45720" rIns="91440" bIns="45720" numCol="1" anchor="t" anchorCtr="0" compatLnSpc="1">
            <a:noAutofit/>
          </a:bodyPr>
          <a:lstStyle/>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一维聚类的方法包括两个</a:t>
            </a: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步骤</a:t>
            </a:r>
            <a:r>
              <a:rPr kumimoji="1" lang="zh-CN" altLang="en-US"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720090" marR="0" lvl="0" indent="-362585" algn="l" defTabSz="914400" rtl="0" eaLnBrk="0" fontAlgn="base" latinLnBrk="0" hangingPunct="0">
              <a:lnSpc>
                <a:spcPct val="150000"/>
              </a:lnSpc>
              <a:spcBef>
                <a:spcPts val="1000"/>
              </a:spcBef>
              <a:spcAft>
                <a:spcPct val="0"/>
              </a:spcAft>
              <a:buClr>
                <a:srgbClr val="032089"/>
              </a:buClr>
              <a:buSzTx/>
              <a:buFont typeface="Arial" panose="020B0604020202020204" pitchFamily="34" charset="0"/>
              <a:buChar char="•"/>
              <a:defRPr/>
            </a:pP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将</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连续型数据用聚类算法（如</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K-Means</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算法等）进行</a:t>
            </a: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聚类</a:t>
            </a:r>
            <a:r>
              <a:rPr kumimoji="1" lang="zh-CN" altLang="en-US"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720090" marR="0" lvl="0" indent="-362585" algn="l" defTabSz="914400" rtl="0" eaLnBrk="0" fontAlgn="base" latinLnBrk="0" hangingPunct="0">
              <a:lnSpc>
                <a:spcPct val="150000"/>
              </a:lnSpc>
              <a:spcBef>
                <a:spcPts val="1000"/>
              </a:spcBef>
              <a:spcAft>
                <a:spcPct val="0"/>
              </a:spcAft>
              <a:buClr>
                <a:srgbClr val="032089"/>
              </a:buClr>
              <a:buSzTx/>
              <a:buFont typeface="Arial" panose="020B0604020202020204" pitchFamily="34" charset="0"/>
              <a:buChar char="•"/>
              <a:defRPr/>
            </a:pP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处理</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聚类得到的簇，将合并到一个簇的连续型数据做同一标记</a:t>
            </a: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聚类分析</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的离散化方法需要用户指定簇的个数，用来决定产生的区间数</a:t>
            </a: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k-Means</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聚类分析的离散化方法可以很好地根据现有特征的数据分布状况进行聚类，但是由于</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k-Means</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算法本身的缺陷，用该方法进行离散化时依旧需要指定离散化后类别的数目。此时需要配合聚类算法评价方法，找出最优的聚类簇数目。</a:t>
            </a:r>
            <a:endParaRPr kumimoji="1" lang="zh-CN" altLang="en-US"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8130" name="标题 2"/>
          <p:cNvSpPr>
            <a:spLocks noGrp="1"/>
          </p:cNvSpPr>
          <p:nvPr>
            <p:ph type="title"/>
          </p:nvPr>
        </p:nvSpPr>
        <p:spPr>
          <a:xfrm>
            <a:off x="255588" y="358775"/>
            <a:ext cx="10972800" cy="528638"/>
          </a:xfrm>
        </p:spPr>
        <p:txBody>
          <a:bodyPr vert="horz" wrap="square" lIns="91440" tIns="45720" rIns="91440" bIns="45720" anchor="ctr"/>
          <a:lstStyle/>
          <a:p>
            <a:pPr>
              <a:buNone/>
            </a:pP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离散化连续型数据</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48131" name="内容占位符 3"/>
          <p:cNvSpPr>
            <a:spLocks noGrp="1"/>
          </p:cNvSpPr>
          <p:nvPr>
            <p:ph idx="10"/>
          </p:nvPr>
        </p:nvSpPr>
        <p:spPr>
          <a:xfrm>
            <a:off x="423863" y="1138238"/>
            <a:ext cx="11107737" cy="427037"/>
          </a:xfrm>
        </p:spPr>
        <p:txBody>
          <a:bodyPr wrap="square" lIns="91440" tIns="45720" rIns="91440" bIns="45720" anchor="ctr"/>
          <a:lstStyle/>
          <a:p>
            <a:r>
              <a:rPr kumimoji="1" lang="en-US" altLang="zh-CN" b="1" dirty="0">
                <a:latin typeface="微软雅黑" panose="020B0503020204020204" pitchFamily="34" charset="-122"/>
                <a:ea typeface="微软雅黑" panose="020B0503020204020204" pitchFamily="34" charset="-122"/>
                <a:cs typeface="宋体" panose="02010600030101010101" pitchFamily="2" charset="-122"/>
              </a:rPr>
              <a:t>3. </a:t>
            </a:r>
            <a:r>
              <a:rPr kumimoji="1" lang="zh-CN" altLang="en-US" b="1" dirty="0">
                <a:latin typeface="微软雅黑" panose="020B0503020204020204" pitchFamily="34" charset="-122"/>
                <a:ea typeface="微软雅黑" panose="020B0503020204020204" pitchFamily="34" charset="-122"/>
                <a:cs typeface="宋体" panose="02010600030101010101" pitchFamily="2" charset="-122"/>
              </a:rPr>
              <a:t>基于聚类分析的方法</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47650" y="1770063"/>
            <a:ext cx="11768138" cy="4368800"/>
          </a:xfrm>
        </p:spPr>
        <p:txBody>
          <a:bodyPr vert="horz" wrap="square" lIns="91440" tIns="45720" rIns="91440" bIns="45720" numCol="1" anchor="t" anchorCtr="0" compatLnSpc="1">
            <a:noAutofit/>
          </a:bodyPr>
          <a:lstStyle/>
          <a:p>
            <a:pPr marL="362585" marR="0" lvl="0" indent="-362585" algn="l" defTabSz="914400" rtl="0" eaLnBrk="0" fontAlgn="base" latinLnBrk="0" hangingPunct="0">
              <a:lnSpc>
                <a:spcPct val="150000"/>
              </a:lnSpc>
              <a:spcBef>
                <a:spcPts val="4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该</a:t>
            </a: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方法</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提供的是分组聚合步骤中的拆分功能，</a:t>
            </a: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能根据</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索引</a:t>
            </a: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或字段</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对数据进行分组。其常用参数与使用格式如下</a:t>
            </a: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400"/>
              </a:spcBef>
              <a:spcAft>
                <a:spcPct val="0"/>
              </a:spcAft>
              <a:buClr>
                <a:srgbClr val="032089"/>
              </a:buClr>
              <a:buSzTx/>
              <a:buFont typeface="Wingdings" panose="05000000000000000000" pitchFamily="2" charset="2"/>
              <a:buNone/>
              <a:defRPr/>
            </a:pPr>
            <a:r>
              <a:rPr kumimoji="1" lang="en-US" altLang="zh-CN" sz="1800" b="0" i="1"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1" lang="en-US" altLang="zh-CN" sz="2200" b="0" i="1" u="none" strike="noStrike" kern="0" cap="none" spc="0" normalizeH="0" baseline="0" noProof="0" dirty="0" err="1"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DataFrame.</a:t>
            </a:r>
            <a:r>
              <a:rPr kumimoji="1" lang="en-US" altLang="zh-CN" sz="2200" b="1" i="1" u="none" strike="noStrike" kern="0" cap="none" spc="0" normalizeH="0" baseline="0" noProof="0" dirty="0" err="1"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groupby</a:t>
            </a:r>
            <a:r>
              <a:rPr kumimoji="1" lang="en-US" altLang="zh-CN" sz="2200" b="0" i="1" u="none" strike="noStrike" kern="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(by=None</a:t>
            </a:r>
            <a:r>
              <a:rPr kumimoji="1" lang="en-US" altLang="zh-CN" sz="22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axis=0, level=None, </a:t>
            </a:r>
            <a:r>
              <a:rPr kumimoji="1" lang="en-US" altLang="zh-CN" sz="2200" b="0" i="1"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as_index</a:t>
            </a:r>
            <a:r>
              <a:rPr kumimoji="1" lang="en-US" altLang="zh-CN" sz="22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=True, sort=True, </a:t>
            </a:r>
            <a:r>
              <a:rPr kumimoji="1" lang="en-US" altLang="zh-CN" sz="2200" b="0" i="1"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group_keys</a:t>
            </a:r>
            <a:r>
              <a:rPr kumimoji="1" lang="en-US" altLang="zh-CN" sz="22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=True, squeeze=False, **</a:t>
            </a:r>
            <a:r>
              <a:rPr kumimoji="1" lang="en-US" altLang="zh-CN" sz="2200" b="0" i="1"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kwargs</a:t>
            </a:r>
            <a:r>
              <a:rPr kumimoji="1" lang="en-US" altLang="zh-CN" sz="22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1" lang="zh-CN" altLang="en-US" sz="22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218" name="标题 2"/>
          <p:cNvSpPr>
            <a:spLocks noGrp="1"/>
          </p:cNvSpPr>
          <p:nvPr>
            <p:ph type="title"/>
          </p:nvPr>
        </p:nvSpPr>
        <p:spPr>
          <a:xfrm>
            <a:off x="255588" y="358775"/>
            <a:ext cx="10972800" cy="528638"/>
          </a:xfrm>
        </p:spPr>
        <p:txBody>
          <a:bodyPr vert="horz" wrap="square" lIns="91440" tIns="45720" rIns="91440" bIns="45720" anchor="ctr"/>
          <a:lstStyle/>
          <a:p>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使用</a:t>
            </a: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rPr>
              <a:t>groupby</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方法拆分数据</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9219" name="内容占位符 3"/>
          <p:cNvSpPr>
            <a:spLocks noGrp="1"/>
          </p:cNvSpPr>
          <p:nvPr>
            <p:ph idx="10"/>
          </p:nvPr>
        </p:nvSpPr>
        <p:spPr>
          <a:xfrm>
            <a:off x="423863" y="1138238"/>
            <a:ext cx="11107737" cy="427037"/>
          </a:xfrm>
        </p:spPr>
        <p:txBody>
          <a:bodyPr vert="horz" wrap="square" lIns="91440" tIns="45720" rIns="91440" bIns="45720" anchor="ctr"/>
          <a:lstStyle/>
          <a:p>
            <a:r>
              <a:rPr kumimoji="1" lang="en-US" altLang="zh-CN" b="1" dirty="0">
                <a:latin typeface="微软雅黑" panose="020B0503020204020204" pitchFamily="34" charset="-122"/>
                <a:ea typeface="微软雅黑" panose="020B0503020204020204" pitchFamily="34" charset="-122"/>
                <a:cs typeface="宋体" panose="02010600030101010101" pitchFamily="2" charset="-122"/>
              </a:rPr>
              <a:t>groupby</a:t>
            </a:r>
            <a:r>
              <a:rPr kumimoji="1" lang="zh-CN" altLang="zh-CN" b="1" dirty="0">
                <a:latin typeface="微软雅黑" panose="020B0503020204020204" pitchFamily="34" charset="-122"/>
                <a:ea typeface="微软雅黑" panose="020B0503020204020204" pitchFamily="34" charset="-122"/>
                <a:cs typeface="宋体" panose="02010600030101010101" pitchFamily="2" charset="-122"/>
              </a:rPr>
              <a:t>方法的参数及其说明</a:t>
            </a:r>
            <a:endParaRPr kumimoji="1" lang="zh-CN" altLang="en-US" b="1" dirty="0">
              <a:latin typeface="微软雅黑" panose="020B0503020204020204" pitchFamily="34" charset="-122"/>
              <a:ea typeface="微软雅黑" panose="020B0503020204020204" pitchFamily="34" charset="-122"/>
              <a:cs typeface="宋体" panose="02010600030101010101" pitchFamily="2" charset="-122"/>
            </a:endParaRPr>
          </a:p>
        </p:txBody>
      </p:sp>
      <p:graphicFrame>
        <p:nvGraphicFramePr>
          <p:cNvPr id="5" name="表格 4"/>
          <p:cNvGraphicFramePr>
            <a:graphicFrameLocks noGrp="1"/>
          </p:cNvGraphicFramePr>
          <p:nvPr/>
        </p:nvGraphicFramePr>
        <p:xfrm>
          <a:off x="730250" y="3282950"/>
          <a:ext cx="10826750" cy="2932115"/>
        </p:xfrm>
        <a:graphic>
          <a:graphicData uri="http://schemas.openxmlformats.org/drawingml/2006/table">
            <a:tbl>
              <a:tblPr firstRow="1" firstCol="1" bandRow="1">
                <a:tableStyleId>{5C22544A-7EE6-4342-B048-85BDC9FD1C3A}</a:tableStyleId>
              </a:tblPr>
              <a:tblGrid>
                <a:gridCol w="1744222"/>
                <a:gridCol w="9082528"/>
              </a:tblGrid>
              <a:tr h="411569">
                <a:tc>
                  <a:txBody>
                    <a:bodyPr/>
                    <a:lstStyle/>
                    <a:p>
                      <a:pPr algn="ctr">
                        <a:lnSpc>
                          <a:spcPct val="150000"/>
                        </a:lnSpc>
                        <a:spcAft>
                          <a:spcPts val="0"/>
                        </a:spcAft>
                      </a:pPr>
                      <a:r>
                        <a:rPr lang="zh-CN" sz="1800" kern="0" dirty="0">
                          <a:effectLst/>
                          <a:latin typeface="微软雅黑" panose="020B0503020204020204" pitchFamily="34" charset="-122"/>
                          <a:ea typeface="微软雅黑" panose="020B0503020204020204" pitchFamily="34" charset="-122"/>
                        </a:rPr>
                        <a:t>参数名称</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24167" marR="24167" marT="0" marB="0" anchor="ctr"/>
                </a:tc>
                <a:tc>
                  <a:txBody>
                    <a:bodyPr/>
                    <a:lstStyle/>
                    <a:p>
                      <a:pPr algn="ctr">
                        <a:lnSpc>
                          <a:spcPct val="150000"/>
                        </a:lnSpc>
                        <a:spcAft>
                          <a:spcPts val="0"/>
                        </a:spcAft>
                      </a:pPr>
                      <a:r>
                        <a:rPr lang="zh-CN" sz="1800" kern="0" dirty="0">
                          <a:effectLst/>
                          <a:latin typeface="微软雅黑" panose="020B0503020204020204" pitchFamily="34" charset="-122"/>
                          <a:ea typeface="微软雅黑" panose="020B0503020204020204" pitchFamily="34" charset="-122"/>
                        </a:rPr>
                        <a:t>说明</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24167" marR="24167" marT="0" marB="0" anchor="ctr"/>
                </a:tc>
              </a:tr>
              <a:tr h="360078">
                <a:tc>
                  <a:txBody>
                    <a:bodyPr/>
                    <a:lstStyle/>
                    <a:p>
                      <a:pPr algn="ctr">
                        <a:spcAft>
                          <a:spcPts val="0"/>
                        </a:spcAft>
                      </a:pPr>
                      <a:r>
                        <a:rPr lang="en-US" sz="1800" kern="0">
                          <a:effectLst/>
                          <a:latin typeface="微软雅黑" panose="020B0503020204020204" pitchFamily="34" charset="-122"/>
                          <a:ea typeface="微软雅黑" panose="020B0503020204020204" pitchFamily="34" charset="-122"/>
                        </a:rPr>
                        <a:t>by</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24167" marR="24167" marT="0" marB="0" anchor="ctr"/>
                </a:tc>
                <a:tc>
                  <a:txBody>
                    <a:bodyPr/>
                    <a:lstStyle/>
                    <a:p>
                      <a:pPr algn="just">
                        <a:spcAft>
                          <a:spcPts val="0"/>
                        </a:spcAft>
                      </a:pPr>
                      <a:r>
                        <a:rPr lang="zh-CN" sz="1800" kern="0" dirty="0">
                          <a:effectLst/>
                          <a:latin typeface="微软雅黑" panose="020B0503020204020204" pitchFamily="34" charset="-122"/>
                          <a:ea typeface="微软雅黑" panose="020B0503020204020204" pitchFamily="34" charset="-122"/>
                        </a:rPr>
                        <a:t>接收</a:t>
                      </a:r>
                      <a:r>
                        <a:rPr lang="en-US" sz="1800" kern="0" dirty="0">
                          <a:effectLst/>
                          <a:latin typeface="微软雅黑" panose="020B0503020204020204" pitchFamily="34" charset="-122"/>
                          <a:ea typeface="微软雅黑" panose="020B0503020204020204" pitchFamily="34" charset="-122"/>
                        </a:rPr>
                        <a:t>list</a:t>
                      </a:r>
                      <a:r>
                        <a:rPr lang="zh-CN" sz="1800" kern="0" dirty="0">
                          <a:effectLst/>
                          <a:latin typeface="微软雅黑" panose="020B0503020204020204" pitchFamily="34" charset="-122"/>
                          <a:ea typeface="微软雅黑" panose="020B0503020204020204" pitchFamily="34" charset="-122"/>
                        </a:rPr>
                        <a:t>，</a:t>
                      </a:r>
                      <a:r>
                        <a:rPr lang="en-US" sz="1800" kern="0" dirty="0">
                          <a:effectLst/>
                          <a:latin typeface="微软雅黑" panose="020B0503020204020204" pitchFamily="34" charset="-122"/>
                          <a:ea typeface="微软雅黑" panose="020B0503020204020204" pitchFamily="34" charset="-122"/>
                        </a:rPr>
                        <a:t>string</a:t>
                      </a:r>
                      <a:r>
                        <a:rPr lang="zh-CN" sz="1800" kern="0" dirty="0">
                          <a:effectLst/>
                          <a:latin typeface="微软雅黑" panose="020B0503020204020204" pitchFamily="34" charset="-122"/>
                          <a:ea typeface="微软雅黑" panose="020B0503020204020204" pitchFamily="34" charset="-122"/>
                        </a:rPr>
                        <a:t>，</a:t>
                      </a:r>
                      <a:r>
                        <a:rPr lang="en-US" sz="1800" kern="0" dirty="0">
                          <a:effectLst/>
                          <a:latin typeface="微软雅黑" panose="020B0503020204020204" pitchFamily="34" charset="-122"/>
                          <a:ea typeface="微软雅黑" panose="020B0503020204020204" pitchFamily="34" charset="-122"/>
                        </a:rPr>
                        <a:t>mapping</a:t>
                      </a:r>
                      <a:r>
                        <a:rPr lang="zh-CN" sz="1800" kern="0" dirty="0">
                          <a:effectLst/>
                          <a:latin typeface="微软雅黑" panose="020B0503020204020204" pitchFamily="34" charset="-122"/>
                          <a:ea typeface="微软雅黑" panose="020B0503020204020204" pitchFamily="34" charset="-122"/>
                        </a:rPr>
                        <a:t>或</a:t>
                      </a:r>
                      <a:r>
                        <a:rPr lang="en-US" sz="1800" kern="0" dirty="0">
                          <a:effectLst/>
                          <a:latin typeface="微软雅黑" panose="020B0503020204020204" pitchFamily="34" charset="-122"/>
                          <a:ea typeface="微软雅黑" panose="020B0503020204020204" pitchFamily="34" charset="-122"/>
                        </a:rPr>
                        <a:t>generator</a:t>
                      </a:r>
                      <a:r>
                        <a:rPr lang="zh-CN" sz="1800" kern="0" dirty="0">
                          <a:effectLst/>
                          <a:latin typeface="微软雅黑" panose="020B0503020204020204" pitchFamily="34" charset="-122"/>
                          <a:ea typeface="微软雅黑" panose="020B0503020204020204" pitchFamily="34" charset="-122"/>
                        </a:rPr>
                        <a:t>。用于确定进行分组的依据</a:t>
                      </a:r>
                      <a:r>
                        <a:rPr lang="zh-CN" sz="1800" kern="0" dirty="0" smtClean="0">
                          <a:effectLst/>
                          <a:latin typeface="微软雅黑" panose="020B0503020204020204" pitchFamily="34" charset="-122"/>
                          <a:ea typeface="微软雅黑" panose="020B0503020204020204" pitchFamily="34" charset="-122"/>
                        </a:rPr>
                        <a:t>。无</a:t>
                      </a:r>
                      <a:r>
                        <a:rPr lang="zh-CN" sz="1800" kern="0" dirty="0">
                          <a:effectLst/>
                          <a:latin typeface="微软雅黑" panose="020B0503020204020204" pitchFamily="34" charset="-122"/>
                          <a:ea typeface="微软雅黑" panose="020B0503020204020204" pitchFamily="34" charset="-122"/>
                        </a:rPr>
                        <a:t>默认。</a:t>
                      </a:r>
                      <a:endParaRPr lang="zh-CN" sz="1800" kern="100" dirty="0">
                        <a:effectLst/>
                        <a:latin typeface="微软雅黑" panose="020B0503020204020204" pitchFamily="34" charset="-122"/>
                        <a:ea typeface="微软雅黑" panose="020B0503020204020204" pitchFamily="34" charset="-122"/>
                        <a:cs typeface="Times New Roman" panose="02020603050405020304"/>
                      </a:endParaRPr>
                    </a:p>
                  </a:txBody>
                  <a:tcPr marL="24167" marR="24167" marT="0" marB="0" anchor="ctr"/>
                </a:tc>
              </a:tr>
              <a:tr h="360078">
                <a:tc>
                  <a:txBody>
                    <a:bodyPr/>
                    <a:lstStyle/>
                    <a:p>
                      <a:pPr algn="ctr">
                        <a:spcAft>
                          <a:spcPts val="0"/>
                        </a:spcAft>
                      </a:pPr>
                      <a:r>
                        <a:rPr lang="en-US" sz="1800" kern="0">
                          <a:effectLst/>
                          <a:latin typeface="微软雅黑" panose="020B0503020204020204" pitchFamily="34" charset="-122"/>
                          <a:ea typeface="微软雅黑" panose="020B0503020204020204" pitchFamily="34" charset="-122"/>
                        </a:rPr>
                        <a:t>axis</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24167" marR="24167" marT="0" marB="0" anchor="ctr"/>
                </a:tc>
                <a:tc>
                  <a:txBody>
                    <a:bodyPr/>
                    <a:lstStyle/>
                    <a:p>
                      <a:pPr algn="just">
                        <a:spcAft>
                          <a:spcPts val="0"/>
                        </a:spcAft>
                      </a:pPr>
                      <a:r>
                        <a:rPr lang="zh-CN" sz="1800" kern="0">
                          <a:effectLst/>
                          <a:latin typeface="微软雅黑" panose="020B0503020204020204" pitchFamily="34" charset="-122"/>
                          <a:ea typeface="微软雅黑" panose="020B0503020204020204" pitchFamily="34" charset="-122"/>
                        </a:rPr>
                        <a:t>接收</a:t>
                      </a:r>
                      <a:r>
                        <a:rPr lang="en-US" sz="1800" kern="0">
                          <a:effectLst/>
                          <a:latin typeface="微软雅黑" panose="020B0503020204020204" pitchFamily="34" charset="-122"/>
                          <a:ea typeface="微软雅黑" panose="020B0503020204020204" pitchFamily="34" charset="-122"/>
                        </a:rPr>
                        <a:t>int</a:t>
                      </a:r>
                      <a:r>
                        <a:rPr lang="zh-CN" sz="1800" kern="0">
                          <a:effectLst/>
                          <a:latin typeface="微软雅黑" panose="020B0503020204020204" pitchFamily="34" charset="-122"/>
                          <a:ea typeface="微软雅黑" panose="020B0503020204020204" pitchFamily="34" charset="-122"/>
                        </a:rPr>
                        <a:t>。表示操作的轴向，默认对列进行操作。默认为</a:t>
                      </a:r>
                      <a:r>
                        <a:rPr lang="en-US" sz="1800" kern="0">
                          <a:effectLst/>
                          <a:latin typeface="微软雅黑" panose="020B0503020204020204" pitchFamily="34" charset="-122"/>
                          <a:ea typeface="微软雅黑" panose="020B0503020204020204" pitchFamily="34" charset="-122"/>
                        </a:rPr>
                        <a:t>0</a:t>
                      </a:r>
                      <a:r>
                        <a:rPr lang="zh-CN" sz="1800" kern="0">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24167" marR="24167" marT="0" marB="0" anchor="ctr"/>
                </a:tc>
              </a:tr>
              <a:tr h="360078">
                <a:tc>
                  <a:txBody>
                    <a:bodyPr/>
                    <a:lstStyle/>
                    <a:p>
                      <a:pPr algn="ctr">
                        <a:spcAft>
                          <a:spcPts val="0"/>
                        </a:spcAft>
                      </a:pPr>
                      <a:r>
                        <a:rPr lang="en-US" sz="1800" kern="0">
                          <a:effectLst/>
                          <a:latin typeface="微软雅黑" panose="020B0503020204020204" pitchFamily="34" charset="-122"/>
                          <a:ea typeface="微软雅黑" panose="020B0503020204020204" pitchFamily="34" charset="-122"/>
                        </a:rPr>
                        <a:t>level</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24167" marR="24167" marT="0" marB="0" anchor="ctr"/>
                </a:tc>
                <a:tc>
                  <a:txBody>
                    <a:bodyPr/>
                    <a:lstStyle/>
                    <a:p>
                      <a:pPr algn="just">
                        <a:spcAft>
                          <a:spcPts val="0"/>
                        </a:spcAft>
                      </a:pPr>
                      <a:r>
                        <a:rPr lang="zh-CN" sz="1800" kern="0">
                          <a:effectLst/>
                          <a:latin typeface="微软雅黑" panose="020B0503020204020204" pitchFamily="34" charset="-122"/>
                          <a:ea typeface="微软雅黑" panose="020B0503020204020204" pitchFamily="34" charset="-122"/>
                        </a:rPr>
                        <a:t>接收</a:t>
                      </a:r>
                      <a:r>
                        <a:rPr lang="en-US" sz="1800" kern="0">
                          <a:effectLst/>
                          <a:latin typeface="微软雅黑" panose="020B0503020204020204" pitchFamily="34" charset="-122"/>
                          <a:ea typeface="微软雅黑" panose="020B0503020204020204" pitchFamily="34" charset="-122"/>
                        </a:rPr>
                        <a:t>int</a:t>
                      </a:r>
                      <a:r>
                        <a:rPr lang="zh-CN" sz="1800" kern="0">
                          <a:effectLst/>
                          <a:latin typeface="微软雅黑" panose="020B0503020204020204" pitchFamily="34" charset="-122"/>
                          <a:ea typeface="微软雅黑" panose="020B0503020204020204" pitchFamily="34" charset="-122"/>
                        </a:rPr>
                        <a:t>或者索引名。代表标签所在级别。默认为</a:t>
                      </a:r>
                      <a:r>
                        <a:rPr lang="en-US" sz="1800" kern="0">
                          <a:effectLst/>
                          <a:latin typeface="微软雅黑" panose="020B0503020204020204" pitchFamily="34" charset="-122"/>
                          <a:ea typeface="微软雅黑" panose="020B0503020204020204" pitchFamily="34" charset="-122"/>
                        </a:rPr>
                        <a:t>None</a:t>
                      </a:r>
                      <a:r>
                        <a:rPr lang="zh-CN" sz="1800" kern="0">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24167" marR="24167" marT="0" marB="0" anchor="ctr"/>
                </a:tc>
              </a:tr>
              <a:tr h="360078">
                <a:tc>
                  <a:txBody>
                    <a:bodyPr/>
                    <a:lstStyle/>
                    <a:p>
                      <a:pPr algn="ctr">
                        <a:spcAft>
                          <a:spcPts val="0"/>
                        </a:spcAft>
                      </a:pPr>
                      <a:r>
                        <a:rPr lang="en-US" sz="1800" kern="0">
                          <a:effectLst/>
                          <a:latin typeface="微软雅黑" panose="020B0503020204020204" pitchFamily="34" charset="-122"/>
                          <a:ea typeface="微软雅黑" panose="020B0503020204020204" pitchFamily="34" charset="-122"/>
                        </a:rPr>
                        <a:t>as_index</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24167" marR="24167" marT="0" marB="0" anchor="ctr"/>
                </a:tc>
                <a:tc>
                  <a:txBody>
                    <a:bodyPr/>
                    <a:lstStyle/>
                    <a:p>
                      <a:pPr algn="just">
                        <a:spcAft>
                          <a:spcPts val="0"/>
                        </a:spcAft>
                      </a:pPr>
                      <a:r>
                        <a:rPr lang="zh-CN" sz="1800" kern="0">
                          <a:effectLst/>
                          <a:latin typeface="微软雅黑" panose="020B0503020204020204" pitchFamily="34" charset="-122"/>
                          <a:ea typeface="微软雅黑" panose="020B0503020204020204" pitchFamily="34" charset="-122"/>
                        </a:rPr>
                        <a:t>接收</a:t>
                      </a:r>
                      <a:r>
                        <a:rPr lang="en-US" sz="1800" kern="0">
                          <a:effectLst/>
                          <a:latin typeface="微软雅黑" panose="020B0503020204020204" pitchFamily="34" charset="-122"/>
                          <a:ea typeface="微软雅黑" panose="020B0503020204020204" pitchFamily="34" charset="-122"/>
                        </a:rPr>
                        <a:t>boolearn</a:t>
                      </a:r>
                      <a:r>
                        <a:rPr lang="zh-CN" sz="1800" kern="0">
                          <a:effectLst/>
                          <a:latin typeface="微软雅黑" panose="020B0503020204020204" pitchFamily="34" charset="-122"/>
                          <a:ea typeface="微软雅黑" panose="020B0503020204020204" pitchFamily="34" charset="-122"/>
                        </a:rPr>
                        <a:t>。表示聚合后的聚合标签是否以</a:t>
                      </a:r>
                      <a:r>
                        <a:rPr lang="en-US" sz="1800" kern="0">
                          <a:effectLst/>
                          <a:latin typeface="微软雅黑" panose="020B0503020204020204" pitchFamily="34" charset="-122"/>
                          <a:ea typeface="微软雅黑" panose="020B0503020204020204" pitchFamily="34" charset="-122"/>
                        </a:rPr>
                        <a:t>DataFrame</a:t>
                      </a:r>
                      <a:r>
                        <a:rPr lang="zh-CN" sz="1800" kern="0">
                          <a:effectLst/>
                          <a:latin typeface="微软雅黑" panose="020B0503020204020204" pitchFamily="34" charset="-122"/>
                          <a:ea typeface="微软雅黑" panose="020B0503020204020204" pitchFamily="34" charset="-122"/>
                        </a:rPr>
                        <a:t>索引形式输出。默认为</a:t>
                      </a:r>
                      <a:r>
                        <a:rPr lang="en-US" sz="1800" kern="0">
                          <a:effectLst/>
                          <a:latin typeface="微软雅黑" panose="020B0503020204020204" pitchFamily="34" charset="-122"/>
                          <a:ea typeface="微软雅黑" panose="020B0503020204020204" pitchFamily="34" charset="-122"/>
                        </a:rPr>
                        <a:t>True</a:t>
                      </a:r>
                      <a:r>
                        <a:rPr lang="zh-CN" sz="1800" kern="0">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24167" marR="24167" marT="0" marB="0" anchor="ctr"/>
                </a:tc>
              </a:tr>
              <a:tr h="360078">
                <a:tc>
                  <a:txBody>
                    <a:bodyPr/>
                    <a:lstStyle/>
                    <a:p>
                      <a:pPr algn="ctr">
                        <a:spcAft>
                          <a:spcPts val="0"/>
                        </a:spcAft>
                      </a:pPr>
                      <a:r>
                        <a:rPr lang="en-US" sz="1800" kern="0">
                          <a:effectLst/>
                          <a:latin typeface="微软雅黑" panose="020B0503020204020204" pitchFamily="34" charset="-122"/>
                          <a:ea typeface="微软雅黑" panose="020B0503020204020204" pitchFamily="34" charset="-122"/>
                        </a:rPr>
                        <a:t>sort</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24167" marR="24167" marT="0" marB="0" anchor="ctr"/>
                </a:tc>
                <a:tc>
                  <a:txBody>
                    <a:bodyPr/>
                    <a:lstStyle/>
                    <a:p>
                      <a:pPr algn="just">
                        <a:spcAft>
                          <a:spcPts val="0"/>
                        </a:spcAft>
                      </a:pPr>
                      <a:r>
                        <a:rPr lang="zh-CN" sz="1800" kern="0">
                          <a:effectLst/>
                          <a:latin typeface="微软雅黑" panose="020B0503020204020204" pitchFamily="34" charset="-122"/>
                          <a:ea typeface="微软雅黑" panose="020B0503020204020204" pitchFamily="34" charset="-122"/>
                        </a:rPr>
                        <a:t>接收</a:t>
                      </a:r>
                      <a:r>
                        <a:rPr lang="en-US" sz="1800" kern="0">
                          <a:effectLst/>
                          <a:latin typeface="微软雅黑" panose="020B0503020204020204" pitchFamily="34" charset="-122"/>
                          <a:ea typeface="微软雅黑" panose="020B0503020204020204" pitchFamily="34" charset="-122"/>
                        </a:rPr>
                        <a:t>boolearn</a:t>
                      </a:r>
                      <a:r>
                        <a:rPr lang="zh-CN" sz="1800" kern="0">
                          <a:effectLst/>
                          <a:latin typeface="微软雅黑" panose="020B0503020204020204" pitchFamily="34" charset="-122"/>
                          <a:ea typeface="微软雅黑" panose="020B0503020204020204" pitchFamily="34" charset="-122"/>
                        </a:rPr>
                        <a:t>。表示是否对分组依据分组标签进行排序。默认为</a:t>
                      </a:r>
                      <a:r>
                        <a:rPr lang="en-US" sz="1800" kern="0">
                          <a:effectLst/>
                          <a:latin typeface="微软雅黑" panose="020B0503020204020204" pitchFamily="34" charset="-122"/>
                          <a:ea typeface="微软雅黑" panose="020B0503020204020204" pitchFamily="34" charset="-122"/>
                        </a:rPr>
                        <a:t>True</a:t>
                      </a:r>
                      <a:r>
                        <a:rPr lang="zh-CN" sz="1800" kern="0">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24167" marR="24167" marT="0" marB="0" anchor="ctr"/>
                </a:tc>
              </a:tr>
              <a:tr h="360078">
                <a:tc>
                  <a:txBody>
                    <a:bodyPr/>
                    <a:lstStyle/>
                    <a:p>
                      <a:pPr algn="ctr">
                        <a:spcAft>
                          <a:spcPts val="0"/>
                        </a:spcAft>
                      </a:pPr>
                      <a:r>
                        <a:rPr lang="en-US" sz="1800" kern="0">
                          <a:effectLst/>
                          <a:latin typeface="微软雅黑" panose="020B0503020204020204" pitchFamily="34" charset="-122"/>
                          <a:ea typeface="微软雅黑" panose="020B0503020204020204" pitchFamily="34" charset="-122"/>
                        </a:rPr>
                        <a:t>group_keys</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24167" marR="24167" marT="0" marB="0" anchor="ctr"/>
                </a:tc>
                <a:tc>
                  <a:txBody>
                    <a:bodyPr/>
                    <a:lstStyle/>
                    <a:p>
                      <a:pPr algn="just">
                        <a:spcAft>
                          <a:spcPts val="0"/>
                        </a:spcAft>
                      </a:pPr>
                      <a:r>
                        <a:rPr lang="zh-CN" sz="1800" kern="0">
                          <a:effectLst/>
                          <a:latin typeface="微软雅黑" panose="020B0503020204020204" pitchFamily="34" charset="-122"/>
                          <a:ea typeface="微软雅黑" panose="020B0503020204020204" pitchFamily="34" charset="-122"/>
                        </a:rPr>
                        <a:t>接收</a:t>
                      </a:r>
                      <a:r>
                        <a:rPr lang="en-US" sz="1800" kern="0">
                          <a:effectLst/>
                          <a:latin typeface="微软雅黑" panose="020B0503020204020204" pitchFamily="34" charset="-122"/>
                          <a:ea typeface="微软雅黑" panose="020B0503020204020204" pitchFamily="34" charset="-122"/>
                        </a:rPr>
                        <a:t>boolearn</a:t>
                      </a:r>
                      <a:r>
                        <a:rPr lang="zh-CN" sz="1800" kern="0">
                          <a:effectLst/>
                          <a:latin typeface="微软雅黑" panose="020B0503020204020204" pitchFamily="34" charset="-122"/>
                          <a:ea typeface="微软雅黑" panose="020B0503020204020204" pitchFamily="34" charset="-122"/>
                        </a:rPr>
                        <a:t>。表示是否显示分组标签的名称。默认为</a:t>
                      </a:r>
                      <a:r>
                        <a:rPr lang="en-US" sz="1800" kern="0">
                          <a:effectLst/>
                          <a:latin typeface="微软雅黑" panose="020B0503020204020204" pitchFamily="34" charset="-122"/>
                          <a:ea typeface="微软雅黑" panose="020B0503020204020204" pitchFamily="34" charset="-122"/>
                        </a:rPr>
                        <a:t>True</a:t>
                      </a:r>
                      <a:r>
                        <a:rPr lang="zh-CN" sz="1800" kern="0">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24167" marR="24167" marT="0" marB="0" anchor="ctr"/>
                </a:tc>
              </a:tr>
              <a:tr h="360078">
                <a:tc>
                  <a:txBody>
                    <a:bodyPr/>
                    <a:lstStyle/>
                    <a:p>
                      <a:pPr algn="ctr">
                        <a:spcAft>
                          <a:spcPts val="0"/>
                        </a:spcAft>
                      </a:pPr>
                      <a:r>
                        <a:rPr lang="en-US" sz="1800" kern="0">
                          <a:effectLst/>
                          <a:latin typeface="微软雅黑" panose="020B0503020204020204" pitchFamily="34" charset="-122"/>
                          <a:ea typeface="微软雅黑" panose="020B0503020204020204" pitchFamily="34" charset="-122"/>
                        </a:rPr>
                        <a:t>squeeze</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24167" marR="24167" marT="0" marB="0" anchor="ctr"/>
                </a:tc>
                <a:tc>
                  <a:txBody>
                    <a:bodyPr/>
                    <a:lstStyle/>
                    <a:p>
                      <a:pPr algn="just">
                        <a:spcAft>
                          <a:spcPts val="0"/>
                        </a:spcAft>
                      </a:pPr>
                      <a:r>
                        <a:rPr lang="zh-CN" sz="1800" kern="0" dirty="0">
                          <a:effectLst/>
                          <a:latin typeface="微软雅黑" panose="020B0503020204020204" pitchFamily="34" charset="-122"/>
                          <a:ea typeface="微软雅黑" panose="020B0503020204020204" pitchFamily="34" charset="-122"/>
                        </a:rPr>
                        <a:t>接收</a:t>
                      </a:r>
                      <a:r>
                        <a:rPr lang="en-US" sz="1800" kern="0" dirty="0" err="1">
                          <a:effectLst/>
                          <a:latin typeface="微软雅黑" panose="020B0503020204020204" pitchFamily="34" charset="-122"/>
                          <a:ea typeface="微软雅黑" panose="020B0503020204020204" pitchFamily="34" charset="-122"/>
                        </a:rPr>
                        <a:t>boolearn</a:t>
                      </a:r>
                      <a:r>
                        <a:rPr lang="zh-CN" sz="1800" kern="0" dirty="0">
                          <a:effectLst/>
                          <a:latin typeface="微软雅黑" panose="020B0503020204020204" pitchFamily="34" charset="-122"/>
                          <a:ea typeface="微软雅黑" panose="020B0503020204020204" pitchFamily="34" charset="-122"/>
                        </a:rPr>
                        <a:t>。表示是否在允许的情况下对返回数据进行降维。默认为</a:t>
                      </a:r>
                      <a:r>
                        <a:rPr lang="en-US" sz="1800" kern="0" dirty="0">
                          <a:effectLst/>
                          <a:latin typeface="微软雅黑" panose="020B0503020204020204" pitchFamily="34" charset="-122"/>
                          <a:ea typeface="微软雅黑" panose="020B0503020204020204" pitchFamily="34" charset="-122"/>
                        </a:rPr>
                        <a:t>False</a:t>
                      </a:r>
                      <a:r>
                        <a:rPr lang="zh-CN" sz="1800" kern="0" dirty="0">
                          <a:effectLst/>
                          <a:latin typeface="微软雅黑" panose="020B0503020204020204" pitchFamily="34" charset="-122"/>
                          <a:ea typeface="微软雅黑" panose="020B0503020204020204" pitchFamily="34" charset="-122"/>
                        </a:rPr>
                        <a:t>。</a:t>
                      </a:r>
                      <a:endParaRPr lang="zh-CN" sz="1800" kern="100" dirty="0">
                        <a:effectLst/>
                        <a:latin typeface="微软雅黑" panose="020B0503020204020204" pitchFamily="34" charset="-122"/>
                        <a:ea typeface="微软雅黑" panose="020B0503020204020204" pitchFamily="34" charset="-122"/>
                        <a:cs typeface="Times New Roman" panose="02020603050405020304"/>
                      </a:endParaRPr>
                    </a:p>
                  </a:txBody>
                  <a:tcPr marL="24167" marR="24167" marT="0" marB="0" anchor="ct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nvPr>
        </p:nvGraphicFramePr>
        <p:xfrm>
          <a:off x="274638" y="2330450"/>
          <a:ext cx="11611960" cy="3528000"/>
        </p:xfrm>
        <a:graphic>
          <a:graphicData uri="http://schemas.openxmlformats.org/drawingml/2006/table">
            <a:tbl>
              <a:tblPr firstRow="1" firstCol="1" bandRow="1">
                <a:tableStyleId>{5C22544A-7EE6-4342-B048-85BDC9FD1C3A}</a:tableStyleId>
              </a:tblPr>
              <a:tblGrid>
                <a:gridCol w="1805064"/>
                <a:gridCol w="9806896"/>
              </a:tblGrid>
              <a:tr h="432000">
                <a:tc>
                  <a:txBody>
                    <a:bodyPr/>
                    <a:lstStyle/>
                    <a:p>
                      <a:pPr algn="ctr">
                        <a:lnSpc>
                          <a:spcPct val="150000"/>
                        </a:lnSpc>
                        <a:spcAft>
                          <a:spcPts val="0"/>
                        </a:spcAft>
                      </a:pPr>
                      <a:r>
                        <a:rPr lang="zh-CN" sz="1800" kern="0" dirty="0">
                          <a:effectLst/>
                          <a:latin typeface="微软雅黑" panose="020B0503020204020204" pitchFamily="34" charset="-122"/>
                          <a:ea typeface="微软雅黑" panose="020B0503020204020204" pitchFamily="34" charset="-122"/>
                        </a:rPr>
                        <a:t>参数名称</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algn="ctr">
                        <a:lnSpc>
                          <a:spcPct val="150000"/>
                        </a:lnSpc>
                        <a:spcAft>
                          <a:spcPts val="0"/>
                        </a:spcAft>
                      </a:pPr>
                      <a:r>
                        <a:rPr lang="zh-CN" sz="1800" kern="0" dirty="0">
                          <a:effectLst/>
                          <a:latin typeface="微软雅黑" panose="020B0503020204020204" pitchFamily="34" charset="-122"/>
                          <a:ea typeface="微软雅黑" panose="020B0503020204020204" pitchFamily="34" charset="-122"/>
                        </a:rPr>
                        <a:t>说明</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r>
              <a:tr h="900000">
                <a:tc>
                  <a:txBody>
                    <a:bodyPr/>
                    <a:lstStyle/>
                    <a:p>
                      <a:pPr algn="ctr">
                        <a:lnSpc>
                          <a:spcPct val="150000"/>
                        </a:lnSpc>
                        <a:spcAft>
                          <a:spcPts val="0"/>
                        </a:spcAft>
                      </a:pPr>
                      <a:r>
                        <a:rPr lang="en-US" sz="1800" b="0" kern="0" dirty="0" err="1">
                          <a:effectLst/>
                          <a:latin typeface="微软雅黑" panose="020B0503020204020204" pitchFamily="34" charset="-122"/>
                          <a:ea typeface="微软雅黑" panose="020B0503020204020204" pitchFamily="34" charset="-122"/>
                        </a:rPr>
                        <a:t>ignore_index</a:t>
                      </a:r>
                      <a:endParaRPr lang="zh-CN" sz="18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algn="just">
                        <a:lnSpc>
                          <a:spcPct val="150000"/>
                        </a:lnSpc>
                        <a:spcAft>
                          <a:spcPts val="0"/>
                        </a:spcAft>
                      </a:pPr>
                      <a:r>
                        <a:rPr lang="zh-CN" sz="1800" kern="0" dirty="0">
                          <a:effectLst/>
                          <a:latin typeface="微软雅黑" panose="020B0503020204020204" pitchFamily="34" charset="-122"/>
                          <a:ea typeface="微软雅黑" panose="020B0503020204020204" pitchFamily="34" charset="-122"/>
                        </a:rPr>
                        <a:t>接收</a:t>
                      </a:r>
                      <a:r>
                        <a:rPr lang="en-US" sz="1800" kern="0" dirty="0" err="1">
                          <a:effectLst/>
                          <a:latin typeface="微软雅黑" panose="020B0503020204020204" pitchFamily="34" charset="-122"/>
                          <a:ea typeface="微软雅黑" panose="020B0503020204020204" pitchFamily="34" charset="-122"/>
                        </a:rPr>
                        <a:t>boolean</a:t>
                      </a:r>
                      <a:r>
                        <a:rPr lang="zh-CN" sz="1800" kern="0" dirty="0">
                          <a:effectLst/>
                          <a:latin typeface="微软雅黑" panose="020B0503020204020204" pitchFamily="34" charset="-122"/>
                          <a:ea typeface="微软雅黑" panose="020B0503020204020204" pitchFamily="34" charset="-122"/>
                        </a:rPr>
                        <a:t>。表示是否不保留连接轴上的索引，产生一组新索引</a:t>
                      </a:r>
                      <a:r>
                        <a:rPr lang="en-US" sz="1800" kern="0" dirty="0">
                          <a:effectLst/>
                          <a:latin typeface="微软雅黑" panose="020B0503020204020204" pitchFamily="34" charset="-122"/>
                          <a:ea typeface="微软雅黑" panose="020B0503020204020204" pitchFamily="34" charset="-122"/>
                        </a:rPr>
                        <a:t>range(</a:t>
                      </a:r>
                      <a:r>
                        <a:rPr lang="en-US" sz="1800" kern="0" dirty="0" err="1">
                          <a:effectLst/>
                          <a:latin typeface="微软雅黑" panose="020B0503020204020204" pitchFamily="34" charset="-122"/>
                          <a:ea typeface="微软雅黑" panose="020B0503020204020204" pitchFamily="34" charset="-122"/>
                        </a:rPr>
                        <a:t>total_length</a:t>
                      </a:r>
                      <a:r>
                        <a:rPr lang="en-US" sz="1800" kern="0" dirty="0">
                          <a:effectLst/>
                          <a:latin typeface="微软雅黑" panose="020B0503020204020204" pitchFamily="34" charset="-122"/>
                          <a:ea typeface="微软雅黑" panose="020B0503020204020204" pitchFamily="34" charset="-122"/>
                        </a:rPr>
                        <a:t>)</a:t>
                      </a:r>
                      <a:r>
                        <a:rPr lang="zh-CN" sz="1800" kern="0" dirty="0">
                          <a:effectLst/>
                          <a:latin typeface="微软雅黑" panose="020B0503020204020204" pitchFamily="34" charset="-122"/>
                          <a:ea typeface="微软雅黑" panose="020B0503020204020204" pitchFamily="34" charset="-122"/>
                        </a:rPr>
                        <a:t>。默认为</a:t>
                      </a:r>
                      <a:r>
                        <a:rPr lang="en-US" sz="1800" kern="0" dirty="0">
                          <a:effectLst/>
                          <a:latin typeface="微软雅黑" panose="020B0503020204020204" pitchFamily="34" charset="-122"/>
                          <a:ea typeface="微软雅黑" panose="020B0503020204020204" pitchFamily="34" charset="-122"/>
                        </a:rPr>
                        <a:t>False</a:t>
                      </a:r>
                      <a:r>
                        <a:rPr lang="zh-CN" sz="1800" kern="0" dirty="0">
                          <a:effectLst/>
                          <a:latin typeface="微软雅黑" panose="020B0503020204020204" pitchFamily="34" charset="-122"/>
                          <a:ea typeface="微软雅黑" panose="020B0503020204020204" pitchFamily="34" charset="-122"/>
                        </a:rPr>
                        <a:t>。</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r>
              <a:tr h="432000">
                <a:tc>
                  <a:txBody>
                    <a:bodyPr/>
                    <a:lstStyle/>
                    <a:p>
                      <a:pPr algn="ctr">
                        <a:lnSpc>
                          <a:spcPct val="150000"/>
                        </a:lnSpc>
                        <a:spcAft>
                          <a:spcPts val="0"/>
                        </a:spcAft>
                      </a:pPr>
                      <a:r>
                        <a:rPr lang="en-US" sz="1800" b="0" kern="0">
                          <a:effectLst/>
                          <a:latin typeface="微软雅黑" panose="020B0503020204020204" pitchFamily="34" charset="-122"/>
                          <a:ea typeface="微软雅黑" panose="020B0503020204020204" pitchFamily="34" charset="-122"/>
                        </a:rPr>
                        <a:t>keys</a:t>
                      </a:r>
                      <a:endParaRPr lang="zh-CN" sz="1800" b="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algn="just">
                        <a:lnSpc>
                          <a:spcPct val="150000"/>
                        </a:lnSpc>
                        <a:spcAft>
                          <a:spcPts val="0"/>
                        </a:spcAft>
                      </a:pPr>
                      <a:r>
                        <a:rPr lang="zh-CN" sz="1800" kern="0">
                          <a:effectLst/>
                          <a:latin typeface="微软雅黑" panose="020B0503020204020204" pitchFamily="34" charset="-122"/>
                          <a:ea typeface="微软雅黑" panose="020B0503020204020204" pitchFamily="34" charset="-122"/>
                        </a:rPr>
                        <a:t>接收</a:t>
                      </a:r>
                      <a:r>
                        <a:rPr lang="en-US" sz="1800" kern="0">
                          <a:effectLst/>
                          <a:latin typeface="微软雅黑" panose="020B0503020204020204" pitchFamily="34" charset="-122"/>
                          <a:ea typeface="微软雅黑" panose="020B0503020204020204" pitchFamily="34" charset="-122"/>
                        </a:rPr>
                        <a:t>sequence</a:t>
                      </a:r>
                      <a:r>
                        <a:rPr lang="zh-CN" sz="1800" kern="0">
                          <a:effectLst/>
                          <a:latin typeface="微软雅黑" panose="020B0503020204020204" pitchFamily="34" charset="-122"/>
                          <a:ea typeface="微软雅黑" panose="020B0503020204020204" pitchFamily="34" charset="-122"/>
                        </a:rPr>
                        <a:t>。表示与连接对象有关的值，用于形成连接轴向上的层次化索引。默认为</a:t>
                      </a:r>
                      <a:r>
                        <a:rPr lang="en-US" sz="1800" kern="0">
                          <a:effectLst/>
                          <a:latin typeface="微软雅黑" panose="020B0503020204020204" pitchFamily="34" charset="-122"/>
                          <a:ea typeface="微软雅黑" panose="020B0503020204020204" pitchFamily="34" charset="-122"/>
                        </a:rPr>
                        <a:t>None</a:t>
                      </a:r>
                      <a:r>
                        <a:rPr lang="zh-CN" sz="1800" kern="0">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r>
              <a:tr h="900000">
                <a:tc>
                  <a:txBody>
                    <a:bodyPr/>
                    <a:lstStyle/>
                    <a:p>
                      <a:pPr algn="ctr">
                        <a:lnSpc>
                          <a:spcPct val="150000"/>
                        </a:lnSpc>
                        <a:spcAft>
                          <a:spcPts val="0"/>
                        </a:spcAft>
                      </a:pPr>
                      <a:r>
                        <a:rPr lang="en-US" sz="1800" b="0" kern="0">
                          <a:effectLst/>
                          <a:latin typeface="微软雅黑" panose="020B0503020204020204" pitchFamily="34" charset="-122"/>
                          <a:ea typeface="微软雅黑" panose="020B0503020204020204" pitchFamily="34" charset="-122"/>
                        </a:rPr>
                        <a:t>levels</a:t>
                      </a:r>
                      <a:endParaRPr lang="zh-CN" sz="1800" b="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algn="just">
                        <a:lnSpc>
                          <a:spcPct val="150000"/>
                        </a:lnSpc>
                        <a:spcAft>
                          <a:spcPts val="0"/>
                        </a:spcAft>
                      </a:pPr>
                      <a:r>
                        <a:rPr lang="zh-CN" sz="1800" kern="0" dirty="0">
                          <a:effectLst/>
                          <a:latin typeface="微软雅黑" panose="020B0503020204020204" pitchFamily="34" charset="-122"/>
                          <a:ea typeface="微软雅黑" panose="020B0503020204020204" pitchFamily="34" charset="-122"/>
                        </a:rPr>
                        <a:t>接收包含多个</a:t>
                      </a:r>
                      <a:r>
                        <a:rPr lang="en-US" sz="1800" kern="0" dirty="0">
                          <a:effectLst/>
                          <a:latin typeface="微软雅黑" panose="020B0503020204020204" pitchFamily="34" charset="-122"/>
                          <a:ea typeface="微软雅黑" panose="020B0503020204020204" pitchFamily="34" charset="-122"/>
                        </a:rPr>
                        <a:t>sequence</a:t>
                      </a:r>
                      <a:r>
                        <a:rPr lang="zh-CN" sz="1800" kern="0" dirty="0">
                          <a:effectLst/>
                          <a:latin typeface="微软雅黑" panose="020B0503020204020204" pitchFamily="34" charset="-122"/>
                          <a:ea typeface="微软雅黑" panose="020B0503020204020204" pitchFamily="34" charset="-122"/>
                        </a:rPr>
                        <a:t>的</a:t>
                      </a:r>
                      <a:r>
                        <a:rPr lang="en-US" sz="1800" kern="0" dirty="0">
                          <a:effectLst/>
                          <a:latin typeface="微软雅黑" panose="020B0503020204020204" pitchFamily="34" charset="-122"/>
                          <a:ea typeface="微软雅黑" panose="020B0503020204020204" pitchFamily="34" charset="-122"/>
                        </a:rPr>
                        <a:t>list</a:t>
                      </a:r>
                      <a:r>
                        <a:rPr lang="zh-CN" sz="1800" kern="0" dirty="0">
                          <a:effectLst/>
                          <a:latin typeface="微软雅黑" panose="020B0503020204020204" pitchFamily="34" charset="-122"/>
                          <a:ea typeface="微软雅黑" panose="020B0503020204020204" pitchFamily="34" charset="-122"/>
                        </a:rPr>
                        <a:t>。表示在指定</a:t>
                      </a:r>
                      <a:r>
                        <a:rPr lang="en-US" sz="1800" kern="0" dirty="0">
                          <a:effectLst/>
                          <a:latin typeface="微软雅黑" panose="020B0503020204020204" pitchFamily="34" charset="-122"/>
                          <a:ea typeface="微软雅黑" panose="020B0503020204020204" pitchFamily="34" charset="-122"/>
                        </a:rPr>
                        <a:t>keys</a:t>
                      </a:r>
                      <a:r>
                        <a:rPr lang="zh-CN" sz="1800" kern="0" dirty="0">
                          <a:effectLst/>
                          <a:latin typeface="微软雅黑" panose="020B0503020204020204" pitchFamily="34" charset="-122"/>
                          <a:ea typeface="微软雅黑" panose="020B0503020204020204" pitchFamily="34" charset="-122"/>
                        </a:rPr>
                        <a:t>参数后，指定用作层次化索引各级别上的索引。默认为</a:t>
                      </a:r>
                      <a:r>
                        <a:rPr lang="en-US" sz="1800" kern="0" dirty="0">
                          <a:effectLst/>
                          <a:latin typeface="微软雅黑" panose="020B0503020204020204" pitchFamily="34" charset="-122"/>
                          <a:ea typeface="微软雅黑" panose="020B0503020204020204" pitchFamily="34" charset="-122"/>
                        </a:rPr>
                        <a:t>None</a:t>
                      </a:r>
                      <a:r>
                        <a:rPr lang="zh-CN" sz="1800" kern="0" dirty="0">
                          <a:effectLst/>
                          <a:latin typeface="微软雅黑" panose="020B0503020204020204" pitchFamily="34" charset="-122"/>
                          <a:ea typeface="微软雅黑" panose="020B0503020204020204" pitchFamily="34" charset="-122"/>
                        </a:rPr>
                        <a:t>。</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r>
              <a:tr h="432000">
                <a:tc>
                  <a:txBody>
                    <a:bodyPr/>
                    <a:lstStyle/>
                    <a:p>
                      <a:pPr algn="ctr">
                        <a:lnSpc>
                          <a:spcPct val="150000"/>
                        </a:lnSpc>
                        <a:spcAft>
                          <a:spcPts val="0"/>
                        </a:spcAft>
                      </a:pPr>
                      <a:r>
                        <a:rPr lang="en-US" sz="1800" b="0" kern="0">
                          <a:effectLst/>
                          <a:latin typeface="微软雅黑" panose="020B0503020204020204" pitchFamily="34" charset="-122"/>
                          <a:ea typeface="微软雅黑" panose="020B0503020204020204" pitchFamily="34" charset="-122"/>
                        </a:rPr>
                        <a:t>names</a:t>
                      </a:r>
                      <a:endParaRPr lang="zh-CN" sz="1800" b="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algn="just">
                        <a:lnSpc>
                          <a:spcPct val="150000"/>
                        </a:lnSpc>
                        <a:spcAft>
                          <a:spcPts val="0"/>
                        </a:spcAft>
                      </a:pPr>
                      <a:r>
                        <a:rPr lang="zh-CN" sz="1800" kern="0">
                          <a:effectLst/>
                          <a:latin typeface="微软雅黑" panose="020B0503020204020204" pitchFamily="34" charset="-122"/>
                          <a:ea typeface="微软雅黑" panose="020B0503020204020204" pitchFamily="34" charset="-122"/>
                        </a:rPr>
                        <a:t>接收</a:t>
                      </a:r>
                      <a:r>
                        <a:rPr lang="en-US" sz="1800" kern="0">
                          <a:effectLst/>
                          <a:latin typeface="微软雅黑" panose="020B0503020204020204" pitchFamily="34" charset="-122"/>
                          <a:ea typeface="微软雅黑" panose="020B0503020204020204" pitchFamily="34" charset="-122"/>
                        </a:rPr>
                        <a:t>list</a:t>
                      </a:r>
                      <a:r>
                        <a:rPr lang="zh-CN" sz="1800" kern="0">
                          <a:effectLst/>
                          <a:latin typeface="微软雅黑" panose="020B0503020204020204" pitchFamily="34" charset="-122"/>
                          <a:ea typeface="微软雅黑" panose="020B0503020204020204" pitchFamily="34" charset="-122"/>
                        </a:rPr>
                        <a:t>。表示在设置了</a:t>
                      </a:r>
                      <a:r>
                        <a:rPr lang="en-US" sz="1800" kern="0">
                          <a:effectLst/>
                          <a:latin typeface="微软雅黑" panose="020B0503020204020204" pitchFamily="34" charset="-122"/>
                          <a:ea typeface="微软雅黑" panose="020B0503020204020204" pitchFamily="34" charset="-122"/>
                        </a:rPr>
                        <a:t>keys</a:t>
                      </a:r>
                      <a:r>
                        <a:rPr lang="zh-CN" sz="1800" kern="0">
                          <a:effectLst/>
                          <a:latin typeface="微软雅黑" panose="020B0503020204020204" pitchFamily="34" charset="-122"/>
                          <a:ea typeface="微软雅黑" panose="020B0503020204020204" pitchFamily="34" charset="-122"/>
                        </a:rPr>
                        <a:t>和</a:t>
                      </a:r>
                      <a:r>
                        <a:rPr lang="en-US" sz="1800" kern="0">
                          <a:effectLst/>
                          <a:latin typeface="微软雅黑" panose="020B0503020204020204" pitchFamily="34" charset="-122"/>
                          <a:ea typeface="微软雅黑" panose="020B0503020204020204" pitchFamily="34" charset="-122"/>
                        </a:rPr>
                        <a:t>levels</a:t>
                      </a:r>
                      <a:r>
                        <a:rPr lang="zh-CN" sz="1800" kern="0">
                          <a:effectLst/>
                          <a:latin typeface="微软雅黑" panose="020B0503020204020204" pitchFamily="34" charset="-122"/>
                          <a:ea typeface="微软雅黑" panose="020B0503020204020204" pitchFamily="34" charset="-122"/>
                        </a:rPr>
                        <a:t>参数后，用于创建分层级别的名称。默认为</a:t>
                      </a:r>
                      <a:r>
                        <a:rPr lang="en-US" sz="1800" kern="0">
                          <a:effectLst/>
                          <a:latin typeface="微软雅黑" panose="020B0503020204020204" pitchFamily="34" charset="-122"/>
                          <a:ea typeface="微软雅黑" panose="020B0503020204020204" pitchFamily="34" charset="-122"/>
                        </a:rPr>
                        <a:t>None</a:t>
                      </a:r>
                      <a:r>
                        <a:rPr lang="zh-CN" sz="1800" kern="0">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r>
              <a:tr h="432000">
                <a:tc>
                  <a:txBody>
                    <a:bodyPr/>
                    <a:lstStyle/>
                    <a:p>
                      <a:pPr algn="ctr">
                        <a:lnSpc>
                          <a:spcPct val="150000"/>
                        </a:lnSpc>
                        <a:spcAft>
                          <a:spcPts val="0"/>
                        </a:spcAft>
                      </a:pPr>
                      <a:r>
                        <a:rPr lang="en-US" sz="1800" b="0" kern="0" dirty="0" err="1">
                          <a:effectLst/>
                          <a:latin typeface="微软雅黑" panose="020B0503020204020204" pitchFamily="34" charset="-122"/>
                          <a:ea typeface="微软雅黑" panose="020B0503020204020204" pitchFamily="34" charset="-122"/>
                        </a:rPr>
                        <a:t>verify_integrity</a:t>
                      </a:r>
                      <a:endParaRPr lang="zh-CN" sz="18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c>
                  <a:txBody>
                    <a:bodyPr/>
                    <a:lstStyle/>
                    <a:p>
                      <a:pPr algn="just">
                        <a:lnSpc>
                          <a:spcPct val="150000"/>
                        </a:lnSpc>
                        <a:spcAft>
                          <a:spcPts val="0"/>
                        </a:spcAft>
                      </a:pPr>
                      <a:r>
                        <a:rPr lang="zh-CN" sz="1800" kern="0" dirty="0">
                          <a:effectLst/>
                          <a:latin typeface="微软雅黑" panose="020B0503020204020204" pitchFamily="34" charset="-122"/>
                          <a:ea typeface="微软雅黑" panose="020B0503020204020204" pitchFamily="34" charset="-122"/>
                        </a:rPr>
                        <a:t>接收</a:t>
                      </a:r>
                      <a:r>
                        <a:rPr lang="en-US" sz="1800" kern="0" dirty="0" err="1">
                          <a:effectLst/>
                          <a:latin typeface="微软雅黑" panose="020B0503020204020204" pitchFamily="34" charset="-122"/>
                          <a:ea typeface="微软雅黑" panose="020B0503020204020204" pitchFamily="34" charset="-122"/>
                        </a:rPr>
                        <a:t>boolearn</a:t>
                      </a:r>
                      <a:r>
                        <a:rPr lang="zh-CN" sz="1800" kern="0" dirty="0">
                          <a:effectLst/>
                          <a:latin typeface="微软雅黑" panose="020B0503020204020204" pitchFamily="34" charset="-122"/>
                          <a:ea typeface="微软雅黑" panose="020B0503020204020204" pitchFamily="34" charset="-122"/>
                        </a:rPr>
                        <a:t>。表示是否检查结果对象新轴上的重复情况，如果发现则引发异常。默认为</a:t>
                      </a:r>
                      <a:r>
                        <a:rPr lang="en-US" sz="1800" kern="0" dirty="0">
                          <a:effectLst/>
                          <a:latin typeface="微软雅黑" panose="020B0503020204020204" pitchFamily="34" charset="-122"/>
                          <a:ea typeface="微软雅黑" panose="020B0503020204020204" pitchFamily="34" charset="-122"/>
                        </a:rPr>
                        <a:t>False</a:t>
                      </a:r>
                      <a:r>
                        <a:rPr lang="zh-CN" sz="1800" kern="0" dirty="0">
                          <a:effectLst/>
                          <a:latin typeface="微软雅黑" panose="020B0503020204020204" pitchFamily="34" charset="-122"/>
                          <a:ea typeface="微软雅黑" panose="020B0503020204020204" pitchFamily="34" charset="-122"/>
                        </a:rPr>
                        <a:t>。</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tc>
              </a:tr>
            </a:tbl>
          </a:graphicData>
        </a:graphic>
      </p:graphicFrame>
      <p:sp>
        <p:nvSpPr>
          <p:cNvPr id="10264" name="标题 2"/>
          <p:cNvSpPr>
            <a:spLocks noGrp="1"/>
          </p:cNvSpPr>
          <p:nvPr>
            <p:ph type="title"/>
          </p:nvPr>
        </p:nvSpPr>
        <p:spPr>
          <a:xfrm>
            <a:off x="255588" y="358775"/>
            <a:ext cx="10972800" cy="528638"/>
          </a:xfrm>
        </p:spPr>
        <p:txBody>
          <a:bodyPr vert="horz" wrap="square" lIns="91440" tIns="45720" rIns="91440" bIns="45720" anchor="ctr"/>
          <a:lstStyle/>
          <a:p>
            <a:pPr>
              <a:buNone/>
            </a:pP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堆叠合并数据</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0265" name="内容占位符 3"/>
          <p:cNvSpPr>
            <a:spLocks noGrp="1"/>
          </p:cNvSpPr>
          <p:nvPr>
            <p:ph idx="10"/>
          </p:nvPr>
        </p:nvSpPr>
        <p:spPr>
          <a:xfrm>
            <a:off x="423863" y="1138238"/>
            <a:ext cx="11107737" cy="427037"/>
          </a:xfrm>
        </p:spPr>
        <p:txBody>
          <a:bodyPr wrap="square" lIns="91440" tIns="45720" rIns="91440" bIns="45720" anchor="ctr"/>
          <a:lstStyle/>
          <a:p>
            <a:r>
              <a:rPr kumimoji="1" lang="en-US" altLang="zh-CN" b="1" dirty="0">
                <a:latin typeface="微软雅黑" panose="020B0503020204020204" pitchFamily="34" charset="-122"/>
                <a:ea typeface="微软雅黑" panose="020B0503020204020204" pitchFamily="34" charset="-122"/>
                <a:cs typeface="宋体" panose="02010600030101010101" pitchFamily="2" charset="-122"/>
              </a:rPr>
              <a:t>1. </a:t>
            </a:r>
            <a:r>
              <a:rPr kumimoji="1" lang="zh-CN" altLang="en-US" b="1" dirty="0">
                <a:latin typeface="微软雅黑" panose="020B0503020204020204" pitchFamily="34" charset="-122"/>
                <a:ea typeface="微软雅黑" panose="020B0503020204020204" pitchFamily="34" charset="-122"/>
                <a:cs typeface="宋体" panose="02010600030101010101" pitchFamily="2" charset="-122"/>
              </a:rPr>
              <a:t>横向表堆叠</a:t>
            </a:r>
          </a:p>
        </p:txBody>
      </p:sp>
      <p:sp>
        <p:nvSpPr>
          <p:cNvPr id="10266" name="TextBox 5"/>
          <p:cNvSpPr txBox="1"/>
          <p:nvPr/>
        </p:nvSpPr>
        <p:spPr>
          <a:xfrm>
            <a:off x="11053763" y="1885950"/>
            <a:ext cx="971550" cy="368300"/>
          </a:xfrm>
          <a:prstGeom prst="rect">
            <a:avLst/>
          </a:prstGeom>
          <a:noFill/>
          <a:ln w="9525">
            <a:noFill/>
          </a:ln>
        </p:spPr>
        <p:txBody>
          <a:bodyPr anchor="t">
            <a:spAutoFit/>
          </a:bodyPr>
          <a:lstStyle/>
          <a:p>
            <a:r>
              <a:rPr lang="zh-CN" altLang="en-US" dirty="0">
                <a:latin typeface="微软雅黑" panose="020B0503020204020204" pitchFamily="34" charset="-122"/>
                <a:ea typeface="微软雅黑" panose="020B0503020204020204" pitchFamily="34" charset="-122"/>
              </a:rPr>
              <a:t>续上表</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内容占位符 1"/>
          <p:cNvSpPr>
            <a:spLocks noGrp="1"/>
          </p:cNvSpPr>
          <p:nvPr>
            <p:ph idx="1"/>
          </p:nvPr>
        </p:nvSpPr>
        <p:spPr>
          <a:xfrm>
            <a:off x="247650" y="1770063"/>
            <a:ext cx="11768138" cy="4368800"/>
          </a:xfrm>
        </p:spPr>
        <p:txBody>
          <a:bodyPr vert="horz" wrap="square" lIns="91440" tIns="45720" rIns="91440" bIns="45720" anchor="t"/>
          <a:lstStyle/>
          <a:p>
            <a:pPr marL="361950" indent="-361950">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如果传入的是一个函数则对索引进行计算并分组</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如果传入的是一个字典或者</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Series</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则字典或者</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Series</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的值用来做分组依据</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如果传入一个</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NumPy</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数组则数据的元素作为分组依据</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如果传入的是字符串或者字符串列表则使用这些字符串所代表的字段作为分组依据。</a:t>
            </a:r>
            <a:endParaRPr kumimoji="1" lang="zh-CN" altLang="en-US" sz="2200" dirty="0">
              <a:latin typeface="Times New Roman" panose="02020603050405020304" pitchFamily="18" charset="0"/>
              <a:ea typeface="微软雅黑" panose="020B0503020204020204" pitchFamily="34" charset="-122"/>
              <a:cs typeface="宋体" panose="02010600030101010101" pitchFamily="2" charset="-122"/>
            </a:endParaRPr>
          </a:p>
        </p:txBody>
      </p:sp>
      <p:sp>
        <p:nvSpPr>
          <p:cNvPr id="10242" name="标题 2"/>
          <p:cNvSpPr>
            <a:spLocks noGrp="1"/>
          </p:cNvSpPr>
          <p:nvPr>
            <p:ph type="title"/>
          </p:nvPr>
        </p:nvSpPr>
        <p:spPr>
          <a:xfrm>
            <a:off x="255588" y="358775"/>
            <a:ext cx="10972800" cy="528638"/>
          </a:xfrm>
        </p:spPr>
        <p:txBody>
          <a:bodyPr vert="horz" wrap="square" lIns="91440" tIns="45720" rIns="91440" bIns="45720" anchor="ctr"/>
          <a:lstStyle/>
          <a:p>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使用</a:t>
            </a: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rPr>
              <a:t>groupby</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方法拆分数据</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0243" name="内容占位符 3"/>
          <p:cNvSpPr>
            <a:spLocks noGrp="1"/>
          </p:cNvSpPr>
          <p:nvPr>
            <p:ph idx="10"/>
          </p:nvPr>
        </p:nvSpPr>
        <p:spPr>
          <a:xfrm>
            <a:off x="423863" y="1138238"/>
            <a:ext cx="11107737" cy="427037"/>
          </a:xfrm>
        </p:spPr>
        <p:txBody>
          <a:bodyPr vert="horz" wrap="square" lIns="91440" tIns="45720" rIns="91440" bIns="45720" anchor="ctr"/>
          <a:lstStyle/>
          <a:p>
            <a:r>
              <a:rPr kumimoji="1" lang="en-US" altLang="zh-CN" b="1" dirty="0">
                <a:latin typeface="微软雅黑" panose="020B0503020204020204" pitchFamily="34" charset="-122"/>
                <a:ea typeface="微软雅黑" panose="020B0503020204020204" pitchFamily="34" charset="-122"/>
                <a:cs typeface="宋体" panose="02010600030101010101" pitchFamily="2" charset="-122"/>
              </a:rPr>
              <a:t>groupby</a:t>
            </a:r>
            <a:r>
              <a:rPr kumimoji="1" lang="zh-CN" altLang="zh-CN" b="1" dirty="0">
                <a:latin typeface="微软雅黑" panose="020B0503020204020204" pitchFamily="34" charset="-122"/>
                <a:ea typeface="微软雅黑" panose="020B0503020204020204" pitchFamily="34" charset="-122"/>
                <a:cs typeface="宋体" panose="02010600030101010101" pitchFamily="2" charset="-122"/>
              </a:rPr>
              <a:t>方法的参数及其说明</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——by</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参数</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的特别</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说明</a:t>
            </a: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内容占位符 1"/>
          <p:cNvSpPr>
            <a:spLocks noGrp="1"/>
          </p:cNvSpPr>
          <p:nvPr>
            <p:ph idx="1"/>
          </p:nvPr>
        </p:nvSpPr>
        <p:spPr>
          <a:xfrm>
            <a:off x="247650" y="1770063"/>
            <a:ext cx="11768138" cy="4368800"/>
          </a:xfrm>
        </p:spPr>
        <p:txBody>
          <a:bodyPr vert="horz" wrap="square" lIns="91440" tIns="45720" rIns="91440" bIns="45720" anchor="t"/>
          <a:lstStyle/>
          <a:p>
            <a:pPr marL="361950" indent="-361950">
              <a:spcBef>
                <a:spcPts val="400"/>
              </a:spcBef>
              <a:buClr>
                <a:srgbClr val="032089"/>
              </a:buClr>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用</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groupby</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方法</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分组后的结果并不能直接查看，而是被存在内存中，输出的是内存地址。实际上分组后的数据对象</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GroupBy</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类似</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Series</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与</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DataFrame</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，是</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pandas</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提供的一种对象。</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GroupBy</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对象常用的描述性统计方法如</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下。</a:t>
            </a:r>
          </a:p>
        </p:txBody>
      </p:sp>
      <p:sp>
        <p:nvSpPr>
          <p:cNvPr id="11266" name="标题 2"/>
          <p:cNvSpPr>
            <a:spLocks noGrp="1"/>
          </p:cNvSpPr>
          <p:nvPr>
            <p:ph type="title"/>
          </p:nvPr>
        </p:nvSpPr>
        <p:spPr>
          <a:xfrm>
            <a:off x="255588" y="358775"/>
            <a:ext cx="10972800" cy="528638"/>
          </a:xfrm>
        </p:spPr>
        <p:txBody>
          <a:bodyPr vert="horz" wrap="square" lIns="91440" tIns="45720" rIns="91440" bIns="45720" anchor="ctr"/>
          <a:lstStyle/>
          <a:p>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使用</a:t>
            </a: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rPr>
              <a:t>groupby</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方法拆分数据</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1267" name="内容占位符 3"/>
          <p:cNvSpPr>
            <a:spLocks noGrp="1"/>
          </p:cNvSpPr>
          <p:nvPr>
            <p:ph idx="10"/>
          </p:nvPr>
        </p:nvSpPr>
        <p:spPr>
          <a:xfrm>
            <a:off x="423863" y="1138238"/>
            <a:ext cx="11107737" cy="427037"/>
          </a:xfrm>
        </p:spPr>
        <p:txBody>
          <a:bodyPr vert="horz" wrap="square" lIns="91440" tIns="45720" rIns="91440" bIns="45720" anchor="ctr"/>
          <a:lstStyle/>
          <a:p>
            <a:r>
              <a:rPr kumimoji="1" lang="en-US" altLang="zh-CN" b="1" dirty="0">
                <a:latin typeface="微软雅黑" panose="020B0503020204020204" pitchFamily="34" charset="-122"/>
                <a:ea typeface="微软雅黑" panose="020B0503020204020204" pitchFamily="34" charset="-122"/>
                <a:cs typeface="宋体" panose="02010600030101010101" pitchFamily="2" charset="-122"/>
              </a:rPr>
              <a:t>GroupBy</a:t>
            </a:r>
            <a:r>
              <a:rPr kumimoji="1" lang="zh-CN" altLang="zh-CN" b="1" dirty="0">
                <a:latin typeface="微软雅黑" panose="020B0503020204020204" pitchFamily="34" charset="-122"/>
                <a:ea typeface="微软雅黑" panose="020B0503020204020204" pitchFamily="34" charset="-122"/>
                <a:cs typeface="宋体" panose="02010600030101010101" pitchFamily="2" charset="-122"/>
              </a:rPr>
              <a:t>对象常用的描述性统计方法</a:t>
            </a:r>
            <a:endParaRPr kumimoji="1" lang="zh-CN" altLang="en-US" b="1" dirty="0">
              <a:latin typeface="微软雅黑" panose="020B0503020204020204" pitchFamily="34" charset="-122"/>
              <a:ea typeface="微软雅黑" panose="020B0503020204020204" pitchFamily="34" charset="-122"/>
              <a:cs typeface="宋体" panose="02010600030101010101" pitchFamily="2" charset="-122"/>
            </a:endParaRPr>
          </a:p>
        </p:txBody>
      </p:sp>
      <p:graphicFrame>
        <p:nvGraphicFramePr>
          <p:cNvPr id="5" name="表格 4"/>
          <p:cNvGraphicFramePr>
            <a:graphicFrameLocks noGrp="1"/>
          </p:cNvGraphicFramePr>
          <p:nvPr/>
        </p:nvGraphicFramePr>
        <p:xfrm>
          <a:off x="646113" y="2924175"/>
          <a:ext cx="10302875" cy="2982912"/>
        </p:xfrm>
        <a:graphic>
          <a:graphicData uri="http://schemas.openxmlformats.org/drawingml/2006/table">
            <a:tbl>
              <a:tblPr firstRow="1" bandRow="1">
                <a:tableStyleId>{5C22544A-7EE6-4342-B048-85BDC9FD1C3A}</a:tableStyleId>
              </a:tblPr>
              <a:tblGrid>
                <a:gridCol w="1815919"/>
                <a:gridCol w="3300944"/>
                <a:gridCol w="1825222"/>
                <a:gridCol w="3360790"/>
              </a:tblGrid>
              <a:tr h="431993">
                <a:tc>
                  <a:txBody>
                    <a:bodyPr/>
                    <a:lstStyle/>
                    <a:p>
                      <a:pPr algn="ctr">
                        <a:lnSpc>
                          <a:spcPct val="150000"/>
                        </a:lnSpc>
                        <a:spcAft>
                          <a:spcPts val="0"/>
                        </a:spcAft>
                      </a:pPr>
                      <a:r>
                        <a:rPr lang="zh-CN" sz="1800" kern="0">
                          <a:effectLst/>
                          <a:latin typeface="微软雅黑" panose="020B0503020204020204" pitchFamily="34" charset="-122"/>
                          <a:ea typeface="微软雅黑" panose="020B0503020204020204" pitchFamily="34" charset="-122"/>
                        </a:rPr>
                        <a:t>方法名称</a:t>
                      </a:r>
                      <a:endParaRPr lang="zh-CN" sz="18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24927" marR="24927" marT="0" marB="0" anchor="ctr"/>
                </a:tc>
                <a:tc>
                  <a:txBody>
                    <a:bodyPr/>
                    <a:lstStyle/>
                    <a:p>
                      <a:pPr algn="ctr">
                        <a:lnSpc>
                          <a:spcPct val="150000"/>
                        </a:lnSpc>
                        <a:spcAft>
                          <a:spcPts val="0"/>
                        </a:spcAft>
                      </a:pPr>
                      <a:r>
                        <a:rPr lang="zh-CN" sz="1800" kern="0" dirty="0">
                          <a:effectLst/>
                          <a:latin typeface="微软雅黑" panose="020B0503020204020204" pitchFamily="34" charset="-122"/>
                          <a:ea typeface="微软雅黑" panose="020B0503020204020204" pitchFamily="34" charset="-122"/>
                        </a:rPr>
                        <a:t>说明</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24927" marR="24927" marT="0" marB="0" anchor="ctr"/>
                </a:tc>
                <a:tc>
                  <a:txBody>
                    <a:bodyPr/>
                    <a:lstStyle/>
                    <a:p>
                      <a:pPr algn="ctr">
                        <a:lnSpc>
                          <a:spcPct val="150000"/>
                        </a:lnSpc>
                        <a:spcAft>
                          <a:spcPts val="0"/>
                        </a:spcAft>
                      </a:pPr>
                      <a:r>
                        <a:rPr lang="zh-CN" sz="1800" kern="0" dirty="0">
                          <a:effectLst/>
                          <a:latin typeface="微软雅黑" panose="020B0503020204020204" pitchFamily="34" charset="-122"/>
                          <a:ea typeface="微软雅黑" panose="020B0503020204020204" pitchFamily="34" charset="-122"/>
                        </a:rPr>
                        <a:t>方法名称</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24927" marR="24927" marT="0" marB="0" anchor="ctr"/>
                </a:tc>
                <a:tc>
                  <a:txBody>
                    <a:bodyPr/>
                    <a:lstStyle/>
                    <a:p>
                      <a:pPr algn="ctr">
                        <a:lnSpc>
                          <a:spcPct val="150000"/>
                        </a:lnSpc>
                        <a:spcAft>
                          <a:spcPts val="0"/>
                        </a:spcAft>
                      </a:pPr>
                      <a:r>
                        <a:rPr lang="zh-CN" sz="1800" kern="0" dirty="0">
                          <a:effectLst/>
                          <a:latin typeface="微软雅黑" panose="020B0503020204020204" pitchFamily="34" charset="-122"/>
                          <a:ea typeface="微软雅黑" panose="020B0503020204020204" pitchFamily="34" charset="-122"/>
                        </a:rPr>
                        <a:t>说明</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24927" marR="24927" marT="0" marB="0" anchor="ctr"/>
                </a:tc>
              </a:tr>
              <a:tr h="822947">
                <a:tc>
                  <a:txBody>
                    <a:bodyPr/>
                    <a:lstStyle/>
                    <a:p>
                      <a:pPr algn="ctr">
                        <a:lnSpc>
                          <a:spcPct val="150000"/>
                        </a:lnSpc>
                        <a:spcAft>
                          <a:spcPts val="0"/>
                        </a:spcAft>
                      </a:pPr>
                      <a:r>
                        <a:rPr lang="en-US" sz="1800" kern="0" dirty="0">
                          <a:effectLst/>
                          <a:latin typeface="微软雅黑" panose="020B0503020204020204" pitchFamily="34" charset="-122"/>
                          <a:ea typeface="微软雅黑" panose="020B0503020204020204" pitchFamily="34" charset="-122"/>
                        </a:rPr>
                        <a:t>count</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24927" marR="24927" marT="0" marB="0" anchor="ctr"/>
                </a:tc>
                <a:tc>
                  <a:txBody>
                    <a:bodyPr/>
                    <a:lstStyle/>
                    <a:p>
                      <a:pPr algn="just">
                        <a:lnSpc>
                          <a:spcPct val="150000"/>
                        </a:lnSpc>
                        <a:spcAft>
                          <a:spcPts val="0"/>
                        </a:spcAft>
                      </a:pPr>
                      <a:r>
                        <a:rPr lang="zh-CN" sz="1800" kern="0">
                          <a:effectLst/>
                          <a:latin typeface="微软雅黑" panose="020B0503020204020204" pitchFamily="34" charset="-122"/>
                          <a:ea typeface="微软雅黑" panose="020B0503020204020204" pitchFamily="34" charset="-122"/>
                        </a:rPr>
                        <a:t>计算分组的数目，包括缺失值。</a:t>
                      </a:r>
                      <a:endParaRPr lang="zh-CN" sz="18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24927" marR="24927" marT="0" marB="0" anchor="ctr"/>
                </a:tc>
                <a:tc>
                  <a:txBody>
                    <a:bodyPr/>
                    <a:lstStyle/>
                    <a:p>
                      <a:pPr algn="ctr">
                        <a:lnSpc>
                          <a:spcPct val="150000"/>
                        </a:lnSpc>
                        <a:spcAft>
                          <a:spcPts val="0"/>
                        </a:spcAft>
                      </a:pPr>
                      <a:r>
                        <a:rPr lang="en-US" sz="1800" kern="0" dirty="0" err="1">
                          <a:effectLst/>
                          <a:latin typeface="微软雅黑" panose="020B0503020204020204" pitchFamily="34" charset="-122"/>
                          <a:ea typeface="微软雅黑" panose="020B0503020204020204" pitchFamily="34" charset="-122"/>
                        </a:rPr>
                        <a:t>cumcount</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24927" marR="24927" marT="0" marB="0" anchor="ctr"/>
                </a:tc>
                <a:tc>
                  <a:txBody>
                    <a:bodyPr/>
                    <a:lstStyle/>
                    <a:p>
                      <a:pPr algn="just">
                        <a:lnSpc>
                          <a:spcPct val="150000"/>
                        </a:lnSpc>
                        <a:spcAft>
                          <a:spcPts val="0"/>
                        </a:spcAft>
                      </a:pPr>
                      <a:r>
                        <a:rPr lang="zh-CN" sz="1800" kern="0">
                          <a:effectLst/>
                          <a:latin typeface="微软雅黑" panose="020B0503020204020204" pitchFamily="34" charset="-122"/>
                          <a:ea typeface="微软雅黑" panose="020B0503020204020204" pitchFamily="34" charset="-122"/>
                        </a:rPr>
                        <a:t>对每个分组中组员的进行标记，</a:t>
                      </a:r>
                      <a:r>
                        <a:rPr lang="en-US" sz="1800" kern="0">
                          <a:effectLst/>
                          <a:latin typeface="微软雅黑" panose="020B0503020204020204" pitchFamily="34" charset="-122"/>
                          <a:ea typeface="微软雅黑" panose="020B0503020204020204" pitchFamily="34" charset="-122"/>
                        </a:rPr>
                        <a:t>0</a:t>
                      </a:r>
                      <a:r>
                        <a:rPr lang="zh-CN" sz="1800" kern="0">
                          <a:effectLst/>
                          <a:latin typeface="微软雅黑" panose="020B0503020204020204" pitchFamily="34" charset="-122"/>
                          <a:ea typeface="微软雅黑" panose="020B0503020204020204" pitchFamily="34" charset="-122"/>
                        </a:rPr>
                        <a:t>至</a:t>
                      </a:r>
                      <a:r>
                        <a:rPr lang="en-US" sz="1800" kern="0">
                          <a:effectLst/>
                          <a:latin typeface="微软雅黑" panose="020B0503020204020204" pitchFamily="34" charset="-122"/>
                          <a:ea typeface="微软雅黑" panose="020B0503020204020204" pitchFamily="34" charset="-122"/>
                        </a:rPr>
                        <a:t>n-1</a:t>
                      </a:r>
                      <a:r>
                        <a:rPr lang="zh-CN" sz="1800" kern="0">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24927" marR="24927" marT="0" marB="0" anchor="ctr"/>
                </a:tc>
              </a:tr>
              <a:tr h="431993">
                <a:tc>
                  <a:txBody>
                    <a:bodyPr/>
                    <a:lstStyle/>
                    <a:p>
                      <a:pPr algn="ctr">
                        <a:lnSpc>
                          <a:spcPct val="150000"/>
                        </a:lnSpc>
                        <a:spcAft>
                          <a:spcPts val="0"/>
                        </a:spcAft>
                      </a:pPr>
                      <a:r>
                        <a:rPr lang="en-US" sz="1800" kern="0" dirty="0">
                          <a:effectLst/>
                          <a:latin typeface="微软雅黑" panose="020B0503020204020204" pitchFamily="34" charset="-122"/>
                          <a:ea typeface="微软雅黑" panose="020B0503020204020204" pitchFamily="34" charset="-122"/>
                        </a:rPr>
                        <a:t>head</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24927" marR="24927" marT="0" marB="0" anchor="ctr"/>
                </a:tc>
                <a:tc>
                  <a:txBody>
                    <a:bodyPr/>
                    <a:lstStyle/>
                    <a:p>
                      <a:pPr algn="just">
                        <a:lnSpc>
                          <a:spcPct val="150000"/>
                        </a:lnSpc>
                        <a:spcAft>
                          <a:spcPts val="0"/>
                        </a:spcAft>
                      </a:pPr>
                      <a:r>
                        <a:rPr lang="zh-CN" sz="1800" kern="0">
                          <a:effectLst/>
                          <a:latin typeface="微软雅黑" panose="020B0503020204020204" pitchFamily="34" charset="-122"/>
                          <a:ea typeface="微软雅黑" panose="020B0503020204020204" pitchFamily="34" charset="-122"/>
                        </a:rPr>
                        <a:t>返回每组的前</a:t>
                      </a:r>
                      <a:r>
                        <a:rPr lang="en-US" sz="1800" kern="0">
                          <a:effectLst/>
                          <a:latin typeface="微软雅黑" panose="020B0503020204020204" pitchFamily="34" charset="-122"/>
                          <a:ea typeface="微软雅黑" panose="020B0503020204020204" pitchFamily="34" charset="-122"/>
                        </a:rPr>
                        <a:t>n</a:t>
                      </a:r>
                      <a:r>
                        <a:rPr lang="zh-CN" sz="1800" kern="0">
                          <a:effectLst/>
                          <a:latin typeface="微软雅黑" panose="020B0503020204020204" pitchFamily="34" charset="-122"/>
                          <a:ea typeface="微软雅黑" panose="020B0503020204020204" pitchFamily="34" charset="-122"/>
                        </a:rPr>
                        <a:t>个值。</a:t>
                      </a:r>
                      <a:endParaRPr lang="zh-CN" sz="18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24927" marR="24927" marT="0" marB="0" anchor="ctr"/>
                </a:tc>
                <a:tc>
                  <a:txBody>
                    <a:bodyPr/>
                    <a:lstStyle/>
                    <a:p>
                      <a:pPr algn="ctr">
                        <a:lnSpc>
                          <a:spcPct val="150000"/>
                        </a:lnSpc>
                        <a:spcAft>
                          <a:spcPts val="0"/>
                        </a:spcAft>
                      </a:pPr>
                      <a:r>
                        <a:rPr lang="en-US" sz="1800" kern="0" dirty="0">
                          <a:effectLst/>
                          <a:latin typeface="微软雅黑" panose="020B0503020204020204" pitchFamily="34" charset="-122"/>
                          <a:ea typeface="微软雅黑" panose="020B0503020204020204" pitchFamily="34" charset="-122"/>
                        </a:rPr>
                        <a:t>size</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24927" marR="24927" marT="0" marB="0" anchor="ctr"/>
                </a:tc>
                <a:tc>
                  <a:txBody>
                    <a:bodyPr/>
                    <a:lstStyle/>
                    <a:p>
                      <a:pPr algn="just">
                        <a:lnSpc>
                          <a:spcPct val="150000"/>
                        </a:lnSpc>
                        <a:spcAft>
                          <a:spcPts val="0"/>
                        </a:spcAft>
                      </a:pPr>
                      <a:r>
                        <a:rPr lang="zh-CN" sz="1800" kern="0" dirty="0">
                          <a:effectLst/>
                          <a:latin typeface="微软雅黑" panose="020B0503020204020204" pitchFamily="34" charset="-122"/>
                          <a:ea typeface="微软雅黑" panose="020B0503020204020204" pitchFamily="34" charset="-122"/>
                        </a:rPr>
                        <a:t>返回每组的大小。</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24927" marR="24927" marT="0" marB="0" anchor="ctr"/>
                </a:tc>
              </a:tr>
              <a:tr h="431993">
                <a:tc>
                  <a:txBody>
                    <a:bodyPr/>
                    <a:lstStyle/>
                    <a:p>
                      <a:pPr algn="ctr">
                        <a:lnSpc>
                          <a:spcPct val="150000"/>
                        </a:lnSpc>
                        <a:spcAft>
                          <a:spcPts val="0"/>
                        </a:spcAft>
                      </a:pPr>
                      <a:r>
                        <a:rPr lang="en-US" sz="1800" kern="0" dirty="0">
                          <a:effectLst/>
                          <a:latin typeface="微软雅黑" panose="020B0503020204020204" pitchFamily="34" charset="-122"/>
                          <a:ea typeface="微软雅黑" panose="020B0503020204020204" pitchFamily="34" charset="-122"/>
                        </a:rPr>
                        <a:t>max</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24927" marR="24927" marT="0" marB="0" anchor="ctr"/>
                </a:tc>
                <a:tc>
                  <a:txBody>
                    <a:bodyPr/>
                    <a:lstStyle/>
                    <a:p>
                      <a:pPr algn="just">
                        <a:lnSpc>
                          <a:spcPct val="150000"/>
                        </a:lnSpc>
                        <a:spcAft>
                          <a:spcPts val="0"/>
                        </a:spcAft>
                      </a:pPr>
                      <a:r>
                        <a:rPr lang="zh-CN" sz="1800" kern="0">
                          <a:effectLst/>
                          <a:latin typeface="微软雅黑" panose="020B0503020204020204" pitchFamily="34" charset="-122"/>
                          <a:ea typeface="微软雅黑" panose="020B0503020204020204" pitchFamily="34" charset="-122"/>
                        </a:rPr>
                        <a:t>返回每组最大值。</a:t>
                      </a:r>
                      <a:endParaRPr lang="zh-CN" sz="18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24927" marR="24927" marT="0" marB="0" anchor="ctr"/>
                </a:tc>
                <a:tc>
                  <a:txBody>
                    <a:bodyPr/>
                    <a:lstStyle/>
                    <a:p>
                      <a:pPr algn="ctr">
                        <a:lnSpc>
                          <a:spcPct val="150000"/>
                        </a:lnSpc>
                        <a:spcAft>
                          <a:spcPts val="0"/>
                        </a:spcAft>
                      </a:pPr>
                      <a:r>
                        <a:rPr lang="en-US" sz="1800" kern="0" dirty="0">
                          <a:effectLst/>
                          <a:latin typeface="微软雅黑" panose="020B0503020204020204" pitchFamily="34" charset="-122"/>
                          <a:ea typeface="微软雅黑" panose="020B0503020204020204" pitchFamily="34" charset="-122"/>
                        </a:rPr>
                        <a:t>min</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24927" marR="24927" marT="0" marB="0" anchor="ctr"/>
                </a:tc>
                <a:tc>
                  <a:txBody>
                    <a:bodyPr/>
                    <a:lstStyle/>
                    <a:p>
                      <a:pPr algn="just">
                        <a:lnSpc>
                          <a:spcPct val="150000"/>
                        </a:lnSpc>
                        <a:spcAft>
                          <a:spcPts val="0"/>
                        </a:spcAft>
                      </a:pPr>
                      <a:r>
                        <a:rPr lang="zh-CN" sz="1800" kern="0" dirty="0">
                          <a:effectLst/>
                          <a:latin typeface="微软雅黑" panose="020B0503020204020204" pitchFamily="34" charset="-122"/>
                          <a:ea typeface="微软雅黑" panose="020B0503020204020204" pitchFamily="34" charset="-122"/>
                        </a:rPr>
                        <a:t>返回每组最小值。</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24927" marR="24927" marT="0" marB="0" anchor="ctr"/>
                </a:tc>
              </a:tr>
              <a:tr h="431993">
                <a:tc>
                  <a:txBody>
                    <a:bodyPr/>
                    <a:lstStyle/>
                    <a:p>
                      <a:pPr algn="ctr">
                        <a:lnSpc>
                          <a:spcPct val="150000"/>
                        </a:lnSpc>
                        <a:spcAft>
                          <a:spcPts val="0"/>
                        </a:spcAft>
                      </a:pPr>
                      <a:r>
                        <a:rPr lang="en-US" sz="1800" kern="0" dirty="0">
                          <a:effectLst/>
                          <a:latin typeface="微软雅黑" panose="020B0503020204020204" pitchFamily="34" charset="-122"/>
                          <a:ea typeface="微软雅黑" panose="020B0503020204020204" pitchFamily="34" charset="-122"/>
                        </a:rPr>
                        <a:t>mean</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24927" marR="24927" marT="0" marB="0" anchor="ctr"/>
                </a:tc>
                <a:tc>
                  <a:txBody>
                    <a:bodyPr/>
                    <a:lstStyle/>
                    <a:p>
                      <a:pPr algn="just">
                        <a:lnSpc>
                          <a:spcPct val="150000"/>
                        </a:lnSpc>
                        <a:spcAft>
                          <a:spcPts val="0"/>
                        </a:spcAft>
                      </a:pPr>
                      <a:r>
                        <a:rPr lang="zh-CN" sz="1800" kern="0">
                          <a:effectLst/>
                          <a:latin typeface="微软雅黑" panose="020B0503020204020204" pitchFamily="34" charset="-122"/>
                          <a:ea typeface="微软雅黑" panose="020B0503020204020204" pitchFamily="34" charset="-122"/>
                        </a:rPr>
                        <a:t>返回每组的均值。</a:t>
                      </a:r>
                      <a:endParaRPr lang="zh-CN" sz="18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24927" marR="24927" marT="0" marB="0" anchor="ctr"/>
                </a:tc>
                <a:tc>
                  <a:txBody>
                    <a:bodyPr/>
                    <a:lstStyle/>
                    <a:p>
                      <a:pPr algn="ctr">
                        <a:lnSpc>
                          <a:spcPct val="150000"/>
                        </a:lnSpc>
                        <a:spcAft>
                          <a:spcPts val="0"/>
                        </a:spcAft>
                      </a:pPr>
                      <a:r>
                        <a:rPr lang="en-US" sz="1800" kern="0" dirty="0" err="1">
                          <a:effectLst/>
                          <a:latin typeface="微软雅黑" panose="020B0503020204020204" pitchFamily="34" charset="-122"/>
                          <a:ea typeface="微软雅黑" panose="020B0503020204020204" pitchFamily="34" charset="-122"/>
                        </a:rPr>
                        <a:t>std</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24927" marR="24927" marT="0" marB="0" anchor="ctr"/>
                </a:tc>
                <a:tc>
                  <a:txBody>
                    <a:bodyPr/>
                    <a:lstStyle/>
                    <a:p>
                      <a:pPr algn="just">
                        <a:lnSpc>
                          <a:spcPct val="150000"/>
                        </a:lnSpc>
                        <a:spcAft>
                          <a:spcPts val="0"/>
                        </a:spcAft>
                      </a:pPr>
                      <a:r>
                        <a:rPr lang="zh-CN" sz="1800" kern="0" dirty="0">
                          <a:effectLst/>
                          <a:latin typeface="微软雅黑" panose="020B0503020204020204" pitchFamily="34" charset="-122"/>
                          <a:ea typeface="微软雅黑" panose="020B0503020204020204" pitchFamily="34" charset="-122"/>
                        </a:rPr>
                        <a:t>返回每组的标准差。</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24927" marR="24927" marT="0" marB="0" anchor="ctr"/>
                </a:tc>
              </a:tr>
              <a:tr h="431993">
                <a:tc>
                  <a:txBody>
                    <a:bodyPr/>
                    <a:lstStyle/>
                    <a:p>
                      <a:pPr algn="ctr">
                        <a:lnSpc>
                          <a:spcPct val="150000"/>
                        </a:lnSpc>
                        <a:spcAft>
                          <a:spcPts val="0"/>
                        </a:spcAft>
                      </a:pPr>
                      <a:r>
                        <a:rPr lang="en-US" sz="1800" kern="0" dirty="0">
                          <a:effectLst/>
                          <a:latin typeface="微软雅黑" panose="020B0503020204020204" pitchFamily="34" charset="-122"/>
                          <a:ea typeface="微软雅黑" panose="020B0503020204020204" pitchFamily="34" charset="-122"/>
                        </a:rPr>
                        <a:t>median</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24927" marR="24927" marT="0" marB="0" anchor="ctr"/>
                </a:tc>
                <a:tc>
                  <a:txBody>
                    <a:bodyPr/>
                    <a:lstStyle/>
                    <a:p>
                      <a:pPr algn="just">
                        <a:lnSpc>
                          <a:spcPct val="150000"/>
                        </a:lnSpc>
                        <a:spcAft>
                          <a:spcPts val="0"/>
                        </a:spcAft>
                      </a:pPr>
                      <a:r>
                        <a:rPr lang="zh-CN" sz="1800" kern="0" dirty="0">
                          <a:effectLst/>
                          <a:latin typeface="微软雅黑" panose="020B0503020204020204" pitchFamily="34" charset="-122"/>
                          <a:ea typeface="微软雅黑" panose="020B0503020204020204" pitchFamily="34" charset="-122"/>
                        </a:rPr>
                        <a:t>返回每组的中位数。</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24927" marR="24927" marT="0" marB="0" anchor="ctr"/>
                </a:tc>
                <a:tc>
                  <a:txBody>
                    <a:bodyPr/>
                    <a:lstStyle/>
                    <a:p>
                      <a:pPr algn="ctr">
                        <a:lnSpc>
                          <a:spcPct val="150000"/>
                        </a:lnSpc>
                        <a:spcAft>
                          <a:spcPts val="0"/>
                        </a:spcAft>
                      </a:pPr>
                      <a:r>
                        <a:rPr lang="en-US" sz="1800" kern="0" dirty="0">
                          <a:effectLst/>
                          <a:latin typeface="微软雅黑" panose="020B0503020204020204" pitchFamily="34" charset="-122"/>
                          <a:ea typeface="微软雅黑" panose="020B0503020204020204" pitchFamily="34" charset="-122"/>
                        </a:rPr>
                        <a:t>sum</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24927" marR="24927" marT="0" marB="0" anchor="ctr"/>
                </a:tc>
                <a:tc>
                  <a:txBody>
                    <a:bodyPr/>
                    <a:lstStyle/>
                    <a:p>
                      <a:pPr algn="just">
                        <a:lnSpc>
                          <a:spcPct val="150000"/>
                        </a:lnSpc>
                        <a:spcAft>
                          <a:spcPts val="0"/>
                        </a:spcAft>
                      </a:pPr>
                      <a:r>
                        <a:rPr lang="zh-CN" sz="1800" kern="0" dirty="0">
                          <a:effectLst/>
                          <a:latin typeface="微软雅黑" panose="020B0503020204020204" pitchFamily="34" charset="-122"/>
                          <a:ea typeface="微软雅黑" panose="020B0503020204020204" pitchFamily="34" charset="-122"/>
                        </a:rPr>
                        <a:t>返回每组的和。</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24927" marR="24927" marT="0" marB="0" anchor="ct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754188"/>
            <a:ext cx="11107738" cy="4370388"/>
          </a:xfrm>
        </p:spPr>
        <p:txBody>
          <a:bodyPr vert="horz" wrap="square" lIns="91440" tIns="45720" rIns="91440" bIns="45720" numCol="1" anchor="t" anchorCtr="0" compatLnSpc="1">
            <a:noAutofit/>
          </a:bodyPr>
          <a:lstStyle/>
          <a:p>
            <a:pPr marL="362585" marR="0" lvl="0" indent="-362585" algn="l" defTabSz="914400" rtl="0" eaLnBrk="0" fontAlgn="base" latinLnBrk="0" hangingPunct="0">
              <a:lnSpc>
                <a:spcPct val="150000"/>
              </a:lnSpc>
              <a:spcBef>
                <a:spcPts val="400"/>
              </a:spcBef>
              <a:spcAft>
                <a:spcPct val="0"/>
              </a:spcAft>
              <a:buClr>
                <a:srgbClr val="032089"/>
              </a:buClr>
              <a:buSzTx/>
              <a:buFont typeface="Wingdings" panose="05000000000000000000" pitchFamily="2" charset="2"/>
              <a:buChar char="Ø"/>
              <a:defRPr/>
            </a:pP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agg</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aggregate</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方法都支持对每个分组应用某函数，包括</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Python</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内置函数或自定义函数。同时这两个方法能够也能够直接对</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DataFrame</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进行函数应用操作</a:t>
            </a: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4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在正常使用过程中，</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agg</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函数和</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aggregate</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函数对</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DataFrame</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对象操作时功能几乎完全相同，因此只需要掌握其中一个函数即可</a:t>
            </a: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它们的</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参数说明</a:t>
            </a: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如</a:t>
            </a:r>
            <a:r>
              <a:rPr kumimoji="1" lang="zh-CN" altLang="en-US"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下表。</a:t>
            </a:r>
            <a:endParaRPr kumimoji="1" lang="en-US"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400"/>
              </a:spcBef>
              <a:spcAft>
                <a:spcPct val="0"/>
              </a:spcAft>
              <a:buClr>
                <a:srgbClr val="032089"/>
              </a:buClr>
              <a:buSzTx/>
              <a:buFont typeface="Wingdings" panose="05000000000000000000" pitchFamily="2" charset="2"/>
              <a:buNone/>
              <a:defRPr/>
            </a:pPr>
            <a:r>
              <a:rPr kumimoji="1" lang="en-US" altLang="zh-CN" sz="2200" b="0" i="1" u="none" strike="noStrike" kern="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200" b="0" i="1" u="none" strike="noStrike" kern="0" cap="none" spc="0" normalizeH="0" baseline="0" noProof="0" dirty="0" err="1"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DataFrame.</a:t>
            </a:r>
            <a:r>
              <a:rPr kumimoji="1" lang="en-US" altLang="zh-CN" sz="2200" b="1" i="1" u="none" strike="noStrike" kern="0" cap="none" spc="0" normalizeH="0" baseline="0" noProof="0" dirty="0" err="1"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agg</a:t>
            </a:r>
            <a:r>
              <a:rPr kumimoji="1" lang="en-US" altLang="zh-CN" sz="2200" b="0" i="1" u="none" strike="noStrike" kern="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200" b="0" i="1" u="none" strike="noStrike" kern="0" cap="none" spc="0" normalizeH="0" baseline="0" noProof="0" dirty="0" err="1"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func</a:t>
            </a:r>
            <a:r>
              <a:rPr kumimoji="1" lang="en-US" altLang="zh-CN" sz="22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axis=0, *</a:t>
            </a:r>
            <a:r>
              <a:rPr kumimoji="1" lang="en-US" altLang="zh-CN" sz="2200" b="0" i="1"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args</a:t>
            </a:r>
            <a:r>
              <a:rPr kumimoji="1" lang="en-US" altLang="zh-CN" sz="22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200" b="0" i="1"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kwargs</a:t>
            </a:r>
            <a:r>
              <a:rPr kumimoji="1" lang="en-US" altLang="zh-CN" sz="22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1" lang="zh-CN" altLang="zh-CN" sz="22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ts val="400"/>
              </a:spcBef>
              <a:spcAft>
                <a:spcPct val="0"/>
              </a:spcAft>
              <a:buClr>
                <a:srgbClr val="032089"/>
              </a:buClr>
              <a:buSzTx/>
              <a:buFont typeface="Wingdings" panose="05000000000000000000" pitchFamily="2" charset="2"/>
              <a:buNone/>
              <a:defRPr/>
            </a:pPr>
            <a:r>
              <a:rPr kumimoji="1" lang="en-US" altLang="zh-CN" sz="2200" b="0" i="1" u="none" strike="noStrike" kern="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200" b="0" i="1" u="none" strike="noStrike" kern="0" cap="none" spc="0" normalizeH="0" baseline="0" noProof="0" dirty="0" err="1"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DataFrame.</a:t>
            </a:r>
            <a:r>
              <a:rPr kumimoji="1" lang="en-US" altLang="zh-CN" sz="2200" b="1" i="1" u="none" strike="noStrike" kern="0" cap="none" spc="0" normalizeH="0" baseline="0" noProof="0" dirty="0" err="1"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aggregate</a:t>
            </a:r>
            <a:r>
              <a:rPr kumimoji="1" lang="en-US" altLang="zh-CN" sz="2200" b="0" i="1" u="none" strike="noStrike" kern="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200" b="0" i="1" u="none" strike="noStrike" kern="0" cap="none" spc="0" normalizeH="0" baseline="0" noProof="0" dirty="0" err="1"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func</a:t>
            </a:r>
            <a:r>
              <a:rPr kumimoji="1" lang="en-US" altLang="zh-CN" sz="22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axis=0, *</a:t>
            </a:r>
            <a:r>
              <a:rPr kumimoji="1" lang="en-US" altLang="zh-CN" sz="2200" b="0" i="1"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args</a:t>
            </a:r>
            <a:r>
              <a:rPr kumimoji="1" lang="en-US" altLang="zh-CN" sz="22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200" b="0" i="1"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kwargs</a:t>
            </a:r>
            <a:r>
              <a:rPr kumimoji="1" lang="en-US" altLang="zh-CN" sz="22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1" lang="zh-CN" altLang="en-US" sz="22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290" name="标题 2"/>
          <p:cNvSpPr>
            <a:spLocks noGrp="1"/>
          </p:cNvSpPr>
          <p:nvPr>
            <p:ph type="title"/>
          </p:nvPr>
        </p:nvSpPr>
        <p:spPr>
          <a:xfrm>
            <a:off x="255588" y="358775"/>
            <a:ext cx="10972800" cy="528638"/>
          </a:xfrm>
        </p:spPr>
        <p:txBody>
          <a:bodyPr vert="horz" wrap="square" lIns="91440" tIns="45720" rIns="91440" bIns="45720" anchor="ctr"/>
          <a:lstStyle/>
          <a:p>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使用</a:t>
            </a: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rPr>
              <a:t>agg</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方法聚合数据</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2291" name="内容占位符 3"/>
          <p:cNvSpPr>
            <a:spLocks noGrp="1"/>
          </p:cNvSpPr>
          <p:nvPr>
            <p:ph idx="10"/>
          </p:nvPr>
        </p:nvSpPr>
        <p:spPr>
          <a:xfrm>
            <a:off x="423863" y="1138238"/>
            <a:ext cx="11107737" cy="427037"/>
          </a:xfrm>
        </p:spPr>
        <p:txBody>
          <a:bodyPr vert="horz" wrap="square" lIns="91440" tIns="45720" rIns="91440" bIns="45720" anchor="ctr"/>
          <a:lstStyle/>
          <a:p>
            <a:r>
              <a:rPr kumimoji="1" lang="en-US" altLang="zh-CN" b="1" dirty="0">
                <a:latin typeface="微软雅黑" panose="020B0503020204020204" pitchFamily="34" charset="-122"/>
                <a:ea typeface="微软雅黑" panose="020B0503020204020204" pitchFamily="34" charset="-122"/>
                <a:cs typeface="宋体" panose="02010600030101010101" pitchFamily="2" charset="-122"/>
              </a:rPr>
              <a:t>agg</a:t>
            </a:r>
            <a:r>
              <a:rPr kumimoji="1" lang="zh-CN" altLang="zh-CN" b="1" dirty="0">
                <a:latin typeface="微软雅黑" panose="020B0503020204020204" pitchFamily="34" charset="-122"/>
                <a:ea typeface="微软雅黑" panose="020B0503020204020204" pitchFamily="34" charset="-122"/>
                <a:cs typeface="宋体" panose="02010600030101010101" pitchFamily="2" charset="-122"/>
              </a:rPr>
              <a:t>和</a:t>
            </a:r>
            <a:r>
              <a:rPr kumimoji="1" lang="en-US" altLang="zh-CN" b="1" dirty="0">
                <a:latin typeface="微软雅黑" panose="020B0503020204020204" pitchFamily="34" charset="-122"/>
                <a:ea typeface="微软雅黑" panose="020B0503020204020204" pitchFamily="34" charset="-122"/>
                <a:cs typeface="宋体" panose="02010600030101010101" pitchFamily="2" charset="-122"/>
              </a:rPr>
              <a:t>aggregate</a:t>
            </a:r>
            <a:r>
              <a:rPr kumimoji="1" lang="zh-CN" altLang="zh-CN" b="1" dirty="0">
                <a:latin typeface="微软雅黑" panose="020B0503020204020204" pitchFamily="34" charset="-122"/>
                <a:ea typeface="微软雅黑" panose="020B0503020204020204" pitchFamily="34" charset="-122"/>
                <a:cs typeface="宋体" panose="02010600030101010101" pitchFamily="2" charset="-122"/>
              </a:rPr>
              <a:t>函数参数及其说明</a:t>
            </a:r>
            <a:endParaRPr kumimoji="1" lang="zh-CN" altLang="en-US" b="1" dirty="0">
              <a:latin typeface="微软雅黑" panose="020B0503020204020204" pitchFamily="34" charset="-122"/>
              <a:ea typeface="微软雅黑" panose="020B0503020204020204" pitchFamily="34" charset="-122"/>
              <a:cs typeface="宋体" panose="02010600030101010101" pitchFamily="2" charset="-122"/>
            </a:endParaRPr>
          </a:p>
        </p:txBody>
      </p:sp>
      <p:graphicFrame>
        <p:nvGraphicFramePr>
          <p:cNvPr id="5" name="表格 4"/>
          <p:cNvGraphicFramePr>
            <a:graphicFrameLocks noGrp="1"/>
          </p:cNvGraphicFramePr>
          <p:nvPr/>
        </p:nvGraphicFramePr>
        <p:xfrm>
          <a:off x="1308100" y="4740275"/>
          <a:ext cx="9310688" cy="1295400"/>
        </p:xfrm>
        <a:graphic>
          <a:graphicData uri="http://schemas.openxmlformats.org/drawingml/2006/table">
            <a:tbl>
              <a:tblPr firstRow="1" firstCol="1" bandRow="1">
                <a:tableStyleId>{5C22544A-7EE6-4342-B048-85BDC9FD1C3A}</a:tableStyleId>
              </a:tblPr>
              <a:tblGrid>
                <a:gridCol w="2091266"/>
                <a:gridCol w="7219422"/>
              </a:tblGrid>
              <a:tr h="431800">
                <a:tc>
                  <a:txBody>
                    <a:bodyPr/>
                    <a:lstStyle/>
                    <a:p>
                      <a:pPr algn="ctr">
                        <a:lnSpc>
                          <a:spcPct val="150000"/>
                        </a:lnSpc>
                        <a:spcAft>
                          <a:spcPts val="0"/>
                        </a:spcAft>
                      </a:pPr>
                      <a:r>
                        <a:rPr lang="zh-CN" sz="1800" kern="0" dirty="0">
                          <a:effectLst/>
                          <a:latin typeface="微软雅黑" panose="020B0503020204020204" pitchFamily="34" charset="-122"/>
                          <a:ea typeface="微软雅黑" panose="020B0503020204020204" pitchFamily="34" charset="-122"/>
                        </a:rPr>
                        <a:t>参数名称</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70" marR="68570" marT="0" marB="0" anchor="ctr"/>
                </a:tc>
                <a:tc>
                  <a:txBody>
                    <a:bodyPr/>
                    <a:lstStyle/>
                    <a:p>
                      <a:pPr algn="ctr">
                        <a:lnSpc>
                          <a:spcPct val="150000"/>
                        </a:lnSpc>
                        <a:spcAft>
                          <a:spcPts val="0"/>
                        </a:spcAft>
                      </a:pPr>
                      <a:r>
                        <a:rPr lang="zh-CN" sz="1800" kern="0" dirty="0">
                          <a:effectLst/>
                          <a:latin typeface="微软雅黑" panose="020B0503020204020204" pitchFamily="34" charset="-122"/>
                          <a:ea typeface="微软雅黑" panose="020B0503020204020204" pitchFamily="34" charset="-122"/>
                        </a:rPr>
                        <a:t>说明</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70" marR="68570" marT="0" marB="0" anchor="ctr"/>
                </a:tc>
              </a:tr>
              <a:tr h="431800">
                <a:tc>
                  <a:txBody>
                    <a:bodyPr/>
                    <a:lstStyle/>
                    <a:p>
                      <a:pPr algn="ctr">
                        <a:lnSpc>
                          <a:spcPct val="150000"/>
                        </a:lnSpc>
                        <a:spcAft>
                          <a:spcPts val="0"/>
                        </a:spcAft>
                      </a:pPr>
                      <a:r>
                        <a:rPr lang="en-US" sz="1800" b="0" kern="0">
                          <a:effectLst/>
                          <a:latin typeface="微软雅黑" panose="020B0503020204020204" pitchFamily="34" charset="-122"/>
                          <a:ea typeface="微软雅黑" panose="020B0503020204020204" pitchFamily="34" charset="-122"/>
                        </a:rPr>
                        <a:t>func</a:t>
                      </a:r>
                      <a:endParaRPr lang="zh-CN" sz="1800" b="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70" marR="68570" marT="0" marB="0" anchor="ctr"/>
                </a:tc>
                <a:tc>
                  <a:txBody>
                    <a:bodyPr/>
                    <a:lstStyle/>
                    <a:p>
                      <a:pPr algn="just">
                        <a:lnSpc>
                          <a:spcPct val="150000"/>
                        </a:lnSpc>
                        <a:spcAft>
                          <a:spcPts val="0"/>
                        </a:spcAft>
                      </a:pPr>
                      <a:r>
                        <a:rPr lang="zh-CN" altLang="en-US" sz="1800" kern="0" dirty="0" smtClean="0">
                          <a:effectLst/>
                          <a:latin typeface="微软雅黑" panose="020B0503020204020204" pitchFamily="34" charset="-122"/>
                          <a:ea typeface="微软雅黑" panose="020B0503020204020204" pitchFamily="34" charset="-122"/>
                        </a:rPr>
                        <a:t>接</a:t>
                      </a:r>
                      <a:r>
                        <a:rPr lang="zh-CN" sz="1800" kern="0" dirty="0" smtClean="0">
                          <a:effectLst/>
                          <a:latin typeface="微软雅黑" panose="020B0503020204020204" pitchFamily="34" charset="-122"/>
                          <a:ea typeface="微软雅黑" panose="020B0503020204020204" pitchFamily="34" charset="-122"/>
                        </a:rPr>
                        <a:t>收</a:t>
                      </a:r>
                      <a:r>
                        <a:rPr lang="en-US" sz="1800" kern="0" dirty="0">
                          <a:effectLst/>
                          <a:latin typeface="微软雅黑" panose="020B0503020204020204" pitchFamily="34" charset="-122"/>
                          <a:ea typeface="微软雅黑" panose="020B0503020204020204" pitchFamily="34" charset="-122"/>
                        </a:rPr>
                        <a:t>list</a:t>
                      </a:r>
                      <a:r>
                        <a:rPr lang="zh-CN" sz="1800" kern="0" dirty="0">
                          <a:effectLst/>
                          <a:latin typeface="微软雅黑" panose="020B0503020204020204" pitchFamily="34" charset="-122"/>
                          <a:ea typeface="微软雅黑" panose="020B0503020204020204" pitchFamily="34" charset="-122"/>
                        </a:rPr>
                        <a:t>、</a:t>
                      </a:r>
                      <a:r>
                        <a:rPr lang="en-US" sz="1800" kern="0" dirty="0" err="1">
                          <a:effectLst/>
                          <a:latin typeface="微软雅黑" panose="020B0503020204020204" pitchFamily="34" charset="-122"/>
                          <a:ea typeface="微软雅黑" panose="020B0503020204020204" pitchFamily="34" charset="-122"/>
                        </a:rPr>
                        <a:t>dict</a:t>
                      </a:r>
                      <a:r>
                        <a:rPr lang="zh-CN" sz="1800" kern="0" dirty="0">
                          <a:effectLst/>
                          <a:latin typeface="微软雅黑" panose="020B0503020204020204" pitchFamily="34" charset="-122"/>
                          <a:ea typeface="微软雅黑" panose="020B0503020204020204" pitchFamily="34" charset="-122"/>
                        </a:rPr>
                        <a:t>、</a:t>
                      </a:r>
                      <a:r>
                        <a:rPr lang="en-US" sz="1800" kern="0" dirty="0">
                          <a:effectLst/>
                          <a:latin typeface="微软雅黑" panose="020B0503020204020204" pitchFamily="34" charset="-122"/>
                          <a:ea typeface="微软雅黑" panose="020B0503020204020204" pitchFamily="34" charset="-122"/>
                        </a:rPr>
                        <a:t>function</a:t>
                      </a:r>
                      <a:r>
                        <a:rPr lang="zh-CN" sz="1800" kern="0" dirty="0">
                          <a:effectLst/>
                          <a:latin typeface="微软雅黑" panose="020B0503020204020204" pitchFamily="34" charset="-122"/>
                          <a:ea typeface="微软雅黑" panose="020B0503020204020204" pitchFamily="34" charset="-122"/>
                        </a:rPr>
                        <a:t>。表示应用于每行／每列的函数。无默认。</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70" marR="68570" marT="0" marB="0" anchor="ctr"/>
                </a:tc>
              </a:tr>
              <a:tr h="431800">
                <a:tc>
                  <a:txBody>
                    <a:bodyPr/>
                    <a:lstStyle/>
                    <a:p>
                      <a:pPr algn="ctr">
                        <a:lnSpc>
                          <a:spcPct val="150000"/>
                        </a:lnSpc>
                        <a:spcAft>
                          <a:spcPts val="0"/>
                        </a:spcAft>
                      </a:pPr>
                      <a:r>
                        <a:rPr lang="en-US" sz="1800" b="0" kern="0" dirty="0">
                          <a:effectLst/>
                          <a:latin typeface="微软雅黑" panose="020B0503020204020204" pitchFamily="34" charset="-122"/>
                          <a:ea typeface="微软雅黑" panose="020B0503020204020204" pitchFamily="34" charset="-122"/>
                        </a:rPr>
                        <a:t>axis</a:t>
                      </a:r>
                      <a:endParaRPr lang="zh-CN" sz="18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70" marR="68570" marT="0" marB="0" anchor="ctr"/>
                </a:tc>
                <a:tc>
                  <a:txBody>
                    <a:bodyPr/>
                    <a:lstStyle/>
                    <a:p>
                      <a:pPr algn="just">
                        <a:lnSpc>
                          <a:spcPct val="150000"/>
                        </a:lnSpc>
                        <a:spcAft>
                          <a:spcPts val="0"/>
                        </a:spcAft>
                      </a:pPr>
                      <a:r>
                        <a:rPr lang="zh-CN" sz="1800" kern="0" dirty="0">
                          <a:effectLst/>
                          <a:latin typeface="微软雅黑" panose="020B0503020204020204" pitchFamily="34" charset="-122"/>
                          <a:ea typeface="微软雅黑" panose="020B0503020204020204" pitchFamily="34" charset="-122"/>
                        </a:rPr>
                        <a:t>接收</a:t>
                      </a:r>
                      <a:r>
                        <a:rPr lang="en-US" sz="1800" kern="0" dirty="0">
                          <a:effectLst/>
                          <a:latin typeface="微软雅黑" panose="020B0503020204020204" pitchFamily="34" charset="-122"/>
                          <a:ea typeface="微软雅黑" panose="020B0503020204020204" pitchFamily="34" charset="-122"/>
                        </a:rPr>
                        <a:t>0</a:t>
                      </a:r>
                      <a:r>
                        <a:rPr lang="zh-CN" sz="1800" kern="0" dirty="0">
                          <a:effectLst/>
                          <a:latin typeface="微软雅黑" panose="020B0503020204020204" pitchFamily="34" charset="-122"/>
                          <a:ea typeface="微软雅黑" panose="020B0503020204020204" pitchFamily="34" charset="-122"/>
                        </a:rPr>
                        <a:t>或</a:t>
                      </a:r>
                      <a:r>
                        <a:rPr lang="en-US" sz="1800" kern="0" dirty="0">
                          <a:effectLst/>
                          <a:latin typeface="微软雅黑" panose="020B0503020204020204" pitchFamily="34" charset="-122"/>
                          <a:ea typeface="微软雅黑" panose="020B0503020204020204" pitchFamily="34" charset="-122"/>
                        </a:rPr>
                        <a:t>1</a:t>
                      </a:r>
                      <a:r>
                        <a:rPr lang="zh-CN" sz="1800" kern="0" dirty="0">
                          <a:effectLst/>
                          <a:latin typeface="微软雅黑" panose="020B0503020204020204" pitchFamily="34" charset="-122"/>
                          <a:ea typeface="微软雅黑" panose="020B0503020204020204" pitchFamily="34" charset="-122"/>
                        </a:rPr>
                        <a:t>。代表操作的轴向。默认为</a:t>
                      </a:r>
                      <a:r>
                        <a:rPr lang="en-US" sz="1800" kern="0" dirty="0">
                          <a:effectLst/>
                          <a:latin typeface="微软雅黑" panose="020B0503020204020204" pitchFamily="34" charset="-122"/>
                          <a:ea typeface="微软雅黑" panose="020B0503020204020204" pitchFamily="34" charset="-122"/>
                        </a:rPr>
                        <a:t>0</a:t>
                      </a:r>
                      <a:r>
                        <a:rPr lang="zh-CN" sz="1800" kern="0" dirty="0">
                          <a:effectLst/>
                          <a:latin typeface="微软雅黑" panose="020B0503020204020204" pitchFamily="34" charset="-122"/>
                          <a:ea typeface="微软雅黑" panose="020B0503020204020204" pitchFamily="34" charset="-122"/>
                        </a:rPr>
                        <a:t>。</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70" marR="68570" marT="0" marB="0" anchor="ct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内容占位符 1"/>
          <p:cNvSpPr>
            <a:spLocks noGrp="1"/>
          </p:cNvSpPr>
          <p:nvPr>
            <p:ph idx="1"/>
          </p:nvPr>
        </p:nvSpPr>
        <p:spPr>
          <a:xfrm>
            <a:off x="423863" y="1754188"/>
            <a:ext cx="11107737" cy="4370387"/>
          </a:xfrm>
        </p:spPr>
        <p:txBody>
          <a:bodyPr vert="horz" wrap="square" lIns="91440" tIns="45720" rIns="91440" bIns="45720" anchor="t"/>
          <a:lstStyle/>
          <a:p>
            <a:pPr marL="361950" indent="-361950">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可以使用</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agg</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方法一次求出当前数据中所有菜品销量和售价的总和与均值</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，如</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detail[['counts','amounts']].agg([np.sum,np.mean]))</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对于某个字段希望只做求均值操作，而对另一个字段则希望只做求和操作</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，可以</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使用字典的方式，将两个字段名分别作为</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key</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，然后将</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NumPy</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库的求和与求均值的函数分别作为</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value</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，如</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detail.agg({'counts':np.sum,'amounts':np.mean}))</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在某些时候还希望求出某个字段的多个统计量，某些字段则只需要求一个统计量，此时只需要将字典对应</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key</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的</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value</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变为列表，列表元素为多个目标的统计量即可</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，如</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detail.agg({'counts':np.sum,'amounts':[np.mean,np.sum]}))</a:t>
            </a: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13314" name="标题 2"/>
          <p:cNvSpPr>
            <a:spLocks noGrp="1"/>
          </p:cNvSpPr>
          <p:nvPr>
            <p:ph type="title"/>
          </p:nvPr>
        </p:nvSpPr>
        <p:spPr>
          <a:xfrm>
            <a:off x="255588" y="358775"/>
            <a:ext cx="10972800" cy="528638"/>
          </a:xfrm>
        </p:spPr>
        <p:txBody>
          <a:bodyPr vert="horz" wrap="square" lIns="91440" tIns="45720" rIns="91440" bIns="45720" anchor="ctr"/>
          <a:lstStyle/>
          <a:p>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使用</a:t>
            </a: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rPr>
              <a:t>agg</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方法聚合数据</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315" name="内容占位符 3"/>
          <p:cNvSpPr>
            <a:spLocks noGrp="1"/>
          </p:cNvSpPr>
          <p:nvPr>
            <p:ph idx="10"/>
          </p:nvPr>
        </p:nvSpPr>
        <p:spPr>
          <a:xfrm>
            <a:off x="423863" y="1138238"/>
            <a:ext cx="11107737" cy="427037"/>
          </a:xfrm>
        </p:spPr>
        <p:txBody>
          <a:bodyPr vert="horz" wrap="square" lIns="91440" tIns="45720" rIns="91440" bIns="45720" anchor="ctr"/>
          <a:lstStyle/>
          <a:p>
            <a:r>
              <a:rPr kumimoji="1" lang="en-US" altLang="zh-CN" b="1" dirty="0">
                <a:latin typeface="微软雅黑" panose="020B0503020204020204" pitchFamily="34" charset="-122"/>
                <a:ea typeface="微软雅黑" panose="020B0503020204020204" pitchFamily="34" charset="-122"/>
                <a:cs typeface="宋体" panose="02010600030101010101" pitchFamily="2" charset="-122"/>
              </a:rPr>
              <a:t>agg</a:t>
            </a:r>
            <a:r>
              <a:rPr kumimoji="1" lang="zh-CN" altLang="en-US" b="1" dirty="0">
                <a:latin typeface="微软雅黑" panose="020B0503020204020204" pitchFamily="34" charset="-122"/>
                <a:ea typeface="微软雅黑" panose="020B0503020204020204" pitchFamily="34" charset="-122"/>
                <a:cs typeface="宋体" panose="02010600030101010101" pitchFamily="2" charset="-122"/>
              </a:rPr>
              <a:t>方法求统计量</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内容占位符 1"/>
          <p:cNvSpPr>
            <a:spLocks noGrp="1"/>
          </p:cNvSpPr>
          <p:nvPr>
            <p:ph idx="1"/>
          </p:nvPr>
        </p:nvSpPr>
        <p:spPr>
          <a:xfrm>
            <a:off x="423863" y="1754188"/>
            <a:ext cx="11107737" cy="4370387"/>
          </a:xfrm>
        </p:spPr>
        <p:txBody>
          <a:bodyPr vert="horz" wrap="square" lIns="91440" tIns="45720" rIns="91440" bIns="45720" anchor="t"/>
          <a:lstStyle/>
          <a:p>
            <a:pPr marL="361950" indent="-361950">
              <a:buClr>
                <a:srgbClr val="032089"/>
              </a:buClr>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在</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agg</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方法可传入读者自定义的函数</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使用自定义函数需要注意的是</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NumPy</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库中的函数</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np.mean</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np.median</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np.prod</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np.sum</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np.std</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np.var</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能够在</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agg</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中直接使用，但是在自定义函数中使用</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NumPy</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库中的这些函数，如果计算的时候是单个序列则会无法得出想要的结果，如果是多列数据同时计算则不会出现这种问题</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使用</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agg</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方法能够实现对每一个字段每一组使用相同的函数</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如果需要对不同的字段应用不同的函数，则可以和</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Dataframe</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中使用</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agg</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方法相同。</a:t>
            </a: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14338" name="标题 2"/>
          <p:cNvSpPr>
            <a:spLocks noGrp="1"/>
          </p:cNvSpPr>
          <p:nvPr>
            <p:ph type="title"/>
          </p:nvPr>
        </p:nvSpPr>
        <p:spPr>
          <a:xfrm>
            <a:off x="255588" y="358775"/>
            <a:ext cx="10972800" cy="528638"/>
          </a:xfrm>
        </p:spPr>
        <p:txBody>
          <a:bodyPr vert="horz" wrap="square" lIns="91440" tIns="45720" rIns="91440" bIns="45720" anchor="ctr"/>
          <a:lstStyle/>
          <a:p>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使用</a:t>
            </a: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rPr>
              <a:t>agg</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方法聚合数据</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4339" name="内容占位符 3"/>
          <p:cNvSpPr>
            <a:spLocks noGrp="1"/>
          </p:cNvSpPr>
          <p:nvPr>
            <p:ph idx="10"/>
          </p:nvPr>
        </p:nvSpPr>
        <p:spPr>
          <a:xfrm>
            <a:off x="423863" y="1138238"/>
            <a:ext cx="11107737" cy="427037"/>
          </a:xfrm>
        </p:spPr>
        <p:txBody>
          <a:bodyPr vert="horz" wrap="square" lIns="91440" tIns="45720" rIns="91440" bIns="45720" anchor="ctr"/>
          <a:lstStyle/>
          <a:p>
            <a:r>
              <a:rPr kumimoji="1" lang="en-US" altLang="zh-CN" b="1" dirty="0">
                <a:latin typeface="微软雅黑" panose="020B0503020204020204" pitchFamily="34" charset="-122"/>
                <a:ea typeface="微软雅黑" panose="020B0503020204020204" pitchFamily="34" charset="-122"/>
                <a:cs typeface="宋体" panose="02010600030101010101" pitchFamily="2" charset="-122"/>
              </a:rPr>
              <a:t>agg</a:t>
            </a:r>
            <a:r>
              <a:rPr kumimoji="1" lang="zh-CN" altLang="zh-CN" b="1" dirty="0">
                <a:latin typeface="微软雅黑" panose="020B0503020204020204" pitchFamily="34" charset="-122"/>
                <a:ea typeface="微软雅黑" panose="020B0503020204020204" pitchFamily="34" charset="-122"/>
                <a:cs typeface="宋体" panose="02010600030101010101" pitchFamily="2" charset="-122"/>
              </a:rPr>
              <a:t>方法</a:t>
            </a:r>
            <a:r>
              <a:rPr kumimoji="1" lang="zh-CN" altLang="en-US" b="1" dirty="0">
                <a:latin typeface="微软雅黑" panose="020B0503020204020204" pitchFamily="34" charset="-122"/>
                <a:ea typeface="微软雅黑" panose="020B0503020204020204" pitchFamily="34" charset="-122"/>
                <a:cs typeface="宋体" panose="02010600030101010101" pitchFamily="2" charset="-122"/>
              </a:rPr>
              <a:t>与</a:t>
            </a:r>
            <a:r>
              <a:rPr kumimoji="1" lang="zh-CN" altLang="zh-CN" b="1" dirty="0">
                <a:latin typeface="微软雅黑" panose="020B0503020204020204" pitchFamily="34" charset="-122"/>
                <a:ea typeface="微软雅黑" panose="020B0503020204020204" pitchFamily="34" charset="-122"/>
                <a:cs typeface="宋体" panose="02010600030101010101" pitchFamily="2" charset="-122"/>
              </a:rPr>
              <a:t>自定义的函数</a:t>
            </a:r>
            <a:endParaRPr kumimoji="1" lang="zh-CN" altLang="en-US" b="1" dirty="0">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15925" y="1050925"/>
            <a:ext cx="11349038" cy="4368800"/>
          </a:xfrm>
        </p:spPr>
        <p:txBody>
          <a:bodyPr vert="horz" wrap="square" lIns="91440" tIns="45720" rIns="91440" bIns="45720" numCol="1" anchor="t" anchorCtr="0" compatLnSpc="1">
            <a:noAutofit/>
          </a:bodyPr>
          <a:lstStyle/>
          <a:p>
            <a:pPr marL="362585" marR="0" lvl="0" indent="-362585" algn="l" defTabSz="914400" rtl="0" eaLnBrk="0" fontAlgn="base" latinLnBrk="0" hangingPunct="0">
              <a:lnSpc>
                <a:spcPct val="150000"/>
              </a:lnSpc>
              <a:spcBef>
                <a:spcPts val="400"/>
              </a:spcBef>
              <a:spcAft>
                <a:spcPct val="0"/>
              </a:spcAft>
              <a:buClr>
                <a:srgbClr val="032089"/>
              </a:buClr>
              <a:buSzTx/>
              <a:buFont typeface="Wingdings" panose="05000000000000000000" pitchFamily="2" charset="2"/>
              <a:buChar char="Ø"/>
              <a:defRPr/>
            </a:pP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apply</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方法类似</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agg</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方法能够将函数应用于每一列。不同之处在于</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apply</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方法相比</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agg</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方法传入的函数只能够作用于整个</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DataFrame</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或者</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Series</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，而无法像</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agg</a:t>
            </a: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一样</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能够对不同字段，应用不同函数获取不同结果</a:t>
            </a: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4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使用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apply</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方法对</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GroupBy</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对象进行聚合操作其方法和</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agg</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方法也相同，只是使用</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agg</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方法能够实现对不同的字段进行应用不同的函数，而</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apply</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则</a:t>
            </a: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不行</a:t>
            </a:r>
            <a:r>
              <a:rPr kumimoji="1" lang="zh-CN" altLang="en-US"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8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360045" marR="0" lvl="0" indent="0" algn="l" defTabSz="914400" rtl="0" eaLnBrk="0" fontAlgn="base" latinLnBrk="0" hangingPunct="0">
              <a:lnSpc>
                <a:spcPct val="150000"/>
              </a:lnSpc>
              <a:spcBef>
                <a:spcPts val="400"/>
              </a:spcBef>
              <a:spcAft>
                <a:spcPct val="0"/>
              </a:spcAft>
              <a:buClr>
                <a:srgbClr val="032089"/>
              </a:buClr>
              <a:buSzTx/>
              <a:buFont typeface="Wingdings" panose="05000000000000000000" pitchFamily="2" charset="2"/>
              <a:buNone/>
              <a:defRPr/>
            </a:pPr>
            <a:r>
              <a:rPr kumimoji="1" lang="en-US" altLang="zh-CN" sz="2200" b="0" i="1" u="none" strike="noStrike" kern="0" cap="none" spc="0" normalizeH="0" baseline="0" noProof="0" dirty="0" err="1"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DataFrame.</a:t>
            </a:r>
            <a:r>
              <a:rPr kumimoji="1" lang="en-US" altLang="zh-CN" sz="2200" b="1" i="1" u="none" strike="noStrike" kern="0" cap="none" spc="0" normalizeH="0" baseline="0" noProof="0" dirty="0" err="1"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apply</a:t>
            </a:r>
            <a:r>
              <a:rPr kumimoji="1" lang="en-US" altLang="zh-CN" sz="2200" b="0" i="1" u="none" strike="noStrike" kern="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200" b="0" i="1" u="none" strike="noStrike" kern="0" cap="none" spc="0" normalizeH="0" baseline="0" noProof="0" dirty="0" err="1"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func</a:t>
            </a:r>
            <a:r>
              <a:rPr kumimoji="1" lang="en-US" altLang="zh-CN" sz="22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axis=0, broadcast=False, raw=False, reduce=None, </a:t>
            </a:r>
            <a:r>
              <a:rPr kumimoji="1" lang="en-US" altLang="zh-CN" sz="2200" b="0" i="1"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args</a:t>
            </a:r>
            <a:r>
              <a:rPr kumimoji="1" lang="en-US" altLang="zh-CN" sz="22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200" b="0" i="1"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kwds</a:t>
            </a:r>
            <a:r>
              <a:rPr kumimoji="1" lang="en-US" altLang="zh-CN" sz="22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1" lang="zh-CN" altLang="en-US" sz="22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362" name="标题 2"/>
          <p:cNvSpPr>
            <a:spLocks noGrp="1"/>
          </p:cNvSpPr>
          <p:nvPr>
            <p:ph type="title"/>
          </p:nvPr>
        </p:nvSpPr>
        <p:spPr>
          <a:xfrm>
            <a:off x="255588" y="358775"/>
            <a:ext cx="10972800" cy="528638"/>
          </a:xfrm>
        </p:spPr>
        <p:txBody>
          <a:bodyPr vert="horz" wrap="square" lIns="91440" tIns="45720" rIns="91440" bIns="45720" anchor="ctr"/>
          <a:lstStyle/>
          <a:p>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使用</a:t>
            </a: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rPr>
              <a:t>apply</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方法聚合数据</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graphicFrame>
        <p:nvGraphicFramePr>
          <p:cNvPr id="5" name="内容占位符 4"/>
          <p:cNvGraphicFramePr>
            <a:graphicFrameLocks noGrp="1"/>
          </p:cNvGraphicFramePr>
          <p:nvPr>
            <p:ph idx="1"/>
          </p:nvPr>
        </p:nvGraphicFramePr>
        <p:xfrm>
          <a:off x="744538" y="3559175"/>
          <a:ext cx="10434637" cy="2590800"/>
        </p:xfrm>
        <a:graphic>
          <a:graphicData uri="http://schemas.openxmlformats.org/drawingml/2006/table">
            <a:tbl>
              <a:tblPr firstRow="1" firstCol="1" bandRow="1">
                <a:tableStyleId>{5C22544A-7EE6-4342-B048-85BDC9FD1C3A}</a:tableStyleId>
              </a:tblPr>
              <a:tblGrid>
                <a:gridCol w="2547586"/>
                <a:gridCol w="7887051"/>
              </a:tblGrid>
              <a:tr h="431800">
                <a:tc>
                  <a:txBody>
                    <a:bodyPr/>
                    <a:lstStyle/>
                    <a:p>
                      <a:pPr algn="ctr">
                        <a:lnSpc>
                          <a:spcPct val="150000"/>
                        </a:lnSpc>
                        <a:spcAft>
                          <a:spcPts val="0"/>
                        </a:spcAft>
                      </a:pPr>
                      <a:r>
                        <a:rPr lang="zh-CN" sz="1800" kern="0" dirty="0">
                          <a:effectLst/>
                          <a:latin typeface="微软雅黑" panose="020B0503020204020204" pitchFamily="34" charset="-122"/>
                          <a:ea typeface="微软雅黑" panose="020B0503020204020204" pitchFamily="34" charset="-122"/>
                        </a:rPr>
                        <a:t>参数名称</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19361" marR="19361" marT="0" marB="0" anchor="ctr"/>
                </a:tc>
                <a:tc>
                  <a:txBody>
                    <a:bodyPr/>
                    <a:lstStyle/>
                    <a:p>
                      <a:pPr algn="ctr">
                        <a:lnSpc>
                          <a:spcPct val="150000"/>
                        </a:lnSpc>
                        <a:spcAft>
                          <a:spcPts val="0"/>
                        </a:spcAft>
                      </a:pPr>
                      <a:r>
                        <a:rPr lang="zh-CN" sz="1800" kern="0" dirty="0">
                          <a:effectLst/>
                          <a:latin typeface="微软雅黑" panose="020B0503020204020204" pitchFamily="34" charset="-122"/>
                          <a:ea typeface="微软雅黑" panose="020B0503020204020204" pitchFamily="34" charset="-122"/>
                        </a:rPr>
                        <a:t>说明</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19361" marR="19361" marT="0" marB="0" anchor="ctr"/>
                </a:tc>
              </a:tr>
              <a:tr h="431800">
                <a:tc>
                  <a:txBody>
                    <a:bodyPr/>
                    <a:lstStyle/>
                    <a:p>
                      <a:pPr algn="ctr">
                        <a:spcAft>
                          <a:spcPts val="0"/>
                        </a:spcAft>
                      </a:pPr>
                      <a:r>
                        <a:rPr lang="en-US" sz="1800" b="0" kern="0" dirty="0" err="1">
                          <a:effectLst/>
                          <a:latin typeface="微软雅黑" panose="020B0503020204020204" pitchFamily="34" charset="-122"/>
                          <a:ea typeface="微软雅黑" panose="020B0503020204020204" pitchFamily="34" charset="-122"/>
                        </a:rPr>
                        <a:t>func</a:t>
                      </a:r>
                      <a:endParaRPr lang="zh-CN" sz="1800" b="0" kern="100" dirty="0">
                        <a:effectLst/>
                        <a:latin typeface="微软雅黑" panose="020B0503020204020204" pitchFamily="34" charset="-122"/>
                        <a:ea typeface="微软雅黑" panose="020B0503020204020204" pitchFamily="34" charset="-122"/>
                        <a:cs typeface="Times New Roman" panose="02020603050405020304"/>
                      </a:endParaRPr>
                    </a:p>
                  </a:txBody>
                  <a:tcPr marL="19361" marR="19361" marT="0" marB="0" anchor="ctr"/>
                </a:tc>
                <a:tc>
                  <a:txBody>
                    <a:bodyPr/>
                    <a:lstStyle/>
                    <a:p>
                      <a:pPr algn="just">
                        <a:spcAft>
                          <a:spcPts val="0"/>
                        </a:spcAft>
                      </a:pPr>
                      <a:r>
                        <a:rPr lang="zh-CN" sz="1800" kern="0">
                          <a:effectLst/>
                          <a:latin typeface="微软雅黑" panose="020B0503020204020204" pitchFamily="34" charset="-122"/>
                          <a:ea typeface="微软雅黑" panose="020B0503020204020204" pitchFamily="34" charset="-122"/>
                        </a:rPr>
                        <a:t>接收</a:t>
                      </a:r>
                      <a:r>
                        <a:rPr lang="en-US" sz="1800" kern="0">
                          <a:effectLst/>
                          <a:latin typeface="微软雅黑" panose="020B0503020204020204" pitchFamily="34" charset="-122"/>
                          <a:ea typeface="微软雅黑" panose="020B0503020204020204" pitchFamily="34" charset="-122"/>
                        </a:rPr>
                        <a:t>functions</a:t>
                      </a:r>
                      <a:r>
                        <a:rPr lang="zh-CN" sz="1800" kern="0">
                          <a:effectLst/>
                          <a:latin typeface="微软雅黑" panose="020B0503020204020204" pitchFamily="34" charset="-122"/>
                          <a:ea typeface="微软雅黑" panose="020B0503020204020204" pitchFamily="34" charset="-122"/>
                        </a:rPr>
                        <a:t>。表示应用于每行／列的函数。无默认。</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19361" marR="19361" marT="0" marB="0" anchor="ctr"/>
                </a:tc>
              </a:tr>
              <a:tr h="431800">
                <a:tc>
                  <a:txBody>
                    <a:bodyPr/>
                    <a:lstStyle/>
                    <a:p>
                      <a:pPr algn="ctr">
                        <a:spcAft>
                          <a:spcPts val="0"/>
                        </a:spcAft>
                      </a:pPr>
                      <a:r>
                        <a:rPr lang="en-US" sz="1800" b="0" kern="0" dirty="0">
                          <a:effectLst/>
                          <a:latin typeface="微软雅黑" panose="020B0503020204020204" pitchFamily="34" charset="-122"/>
                          <a:ea typeface="微软雅黑" panose="020B0503020204020204" pitchFamily="34" charset="-122"/>
                        </a:rPr>
                        <a:t>axis</a:t>
                      </a:r>
                      <a:endParaRPr lang="zh-CN" sz="1800" b="0" kern="100" dirty="0">
                        <a:effectLst/>
                        <a:latin typeface="微软雅黑" panose="020B0503020204020204" pitchFamily="34" charset="-122"/>
                        <a:ea typeface="微软雅黑" panose="020B0503020204020204" pitchFamily="34" charset="-122"/>
                        <a:cs typeface="Times New Roman" panose="02020603050405020304"/>
                      </a:endParaRPr>
                    </a:p>
                  </a:txBody>
                  <a:tcPr marL="19361" marR="19361" marT="0" marB="0" anchor="ctr"/>
                </a:tc>
                <a:tc>
                  <a:txBody>
                    <a:bodyPr/>
                    <a:lstStyle/>
                    <a:p>
                      <a:pPr algn="just">
                        <a:spcAft>
                          <a:spcPts val="0"/>
                        </a:spcAft>
                      </a:pPr>
                      <a:r>
                        <a:rPr lang="zh-CN" sz="1800" kern="0">
                          <a:effectLst/>
                          <a:latin typeface="微软雅黑" panose="020B0503020204020204" pitchFamily="34" charset="-122"/>
                          <a:ea typeface="微软雅黑" panose="020B0503020204020204" pitchFamily="34" charset="-122"/>
                        </a:rPr>
                        <a:t>接收</a:t>
                      </a:r>
                      <a:r>
                        <a:rPr lang="en-US" sz="1800" kern="0">
                          <a:effectLst/>
                          <a:latin typeface="微软雅黑" panose="020B0503020204020204" pitchFamily="34" charset="-122"/>
                          <a:ea typeface="微软雅黑" panose="020B0503020204020204" pitchFamily="34" charset="-122"/>
                        </a:rPr>
                        <a:t>0</a:t>
                      </a:r>
                      <a:r>
                        <a:rPr lang="zh-CN" sz="1800" kern="0">
                          <a:effectLst/>
                          <a:latin typeface="微软雅黑" panose="020B0503020204020204" pitchFamily="34" charset="-122"/>
                          <a:ea typeface="微软雅黑" panose="020B0503020204020204" pitchFamily="34" charset="-122"/>
                        </a:rPr>
                        <a:t>或</a:t>
                      </a:r>
                      <a:r>
                        <a:rPr lang="en-US" sz="1800" kern="0">
                          <a:effectLst/>
                          <a:latin typeface="微软雅黑" panose="020B0503020204020204" pitchFamily="34" charset="-122"/>
                          <a:ea typeface="微软雅黑" panose="020B0503020204020204" pitchFamily="34" charset="-122"/>
                        </a:rPr>
                        <a:t>1</a:t>
                      </a:r>
                      <a:r>
                        <a:rPr lang="zh-CN" sz="1800" kern="0">
                          <a:effectLst/>
                          <a:latin typeface="微软雅黑" panose="020B0503020204020204" pitchFamily="34" charset="-122"/>
                          <a:ea typeface="微软雅黑" panose="020B0503020204020204" pitchFamily="34" charset="-122"/>
                        </a:rPr>
                        <a:t>。代表操作的轴向。默认为</a:t>
                      </a:r>
                      <a:r>
                        <a:rPr lang="en-US" sz="1800" kern="0">
                          <a:effectLst/>
                          <a:latin typeface="微软雅黑" panose="020B0503020204020204" pitchFamily="34" charset="-122"/>
                          <a:ea typeface="微软雅黑" panose="020B0503020204020204" pitchFamily="34" charset="-122"/>
                        </a:rPr>
                        <a:t>0</a:t>
                      </a:r>
                      <a:r>
                        <a:rPr lang="zh-CN" sz="1800" kern="0">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19361" marR="19361" marT="0" marB="0" anchor="ctr"/>
                </a:tc>
              </a:tr>
              <a:tr h="431800">
                <a:tc>
                  <a:txBody>
                    <a:bodyPr/>
                    <a:lstStyle/>
                    <a:p>
                      <a:pPr algn="ctr">
                        <a:spcAft>
                          <a:spcPts val="0"/>
                        </a:spcAft>
                      </a:pPr>
                      <a:r>
                        <a:rPr lang="en-US" sz="1800" b="0" kern="0" dirty="0">
                          <a:effectLst/>
                          <a:latin typeface="微软雅黑" panose="020B0503020204020204" pitchFamily="34" charset="-122"/>
                          <a:ea typeface="微软雅黑" panose="020B0503020204020204" pitchFamily="34" charset="-122"/>
                        </a:rPr>
                        <a:t>broadcast</a:t>
                      </a:r>
                      <a:endParaRPr lang="zh-CN" sz="1800" b="0" kern="100" dirty="0">
                        <a:effectLst/>
                        <a:latin typeface="微软雅黑" panose="020B0503020204020204" pitchFamily="34" charset="-122"/>
                        <a:ea typeface="微软雅黑" panose="020B0503020204020204" pitchFamily="34" charset="-122"/>
                        <a:cs typeface="Times New Roman" panose="02020603050405020304"/>
                      </a:endParaRPr>
                    </a:p>
                  </a:txBody>
                  <a:tcPr marL="19361" marR="19361" marT="0" marB="0" anchor="ctr"/>
                </a:tc>
                <a:tc>
                  <a:txBody>
                    <a:bodyPr/>
                    <a:lstStyle/>
                    <a:p>
                      <a:pPr algn="just">
                        <a:spcAft>
                          <a:spcPts val="0"/>
                        </a:spcAft>
                      </a:pPr>
                      <a:r>
                        <a:rPr lang="zh-CN" sz="1800" kern="0">
                          <a:effectLst/>
                          <a:latin typeface="微软雅黑" panose="020B0503020204020204" pitchFamily="34" charset="-122"/>
                          <a:ea typeface="微软雅黑" panose="020B0503020204020204" pitchFamily="34" charset="-122"/>
                        </a:rPr>
                        <a:t>接收</a:t>
                      </a:r>
                      <a:r>
                        <a:rPr lang="en-US" sz="1800" kern="0">
                          <a:effectLst/>
                          <a:latin typeface="微软雅黑" panose="020B0503020204020204" pitchFamily="34" charset="-122"/>
                          <a:ea typeface="微软雅黑" panose="020B0503020204020204" pitchFamily="34" charset="-122"/>
                        </a:rPr>
                        <a:t>boolearn</a:t>
                      </a:r>
                      <a:r>
                        <a:rPr lang="zh-CN" sz="1800" kern="0">
                          <a:effectLst/>
                          <a:latin typeface="微软雅黑" panose="020B0503020204020204" pitchFamily="34" charset="-122"/>
                          <a:ea typeface="微软雅黑" panose="020B0503020204020204" pitchFamily="34" charset="-122"/>
                        </a:rPr>
                        <a:t>。表示是否进行广播。默认为</a:t>
                      </a:r>
                      <a:r>
                        <a:rPr lang="en-US" sz="1800" kern="0">
                          <a:effectLst/>
                          <a:latin typeface="微软雅黑" panose="020B0503020204020204" pitchFamily="34" charset="-122"/>
                          <a:ea typeface="微软雅黑" panose="020B0503020204020204" pitchFamily="34" charset="-122"/>
                        </a:rPr>
                        <a:t>False</a:t>
                      </a:r>
                      <a:r>
                        <a:rPr lang="zh-CN" sz="1800" kern="0">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19361" marR="19361" marT="0" marB="0" anchor="ctr"/>
                </a:tc>
              </a:tr>
              <a:tr h="431800">
                <a:tc>
                  <a:txBody>
                    <a:bodyPr/>
                    <a:lstStyle/>
                    <a:p>
                      <a:pPr algn="ctr">
                        <a:spcAft>
                          <a:spcPts val="0"/>
                        </a:spcAft>
                      </a:pPr>
                      <a:r>
                        <a:rPr lang="en-US" sz="1800" b="0" kern="0" dirty="0">
                          <a:effectLst/>
                          <a:latin typeface="微软雅黑" panose="020B0503020204020204" pitchFamily="34" charset="-122"/>
                          <a:ea typeface="微软雅黑" panose="020B0503020204020204" pitchFamily="34" charset="-122"/>
                        </a:rPr>
                        <a:t>raw</a:t>
                      </a:r>
                      <a:endParaRPr lang="zh-CN" sz="1800" b="0" kern="100" dirty="0">
                        <a:effectLst/>
                        <a:latin typeface="微软雅黑" panose="020B0503020204020204" pitchFamily="34" charset="-122"/>
                        <a:ea typeface="微软雅黑" panose="020B0503020204020204" pitchFamily="34" charset="-122"/>
                        <a:cs typeface="Times New Roman" panose="02020603050405020304"/>
                      </a:endParaRPr>
                    </a:p>
                  </a:txBody>
                  <a:tcPr marL="19361" marR="19361" marT="0" marB="0" anchor="ctr"/>
                </a:tc>
                <a:tc>
                  <a:txBody>
                    <a:bodyPr/>
                    <a:lstStyle/>
                    <a:p>
                      <a:pPr algn="just">
                        <a:spcAft>
                          <a:spcPts val="0"/>
                        </a:spcAft>
                      </a:pPr>
                      <a:r>
                        <a:rPr lang="zh-CN" sz="1800" kern="0">
                          <a:effectLst/>
                          <a:latin typeface="微软雅黑" panose="020B0503020204020204" pitchFamily="34" charset="-122"/>
                          <a:ea typeface="微软雅黑" panose="020B0503020204020204" pitchFamily="34" charset="-122"/>
                        </a:rPr>
                        <a:t>接收</a:t>
                      </a:r>
                      <a:r>
                        <a:rPr lang="en-US" sz="1800" kern="0">
                          <a:effectLst/>
                          <a:latin typeface="微软雅黑" panose="020B0503020204020204" pitchFamily="34" charset="-122"/>
                          <a:ea typeface="微软雅黑" panose="020B0503020204020204" pitchFamily="34" charset="-122"/>
                        </a:rPr>
                        <a:t>boolearn</a:t>
                      </a:r>
                      <a:r>
                        <a:rPr lang="zh-CN" sz="1800" kern="0">
                          <a:effectLst/>
                          <a:latin typeface="微软雅黑" panose="020B0503020204020204" pitchFamily="34" charset="-122"/>
                          <a:ea typeface="微软雅黑" panose="020B0503020204020204" pitchFamily="34" charset="-122"/>
                        </a:rPr>
                        <a:t>。表示是否直接将</a:t>
                      </a:r>
                      <a:r>
                        <a:rPr lang="en-US" sz="1800" kern="0">
                          <a:effectLst/>
                          <a:latin typeface="微软雅黑" panose="020B0503020204020204" pitchFamily="34" charset="-122"/>
                          <a:ea typeface="微软雅黑" panose="020B0503020204020204" pitchFamily="34" charset="-122"/>
                        </a:rPr>
                        <a:t>ndarray</a:t>
                      </a:r>
                      <a:r>
                        <a:rPr lang="zh-CN" sz="1800" kern="0">
                          <a:effectLst/>
                          <a:latin typeface="微软雅黑" panose="020B0503020204020204" pitchFamily="34" charset="-122"/>
                          <a:ea typeface="微软雅黑" panose="020B0503020204020204" pitchFamily="34" charset="-122"/>
                        </a:rPr>
                        <a:t>对象传递给函数。默认为</a:t>
                      </a:r>
                      <a:r>
                        <a:rPr lang="en-US" sz="1800" kern="0">
                          <a:effectLst/>
                          <a:latin typeface="微软雅黑" panose="020B0503020204020204" pitchFamily="34" charset="-122"/>
                          <a:ea typeface="微软雅黑" panose="020B0503020204020204" pitchFamily="34" charset="-122"/>
                        </a:rPr>
                        <a:t>False</a:t>
                      </a:r>
                      <a:r>
                        <a:rPr lang="zh-CN" sz="1800" kern="0">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cs typeface="Times New Roman" panose="02020603050405020304"/>
                      </a:endParaRPr>
                    </a:p>
                  </a:txBody>
                  <a:tcPr marL="19361" marR="19361" marT="0" marB="0" anchor="ctr"/>
                </a:tc>
              </a:tr>
              <a:tr h="431800">
                <a:tc>
                  <a:txBody>
                    <a:bodyPr/>
                    <a:lstStyle/>
                    <a:p>
                      <a:pPr algn="ctr">
                        <a:spcAft>
                          <a:spcPts val="0"/>
                        </a:spcAft>
                      </a:pPr>
                      <a:r>
                        <a:rPr lang="en-US" sz="1800" b="0" kern="0" dirty="0">
                          <a:effectLst/>
                          <a:latin typeface="微软雅黑" panose="020B0503020204020204" pitchFamily="34" charset="-122"/>
                          <a:ea typeface="微软雅黑" panose="020B0503020204020204" pitchFamily="34" charset="-122"/>
                        </a:rPr>
                        <a:t>reduce</a:t>
                      </a:r>
                      <a:endParaRPr lang="zh-CN" sz="1800" b="0" kern="100" dirty="0">
                        <a:effectLst/>
                        <a:latin typeface="微软雅黑" panose="020B0503020204020204" pitchFamily="34" charset="-122"/>
                        <a:ea typeface="微软雅黑" panose="020B0503020204020204" pitchFamily="34" charset="-122"/>
                        <a:cs typeface="Times New Roman" panose="02020603050405020304"/>
                      </a:endParaRPr>
                    </a:p>
                  </a:txBody>
                  <a:tcPr marL="19361" marR="19361" marT="0" marB="0" anchor="ctr"/>
                </a:tc>
                <a:tc>
                  <a:txBody>
                    <a:bodyPr/>
                    <a:lstStyle/>
                    <a:p>
                      <a:pPr algn="just">
                        <a:spcAft>
                          <a:spcPts val="0"/>
                        </a:spcAft>
                      </a:pPr>
                      <a:r>
                        <a:rPr lang="zh-CN" sz="1800" kern="0" dirty="0">
                          <a:effectLst/>
                          <a:latin typeface="微软雅黑" panose="020B0503020204020204" pitchFamily="34" charset="-122"/>
                          <a:ea typeface="微软雅黑" panose="020B0503020204020204" pitchFamily="34" charset="-122"/>
                        </a:rPr>
                        <a:t>接收</a:t>
                      </a:r>
                      <a:r>
                        <a:rPr lang="en-US" sz="1800" kern="0" dirty="0" err="1">
                          <a:effectLst/>
                          <a:latin typeface="微软雅黑" panose="020B0503020204020204" pitchFamily="34" charset="-122"/>
                          <a:ea typeface="微软雅黑" panose="020B0503020204020204" pitchFamily="34" charset="-122"/>
                        </a:rPr>
                        <a:t>boolearn</a:t>
                      </a:r>
                      <a:r>
                        <a:rPr lang="zh-CN" sz="1800" kern="0" dirty="0">
                          <a:effectLst/>
                          <a:latin typeface="微软雅黑" panose="020B0503020204020204" pitchFamily="34" charset="-122"/>
                          <a:ea typeface="微软雅黑" panose="020B0503020204020204" pitchFamily="34" charset="-122"/>
                        </a:rPr>
                        <a:t>或者</a:t>
                      </a:r>
                      <a:r>
                        <a:rPr lang="en-US" sz="1800" kern="0" dirty="0">
                          <a:effectLst/>
                          <a:latin typeface="微软雅黑" panose="020B0503020204020204" pitchFamily="34" charset="-122"/>
                          <a:ea typeface="微软雅黑" panose="020B0503020204020204" pitchFamily="34" charset="-122"/>
                        </a:rPr>
                        <a:t>None</a:t>
                      </a:r>
                      <a:r>
                        <a:rPr lang="zh-CN" sz="1800" kern="0" dirty="0">
                          <a:effectLst/>
                          <a:latin typeface="微软雅黑" panose="020B0503020204020204" pitchFamily="34" charset="-122"/>
                          <a:ea typeface="微软雅黑" panose="020B0503020204020204" pitchFamily="34" charset="-122"/>
                        </a:rPr>
                        <a:t>。表示返回值的格式。默认</a:t>
                      </a:r>
                      <a:r>
                        <a:rPr lang="en-US" sz="1800" kern="0" dirty="0">
                          <a:effectLst/>
                          <a:latin typeface="微软雅黑" panose="020B0503020204020204" pitchFamily="34" charset="-122"/>
                          <a:ea typeface="微软雅黑" panose="020B0503020204020204" pitchFamily="34" charset="-122"/>
                        </a:rPr>
                        <a:t>None</a:t>
                      </a:r>
                      <a:r>
                        <a:rPr lang="zh-CN" sz="1800" kern="0" dirty="0">
                          <a:effectLst/>
                          <a:latin typeface="微软雅黑" panose="020B0503020204020204" pitchFamily="34" charset="-122"/>
                          <a:ea typeface="微软雅黑" panose="020B0503020204020204" pitchFamily="34" charset="-122"/>
                        </a:rPr>
                        <a:t>。</a:t>
                      </a:r>
                      <a:endParaRPr lang="zh-CN" sz="1800" kern="100" dirty="0">
                        <a:effectLst/>
                        <a:latin typeface="微软雅黑" panose="020B0503020204020204" pitchFamily="34" charset="-122"/>
                        <a:ea typeface="微软雅黑" panose="020B0503020204020204" pitchFamily="34" charset="-122"/>
                        <a:cs typeface="Times New Roman" panose="02020603050405020304"/>
                      </a:endParaRPr>
                    </a:p>
                  </a:txBody>
                  <a:tcPr marL="19361" marR="19361" marT="0" marB="0" anchor="ct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内容占位符 1"/>
          <p:cNvSpPr>
            <a:spLocks noGrp="1"/>
          </p:cNvSpPr>
          <p:nvPr>
            <p:ph idx="1"/>
          </p:nvPr>
        </p:nvSpPr>
        <p:spPr>
          <a:xfrm>
            <a:off x="423863" y="1206500"/>
            <a:ext cx="11107737" cy="4918075"/>
          </a:xfrm>
        </p:spPr>
        <p:txBody>
          <a:bodyPr vert="horz" wrap="square" lIns="91440" tIns="45720" rIns="91440" bIns="45720" anchor="t"/>
          <a:lstStyle/>
          <a:p>
            <a:pPr marL="361950" indent="-361950">
              <a:buClr>
                <a:srgbClr val="032089"/>
              </a:buClr>
            </a:pP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transform</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方法能够对整个</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DataFrame</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的所有元素进行操作。且</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transform</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方法只有一个参数“</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func</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”，表示对</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DataFrame</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操作的函数</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同时</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transform</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方法还能够对</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DataFrame</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分组后的对象</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GroupBy</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进行操作，可以实现组内离差标准化等操作</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pP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若在计算离差标准化的时候</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结果中</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有</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NaN</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，这是由于根据离差标准化公式，最大值和最小值相同的情况下分母是</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0</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。而分母为</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0</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的数在</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Python</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中表示为</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NaN</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a:t>
            </a: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16386" name="标题 2"/>
          <p:cNvSpPr>
            <a:spLocks noGrp="1"/>
          </p:cNvSpPr>
          <p:nvPr>
            <p:ph type="title"/>
          </p:nvPr>
        </p:nvSpPr>
        <p:spPr>
          <a:xfrm>
            <a:off x="255588" y="358775"/>
            <a:ext cx="10972800" cy="528638"/>
          </a:xfrm>
        </p:spPr>
        <p:txBody>
          <a:bodyPr vert="horz" wrap="square" lIns="91440" tIns="45720" rIns="91440" bIns="45720" anchor="ctr"/>
          <a:lstStyle/>
          <a:p>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使用</a:t>
            </a: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rPr>
              <a:t>transform</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方法聚合数据</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565275"/>
            <a:ext cx="11107738" cy="4368800"/>
          </a:xfrm>
        </p:spPr>
        <p:txBody>
          <a:bodyPr vert="horz" wrap="square" lIns="91440" tIns="45720" rIns="91440" bIns="45720" numCol="1" anchor="t" anchorCtr="0" compatLnSpc="1">
            <a:noAutofit/>
          </a:bodyPr>
          <a:lstStyle/>
          <a:p>
            <a:pPr marL="362585" marR="0" lvl="0" indent="-362585" algn="l" defTabSz="914400" rtl="0" eaLnBrk="0" fontAlgn="base" latinLnBrk="0" hangingPunct="0">
              <a:lnSpc>
                <a:spcPct val="150000"/>
              </a:lnSpc>
              <a:spcBef>
                <a:spcPts val="4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利用</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pivot_table</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函数可以实现透视表，</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pivot_table</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函数的常用参数及其使用格式如下</a:t>
            </a: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0045" marR="0" lvl="0" indent="0" algn="l" defTabSz="914400" rtl="0" eaLnBrk="0" fontAlgn="base" latinLnBrk="0" hangingPunct="0">
              <a:lnSpc>
                <a:spcPct val="150000"/>
              </a:lnSpc>
              <a:spcBef>
                <a:spcPts val="400"/>
              </a:spcBef>
              <a:spcAft>
                <a:spcPct val="0"/>
              </a:spcAft>
              <a:buClr>
                <a:srgbClr val="032089"/>
              </a:buClr>
              <a:buSzTx/>
              <a:buFont typeface="Wingdings" panose="05000000000000000000" pitchFamily="2" charset="2"/>
              <a:buNone/>
              <a:defRPr/>
            </a:pPr>
            <a:r>
              <a:rPr kumimoji="1" lang="en-US" altLang="zh-CN" sz="2200" b="0" i="1"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pands.</a:t>
            </a:r>
            <a:r>
              <a:rPr kumimoji="1" lang="en-US" altLang="zh-CN" sz="2200" b="1" i="1"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pivot_table</a:t>
            </a:r>
            <a:r>
              <a:rPr kumimoji="1" lang="en-US" altLang="zh-CN" sz="22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(data, values=None, index=None, columns=None, </a:t>
            </a:r>
            <a:r>
              <a:rPr kumimoji="1" lang="en-US" altLang="zh-CN" sz="2200" b="0" i="1"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aggfunc</a:t>
            </a:r>
            <a:r>
              <a:rPr kumimoji="1" lang="en-US" altLang="zh-CN" sz="22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='mean', </a:t>
            </a:r>
            <a:r>
              <a:rPr kumimoji="1" lang="en-US" altLang="zh-CN" sz="2200" b="0" i="1"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fill_value</a:t>
            </a:r>
            <a:r>
              <a:rPr kumimoji="1" lang="en-US" altLang="zh-CN" sz="22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=None, margins=False, </a:t>
            </a:r>
            <a:r>
              <a:rPr kumimoji="1" lang="en-US" altLang="zh-CN" sz="2200" b="0" i="1"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dropna</a:t>
            </a:r>
            <a:r>
              <a:rPr kumimoji="1" lang="en-US" altLang="zh-CN" sz="22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=True, </a:t>
            </a:r>
            <a:r>
              <a:rPr kumimoji="1" lang="en-US" altLang="zh-CN" sz="2200" b="0" i="1"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margins_name</a:t>
            </a:r>
            <a:r>
              <a:rPr kumimoji="1" lang="en-US" altLang="zh-CN" sz="22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='All')</a:t>
            </a:r>
            <a:endParaRPr kumimoji="1" lang="zh-CN" altLang="en-US" sz="22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434" name="标题 2"/>
          <p:cNvSpPr>
            <a:spLocks noGrp="1"/>
          </p:cNvSpPr>
          <p:nvPr>
            <p:ph type="title"/>
          </p:nvPr>
        </p:nvSpPr>
        <p:spPr>
          <a:xfrm>
            <a:off x="255588" y="358775"/>
            <a:ext cx="10972800" cy="528638"/>
          </a:xfrm>
        </p:spPr>
        <p:txBody>
          <a:bodyPr vert="horz" wrap="square" lIns="91440" tIns="45720" rIns="91440" bIns="45720" anchor="ctr"/>
          <a:lstStyle/>
          <a:p>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使用</a:t>
            </a: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rPr>
              <a:t>povit_table</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函数创建透视表</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graphicFrame>
        <p:nvGraphicFramePr>
          <p:cNvPr id="5" name="内容占位符 4"/>
          <p:cNvGraphicFramePr>
            <a:graphicFrameLocks noGrp="1"/>
          </p:cNvGraphicFramePr>
          <p:nvPr>
            <p:ph idx="1"/>
          </p:nvPr>
        </p:nvGraphicFramePr>
        <p:xfrm>
          <a:off x="538163" y="3109913"/>
          <a:ext cx="10664825" cy="3007680"/>
        </p:xfrm>
        <a:graphic>
          <a:graphicData uri="http://schemas.openxmlformats.org/drawingml/2006/table">
            <a:tbl>
              <a:tblPr firstRow="1" firstCol="1" bandRow="1">
                <a:tableStyleId>{5C22544A-7EE6-4342-B048-85BDC9FD1C3A}</a:tableStyleId>
              </a:tblPr>
              <a:tblGrid>
                <a:gridCol w="2015131"/>
                <a:gridCol w="8649694"/>
              </a:tblGrid>
              <a:tr h="360000">
                <a:tc>
                  <a:txBody>
                    <a:bodyPr/>
                    <a:lstStyle/>
                    <a:p>
                      <a:pPr algn="ctr">
                        <a:lnSpc>
                          <a:spcPct val="150000"/>
                        </a:lnSpc>
                        <a:spcAft>
                          <a:spcPts val="0"/>
                        </a:spcAft>
                      </a:pPr>
                      <a:r>
                        <a:rPr lang="zh-CN" sz="1600" kern="0" dirty="0">
                          <a:effectLst/>
                          <a:latin typeface="微软雅黑" panose="020B0503020204020204" pitchFamily="34" charset="-122"/>
                          <a:ea typeface="微软雅黑" panose="020B0503020204020204" pitchFamily="34" charset="-122"/>
                        </a:rPr>
                        <a:t>参数名称</a:t>
                      </a:r>
                      <a:endParaRPr lang="zh-CN" sz="16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12662" marR="12662" marT="0" marB="0" anchor="ctr"/>
                </a:tc>
                <a:tc>
                  <a:txBody>
                    <a:bodyPr/>
                    <a:lstStyle/>
                    <a:p>
                      <a:pPr algn="ctr">
                        <a:lnSpc>
                          <a:spcPct val="150000"/>
                        </a:lnSpc>
                        <a:spcAft>
                          <a:spcPts val="0"/>
                        </a:spcAft>
                      </a:pPr>
                      <a:r>
                        <a:rPr lang="zh-CN" sz="1600" kern="0" dirty="0">
                          <a:effectLst/>
                          <a:latin typeface="微软雅黑" panose="020B0503020204020204" pitchFamily="34" charset="-122"/>
                          <a:ea typeface="微软雅黑" panose="020B0503020204020204" pitchFamily="34" charset="-122"/>
                        </a:rPr>
                        <a:t>说明</a:t>
                      </a:r>
                      <a:endParaRPr lang="zh-CN" sz="16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12662" marR="12662" marT="0" marB="0" anchor="ctr"/>
                </a:tc>
              </a:tr>
              <a:tr h="360000">
                <a:tc>
                  <a:txBody>
                    <a:bodyPr/>
                    <a:lstStyle/>
                    <a:p>
                      <a:pPr algn="ctr">
                        <a:lnSpc>
                          <a:spcPct val="150000"/>
                        </a:lnSpc>
                        <a:spcAft>
                          <a:spcPts val="0"/>
                        </a:spcAft>
                      </a:pPr>
                      <a:r>
                        <a:rPr lang="en-US" sz="1600" b="0" kern="0">
                          <a:effectLst/>
                          <a:latin typeface="微软雅黑" panose="020B0503020204020204" pitchFamily="34" charset="-122"/>
                          <a:ea typeface="微软雅黑" panose="020B0503020204020204" pitchFamily="34" charset="-122"/>
                        </a:rPr>
                        <a:t>data</a:t>
                      </a:r>
                      <a:endParaRPr lang="zh-CN" sz="1600" b="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12662" marR="12662" marT="0" marB="0" anchor="ctr"/>
                </a:tc>
                <a:tc>
                  <a:txBody>
                    <a:bodyPr/>
                    <a:lstStyle/>
                    <a:p>
                      <a:pPr algn="just">
                        <a:lnSpc>
                          <a:spcPct val="150000"/>
                        </a:lnSpc>
                        <a:spcAft>
                          <a:spcPts val="0"/>
                        </a:spcAft>
                      </a:pPr>
                      <a:r>
                        <a:rPr lang="zh-CN" sz="1600" kern="0" dirty="0">
                          <a:effectLst/>
                          <a:latin typeface="微软雅黑" panose="020B0503020204020204" pitchFamily="34" charset="-122"/>
                          <a:ea typeface="微软雅黑" panose="020B0503020204020204" pitchFamily="34" charset="-122"/>
                        </a:rPr>
                        <a:t>接收</a:t>
                      </a:r>
                      <a:r>
                        <a:rPr lang="en-US" sz="1600" kern="0" dirty="0" err="1">
                          <a:effectLst/>
                          <a:latin typeface="微软雅黑" panose="020B0503020204020204" pitchFamily="34" charset="-122"/>
                          <a:ea typeface="微软雅黑" panose="020B0503020204020204" pitchFamily="34" charset="-122"/>
                        </a:rPr>
                        <a:t>DataFrame</a:t>
                      </a:r>
                      <a:r>
                        <a:rPr lang="zh-CN" sz="1600" kern="0" dirty="0">
                          <a:effectLst/>
                          <a:latin typeface="微软雅黑" panose="020B0503020204020204" pitchFamily="34" charset="-122"/>
                          <a:ea typeface="微软雅黑" panose="020B0503020204020204" pitchFamily="34" charset="-122"/>
                        </a:rPr>
                        <a:t>。表示创建表的数据。无默认。</a:t>
                      </a:r>
                      <a:endParaRPr lang="zh-CN" sz="16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12662" marR="12662" marT="0" marB="0" anchor="ctr"/>
                </a:tc>
              </a:tr>
              <a:tr h="360000">
                <a:tc>
                  <a:txBody>
                    <a:bodyPr/>
                    <a:lstStyle/>
                    <a:p>
                      <a:pPr algn="ctr">
                        <a:lnSpc>
                          <a:spcPct val="150000"/>
                        </a:lnSpc>
                        <a:spcAft>
                          <a:spcPts val="0"/>
                        </a:spcAft>
                      </a:pPr>
                      <a:r>
                        <a:rPr lang="en-US" sz="1600" b="0" kern="0">
                          <a:effectLst/>
                          <a:latin typeface="微软雅黑" panose="020B0503020204020204" pitchFamily="34" charset="-122"/>
                          <a:ea typeface="微软雅黑" panose="020B0503020204020204" pitchFamily="34" charset="-122"/>
                        </a:rPr>
                        <a:t>values</a:t>
                      </a:r>
                      <a:endParaRPr lang="zh-CN" sz="1600" b="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12662" marR="12662" marT="0" marB="0" anchor="ctr"/>
                </a:tc>
                <a:tc>
                  <a:txBody>
                    <a:bodyPr/>
                    <a:lstStyle/>
                    <a:p>
                      <a:pPr algn="just">
                        <a:lnSpc>
                          <a:spcPct val="150000"/>
                        </a:lnSpc>
                        <a:spcAft>
                          <a:spcPts val="0"/>
                        </a:spcAft>
                      </a:pPr>
                      <a:r>
                        <a:rPr lang="zh-CN" sz="1600" kern="0">
                          <a:effectLst/>
                          <a:latin typeface="微软雅黑" panose="020B0503020204020204" pitchFamily="34" charset="-122"/>
                          <a:ea typeface="微软雅黑" panose="020B0503020204020204" pitchFamily="34" charset="-122"/>
                        </a:rPr>
                        <a:t>接收字符串。用于指定想要聚合的数据字段名，默认使用全部数据。默认为</a:t>
                      </a:r>
                      <a:r>
                        <a:rPr lang="en-US" sz="1600" kern="0">
                          <a:effectLst/>
                          <a:latin typeface="微软雅黑" panose="020B0503020204020204" pitchFamily="34" charset="-122"/>
                          <a:ea typeface="微软雅黑" panose="020B0503020204020204" pitchFamily="34" charset="-122"/>
                        </a:rPr>
                        <a:t>None</a:t>
                      </a:r>
                      <a:r>
                        <a:rPr lang="zh-CN" sz="1600" kern="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12662" marR="12662" marT="0" marB="0" anchor="ctr"/>
                </a:tc>
              </a:tr>
              <a:tr h="360000">
                <a:tc>
                  <a:txBody>
                    <a:bodyPr/>
                    <a:lstStyle/>
                    <a:p>
                      <a:pPr algn="ctr">
                        <a:lnSpc>
                          <a:spcPct val="150000"/>
                        </a:lnSpc>
                        <a:spcAft>
                          <a:spcPts val="0"/>
                        </a:spcAft>
                      </a:pPr>
                      <a:r>
                        <a:rPr lang="en-US" sz="1600" b="0" kern="0">
                          <a:effectLst/>
                          <a:latin typeface="微软雅黑" panose="020B0503020204020204" pitchFamily="34" charset="-122"/>
                          <a:ea typeface="微软雅黑" panose="020B0503020204020204" pitchFamily="34" charset="-122"/>
                        </a:rPr>
                        <a:t>index</a:t>
                      </a:r>
                      <a:endParaRPr lang="zh-CN" sz="1600" b="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12662" marR="12662" marT="0" marB="0" anchor="ctr"/>
                </a:tc>
                <a:tc>
                  <a:txBody>
                    <a:bodyPr/>
                    <a:lstStyle/>
                    <a:p>
                      <a:pPr algn="just">
                        <a:lnSpc>
                          <a:spcPct val="150000"/>
                        </a:lnSpc>
                        <a:spcAft>
                          <a:spcPts val="0"/>
                        </a:spcAft>
                      </a:pPr>
                      <a:r>
                        <a:rPr lang="zh-CN" sz="1600" kern="0">
                          <a:effectLst/>
                          <a:latin typeface="微软雅黑" panose="020B0503020204020204" pitchFamily="34" charset="-122"/>
                          <a:ea typeface="微软雅黑" panose="020B0503020204020204" pitchFamily="34" charset="-122"/>
                        </a:rPr>
                        <a:t>接收</a:t>
                      </a:r>
                      <a:r>
                        <a:rPr lang="en-US" sz="1600" kern="0">
                          <a:effectLst/>
                          <a:latin typeface="微软雅黑" panose="020B0503020204020204" pitchFamily="34" charset="-122"/>
                          <a:ea typeface="微软雅黑" panose="020B0503020204020204" pitchFamily="34" charset="-122"/>
                        </a:rPr>
                        <a:t>string</a:t>
                      </a:r>
                      <a:r>
                        <a:rPr lang="zh-CN" sz="1600" kern="0">
                          <a:effectLst/>
                          <a:latin typeface="微软雅黑" panose="020B0503020204020204" pitchFamily="34" charset="-122"/>
                          <a:ea typeface="微软雅黑" panose="020B0503020204020204" pitchFamily="34" charset="-122"/>
                        </a:rPr>
                        <a:t>或</a:t>
                      </a:r>
                      <a:r>
                        <a:rPr lang="en-US" sz="1600" kern="0">
                          <a:effectLst/>
                          <a:latin typeface="微软雅黑" panose="020B0503020204020204" pitchFamily="34" charset="-122"/>
                          <a:ea typeface="微软雅黑" panose="020B0503020204020204" pitchFamily="34" charset="-122"/>
                        </a:rPr>
                        <a:t>list</a:t>
                      </a:r>
                      <a:r>
                        <a:rPr lang="zh-CN" sz="1600" kern="0">
                          <a:effectLst/>
                          <a:latin typeface="微软雅黑" panose="020B0503020204020204" pitchFamily="34" charset="-122"/>
                          <a:ea typeface="微软雅黑" panose="020B0503020204020204" pitchFamily="34" charset="-122"/>
                        </a:rPr>
                        <a:t>。表示行分组键。默认为</a:t>
                      </a:r>
                      <a:r>
                        <a:rPr lang="en-US" sz="1600" kern="0">
                          <a:effectLst/>
                          <a:latin typeface="微软雅黑" panose="020B0503020204020204" pitchFamily="34" charset="-122"/>
                          <a:ea typeface="微软雅黑" panose="020B0503020204020204" pitchFamily="34" charset="-122"/>
                        </a:rPr>
                        <a:t>None</a:t>
                      </a:r>
                      <a:r>
                        <a:rPr lang="zh-CN" sz="1600" kern="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12662" marR="12662" marT="0" marB="0" anchor="ctr"/>
                </a:tc>
              </a:tr>
              <a:tr h="360000">
                <a:tc>
                  <a:txBody>
                    <a:bodyPr/>
                    <a:lstStyle/>
                    <a:p>
                      <a:pPr algn="ctr">
                        <a:lnSpc>
                          <a:spcPct val="150000"/>
                        </a:lnSpc>
                        <a:spcAft>
                          <a:spcPts val="0"/>
                        </a:spcAft>
                      </a:pPr>
                      <a:r>
                        <a:rPr lang="en-US" sz="1600" b="0" kern="0">
                          <a:effectLst/>
                          <a:latin typeface="微软雅黑" panose="020B0503020204020204" pitchFamily="34" charset="-122"/>
                          <a:ea typeface="微软雅黑" panose="020B0503020204020204" pitchFamily="34" charset="-122"/>
                        </a:rPr>
                        <a:t>columns</a:t>
                      </a:r>
                      <a:endParaRPr lang="zh-CN" sz="1600" b="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12662" marR="12662" marT="0" marB="0" anchor="ctr"/>
                </a:tc>
                <a:tc>
                  <a:txBody>
                    <a:bodyPr/>
                    <a:lstStyle/>
                    <a:p>
                      <a:pPr algn="just">
                        <a:lnSpc>
                          <a:spcPct val="150000"/>
                        </a:lnSpc>
                        <a:spcAft>
                          <a:spcPts val="0"/>
                        </a:spcAft>
                      </a:pPr>
                      <a:r>
                        <a:rPr lang="zh-CN" sz="1600" kern="0">
                          <a:effectLst/>
                          <a:latin typeface="微软雅黑" panose="020B0503020204020204" pitchFamily="34" charset="-122"/>
                          <a:ea typeface="微软雅黑" panose="020B0503020204020204" pitchFamily="34" charset="-122"/>
                        </a:rPr>
                        <a:t>接收</a:t>
                      </a:r>
                      <a:r>
                        <a:rPr lang="en-US" sz="1600" kern="0">
                          <a:effectLst/>
                          <a:latin typeface="微软雅黑" panose="020B0503020204020204" pitchFamily="34" charset="-122"/>
                          <a:ea typeface="微软雅黑" panose="020B0503020204020204" pitchFamily="34" charset="-122"/>
                        </a:rPr>
                        <a:t>string</a:t>
                      </a:r>
                      <a:r>
                        <a:rPr lang="zh-CN" sz="1600" kern="0">
                          <a:effectLst/>
                          <a:latin typeface="微软雅黑" panose="020B0503020204020204" pitchFamily="34" charset="-122"/>
                          <a:ea typeface="微软雅黑" panose="020B0503020204020204" pitchFamily="34" charset="-122"/>
                        </a:rPr>
                        <a:t>或</a:t>
                      </a:r>
                      <a:r>
                        <a:rPr lang="en-US" sz="1600" kern="0">
                          <a:effectLst/>
                          <a:latin typeface="微软雅黑" panose="020B0503020204020204" pitchFamily="34" charset="-122"/>
                          <a:ea typeface="微软雅黑" panose="020B0503020204020204" pitchFamily="34" charset="-122"/>
                        </a:rPr>
                        <a:t>list</a:t>
                      </a:r>
                      <a:r>
                        <a:rPr lang="zh-CN" sz="1600" kern="0">
                          <a:effectLst/>
                          <a:latin typeface="微软雅黑" panose="020B0503020204020204" pitchFamily="34" charset="-122"/>
                          <a:ea typeface="微软雅黑" panose="020B0503020204020204" pitchFamily="34" charset="-122"/>
                        </a:rPr>
                        <a:t>。表示列分组键。默认为</a:t>
                      </a:r>
                      <a:r>
                        <a:rPr lang="en-US" sz="1600" kern="0">
                          <a:effectLst/>
                          <a:latin typeface="微软雅黑" panose="020B0503020204020204" pitchFamily="34" charset="-122"/>
                          <a:ea typeface="微软雅黑" panose="020B0503020204020204" pitchFamily="34" charset="-122"/>
                        </a:rPr>
                        <a:t>None</a:t>
                      </a:r>
                      <a:r>
                        <a:rPr lang="zh-CN" sz="1600" kern="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12662" marR="12662" marT="0" marB="0" anchor="ctr"/>
                </a:tc>
              </a:tr>
              <a:tr h="360000">
                <a:tc>
                  <a:txBody>
                    <a:bodyPr/>
                    <a:lstStyle/>
                    <a:p>
                      <a:pPr algn="ctr">
                        <a:lnSpc>
                          <a:spcPct val="150000"/>
                        </a:lnSpc>
                        <a:spcAft>
                          <a:spcPts val="0"/>
                        </a:spcAft>
                      </a:pPr>
                      <a:r>
                        <a:rPr lang="en-US" sz="1600" b="0" kern="0">
                          <a:effectLst/>
                          <a:latin typeface="微软雅黑" panose="020B0503020204020204" pitchFamily="34" charset="-122"/>
                          <a:ea typeface="微软雅黑" panose="020B0503020204020204" pitchFamily="34" charset="-122"/>
                        </a:rPr>
                        <a:t>aggfunc</a:t>
                      </a:r>
                      <a:endParaRPr lang="zh-CN" sz="1600" b="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12662" marR="12662" marT="0" marB="0" anchor="ctr"/>
                </a:tc>
                <a:tc>
                  <a:txBody>
                    <a:bodyPr/>
                    <a:lstStyle/>
                    <a:p>
                      <a:pPr algn="just">
                        <a:lnSpc>
                          <a:spcPct val="150000"/>
                        </a:lnSpc>
                        <a:spcAft>
                          <a:spcPts val="0"/>
                        </a:spcAft>
                      </a:pPr>
                      <a:r>
                        <a:rPr lang="zh-CN" sz="1600" kern="0">
                          <a:effectLst/>
                          <a:latin typeface="微软雅黑" panose="020B0503020204020204" pitchFamily="34" charset="-122"/>
                          <a:ea typeface="微软雅黑" panose="020B0503020204020204" pitchFamily="34" charset="-122"/>
                        </a:rPr>
                        <a:t>接收</a:t>
                      </a:r>
                      <a:r>
                        <a:rPr lang="en-US" sz="1600" kern="0">
                          <a:effectLst/>
                          <a:latin typeface="微软雅黑" panose="020B0503020204020204" pitchFamily="34" charset="-122"/>
                          <a:ea typeface="微软雅黑" panose="020B0503020204020204" pitchFamily="34" charset="-122"/>
                        </a:rPr>
                        <a:t>functions</a:t>
                      </a:r>
                      <a:r>
                        <a:rPr lang="zh-CN" sz="1600" kern="0">
                          <a:effectLst/>
                          <a:latin typeface="微软雅黑" panose="020B0503020204020204" pitchFamily="34" charset="-122"/>
                          <a:ea typeface="微软雅黑" panose="020B0503020204020204" pitchFamily="34" charset="-122"/>
                        </a:rPr>
                        <a:t>。表示聚合函数。默认为</a:t>
                      </a:r>
                      <a:r>
                        <a:rPr lang="en-US" sz="1600" kern="0">
                          <a:effectLst/>
                          <a:latin typeface="微软雅黑" panose="020B0503020204020204" pitchFamily="34" charset="-122"/>
                          <a:ea typeface="微软雅黑" panose="020B0503020204020204" pitchFamily="34" charset="-122"/>
                        </a:rPr>
                        <a:t>mean</a:t>
                      </a:r>
                      <a:r>
                        <a:rPr lang="zh-CN" sz="1600" kern="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12662" marR="12662" marT="0" marB="0" anchor="ctr"/>
                </a:tc>
              </a:tr>
              <a:tr h="360000">
                <a:tc>
                  <a:txBody>
                    <a:bodyPr/>
                    <a:lstStyle/>
                    <a:p>
                      <a:pPr algn="ctr">
                        <a:lnSpc>
                          <a:spcPct val="150000"/>
                        </a:lnSpc>
                        <a:spcAft>
                          <a:spcPts val="0"/>
                        </a:spcAft>
                      </a:pPr>
                      <a:r>
                        <a:rPr lang="en-US" sz="1600" b="0" kern="0">
                          <a:effectLst/>
                          <a:latin typeface="微软雅黑" panose="020B0503020204020204" pitchFamily="34" charset="-122"/>
                          <a:ea typeface="微软雅黑" panose="020B0503020204020204" pitchFamily="34" charset="-122"/>
                        </a:rPr>
                        <a:t>margins</a:t>
                      </a:r>
                      <a:endParaRPr lang="zh-CN" sz="1600" b="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12662" marR="12662" marT="0" marB="0" anchor="ctr"/>
                </a:tc>
                <a:tc>
                  <a:txBody>
                    <a:bodyPr/>
                    <a:lstStyle/>
                    <a:p>
                      <a:pPr algn="just">
                        <a:spcAft>
                          <a:spcPts val="0"/>
                        </a:spcAft>
                      </a:pPr>
                      <a:r>
                        <a:rPr lang="zh-CN" sz="1600" kern="0">
                          <a:effectLst/>
                          <a:latin typeface="微软雅黑" panose="020B0503020204020204" pitchFamily="34" charset="-122"/>
                          <a:ea typeface="微软雅黑" panose="020B0503020204020204" pitchFamily="34" charset="-122"/>
                        </a:rPr>
                        <a:t>接收</a:t>
                      </a:r>
                      <a:r>
                        <a:rPr lang="en-US" sz="1600" kern="0">
                          <a:effectLst/>
                          <a:latin typeface="微软雅黑" panose="020B0503020204020204" pitchFamily="34" charset="-122"/>
                          <a:ea typeface="微软雅黑" panose="020B0503020204020204" pitchFamily="34" charset="-122"/>
                        </a:rPr>
                        <a:t>boolearn</a:t>
                      </a:r>
                      <a:r>
                        <a:rPr lang="zh-CN" sz="1600" kern="0">
                          <a:effectLst/>
                          <a:latin typeface="微软雅黑" panose="020B0503020204020204" pitchFamily="34" charset="-122"/>
                          <a:ea typeface="微软雅黑" panose="020B0503020204020204" pitchFamily="34" charset="-122"/>
                        </a:rPr>
                        <a:t>。表示汇总（</a:t>
                      </a:r>
                      <a:r>
                        <a:rPr lang="en-US" sz="1600" kern="0">
                          <a:effectLst/>
                          <a:latin typeface="微软雅黑" panose="020B0503020204020204" pitchFamily="34" charset="-122"/>
                          <a:ea typeface="微软雅黑" panose="020B0503020204020204" pitchFamily="34" charset="-122"/>
                        </a:rPr>
                        <a:t>Total</a:t>
                      </a:r>
                      <a:r>
                        <a:rPr lang="zh-CN" sz="1600" kern="0">
                          <a:effectLst/>
                          <a:latin typeface="微软雅黑" panose="020B0503020204020204" pitchFamily="34" charset="-122"/>
                          <a:ea typeface="微软雅黑" panose="020B0503020204020204" pitchFamily="34" charset="-122"/>
                        </a:rPr>
                        <a:t>）功能的开关，设为</a:t>
                      </a:r>
                      <a:r>
                        <a:rPr lang="en-US" sz="1600" kern="0">
                          <a:effectLst/>
                          <a:latin typeface="微软雅黑" panose="020B0503020204020204" pitchFamily="34" charset="-122"/>
                          <a:ea typeface="微软雅黑" panose="020B0503020204020204" pitchFamily="34" charset="-122"/>
                        </a:rPr>
                        <a:t>True</a:t>
                      </a:r>
                      <a:r>
                        <a:rPr lang="zh-CN" sz="1600" kern="0">
                          <a:effectLst/>
                          <a:latin typeface="微软雅黑" panose="020B0503020204020204" pitchFamily="34" charset="-122"/>
                          <a:ea typeface="微软雅黑" panose="020B0503020204020204" pitchFamily="34" charset="-122"/>
                        </a:rPr>
                        <a:t>后结果集中会出现名为“</a:t>
                      </a:r>
                      <a:r>
                        <a:rPr lang="en-US" sz="1600" kern="0">
                          <a:effectLst/>
                          <a:latin typeface="微软雅黑" panose="020B0503020204020204" pitchFamily="34" charset="-122"/>
                          <a:ea typeface="微软雅黑" panose="020B0503020204020204" pitchFamily="34" charset="-122"/>
                        </a:rPr>
                        <a:t>ALL</a:t>
                      </a:r>
                      <a:r>
                        <a:rPr lang="zh-CN" sz="1600" kern="0">
                          <a:effectLst/>
                          <a:latin typeface="微软雅黑" panose="020B0503020204020204" pitchFamily="34" charset="-122"/>
                          <a:ea typeface="微软雅黑" panose="020B0503020204020204" pitchFamily="34" charset="-122"/>
                        </a:rPr>
                        <a:t>”的行和列。默认为</a:t>
                      </a:r>
                      <a:r>
                        <a:rPr lang="en-US" sz="1600" kern="0">
                          <a:effectLst/>
                          <a:latin typeface="微软雅黑" panose="020B0503020204020204" pitchFamily="34" charset="-122"/>
                          <a:ea typeface="微软雅黑" panose="020B0503020204020204" pitchFamily="34" charset="-122"/>
                        </a:rPr>
                        <a:t>True</a:t>
                      </a:r>
                      <a:r>
                        <a:rPr lang="zh-CN" sz="1600" kern="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a:endParaRPr>
                    </a:p>
                  </a:txBody>
                  <a:tcPr marL="12662" marR="12662" marT="0" marB="0" anchor="ctr"/>
                </a:tc>
              </a:tr>
              <a:tr h="360000">
                <a:tc>
                  <a:txBody>
                    <a:bodyPr/>
                    <a:lstStyle/>
                    <a:p>
                      <a:pPr algn="ctr">
                        <a:lnSpc>
                          <a:spcPct val="150000"/>
                        </a:lnSpc>
                        <a:spcAft>
                          <a:spcPts val="0"/>
                        </a:spcAft>
                      </a:pPr>
                      <a:r>
                        <a:rPr lang="en-US" sz="1600" b="0" kern="0" dirty="0" err="1">
                          <a:effectLst/>
                          <a:latin typeface="微软雅黑" panose="020B0503020204020204" pitchFamily="34" charset="-122"/>
                          <a:ea typeface="微软雅黑" panose="020B0503020204020204" pitchFamily="34" charset="-122"/>
                        </a:rPr>
                        <a:t>dropna</a:t>
                      </a:r>
                      <a:endParaRPr lang="zh-CN" sz="16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12662" marR="12662" marT="0" marB="0" anchor="ctr"/>
                </a:tc>
                <a:tc>
                  <a:txBody>
                    <a:bodyPr/>
                    <a:lstStyle/>
                    <a:p>
                      <a:pPr algn="just">
                        <a:spcAft>
                          <a:spcPts val="0"/>
                        </a:spcAft>
                      </a:pPr>
                      <a:r>
                        <a:rPr lang="zh-CN" sz="1600" kern="0" dirty="0">
                          <a:effectLst/>
                          <a:latin typeface="微软雅黑" panose="020B0503020204020204" pitchFamily="34" charset="-122"/>
                          <a:ea typeface="微软雅黑" panose="020B0503020204020204" pitchFamily="34" charset="-122"/>
                        </a:rPr>
                        <a:t>接收</a:t>
                      </a:r>
                      <a:r>
                        <a:rPr lang="en-US" sz="1600" kern="0" dirty="0" err="1">
                          <a:effectLst/>
                          <a:latin typeface="微软雅黑" panose="020B0503020204020204" pitchFamily="34" charset="-122"/>
                          <a:ea typeface="微软雅黑" panose="020B0503020204020204" pitchFamily="34" charset="-122"/>
                        </a:rPr>
                        <a:t>boolearn</a:t>
                      </a:r>
                      <a:r>
                        <a:rPr lang="zh-CN" sz="1600" kern="0" dirty="0">
                          <a:effectLst/>
                          <a:latin typeface="微软雅黑" panose="020B0503020204020204" pitchFamily="34" charset="-122"/>
                          <a:ea typeface="微软雅黑" panose="020B0503020204020204" pitchFamily="34" charset="-122"/>
                        </a:rPr>
                        <a:t>。表示是否删掉全为</a:t>
                      </a:r>
                      <a:r>
                        <a:rPr lang="en-US" sz="1600" kern="0" dirty="0" err="1">
                          <a:effectLst/>
                          <a:latin typeface="微软雅黑" panose="020B0503020204020204" pitchFamily="34" charset="-122"/>
                          <a:ea typeface="微软雅黑" panose="020B0503020204020204" pitchFamily="34" charset="-122"/>
                        </a:rPr>
                        <a:t>NaN</a:t>
                      </a:r>
                      <a:r>
                        <a:rPr lang="zh-CN" sz="1600" kern="0" dirty="0">
                          <a:effectLst/>
                          <a:latin typeface="微软雅黑" panose="020B0503020204020204" pitchFamily="34" charset="-122"/>
                          <a:ea typeface="微软雅黑" panose="020B0503020204020204" pitchFamily="34" charset="-122"/>
                        </a:rPr>
                        <a:t>的列。默认为</a:t>
                      </a:r>
                      <a:r>
                        <a:rPr lang="en-US" sz="1600" kern="0" dirty="0">
                          <a:effectLst/>
                          <a:latin typeface="微软雅黑" panose="020B0503020204020204" pitchFamily="34" charset="-122"/>
                          <a:ea typeface="微软雅黑" panose="020B0503020204020204" pitchFamily="34" charset="-122"/>
                        </a:rPr>
                        <a:t>False</a:t>
                      </a:r>
                      <a:r>
                        <a:rPr lang="zh-CN" sz="1600" kern="0" dirty="0">
                          <a:effectLst/>
                          <a:latin typeface="微软雅黑" panose="020B0503020204020204" pitchFamily="34" charset="-122"/>
                          <a:ea typeface="微软雅黑" panose="020B0503020204020204" pitchFamily="34" charset="-122"/>
                        </a:rPr>
                        <a:t>。</a:t>
                      </a:r>
                      <a:endParaRPr lang="zh-CN" sz="1600" kern="100" dirty="0">
                        <a:effectLst/>
                        <a:latin typeface="微软雅黑" panose="020B0503020204020204" pitchFamily="34" charset="-122"/>
                        <a:ea typeface="微软雅黑" panose="020B0503020204020204" pitchFamily="34" charset="-122"/>
                        <a:cs typeface="Times New Roman" panose="02020603050405020304"/>
                      </a:endParaRPr>
                    </a:p>
                  </a:txBody>
                  <a:tcPr marL="12662" marR="12662" marT="0" marB="0" anchor="ctr"/>
                </a:tc>
              </a:tr>
            </a:tbl>
          </a:graphicData>
        </a:graphic>
      </p:graphicFrame>
      <p:sp>
        <p:nvSpPr>
          <p:cNvPr id="18464" name="内容占位符 3"/>
          <p:cNvSpPr txBox="1"/>
          <p:nvPr/>
        </p:nvSpPr>
        <p:spPr>
          <a:xfrm>
            <a:off x="423863" y="1138238"/>
            <a:ext cx="11107737" cy="427037"/>
          </a:xfrm>
          <a:prstGeom prst="rect">
            <a:avLst/>
          </a:prstGeom>
          <a:noFill/>
          <a:ln w="9525">
            <a:noFill/>
          </a:ln>
        </p:spPr>
        <p:txBody>
          <a:bodyPr anchor="ctr"/>
          <a:lstStyle/>
          <a:p>
            <a:pPr eaLnBrk="0" hangingPunct="0">
              <a:spcBef>
                <a:spcPct val="20000"/>
              </a:spcBef>
              <a:buClr>
                <a:srgbClr val="000066"/>
              </a:buClr>
              <a:buFont typeface="Wingdings" panose="05000000000000000000" pitchFamily="2" charset="2"/>
            </a:pPr>
            <a:r>
              <a:rPr lang="en-US" altLang="zh-CN" sz="2000" b="1" dirty="0">
                <a:latin typeface="微软雅黑" panose="020B0503020204020204" pitchFamily="34" charset="-122"/>
                <a:ea typeface="微软雅黑" panose="020B0503020204020204" pitchFamily="34" charset="-122"/>
              </a:rPr>
              <a:t>pivot_table</a:t>
            </a:r>
            <a:r>
              <a:rPr lang="zh-CN" altLang="en-US" sz="2000" b="1" dirty="0">
                <a:latin typeface="微软雅黑" panose="020B0503020204020204" pitchFamily="34" charset="-122"/>
                <a:ea typeface="微软雅黑" panose="020B0503020204020204" pitchFamily="34" charset="-122"/>
              </a:rPr>
              <a:t>函数常用参数及其说明</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内容占位符 1"/>
          <p:cNvSpPr>
            <a:spLocks noGrp="1"/>
          </p:cNvSpPr>
          <p:nvPr>
            <p:ph idx="1"/>
          </p:nvPr>
        </p:nvSpPr>
        <p:spPr>
          <a:xfrm>
            <a:off x="423863" y="1754188"/>
            <a:ext cx="11107737" cy="4370387"/>
          </a:xfrm>
        </p:spPr>
        <p:txBody>
          <a:bodyPr vert="horz" wrap="square" lIns="91440" tIns="45720" rIns="91440" bIns="45720" anchor="t"/>
          <a:lstStyle/>
          <a:p>
            <a:pPr marL="361950" indent="-361950">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在不特殊指定聚合函数</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aggfunc</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时，会默认使用</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numpy.mean</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进行聚合运算，</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numpy.mean</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会自动过滤掉非数值类型数据。可以通过指定</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aggfunc</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参数修改聚合函数</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和</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groupby</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方法分组的时候相同，</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pivot_table</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函数在创建透视表的时候分组键</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index</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可以有多个</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通过设置</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columns</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参数</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可以</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指定列分组</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当全部数据列数很多时，</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若</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只想要显示</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某</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列，可以通过指定</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values</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参数来实现</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当某些数据不存在时，会自动填充</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NaN</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，因此可以指定</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fill_value</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参数，表示当存在缺失值时，以指定数值进行填充</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marL="361950" indent="-361950">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可以更改</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margins</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参数，查看汇总数据</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p>
        </p:txBody>
      </p:sp>
      <p:sp>
        <p:nvSpPr>
          <p:cNvPr id="19458" name="标题 2"/>
          <p:cNvSpPr>
            <a:spLocks noGrp="1"/>
          </p:cNvSpPr>
          <p:nvPr>
            <p:ph type="title"/>
          </p:nvPr>
        </p:nvSpPr>
        <p:spPr>
          <a:xfrm>
            <a:off x="255588" y="358775"/>
            <a:ext cx="10972800" cy="528638"/>
          </a:xfrm>
        </p:spPr>
        <p:txBody>
          <a:bodyPr vert="horz" wrap="square" lIns="91440" tIns="45720" rIns="91440" bIns="45720" anchor="ctr"/>
          <a:lstStyle/>
          <a:p>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使用</a:t>
            </a: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rPr>
              <a:t>povit_table</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函数创建透视表</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9459" name="内容占位符 3"/>
          <p:cNvSpPr>
            <a:spLocks noGrp="1"/>
          </p:cNvSpPr>
          <p:nvPr>
            <p:ph idx="10"/>
          </p:nvPr>
        </p:nvSpPr>
        <p:spPr>
          <a:xfrm>
            <a:off x="423863" y="1138238"/>
            <a:ext cx="11107737" cy="427037"/>
          </a:xfrm>
        </p:spPr>
        <p:txBody>
          <a:bodyPr vert="horz" wrap="square" lIns="91440" tIns="45720" rIns="91440" bIns="45720" anchor="ctr"/>
          <a:lstStyle/>
          <a:p>
            <a:r>
              <a:rPr kumimoji="1" lang="en-US" altLang="zh-CN" b="1" dirty="0">
                <a:latin typeface="微软雅黑" panose="020B0503020204020204" pitchFamily="34" charset="-122"/>
                <a:ea typeface="微软雅黑" panose="020B0503020204020204" pitchFamily="34" charset="-122"/>
                <a:cs typeface="宋体" panose="02010600030101010101" pitchFamily="2" charset="-122"/>
              </a:rPr>
              <a:t>pivot_table</a:t>
            </a:r>
            <a:r>
              <a:rPr kumimoji="1" lang="zh-CN" altLang="zh-CN" b="1" dirty="0">
                <a:latin typeface="微软雅黑" panose="020B0503020204020204" pitchFamily="34" charset="-122"/>
                <a:ea typeface="微软雅黑" panose="020B0503020204020204" pitchFamily="34" charset="-122"/>
                <a:cs typeface="宋体" panose="02010600030101010101" pitchFamily="2" charset="-122"/>
              </a:rPr>
              <a:t>函数主要的参数调节</a:t>
            </a:r>
            <a:endParaRPr kumimoji="1" lang="zh-CN" altLang="en-US" b="1" dirty="0">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754188"/>
            <a:ext cx="11301413" cy="4370388"/>
          </a:xfrm>
        </p:spPr>
        <p:txBody>
          <a:bodyPr vert="horz" wrap="square" lIns="91440" tIns="45720" rIns="91440" bIns="45720" numCol="1" anchor="t" anchorCtr="0" compatLnSpc="1">
            <a:noAutofit/>
          </a:bodyPr>
          <a:lstStyle/>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交叉表是一种特殊的透视表，主要用于计算分组频率。利用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pandas</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提供的</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crosstab</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函数可以制作交叉表，</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crosstab</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函数的常用参数和使用格式如下</a:t>
            </a: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由于</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交叉表是透视表的一种，其参数基本保持一致，不同之处在于</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crosstab</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函数中的</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index</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columns</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values</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填入的都是对应的从</a:t>
            </a:r>
            <a:r>
              <a:rPr kumimoji="1" lang="en-US" altLang="zh-CN" sz="1800" b="0" i="0"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Dataframe</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中取出的某一列</a:t>
            </a:r>
            <a:r>
              <a:rPr kumimoji="1" lang="zh-CN" altLang="en-US"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0045"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en-US" altLang="zh-CN" sz="1800" b="0" i="1"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pandas.</a:t>
            </a:r>
            <a:r>
              <a:rPr kumimoji="1" lang="en-US" altLang="zh-CN" sz="1800" b="1" i="1"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crosstab</a:t>
            </a:r>
            <a:r>
              <a:rPr kumimoji="1" lang="en-US" altLang="zh-CN" sz="1800" b="0" i="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(index, columns, values=None, </a:t>
            </a:r>
            <a:r>
              <a:rPr kumimoji="1" lang="en-US" altLang="zh-CN" sz="1800" b="0" i="1"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rownames</a:t>
            </a:r>
            <a:r>
              <a:rPr kumimoji="1" lang="en-US" altLang="zh-CN" sz="1800" b="0" i="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=None, </a:t>
            </a:r>
            <a:r>
              <a:rPr kumimoji="1" lang="en-US" altLang="zh-CN" sz="1800" b="0" i="1"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colnames</a:t>
            </a:r>
            <a:r>
              <a:rPr kumimoji="1" lang="en-US" altLang="zh-CN" sz="1800" b="0" i="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=None, </a:t>
            </a:r>
            <a:r>
              <a:rPr kumimoji="1" lang="en-US" altLang="zh-CN" sz="1800" b="0" i="1"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aggfunc</a:t>
            </a:r>
            <a:r>
              <a:rPr kumimoji="1" lang="en-US" altLang="zh-CN" sz="1800" b="0" i="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=None, margins=False, </a:t>
            </a:r>
            <a:r>
              <a:rPr kumimoji="1" lang="en-US" altLang="zh-CN" sz="1800" b="0" i="1" u="none" strike="noStrike" kern="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dropna</a:t>
            </a:r>
            <a:r>
              <a:rPr kumimoji="1" lang="en-US" altLang="zh-CN" sz="1800" b="0" i="1"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=True, normalize=False</a:t>
            </a:r>
            <a:r>
              <a:rPr kumimoji="1" lang="en-US" altLang="zh-CN" sz="1800" b="0" i="1"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20482" name="标题 2"/>
          <p:cNvSpPr>
            <a:spLocks noGrp="1"/>
          </p:cNvSpPr>
          <p:nvPr>
            <p:ph type="title"/>
          </p:nvPr>
        </p:nvSpPr>
        <p:spPr>
          <a:xfrm>
            <a:off x="255588" y="358775"/>
            <a:ext cx="10972800" cy="528638"/>
          </a:xfrm>
        </p:spPr>
        <p:txBody>
          <a:bodyPr vert="horz" wrap="square" lIns="91440" tIns="45720" rIns="91440" bIns="45720" anchor="ctr"/>
          <a:lstStyle/>
          <a:p>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使用</a:t>
            </a: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rPr>
              <a:t>crosstab</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函数创建交叉表</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20483" name="内容占位符 3"/>
          <p:cNvSpPr txBox="1"/>
          <p:nvPr/>
        </p:nvSpPr>
        <p:spPr>
          <a:xfrm>
            <a:off x="423863" y="1138238"/>
            <a:ext cx="11107737" cy="427037"/>
          </a:xfrm>
          <a:prstGeom prst="rect">
            <a:avLst/>
          </a:prstGeom>
          <a:noFill/>
          <a:ln w="9525">
            <a:noFill/>
          </a:ln>
        </p:spPr>
        <p:txBody>
          <a:bodyPr anchor="ctr"/>
          <a:lstStyle/>
          <a:p>
            <a:pPr eaLnBrk="0" hangingPunct="0">
              <a:spcBef>
                <a:spcPct val="20000"/>
              </a:spcBef>
              <a:buClr>
                <a:srgbClr val="000066"/>
              </a:buClr>
              <a:buFont typeface="Wingdings" panose="05000000000000000000" pitchFamily="2" charset="2"/>
            </a:pPr>
            <a:r>
              <a:rPr lang="en-US" altLang="zh-CN" sz="2000" b="1" dirty="0">
                <a:latin typeface="微软雅黑" panose="020B0503020204020204" pitchFamily="34" charset="-122"/>
                <a:ea typeface="微软雅黑" panose="020B0503020204020204" pitchFamily="34" charset="-122"/>
              </a:rPr>
              <a:t>crosstab</a:t>
            </a:r>
            <a:r>
              <a:rPr lang="zh-CN" altLang="en-US" sz="2000" b="1" dirty="0">
                <a:latin typeface="微软雅黑" panose="020B0503020204020204" pitchFamily="34" charset="-122"/>
                <a:ea typeface="微软雅黑" panose="020B0503020204020204" pitchFamily="34" charset="-122"/>
              </a:rPr>
              <a:t>函数</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内容占位符 1"/>
          <p:cNvSpPr>
            <a:spLocks noGrp="1"/>
          </p:cNvSpPr>
          <p:nvPr>
            <p:ph idx="1"/>
          </p:nvPr>
        </p:nvSpPr>
        <p:spPr>
          <a:xfrm>
            <a:off x="423863" y="1584325"/>
            <a:ext cx="11107737" cy="4370388"/>
          </a:xfrm>
        </p:spPr>
        <p:txBody>
          <a:bodyPr vert="horz" wrap="square" lIns="91440" tIns="45720" rIns="91440" bIns="45720" anchor="t"/>
          <a:lstStyle/>
          <a:p>
            <a:pPr>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当</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axis=1</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的时候，</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concat</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做行对齐，然后将不同列名称的两张或多张表合并。当两个表索引不完全一样时，可以使用</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join</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参数选择是内连接还是外连接。在内连接的情况下，仅仅返回索引重叠部分。在外连接的情况下，则显示索引的并集部分数据，不足的地方则使用空值填补</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当两张表完全一样时，不论</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join</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参数取值是</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inner</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或者</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outer</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，结果都是将两个表完全按照</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X</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轴拼接起来</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p>
        </p:txBody>
      </p:sp>
      <p:sp>
        <p:nvSpPr>
          <p:cNvPr id="11266" name="标题 2"/>
          <p:cNvSpPr>
            <a:spLocks noGrp="1"/>
          </p:cNvSpPr>
          <p:nvPr>
            <p:ph type="title"/>
          </p:nvPr>
        </p:nvSpPr>
        <p:spPr>
          <a:xfrm>
            <a:off x="255588" y="358775"/>
            <a:ext cx="10972800" cy="528638"/>
          </a:xfrm>
        </p:spPr>
        <p:txBody>
          <a:bodyPr vert="horz" wrap="square" lIns="91440" tIns="45720" rIns="91440" bIns="45720" anchor="ctr"/>
          <a:lstStyle/>
          <a:p>
            <a:pPr>
              <a:buNone/>
            </a:pP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堆叠合并数据</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1267" name="内容占位符 3"/>
          <p:cNvSpPr>
            <a:spLocks noGrp="1"/>
          </p:cNvSpPr>
          <p:nvPr>
            <p:ph idx="10"/>
          </p:nvPr>
        </p:nvSpPr>
        <p:spPr>
          <a:xfrm>
            <a:off x="423863" y="1138238"/>
            <a:ext cx="11107737" cy="427037"/>
          </a:xfrm>
        </p:spPr>
        <p:txBody>
          <a:bodyPr wrap="square" lIns="91440" tIns="45720" rIns="91440" bIns="45720" anchor="ctr"/>
          <a:lstStyle/>
          <a:p>
            <a:r>
              <a:rPr kumimoji="1" lang="en-US" altLang="zh-CN" b="1" dirty="0">
                <a:latin typeface="微软雅黑" panose="020B0503020204020204" pitchFamily="34" charset="-122"/>
                <a:ea typeface="微软雅黑" panose="020B0503020204020204" pitchFamily="34" charset="-122"/>
                <a:cs typeface="宋体" panose="02010600030101010101" pitchFamily="2" charset="-122"/>
              </a:rPr>
              <a:t>1. </a:t>
            </a:r>
            <a:r>
              <a:rPr kumimoji="1" lang="zh-CN" altLang="en-US" b="1" dirty="0">
                <a:latin typeface="微软雅黑" panose="020B0503020204020204" pitchFamily="34" charset="-122"/>
                <a:ea typeface="微软雅黑" panose="020B0503020204020204" pitchFamily="34" charset="-122"/>
                <a:cs typeface="宋体" panose="02010600030101010101" pitchFamily="2" charset="-122"/>
              </a:rPr>
              <a:t>横向表堆叠</a:t>
            </a:r>
          </a:p>
        </p:txBody>
      </p:sp>
      <p:pic>
        <p:nvPicPr>
          <p:cNvPr id="11268" name="Picture 1"/>
          <p:cNvPicPr>
            <a:picLocks noChangeAspect="1"/>
          </p:cNvPicPr>
          <p:nvPr/>
        </p:nvPicPr>
        <p:blipFill>
          <a:blip r:embed="rId2"/>
          <a:stretch>
            <a:fillRect/>
          </a:stretch>
        </p:blipFill>
        <p:spPr>
          <a:xfrm>
            <a:off x="2435225" y="3425825"/>
            <a:ext cx="6708775" cy="2881313"/>
          </a:xfrm>
          <a:prstGeom prst="rect">
            <a:avLst/>
          </a:prstGeom>
          <a:noFill/>
          <a:ln w="9525" cap="flat" cmpd="sng">
            <a:solidFill>
              <a:schemeClr val="tx1"/>
            </a:solidFill>
            <a:prstDash val="solid"/>
            <a:miter/>
            <a:headEnd type="none" w="med" len="med"/>
            <a:tailEnd type="none" w="med" len="me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2"/>
          <p:cNvSpPr>
            <a:spLocks noGrp="1"/>
          </p:cNvSpPr>
          <p:nvPr>
            <p:ph type="title"/>
          </p:nvPr>
        </p:nvSpPr>
        <p:spPr>
          <a:xfrm>
            <a:off x="255588" y="358775"/>
            <a:ext cx="10972800" cy="528638"/>
          </a:xfrm>
        </p:spPr>
        <p:txBody>
          <a:bodyPr vert="horz" wrap="square" lIns="91440" tIns="45720" rIns="91440" bIns="45720" anchor="ctr"/>
          <a:lstStyle/>
          <a:p>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使用</a:t>
            </a: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rPr>
              <a:t>crosstab</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函数创建交叉表</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graphicFrame>
        <p:nvGraphicFramePr>
          <p:cNvPr id="5" name="内容占位符 4"/>
          <p:cNvGraphicFramePr>
            <a:graphicFrameLocks noGrp="1"/>
          </p:cNvGraphicFramePr>
          <p:nvPr>
            <p:ph idx="1"/>
          </p:nvPr>
        </p:nvGraphicFramePr>
        <p:xfrm>
          <a:off x="1801813" y="1662113"/>
          <a:ext cx="8351837" cy="4525961"/>
        </p:xfrm>
        <a:graphic>
          <a:graphicData uri="http://schemas.openxmlformats.org/drawingml/2006/table">
            <a:tbl>
              <a:tblPr firstRow="1" firstCol="1" bandRow="1">
                <a:tableStyleId>{5C22544A-7EE6-4342-B048-85BDC9FD1C3A}</a:tableStyleId>
              </a:tblPr>
              <a:tblGrid>
                <a:gridCol w="1375304"/>
                <a:gridCol w="6976533"/>
              </a:tblGrid>
              <a:tr h="411451">
                <a:tc>
                  <a:txBody>
                    <a:bodyPr/>
                    <a:lstStyle/>
                    <a:p>
                      <a:pPr algn="ctr">
                        <a:lnSpc>
                          <a:spcPct val="150000"/>
                        </a:lnSpc>
                        <a:spcAft>
                          <a:spcPts val="0"/>
                        </a:spcAft>
                      </a:pPr>
                      <a:r>
                        <a:rPr lang="zh-CN" sz="1800" kern="0" dirty="0">
                          <a:effectLst/>
                          <a:latin typeface="微软雅黑" panose="020B0503020204020204" pitchFamily="34" charset="-122"/>
                          <a:ea typeface="微软雅黑" panose="020B0503020204020204" pitchFamily="34" charset="-122"/>
                        </a:rPr>
                        <a:t>参数名称</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10653" marR="10653" marT="0" marB="0" anchor="ctr"/>
                </a:tc>
                <a:tc>
                  <a:txBody>
                    <a:bodyPr/>
                    <a:lstStyle/>
                    <a:p>
                      <a:pPr algn="ctr">
                        <a:lnSpc>
                          <a:spcPct val="150000"/>
                        </a:lnSpc>
                        <a:spcAft>
                          <a:spcPts val="0"/>
                        </a:spcAft>
                      </a:pPr>
                      <a:r>
                        <a:rPr lang="zh-CN" sz="1800" kern="0" dirty="0">
                          <a:effectLst/>
                          <a:latin typeface="微软雅黑" panose="020B0503020204020204" pitchFamily="34" charset="-122"/>
                          <a:ea typeface="微软雅黑" panose="020B0503020204020204" pitchFamily="34" charset="-122"/>
                        </a:rPr>
                        <a:t>说明</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10653" marR="10653" marT="0" marB="0" anchor="ctr"/>
                </a:tc>
              </a:tr>
              <a:tr h="411451">
                <a:tc>
                  <a:txBody>
                    <a:bodyPr/>
                    <a:lstStyle/>
                    <a:p>
                      <a:pPr algn="ctr">
                        <a:lnSpc>
                          <a:spcPct val="150000"/>
                        </a:lnSpc>
                        <a:spcAft>
                          <a:spcPts val="0"/>
                        </a:spcAft>
                      </a:pPr>
                      <a:r>
                        <a:rPr lang="en-US" sz="1800" kern="0" dirty="0">
                          <a:effectLst/>
                          <a:latin typeface="微软雅黑" panose="020B0503020204020204" pitchFamily="34" charset="-122"/>
                          <a:ea typeface="微软雅黑" panose="020B0503020204020204" pitchFamily="34" charset="-122"/>
                        </a:rPr>
                        <a:t>index</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10653" marR="10653" marT="0" marB="0" anchor="ctr"/>
                </a:tc>
                <a:tc>
                  <a:txBody>
                    <a:bodyPr/>
                    <a:lstStyle/>
                    <a:p>
                      <a:pPr>
                        <a:lnSpc>
                          <a:spcPct val="150000"/>
                        </a:lnSpc>
                        <a:spcAft>
                          <a:spcPts val="0"/>
                        </a:spcAft>
                      </a:pPr>
                      <a:r>
                        <a:rPr lang="zh-CN" sz="1800" kern="0">
                          <a:effectLst/>
                          <a:latin typeface="微软雅黑" panose="020B0503020204020204" pitchFamily="34" charset="-122"/>
                          <a:ea typeface="微软雅黑" panose="020B0503020204020204" pitchFamily="34" charset="-122"/>
                        </a:rPr>
                        <a:t>接收</a:t>
                      </a:r>
                      <a:r>
                        <a:rPr lang="en-US" sz="1800" kern="0">
                          <a:effectLst/>
                          <a:latin typeface="微软雅黑" panose="020B0503020204020204" pitchFamily="34" charset="-122"/>
                          <a:ea typeface="微软雅黑" panose="020B0503020204020204" pitchFamily="34" charset="-122"/>
                        </a:rPr>
                        <a:t>string</a:t>
                      </a:r>
                      <a:r>
                        <a:rPr lang="zh-CN" sz="1800" kern="0">
                          <a:effectLst/>
                          <a:latin typeface="微软雅黑" panose="020B0503020204020204" pitchFamily="34" charset="-122"/>
                          <a:ea typeface="微软雅黑" panose="020B0503020204020204" pitchFamily="34" charset="-122"/>
                        </a:rPr>
                        <a:t>或</a:t>
                      </a:r>
                      <a:r>
                        <a:rPr lang="en-US" sz="1800" kern="0">
                          <a:effectLst/>
                          <a:latin typeface="微软雅黑" panose="020B0503020204020204" pitchFamily="34" charset="-122"/>
                          <a:ea typeface="微软雅黑" panose="020B0503020204020204" pitchFamily="34" charset="-122"/>
                        </a:rPr>
                        <a:t>list</a:t>
                      </a:r>
                      <a:r>
                        <a:rPr lang="zh-CN" sz="1800" kern="0">
                          <a:effectLst/>
                          <a:latin typeface="微软雅黑" panose="020B0503020204020204" pitchFamily="34" charset="-122"/>
                          <a:ea typeface="微软雅黑" panose="020B0503020204020204" pitchFamily="34" charset="-122"/>
                        </a:rPr>
                        <a:t>。表示行索引键。无默认。</a:t>
                      </a:r>
                      <a:endParaRPr lang="zh-CN" sz="18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10653" marR="10653" marT="0" marB="0"/>
                </a:tc>
              </a:tr>
              <a:tr h="411451">
                <a:tc>
                  <a:txBody>
                    <a:bodyPr/>
                    <a:lstStyle/>
                    <a:p>
                      <a:pPr algn="ctr">
                        <a:lnSpc>
                          <a:spcPct val="150000"/>
                        </a:lnSpc>
                        <a:spcAft>
                          <a:spcPts val="0"/>
                        </a:spcAft>
                      </a:pPr>
                      <a:r>
                        <a:rPr lang="en-US" sz="1800" kern="0" dirty="0">
                          <a:effectLst/>
                          <a:latin typeface="微软雅黑" panose="020B0503020204020204" pitchFamily="34" charset="-122"/>
                          <a:ea typeface="微软雅黑" panose="020B0503020204020204" pitchFamily="34" charset="-122"/>
                        </a:rPr>
                        <a:t>columns</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10653" marR="10653" marT="0" marB="0" anchor="ctr"/>
                </a:tc>
                <a:tc>
                  <a:txBody>
                    <a:bodyPr/>
                    <a:lstStyle/>
                    <a:p>
                      <a:pPr>
                        <a:lnSpc>
                          <a:spcPct val="150000"/>
                        </a:lnSpc>
                        <a:spcAft>
                          <a:spcPts val="0"/>
                        </a:spcAft>
                      </a:pPr>
                      <a:r>
                        <a:rPr lang="zh-CN" sz="1800" kern="0">
                          <a:effectLst/>
                          <a:latin typeface="微软雅黑" panose="020B0503020204020204" pitchFamily="34" charset="-122"/>
                          <a:ea typeface="微软雅黑" panose="020B0503020204020204" pitchFamily="34" charset="-122"/>
                        </a:rPr>
                        <a:t>接收</a:t>
                      </a:r>
                      <a:r>
                        <a:rPr lang="en-US" sz="1800" kern="0">
                          <a:effectLst/>
                          <a:latin typeface="微软雅黑" panose="020B0503020204020204" pitchFamily="34" charset="-122"/>
                          <a:ea typeface="微软雅黑" panose="020B0503020204020204" pitchFamily="34" charset="-122"/>
                        </a:rPr>
                        <a:t>string</a:t>
                      </a:r>
                      <a:r>
                        <a:rPr lang="zh-CN" sz="1800" kern="0">
                          <a:effectLst/>
                          <a:latin typeface="微软雅黑" panose="020B0503020204020204" pitchFamily="34" charset="-122"/>
                          <a:ea typeface="微软雅黑" panose="020B0503020204020204" pitchFamily="34" charset="-122"/>
                        </a:rPr>
                        <a:t>或</a:t>
                      </a:r>
                      <a:r>
                        <a:rPr lang="en-US" sz="1800" kern="0">
                          <a:effectLst/>
                          <a:latin typeface="微软雅黑" panose="020B0503020204020204" pitchFamily="34" charset="-122"/>
                          <a:ea typeface="微软雅黑" panose="020B0503020204020204" pitchFamily="34" charset="-122"/>
                        </a:rPr>
                        <a:t>list</a:t>
                      </a:r>
                      <a:r>
                        <a:rPr lang="zh-CN" sz="1800" kern="0">
                          <a:effectLst/>
                          <a:latin typeface="微软雅黑" panose="020B0503020204020204" pitchFamily="34" charset="-122"/>
                          <a:ea typeface="微软雅黑" panose="020B0503020204020204" pitchFamily="34" charset="-122"/>
                        </a:rPr>
                        <a:t>。表示列索引键。无默认。</a:t>
                      </a:r>
                      <a:endParaRPr lang="zh-CN" sz="18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10653" marR="10653" marT="0" marB="0"/>
                </a:tc>
              </a:tr>
              <a:tr h="411451">
                <a:tc>
                  <a:txBody>
                    <a:bodyPr/>
                    <a:lstStyle/>
                    <a:p>
                      <a:pPr algn="ctr">
                        <a:lnSpc>
                          <a:spcPct val="150000"/>
                        </a:lnSpc>
                        <a:spcAft>
                          <a:spcPts val="0"/>
                        </a:spcAft>
                      </a:pPr>
                      <a:r>
                        <a:rPr lang="en-US" sz="1800" kern="0" dirty="0">
                          <a:effectLst/>
                          <a:latin typeface="微软雅黑" panose="020B0503020204020204" pitchFamily="34" charset="-122"/>
                          <a:ea typeface="微软雅黑" panose="020B0503020204020204" pitchFamily="34" charset="-122"/>
                        </a:rPr>
                        <a:t>values</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10653" marR="10653" marT="0" marB="0" anchor="ctr"/>
                </a:tc>
                <a:tc>
                  <a:txBody>
                    <a:bodyPr/>
                    <a:lstStyle/>
                    <a:p>
                      <a:pPr>
                        <a:lnSpc>
                          <a:spcPct val="150000"/>
                        </a:lnSpc>
                        <a:spcAft>
                          <a:spcPts val="0"/>
                        </a:spcAft>
                      </a:pPr>
                      <a:r>
                        <a:rPr lang="zh-CN" sz="1800" kern="0">
                          <a:effectLst/>
                          <a:latin typeface="微软雅黑" panose="020B0503020204020204" pitchFamily="34" charset="-122"/>
                          <a:ea typeface="微软雅黑" panose="020B0503020204020204" pitchFamily="34" charset="-122"/>
                        </a:rPr>
                        <a:t>接收</a:t>
                      </a:r>
                      <a:r>
                        <a:rPr lang="en-US" sz="1800" kern="0">
                          <a:effectLst/>
                          <a:latin typeface="微软雅黑" panose="020B0503020204020204" pitchFamily="34" charset="-122"/>
                          <a:ea typeface="微软雅黑" panose="020B0503020204020204" pitchFamily="34" charset="-122"/>
                        </a:rPr>
                        <a:t>array</a:t>
                      </a:r>
                      <a:r>
                        <a:rPr lang="zh-CN" sz="1800" kern="0">
                          <a:effectLst/>
                          <a:latin typeface="微软雅黑" panose="020B0503020204020204" pitchFamily="34" charset="-122"/>
                          <a:ea typeface="微软雅黑" panose="020B0503020204020204" pitchFamily="34" charset="-122"/>
                        </a:rPr>
                        <a:t>。表示聚合数据。默认为</a:t>
                      </a:r>
                      <a:r>
                        <a:rPr lang="en-US" sz="1800" kern="0">
                          <a:effectLst/>
                          <a:latin typeface="微软雅黑" panose="020B0503020204020204" pitchFamily="34" charset="-122"/>
                          <a:ea typeface="微软雅黑" panose="020B0503020204020204" pitchFamily="34" charset="-122"/>
                        </a:rPr>
                        <a:t>None</a:t>
                      </a:r>
                      <a:r>
                        <a:rPr lang="zh-CN" sz="1800" kern="0">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10653" marR="10653" marT="0" marB="0"/>
                </a:tc>
              </a:tr>
              <a:tr h="411451">
                <a:tc>
                  <a:txBody>
                    <a:bodyPr/>
                    <a:lstStyle/>
                    <a:p>
                      <a:pPr algn="ctr">
                        <a:lnSpc>
                          <a:spcPct val="150000"/>
                        </a:lnSpc>
                        <a:spcAft>
                          <a:spcPts val="0"/>
                        </a:spcAft>
                      </a:pPr>
                      <a:r>
                        <a:rPr lang="en-US" sz="1800" kern="0" dirty="0" err="1">
                          <a:effectLst/>
                          <a:latin typeface="微软雅黑" panose="020B0503020204020204" pitchFamily="34" charset="-122"/>
                          <a:ea typeface="微软雅黑" panose="020B0503020204020204" pitchFamily="34" charset="-122"/>
                        </a:rPr>
                        <a:t>aggfunc</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10653" marR="10653" marT="0" marB="0" anchor="ctr"/>
                </a:tc>
                <a:tc>
                  <a:txBody>
                    <a:bodyPr/>
                    <a:lstStyle/>
                    <a:p>
                      <a:pPr>
                        <a:lnSpc>
                          <a:spcPct val="150000"/>
                        </a:lnSpc>
                        <a:spcAft>
                          <a:spcPts val="0"/>
                        </a:spcAft>
                      </a:pPr>
                      <a:r>
                        <a:rPr lang="zh-CN" sz="1800" kern="0">
                          <a:effectLst/>
                          <a:latin typeface="微软雅黑" panose="020B0503020204020204" pitchFamily="34" charset="-122"/>
                          <a:ea typeface="微软雅黑" panose="020B0503020204020204" pitchFamily="34" charset="-122"/>
                        </a:rPr>
                        <a:t>接收</a:t>
                      </a:r>
                      <a:r>
                        <a:rPr lang="en-US" sz="1800" kern="0">
                          <a:effectLst/>
                          <a:latin typeface="微软雅黑" panose="020B0503020204020204" pitchFamily="34" charset="-122"/>
                          <a:ea typeface="微软雅黑" panose="020B0503020204020204" pitchFamily="34" charset="-122"/>
                        </a:rPr>
                        <a:t>function</a:t>
                      </a:r>
                      <a:r>
                        <a:rPr lang="zh-CN" sz="1800" kern="0">
                          <a:effectLst/>
                          <a:latin typeface="微软雅黑" panose="020B0503020204020204" pitchFamily="34" charset="-122"/>
                          <a:ea typeface="微软雅黑" panose="020B0503020204020204" pitchFamily="34" charset="-122"/>
                        </a:rPr>
                        <a:t>。表示聚合函数。默认为</a:t>
                      </a:r>
                      <a:r>
                        <a:rPr lang="en-US" sz="1800" kern="0">
                          <a:effectLst/>
                          <a:latin typeface="微软雅黑" panose="020B0503020204020204" pitchFamily="34" charset="-122"/>
                          <a:ea typeface="微软雅黑" panose="020B0503020204020204" pitchFamily="34" charset="-122"/>
                        </a:rPr>
                        <a:t>None</a:t>
                      </a:r>
                      <a:r>
                        <a:rPr lang="zh-CN" sz="1800" kern="0">
                          <a:effectLst/>
                          <a:latin typeface="微软雅黑" panose="020B0503020204020204" pitchFamily="34" charset="-122"/>
                          <a:ea typeface="微软雅黑" panose="020B0503020204020204" pitchFamily="34" charset="-122"/>
                        </a:rPr>
                        <a:t>。</a:t>
                      </a:r>
                      <a:endParaRPr lang="zh-CN" sz="18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10653" marR="10653" marT="0" marB="0"/>
                </a:tc>
              </a:tr>
              <a:tr h="411451">
                <a:tc>
                  <a:txBody>
                    <a:bodyPr/>
                    <a:lstStyle/>
                    <a:p>
                      <a:pPr algn="ctr">
                        <a:lnSpc>
                          <a:spcPct val="150000"/>
                        </a:lnSpc>
                        <a:spcAft>
                          <a:spcPts val="0"/>
                        </a:spcAft>
                      </a:pPr>
                      <a:r>
                        <a:rPr lang="en-US" sz="1800" kern="0" dirty="0" err="1">
                          <a:effectLst/>
                          <a:latin typeface="微软雅黑" panose="020B0503020204020204" pitchFamily="34" charset="-122"/>
                          <a:ea typeface="微软雅黑" panose="020B0503020204020204" pitchFamily="34" charset="-122"/>
                        </a:rPr>
                        <a:t>rownames</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10653" marR="10653" marT="0" marB="0" anchor="ctr"/>
                </a:tc>
                <a:tc>
                  <a:txBody>
                    <a:bodyPr/>
                    <a:lstStyle/>
                    <a:p>
                      <a:pPr>
                        <a:lnSpc>
                          <a:spcPct val="150000"/>
                        </a:lnSpc>
                        <a:spcAft>
                          <a:spcPts val="0"/>
                        </a:spcAft>
                      </a:pPr>
                      <a:r>
                        <a:rPr lang="zh-CN" sz="1800" kern="0" dirty="0">
                          <a:effectLst/>
                          <a:latin typeface="微软雅黑" panose="020B0503020204020204" pitchFamily="34" charset="-122"/>
                          <a:ea typeface="微软雅黑" panose="020B0503020204020204" pitchFamily="34" charset="-122"/>
                        </a:rPr>
                        <a:t>表示行分组键名。无默认。</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10653" marR="10653" marT="0" marB="0"/>
                </a:tc>
              </a:tr>
              <a:tr h="411451">
                <a:tc>
                  <a:txBody>
                    <a:bodyPr/>
                    <a:lstStyle/>
                    <a:p>
                      <a:pPr algn="ctr">
                        <a:lnSpc>
                          <a:spcPct val="150000"/>
                        </a:lnSpc>
                        <a:spcAft>
                          <a:spcPts val="0"/>
                        </a:spcAft>
                      </a:pPr>
                      <a:r>
                        <a:rPr lang="en-US" sz="1800" kern="0" dirty="0" err="1">
                          <a:effectLst/>
                          <a:latin typeface="微软雅黑" panose="020B0503020204020204" pitchFamily="34" charset="-122"/>
                          <a:ea typeface="微软雅黑" panose="020B0503020204020204" pitchFamily="34" charset="-122"/>
                        </a:rPr>
                        <a:t>colnames</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10653" marR="10653" marT="0" marB="0" anchor="ctr"/>
                </a:tc>
                <a:tc>
                  <a:txBody>
                    <a:bodyPr/>
                    <a:lstStyle/>
                    <a:p>
                      <a:pPr>
                        <a:lnSpc>
                          <a:spcPct val="150000"/>
                        </a:lnSpc>
                        <a:spcAft>
                          <a:spcPts val="0"/>
                        </a:spcAft>
                      </a:pPr>
                      <a:r>
                        <a:rPr lang="zh-CN" sz="1800" kern="0" dirty="0">
                          <a:effectLst/>
                          <a:latin typeface="微软雅黑" panose="020B0503020204020204" pitchFamily="34" charset="-122"/>
                          <a:ea typeface="微软雅黑" panose="020B0503020204020204" pitchFamily="34" charset="-122"/>
                        </a:rPr>
                        <a:t>表示列分组键名。无默认。</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10653" marR="10653" marT="0" marB="0"/>
                </a:tc>
              </a:tr>
              <a:tr h="411451">
                <a:tc>
                  <a:txBody>
                    <a:bodyPr/>
                    <a:lstStyle/>
                    <a:p>
                      <a:pPr algn="ctr">
                        <a:lnSpc>
                          <a:spcPct val="150000"/>
                        </a:lnSpc>
                        <a:spcAft>
                          <a:spcPts val="0"/>
                        </a:spcAft>
                      </a:pPr>
                      <a:r>
                        <a:rPr lang="en-US" sz="1800" kern="0" dirty="0" err="1">
                          <a:effectLst/>
                          <a:latin typeface="微软雅黑" panose="020B0503020204020204" pitchFamily="34" charset="-122"/>
                          <a:ea typeface="微软雅黑" panose="020B0503020204020204" pitchFamily="34" charset="-122"/>
                        </a:rPr>
                        <a:t>dropna</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10653" marR="10653" marT="0" marB="0" anchor="ctr"/>
                </a:tc>
                <a:tc>
                  <a:txBody>
                    <a:bodyPr/>
                    <a:lstStyle/>
                    <a:p>
                      <a:pPr>
                        <a:lnSpc>
                          <a:spcPct val="150000"/>
                        </a:lnSpc>
                        <a:spcAft>
                          <a:spcPts val="0"/>
                        </a:spcAft>
                      </a:pPr>
                      <a:r>
                        <a:rPr lang="zh-CN" sz="1800" kern="0" dirty="0">
                          <a:effectLst/>
                          <a:latin typeface="微软雅黑" panose="020B0503020204020204" pitchFamily="34" charset="-122"/>
                          <a:ea typeface="微软雅黑" panose="020B0503020204020204" pitchFamily="34" charset="-122"/>
                        </a:rPr>
                        <a:t>接收</a:t>
                      </a:r>
                      <a:r>
                        <a:rPr lang="en-US" sz="1800" kern="0" dirty="0" err="1">
                          <a:effectLst/>
                          <a:latin typeface="微软雅黑" panose="020B0503020204020204" pitchFamily="34" charset="-122"/>
                          <a:ea typeface="微软雅黑" panose="020B0503020204020204" pitchFamily="34" charset="-122"/>
                        </a:rPr>
                        <a:t>boolearn</a:t>
                      </a:r>
                      <a:r>
                        <a:rPr lang="zh-CN" sz="1800" kern="0" dirty="0">
                          <a:effectLst/>
                          <a:latin typeface="微软雅黑" panose="020B0503020204020204" pitchFamily="34" charset="-122"/>
                          <a:ea typeface="微软雅黑" panose="020B0503020204020204" pitchFamily="34" charset="-122"/>
                        </a:rPr>
                        <a:t>。表示是否删掉全为</a:t>
                      </a:r>
                      <a:r>
                        <a:rPr lang="en-US" sz="1800" kern="0" dirty="0" err="1">
                          <a:effectLst/>
                          <a:latin typeface="微软雅黑" panose="020B0503020204020204" pitchFamily="34" charset="-122"/>
                          <a:ea typeface="微软雅黑" panose="020B0503020204020204" pitchFamily="34" charset="-122"/>
                        </a:rPr>
                        <a:t>NaN</a:t>
                      </a:r>
                      <a:r>
                        <a:rPr lang="zh-CN" sz="1800" kern="0" dirty="0">
                          <a:effectLst/>
                          <a:latin typeface="微软雅黑" panose="020B0503020204020204" pitchFamily="34" charset="-122"/>
                          <a:ea typeface="微软雅黑" panose="020B0503020204020204" pitchFamily="34" charset="-122"/>
                        </a:rPr>
                        <a:t>的。默认为</a:t>
                      </a:r>
                      <a:r>
                        <a:rPr lang="en-US" sz="1800" kern="0" dirty="0">
                          <a:effectLst/>
                          <a:latin typeface="微软雅黑" panose="020B0503020204020204" pitchFamily="34" charset="-122"/>
                          <a:ea typeface="微软雅黑" panose="020B0503020204020204" pitchFamily="34" charset="-122"/>
                        </a:rPr>
                        <a:t>False</a:t>
                      </a:r>
                      <a:r>
                        <a:rPr lang="zh-CN" sz="1800" kern="0" dirty="0">
                          <a:effectLst/>
                          <a:latin typeface="微软雅黑" panose="020B0503020204020204" pitchFamily="34" charset="-122"/>
                          <a:ea typeface="微软雅黑" panose="020B0503020204020204" pitchFamily="34" charset="-122"/>
                        </a:rPr>
                        <a:t>。</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10653" marR="10653" marT="0" marB="0"/>
                </a:tc>
              </a:tr>
              <a:tr h="822902">
                <a:tc>
                  <a:txBody>
                    <a:bodyPr/>
                    <a:lstStyle/>
                    <a:p>
                      <a:pPr algn="ctr">
                        <a:lnSpc>
                          <a:spcPct val="150000"/>
                        </a:lnSpc>
                        <a:spcAft>
                          <a:spcPts val="0"/>
                        </a:spcAft>
                      </a:pPr>
                      <a:r>
                        <a:rPr lang="en-US" sz="1800" kern="0" dirty="0">
                          <a:effectLst/>
                          <a:latin typeface="微软雅黑" panose="020B0503020204020204" pitchFamily="34" charset="-122"/>
                          <a:ea typeface="微软雅黑" panose="020B0503020204020204" pitchFamily="34" charset="-122"/>
                        </a:rPr>
                        <a:t>margins</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10653" marR="10653" marT="0" marB="0" anchor="ctr"/>
                </a:tc>
                <a:tc>
                  <a:txBody>
                    <a:bodyPr/>
                    <a:lstStyle/>
                    <a:p>
                      <a:pPr>
                        <a:lnSpc>
                          <a:spcPct val="150000"/>
                        </a:lnSpc>
                        <a:spcAft>
                          <a:spcPts val="0"/>
                        </a:spcAft>
                      </a:pPr>
                      <a:r>
                        <a:rPr lang="zh-CN" sz="1800" kern="0" dirty="0">
                          <a:effectLst/>
                          <a:latin typeface="微软雅黑" panose="020B0503020204020204" pitchFamily="34" charset="-122"/>
                          <a:ea typeface="微软雅黑" panose="020B0503020204020204" pitchFamily="34" charset="-122"/>
                        </a:rPr>
                        <a:t>接收</a:t>
                      </a:r>
                      <a:r>
                        <a:rPr lang="en-US" sz="1800" kern="0" dirty="0" err="1">
                          <a:effectLst/>
                          <a:latin typeface="微软雅黑" panose="020B0503020204020204" pitchFamily="34" charset="-122"/>
                          <a:ea typeface="微软雅黑" panose="020B0503020204020204" pitchFamily="34" charset="-122"/>
                        </a:rPr>
                        <a:t>boolearn</a:t>
                      </a:r>
                      <a:r>
                        <a:rPr lang="zh-CN" sz="1800" kern="0" dirty="0">
                          <a:effectLst/>
                          <a:latin typeface="微软雅黑" panose="020B0503020204020204" pitchFamily="34" charset="-122"/>
                          <a:ea typeface="微软雅黑" panose="020B0503020204020204" pitchFamily="34" charset="-122"/>
                        </a:rPr>
                        <a:t>。默认为</a:t>
                      </a:r>
                      <a:r>
                        <a:rPr lang="en-US" sz="1800" kern="0" dirty="0">
                          <a:effectLst/>
                          <a:latin typeface="微软雅黑" panose="020B0503020204020204" pitchFamily="34" charset="-122"/>
                          <a:ea typeface="微软雅黑" panose="020B0503020204020204" pitchFamily="34" charset="-122"/>
                        </a:rPr>
                        <a:t>True</a:t>
                      </a:r>
                      <a:r>
                        <a:rPr lang="zh-CN" sz="1800" kern="0" dirty="0">
                          <a:effectLst/>
                          <a:latin typeface="微软雅黑" panose="020B0503020204020204" pitchFamily="34" charset="-122"/>
                          <a:ea typeface="微软雅黑" panose="020B0503020204020204" pitchFamily="34" charset="-122"/>
                        </a:rPr>
                        <a:t>。汇总（</a:t>
                      </a:r>
                      <a:r>
                        <a:rPr lang="en-US" sz="1800" kern="0" dirty="0">
                          <a:effectLst/>
                          <a:latin typeface="微软雅黑" panose="020B0503020204020204" pitchFamily="34" charset="-122"/>
                          <a:ea typeface="微软雅黑" panose="020B0503020204020204" pitchFamily="34" charset="-122"/>
                        </a:rPr>
                        <a:t>Total</a:t>
                      </a:r>
                      <a:r>
                        <a:rPr lang="zh-CN" sz="1800" kern="0" dirty="0">
                          <a:effectLst/>
                          <a:latin typeface="微软雅黑" panose="020B0503020204020204" pitchFamily="34" charset="-122"/>
                          <a:ea typeface="微软雅黑" panose="020B0503020204020204" pitchFamily="34" charset="-122"/>
                        </a:rPr>
                        <a:t>）功能的开关，设为</a:t>
                      </a:r>
                      <a:r>
                        <a:rPr lang="en-US" sz="1800" kern="0" dirty="0">
                          <a:effectLst/>
                          <a:latin typeface="微软雅黑" panose="020B0503020204020204" pitchFamily="34" charset="-122"/>
                          <a:ea typeface="微软雅黑" panose="020B0503020204020204" pitchFamily="34" charset="-122"/>
                        </a:rPr>
                        <a:t>True</a:t>
                      </a:r>
                      <a:r>
                        <a:rPr lang="zh-CN" sz="1800" kern="0" dirty="0">
                          <a:effectLst/>
                          <a:latin typeface="微软雅黑" panose="020B0503020204020204" pitchFamily="34" charset="-122"/>
                          <a:ea typeface="微软雅黑" panose="020B0503020204020204" pitchFamily="34" charset="-122"/>
                        </a:rPr>
                        <a:t>后结果集中会出现名为“</a:t>
                      </a:r>
                      <a:r>
                        <a:rPr lang="en-US" sz="1800" kern="0" dirty="0">
                          <a:effectLst/>
                          <a:latin typeface="微软雅黑" panose="020B0503020204020204" pitchFamily="34" charset="-122"/>
                          <a:ea typeface="微软雅黑" panose="020B0503020204020204" pitchFamily="34" charset="-122"/>
                        </a:rPr>
                        <a:t>ALL</a:t>
                      </a:r>
                      <a:r>
                        <a:rPr lang="zh-CN" sz="1800" kern="0" dirty="0">
                          <a:effectLst/>
                          <a:latin typeface="微软雅黑" panose="020B0503020204020204" pitchFamily="34" charset="-122"/>
                          <a:ea typeface="微软雅黑" panose="020B0503020204020204" pitchFamily="34" charset="-122"/>
                        </a:rPr>
                        <a:t>”的行和列。</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10653" marR="10653" marT="0" marB="0"/>
                </a:tc>
              </a:tr>
              <a:tr h="411451">
                <a:tc>
                  <a:txBody>
                    <a:bodyPr/>
                    <a:lstStyle/>
                    <a:p>
                      <a:pPr algn="ctr">
                        <a:lnSpc>
                          <a:spcPct val="150000"/>
                        </a:lnSpc>
                        <a:spcAft>
                          <a:spcPts val="0"/>
                        </a:spcAft>
                      </a:pPr>
                      <a:r>
                        <a:rPr lang="en-US" sz="1800" kern="0" dirty="0">
                          <a:effectLst/>
                          <a:latin typeface="微软雅黑" panose="020B0503020204020204" pitchFamily="34" charset="-122"/>
                          <a:ea typeface="微软雅黑" panose="020B0503020204020204" pitchFamily="34" charset="-122"/>
                        </a:rPr>
                        <a:t>normalize</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10653" marR="10653" marT="0" marB="0" anchor="ctr"/>
                </a:tc>
                <a:tc>
                  <a:txBody>
                    <a:bodyPr/>
                    <a:lstStyle/>
                    <a:p>
                      <a:pPr>
                        <a:lnSpc>
                          <a:spcPct val="150000"/>
                        </a:lnSpc>
                        <a:spcAft>
                          <a:spcPts val="0"/>
                        </a:spcAft>
                      </a:pPr>
                      <a:r>
                        <a:rPr lang="zh-CN" sz="1800" kern="0" dirty="0">
                          <a:effectLst/>
                          <a:latin typeface="微软雅黑" panose="020B0503020204020204" pitchFamily="34" charset="-122"/>
                          <a:ea typeface="微软雅黑" panose="020B0503020204020204" pitchFamily="34" charset="-122"/>
                        </a:rPr>
                        <a:t>接收</a:t>
                      </a:r>
                      <a:r>
                        <a:rPr lang="en-US" sz="1800" kern="0" dirty="0" err="1">
                          <a:effectLst/>
                          <a:latin typeface="微软雅黑" panose="020B0503020204020204" pitchFamily="34" charset="-122"/>
                          <a:ea typeface="微软雅黑" panose="020B0503020204020204" pitchFamily="34" charset="-122"/>
                        </a:rPr>
                        <a:t>boolearn</a:t>
                      </a:r>
                      <a:r>
                        <a:rPr lang="zh-CN" sz="1800" kern="0" dirty="0">
                          <a:effectLst/>
                          <a:latin typeface="微软雅黑" panose="020B0503020204020204" pitchFamily="34" charset="-122"/>
                          <a:ea typeface="微软雅黑" panose="020B0503020204020204" pitchFamily="34" charset="-122"/>
                        </a:rPr>
                        <a:t>。表示是否对值进行标准化。默认为</a:t>
                      </a:r>
                      <a:r>
                        <a:rPr lang="en-US" sz="1800" kern="0" dirty="0">
                          <a:effectLst/>
                          <a:latin typeface="微软雅黑" panose="020B0503020204020204" pitchFamily="34" charset="-122"/>
                          <a:ea typeface="微软雅黑" panose="020B0503020204020204" pitchFamily="34" charset="-122"/>
                        </a:rPr>
                        <a:t>False</a:t>
                      </a:r>
                      <a:r>
                        <a:rPr lang="zh-CN" sz="1800" kern="0" dirty="0">
                          <a:effectLst/>
                          <a:latin typeface="微软雅黑" panose="020B0503020204020204" pitchFamily="34" charset="-122"/>
                          <a:ea typeface="微软雅黑" panose="020B0503020204020204" pitchFamily="34" charset="-122"/>
                        </a:rPr>
                        <a:t>。</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10653" marR="10653" marT="0" marB="0"/>
                </a:tc>
              </a:tr>
            </a:tbl>
          </a:graphicData>
        </a:graphic>
      </p:graphicFrame>
      <p:sp>
        <p:nvSpPr>
          <p:cNvPr id="21541" name="内容占位符 3"/>
          <p:cNvSpPr txBox="1"/>
          <p:nvPr/>
        </p:nvSpPr>
        <p:spPr>
          <a:xfrm>
            <a:off x="423863" y="1138238"/>
            <a:ext cx="11107737" cy="427037"/>
          </a:xfrm>
          <a:prstGeom prst="rect">
            <a:avLst/>
          </a:prstGeom>
          <a:noFill/>
          <a:ln w="9525">
            <a:noFill/>
          </a:ln>
        </p:spPr>
        <p:txBody>
          <a:bodyPr anchor="ctr"/>
          <a:lstStyle/>
          <a:p>
            <a:pPr eaLnBrk="0" hangingPunct="0">
              <a:spcBef>
                <a:spcPct val="20000"/>
              </a:spcBef>
              <a:buClr>
                <a:srgbClr val="000066"/>
              </a:buClr>
              <a:buFont typeface="Wingdings" panose="05000000000000000000" pitchFamily="2" charset="2"/>
            </a:pPr>
            <a:r>
              <a:rPr lang="en-US" altLang="zh-CN" sz="2000" b="1" dirty="0">
                <a:latin typeface="微软雅黑" panose="020B0503020204020204" pitchFamily="34" charset="-122"/>
                <a:ea typeface="微软雅黑" panose="020B0503020204020204" pitchFamily="34" charset="-122"/>
              </a:rPr>
              <a:t>crosstab</a:t>
            </a:r>
            <a:r>
              <a:rPr lang="zh-CN" altLang="en-US" sz="2000" b="1" dirty="0">
                <a:latin typeface="微软雅黑" panose="020B0503020204020204" pitchFamily="34" charset="-122"/>
                <a:ea typeface="微软雅黑" panose="020B0503020204020204" pitchFamily="34" charset="-122"/>
              </a:rPr>
              <a:t>的常用参数及其说明</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内容占位符 1"/>
          <p:cNvSpPr>
            <a:spLocks noGrp="1"/>
          </p:cNvSpPr>
          <p:nvPr>
            <p:ph idx="1"/>
          </p:nvPr>
        </p:nvSpPr>
        <p:spPr>
          <a:xfrm>
            <a:off x="423863" y="1754188"/>
            <a:ext cx="5337175" cy="4370387"/>
          </a:xfrm>
        </p:spPr>
        <p:txBody>
          <a:bodyPr vert="horz" wrap="square" lIns="91440" tIns="45720" rIns="91440" bIns="45720" anchor="t"/>
          <a:lstStyle/>
          <a:p>
            <a:pPr>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使用</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concat</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函数时，在默认情况下，即</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axis=0</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时，</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concat</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做列对齐，将不同行索引的两张或多张表纵向合并。在两张表的列名并不完全相同的情况下，可</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join</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参数取值为</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inner</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时，返回的仅仅是列名交集所代表的列，取值为</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outer</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时，返回的是两者列名的并集所代表的列，其原理示意如</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图。</a:t>
            </a:r>
            <a:endParaRPr kumimoji="1" lang="en-US" altLang="zh-CN" dirty="0">
              <a:latin typeface="微软雅黑" panose="020B0503020204020204" pitchFamily="34" charset="-122"/>
              <a:ea typeface="微软雅黑" panose="020B0503020204020204" pitchFamily="34" charset="-122"/>
              <a:cs typeface="宋体" panose="02010600030101010101" pitchFamily="2" charset="-122"/>
            </a:endParaRPr>
          </a:p>
          <a:p>
            <a:pPr>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不论</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join</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参数取值是</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inner</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或者</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outer</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，结果都是将两个表完全按照</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Y</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轴拼接起来</a:t>
            </a: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12290" name="标题 2"/>
          <p:cNvSpPr>
            <a:spLocks noGrp="1"/>
          </p:cNvSpPr>
          <p:nvPr>
            <p:ph type="title"/>
          </p:nvPr>
        </p:nvSpPr>
        <p:spPr>
          <a:xfrm>
            <a:off x="255588" y="358775"/>
            <a:ext cx="10972800" cy="528638"/>
          </a:xfrm>
        </p:spPr>
        <p:txBody>
          <a:bodyPr vert="horz" wrap="square" lIns="91440" tIns="45720" rIns="91440" bIns="45720" anchor="ctr"/>
          <a:lstStyle/>
          <a:p>
            <a:pPr>
              <a:buNone/>
            </a:pP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堆叠合并数据</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2291" name="内容占位符 3"/>
          <p:cNvSpPr>
            <a:spLocks noGrp="1"/>
          </p:cNvSpPr>
          <p:nvPr>
            <p:ph idx="10"/>
          </p:nvPr>
        </p:nvSpPr>
        <p:spPr>
          <a:xfrm>
            <a:off x="423863" y="1138238"/>
            <a:ext cx="11107737" cy="427037"/>
          </a:xfrm>
        </p:spPr>
        <p:txBody>
          <a:bodyPr wrap="square" lIns="91440" tIns="45720" rIns="91440" bIns="45720" anchor="ctr"/>
          <a:lstStyle/>
          <a:p>
            <a:r>
              <a:rPr kumimoji="1" lang="en-US" altLang="zh-CN" b="1" dirty="0">
                <a:latin typeface="微软雅黑" panose="020B0503020204020204" pitchFamily="34" charset="-122"/>
                <a:ea typeface="微软雅黑" panose="020B0503020204020204" pitchFamily="34" charset="-122"/>
                <a:cs typeface="宋体" panose="02010600030101010101" pitchFamily="2" charset="-122"/>
              </a:rPr>
              <a:t>2. </a:t>
            </a:r>
            <a:r>
              <a:rPr kumimoji="1" lang="zh-CN" altLang="en-US" b="1" dirty="0">
                <a:latin typeface="微软雅黑" panose="020B0503020204020204" pitchFamily="34" charset="-122"/>
                <a:ea typeface="微软雅黑" panose="020B0503020204020204" pitchFamily="34" charset="-122"/>
                <a:cs typeface="宋体" panose="02010600030101010101" pitchFamily="2" charset="-122"/>
              </a:rPr>
              <a:t>纵向堆叠</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——concat</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函数</a:t>
            </a:r>
            <a:endParaRPr kumimoji="1" lang="zh-CN" altLang="en-US" b="1" dirty="0">
              <a:latin typeface="微软雅黑" panose="020B0503020204020204" pitchFamily="34" charset="-122"/>
              <a:ea typeface="微软雅黑" panose="020B0503020204020204" pitchFamily="34" charset="-122"/>
              <a:cs typeface="宋体" panose="02010600030101010101" pitchFamily="2" charset="-122"/>
            </a:endParaRPr>
          </a:p>
        </p:txBody>
      </p:sp>
      <p:pic>
        <p:nvPicPr>
          <p:cNvPr id="12292" name="Picture 2"/>
          <p:cNvPicPr>
            <a:picLocks noChangeAspect="1"/>
          </p:cNvPicPr>
          <p:nvPr/>
        </p:nvPicPr>
        <p:blipFill>
          <a:blip r:embed="rId2"/>
          <a:stretch>
            <a:fillRect/>
          </a:stretch>
        </p:blipFill>
        <p:spPr>
          <a:xfrm>
            <a:off x="5975350" y="1149350"/>
            <a:ext cx="5491163" cy="5132388"/>
          </a:xfrm>
          <a:prstGeom prst="rect">
            <a:avLst/>
          </a:prstGeom>
          <a:noFill/>
          <a:ln w="9525" cap="flat" cmpd="sng">
            <a:solidFill>
              <a:schemeClr val="tx1"/>
            </a:solidFill>
            <a:prstDash val="solid"/>
            <a:miter/>
            <a:headEnd type="none" w="med" len="med"/>
            <a:tailEnd type="none" w="med" len="me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754188"/>
            <a:ext cx="11107738" cy="4370388"/>
          </a:xfrm>
        </p:spPr>
        <p:txBody>
          <a:bodyPr vert="horz" wrap="square" lIns="91440" tIns="45720" rIns="91440" bIns="45720" numCol="1" anchor="t" anchorCtr="0" compatLnSpc="1">
            <a:noAutofit/>
          </a:bodyPr>
          <a:lstStyle/>
          <a:p>
            <a:pPr marL="362585" marR="0" lvl="0" indent="-362585" algn="l" defTabSz="914400" rtl="0" eaLnBrk="0" fontAlgn="base" latinLnBrk="0" hangingPunct="0">
              <a:lnSpc>
                <a:spcPts val="2840"/>
              </a:lnSpc>
              <a:spcBef>
                <a:spcPts val="1000"/>
              </a:spcBef>
              <a:spcAft>
                <a:spcPct val="0"/>
              </a:spcAft>
              <a:buClr>
                <a:srgbClr val="032089"/>
              </a:buClr>
              <a:buSzTx/>
              <a:buFont typeface="Wingdings" panose="05000000000000000000" pitchFamily="2" charset="2"/>
              <a:buChar char="Ø"/>
              <a:defRPr/>
            </a:pP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append</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方法也可以用于纵向合并两张表。但是</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append</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方法实现纵向表堆叠有一个前提条件，那就是两张表的列名需要完全一致。</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append</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方法的基本语法</a:t>
            </a: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如下</a:t>
            </a:r>
            <a:endParaRPr kumimoji="1" lang="en-US"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0045" marR="0" lvl="0" indent="0" algn="l" defTabSz="914400" rtl="0" eaLnBrk="0" fontAlgn="base" latinLnBrk="0" hangingPunct="0">
              <a:lnSpc>
                <a:spcPts val="2840"/>
              </a:lnSpc>
              <a:spcBef>
                <a:spcPts val="1000"/>
              </a:spcBef>
              <a:spcAft>
                <a:spcPct val="0"/>
              </a:spcAft>
              <a:buClr>
                <a:srgbClr val="032089"/>
              </a:buClr>
              <a:buSzTx/>
              <a:buFont typeface="Wingdings" panose="05000000000000000000" pitchFamily="2" charset="2"/>
              <a:buNone/>
              <a:defRPr/>
            </a:pPr>
            <a:r>
              <a:rPr kumimoji="1" lang="en-US" altLang="zh-CN" sz="2200" b="0" i="1" u="none" strike="noStrike" kern="0" cap="none" spc="0" normalizeH="0" baseline="0" noProof="0" dirty="0" err="1"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pandas.DataFrame.</a:t>
            </a:r>
            <a:r>
              <a:rPr kumimoji="1" lang="en-US" altLang="zh-CN" sz="2200" b="1" i="1" u="none" strike="noStrike" kern="0" cap="none" spc="0" normalizeH="0" baseline="0" noProof="0" dirty="0" err="1"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append</a:t>
            </a:r>
            <a:r>
              <a:rPr kumimoji="1" lang="en-US" altLang="zh-CN" sz="2200" b="0" i="1" u="none" strike="noStrike" kern="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(self</a:t>
            </a:r>
            <a:r>
              <a:rPr kumimoji="1" lang="en-US" altLang="zh-CN" sz="22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other, </a:t>
            </a:r>
            <a:r>
              <a:rPr kumimoji="1" lang="en-US" altLang="zh-CN" sz="2200" b="0" i="1"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ignore_index</a:t>
            </a:r>
            <a:r>
              <a:rPr kumimoji="1" lang="en-US" altLang="zh-CN" sz="22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=False, </a:t>
            </a:r>
            <a:r>
              <a:rPr kumimoji="1" lang="en-US" altLang="zh-CN" sz="2200" b="0" i="1"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verify_integrity</a:t>
            </a:r>
            <a:r>
              <a:rPr kumimoji="1" lang="en-US" altLang="zh-CN" sz="22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=False)</a:t>
            </a:r>
            <a:r>
              <a:rPr kumimoji="1" lang="zh-CN" altLang="zh-CN" sz="2200" b="0" i="0" u="none" strike="noStrike" kern="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1" lang="en-US" altLang="zh-CN" sz="2200" b="0" i="0" u="none" strike="noStrike" kern="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362585" marR="0" lvl="0" indent="-362585" algn="l" defTabSz="914400" rtl="0" eaLnBrk="0" fontAlgn="base" latinLnBrk="0" hangingPunct="0">
              <a:lnSpc>
                <a:spcPts val="2840"/>
              </a:lnSpc>
              <a:spcBef>
                <a:spcPts val="1000"/>
              </a:spcBef>
              <a:spcAft>
                <a:spcPct val="0"/>
              </a:spcAft>
              <a:buClr>
                <a:srgbClr val="032089"/>
              </a:buClr>
              <a:buSzTx/>
              <a:buFont typeface="Wingdings" panose="05000000000000000000" pitchFamily="2" charset="2"/>
              <a:buChar char="Ø"/>
              <a:defRPr/>
            </a:pPr>
            <a:r>
              <a:rPr kumimoji="1" lang="zh-CN" altLang="en-US" sz="1800" b="0" i="0" u="none" strike="noStrike" kern="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常用参数如下所示。</a:t>
            </a:r>
            <a:endParaRPr kumimoji="1" lang="zh-CN" altLang="en-US" sz="18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314" name="标题 2"/>
          <p:cNvSpPr>
            <a:spLocks noGrp="1"/>
          </p:cNvSpPr>
          <p:nvPr>
            <p:ph type="title"/>
          </p:nvPr>
        </p:nvSpPr>
        <p:spPr>
          <a:xfrm>
            <a:off x="255588" y="358775"/>
            <a:ext cx="10972800" cy="528638"/>
          </a:xfrm>
        </p:spPr>
        <p:txBody>
          <a:bodyPr vert="horz" wrap="square" lIns="91440" tIns="45720" rIns="91440" bIns="45720" anchor="ctr"/>
          <a:lstStyle/>
          <a:p>
            <a:pPr>
              <a:buNone/>
            </a:pP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堆叠合并数据</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3315" name="内容占位符 3"/>
          <p:cNvSpPr>
            <a:spLocks noGrp="1"/>
          </p:cNvSpPr>
          <p:nvPr>
            <p:ph idx="10"/>
          </p:nvPr>
        </p:nvSpPr>
        <p:spPr>
          <a:xfrm>
            <a:off x="423863" y="1138238"/>
            <a:ext cx="11107737" cy="427037"/>
          </a:xfrm>
        </p:spPr>
        <p:txBody>
          <a:bodyPr wrap="square" lIns="91440" tIns="45720" rIns="91440" bIns="45720" anchor="ctr"/>
          <a:lstStyle/>
          <a:p>
            <a:r>
              <a:rPr kumimoji="1" lang="en-US" altLang="zh-CN" b="1" dirty="0">
                <a:latin typeface="微软雅黑" panose="020B0503020204020204" pitchFamily="34" charset="-122"/>
                <a:ea typeface="微软雅黑" panose="020B0503020204020204" pitchFamily="34" charset="-122"/>
                <a:cs typeface="宋体" panose="02010600030101010101" pitchFamily="2" charset="-122"/>
              </a:rPr>
              <a:t>2. </a:t>
            </a:r>
            <a:r>
              <a:rPr kumimoji="1" lang="zh-CN" altLang="en-US" b="1" dirty="0">
                <a:latin typeface="微软雅黑" panose="020B0503020204020204" pitchFamily="34" charset="-122"/>
                <a:ea typeface="微软雅黑" panose="020B0503020204020204" pitchFamily="34" charset="-122"/>
                <a:cs typeface="宋体" panose="02010600030101010101" pitchFamily="2" charset="-122"/>
              </a:rPr>
              <a:t>纵向堆叠</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——append</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方法</a:t>
            </a:r>
            <a:endParaRPr kumimoji="1"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graphicFrame>
        <p:nvGraphicFramePr>
          <p:cNvPr id="5" name="表格 4"/>
          <p:cNvGraphicFramePr>
            <a:graphicFrameLocks noGrp="1"/>
          </p:cNvGraphicFramePr>
          <p:nvPr/>
        </p:nvGraphicFramePr>
        <p:xfrm>
          <a:off x="323850" y="3606800"/>
          <a:ext cx="11215561" cy="2538510"/>
        </p:xfrm>
        <a:graphic>
          <a:graphicData uri="http://schemas.openxmlformats.org/drawingml/2006/table">
            <a:tbl>
              <a:tblPr firstRow="1" firstCol="1" bandRow="1">
                <a:tableStyleId>{5C22544A-7EE6-4342-B048-85BDC9FD1C3A}</a:tableStyleId>
              </a:tblPr>
              <a:tblGrid>
                <a:gridCol w="2006826"/>
                <a:gridCol w="9208735"/>
              </a:tblGrid>
              <a:tr h="432000">
                <a:tc>
                  <a:txBody>
                    <a:bodyPr/>
                    <a:lstStyle/>
                    <a:p>
                      <a:pPr algn="ctr">
                        <a:lnSpc>
                          <a:spcPct val="150000"/>
                        </a:lnSpc>
                        <a:spcAft>
                          <a:spcPts val="0"/>
                        </a:spcAft>
                      </a:pPr>
                      <a:r>
                        <a:rPr lang="zh-CN" sz="1800" kern="0" dirty="0">
                          <a:effectLst/>
                          <a:latin typeface="微软雅黑" panose="020B0503020204020204" pitchFamily="34" charset="-122"/>
                          <a:ea typeface="微软雅黑" panose="020B0503020204020204" pitchFamily="34" charset="-122"/>
                        </a:rPr>
                        <a:t>参数名称</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0563" marR="40563" marT="0" marB="0" anchor="ctr"/>
                </a:tc>
                <a:tc>
                  <a:txBody>
                    <a:bodyPr/>
                    <a:lstStyle/>
                    <a:p>
                      <a:pPr algn="ctr">
                        <a:lnSpc>
                          <a:spcPct val="150000"/>
                        </a:lnSpc>
                        <a:spcAft>
                          <a:spcPts val="0"/>
                        </a:spcAft>
                      </a:pPr>
                      <a:r>
                        <a:rPr lang="zh-CN" sz="1800" kern="0" dirty="0">
                          <a:effectLst/>
                          <a:latin typeface="微软雅黑" panose="020B0503020204020204" pitchFamily="34" charset="-122"/>
                          <a:ea typeface="微软雅黑" panose="020B0503020204020204" pitchFamily="34" charset="-122"/>
                        </a:rPr>
                        <a:t>说明</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0563" marR="40563" marT="0" marB="0" anchor="ctr"/>
                </a:tc>
              </a:tr>
              <a:tr h="432000">
                <a:tc>
                  <a:txBody>
                    <a:bodyPr/>
                    <a:lstStyle/>
                    <a:p>
                      <a:pPr algn="ctr">
                        <a:lnSpc>
                          <a:spcPct val="150000"/>
                        </a:lnSpc>
                        <a:spcAft>
                          <a:spcPts val="0"/>
                        </a:spcAft>
                      </a:pPr>
                      <a:r>
                        <a:rPr lang="en-US" sz="1800" b="0" kern="0">
                          <a:effectLst/>
                          <a:latin typeface="微软雅黑" panose="020B0503020204020204" pitchFamily="34" charset="-122"/>
                          <a:ea typeface="微软雅黑" panose="020B0503020204020204" pitchFamily="34" charset="-122"/>
                        </a:rPr>
                        <a:t>other</a:t>
                      </a:r>
                      <a:endParaRPr lang="zh-CN" sz="1800" b="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40563" marR="40563" marT="0" marB="0" anchor="ctr"/>
                </a:tc>
                <a:tc>
                  <a:txBody>
                    <a:bodyPr/>
                    <a:lstStyle/>
                    <a:p>
                      <a:pPr algn="just">
                        <a:lnSpc>
                          <a:spcPct val="150000"/>
                        </a:lnSpc>
                        <a:spcAft>
                          <a:spcPts val="0"/>
                        </a:spcAft>
                      </a:pPr>
                      <a:r>
                        <a:rPr lang="zh-CN" sz="1800" kern="0">
                          <a:effectLst/>
                          <a:latin typeface="微软雅黑" panose="020B0503020204020204" pitchFamily="34" charset="-122"/>
                          <a:ea typeface="微软雅黑" panose="020B0503020204020204" pitchFamily="34" charset="-122"/>
                        </a:rPr>
                        <a:t>接收</a:t>
                      </a:r>
                      <a:r>
                        <a:rPr lang="en-US" sz="1800" kern="0">
                          <a:effectLst/>
                          <a:latin typeface="微软雅黑" panose="020B0503020204020204" pitchFamily="34" charset="-122"/>
                          <a:ea typeface="微软雅黑" panose="020B0503020204020204" pitchFamily="34" charset="-122"/>
                        </a:rPr>
                        <a:t>DataFrame</a:t>
                      </a:r>
                      <a:r>
                        <a:rPr lang="zh-CN" sz="1800" kern="0">
                          <a:effectLst/>
                          <a:latin typeface="微软雅黑" panose="020B0503020204020204" pitchFamily="34" charset="-122"/>
                          <a:ea typeface="微软雅黑" panose="020B0503020204020204" pitchFamily="34" charset="-122"/>
                        </a:rPr>
                        <a:t>或</a:t>
                      </a:r>
                      <a:r>
                        <a:rPr lang="en-US" sz="1800" kern="0">
                          <a:effectLst/>
                          <a:latin typeface="微软雅黑" panose="020B0503020204020204" pitchFamily="34" charset="-122"/>
                          <a:ea typeface="微软雅黑" panose="020B0503020204020204" pitchFamily="34" charset="-122"/>
                        </a:rPr>
                        <a:t>Series</a:t>
                      </a:r>
                      <a:r>
                        <a:rPr lang="zh-CN" sz="1800" kern="0">
                          <a:effectLst/>
                          <a:latin typeface="微软雅黑" panose="020B0503020204020204" pitchFamily="34" charset="-122"/>
                          <a:ea typeface="微软雅黑" panose="020B0503020204020204" pitchFamily="34" charset="-122"/>
                        </a:rPr>
                        <a:t>。表示要添加的新数据。无默认。</a:t>
                      </a:r>
                      <a:endParaRPr lang="zh-CN" sz="18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40563" marR="40563" marT="0" marB="0" anchor="ctr"/>
                </a:tc>
              </a:tr>
              <a:tr h="900000">
                <a:tc>
                  <a:txBody>
                    <a:bodyPr/>
                    <a:lstStyle/>
                    <a:p>
                      <a:pPr algn="ctr">
                        <a:lnSpc>
                          <a:spcPct val="150000"/>
                        </a:lnSpc>
                        <a:spcAft>
                          <a:spcPts val="0"/>
                        </a:spcAft>
                      </a:pPr>
                      <a:r>
                        <a:rPr lang="en-US" sz="1800" b="0" kern="0">
                          <a:effectLst/>
                          <a:latin typeface="微软雅黑" panose="020B0503020204020204" pitchFamily="34" charset="-122"/>
                          <a:ea typeface="微软雅黑" panose="020B0503020204020204" pitchFamily="34" charset="-122"/>
                        </a:rPr>
                        <a:t>ignore_index</a:t>
                      </a:r>
                      <a:endParaRPr lang="zh-CN" sz="1800" b="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40563" marR="40563" marT="0" marB="0" anchor="ctr"/>
                </a:tc>
                <a:tc>
                  <a:txBody>
                    <a:bodyPr/>
                    <a:lstStyle/>
                    <a:p>
                      <a:pPr algn="just">
                        <a:lnSpc>
                          <a:spcPct val="150000"/>
                        </a:lnSpc>
                        <a:spcAft>
                          <a:spcPts val="0"/>
                        </a:spcAft>
                      </a:pPr>
                      <a:r>
                        <a:rPr lang="zh-CN" sz="1800" kern="0" dirty="0">
                          <a:effectLst/>
                          <a:latin typeface="微软雅黑" panose="020B0503020204020204" pitchFamily="34" charset="-122"/>
                          <a:ea typeface="微软雅黑" panose="020B0503020204020204" pitchFamily="34" charset="-122"/>
                        </a:rPr>
                        <a:t>接收</a:t>
                      </a:r>
                      <a:r>
                        <a:rPr lang="en-US" sz="1800" kern="0" dirty="0" err="1">
                          <a:effectLst/>
                          <a:latin typeface="微软雅黑" panose="020B0503020204020204" pitchFamily="34" charset="-122"/>
                          <a:ea typeface="微软雅黑" panose="020B0503020204020204" pitchFamily="34" charset="-122"/>
                        </a:rPr>
                        <a:t>boolean</a:t>
                      </a:r>
                      <a:r>
                        <a:rPr lang="zh-CN" sz="1800" kern="0" dirty="0">
                          <a:effectLst/>
                          <a:latin typeface="微软雅黑" panose="020B0503020204020204" pitchFamily="34" charset="-122"/>
                          <a:ea typeface="微软雅黑" panose="020B0503020204020204" pitchFamily="34" charset="-122"/>
                        </a:rPr>
                        <a:t>。如果输入</a:t>
                      </a:r>
                      <a:r>
                        <a:rPr lang="en-US" sz="1800" kern="0" dirty="0">
                          <a:effectLst/>
                          <a:latin typeface="微软雅黑" panose="020B0503020204020204" pitchFamily="34" charset="-122"/>
                          <a:ea typeface="微软雅黑" panose="020B0503020204020204" pitchFamily="34" charset="-122"/>
                        </a:rPr>
                        <a:t>True</a:t>
                      </a:r>
                      <a:r>
                        <a:rPr lang="zh-CN" sz="1800" kern="0" dirty="0">
                          <a:effectLst/>
                          <a:latin typeface="微软雅黑" panose="020B0503020204020204" pitchFamily="34" charset="-122"/>
                          <a:ea typeface="微软雅黑" panose="020B0503020204020204" pitchFamily="34" charset="-122"/>
                        </a:rPr>
                        <a:t>，会对新生成的</a:t>
                      </a:r>
                      <a:r>
                        <a:rPr lang="en-US" sz="1800" kern="0" dirty="0" err="1">
                          <a:effectLst/>
                          <a:latin typeface="微软雅黑" panose="020B0503020204020204" pitchFamily="34" charset="-122"/>
                          <a:ea typeface="微软雅黑" panose="020B0503020204020204" pitchFamily="34" charset="-122"/>
                        </a:rPr>
                        <a:t>DataFrame</a:t>
                      </a:r>
                      <a:r>
                        <a:rPr lang="zh-CN" sz="1800" kern="0" dirty="0">
                          <a:effectLst/>
                          <a:latin typeface="微软雅黑" panose="020B0503020204020204" pitchFamily="34" charset="-122"/>
                          <a:ea typeface="微软雅黑" panose="020B0503020204020204" pitchFamily="34" charset="-122"/>
                        </a:rPr>
                        <a:t>使用新的索引（自动产生）而忽略原来数据的索引。默认为</a:t>
                      </a:r>
                      <a:r>
                        <a:rPr lang="en-US" sz="1800" kern="0" dirty="0">
                          <a:effectLst/>
                          <a:latin typeface="微软雅黑" panose="020B0503020204020204" pitchFamily="34" charset="-122"/>
                          <a:ea typeface="微软雅黑" panose="020B0503020204020204" pitchFamily="34" charset="-122"/>
                        </a:rPr>
                        <a:t>False</a:t>
                      </a:r>
                      <a:r>
                        <a:rPr lang="zh-CN" sz="1800" kern="0" dirty="0">
                          <a:effectLst/>
                          <a:latin typeface="微软雅黑" panose="020B0503020204020204" pitchFamily="34" charset="-122"/>
                          <a:ea typeface="微软雅黑" panose="020B0503020204020204" pitchFamily="34" charset="-122"/>
                        </a:rPr>
                        <a:t>。</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0563" marR="40563" marT="0" marB="0" anchor="ctr"/>
                </a:tc>
              </a:tr>
              <a:tr h="432000">
                <a:tc>
                  <a:txBody>
                    <a:bodyPr/>
                    <a:lstStyle/>
                    <a:p>
                      <a:pPr algn="ctr">
                        <a:lnSpc>
                          <a:spcPct val="150000"/>
                        </a:lnSpc>
                        <a:spcAft>
                          <a:spcPts val="0"/>
                        </a:spcAft>
                      </a:pPr>
                      <a:r>
                        <a:rPr lang="en-US" sz="1800" b="0" kern="0" dirty="0" err="1">
                          <a:effectLst/>
                          <a:latin typeface="微软雅黑" panose="020B0503020204020204" pitchFamily="34" charset="-122"/>
                          <a:ea typeface="微软雅黑" panose="020B0503020204020204" pitchFamily="34" charset="-122"/>
                        </a:rPr>
                        <a:t>verify_integrity</a:t>
                      </a:r>
                      <a:endParaRPr lang="zh-CN" sz="18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0563" marR="40563" marT="0" marB="0" anchor="ctr"/>
                </a:tc>
                <a:tc>
                  <a:txBody>
                    <a:bodyPr/>
                    <a:lstStyle/>
                    <a:p>
                      <a:pPr algn="just">
                        <a:lnSpc>
                          <a:spcPct val="150000"/>
                        </a:lnSpc>
                        <a:spcAft>
                          <a:spcPts val="0"/>
                        </a:spcAft>
                      </a:pPr>
                      <a:r>
                        <a:rPr lang="zh-CN" sz="1800" kern="0" dirty="0">
                          <a:effectLst/>
                          <a:latin typeface="微软雅黑" panose="020B0503020204020204" pitchFamily="34" charset="-122"/>
                          <a:ea typeface="微软雅黑" panose="020B0503020204020204" pitchFamily="34" charset="-122"/>
                        </a:rPr>
                        <a:t>接收</a:t>
                      </a:r>
                      <a:r>
                        <a:rPr lang="en-US" sz="1800" kern="0" dirty="0" err="1">
                          <a:effectLst/>
                          <a:latin typeface="微软雅黑" panose="020B0503020204020204" pitchFamily="34" charset="-122"/>
                          <a:ea typeface="微软雅黑" panose="020B0503020204020204" pitchFamily="34" charset="-122"/>
                        </a:rPr>
                        <a:t>boolean</a:t>
                      </a:r>
                      <a:r>
                        <a:rPr lang="zh-CN" sz="1800" kern="0" dirty="0">
                          <a:effectLst/>
                          <a:latin typeface="微软雅黑" panose="020B0503020204020204" pitchFamily="34" charset="-122"/>
                          <a:ea typeface="微软雅黑" panose="020B0503020204020204" pitchFamily="34" charset="-122"/>
                        </a:rPr>
                        <a:t>。如果输入</a:t>
                      </a:r>
                      <a:r>
                        <a:rPr lang="en-US" sz="1800" kern="0" dirty="0">
                          <a:effectLst/>
                          <a:latin typeface="微软雅黑" panose="020B0503020204020204" pitchFamily="34" charset="-122"/>
                          <a:ea typeface="微软雅黑" panose="020B0503020204020204" pitchFamily="34" charset="-122"/>
                        </a:rPr>
                        <a:t>True</a:t>
                      </a:r>
                      <a:r>
                        <a:rPr lang="zh-CN" sz="1800" kern="0" dirty="0">
                          <a:effectLst/>
                          <a:latin typeface="微软雅黑" panose="020B0503020204020204" pitchFamily="34" charset="-122"/>
                          <a:ea typeface="微软雅黑" panose="020B0503020204020204" pitchFamily="34" charset="-122"/>
                        </a:rPr>
                        <a:t>，那么当</a:t>
                      </a:r>
                      <a:r>
                        <a:rPr lang="en-US" sz="1800" kern="0" dirty="0" err="1">
                          <a:effectLst/>
                          <a:latin typeface="微软雅黑" panose="020B0503020204020204" pitchFamily="34" charset="-122"/>
                          <a:ea typeface="微软雅黑" panose="020B0503020204020204" pitchFamily="34" charset="-122"/>
                        </a:rPr>
                        <a:t>ignore_index</a:t>
                      </a:r>
                      <a:r>
                        <a:rPr lang="zh-CN" sz="1800" kern="0" dirty="0">
                          <a:effectLst/>
                          <a:latin typeface="微软雅黑" panose="020B0503020204020204" pitchFamily="34" charset="-122"/>
                          <a:ea typeface="微软雅黑" panose="020B0503020204020204" pitchFamily="34" charset="-122"/>
                        </a:rPr>
                        <a:t>为</a:t>
                      </a:r>
                      <a:r>
                        <a:rPr lang="en-US" sz="1800" kern="0" dirty="0">
                          <a:effectLst/>
                          <a:latin typeface="微软雅黑" panose="020B0503020204020204" pitchFamily="34" charset="-122"/>
                          <a:ea typeface="微软雅黑" panose="020B0503020204020204" pitchFamily="34" charset="-122"/>
                        </a:rPr>
                        <a:t>False</a:t>
                      </a:r>
                      <a:r>
                        <a:rPr lang="zh-CN" sz="1800" kern="0" dirty="0">
                          <a:effectLst/>
                          <a:latin typeface="微软雅黑" panose="020B0503020204020204" pitchFamily="34" charset="-122"/>
                          <a:ea typeface="微软雅黑" panose="020B0503020204020204" pitchFamily="34" charset="-122"/>
                        </a:rPr>
                        <a:t>时，会检查添加的数据索引是否冲突，如果冲突，则会添加失败。默认为</a:t>
                      </a:r>
                      <a:r>
                        <a:rPr lang="en-US" sz="1800" kern="0" dirty="0">
                          <a:effectLst/>
                          <a:latin typeface="微软雅黑" panose="020B0503020204020204" pitchFamily="34" charset="-122"/>
                          <a:ea typeface="微软雅黑" panose="020B0503020204020204" pitchFamily="34" charset="-122"/>
                        </a:rPr>
                        <a:t>False</a:t>
                      </a:r>
                      <a:r>
                        <a:rPr lang="zh-CN" sz="1800" kern="0" dirty="0">
                          <a:effectLst/>
                          <a:latin typeface="微软雅黑" panose="020B0503020204020204" pitchFamily="34" charset="-122"/>
                          <a:ea typeface="微软雅黑" panose="020B0503020204020204" pitchFamily="34" charset="-122"/>
                        </a:rPr>
                        <a:t>。</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0563" marR="40563" marT="0" marB="0" anchor="ct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内容占位符 1"/>
          <p:cNvSpPr>
            <a:spLocks noGrp="1"/>
          </p:cNvSpPr>
          <p:nvPr>
            <p:ph idx="1"/>
          </p:nvPr>
        </p:nvSpPr>
        <p:spPr>
          <a:xfrm>
            <a:off x="423863" y="1754188"/>
            <a:ext cx="11107737" cy="4370387"/>
          </a:xfrm>
        </p:spPr>
        <p:txBody>
          <a:bodyPr vert="horz" wrap="square" lIns="91440" tIns="45720" rIns="91440" bIns="45720" anchor="t"/>
          <a:lstStyle/>
          <a:p>
            <a:pPr>
              <a:buClr>
                <a:srgbClr val="032089"/>
              </a:buClr>
            </a:pP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主键合并，即通过一个或多个键将两个数据集的行连接起来，类似于</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SQL</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中的</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JOIN</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。针对同一个主键存在两张包含不同字段的表，将其根据某几个字段一一对应拼接起来，结果集列数为两个元数据的列数和减去连接键的数量</a:t>
            </a:r>
            <a:r>
              <a:rPr kumimoji="1" lang="zh-CN" altLang="en-US" dirty="0">
                <a:latin typeface="微软雅黑" panose="020B0503020204020204" pitchFamily="34" charset="-122"/>
                <a:ea typeface="微软雅黑" panose="020B0503020204020204" pitchFamily="34" charset="-122"/>
                <a:cs typeface="宋体" panose="02010600030101010101" pitchFamily="2" charset="-122"/>
              </a:rPr>
              <a:t>。</a:t>
            </a:r>
          </a:p>
        </p:txBody>
      </p:sp>
      <p:sp>
        <p:nvSpPr>
          <p:cNvPr id="14338" name="标题 2"/>
          <p:cNvSpPr>
            <a:spLocks noGrp="1"/>
          </p:cNvSpPr>
          <p:nvPr>
            <p:ph type="title"/>
          </p:nvPr>
        </p:nvSpPr>
        <p:spPr>
          <a:xfrm>
            <a:off x="255588" y="358775"/>
            <a:ext cx="10972800" cy="528638"/>
          </a:xfrm>
        </p:spPr>
        <p:txBody>
          <a:bodyPr vert="horz" wrap="square" lIns="91440" tIns="45720" rIns="91440" bIns="45720" anchor="ctr"/>
          <a:lstStyle/>
          <a:p>
            <a:pPr>
              <a:buNone/>
            </a:pP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主键合并数据</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4339" name="内容占位符 3"/>
          <p:cNvSpPr>
            <a:spLocks noGrp="1"/>
          </p:cNvSpPr>
          <p:nvPr>
            <p:ph idx="10"/>
          </p:nvPr>
        </p:nvSpPr>
        <p:spPr>
          <a:xfrm>
            <a:off x="423863" y="1138238"/>
            <a:ext cx="11107737" cy="427037"/>
          </a:xfrm>
        </p:spPr>
        <p:txBody>
          <a:bodyPr wrap="square" lIns="91440" tIns="45720" rIns="91440" bIns="45720" anchor="ctr"/>
          <a:lstStyle/>
          <a:p>
            <a:r>
              <a:rPr kumimoji="1" lang="zh-CN" altLang="zh-CN" b="1" dirty="0">
                <a:latin typeface="微软雅黑" panose="020B0503020204020204" pitchFamily="34" charset="-122"/>
                <a:ea typeface="微软雅黑" panose="020B0503020204020204" pitchFamily="34" charset="-122"/>
                <a:cs typeface="宋体" panose="02010600030101010101" pitchFamily="2" charset="-122"/>
              </a:rPr>
              <a:t>主键合并</a:t>
            </a:r>
            <a:endParaRPr kumimoji="1" lang="zh-CN" altLang="en-US" b="1" dirty="0">
              <a:latin typeface="微软雅黑" panose="020B0503020204020204" pitchFamily="34" charset="-122"/>
              <a:ea typeface="微软雅黑" panose="020B0503020204020204" pitchFamily="34" charset="-122"/>
              <a:cs typeface="宋体" panose="02010600030101010101" pitchFamily="2" charset="-122"/>
            </a:endParaRPr>
          </a:p>
        </p:txBody>
      </p:sp>
      <p:pic>
        <p:nvPicPr>
          <p:cNvPr id="14340" name="Picture 2"/>
          <p:cNvPicPr>
            <a:picLocks noChangeAspect="1"/>
          </p:cNvPicPr>
          <p:nvPr/>
        </p:nvPicPr>
        <p:blipFill>
          <a:blip r:embed="rId2"/>
          <a:stretch>
            <a:fillRect/>
          </a:stretch>
        </p:blipFill>
        <p:spPr>
          <a:xfrm>
            <a:off x="2708275" y="3379788"/>
            <a:ext cx="6030913" cy="2320925"/>
          </a:xfrm>
          <a:prstGeom prst="rect">
            <a:avLst/>
          </a:prstGeom>
          <a:noFill/>
          <a:ln w="9525" cap="flat" cmpd="sng">
            <a:solidFill>
              <a:schemeClr val="tx1"/>
            </a:solidFill>
            <a:prstDash val="solid"/>
            <a:miter/>
            <a:headEnd type="none" w="med" len="med"/>
            <a:tailEnd type="none" w="med" len="me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61938" y="1762125"/>
            <a:ext cx="11730038" cy="4370388"/>
          </a:xfrm>
        </p:spPr>
        <p:txBody>
          <a:bodyPr vert="horz" wrap="square" lIns="91440" tIns="45720" rIns="91440" bIns="45720" numCol="1" anchor="t" anchorCtr="0" compatLnSpc="1">
            <a:noAutofit/>
          </a:bodyPr>
          <a:lstStyle/>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和数据库的</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join</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一样，</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merge</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函数也有左连接（</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left</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）、右连接（</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right</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）、内连接（</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inner</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）和外连接（</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outer</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），但比起数据库</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SQL</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语言中的</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join</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和</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merge</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函数还有其自身独到之处，例如可以在合并过程中对数据集中的数据进行排序等。</a:t>
            </a:r>
            <a:endParaRPr kumimoji="1" lang="en-US" altLang="zh-CN" sz="1800" b="0" i="1"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360045" marR="0" lvl="0" indent="0"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None/>
              <a:defRPr/>
            </a:pPr>
            <a:r>
              <a:rPr kumimoji="1" lang="en-US" altLang="zh-CN" sz="2200" b="0" i="1" u="none" strike="noStrike" kern="0" cap="none" spc="0" normalizeH="0" baseline="0" noProof="0" dirty="0" err="1"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pandas.</a:t>
            </a:r>
            <a:r>
              <a:rPr kumimoji="1" lang="en-US" altLang="zh-CN" sz="2200" b="1" i="1" u="none" strike="noStrike" kern="0" cap="none" spc="0" normalizeH="0" baseline="0" noProof="0" dirty="0" err="1"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merge</a:t>
            </a:r>
            <a:r>
              <a:rPr kumimoji="1" lang="en-US" altLang="zh-CN" sz="2200" b="0" i="1" u="none" strike="noStrike" kern="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(left</a:t>
            </a:r>
            <a:r>
              <a:rPr kumimoji="1" lang="en-US" altLang="zh-CN" sz="22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right, how='inner', on=None, </a:t>
            </a:r>
            <a:r>
              <a:rPr kumimoji="1" lang="en-US" altLang="zh-CN" sz="2200" b="0" i="1"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left_on</a:t>
            </a:r>
            <a:r>
              <a:rPr kumimoji="1" lang="en-US" altLang="zh-CN" sz="22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=None, </a:t>
            </a:r>
            <a:r>
              <a:rPr kumimoji="1" lang="en-US" altLang="zh-CN" sz="2200" b="0" i="1"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right_on</a:t>
            </a:r>
            <a:r>
              <a:rPr kumimoji="1" lang="en-US" altLang="zh-CN" sz="22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=None, </a:t>
            </a:r>
            <a:r>
              <a:rPr kumimoji="1" lang="en-US" altLang="zh-CN" sz="2200" b="0" i="1" u="none" strike="noStrike" kern="0" cap="none" spc="0" normalizeH="0" baseline="0" noProof="0" dirty="0" err="1"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left_index</a:t>
            </a:r>
            <a:r>
              <a:rPr kumimoji="1" lang="en-US" altLang="zh-CN" sz="2200" b="0" i="1" u="none" strike="noStrike" kern="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=False</a:t>
            </a:r>
            <a:r>
              <a:rPr kumimoji="1" lang="en-US" altLang="zh-CN" sz="22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200" b="0" i="1" u="none" strike="noStrike" kern="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right_index</a:t>
            </a:r>
            <a:r>
              <a:rPr kumimoji="1" lang="en-US" altLang="zh-CN" sz="22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=False, sort=False, suffixes=('_x', '_y'), copy=True, </a:t>
            </a:r>
            <a:r>
              <a:rPr kumimoji="1" lang="en-US" altLang="zh-CN" sz="2200" b="0" i="1" u="none" strike="noStrike" kern="0" cap="none" spc="0" normalizeH="0" baseline="0" noProof="0" dirty="0" smtClean="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indicator=False)</a:t>
            </a:r>
          </a:p>
          <a:p>
            <a:pPr marL="362585" marR="0" lvl="0" indent="-362585" algn="l" defTabSz="914400" rtl="0" eaLnBrk="0" fontAlgn="base" latinLnBrk="0" hangingPunct="0">
              <a:lnSpc>
                <a:spcPct val="150000"/>
              </a:lnSpc>
              <a:spcBef>
                <a:spcPts val="1000"/>
              </a:spcBef>
              <a:spcAft>
                <a:spcPct val="0"/>
              </a:spcAft>
              <a:buClr>
                <a:srgbClr val="032089"/>
              </a:buClr>
              <a:buSzTx/>
              <a:buFont typeface="Wingdings" panose="05000000000000000000" pitchFamily="2" charset="2"/>
              <a:buChar char="Ø"/>
              <a:defRPr/>
            </a:pP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可根据</a:t>
            </a:r>
            <a:r>
              <a:rPr kumimoji="1" lang="en-US"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merge</a:t>
            </a:r>
            <a:r>
              <a:rPr kumimoji="1" lang="zh-CN" altLang="zh-CN" sz="18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函数中的参数说明，并按照需求修改相关参数，就可以多种方法实现主键</a:t>
            </a:r>
            <a:r>
              <a:rPr kumimoji="1" lang="zh-CN" altLang="zh-CN"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合并</a:t>
            </a:r>
            <a:r>
              <a:rPr kumimoji="1" lang="zh-CN" altLang="en-US" sz="1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1" lang="zh-CN" altLang="en-US" sz="18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362" name="标题 2"/>
          <p:cNvSpPr>
            <a:spLocks noGrp="1"/>
          </p:cNvSpPr>
          <p:nvPr>
            <p:ph type="title"/>
          </p:nvPr>
        </p:nvSpPr>
        <p:spPr>
          <a:xfrm>
            <a:off x="255588" y="358775"/>
            <a:ext cx="10972800" cy="528638"/>
          </a:xfrm>
        </p:spPr>
        <p:txBody>
          <a:bodyPr vert="horz" wrap="square" lIns="91440" tIns="45720" rIns="91440" bIns="45720" anchor="ctr"/>
          <a:lstStyle/>
          <a:p>
            <a:pPr>
              <a:buNone/>
            </a:pP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主键合并数据</a:t>
            </a:r>
            <a:endParaRPr kumimoji="1" lang="zh-CN" altLang="en-US" dirty="0">
              <a:latin typeface="微软雅黑" panose="020B0503020204020204" pitchFamily="34" charset="-122"/>
              <a:ea typeface="Times New Roman" panose="02020603050405020304" pitchFamily="18" charset="0"/>
              <a:cs typeface="微软雅黑" panose="020B0503020204020204" pitchFamily="34" charset="-122"/>
            </a:endParaRPr>
          </a:p>
        </p:txBody>
      </p:sp>
      <p:sp>
        <p:nvSpPr>
          <p:cNvPr id="15363" name="内容占位符 3"/>
          <p:cNvSpPr>
            <a:spLocks noGrp="1"/>
          </p:cNvSpPr>
          <p:nvPr>
            <p:ph idx="10"/>
          </p:nvPr>
        </p:nvSpPr>
        <p:spPr>
          <a:xfrm>
            <a:off x="423863" y="1138238"/>
            <a:ext cx="11107737" cy="427037"/>
          </a:xfrm>
        </p:spPr>
        <p:txBody>
          <a:bodyPr wrap="square" lIns="91440" tIns="45720" rIns="91440" bIns="45720" anchor="ctr"/>
          <a:lstStyle/>
          <a:p>
            <a:r>
              <a:rPr kumimoji="1" lang="zh-CN" altLang="zh-CN" b="1" dirty="0">
                <a:latin typeface="微软雅黑" panose="020B0503020204020204" pitchFamily="34" charset="-122"/>
                <a:ea typeface="微软雅黑" panose="020B0503020204020204" pitchFamily="34" charset="-122"/>
                <a:cs typeface="宋体" panose="02010600030101010101" pitchFamily="2" charset="-122"/>
              </a:rPr>
              <a:t>主键合并</a:t>
            </a:r>
            <a:r>
              <a:rPr kumimoji="1" lang="en-US" altLang="zh-CN" dirty="0">
                <a:latin typeface="微软雅黑" panose="020B0503020204020204" pitchFamily="34" charset="-122"/>
                <a:ea typeface="微软雅黑" panose="020B0503020204020204" pitchFamily="34" charset="-122"/>
                <a:cs typeface="宋体" panose="02010600030101010101" pitchFamily="2" charset="-122"/>
              </a:rPr>
              <a:t>——merge</a:t>
            </a:r>
            <a:r>
              <a:rPr kumimoji="1" lang="zh-CN" altLang="zh-CN" dirty="0">
                <a:latin typeface="微软雅黑" panose="020B0503020204020204" pitchFamily="34" charset="-122"/>
                <a:ea typeface="微软雅黑" panose="020B0503020204020204" pitchFamily="34" charset="-122"/>
                <a:cs typeface="宋体" panose="02010600030101010101" pitchFamily="2" charset="-122"/>
              </a:rPr>
              <a:t>函数</a:t>
            </a:r>
            <a:endParaRPr kumimoji="1" lang="zh-CN" altLang="en-US" b="1" dirty="0">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6191</Words>
  <Application>Microsoft Office PowerPoint</Application>
  <PresentationFormat>自定义</PresentationFormat>
  <Paragraphs>473</Paragraphs>
  <Slides>50</Slides>
  <Notes>0</Notes>
  <HiddenSlides>0</HiddenSlides>
  <MMClips>0</MMClips>
  <ScaleCrop>false</ScaleCrop>
  <HeadingPairs>
    <vt:vector size="4" baseType="variant">
      <vt:variant>
        <vt:lpstr>主题</vt:lpstr>
      </vt:variant>
      <vt:variant>
        <vt:i4>5</vt:i4>
      </vt:variant>
      <vt:variant>
        <vt:lpstr>幻灯片标题</vt:lpstr>
      </vt:variant>
      <vt:variant>
        <vt:i4>50</vt:i4>
      </vt:variant>
    </vt:vector>
  </HeadingPairs>
  <TitlesOfParts>
    <vt:vector size="55" baseType="lpstr">
      <vt:lpstr>Office 主题</vt:lpstr>
      <vt:lpstr>1_Office 主题</vt:lpstr>
      <vt:lpstr>2_Office 主题</vt:lpstr>
      <vt:lpstr>3_Office 主题</vt:lpstr>
      <vt:lpstr>4_Office 主题</vt:lpstr>
      <vt:lpstr>第05章：使用pandas进行数据预处理</vt:lpstr>
      <vt:lpstr>PowerPoint 演示文稿</vt:lpstr>
      <vt:lpstr>堆叠合并数据</vt:lpstr>
      <vt:lpstr>堆叠合并数据</vt:lpstr>
      <vt:lpstr>堆叠合并数据</vt:lpstr>
      <vt:lpstr>堆叠合并数据</vt:lpstr>
      <vt:lpstr>堆叠合并数据</vt:lpstr>
      <vt:lpstr>主键合并数据</vt:lpstr>
      <vt:lpstr>主键合并数据</vt:lpstr>
      <vt:lpstr>主键合并数据</vt:lpstr>
      <vt:lpstr>主键合并数据</vt:lpstr>
      <vt:lpstr>重叠合并数据</vt:lpstr>
      <vt:lpstr>重叠合并数据</vt:lpstr>
      <vt:lpstr>任务实现</vt:lpstr>
      <vt:lpstr>检测与处理重复值</vt:lpstr>
      <vt:lpstr>检测与处理重复值</vt:lpstr>
      <vt:lpstr>检测与处理重复值</vt:lpstr>
      <vt:lpstr>检测与处理缺失值</vt:lpstr>
      <vt:lpstr>检测与处理缺失值</vt:lpstr>
      <vt:lpstr>检测与处理缺失值</vt:lpstr>
      <vt:lpstr>检测与处理缺失值</vt:lpstr>
      <vt:lpstr>检测与处理缺失值</vt:lpstr>
      <vt:lpstr>检测与处理缺失值</vt:lpstr>
      <vt:lpstr>检测与处理异常值</vt:lpstr>
      <vt:lpstr>检测与处理异常值</vt:lpstr>
      <vt:lpstr>检测与处理异常值</vt:lpstr>
      <vt:lpstr>离差标准化数据</vt:lpstr>
      <vt:lpstr>离差标准化数据</vt:lpstr>
      <vt:lpstr>标准差标准化数据</vt:lpstr>
      <vt:lpstr>小数定标标准化数据</vt:lpstr>
      <vt:lpstr>哑变量处理类别数据</vt:lpstr>
      <vt:lpstr>哑变量处理类别数据</vt:lpstr>
      <vt:lpstr>哑变量处理类别数据</vt:lpstr>
      <vt:lpstr>离散化连续型数据</vt:lpstr>
      <vt:lpstr>离散化连续型数据</vt:lpstr>
      <vt:lpstr>离散化连续型数据</vt:lpstr>
      <vt:lpstr>离散化连续型数据</vt:lpstr>
      <vt:lpstr>离散化连续型数据</vt:lpstr>
      <vt:lpstr>使用groupby方法拆分数据</vt:lpstr>
      <vt:lpstr>使用groupby方法拆分数据</vt:lpstr>
      <vt:lpstr>使用groupby方法拆分数据</vt:lpstr>
      <vt:lpstr>使用agg方法聚合数据</vt:lpstr>
      <vt:lpstr>使用agg方法聚合数据</vt:lpstr>
      <vt:lpstr>使用agg方法聚合数据</vt:lpstr>
      <vt:lpstr>使用apply方法聚合数据</vt:lpstr>
      <vt:lpstr>使用transform方法聚合数据</vt:lpstr>
      <vt:lpstr>使用povit_table函数创建透视表</vt:lpstr>
      <vt:lpstr>使用povit_table函数创建透视表</vt:lpstr>
      <vt:lpstr>使用crosstab函数创建交叉表</vt:lpstr>
      <vt:lpstr>使用crosstab函数创建交叉表</vt:lpstr>
    </vt:vector>
  </TitlesOfParts>
  <Company>Personal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alvin yan</dc:creator>
  <cp:lastModifiedBy>admin</cp:lastModifiedBy>
  <cp:revision>2131</cp:revision>
  <dcterms:created xsi:type="dcterms:W3CDTF">2017-04-17T02:08:00Z</dcterms:created>
  <dcterms:modified xsi:type="dcterms:W3CDTF">2020-07-03T05:56:25Z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