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329" r:id="rId4"/>
    <p:sldId id="478" r:id="rId5"/>
    <p:sldId id="479" r:id="rId6"/>
    <p:sldId id="482" r:id="rId7"/>
    <p:sldId id="477" r:id="rId8"/>
    <p:sldId id="395" r:id="rId9"/>
    <p:sldId id="483" r:id="rId10"/>
    <p:sldId id="484" r:id="rId11"/>
    <p:sldId id="441" r:id="rId12"/>
    <p:sldId id="485" r:id="rId13"/>
    <p:sldId id="488" r:id="rId14"/>
    <p:sldId id="489" r:id="rId15"/>
    <p:sldId id="490" r:id="rId16"/>
    <p:sldId id="491" r:id="rId17"/>
    <p:sldId id="492" r:id="rId18"/>
    <p:sldId id="494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28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D966"/>
    <a:srgbClr val="990000"/>
    <a:srgbClr val="E0A1F1"/>
    <a:srgbClr val="70AD47"/>
    <a:srgbClr val="0563C1"/>
    <a:srgbClr val="5B9BD5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-192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5F21-C970-4F98-B36A-7785D763E612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B654-1501-43D1-931C-26DFEC84B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1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1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4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58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09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34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0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48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98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1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8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96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7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75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4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2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8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8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8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6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B654-1501-43D1-931C-26DFEC84B0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9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09283" y="0"/>
            <a:ext cx="2783541" cy="7664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0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076765" y="0"/>
            <a:ext cx="2783541" cy="7664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5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1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B01A-61B5-429E-948F-AF7844F4ECEE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2CA2-EC76-460B-9027-427100CA5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513" y="3660993"/>
            <a:ext cx="9144000" cy="752249"/>
          </a:xfrm>
        </p:spPr>
        <p:txBody>
          <a:bodyPr>
            <a:normAutofit/>
          </a:bodyPr>
          <a:lstStyle/>
          <a:p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第</a:t>
            </a:r>
            <a:r>
              <a:rPr lang="en-US" altLang="zh-CN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05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讲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：控制流语句（</a:t>
            </a:r>
            <a:r>
              <a:rPr lang="en-US" altLang="zh-CN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</a:t>
            </a:r>
            <a:r>
              <a:rPr lang="zh-CN" alt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829" y="207963"/>
            <a:ext cx="2728685" cy="38712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控制流语句（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7" y="5308020"/>
            <a:ext cx="1141253" cy="39003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524000" y="5698057"/>
            <a:ext cx="9144000" cy="365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中软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国际教育科技集团 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 CTO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办公室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69" y="1221580"/>
            <a:ext cx="2296886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上弧形箭头 6"/>
          <p:cNvSpPr/>
          <p:nvPr/>
        </p:nvSpPr>
        <p:spPr>
          <a:xfrm rot="647006">
            <a:off x="5793353" y="3568004"/>
            <a:ext cx="1018741" cy="537193"/>
          </a:xfrm>
          <a:prstGeom prst="curvedDownArrow">
            <a:avLst>
              <a:gd name="adj1" fmla="val 25000"/>
              <a:gd name="adj2" fmla="val 50000"/>
              <a:gd name="adj3" fmla="val 520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嵌套循环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嵌套循环常指两个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循环叠加使用。外层循环循环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次，内层循环循环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例如：分针每走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格（外层循环），秒针需要走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格（内层循环）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20489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2715" y="3442571"/>
            <a:ext cx="2696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ch05-demo06-jiu.py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9036" y="2905378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输出九九乘法表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39" y="3845669"/>
            <a:ext cx="4425882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1379036" y="5129835"/>
            <a:ext cx="4122056" cy="17528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00808" y="4716178"/>
            <a:ext cx="4122056" cy="17528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08" y="4534079"/>
            <a:ext cx="4515930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6389808" y="41374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sz="1200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22" y="3561502"/>
            <a:ext cx="4257675" cy="2914650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循环使用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629001"/>
            <a:ext cx="102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ython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… else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表示这样的意思，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中的语句和普通的没有区别，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中的语句会在循环正常执行完（</a:t>
            </a:r>
            <a:r>
              <a:rPr lang="zh-CN" altLang="en-US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不是通过 </a:t>
            </a:r>
            <a:r>
              <a:rPr lang="en-US" altLang="zh-CN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zh-CN" altLang="en-US" sz="16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跳出而中断的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）的情况下执行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与上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一章中的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else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71036" y="1021913"/>
            <a:ext cx="48773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For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循环控制语句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for…else…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79036" y="3167748"/>
            <a:ext cx="3070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ch05-demo08-for-else.py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57496" y="2705056"/>
            <a:ext cx="903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场景模拟：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之间的质数并打印整除过程。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（质数又称为素数，特指只能被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和自己整除的数字）</a:t>
            </a:r>
            <a:endParaRPr lang="zh-CN" altLang="en-US" sz="1400" i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8688" y="5117624"/>
            <a:ext cx="4122056" cy="17528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48688" y="5796888"/>
            <a:ext cx="4122056" cy="175285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银行金额大写汉字转换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循环实现数字转换成大写汉字算法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4354" y="1778357"/>
            <a:ext cx="92961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银行电子支票业务在金额部分需要使用大写的汉字，因此需要将用户录入的数字信息转变为汉字。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目前只需完成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1~5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整数转换即可。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036" y="443264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技术需求：</a:t>
            </a:r>
            <a:endParaRPr lang="zh-CN" altLang="en-US" sz="2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4354" y="4985887"/>
            <a:ext cx="38683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完成数字每一位的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拆解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列表下标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实现对位转换。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92715" y="3102605"/>
            <a:ext cx="7833004" cy="10547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输入金额</a:t>
            </a:r>
            <a:r>
              <a:rPr lang="en-US" altLang="zh-CN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:&gt;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32542</a:t>
            </a:r>
          </a:p>
          <a:p>
            <a:pPr>
              <a:lnSpc>
                <a:spcPct val="150000"/>
              </a:lnSpc>
            </a:pPr>
            <a:r>
              <a:rPr lang="zh-CN" alt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汉字转换</a:t>
            </a:r>
            <a:r>
              <a:rPr lang="en-US" altLang="zh-CN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:&gt;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叁 萬 贰 仟 伍 佰 肆 拾 贰 圆 整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07228" y="275890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2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 smtClean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：编程思路</a:t>
            </a:r>
            <a:endParaRPr lang="zh-CN" altLang="en-US" sz="15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4354" y="1778357"/>
            <a:ext cx="3260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程序可以拆分为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个环节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endParaRPr lang="zh-CN" altLang="en-US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10429" y="4396459"/>
            <a:ext cx="580724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需要创建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个列表，为后续</a:t>
            </a: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对位转换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做准备：</a:t>
            </a:r>
            <a:endParaRPr lang="en-US" altLang="zh-CN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10429" y="2316974"/>
            <a:ext cx="35221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r>
              <a:rPr lang="en-US" altLang="zh-CN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：计算出用户输入金额的位数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r>
              <a:rPr lang="en-US" altLang="zh-CN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：利用已知位数完成每一位的拆解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r>
              <a:rPr lang="en-US" altLang="zh-CN" sz="14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：通过列表下标对位实现最终输出。</a:t>
            </a:r>
            <a:endParaRPr lang="zh-CN" altLang="en-US" sz="1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07953" y="3908211"/>
            <a:ext cx="149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开发技巧：</a:t>
            </a:r>
            <a:endParaRPr lang="zh-CN" altLang="en-US" sz="16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4571" y="486774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汉字列表：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壹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贰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叁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肆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伍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柒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捌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玖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拾</a:t>
            </a:r>
            <a:r>
              <a:rPr lang="en-US" altLang="zh-CN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单位列表：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拾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佰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仟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萬</a:t>
            </a:r>
            <a:r>
              <a:rPr lang="en-US" altLang="zh-CN" sz="1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</a:p>
        </p:txBody>
      </p:sp>
      <p:sp>
        <p:nvSpPr>
          <p:cNvPr id="3" name="矩形 2"/>
          <p:cNvSpPr/>
          <p:nvPr/>
        </p:nvSpPr>
        <p:spPr>
          <a:xfrm>
            <a:off x="8098971" y="1886857"/>
            <a:ext cx="1857829" cy="580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计算金额位数</a:t>
            </a:r>
            <a:endParaRPr lang="zh-CN" altLang="en-US" sz="1600" b="1" dirty="0"/>
          </a:p>
        </p:txBody>
      </p:sp>
      <p:sp>
        <p:nvSpPr>
          <p:cNvPr id="49" name="矩形 48"/>
          <p:cNvSpPr/>
          <p:nvPr/>
        </p:nvSpPr>
        <p:spPr>
          <a:xfrm>
            <a:off x="8098970" y="2960629"/>
            <a:ext cx="1857829" cy="580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拆分数字位数</a:t>
            </a:r>
          </a:p>
        </p:txBody>
      </p:sp>
      <p:sp>
        <p:nvSpPr>
          <p:cNvPr id="50" name="矩形 49"/>
          <p:cNvSpPr/>
          <p:nvPr/>
        </p:nvSpPr>
        <p:spPr>
          <a:xfrm>
            <a:off x="8098969" y="4023636"/>
            <a:ext cx="1857829" cy="580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对位转换输出</a:t>
            </a:r>
            <a:endParaRPr lang="zh-CN" altLang="en-US" sz="1600" b="1" dirty="0"/>
          </a:p>
        </p:txBody>
      </p:sp>
      <p:cxnSp>
        <p:nvCxnSpPr>
          <p:cNvPr id="7" name="直接箭头连接符 6"/>
          <p:cNvCxnSpPr>
            <a:stCxn id="3" idx="2"/>
            <a:endCxn id="49" idx="0"/>
          </p:cNvCxnSpPr>
          <p:nvPr/>
        </p:nvCxnSpPr>
        <p:spPr>
          <a:xfrm flipH="1">
            <a:off x="9027885" y="2467429"/>
            <a:ext cx="1" cy="49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9" idx="2"/>
            <a:endCxn id="50" idx="0"/>
          </p:cNvCxnSpPr>
          <p:nvPr/>
        </p:nvCxnSpPr>
        <p:spPr>
          <a:xfrm flipH="1">
            <a:off x="9027884" y="3541201"/>
            <a:ext cx="1" cy="4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798626" y="2965644"/>
            <a:ext cx="912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肘形连接符 51"/>
          <p:cNvCxnSpPr>
            <a:stCxn id="51" idx="1"/>
            <a:endCxn id="50" idx="3"/>
          </p:cNvCxnSpPr>
          <p:nvPr/>
        </p:nvCxnSpPr>
        <p:spPr>
          <a:xfrm rot="10800000" flipV="1">
            <a:off x="9956798" y="3258032"/>
            <a:ext cx="841828" cy="10558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1" idx="1"/>
            <a:endCxn id="49" idx="3"/>
          </p:cNvCxnSpPr>
          <p:nvPr/>
        </p:nvCxnSpPr>
        <p:spPr>
          <a:xfrm rot="10800000">
            <a:off x="9956800" y="3250916"/>
            <a:ext cx="841827" cy="7117"/>
          </a:xfrm>
          <a:prstGeom prst="bentConnector3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676797" y="1887894"/>
            <a:ext cx="1156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1600" dirty="0" smtClean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53" idx="1"/>
            <a:endCxn id="3" idx="3"/>
          </p:cNvCxnSpPr>
          <p:nvPr/>
        </p:nvCxnSpPr>
        <p:spPr>
          <a:xfrm flipH="1" flipV="1">
            <a:off x="9956800" y="2177143"/>
            <a:ext cx="719997" cy="313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8295" y="1145430"/>
            <a:ext cx="1059522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2500" b="1" dirty="0">
                <a:solidFill>
                  <a:srgbClr val="ED7D31"/>
                </a:solidFill>
                <a:latin typeface="Brush Script Std" panose="030608020406070704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：编码实现 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ch05-demo09-bank.py</a:t>
            </a:r>
            <a:endParaRPr lang="zh-CN" altLang="en-US" sz="1400" dirty="0">
              <a:ln/>
              <a:solidFill>
                <a:srgbClr val="ED7D3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2609" y="4370663"/>
            <a:ext cx="9639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为汉字列表，我们会发现每个汉字恰恰是该列表的元素下标。这样设计的好处在于如果我们拆分出来的数字是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，那么对位转换就可以使用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a[5]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那么，返回的值为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伍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为单位列表，我们的第一个元素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b[0] =‘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b[1] = ‘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拾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依次类推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这样设计的目的是为了让我们在输出的时候可以对位单位。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609" y="1757180"/>
            <a:ext cx="9639017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：声明两个列表（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汉字列表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单位列表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2088" y="4032109"/>
            <a:ext cx="1329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09" y="2310067"/>
            <a:ext cx="7684002" cy="10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22609" y="3949748"/>
            <a:ext cx="10122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函数，它会将用户输入的字符串 “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”转换成整型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并赋值给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22]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的作用是制作一个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的副本，当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在进行拆解重组的时候可以保留原有用户数据。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609" y="1104036"/>
            <a:ext cx="9639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：使用等待输入接收用户输入的金额数字</a:t>
            </a:r>
            <a:endParaRPr lang="en-US" altLang="zh-CN" sz="16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2088" y="3611194"/>
            <a:ext cx="1329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66" y="1637895"/>
            <a:ext cx="5416395" cy="18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65" y="2168306"/>
            <a:ext cx="4905375" cy="2238375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22609" y="5009287"/>
            <a:ext cx="10514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26] count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变量用于存储最终计算出来的位数，它其实是一个累加器。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我们使用数字整除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的办法计算出数字一共几位组成，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数字每次整除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后将结果重新覆盖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32]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当最终商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（即结果为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）时停止循环。而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数字累加器则统计出一共有几位。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609" y="1104036"/>
            <a:ext cx="9639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：计算用户输入的金额位数</a:t>
            </a:r>
            <a:endParaRPr lang="en-US" altLang="zh-CN" sz="16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2088" y="4670733"/>
            <a:ext cx="1329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9638" y="1639129"/>
            <a:ext cx="9639017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实现整型数字位数计算的算法很多，我们在这里使用整除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的方法，并用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2716" y="3512709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0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26" y="2057026"/>
            <a:ext cx="4219575" cy="2657475"/>
          </a:xfrm>
          <a:prstGeom prst="rect">
            <a:avLst/>
          </a:prstGeom>
        </p:spPr>
      </p:pic>
      <p:sp>
        <p:nvSpPr>
          <p:cNvPr id="12" name="上弧形箭头 11"/>
          <p:cNvSpPr/>
          <p:nvPr/>
        </p:nvSpPr>
        <p:spPr>
          <a:xfrm rot="19522422">
            <a:off x="3082335" y="2100077"/>
            <a:ext cx="3150501" cy="1145062"/>
          </a:xfrm>
          <a:prstGeom prst="curvedDownArrow">
            <a:avLst>
              <a:gd name="adj1" fmla="val 25000"/>
              <a:gd name="adj2" fmla="val 50000"/>
              <a:gd name="adj3" fmla="val 5418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922609" y="5009287"/>
            <a:ext cx="9890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43] for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循环的次数为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中计算出来的金额位数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10</a:t>
            </a:r>
            <a:r>
              <a:rPr lang="zh-CN" altLang="en-US" sz="1600" baseline="500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位数幂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语法为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r>
              <a:rPr lang="en-US" altLang="zh-CN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%10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将拆分出来的位数存放到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mlist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列表中，使用</a:t>
            </a:r>
            <a:r>
              <a:rPr lang="en-US" altLang="zh-CN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 )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的结果是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个位在先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1400" i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mlist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[3, 1, 2]</a:t>
            </a:r>
            <a:endParaRPr lang="en-US" altLang="zh-CN" sz="14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609" y="1104036"/>
            <a:ext cx="9639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拆分金额的每一位数字，并存放到一个列表中保存</a:t>
            </a:r>
            <a:endParaRPr lang="en-US" altLang="zh-CN" sz="16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2088" y="4670733"/>
            <a:ext cx="1329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9638" y="1639129"/>
            <a:ext cx="9639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比如，拆分数字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213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每一位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576601" y="2248545"/>
            <a:ext cx="2980885" cy="1790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个位：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( 213/1)%10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十位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213/10 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)%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百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位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213/100 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)%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公式：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（数字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10</a:t>
            </a:r>
            <a:r>
              <a:rPr lang="zh-CN" altLang="en-US" sz="1400" b="0" baseline="50000" dirty="0" smtClean="0">
                <a:solidFill>
                  <a:srgbClr val="ED7D31"/>
                </a:solidFill>
              </a:rPr>
              <a:t>位数幂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%10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4619" y="171387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29824" y="3824035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83" y="2174222"/>
            <a:ext cx="3838575" cy="2009775"/>
          </a:xfrm>
          <a:prstGeom prst="rect">
            <a:avLst/>
          </a:prstGeom>
        </p:spPr>
      </p:pic>
      <p:sp>
        <p:nvSpPr>
          <p:cNvPr id="12" name="上弧形箭头 11"/>
          <p:cNvSpPr/>
          <p:nvPr/>
        </p:nvSpPr>
        <p:spPr>
          <a:xfrm rot="19522422">
            <a:off x="3111363" y="2042021"/>
            <a:ext cx="3150501" cy="1145062"/>
          </a:xfrm>
          <a:prstGeom prst="curvedDownArrow">
            <a:avLst>
              <a:gd name="adj1" fmla="val 25000"/>
              <a:gd name="adj2" fmla="val 50000"/>
              <a:gd name="adj3" fmla="val 5418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实战任务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22609" y="1104036"/>
            <a:ext cx="9639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：对位转换格式化输出</a:t>
            </a:r>
            <a:endParaRPr lang="en-US" altLang="zh-CN" sz="16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2088" y="4670733"/>
            <a:ext cx="13292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 b="1" dirty="0" smtClean="0">
                <a:ln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9638" y="1639129"/>
            <a:ext cx="9639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比如，拆分数字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213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每一位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576601" y="2248545"/>
            <a:ext cx="3982370" cy="1790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实际金额：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￥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213</a:t>
            </a:r>
          </a:p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列表存放：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mlist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[3, 1, 2]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循环反向输出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利用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mlist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元素做为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a[]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的下标，对位获取汉字；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b[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金额位数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-1]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对位获取单位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4619" y="174289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</a:t>
            </a:r>
            <a:endParaRPr lang="zh-CN" altLang="en-US" sz="1600" b="1" dirty="0">
              <a:ln/>
              <a:solidFill>
                <a:srgbClr val="ED7D3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3475" y="3289928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152137" y="3143682"/>
            <a:ext cx="502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2608" y="5009287"/>
            <a:ext cx="10340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mlist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[::-1]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实现反向输出列表元素，保证与用户输入一致。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57]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使用汉字对位 连接 单位对位 输出。</a:t>
            </a:r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nd=‘’,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这种语法格式代表输出不换行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6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1248147" y="1538514"/>
            <a:ext cx="8940882" cy="300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：了解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循环的作用和基本语法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r>
              <a:rPr lang="zh-CN" altLang="en-US" sz="1400" b="0" dirty="0">
                <a:solidFill>
                  <a:schemeClr val="accent6"/>
                </a:solidFill>
              </a:rPr>
              <a:t>：掌握</a:t>
            </a:r>
            <a:r>
              <a:rPr lang="en-US" altLang="zh-CN" sz="1400" b="0" dirty="0">
                <a:solidFill>
                  <a:schemeClr val="accent6"/>
                </a:solidFill>
              </a:rPr>
              <a:t>for</a:t>
            </a:r>
            <a:r>
              <a:rPr lang="zh-CN" altLang="en-US" sz="1400" b="0" dirty="0">
                <a:solidFill>
                  <a:schemeClr val="accent6"/>
                </a:solidFill>
              </a:rPr>
              <a:t>循环的基本语法和使用技巧</a:t>
            </a:r>
            <a:endParaRPr lang="en-US" altLang="zh-CN" sz="1400" b="0" dirty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3</a:t>
            </a:r>
            <a:r>
              <a:rPr lang="zh-CN" altLang="en-US" sz="1400" b="0" dirty="0">
                <a:solidFill>
                  <a:schemeClr val="accent6"/>
                </a:solidFill>
              </a:rPr>
              <a:t>：掌握嵌套</a:t>
            </a:r>
            <a:r>
              <a:rPr lang="en-US" altLang="zh-CN" sz="1400" b="0" dirty="0">
                <a:solidFill>
                  <a:schemeClr val="accent6"/>
                </a:solidFill>
              </a:rPr>
              <a:t>for</a:t>
            </a:r>
            <a:r>
              <a:rPr lang="zh-CN" altLang="en-US" sz="1400" b="0" dirty="0">
                <a:solidFill>
                  <a:schemeClr val="accent6"/>
                </a:solidFill>
              </a:rPr>
              <a:t>循环的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使用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4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推导式的使用</a:t>
            </a:r>
            <a:endParaRPr lang="en-US" altLang="zh-CN" sz="1400" b="0" dirty="0" smtClean="0">
              <a:solidFill>
                <a:schemeClr val="accent6"/>
              </a:solidFill>
            </a:endParaRPr>
          </a:p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accent6"/>
                </a:solidFill>
              </a:rPr>
              <a:t>目标</a:t>
            </a:r>
            <a:r>
              <a:rPr lang="en-US" altLang="zh-CN" sz="1400" dirty="0" smtClean="0">
                <a:solidFill>
                  <a:schemeClr val="accent6"/>
                </a:solidFill>
              </a:rPr>
              <a:t>5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</a:t>
            </a:r>
            <a:r>
              <a:rPr lang="zh-CN" altLang="en-US" sz="1400" b="0" dirty="0" smtClean="0">
                <a:solidFill>
                  <a:schemeClr val="accent6"/>
                </a:solidFill>
              </a:rPr>
              <a:t>错误及异常处理</a:t>
            </a:r>
            <a:endParaRPr lang="en-US" altLang="zh-CN" sz="1400" b="0" dirty="0">
              <a:solidFill>
                <a:schemeClr val="accent6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194823"/>
            <a:ext cx="2728686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本 章 内 容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1" y="5956768"/>
            <a:ext cx="714828" cy="71482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703862" y="1170199"/>
            <a:ext cx="137168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03862" y="4455062"/>
            <a:ext cx="1371682" cy="810532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技能点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248147" y="5162192"/>
            <a:ext cx="8940882" cy="704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实战任务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：银行金额汉字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转换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推导式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Python3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中重要的应用方式，介绍列表、字典以及集合推导式的应用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推导式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comprehensions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（又称解析式），是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的一种独有特性。推导式是可以从一个数据序列构建另一个新的数据序列的结构体。 共有三种推导，在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Python2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中都有支持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(set)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172835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推导式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5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推导式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基本格式</a:t>
            </a: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2715" y="2496457"/>
            <a:ext cx="6609456" cy="638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=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out_exp_res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out_exp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input_list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out_exp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2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4870" y="3236059"/>
            <a:ext cx="87144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语法说明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out_exp_res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列表生成元素表达式，可以是有返回值的函数。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out_exp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input_list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　　迭代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input_list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out_exp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out_exp_res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表达式中。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out_exp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2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　　根据条件过滤哪些值可以。</a:t>
            </a:r>
            <a:endParaRPr lang="zh-CN" altLang="en-US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6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推导式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6642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示例应用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2715" y="2496457"/>
            <a:ext cx="6609456" cy="1074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mlist1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range(1,101)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2 == 0]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mlist1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3685" y="2119360"/>
            <a:ext cx="77069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ch05-demo10-for-comprehensions.py</a:t>
            </a:r>
          </a:p>
          <a:p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92715" y="4324707"/>
            <a:ext cx="6609456" cy="1843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= 4321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mlist2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(number/(10**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)%10)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range(0, 4)]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mlist2.reverse()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mlist2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3685" y="3947611"/>
            <a:ext cx="77069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ch05-demo10-for-comprehensions.py </a:t>
            </a:r>
            <a:r>
              <a:rPr lang="zh-CN" altLang="en-US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数字拆位</a:t>
            </a:r>
            <a:endParaRPr lang="en-US" altLang="zh-CN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9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推导式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6642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示例应用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2715" y="2496457"/>
            <a:ext cx="6609456" cy="335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得到生成器对象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list1 = 'python'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generator =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list1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(type(generator))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输出生成器对象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genIter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(generator)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(list1)):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(next(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genIter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</p:txBody>
      </p:sp>
      <p:sp>
        <p:nvSpPr>
          <p:cNvPr id="9" name="矩形 8"/>
          <p:cNvSpPr/>
          <p:nvPr/>
        </p:nvSpPr>
        <p:spPr>
          <a:xfrm>
            <a:off x="1663685" y="2119360"/>
            <a:ext cx="7706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使用（）替代原先的</a:t>
            </a:r>
            <a:r>
              <a:rPr lang="en-US" altLang="zh-CN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14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将会得到一个</a:t>
            </a:r>
            <a:r>
              <a:rPr lang="en-US" altLang="zh-CN" sz="1400" dirty="0" smtClean="0">
                <a:ln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sz="1400" dirty="0" smtClean="0">
                <a:ln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生成器对象</a:t>
            </a:r>
            <a:endParaRPr lang="zh-CN" altLang="en-US" sz="1400" dirty="0">
              <a:ln/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2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推导式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871444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字典推导和列表推导的使用方法是类似的，只不中括号该改成大括号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547572" y="2928484"/>
            <a:ext cx="9120427" cy="3690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字典推导式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{'a': 10, 'b': 34, 'A': 7, 'Z': 3}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mcase_frequency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k.lower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():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mcase.get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k.lower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(), 0) +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mcase.get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k.upper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(), 0)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fo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mcase.keys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k.lower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in ['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a','b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mcase_frequency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1518543" y="2551387"/>
            <a:ext cx="77069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r>
              <a:rPr lang="en-US" altLang="zh-CN" sz="1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ch05-demo10-for-comprehensions.py </a:t>
            </a:r>
            <a:r>
              <a:rPr lang="zh-CN" altLang="en-US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值字母相同的值进行合并累加</a:t>
            </a:r>
            <a:endParaRPr lang="en-US" altLang="zh-CN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1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推导式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字典推导式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871444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K-V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值互换</a:t>
            </a:r>
          </a:p>
        </p:txBody>
      </p:sp>
      <p:sp>
        <p:nvSpPr>
          <p:cNvPr id="9" name="矩形 8"/>
          <p:cNvSpPr/>
          <p:nvPr/>
        </p:nvSpPr>
        <p:spPr>
          <a:xfrm>
            <a:off x="1547572" y="2928484"/>
            <a:ext cx="9120427" cy="1745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>
                <a:solidFill>
                  <a:schemeClr val="accent6"/>
                </a:solidFill>
              </a:rPr>
              <a:t>字典推导</a:t>
            </a:r>
            <a:r>
              <a:rPr lang="zh-CN" altLang="en-US" sz="1400" dirty="0" smtClean="0">
                <a:solidFill>
                  <a:schemeClr val="accent6"/>
                </a:solidFill>
              </a:rPr>
              <a:t>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{'a': 10, 'b': 34}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mcase_frequency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{v: k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k, v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mcase.items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mcase_frequency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1518543" y="2551387"/>
            <a:ext cx="7706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ch05-demo10-for-comprehensions.py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3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推导式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7876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集合推导式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8714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列表推导式也是类似的。 唯一的区别在于它使用大括号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547572" y="2928484"/>
            <a:ext cx="9120427" cy="1556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 </a:t>
            </a:r>
            <a:r>
              <a:rPr lang="zh-CN" altLang="en-US" sz="1400" dirty="0" smtClean="0">
                <a:solidFill>
                  <a:schemeClr val="accent6"/>
                </a:solidFill>
              </a:rPr>
              <a:t>集合推导</a:t>
            </a:r>
            <a:r>
              <a:rPr lang="zh-CN" altLang="en-US" sz="1400" dirty="0">
                <a:solidFill>
                  <a:schemeClr val="accent6"/>
                </a:solidFill>
              </a:rPr>
              <a:t>式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square= {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**2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range(10)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% 2 == 0]}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square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8543" y="2551387"/>
            <a:ext cx="7706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r>
              <a:rPr lang="en-US" altLang="zh-CN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ch05-demo10-for-comprehensions.py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0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异常处理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Python3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中异常的概念以及如何在程序中使用异常处理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错误和异常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345863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的错误和异常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10230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在刚学习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编程时，经常会看到一些报错信息，在前面我们没有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提及。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有两种错误很容易辨认：</a:t>
            </a:r>
            <a:r>
              <a:rPr lang="zh-CN" altLang="en-US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036" y="3050014"/>
            <a:ext cx="7706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程序语法错误：</a:t>
            </a:r>
            <a:endParaRPr lang="en-US" altLang="zh-CN" sz="16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的语法错误或者称之为解析错误，在开发之初经常遇到。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7" y="3881011"/>
            <a:ext cx="5224964" cy="16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再看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数据类型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了解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的类型的一些基本操作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错误和异常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23632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语法错误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102309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的语法错误或者称之为解析错误，在开发之初经常遇到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5786" y="2687298"/>
            <a:ext cx="9120427" cy="2233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&gt;&gt;&gt;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('Hello world')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File "&lt;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stdin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&gt;", line 1, in 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True print('Hello world')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^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</a:rPr>
              <a:t>SyntaxError</a:t>
            </a:r>
            <a:r>
              <a:rPr lang="en-US" altLang="zh-CN" b="1" dirty="0">
                <a:solidFill>
                  <a:srgbClr val="C00000"/>
                </a:solidFill>
              </a:rPr>
              <a:t>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invalid syntax</a:t>
            </a:r>
          </a:p>
        </p:txBody>
      </p:sp>
      <p:sp>
        <p:nvSpPr>
          <p:cNvPr id="6" name="矩形 5"/>
          <p:cNvSpPr/>
          <p:nvPr/>
        </p:nvSpPr>
        <p:spPr>
          <a:xfrm>
            <a:off x="1206279" y="5196115"/>
            <a:ext cx="9695543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这个例子中，函数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被检查到有错误，是它前面缺少了一个冒号（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语法分析器指出了出错的一行，并且在最先找到的错误的位置标记了一个小小的箭头。</a:t>
            </a:r>
          </a:p>
        </p:txBody>
      </p:sp>
    </p:spTree>
    <p:extLst>
      <p:ext uri="{BB962C8B-B14F-4D97-AF65-F5344CB8AC3E}">
        <p14:creationId xmlns:p14="http://schemas.microsoft.com/office/powerpoint/2010/main" val="25720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错误和异常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198400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10230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即便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程序的语法是正确的，在运行它的时候，也有可能发生错误。运行期检测到的错误被称为异常。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大多数的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异常都不会被程序处理，都以错误信息的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形式展现在这里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879" y="3001219"/>
            <a:ext cx="3925655" cy="1977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6424372" y="3725092"/>
            <a:ext cx="4185571" cy="580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C00000"/>
                </a:solidFill>
              </a:rPr>
              <a:t>IndexError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: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 object index out of range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3400" y="4508823"/>
            <a:ext cx="150063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异常的名称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5625" y="4515454"/>
            <a:ext cx="2085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异常的报错信息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10" idx="0"/>
          </p:cNvCxnSpPr>
          <p:nvPr/>
        </p:nvCxnSpPr>
        <p:spPr>
          <a:xfrm flipV="1">
            <a:off x="7203718" y="4165599"/>
            <a:ext cx="9882" cy="34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9368559" y="4163080"/>
            <a:ext cx="9882" cy="34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24372" y="3306900"/>
            <a:ext cx="4185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异常的格式：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0488" y="5382226"/>
            <a:ext cx="991166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异常以不同的类型出现，这些类型都作为信息的一部分打印出来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例子中的类型有 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ZeroDivisionError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NameError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TypeError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错误信息的前面部分显示了异常发生的上下文，并以调用栈的形式显示具体信息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512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错误和异常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467307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异常的处理的关键字及语法结构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10230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 </a:t>
            </a:r>
            <a:r>
              <a:rPr lang="en-US" altLang="zh-CN" sz="1600" b="1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1600" b="1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1600" b="1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关键字处理异常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5786" y="3043125"/>
            <a:ext cx="3674843" cy="2233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</a:rPr>
              <a:t>t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ry: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可能出现异常的语句块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</a:rPr>
              <a:t>e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xcept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捕获异常的名称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处理异常的语句块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</a:rPr>
              <a:t>f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inally: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异常结束后续执行语句块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35786" y="2588413"/>
            <a:ext cx="4185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语法结构：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03642" y="3351733"/>
            <a:ext cx="6095203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块中的语句一旦发生异常，则后续语句将会中止执行，程序控制流直接跳转至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Exept</a:t>
            </a:r>
            <a:r>
              <a:rPr lang="zh-CN" altLang="en-US" sz="1600" b="0" i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若未能捕获到</a:t>
            </a:r>
            <a:r>
              <a:rPr lang="en-US" altLang="zh-CN" sz="1600" b="0" i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b="0" i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块中的异常，则系统报错</a:t>
            </a:r>
            <a:endParaRPr lang="en-US" altLang="zh-CN" sz="1600" b="0" i="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块中的语句无论是否出现异常均会执行。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b="0" i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块必须伴随</a:t>
            </a:r>
            <a:r>
              <a:rPr lang="en-US" altLang="zh-CN" sz="1600" b="0" i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b="0" i="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块同时出现，不能独立出现。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61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错误和异常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37083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异常的处理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try…except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10230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例子中，让用户输入一个合法的整数，但是允许用户中断这个程序（使用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Control-C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或者操作系统提供的方法）。用户中断的信息会引发一个 </a:t>
            </a:r>
            <a:r>
              <a:rPr lang="en-US" altLang="zh-CN" sz="1600" dirty="0" err="1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KeyboardInterrupt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80658" y="2907727"/>
            <a:ext cx="4185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ch05-demo11-except01.py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1" y="2907727"/>
            <a:ext cx="5733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首先，执行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子句（在关键字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和关键字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之间的语句）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如果没有异常发生，忽略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子句执行后结束。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如果在执行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子句的过程中发生了异常，那么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子句余下的部分将被忽略。如果异常的类型和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之后的名称相符，那么对应的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子句将被执行。最后执行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语句之后的代码。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如果一个异常没有与任何的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匹配，那么这个异常将会传递给上层的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8" y="3386817"/>
            <a:ext cx="469582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989785" y="3386817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89784" y="4260815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错误和异常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418011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异常的处理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10230978" cy="115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语句可能包含多个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子句，分别来处理不同的特定的异常。最多只有一个分支会被执行。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处理程序将只针对对应的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子句中的异常进行处理，而不是其他的 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的处理程序中的异常。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子句可以同时处理多个异常，这些异常将被放在一个括号里成为一个元组，例如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8" name="矩形 17"/>
          <p:cNvSpPr/>
          <p:nvPr/>
        </p:nvSpPr>
        <p:spPr>
          <a:xfrm>
            <a:off x="6096000" y="4096737"/>
            <a:ext cx="4185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ch05-demo12-except02.py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279" y="3328360"/>
            <a:ext cx="4586514" cy="3242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6096001" y="4435291"/>
            <a:ext cx="560251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xept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异常类名称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异常对象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异常对象可以输出报错的具体信息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5853" y="3289176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5853" y="4385493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5852" y="5264424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45852" y="5992218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9" y="3278050"/>
            <a:ext cx="3248025" cy="1609725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错误和异常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58460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异常的处理 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 try…catch…else/finally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10230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except else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语句还有一个可选的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子句，如果使用这个子句，那么必须放在所有的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子句之后。这个子句将在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子句没有发生任何异常的时候执行。例如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8990" y="2902086"/>
            <a:ext cx="4185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ch05-demo13-except03.py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7372" y="3173795"/>
            <a:ext cx="58202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中的语句当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块出现异常时</a:t>
            </a:r>
            <a:r>
              <a:rPr lang="zh-CN" altLang="en-US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块没有异常时则执行。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同样，若替换成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则无论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块中是否出现异常，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中的语句</a:t>
            </a:r>
            <a:r>
              <a:rPr lang="zh-CN" altLang="en-US" sz="1600" dirty="0" smtClean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块均执行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5853" y="3289176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5853" y="4385493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45853" y="3961318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90" y="3762665"/>
            <a:ext cx="4333875" cy="2276475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错误和异常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1036" y="1225112"/>
            <a:ext cx="371127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自定义条件手动抛出异常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6279" y="1936194"/>
            <a:ext cx="10230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</a:t>
            </a:r>
            <a:r>
              <a:rPr lang="zh-CN" altLang="en-US" sz="1600" dirty="0" smtClean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并不能解决开发中所有的错误情况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为我们提供了</a:t>
            </a:r>
            <a:r>
              <a:rPr lang="en-US" altLang="zh-CN" sz="1600" dirty="0" smtClean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raise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关键字，可以根据我们自身业务的特殊情况，自定义错误条件并手动抛出异常。</a:t>
            </a:r>
            <a:endParaRPr lang="en-US" altLang="zh-CN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8990" y="3293971"/>
            <a:ext cx="4185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代码演示：</a:t>
            </a:r>
            <a:r>
              <a:rPr lang="en-US" altLang="zh-CN" sz="120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ch05-demo14-raise.py</a:t>
            </a:r>
            <a:endParaRPr lang="zh-CN" altLang="en-US" sz="12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08916" y="3848630"/>
            <a:ext cx="56315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raise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唯一的一个参数指定了要被抛出的异常。它必须是一个异常的实例或者是异常的类（</a:t>
            </a:r>
            <a:r>
              <a:rPr lang="zh-CN" altLang="en-US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 </a:t>
            </a:r>
            <a:r>
              <a:rPr lang="en-US" altLang="zh-CN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 </a:t>
            </a:r>
            <a:r>
              <a:rPr lang="zh-CN" altLang="en-US" sz="1600" dirty="0">
                <a:ln w="0"/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的子类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如果你只想知道这是否抛出了一个异常，并不想去处理它，那么一个简单的 </a:t>
            </a:r>
            <a:r>
              <a:rPr lang="en-US" altLang="zh-CN" sz="1600" dirty="0">
                <a:ln w="0"/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raise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语句就可以再次把它抛出。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692560" y="5279349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036" y="4419660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692561" y="4861672"/>
            <a:ext cx="4030483" cy="213800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056700" y="2660868"/>
            <a:ext cx="419470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 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027672" y="3413344"/>
            <a:ext cx="4194709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放飞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自由梦想，成就卓越人生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ange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类型介绍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也是一种类型（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），它是一个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数字的序列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sequence of numbers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），而且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是不可变的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，通常用在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 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默认返回一个列表对象。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23374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range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9036" y="46017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创建语法：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2715" y="4869530"/>
            <a:ext cx="9933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创建一个列表，默认从</a:t>
            </a:r>
            <a:r>
              <a:rPr lang="en-US" altLang="zh-CN" sz="16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开始到 </a:t>
            </a:r>
            <a:r>
              <a:rPr lang="en-US" altLang="zh-CN" sz="1600" i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 </a:t>
            </a:r>
            <a:r>
              <a:rPr lang="zh-CN" altLang="en-US" sz="16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指定范围的</a:t>
            </a:r>
            <a:r>
              <a:rPr lang="zh-CN" altLang="en-US" sz="1600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前一个结束</a:t>
            </a:r>
            <a:r>
              <a:rPr lang="zh-CN" alt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，每次递增步长为</a:t>
            </a:r>
            <a:r>
              <a:rPr lang="en-US" altLang="zh-CN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n w="0"/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ange</a:t>
            </a:r>
            <a:r>
              <a:rPr lang="en-US" altLang="zh-CN" sz="16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[start,] stop [,step]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zh-CN" altLang="en-US" sz="16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列表，从 </a:t>
            </a:r>
            <a:r>
              <a:rPr lang="en-US" altLang="zh-CN" sz="1600" i="1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开始到 </a:t>
            </a:r>
            <a:r>
              <a:rPr lang="en-US" altLang="zh-CN" sz="1600" i="1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en-US" altLang="zh-CN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指定范围的前一个结束，每次按照 </a:t>
            </a:r>
            <a:r>
              <a:rPr lang="en-US" altLang="zh-CN" sz="1600" i="1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en-US" altLang="zh-CN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指定的步长递增。</a:t>
            </a:r>
            <a:endParaRPr lang="en-US" altLang="zh-CN" sz="16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801575" y="3743657"/>
            <a:ext cx="8082654" cy="5566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mlist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(10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   </a:t>
            </a:r>
            <a:r>
              <a:rPr lang="zh-CN" altLang="en-US" sz="1400" b="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说明：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首先在内存中构建一个列表对象再并将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0~9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数字添加到列表中。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9036" y="32324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实现原理：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4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ange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使用说明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36199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1.2 range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（）示例说明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692715" y="2337407"/>
            <a:ext cx="7833004" cy="1407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(10)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[0, 1, 2, 3, 4, 5, 6, 7, 8, 9]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(0, 10) 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0, 1, 2, 3, 4, 5, 6, 7, 8, 9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3" name="矩形 12"/>
          <p:cNvSpPr/>
          <p:nvPr/>
        </p:nvSpPr>
        <p:spPr>
          <a:xfrm>
            <a:off x="1386295" y="4829405"/>
            <a:ext cx="4709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~9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之间的奇数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714489" y="5334613"/>
            <a:ext cx="4381511" cy="77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(1, 10, 2)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[1, 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9]</a:t>
            </a:r>
          </a:p>
        </p:txBody>
      </p:sp>
      <p:sp>
        <p:nvSpPr>
          <p:cNvPr id="15" name="矩形 14"/>
          <p:cNvSpPr/>
          <p:nvPr/>
        </p:nvSpPr>
        <p:spPr>
          <a:xfrm>
            <a:off x="6038123" y="4836665"/>
            <a:ext cx="4818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0~-10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6366317" y="5341873"/>
            <a:ext cx="4381511" cy="775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(0, -10, -2)</a:t>
            </a:r>
          </a:p>
          <a:p>
            <a:pPr>
              <a:lnSpc>
                <a:spcPct val="150000"/>
              </a:lnSpc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[0, -2, -4, -6, -8]</a:t>
            </a:r>
          </a:p>
        </p:txBody>
      </p:sp>
      <p:sp>
        <p:nvSpPr>
          <p:cNvPr id="17" name="矩形 16"/>
          <p:cNvSpPr/>
          <p:nvPr/>
        </p:nvSpPr>
        <p:spPr>
          <a:xfrm>
            <a:off x="1386295" y="4127637"/>
            <a:ext cx="9760677" cy="614683"/>
          </a:xfrm>
          <a:prstGeom prst="rect">
            <a:avLst/>
          </a:prstGeom>
          <a:solidFill>
            <a:srgbClr val="70AD4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为正时，一个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的元素值为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start +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step 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&lt; stop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为负时，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r[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&gt; stop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38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747" y="2283508"/>
            <a:ext cx="5442939" cy="810532"/>
          </a:xfrm>
        </p:spPr>
        <p:txBody>
          <a:bodyPr>
            <a:norm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For 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循环语句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控制流语句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II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291772" y="3239183"/>
            <a:ext cx="9637485" cy="126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掌握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循环的基本语法格式，了解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循环的应用场景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循环语句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6" y="1875742"/>
            <a:ext cx="1024690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一般用于</a:t>
            </a:r>
            <a:r>
              <a:rPr lang="zh-CN" altLang="en-US" sz="1600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已知循环次数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n w="0"/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遍历操作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列表、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252505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.1 for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2819" y="3132902"/>
            <a:ext cx="397192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en-US" altLang="zh-CN" sz="1600" b="1" dirty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循环对象 </a:t>
            </a:r>
            <a:r>
              <a:rPr lang="en-US" altLang="zh-CN" sz="1600" b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语句块；</a:t>
            </a:r>
            <a:endParaRPr lang="en-US" altLang="zh-CN" sz="1400" i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i="1" dirty="0" smtClean="0">
                <a:ln w="0"/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sz="1400" i="1" dirty="0">
              <a:ln w="0"/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42820" y="285899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zh-CN" altLang="en-US" sz="1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55" y="2782454"/>
            <a:ext cx="2905681" cy="3511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9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53" y="4854223"/>
            <a:ext cx="3827864" cy="116703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53" y="2493962"/>
            <a:ext cx="4018144" cy="1322099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循环语句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79035" y="1875742"/>
            <a:ext cx="5210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循环输出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数字：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ch05-demo01-for-basic.py</a:t>
            </a: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036" y="1225112"/>
            <a:ext cx="32159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For</a:t>
            </a:r>
            <a:r>
              <a:rPr lang="zh-CN" altLang="en-US" sz="2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循环使用说明</a:t>
            </a:r>
            <a:endParaRPr lang="zh-CN" altLang="en-US" sz="2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25253" y="2837659"/>
            <a:ext cx="4122056" cy="263126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79035" y="4275837"/>
            <a:ext cx="5210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循环输出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9~0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数字：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ch05-demo02-for-basic.py</a:t>
            </a: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25253" y="5174613"/>
            <a:ext cx="4122056" cy="263126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05" y="1772131"/>
            <a:ext cx="3262358" cy="19480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88" y="1772132"/>
            <a:ext cx="3246712" cy="1948027"/>
          </a:xfrm>
          <a:prstGeom prst="rect">
            <a:avLst/>
          </a:prstGeom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9085943" y="208112"/>
            <a:ext cx="2743200" cy="38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</a:rPr>
              <a:t>循环语句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2" y="299844"/>
            <a:ext cx="1141253" cy="39003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12980" y="1109218"/>
            <a:ext cx="5210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输出列表元素：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ch05-demo03-for-list.py</a:t>
            </a: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2980" y="2859314"/>
            <a:ext cx="3744506" cy="274683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01837" y="1116478"/>
            <a:ext cx="521045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反向输出列表元素：</a:t>
            </a:r>
            <a:r>
              <a:rPr lang="en-US" altLang="zh-CN" sz="1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ch05-demo04-for-list.py</a:t>
            </a:r>
            <a:endParaRPr lang="zh-CN" alt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3430" y="2859314"/>
            <a:ext cx="3628481" cy="274683"/>
          </a:xfrm>
          <a:prstGeom prst="rect">
            <a:avLst/>
          </a:prstGeom>
          <a:solidFill>
            <a:srgbClr val="ED7D3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12980" y="4483159"/>
            <a:ext cx="10246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可以遍历所有的序列对象 </a:t>
            </a:r>
            <a:r>
              <a:rPr lang="en-US" altLang="zh-CN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ch05-demo05-sequences.py 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到此，我们基本掌握了</a:t>
            </a:r>
            <a:r>
              <a:rPr lang="en-US" altLang="zh-CN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循环的操作！</a:t>
            </a:r>
            <a:endParaRPr lang="zh-CN" altLang="en-US" sz="16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8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12178</TotalTime>
  <Words>2895</Words>
  <Application>Microsoft Office PowerPoint</Application>
  <PresentationFormat>自定义</PresentationFormat>
  <Paragraphs>303</Paragraphs>
  <Slides>37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第05讲：控制流语句（II）</vt:lpstr>
      <vt:lpstr>技能点</vt:lpstr>
      <vt:lpstr>1. 再看range数据类型</vt:lpstr>
      <vt:lpstr>PowerPoint 演示文稿</vt:lpstr>
      <vt:lpstr>PowerPoint 演示文稿</vt:lpstr>
      <vt:lpstr>2. For 循环语句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实战任务1. 银行金额大写汉字转换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推导式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alvin yan</dc:creator>
  <cp:lastModifiedBy>admin</cp:lastModifiedBy>
  <cp:revision>3336</cp:revision>
  <dcterms:created xsi:type="dcterms:W3CDTF">2017-04-17T02:08:04Z</dcterms:created>
  <dcterms:modified xsi:type="dcterms:W3CDTF">2020-06-29T22:36:47Z</dcterms:modified>
</cp:coreProperties>
</file>