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29" r:id="rId3"/>
    <p:sldId id="294" r:id="rId4"/>
    <p:sldId id="292" r:id="rId5"/>
    <p:sldId id="293" r:id="rId6"/>
    <p:sldId id="296" r:id="rId7"/>
    <p:sldId id="297" r:id="rId8"/>
    <p:sldId id="298" r:id="rId9"/>
    <p:sldId id="299" r:id="rId10"/>
    <p:sldId id="330" r:id="rId11"/>
    <p:sldId id="300" r:id="rId12"/>
    <p:sldId id="301" r:id="rId13"/>
    <p:sldId id="302" r:id="rId14"/>
    <p:sldId id="303" r:id="rId15"/>
    <p:sldId id="304" r:id="rId16"/>
    <p:sldId id="305" r:id="rId17"/>
    <p:sldId id="306" r:id="rId18"/>
    <p:sldId id="307" r:id="rId19"/>
    <p:sldId id="309" r:id="rId20"/>
    <p:sldId id="310" r:id="rId21"/>
    <p:sldId id="311" r:id="rId22"/>
    <p:sldId id="325" r:id="rId23"/>
    <p:sldId id="326" r:id="rId24"/>
    <p:sldId id="327" r:id="rId25"/>
    <p:sldId id="28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63C1"/>
    <a:srgbClr val="951D8C"/>
    <a:srgbClr val="595959"/>
    <a:srgbClr val="ED7D31"/>
    <a:srgbClr val="FFD966"/>
    <a:srgbClr val="990000"/>
    <a:srgbClr val="E0A1F1"/>
    <a:srgbClr val="70AD47"/>
    <a:srgbClr val="5B9BD5"/>
    <a:srgbClr val="81B2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4660"/>
  </p:normalViewPr>
  <p:slideViewPr>
    <p:cSldViewPr snapToGrid="0" showGuides="1">
      <p:cViewPr varScale="1">
        <p:scale>
          <a:sx n="73" d="100"/>
          <a:sy n="73" d="100"/>
        </p:scale>
        <p:origin x="-126" y="-174"/>
      </p:cViewPr>
      <p:guideLst>
        <p:guide orient="horz" pos="2160"/>
        <p:guide pos="3840"/>
      </p:guideLst>
    </p:cSldViewPr>
  </p:slideViewPr>
  <p:notesTextViewPr>
    <p:cViewPr>
      <p:scale>
        <a:sx n="1" d="1"/>
        <a:sy n="1" d="1"/>
      </p:scale>
      <p:origin x="0" y="0"/>
    </p:cViewPr>
  </p:notesTextViewPr>
  <p:notesViewPr>
    <p:cSldViewPr snapToGrid="0" showGuides="1">
      <p:cViewPr varScale="1">
        <p:scale>
          <a:sx n="54" d="100"/>
          <a:sy n="54"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45F21-C970-4F98-B36A-7785D763E612}" type="datetimeFigureOut">
              <a:rPr lang="zh-CN" altLang="en-US" smtClean="0"/>
              <a:t>2020/6/30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4B654-1501-43D1-931C-26DFEC84B06A}" type="slidenum">
              <a:rPr lang="zh-CN" altLang="en-US" smtClean="0"/>
              <a:t>‹#›</a:t>
            </a:fld>
            <a:endParaRPr lang="zh-CN" altLang="en-US"/>
          </a:p>
        </p:txBody>
      </p:sp>
    </p:spTree>
    <p:extLst>
      <p:ext uri="{BB962C8B-B14F-4D97-AF65-F5344CB8AC3E}">
        <p14:creationId xmlns:p14="http://schemas.microsoft.com/office/powerpoint/2010/main" val="3786111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7</a:t>
            </a:fld>
            <a:endParaRPr lang="zh-CN" altLang="en-US"/>
          </a:p>
        </p:txBody>
      </p:sp>
    </p:spTree>
    <p:extLst>
      <p:ext uri="{BB962C8B-B14F-4D97-AF65-F5344CB8AC3E}">
        <p14:creationId xmlns:p14="http://schemas.microsoft.com/office/powerpoint/2010/main" val="1692449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16</a:t>
            </a:fld>
            <a:endParaRPr lang="zh-CN" altLang="en-US"/>
          </a:p>
        </p:txBody>
      </p:sp>
    </p:spTree>
    <p:extLst>
      <p:ext uri="{BB962C8B-B14F-4D97-AF65-F5344CB8AC3E}">
        <p14:creationId xmlns:p14="http://schemas.microsoft.com/office/powerpoint/2010/main" val="3861833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17</a:t>
            </a:fld>
            <a:endParaRPr lang="zh-CN" altLang="en-US"/>
          </a:p>
        </p:txBody>
      </p:sp>
    </p:spTree>
    <p:extLst>
      <p:ext uri="{BB962C8B-B14F-4D97-AF65-F5344CB8AC3E}">
        <p14:creationId xmlns:p14="http://schemas.microsoft.com/office/powerpoint/2010/main" val="1322125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18</a:t>
            </a:fld>
            <a:endParaRPr lang="zh-CN" altLang="en-US"/>
          </a:p>
        </p:txBody>
      </p:sp>
    </p:spTree>
    <p:extLst>
      <p:ext uri="{BB962C8B-B14F-4D97-AF65-F5344CB8AC3E}">
        <p14:creationId xmlns:p14="http://schemas.microsoft.com/office/powerpoint/2010/main" val="4006800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19</a:t>
            </a:fld>
            <a:endParaRPr lang="zh-CN" altLang="en-US"/>
          </a:p>
        </p:txBody>
      </p:sp>
    </p:spTree>
    <p:extLst>
      <p:ext uri="{BB962C8B-B14F-4D97-AF65-F5344CB8AC3E}">
        <p14:creationId xmlns:p14="http://schemas.microsoft.com/office/powerpoint/2010/main" val="2192947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20</a:t>
            </a:fld>
            <a:endParaRPr lang="zh-CN" altLang="en-US"/>
          </a:p>
        </p:txBody>
      </p:sp>
    </p:spTree>
    <p:extLst>
      <p:ext uri="{BB962C8B-B14F-4D97-AF65-F5344CB8AC3E}">
        <p14:creationId xmlns:p14="http://schemas.microsoft.com/office/powerpoint/2010/main" val="1159516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21</a:t>
            </a:fld>
            <a:endParaRPr lang="zh-CN" altLang="en-US"/>
          </a:p>
        </p:txBody>
      </p:sp>
    </p:spTree>
    <p:extLst>
      <p:ext uri="{BB962C8B-B14F-4D97-AF65-F5344CB8AC3E}">
        <p14:creationId xmlns:p14="http://schemas.microsoft.com/office/powerpoint/2010/main" val="495946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22</a:t>
            </a:fld>
            <a:endParaRPr lang="zh-CN" altLang="en-US"/>
          </a:p>
        </p:txBody>
      </p:sp>
    </p:spTree>
    <p:extLst>
      <p:ext uri="{BB962C8B-B14F-4D97-AF65-F5344CB8AC3E}">
        <p14:creationId xmlns:p14="http://schemas.microsoft.com/office/powerpoint/2010/main" val="4280908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23</a:t>
            </a:fld>
            <a:endParaRPr lang="zh-CN" altLang="en-US"/>
          </a:p>
        </p:txBody>
      </p:sp>
    </p:spTree>
    <p:extLst>
      <p:ext uri="{BB962C8B-B14F-4D97-AF65-F5344CB8AC3E}">
        <p14:creationId xmlns:p14="http://schemas.microsoft.com/office/powerpoint/2010/main" val="3776669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24</a:t>
            </a:fld>
            <a:endParaRPr lang="zh-CN" altLang="en-US"/>
          </a:p>
        </p:txBody>
      </p:sp>
    </p:spTree>
    <p:extLst>
      <p:ext uri="{BB962C8B-B14F-4D97-AF65-F5344CB8AC3E}">
        <p14:creationId xmlns:p14="http://schemas.microsoft.com/office/powerpoint/2010/main" val="3349952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8</a:t>
            </a:fld>
            <a:endParaRPr lang="zh-CN" altLang="en-US"/>
          </a:p>
        </p:txBody>
      </p:sp>
    </p:spTree>
    <p:extLst>
      <p:ext uri="{BB962C8B-B14F-4D97-AF65-F5344CB8AC3E}">
        <p14:creationId xmlns:p14="http://schemas.microsoft.com/office/powerpoint/2010/main" val="1703933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9</a:t>
            </a:fld>
            <a:endParaRPr lang="zh-CN" altLang="en-US"/>
          </a:p>
        </p:txBody>
      </p:sp>
    </p:spTree>
    <p:extLst>
      <p:ext uri="{BB962C8B-B14F-4D97-AF65-F5344CB8AC3E}">
        <p14:creationId xmlns:p14="http://schemas.microsoft.com/office/powerpoint/2010/main" val="2399282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10</a:t>
            </a:fld>
            <a:endParaRPr lang="zh-CN" altLang="en-US"/>
          </a:p>
        </p:txBody>
      </p:sp>
    </p:spTree>
    <p:extLst>
      <p:ext uri="{BB962C8B-B14F-4D97-AF65-F5344CB8AC3E}">
        <p14:creationId xmlns:p14="http://schemas.microsoft.com/office/powerpoint/2010/main" val="192093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11</a:t>
            </a:fld>
            <a:endParaRPr lang="zh-CN" altLang="en-US"/>
          </a:p>
        </p:txBody>
      </p:sp>
    </p:spTree>
    <p:extLst>
      <p:ext uri="{BB962C8B-B14F-4D97-AF65-F5344CB8AC3E}">
        <p14:creationId xmlns:p14="http://schemas.microsoft.com/office/powerpoint/2010/main" val="52838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12</a:t>
            </a:fld>
            <a:endParaRPr lang="zh-CN" altLang="en-US"/>
          </a:p>
        </p:txBody>
      </p:sp>
    </p:spTree>
    <p:extLst>
      <p:ext uri="{BB962C8B-B14F-4D97-AF65-F5344CB8AC3E}">
        <p14:creationId xmlns:p14="http://schemas.microsoft.com/office/powerpoint/2010/main" val="795744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13</a:t>
            </a:fld>
            <a:endParaRPr lang="zh-CN" altLang="en-US"/>
          </a:p>
        </p:txBody>
      </p:sp>
    </p:spTree>
    <p:extLst>
      <p:ext uri="{BB962C8B-B14F-4D97-AF65-F5344CB8AC3E}">
        <p14:creationId xmlns:p14="http://schemas.microsoft.com/office/powerpoint/2010/main" val="1226240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14</a:t>
            </a:fld>
            <a:endParaRPr lang="zh-CN" altLang="en-US"/>
          </a:p>
        </p:txBody>
      </p:sp>
    </p:spTree>
    <p:extLst>
      <p:ext uri="{BB962C8B-B14F-4D97-AF65-F5344CB8AC3E}">
        <p14:creationId xmlns:p14="http://schemas.microsoft.com/office/powerpoint/2010/main" val="3931852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15</a:t>
            </a:fld>
            <a:endParaRPr lang="zh-CN" altLang="en-US"/>
          </a:p>
        </p:txBody>
      </p:sp>
    </p:spTree>
    <p:extLst>
      <p:ext uri="{BB962C8B-B14F-4D97-AF65-F5344CB8AC3E}">
        <p14:creationId xmlns:p14="http://schemas.microsoft.com/office/powerpoint/2010/main" val="803983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8" name="矩形 7"/>
          <p:cNvSpPr/>
          <p:nvPr userDrawn="1"/>
        </p:nvSpPr>
        <p:spPr>
          <a:xfrm>
            <a:off x="309283" y="0"/>
            <a:ext cx="2783541" cy="76648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16049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193812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61765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
        <p:nvSpPr>
          <p:cNvPr id="8" name="矩形 7"/>
          <p:cNvSpPr/>
          <p:nvPr userDrawn="1"/>
        </p:nvSpPr>
        <p:spPr>
          <a:xfrm>
            <a:off x="9076765" y="0"/>
            <a:ext cx="2783541" cy="76648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Tree>
    <p:extLst>
      <p:ext uri="{BB962C8B-B14F-4D97-AF65-F5344CB8AC3E}">
        <p14:creationId xmlns:p14="http://schemas.microsoft.com/office/powerpoint/2010/main" val="345397058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33809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04672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07499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32375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85472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34343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28810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FB01A-61B5-429E-948F-AF7844F4ECEE}" type="datetimeFigureOut">
              <a:rPr lang="zh-CN" altLang="en-US" smtClean="0"/>
              <a:t>2020/6/30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39938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8513" y="3660993"/>
            <a:ext cx="9144000" cy="752249"/>
          </a:xfrm>
        </p:spPr>
        <p:txBody>
          <a:bodyPr>
            <a:normAutofit/>
          </a:bodyPr>
          <a:lstStyle/>
          <a:p>
            <a:r>
              <a:rPr lang="zh-CN" altLang="en-US" sz="3500" dirty="0" smtClean="0">
                <a:solidFill>
                  <a:schemeClr val="tx1">
                    <a:lumMod val="65000"/>
                    <a:lumOff val="35000"/>
                  </a:schemeClr>
                </a:solidFill>
              </a:rPr>
              <a:t>第</a:t>
            </a:r>
            <a:r>
              <a:rPr lang="en-US" altLang="zh-CN" sz="3500" dirty="0" smtClean="0">
                <a:solidFill>
                  <a:schemeClr val="tx1">
                    <a:lumMod val="65000"/>
                    <a:lumOff val="35000"/>
                  </a:schemeClr>
                </a:solidFill>
              </a:rPr>
              <a:t>07</a:t>
            </a:r>
            <a:r>
              <a:rPr lang="zh-CN" altLang="en-US" sz="3500" dirty="0" smtClean="0">
                <a:solidFill>
                  <a:schemeClr val="tx1">
                    <a:lumMod val="65000"/>
                    <a:lumOff val="35000"/>
                  </a:schemeClr>
                </a:solidFill>
              </a:rPr>
              <a:t>讲：</a:t>
            </a:r>
            <a:r>
              <a:rPr lang="en-US" altLang="zh-CN" sz="3500" dirty="0" smtClean="0">
                <a:solidFill>
                  <a:schemeClr val="tx1">
                    <a:lumMod val="65000"/>
                    <a:lumOff val="35000"/>
                  </a:schemeClr>
                </a:solidFill>
              </a:rPr>
              <a:t>Python</a:t>
            </a:r>
            <a:r>
              <a:rPr lang="zh-CN" altLang="en-US" sz="3500" dirty="0" smtClean="0">
                <a:solidFill>
                  <a:schemeClr val="tx1">
                    <a:lumMod val="65000"/>
                    <a:lumOff val="35000"/>
                  </a:schemeClr>
                </a:solidFill>
              </a:rPr>
              <a:t>函数编程</a:t>
            </a:r>
            <a:endParaRPr lang="zh-CN" altLang="en-US" sz="3500" dirty="0">
              <a:solidFill>
                <a:schemeClr val="tx1">
                  <a:lumMod val="65000"/>
                  <a:lumOff val="35000"/>
                </a:schemeClr>
              </a:solidFill>
            </a:endParaRPr>
          </a:p>
        </p:txBody>
      </p:sp>
      <p:sp>
        <p:nvSpPr>
          <p:cNvPr id="3" name="副标题 2"/>
          <p:cNvSpPr>
            <a:spLocks noGrp="1"/>
          </p:cNvSpPr>
          <p:nvPr>
            <p:ph type="subTitle" idx="1"/>
          </p:nvPr>
        </p:nvSpPr>
        <p:spPr>
          <a:xfrm>
            <a:off x="333829" y="207963"/>
            <a:ext cx="2728685" cy="387123"/>
          </a:xfrm>
        </p:spPr>
        <p:txBody>
          <a:bodyPr>
            <a:normAutofit/>
          </a:bodyPr>
          <a:lstStyle/>
          <a:p>
            <a:r>
              <a:rPr lang="zh-CN" altLang="en-US" sz="2000" b="1" dirty="0" smtClean="0">
                <a:solidFill>
                  <a:schemeClr val="bg1">
                    <a:lumMod val="95000"/>
                  </a:schemeClr>
                </a:solidFill>
              </a:rPr>
              <a:t>函数编程</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9887" y="5308020"/>
            <a:ext cx="1141253" cy="390037"/>
          </a:xfrm>
          <a:prstGeom prst="rect">
            <a:avLst/>
          </a:prstGeom>
        </p:spPr>
      </p:pic>
      <p:sp>
        <p:nvSpPr>
          <p:cNvPr id="6" name="标题 1"/>
          <p:cNvSpPr txBox="1">
            <a:spLocks/>
          </p:cNvSpPr>
          <p:nvPr/>
        </p:nvSpPr>
        <p:spPr>
          <a:xfrm>
            <a:off x="1524000" y="5698057"/>
            <a:ext cx="9144000" cy="3652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1200" b="0" dirty="0">
                <a:solidFill>
                  <a:schemeClr val="tx1">
                    <a:lumMod val="50000"/>
                    <a:lumOff val="50000"/>
                  </a:schemeClr>
                </a:solidFill>
              </a:rPr>
              <a:t>中软</a:t>
            </a:r>
            <a:r>
              <a:rPr lang="zh-CN" altLang="en-US" sz="1200" b="0" dirty="0" smtClean="0">
                <a:solidFill>
                  <a:schemeClr val="tx1">
                    <a:lumMod val="50000"/>
                    <a:lumOff val="50000"/>
                  </a:schemeClr>
                </a:solidFill>
              </a:rPr>
              <a:t>国际教育科技集团 </a:t>
            </a:r>
            <a:r>
              <a:rPr lang="en-US" altLang="zh-CN" sz="1200" b="0" dirty="0" smtClean="0">
                <a:solidFill>
                  <a:schemeClr val="tx1">
                    <a:lumMod val="50000"/>
                    <a:lumOff val="50000"/>
                  </a:schemeClr>
                </a:solidFill>
              </a:rPr>
              <a:t>· CTO</a:t>
            </a:r>
            <a:r>
              <a:rPr lang="zh-CN" altLang="en-US" sz="1200" b="0" dirty="0" smtClean="0">
                <a:solidFill>
                  <a:schemeClr val="tx1">
                    <a:lumMod val="50000"/>
                    <a:lumOff val="50000"/>
                  </a:schemeClr>
                </a:solidFill>
              </a:rPr>
              <a:t>办公室</a:t>
            </a:r>
            <a:endParaRPr lang="zh-CN" altLang="en-US" sz="1200" b="0" dirty="0">
              <a:solidFill>
                <a:schemeClr val="tx1">
                  <a:lumMod val="50000"/>
                  <a:lumOff val="50000"/>
                </a:schemeClr>
              </a:solidFill>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369" y="1221580"/>
            <a:ext cx="2296886" cy="2296886"/>
          </a:xfrm>
          <a:prstGeom prst="rect">
            <a:avLst/>
          </a:prstGeom>
        </p:spPr>
      </p:pic>
    </p:spTree>
    <p:extLst>
      <p:ext uri="{BB962C8B-B14F-4D97-AF65-F5344CB8AC3E}">
        <p14:creationId xmlns:p14="http://schemas.microsoft.com/office/powerpoint/2010/main" val="3232312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函数编程</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return</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关键字</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矩形 8"/>
          <p:cNvSpPr/>
          <p:nvPr/>
        </p:nvSpPr>
        <p:spPr>
          <a:xfrm>
            <a:off x="985212" y="1845704"/>
            <a:ext cx="10580916" cy="124649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a:solidFill>
                  <a:schemeClr val="accent2"/>
                </a:solidFill>
                <a:latin typeface="微软雅黑" panose="020B0503020204020204" pitchFamily="34" charset="-122"/>
                <a:ea typeface="微软雅黑" panose="020B0503020204020204" pitchFamily="34" charset="-122"/>
              </a:rPr>
              <a:t>return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语句</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表达式</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退出函数，选择性地向调用方返回一个表达式</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不</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带参数值的</a:t>
            </a:r>
            <a:r>
              <a:rPr lang="en-US" altLang="zh-CN" sz="1600" b="1" dirty="0">
                <a:solidFill>
                  <a:schemeClr val="accent2"/>
                </a:solidFill>
                <a:latin typeface="微软雅黑" panose="020B0503020204020204" pitchFamily="34" charset="-122"/>
                <a:ea typeface="微软雅黑" panose="020B0503020204020204" pitchFamily="34" charset="-122"/>
              </a:rPr>
              <a:t>return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语句返回</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None</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之前</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的例子都没有示范如何返回数值，</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下例告诉</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你怎么</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做</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i="1" dirty="0" smtClean="0">
                <a:solidFill>
                  <a:schemeClr val="tx1">
                    <a:lumMod val="65000"/>
                    <a:lumOff val="35000"/>
                  </a:schemeClr>
                </a:solidFill>
                <a:latin typeface="微软雅黑" panose="020B0503020204020204" pitchFamily="34" charset="-122"/>
                <a:ea typeface="微软雅黑" panose="020B0503020204020204" pitchFamily="34" charset="-122"/>
              </a:rPr>
              <a:t>demo10.py</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标题 1"/>
          <p:cNvSpPr txBox="1">
            <a:spLocks/>
          </p:cNvSpPr>
          <p:nvPr/>
        </p:nvSpPr>
        <p:spPr>
          <a:xfrm>
            <a:off x="1381863" y="3099836"/>
            <a:ext cx="4714138" cy="360576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coding: utf-8 -*-</a:t>
            </a:r>
          </a:p>
          <a:p>
            <a:pPr>
              <a:lnSpc>
                <a:spcPct val="150000"/>
              </a:lnSpc>
            </a:pPr>
            <a:r>
              <a:rPr lang="en-US" altLang="zh-CN" sz="1400" dirty="0">
                <a:solidFill>
                  <a:srgbClr val="0563C1"/>
                </a:solidFill>
              </a:rPr>
              <a:t>__author__ </a:t>
            </a:r>
            <a:r>
              <a:rPr lang="en-US" altLang="zh-CN" sz="1400" dirty="0">
                <a:solidFill>
                  <a:schemeClr val="tx1">
                    <a:lumMod val="65000"/>
                    <a:lumOff val="35000"/>
                  </a:schemeClr>
                </a:solidFill>
              </a:rPr>
              <a:t>= "</a:t>
            </a:r>
            <a:r>
              <a:rPr lang="zh-CN" altLang="en-US" sz="1400" dirty="0">
                <a:solidFill>
                  <a:schemeClr val="tx1">
                    <a:lumMod val="65000"/>
                    <a:lumOff val="35000"/>
                  </a:schemeClr>
                </a:solidFill>
              </a:rPr>
              <a:t>中软国际教育科技</a:t>
            </a:r>
            <a:r>
              <a:rPr lang="en-US" altLang="zh-CN" sz="1400" dirty="0">
                <a:solidFill>
                  <a:schemeClr val="tx1">
                    <a:lumMod val="65000"/>
                    <a:lumOff val="35000"/>
                  </a:schemeClr>
                </a:solidFill>
              </a:rPr>
              <a:t>·CTO</a:t>
            </a:r>
            <a:r>
              <a:rPr lang="zh-CN" altLang="en-US" sz="1400" dirty="0">
                <a:solidFill>
                  <a:schemeClr val="tx1">
                    <a:lumMod val="65000"/>
                    <a:lumOff val="35000"/>
                  </a:schemeClr>
                </a:solidFill>
              </a:rPr>
              <a:t>办公室</a:t>
            </a:r>
            <a:r>
              <a:rPr lang="en-US" altLang="zh-CN" sz="1400" dirty="0" smtClean="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定义一个函数</a:t>
            </a:r>
          </a:p>
          <a:p>
            <a:pPr>
              <a:lnSpc>
                <a:spcPct val="150000"/>
              </a:lnSpc>
            </a:pPr>
            <a:r>
              <a:rPr lang="en-US" altLang="zh-CN" sz="1400" dirty="0" err="1">
                <a:solidFill>
                  <a:srgbClr val="0563C1"/>
                </a:solidFill>
              </a:rPr>
              <a:t>def</a:t>
            </a:r>
            <a:r>
              <a:rPr lang="en-US" altLang="zh-CN" sz="1400" dirty="0">
                <a:solidFill>
                  <a:schemeClr val="tx1">
                    <a:lumMod val="65000"/>
                    <a:lumOff val="35000"/>
                  </a:schemeClr>
                </a:solidFill>
              </a:rPr>
              <a:t> sum(</a:t>
            </a:r>
            <a:r>
              <a:rPr lang="en-US" altLang="zh-CN" sz="1400" dirty="0">
                <a:solidFill>
                  <a:schemeClr val="accent2"/>
                </a:solidFill>
              </a:rPr>
              <a:t>arg1</a:t>
            </a:r>
            <a:r>
              <a:rPr lang="en-US" altLang="zh-CN" sz="1400" dirty="0">
                <a:solidFill>
                  <a:schemeClr val="tx1">
                    <a:lumMod val="65000"/>
                    <a:lumOff val="35000"/>
                  </a:schemeClr>
                </a:solidFill>
              </a:rPr>
              <a:t>, </a:t>
            </a:r>
            <a:r>
              <a:rPr lang="en-US" altLang="zh-CN" sz="1400" dirty="0">
                <a:solidFill>
                  <a:schemeClr val="accent2"/>
                </a:solidFill>
              </a:rPr>
              <a:t>arg2</a:t>
            </a:r>
            <a:r>
              <a:rPr lang="en-US" altLang="zh-CN" sz="1400" dirty="0">
                <a:solidFill>
                  <a:schemeClr val="tx1">
                    <a:lumMod val="65000"/>
                    <a:lumOff val="35000"/>
                  </a:schemeClr>
                </a:solidFill>
              </a:rPr>
              <a:t>)</a:t>
            </a:r>
            <a:r>
              <a:rPr lang="en-US" altLang="zh-CN" sz="1400" dirty="0">
                <a:solidFill>
                  <a:srgbClr val="0563C1"/>
                </a:solidFill>
              </a:rPr>
              <a:t>:</a:t>
            </a:r>
          </a:p>
          <a:p>
            <a:pPr>
              <a:lnSpc>
                <a:spcPct val="150000"/>
              </a:lnSpc>
            </a:pPr>
            <a:r>
              <a:rPr lang="en-US" altLang="zh-CN" sz="1400" dirty="0">
                <a:solidFill>
                  <a:schemeClr val="accent6"/>
                </a:solidFill>
              </a:rPr>
              <a:t>    '</a:t>
            </a:r>
            <a:r>
              <a:rPr lang="zh-CN" altLang="en-US" sz="1400" dirty="0">
                <a:solidFill>
                  <a:schemeClr val="accent6"/>
                </a:solidFill>
              </a:rPr>
              <a:t>返回两个参数之和</a:t>
            </a:r>
            <a:r>
              <a:rPr lang="en-US" altLang="zh-CN" sz="1400" dirty="0">
                <a:solidFill>
                  <a:schemeClr val="accent6"/>
                </a:solidFill>
              </a:rPr>
              <a:t>'</a:t>
            </a:r>
          </a:p>
          <a:p>
            <a:pPr>
              <a:lnSpc>
                <a:spcPct val="150000"/>
              </a:lnSpc>
            </a:pPr>
            <a:r>
              <a:rPr lang="en-US" altLang="zh-CN" sz="1400" dirty="0">
                <a:solidFill>
                  <a:schemeClr val="tx1">
                    <a:lumMod val="65000"/>
                    <a:lumOff val="35000"/>
                  </a:schemeClr>
                </a:solidFill>
              </a:rPr>
              <a:t>    total = arg1 + arg2</a:t>
            </a:r>
          </a:p>
          <a:p>
            <a:pPr>
              <a:lnSpc>
                <a:spcPct val="150000"/>
              </a:lnSpc>
            </a:pPr>
            <a:r>
              <a:rPr lang="en-US" altLang="zh-CN" sz="1400" dirty="0">
                <a:solidFill>
                  <a:schemeClr val="tx1">
                    <a:lumMod val="65000"/>
                    <a:lumOff val="35000"/>
                  </a:schemeClr>
                </a:solidFill>
              </a:rPr>
              <a:t>    </a:t>
            </a:r>
            <a:r>
              <a:rPr lang="en-US" altLang="zh-CN" sz="1400" dirty="0">
                <a:solidFill>
                  <a:schemeClr val="accent6"/>
                </a:solidFill>
              </a:rPr>
              <a:t># </a:t>
            </a:r>
            <a:r>
              <a:rPr lang="zh-CN" altLang="en-US" sz="1400" dirty="0">
                <a:solidFill>
                  <a:schemeClr val="accent6"/>
                </a:solidFill>
              </a:rPr>
              <a:t>返回</a:t>
            </a:r>
          </a:p>
          <a:p>
            <a:pPr>
              <a:lnSpc>
                <a:spcPct val="150000"/>
              </a:lnSpc>
            </a:pPr>
            <a:r>
              <a:rPr lang="zh-CN" altLang="en-US" sz="1400" dirty="0">
                <a:solidFill>
                  <a:schemeClr val="tx1">
                    <a:lumMod val="65000"/>
                    <a:lumOff val="35000"/>
                  </a:schemeClr>
                </a:solidFill>
              </a:rPr>
              <a:t>    </a:t>
            </a:r>
            <a:r>
              <a:rPr lang="en-US" altLang="zh-CN" sz="1400" i="1" dirty="0">
                <a:solidFill>
                  <a:srgbClr val="951D8C"/>
                </a:solidFill>
              </a:rPr>
              <a:t>return</a:t>
            </a: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total</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调用函数</a:t>
            </a:r>
          </a:p>
          <a:p>
            <a:pPr>
              <a:lnSpc>
                <a:spcPct val="150000"/>
              </a:lnSpc>
            </a:pPr>
            <a:r>
              <a:rPr lang="en-US" altLang="zh-CN" sz="1400" dirty="0">
                <a:solidFill>
                  <a:schemeClr val="tx1">
                    <a:lumMod val="65000"/>
                    <a:lumOff val="35000"/>
                  </a:schemeClr>
                </a:solidFill>
              </a:rPr>
              <a:t>total = </a:t>
            </a:r>
            <a:r>
              <a:rPr lang="en-US" altLang="zh-CN" sz="1400" dirty="0">
                <a:solidFill>
                  <a:schemeClr val="accent2"/>
                </a:solidFill>
              </a:rPr>
              <a:t>sum</a:t>
            </a:r>
            <a:r>
              <a:rPr lang="en-US" altLang="zh-CN" sz="1400" dirty="0">
                <a:solidFill>
                  <a:schemeClr val="tx1">
                    <a:lumMod val="65000"/>
                    <a:lumOff val="35000"/>
                  </a:schemeClr>
                </a:solidFill>
              </a:rPr>
              <a:t>(10, 20)</a:t>
            </a: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'total', total</a:t>
            </a:r>
          </a:p>
        </p:txBody>
      </p:sp>
      <p:sp>
        <p:nvSpPr>
          <p:cNvPr id="13" name="标题 1"/>
          <p:cNvSpPr txBox="1">
            <a:spLocks/>
          </p:cNvSpPr>
          <p:nvPr/>
        </p:nvSpPr>
        <p:spPr>
          <a:xfrm>
            <a:off x="5668570" y="5950898"/>
            <a:ext cx="1443430" cy="553337"/>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en-US" altLang="zh-CN" sz="1400" dirty="0">
                <a:solidFill>
                  <a:schemeClr val="bg1">
                    <a:lumMod val="95000"/>
                  </a:schemeClr>
                </a:solidFill>
              </a:rPr>
              <a:t>total 30</a:t>
            </a:r>
            <a:endParaRPr lang="en-US" altLang="zh-CN" sz="1200" b="0" i="1" dirty="0">
              <a:solidFill>
                <a:schemeClr val="bg1">
                  <a:lumMod val="95000"/>
                </a:schemeClr>
              </a:solidFill>
            </a:endParaRPr>
          </a:p>
        </p:txBody>
      </p:sp>
    </p:spTree>
    <p:extLst>
      <p:ext uri="{BB962C8B-B14F-4D97-AF65-F5344CB8AC3E}">
        <p14:creationId xmlns:p14="http://schemas.microsoft.com/office/powerpoint/2010/main" val="230365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参数的传递</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1.5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参数的传递</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85212" y="1827349"/>
            <a:ext cx="10580916"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在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中，类型属于对象，变量是</a:t>
            </a:r>
            <a:r>
              <a:rPr lang="zh-CN" altLang="en-US" sz="1600" dirty="0">
                <a:solidFill>
                  <a:schemeClr val="accent2"/>
                </a:solidFill>
                <a:latin typeface="微软雅黑" panose="020B0503020204020204" pitchFamily="34" charset="-122"/>
                <a:ea typeface="微软雅黑" panose="020B0503020204020204" pitchFamily="34" charset="-122"/>
              </a:rPr>
              <a:t>没有类型</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a:t>
            </a:r>
          </a:p>
        </p:txBody>
      </p:sp>
      <p:sp>
        <p:nvSpPr>
          <p:cNvPr id="7" name="标题 1"/>
          <p:cNvSpPr txBox="1">
            <a:spLocks/>
          </p:cNvSpPr>
          <p:nvPr/>
        </p:nvSpPr>
        <p:spPr>
          <a:xfrm>
            <a:off x="2997199" y="2560249"/>
            <a:ext cx="6197602" cy="690952"/>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tx1">
                    <a:lumMod val="65000"/>
                    <a:lumOff val="35000"/>
                  </a:schemeClr>
                </a:solidFill>
              </a:rPr>
              <a:t>a=[1,2,3</a:t>
            </a:r>
            <a:r>
              <a:rPr lang="en-US" altLang="zh-CN" sz="1400" dirty="0" smtClean="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chemeClr val="tx1">
                    <a:lumMod val="65000"/>
                    <a:lumOff val="35000"/>
                  </a:schemeClr>
                </a:solidFill>
              </a:rPr>
              <a:t>a="</a:t>
            </a:r>
            <a:r>
              <a:rPr lang="en-US" altLang="zh-CN" sz="1400" dirty="0" err="1">
                <a:solidFill>
                  <a:schemeClr val="tx1">
                    <a:lumMod val="65000"/>
                    <a:lumOff val="35000"/>
                  </a:schemeClr>
                </a:solidFill>
              </a:rPr>
              <a:t>Runoob</a:t>
            </a:r>
            <a:r>
              <a:rPr lang="en-US" altLang="zh-CN" sz="1400" dirty="0">
                <a:solidFill>
                  <a:schemeClr val="tx1">
                    <a:lumMod val="65000"/>
                    <a:lumOff val="35000"/>
                  </a:schemeClr>
                </a:solidFill>
              </a:rPr>
              <a:t>"</a:t>
            </a:r>
            <a:endParaRPr lang="en-US" altLang="zh-CN" sz="1200" b="0" i="1" dirty="0">
              <a:solidFill>
                <a:schemeClr val="tx1">
                  <a:lumMod val="65000"/>
                  <a:lumOff val="35000"/>
                </a:schemeClr>
              </a:solidFill>
            </a:endParaRPr>
          </a:p>
        </p:txBody>
      </p:sp>
      <p:sp>
        <p:nvSpPr>
          <p:cNvPr id="9" name="矩形 8"/>
          <p:cNvSpPr/>
          <p:nvPr/>
        </p:nvSpPr>
        <p:spPr>
          <a:xfrm>
            <a:off x="985212" y="3439661"/>
            <a:ext cx="9726331"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以上代码中，</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[1,2,3]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 </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List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类型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Runoob</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 </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String</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类型，而变量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是没有类型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，它仅仅</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是一个对象的引用（一个指针），可以是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List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类型对象，也可以指向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String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类型对象</a:t>
            </a:r>
          </a:p>
        </p:txBody>
      </p:sp>
    </p:spTree>
    <p:extLst>
      <p:ext uri="{BB962C8B-B14F-4D97-AF65-F5344CB8AC3E}">
        <p14:creationId xmlns:p14="http://schemas.microsoft.com/office/powerpoint/2010/main" val="3774639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参数的传递</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8340216" cy="477054"/>
          </a:xfrm>
          <a:prstGeom prst="rect">
            <a:avLst/>
          </a:prstGeom>
        </p:spPr>
        <p:txBody>
          <a:bodyPr wrap="squar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可</a:t>
            </a:r>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变</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mutable</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）和不可变（</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immutable</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85212" y="1827349"/>
            <a:ext cx="10580916"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在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中，</a:t>
            </a:r>
            <a:r>
              <a:rPr lang="en-US" altLang="zh-CN" sz="1600" dirty="0">
                <a:solidFill>
                  <a:schemeClr val="accent2"/>
                </a:solidFill>
                <a:latin typeface="微软雅黑" panose="020B0503020204020204" pitchFamily="34" charset="-122"/>
                <a:ea typeface="微软雅黑" panose="020B0503020204020204" pitchFamily="34" charset="-122"/>
              </a:rPr>
              <a:t>strings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accent2"/>
                </a:solidFill>
                <a:latin typeface="微软雅黑" panose="020B0503020204020204" pitchFamily="34" charset="-122"/>
                <a:ea typeface="微软雅黑" panose="020B0503020204020204" pitchFamily="34" charset="-122"/>
              </a:rPr>
              <a:t>tuples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和 </a:t>
            </a:r>
            <a:r>
              <a:rPr lang="en-US" altLang="zh-CN" sz="1600" dirty="0">
                <a:solidFill>
                  <a:schemeClr val="accent2"/>
                </a:solidFill>
                <a:latin typeface="微软雅黑" panose="020B0503020204020204" pitchFamily="34" charset="-122"/>
                <a:ea typeface="微软雅黑" panose="020B0503020204020204" pitchFamily="34" charset="-122"/>
              </a:rPr>
              <a:t>numbers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a:t>
            </a:r>
            <a:r>
              <a:rPr lang="zh-CN" altLang="en-US" sz="1600" b="1" dirty="0">
                <a:solidFill>
                  <a:schemeClr val="accent2"/>
                </a:solidFill>
                <a:latin typeface="微软雅黑" panose="020B0503020204020204" pitchFamily="34" charset="-122"/>
                <a:ea typeface="微软雅黑" panose="020B0503020204020204" pitchFamily="34" charset="-122"/>
              </a:rPr>
              <a:t>不可更改的对象</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，而 </a:t>
            </a:r>
            <a:r>
              <a:rPr lang="en-US" altLang="zh-CN" sz="1600" dirty="0">
                <a:solidFill>
                  <a:schemeClr val="accent6"/>
                </a:solidFill>
                <a:latin typeface="微软雅黑" panose="020B0503020204020204" pitchFamily="34" charset="-122"/>
                <a:ea typeface="微软雅黑" panose="020B0503020204020204" pitchFamily="34" charset="-122"/>
              </a:rPr>
              <a:t>list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accent6"/>
                </a:solidFill>
                <a:latin typeface="微软雅黑" panose="020B0503020204020204" pitchFamily="34" charset="-122"/>
                <a:ea typeface="微软雅黑" panose="020B0503020204020204" pitchFamily="34" charset="-122"/>
              </a:rPr>
              <a:t>dict</a:t>
            </a:r>
            <a:r>
              <a:rPr lang="en-US" altLang="zh-CN" sz="1600" dirty="0" smtClean="0">
                <a:solidFill>
                  <a:schemeClr val="accent6"/>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等则是</a:t>
            </a:r>
            <a:r>
              <a:rPr lang="zh-CN" altLang="en-US" sz="1600" b="1" dirty="0">
                <a:solidFill>
                  <a:schemeClr val="accent6"/>
                </a:solidFill>
                <a:latin typeface="微软雅黑" panose="020B0503020204020204" pitchFamily="34" charset="-122"/>
                <a:ea typeface="微软雅黑" panose="020B0503020204020204" pitchFamily="34" charset="-122"/>
              </a:rPr>
              <a:t>可以修改的对象</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9" name="矩形 8"/>
          <p:cNvSpPr/>
          <p:nvPr/>
        </p:nvSpPr>
        <p:spPr>
          <a:xfrm>
            <a:off x="1412504" y="2559743"/>
            <a:ext cx="9726331" cy="1569660"/>
          </a:xfrm>
          <a:prstGeom prst="rect">
            <a:avLst/>
          </a:prstGeom>
          <a:solidFill>
            <a:schemeClr val="bg1">
              <a:lumMod val="85000"/>
            </a:schemeClr>
          </a:solidFill>
        </p:spPr>
        <p:txBody>
          <a:bodyPr wrap="square">
            <a:spAutoFit/>
          </a:bodyPr>
          <a:lstStyle/>
          <a:p>
            <a:pPr marL="285750" indent="-285750">
              <a:lnSpc>
                <a:spcPct val="150000"/>
              </a:lnSpc>
              <a:buFont typeface="Wingdings" panose="05000000000000000000" pitchFamily="2" charset="2"/>
              <a:buChar char="Ø"/>
            </a:pPr>
            <a:r>
              <a:rPr lang="zh-CN" altLang="en-US" sz="1600" b="1" dirty="0">
                <a:solidFill>
                  <a:schemeClr val="accent2"/>
                </a:solidFill>
                <a:latin typeface="微软雅黑" panose="020B0503020204020204" pitchFamily="34" charset="-122"/>
                <a:ea typeface="微软雅黑" panose="020B0503020204020204" pitchFamily="34" charset="-122"/>
              </a:rPr>
              <a:t>不可变类型</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变量赋值 </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a=5</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后再赋值 </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a=10</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，这里实际是新生成一个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int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值对象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10</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，再让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指向它，而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5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被丢弃，不是改变</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的值，相当于新生成了</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pitchFamily="2" charset="2"/>
              <a:buChar char="Ø"/>
            </a:pPr>
            <a:r>
              <a:rPr lang="zh-CN" altLang="en-US" sz="1600" b="1" dirty="0">
                <a:solidFill>
                  <a:schemeClr val="accent6"/>
                </a:solidFill>
                <a:latin typeface="微软雅黑" panose="020B0503020204020204" pitchFamily="34" charset="-122"/>
                <a:ea typeface="微软雅黑" panose="020B0503020204020204" pitchFamily="34" charset="-122"/>
              </a:rPr>
              <a:t>可变类型</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变量赋值 </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la=[1,2,3,4]</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后再赋值 </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la[2]=5</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则是将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list la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的第三个元素值更改，本身</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la</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没有动，只是其内部的一部分值被修改了。</a:t>
            </a:r>
          </a:p>
        </p:txBody>
      </p:sp>
    </p:spTree>
    <p:extLst>
      <p:ext uri="{BB962C8B-B14F-4D97-AF65-F5344CB8AC3E}">
        <p14:creationId xmlns:p14="http://schemas.microsoft.com/office/powerpoint/2010/main" val="1378093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参数的传递</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8340216"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函数的参数传递</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矩形 8"/>
          <p:cNvSpPr/>
          <p:nvPr/>
        </p:nvSpPr>
        <p:spPr>
          <a:xfrm>
            <a:off x="1122088" y="1946305"/>
            <a:ext cx="9726331" cy="1938992"/>
          </a:xfrm>
          <a:prstGeom prst="rect">
            <a:avLst/>
          </a:prstGeom>
          <a:solidFill>
            <a:schemeClr val="bg1">
              <a:lumMod val="85000"/>
            </a:schemeClr>
          </a:solidFill>
        </p:spPr>
        <p:txBody>
          <a:bodyPr wrap="square">
            <a:spAutoFit/>
          </a:bodyPr>
          <a:lstStyle/>
          <a:p>
            <a:pPr marL="285750" indent="-285750">
              <a:lnSpc>
                <a:spcPct val="150000"/>
              </a:lnSpc>
              <a:buFont typeface="Wingdings" panose="05000000000000000000" pitchFamily="2" charset="2"/>
              <a:buChar char="Ø"/>
            </a:pPr>
            <a:r>
              <a:rPr lang="zh-CN" altLang="en-US" sz="1600" b="1" dirty="0">
                <a:solidFill>
                  <a:schemeClr val="accent2"/>
                </a:solidFill>
                <a:latin typeface="微软雅黑" panose="020B0503020204020204" pitchFamily="34" charset="-122"/>
                <a:ea typeface="微软雅黑" panose="020B0503020204020204" pitchFamily="34" charset="-122"/>
              </a:rPr>
              <a:t>不可变类型</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在</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程序编程中的</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值传递，如 整数、字符串、元组。如</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fun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），传递的只是</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的值，没有影响</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对象本身。比如在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fun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）内部修改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的值，只是修改另一个复制的对象，不会影响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本身</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。我们经常称之为 </a:t>
            </a:r>
            <a:r>
              <a:rPr lang="zh-CN" altLang="en-US" sz="1600" b="1" dirty="0" smtClean="0">
                <a:solidFill>
                  <a:schemeClr val="accent2"/>
                </a:solidFill>
                <a:latin typeface="微软雅黑" panose="020B0503020204020204" pitchFamily="34" charset="-122"/>
                <a:ea typeface="微软雅黑" panose="020B0503020204020204" pitchFamily="34" charset="-122"/>
              </a:rPr>
              <a:t>值传递</a:t>
            </a:r>
            <a:endParaRPr lang="zh-CN" altLang="en-US" sz="1600" b="1" dirty="0">
              <a:solidFill>
                <a:schemeClr val="accent2"/>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b="1" dirty="0">
                <a:solidFill>
                  <a:schemeClr val="accent6"/>
                </a:solidFill>
                <a:latin typeface="微软雅黑" panose="020B0503020204020204" pitchFamily="34" charset="-122"/>
                <a:ea typeface="微软雅黑" panose="020B0503020204020204" pitchFamily="34" charset="-122"/>
              </a:rPr>
              <a:t>可变类型</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类似编程中的</a:t>
            </a:r>
            <a:r>
              <a:rPr lang="zh-CN" altLang="en-US" sz="1600" b="1" dirty="0">
                <a:solidFill>
                  <a:schemeClr val="accent6"/>
                </a:solidFill>
                <a:latin typeface="微软雅黑" panose="020B0503020204020204" pitchFamily="34" charset="-122"/>
                <a:ea typeface="微软雅黑" panose="020B0503020204020204" pitchFamily="34" charset="-122"/>
              </a:rPr>
              <a:t>引用</a:t>
            </a:r>
            <a:r>
              <a:rPr lang="zh-CN" altLang="en-US" sz="1600" b="1" dirty="0" smtClean="0">
                <a:solidFill>
                  <a:schemeClr val="accent6"/>
                </a:solidFill>
                <a:latin typeface="微软雅黑" panose="020B0503020204020204" pitchFamily="34" charset="-122"/>
                <a:ea typeface="微软雅黑" panose="020B0503020204020204" pitchFamily="34" charset="-122"/>
              </a:rPr>
              <a:t>传递（址传递）</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如 列表，字典。如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fun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la</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），则是将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la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真正的传过去，修改后</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fun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外部的</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la</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也会受影响</a:t>
            </a:r>
          </a:p>
        </p:txBody>
      </p:sp>
      <p:sp>
        <p:nvSpPr>
          <p:cNvPr id="6" name="矩形 5"/>
          <p:cNvSpPr/>
          <p:nvPr/>
        </p:nvSpPr>
        <p:spPr>
          <a:xfrm>
            <a:off x="938415" y="4274982"/>
            <a:ext cx="10315169"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中一切都是对象，严格意义我们不能说值传递还是引用传递，我们应该说传不可变对象和传可变对象。</a:t>
            </a:r>
          </a:p>
        </p:txBody>
      </p:sp>
    </p:spTree>
    <p:extLst>
      <p:ext uri="{BB962C8B-B14F-4D97-AF65-F5344CB8AC3E}">
        <p14:creationId xmlns:p14="http://schemas.microsoft.com/office/powerpoint/2010/main" val="2399516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自定义函数语法</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ch7-demo02-args-mutable.py</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85212" y="1595119"/>
            <a:ext cx="10580916" cy="584775"/>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传</a:t>
            </a:r>
            <a:r>
              <a:rPr lang="zh-CN" altLang="en-US" sz="1600" b="1" dirty="0">
                <a:solidFill>
                  <a:srgbClr val="C00000"/>
                </a:solidFill>
                <a:latin typeface="微软雅黑" panose="020B0503020204020204" pitchFamily="34" charset="-122"/>
                <a:ea typeface="微软雅黑" panose="020B0503020204020204" pitchFamily="34" charset="-122"/>
              </a:rPr>
              <a:t>不可变对象</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实例</a:t>
            </a:r>
          </a:p>
        </p:txBody>
      </p:sp>
      <p:sp>
        <p:nvSpPr>
          <p:cNvPr id="8" name="矩形 7"/>
          <p:cNvSpPr/>
          <p:nvPr/>
        </p:nvSpPr>
        <p:spPr>
          <a:xfrm>
            <a:off x="7184571" y="2556947"/>
            <a:ext cx="4542971" cy="1569660"/>
          </a:xfrm>
          <a:prstGeom prst="rect">
            <a:avLst/>
          </a:prstGeom>
        </p:spPr>
        <p:txBody>
          <a:bodyPr wrap="square">
            <a:sp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changeString</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接受一个参数为字符串类型，并在函数体内将传入参数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words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的值重新修改为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home</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并输出。在调用后，发现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words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的值并没有进行修改。</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7184572" y="2218393"/>
            <a:ext cx="1592076" cy="338554"/>
          </a:xfrm>
          <a:prstGeom prst="rect">
            <a:avLst/>
          </a:prstGeom>
        </p:spPr>
        <p:txBody>
          <a:bodyPr wrap="square">
            <a:sp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代码说明：</a:t>
            </a:r>
            <a:endParaRPr lang="zh-CN" altLang="en-US" sz="1600" b="1" dirty="0">
              <a:solidFill>
                <a:schemeClr val="tx1">
                  <a:lumMod val="65000"/>
                  <a:lumOff val="35000"/>
                </a:schemeClr>
              </a:solidFill>
            </a:endParaRPr>
          </a:p>
        </p:txBody>
      </p:sp>
      <p:sp>
        <p:nvSpPr>
          <p:cNvPr id="11" name="矩形 10"/>
          <p:cNvSpPr/>
          <p:nvPr/>
        </p:nvSpPr>
        <p:spPr>
          <a:xfrm>
            <a:off x="7184571" y="4465161"/>
            <a:ext cx="5007429" cy="830997"/>
          </a:xfrm>
          <a:prstGeom prst="rect">
            <a:avLst/>
          </a:prstGeom>
          <a:solidFill>
            <a:schemeClr val="accent2">
              <a:lumMod val="60000"/>
              <a:lumOff val="40000"/>
            </a:schemeClr>
          </a:solidFill>
        </p:spPr>
        <p:txBody>
          <a:bodyPr wrap="square">
            <a:spAutoFit/>
          </a:bodyPr>
          <a:lstStyle/>
          <a:p>
            <a:pPr>
              <a:lnSpc>
                <a:spcPct val="150000"/>
              </a:lnSpc>
            </a:pP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再次强调，不可变类型作为函数参数的时候，相当于操作的是</a:t>
            </a:r>
            <a:r>
              <a:rPr lang="zh-CN" altLang="en-US" sz="1600" b="1" dirty="0" smtClean="0">
                <a:solidFill>
                  <a:schemeClr val="accent2">
                    <a:lumMod val="50000"/>
                  </a:schemeClr>
                </a:solidFill>
                <a:latin typeface="微软雅黑" panose="020B0503020204020204" pitchFamily="34" charset="-122"/>
                <a:ea typeface="微软雅黑" panose="020B0503020204020204" pitchFamily="34" charset="-122"/>
              </a:rPr>
              <a:t>不同的</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变量。</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4"/>
          <a:stretch>
            <a:fillRect/>
          </a:stretch>
        </p:blipFill>
        <p:spPr>
          <a:xfrm>
            <a:off x="985212" y="2179894"/>
            <a:ext cx="5448300" cy="3733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892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250" fill="hold"/>
                                        <p:tgtEl>
                                          <p:spTgt spid="11"/>
                                        </p:tgtEl>
                                        <p:attrNameLst>
                                          <p:attrName>ppt_x</p:attrName>
                                        </p:attrNameLst>
                                      </p:cBhvr>
                                      <p:tavLst>
                                        <p:tav tm="0">
                                          <p:val>
                                            <p:strVal val="1+#ppt_w/2"/>
                                          </p:val>
                                        </p:tav>
                                        <p:tav tm="100000">
                                          <p:val>
                                            <p:strVal val="#ppt_x"/>
                                          </p:val>
                                        </p:tav>
                                      </p:tavLst>
                                    </p:anim>
                                    <p:anim calcmode="lin" valueType="num">
                                      <p:cBhvr additive="base">
                                        <p:cTn id="20" dur="2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自定义函数语法</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ch0-demo03-args-immutable.py</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85212" y="1595119"/>
            <a:ext cx="10580916" cy="584775"/>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传</a:t>
            </a:r>
            <a:r>
              <a:rPr lang="zh-CN" altLang="en-US" sz="1600" b="1" dirty="0" smtClean="0">
                <a:solidFill>
                  <a:schemeClr val="accent6"/>
                </a:solidFill>
                <a:latin typeface="微软雅黑" panose="020B0503020204020204" pitchFamily="34" charset="-122"/>
                <a:ea typeface="微软雅黑" panose="020B0503020204020204" pitchFamily="34" charset="-122"/>
              </a:rPr>
              <a:t>可变</a:t>
            </a:r>
            <a:r>
              <a:rPr lang="zh-CN" altLang="en-US" sz="1600" b="1" dirty="0">
                <a:solidFill>
                  <a:schemeClr val="accent6"/>
                </a:solidFill>
                <a:latin typeface="微软雅黑" panose="020B0503020204020204" pitchFamily="34" charset="-122"/>
                <a:ea typeface="微软雅黑" panose="020B0503020204020204" pitchFamily="34" charset="-122"/>
              </a:rPr>
              <a:t>对象</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实例</a:t>
            </a:r>
          </a:p>
        </p:txBody>
      </p:sp>
      <p:sp>
        <p:nvSpPr>
          <p:cNvPr id="8" name="矩形 7"/>
          <p:cNvSpPr/>
          <p:nvPr/>
        </p:nvSpPr>
        <p:spPr>
          <a:xfrm>
            <a:off x="7184570" y="2880502"/>
            <a:ext cx="4787957" cy="1200329"/>
          </a:xfrm>
          <a:prstGeom prst="rect">
            <a:avLst/>
          </a:prstGeom>
        </p:spPr>
        <p:txBody>
          <a:bodyPr wrap="square">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函数 </a:t>
            </a:r>
            <a:r>
              <a:rPr lang="en-US" altLang="zh-CN" sz="1600" dirty="0" err="1" smtClean="0">
                <a:solidFill>
                  <a:schemeClr val="tx1">
                    <a:lumMod val="75000"/>
                    <a:lumOff val="25000"/>
                  </a:schemeClr>
                </a:solidFill>
                <a:latin typeface="微软雅黑" panose="020B0503020204020204" pitchFamily="34" charset="-122"/>
                <a:ea typeface="微软雅黑" panose="020B0503020204020204" pitchFamily="34" charset="-122"/>
              </a:rPr>
              <a:t>changeString</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中的参数为列表（可变类型）对象。因此函数体内修改对象元素时，函数体外的元素同时也被修改。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7184571" y="2541948"/>
            <a:ext cx="1210588" cy="338554"/>
          </a:xfrm>
          <a:prstGeom prst="rect">
            <a:avLst/>
          </a:prstGeom>
        </p:spPr>
        <p:txBody>
          <a:bodyPr wrap="none">
            <a:sp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代码说明：</a:t>
            </a:r>
            <a:endParaRPr lang="zh-CN" altLang="en-US" sz="1600" b="1" dirty="0">
              <a:solidFill>
                <a:schemeClr val="tx1">
                  <a:lumMod val="65000"/>
                  <a:lumOff val="35000"/>
                </a:schemeClr>
              </a:solidFill>
            </a:endParaRPr>
          </a:p>
        </p:txBody>
      </p:sp>
      <p:pic>
        <p:nvPicPr>
          <p:cNvPr id="10" name="图片 9"/>
          <p:cNvPicPr>
            <a:picLocks noChangeAspect="1"/>
          </p:cNvPicPr>
          <p:nvPr/>
        </p:nvPicPr>
        <p:blipFill>
          <a:blip r:embed="rId4"/>
          <a:stretch>
            <a:fillRect/>
          </a:stretch>
        </p:blipFill>
        <p:spPr>
          <a:xfrm>
            <a:off x="985212" y="2218393"/>
            <a:ext cx="5429250" cy="3819525"/>
          </a:xfrm>
          <a:prstGeom prst="rect">
            <a:avLst/>
          </a:prstGeom>
          <a:ln>
            <a:noFill/>
          </a:ln>
          <a:effectLst>
            <a:outerShdw blurRad="292100" dist="139700" dir="2700000" algn="tl" rotWithShape="0">
              <a:srgbClr val="333333">
                <a:alpha val="65000"/>
              </a:srgbClr>
            </a:outerShdw>
          </a:effectLst>
        </p:spPr>
      </p:pic>
      <p:sp>
        <p:nvSpPr>
          <p:cNvPr id="11" name="矩形 10"/>
          <p:cNvSpPr/>
          <p:nvPr/>
        </p:nvSpPr>
        <p:spPr>
          <a:xfrm>
            <a:off x="7184571" y="4465161"/>
            <a:ext cx="5007429" cy="830997"/>
          </a:xfrm>
          <a:prstGeom prst="rect">
            <a:avLst/>
          </a:prstGeom>
          <a:solidFill>
            <a:schemeClr val="accent2">
              <a:lumMod val="60000"/>
              <a:lumOff val="40000"/>
            </a:schemeClr>
          </a:solidFill>
        </p:spPr>
        <p:txBody>
          <a:bodyPr wrap="square">
            <a:spAutoFit/>
          </a:bodyPr>
          <a:lstStyle/>
          <a:p>
            <a:pPr>
              <a:lnSpc>
                <a:spcPct val="150000"/>
              </a:lnSpc>
            </a:pP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与不可变参数不同，可变类型作为函数参数的时候，相当于操作的是</a:t>
            </a:r>
            <a:r>
              <a:rPr lang="zh-CN" altLang="en-US" sz="1600" b="1" dirty="0" smtClean="0">
                <a:solidFill>
                  <a:schemeClr val="accent2">
                    <a:lumMod val="50000"/>
                  </a:schemeClr>
                </a:solidFill>
                <a:latin typeface="微软雅黑" panose="020B0503020204020204" pitchFamily="34" charset="-122"/>
                <a:ea typeface="微软雅黑" panose="020B0503020204020204" pitchFamily="34" charset="-122"/>
              </a:rPr>
              <a:t>相同的</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对象。</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486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250" fill="hold"/>
                                        <p:tgtEl>
                                          <p:spTgt spid="11"/>
                                        </p:tgtEl>
                                        <p:attrNameLst>
                                          <p:attrName>ppt_x</p:attrName>
                                        </p:attrNameLst>
                                      </p:cBhvr>
                                      <p:tavLst>
                                        <p:tav tm="0">
                                          <p:val>
                                            <p:strVal val="1+#ppt_w/2"/>
                                          </p:val>
                                        </p:tav>
                                        <p:tav tm="100000">
                                          <p:val>
                                            <p:strVal val="#ppt_x"/>
                                          </p:val>
                                        </p:tav>
                                      </p:tavLst>
                                    </p:anim>
                                    <p:anim calcmode="lin" valueType="num">
                                      <p:cBhvr additive="base">
                                        <p:cTn id="20" dur="2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参数</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1.5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参数</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85212" y="1827349"/>
            <a:ext cx="10580916"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以下是调用函数时可使用的正式参数类型：</a:t>
            </a:r>
          </a:p>
        </p:txBody>
      </p:sp>
      <p:sp>
        <p:nvSpPr>
          <p:cNvPr id="9" name="矩形 8"/>
          <p:cNvSpPr/>
          <p:nvPr/>
        </p:nvSpPr>
        <p:spPr>
          <a:xfrm>
            <a:off x="1551270" y="2397948"/>
            <a:ext cx="3891588" cy="2062103"/>
          </a:xfrm>
          <a:prstGeom prst="rect">
            <a:avLst/>
          </a:prstGeom>
        </p:spPr>
        <p:txBody>
          <a:bodyPr wrap="square">
            <a:spAutoFit/>
          </a:bodyPr>
          <a:lstStyle/>
          <a:p>
            <a:pPr marL="285750" indent="-285750">
              <a:lnSpc>
                <a:spcPct val="20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必备参数</a:t>
            </a:r>
          </a:p>
          <a:p>
            <a:pPr marL="285750" indent="-285750">
              <a:lnSpc>
                <a:spcPct val="20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关键字参数</a:t>
            </a:r>
          </a:p>
          <a:p>
            <a:pPr marL="285750" indent="-285750">
              <a:lnSpc>
                <a:spcPct val="20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默认参数</a:t>
            </a:r>
          </a:p>
          <a:p>
            <a:pPr marL="285750" indent="-285750">
              <a:lnSpc>
                <a:spcPct val="20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不定长参数</a:t>
            </a:r>
          </a:p>
        </p:txBody>
      </p:sp>
    </p:spTree>
    <p:extLst>
      <p:ext uri="{BB962C8B-B14F-4D97-AF65-F5344CB8AC3E}">
        <p14:creationId xmlns:p14="http://schemas.microsoft.com/office/powerpoint/2010/main" val="3711438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985212" y="2788734"/>
            <a:ext cx="4219575" cy="3781425"/>
          </a:xfrm>
          <a:prstGeom prst="rect">
            <a:avLst/>
          </a:prstGeom>
          <a:ln>
            <a:noFill/>
          </a:ln>
          <a:effectLst>
            <a:outerShdw blurRad="292100" dist="139700" dir="2700000" algn="tl" rotWithShape="0">
              <a:srgbClr val="333333">
                <a:alpha val="65000"/>
              </a:srgbClr>
            </a:outerShdw>
          </a:effectLst>
        </p:spPr>
      </p:pic>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必备参数</a:t>
            </a:r>
            <a:endParaRPr lang="zh-CN" altLang="en-US" sz="2000" b="1" dirty="0">
              <a:solidFill>
                <a:schemeClr val="bg1">
                  <a:lumMod val="95000"/>
                </a:schemeClr>
              </a:solidFill>
            </a:endParaRP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必备参数</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85212" y="1827349"/>
            <a:ext cx="1058091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必备参数须以</a:t>
            </a:r>
            <a:r>
              <a:rPr lang="zh-CN" altLang="en-US" sz="1600" dirty="0">
                <a:solidFill>
                  <a:schemeClr val="accent2"/>
                </a:solidFill>
                <a:latin typeface="微软雅黑" panose="020B0503020204020204" pitchFamily="34" charset="-122"/>
                <a:ea typeface="微软雅黑" panose="020B0503020204020204" pitchFamily="34" charset="-122"/>
              </a:rPr>
              <a:t>正确的顺序</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传入函数。调用时的</a:t>
            </a:r>
            <a:r>
              <a:rPr lang="zh-CN" altLang="en-US" sz="1600" dirty="0">
                <a:solidFill>
                  <a:schemeClr val="accent2"/>
                </a:solidFill>
                <a:latin typeface="微软雅黑" panose="020B0503020204020204" pitchFamily="34" charset="-122"/>
                <a:ea typeface="微软雅黑" panose="020B0503020204020204" pitchFamily="34" charset="-122"/>
              </a:rPr>
              <a:t>数量必须和声明时的一样</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ch07-demo04-args-necessary.py</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）调用</a:t>
            </a:r>
            <a:r>
              <a:rPr lang="en-US" altLang="zh-CN" sz="1600" b="1" dirty="0" smtClean="0">
                <a:solidFill>
                  <a:schemeClr val="accent2"/>
                </a:solidFill>
                <a:latin typeface="微软雅黑" panose="020B0503020204020204" pitchFamily="34" charset="-122"/>
                <a:ea typeface="微软雅黑" panose="020B0503020204020204" pitchFamily="34" charset="-122"/>
              </a:rPr>
              <a:t>greeting()</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函数，你必须传入一个参数，不然会出现</a:t>
            </a:r>
            <a:r>
              <a:rPr lang="zh-CN" altLang="en-US" sz="1600" dirty="0">
                <a:solidFill>
                  <a:srgbClr val="C00000"/>
                </a:solidFill>
                <a:latin typeface="微软雅黑" panose="020B0503020204020204" pitchFamily="34" charset="-122"/>
                <a:ea typeface="微软雅黑" panose="020B0503020204020204" pitchFamily="34" charset="-122"/>
              </a:rPr>
              <a:t>语法错误</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pic>
        <p:nvPicPr>
          <p:cNvPr id="9" name="图片 8"/>
          <p:cNvPicPr>
            <a:picLocks noChangeAspect="1"/>
          </p:cNvPicPr>
          <p:nvPr/>
        </p:nvPicPr>
        <p:blipFill>
          <a:blip r:embed="rId5"/>
          <a:stretch>
            <a:fillRect/>
          </a:stretch>
        </p:blipFill>
        <p:spPr>
          <a:xfrm>
            <a:off x="3664404" y="3395160"/>
            <a:ext cx="8353425" cy="990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594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关键字</a:t>
            </a:r>
            <a:r>
              <a:rPr lang="zh-CN" altLang="en-US" sz="2000" b="1" dirty="0" smtClean="0">
                <a:solidFill>
                  <a:schemeClr val="bg1">
                    <a:lumMod val="95000"/>
                  </a:schemeClr>
                </a:solidFill>
              </a:rPr>
              <a:t>参数</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关键字参数</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85212" y="1827349"/>
            <a:ext cx="10580916"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关键字参数和函数调用</a:t>
            </a:r>
            <a:r>
              <a:rPr lang="zh-CN" altLang="en-US" sz="1600" dirty="0">
                <a:solidFill>
                  <a:schemeClr val="accent2"/>
                </a:solidFill>
                <a:latin typeface="微软雅黑" panose="020B0503020204020204" pitchFamily="34" charset="-122"/>
                <a:ea typeface="微软雅黑" panose="020B0503020204020204" pitchFamily="34" charset="-122"/>
              </a:rPr>
              <a:t>关系紧密</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，函数调用使用关键字参数来</a:t>
            </a:r>
            <a:r>
              <a:rPr lang="zh-CN" altLang="en-US" sz="1600" dirty="0">
                <a:solidFill>
                  <a:schemeClr val="accent2"/>
                </a:solidFill>
                <a:latin typeface="微软雅黑" panose="020B0503020204020204" pitchFamily="34" charset="-122"/>
                <a:ea typeface="微软雅黑" panose="020B0503020204020204" pitchFamily="34" charset="-122"/>
              </a:rPr>
              <a:t>确定传入的参数值</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使用关键字参数</a:t>
            </a:r>
            <a:r>
              <a:rPr lang="zh-CN" altLang="en-US" sz="1600" dirty="0">
                <a:solidFill>
                  <a:schemeClr val="accent2"/>
                </a:solidFill>
                <a:latin typeface="微软雅黑" panose="020B0503020204020204" pitchFamily="34" charset="-122"/>
                <a:ea typeface="微软雅黑" panose="020B0503020204020204" pitchFamily="34" charset="-122"/>
              </a:rPr>
              <a:t>允许函数调用时参数的顺序与声明时不一致</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，因为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解释器能够用</a:t>
            </a:r>
            <a:r>
              <a:rPr lang="zh-CN" altLang="en-US" sz="1600" dirty="0">
                <a:solidFill>
                  <a:schemeClr val="accent6"/>
                </a:solidFill>
                <a:latin typeface="微软雅黑" panose="020B0503020204020204" pitchFamily="34" charset="-122"/>
                <a:ea typeface="微软雅黑" panose="020B0503020204020204" pitchFamily="34" charset="-122"/>
              </a:rPr>
              <a:t>参数名匹配</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参数值。</a:t>
            </a:r>
          </a:p>
          <a:p>
            <a:pPr marL="285750" indent="-285750">
              <a:lnSpc>
                <a:spcPct val="150000"/>
              </a:lnSpc>
              <a:buFont typeface="Arial" panose="020B0604020202020204" pitchFamily="34" charset="0"/>
              <a:buChar char="•"/>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ch07-d</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emo05-keyword.py</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i="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以下</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实例在函数 </a:t>
            </a:r>
            <a:r>
              <a:rPr lang="en-US" altLang="zh-CN" sz="1600" b="1" dirty="0" err="1" smtClean="0">
                <a:solidFill>
                  <a:schemeClr val="accent2"/>
                </a:solidFill>
                <a:latin typeface="微软雅黑" panose="020B0503020204020204" pitchFamily="34" charset="-122"/>
                <a:ea typeface="微软雅黑" panose="020B0503020204020204" pitchFamily="34" charset="-122"/>
              </a:rPr>
              <a:t>printinfo</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调用时使用参数名</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1290012" y="3117259"/>
            <a:ext cx="3705225" cy="3133725"/>
          </a:xfrm>
          <a:prstGeom prst="rect">
            <a:avLst/>
          </a:prstGeom>
          <a:ln>
            <a:noFill/>
          </a:ln>
          <a:effectLst>
            <a:outerShdw blurRad="292100" dist="139700" dir="2700000" algn="tl" rotWithShape="0">
              <a:srgbClr val="333333">
                <a:alpha val="65000"/>
              </a:srgbClr>
            </a:outerShdw>
          </a:effectLst>
        </p:spPr>
      </p:pic>
      <p:pic>
        <p:nvPicPr>
          <p:cNvPr id="9" name="图片 8"/>
          <p:cNvPicPr>
            <a:picLocks noChangeAspect="1"/>
          </p:cNvPicPr>
          <p:nvPr/>
        </p:nvPicPr>
        <p:blipFill>
          <a:blip r:embed="rId5"/>
          <a:stretch>
            <a:fillRect/>
          </a:stretch>
        </p:blipFill>
        <p:spPr>
          <a:xfrm>
            <a:off x="5396592" y="4854575"/>
            <a:ext cx="2095500" cy="40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935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缺省</a:t>
            </a:r>
            <a:r>
              <a:rPr lang="zh-CN" altLang="en-US" sz="2000" b="1" dirty="0" smtClean="0">
                <a:solidFill>
                  <a:schemeClr val="bg1">
                    <a:lumMod val="95000"/>
                  </a:schemeClr>
                </a:solidFill>
              </a:rPr>
              <a:t>参数</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4.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缺省参数</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85212" y="1696722"/>
            <a:ext cx="1058091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调用函数时，缺省参数的值如果没有传入，则被认为是</a:t>
            </a:r>
            <a:r>
              <a:rPr lang="zh-CN" altLang="en-US" sz="1600" b="1" dirty="0" smtClean="0">
                <a:solidFill>
                  <a:schemeClr val="accent2"/>
                </a:solidFill>
                <a:latin typeface="微软雅黑" panose="020B0503020204020204" pitchFamily="34" charset="-122"/>
                <a:ea typeface="微软雅黑" panose="020B0503020204020204" pitchFamily="34" charset="-122"/>
              </a:rPr>
              <a:t>默认值</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ch07-demo06-args-default.py</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i="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打印默认的</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age</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，如果</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age</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没有被传入</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a:stretch>
            <a:fillRect/>
          </a:stretch>
        </p:blipFill>
        <p:spPr>
          <a:xfrm>
            <a:off x="6247238" y="4780869"/>
            <a:ext cx="5248275" cy="257175"/>
          </a:xfrm>
          <a:prstGeom prst="rect">
            <a:avLst/>
          </a:prstGeom>
          <a:ln>
            <a:noFill/>
          </a:ln>
          <a:effectLst>
            <a:outerShdw blurRad="292100" dist="139700" dir="2700000" algn="tl" rotWithShape="0">
              <a:srgbClr val="333333">
                <a:alpha val="65000"/>
              </a:srgbClr>
            </a:outerShdw>
          </a:effectLst>
        </p:spPr>
      </p:pic>
      <p:pic>
        <p:nvPicPr>
          <p:cNvPr id="10" name="图片 9"/>
          <p:cNvPicPr>
            <a:picLocks noChangeAspect="1"/>
          </p:cNvPicPr>
          <p:nvPr/>
        </p:nvPicPr>
        <p:blipFill>
          <a:blip r:embed="rId5"/>
          <a:stretch>
            <a:fillRect/>
          </a:stretch>
        </p:blipFill>
        <p:spPr>
          <a:xfrm>
            <a:off x="1364144" y="2667821"/>
            <a:ext cx="4019096" cy="3511022"/>
          </a:xfrm>
          <a:prstGeom prst="rect">
            <a:avLst/>
          </a:prstGeom>
          <a:ln>
            <a:noFill/>
          </a:ln>
          <a:effectLst>
            <a:outerShdw blurRad="292100" dist="139700" dir="2700000" algn="tl" rotWithShape="0">
              <a:srgbClr val="333333">
                <a:alpha val="65000"/>
              </a:srgbClr>
            </a:outerShdw>
          </a:effectLst>
        </p:spPr>
      </p:pic>
      <p:sp>
        <p:nvSpPr>
          <p:cNvPr id="11" name="矩形 10"/>
          <p:cNvSpPr/>
          <p:nvPr/>
        </p:nvSpPr>
        <p:spPr>
          <a:xfrm>
            <a:off x="6247238" y="5351627"/>
            <a:ext cx="3813402" cy="307777"/>
          </a:xfrm>
          <a:prstGeom prst="rect">
            <a:avLst/>
          </a:prstGeom>
          <a:solidFill>
            <a:schemeClr val="accent2">
              <a:lumMod val="60000"/>
              <a:lumOff val="40000"/>
            </a:schemeClr>
          </a:solidFill>
        </p:spPr>
        <p:txBody>
          <a:bodyPr wrap="square">
            <a:spAutoFit/>
          </a:bodyPr>
          <a:lstStyle/>
          <a:p>
            <a:r>
              <a:rPr lang="zh-CN" altLang="en-US" sz="1400" dirty="0" smtClean="0">
                <a:solidFill>
                  <a:schemeClr val="accent2">
                    <a:lumMod val="50000"/>
                  </a:schemeClr>
                </a:solidFill>
                <a:latin typeface="微软雅黑" panose="020B0503020204020204" pitchFamily="34" charset="-122"/>
                <a:ea typeface="微软雅黑" panose="020B0503020204020204" pitchFamily="34" charset="-122"/>
              </a:rPr>
              <a:t>注意：缺省值必须放在最后一个参数</a:t>
            </a:r>
            <a:endParaRPr lang="zh-CN" altLang="en-US" sz="1400" dirty="0">
              <a:solidFill>
                <a:schemeClr val="accent2">
                  <a:lumMod val="50000"/>
                </a:schemeClr>
              </a:solidFill>
            </a:endParaRPr>
          </a:p>
        </p:txBody>
      </p:sp>
    </p:spTree>
    <p:extLst>
      <p:ext uri="{BB962C8B-B14F-4D97-AF65-F5344CB8AC3E}">
        <p14:creationId xmlns:p14="http://schemas.microsoft.com/office/powerpoint/2010/main" val="258377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前 章 回 顾</a:t>
            </a:r>
            <a:endParaRPr lang="zh-CN" altLang="en-US" sz="2000" b="1" dirty="0">
              <a:solidFill>
                <a:schemeClr val="bg1">
                  <a:lumMod val="95000"/>
                </a:schemeClr>
              </a:solidFill>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
        <p:nvSpPr>
          <p:cNvPr id="9" name="标题 1"/>
          <p:cNvSpPr txBox="1">
            <a:spLocks/>
          </p:cNvSpPr>
          <p:nvPr/>
        </p:nvSpPr>
        <p:spPr>
          <a:xfrm>
            <a:off x="1122088" y="2090509"/>
            <a:ext cx="8940882" cy="24089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342900" indent="-342900">
              <a:lnSpc>
                <a:spcPct val="210000"/>
              </a:lnSpc>
              <a:buAutoNum type="arabicPeriod"/>
            </a:pPr>
            <a:r>
              <a:rPr lang="zh-CN" altLang="en-US" sz="1600" b="0" dirty="0" smtClean="0">
                <a:solidFill>
                  <a:schemeClr val="tx1">
                    <a:lumMod val="65000"/>
                    <a:lumOff val="35000"/>
                  </a:schemeClr>
                </a:solidFill>
              </a:rPr>
              <a:t>什么时候使用</a:t>
            </a:r>
            <a:r>
              <a:rPr lang="en-US" altLang="zh-CN" sz="1600" b="0" dirty="0" smtClean="0">
                <a:solidFill>
                  <a:schemeClr val="tx1">
                    <a:lumMod val="65000"/>
                    <a:lumOff val="35000"/>
                  </a:schemeClr>
                </a:solidFill>
              </a:rPr>
              <a:t>for</a:t>
            </a:r>
            <a:r>
              <a:rPr lang="zh-CN" altLang="en-US" sz="1600" b="0" dirty="0" smtClean="0">
                <a:solidFill>
                  <a:schemeClr val="tx1">
                    <a:lumMod val="65000"/>
                    <a:lumOff val="35000"/>
                  </a:schemeClr>
                </a:solidFill>
              </a:rPr>
              <a:t>循环？什么时候使用</a:t>
            </a:r>
            <a:r>
              <a:rPr lang="en-US" altLang="zh-CN" sz="1600" b="0" dirty="0" smtClean="0">
                <a:solidFill>
                  <a:schemeClr val="tx1">
                    <a:lumMod val="65000"/>
                    <a:lumOff val="35000"/>
                  </a:schemeClr>
                </a:solidFill>
              </a:rPr>
              <a:t>while</a:t>
            </a:r>
            <a:r>
              <a:rPr lang="zh-CN" altLang="en-US" sz="1600" b="0" dirty="0" smtClean="0">
                <a:solidFill>
                  <a:schemeClr val="tx1">
                    <a:lumMod val="65000"/>
                    <a:lumOff val="35000"/>
                  </a:schemeClr>
                </a:solidFill>
              </a:rPr>
              <a:t>循环？</a:t>
            </a:r>
            <a:endParaRPr lang="en-US" altLang="zh-CN" sz="1600" b="0" dirty="0" smtClean="0">
              <a:solidFill>
                <a:schemeClr val="tx1">
                  <a:lumMod val="65000"/>
                  <a:lumOff val="35000"/>
                </a:schemeClr>
              </a:solidFill>
            </a:endParaRPr>
          </a:p>
          <a:p>
            <a:pPr marL="342900" indent="-342900">
              <a:lnSpc>
                <a:spcPct val="210000"/>
              </a:lnSpc>
              <a:buAutoNum type="arabicPeriod"/>
            </a:pPr>
            <a:r>
              <a:rPr lang="zh-CN" altLang="en-US" sz="1600" b="0" dirty="0" smtClean="0">
                <a:solidFill>
                  <a:schemeClr val="tx1">
                    <a:lumMod val="65000"/>
                    <a:lumOff val="35000"/>
                  </a:schemeClr>
                </a:solidFill>
              </a:rPr>
              <a:t>常用的排序方法你知道哪些？请说出冒泡排序的工作原理。</a:t>
            </a:r>
            <a:endParaRPr lang="en-US" altLang="zh-CN" sz="1600" b="0" dirty="0" smtClean="0">
              <a:solidFill>
                <a:schemeClr val="tx1">
                  <a:lumMod val="65000"/>
                  <a:lumOff val="35000"/>
                </a:schemeClr>
              </a:solidFill>
            </a:endParaRPr>
          </a:p>
          <a:p>
            <a:pPr marL="342900" indent="-342900">
              <a:lnSpc>
                <a:spcPct val="210000"/>
              </a:lnSpc>
              <a:buAutoNum type="arabicPeriod"/>
            </a:pPr>
            <a:r>
              <a:rPr lang="zh-CN" altLang="en-US" sz="1600" b="0" dirty="0" smtClean="0">
                <a:solidFill>
                  <a:schemeClr val="tx1">
                    <a:lumMod val="65000"/>
                    <a:lumOff val="35000"/>
                  </a:schemeClr>
                </a:solidFill>
              </a:rPr>
              <a:t>如何理解序列对象做为临时存储？请列举出列表、元组以及字典之间的区别。</a:t>
            </a:r>
            <a:endParaRPr lang="en-US" altLang="zh-CN" sz="1600" b="0" dirty="0" smtClean="0">
              <a:solidFill>
                <a:schemeClr val="tx1">
                  <a:lumMod val="65000"/>
                  <a:lumOff val="35000"/>
                </a:schemeClr>
              </a:solidFill>
            </a:endParaRPr>
          </a:p>
          <a:p>
            <a:pPr marL="342900" indent="-342900">
              <a:lnSpc>
                <a:spcPct val="210000"/>
              </a:lnSpc>
              <a:buAutoNum type="arabicPeriod"/>
            </a:pPr>
            <a:r>
              <a:rPr lang="en-US" altLang="zh-CN" sz="1600" b="0" dirty="0">
                <a:solidFill>
                  <a:schemeClr val="tx1">
                    <a:lumMod val="65000"/>
                    <a:lumOff val="35000"/>
                  </a:schemeClr>
                </a:solidFill>
              </a:rPr>
              <a:t>b</a:t>
            </a:r>
            <a:r>
              <a:rPr lang="en-US" altLang="zh-CN" sz="1600" b="0" dirty="0" smtClean="0">
                <a:solidFill>
                  <a:schemeClr val="tx1">
                    <a:lumMod val="65000"/>
                    <a:lumOff val="35000"/>
                  </a:schemeClr>
                </a:solidFill>
              </a:rPr>
              <a:t>reak </a:t>
            </a:r>
            <a:r>
              <a:rPr lang="zh-CN" altLang="en-US" sz="1600" b="0" dirty="0" smtClean="0">
                <a:solidFill>
                  <a:schemeClr val="tx1">
                    <a:lumMod val="65000"/>
                    <a:lumOff val="35000"/>
                  </a:schemeClr>
                </a:solidFill>
              </a:rPr>
              <a:t>和 </a:t>
            </a:r>
            <a:r>
              <a:rPr lang="en-US" altLang="zh-CN" sz="1600" b="0" dirty="0" smtClean="0">
                <a:solidFill>
                  <a:schemeClr val="tx1">
                    <a:lumMod val="65000"/>
                    <a:lumOff val="35000"/>
                  </a:schemeClr>
                </a:solidFill>
              </a:rPr>
              <a:t>continue </a:t>
            </a:r>
            <a:r>
              <a:rPr lang="zh-CN" altLang="en-US" sz="1600" b="0" dirty="0" smtClean="0">
                <a:solidFill>
                  <a:schemeClr val="tx1">
                    <a:lumMod val="65000"/>
                    <a:lumOff val="35000"/>
                  </a:schemeClr>
                </a:solidFill>
              </a:rPr>
              <a:t>关键字之间的区别是什么？</a:t>
            </a:r>
            <a:endParaRPr lang="en-US" altLang="zh-CN" sz="1600" b="0" dirty="0" smtClean="0">
              <a:solidFill>
                <a:schemeClr val="tx1">
                  <a:lumMod val="65000"/>
                  <a:lumOff val="35000"/>
                </a:schemeClr>
              </a:solidFill>
            </a:endParaRPr>
          </a:p>
        </p:txBody>
      </p:sp>
      <p:sp>
        <p:nvSpPr>
          <p:cNvPr id="11" name="标题 1"/>
          <p:cNvSpPr txBox="1">
            <a:spLocks/>
          </p:cNvSpPr>
          <p:nvPr/>
        </p:nvSpPr>
        <p:spPr>
          <a:xfrm>
            <a:off x="703862" y="1170199"/>
            <a:ext cx="137168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3000" dirty="0" smtClean="0">
                <a:solidFill>
                  <a:schemeClr val="tx1">
                    <a:lumMod val="65000"/>
                    <a:lumOff val="35000"/>
                  </a:schemeClr>
                </a:solidFill>
              </a:rPr>
              <a:t>知识点</a:t>
            </a:r>
            <a:endParaRPr lang="zh-CN" altLang="en-US" sz="3000" dirty="0">
              <a:solidFill>
                <a:schemeClr val="tx1">
                  <a:lumMod val="65000"/>
                  <a:lumOff val="35000"/>
                </a:schemeClr>
              </a:solidFill>
            </a:endParaRPr>
          </a:p>
        </p:txBody>
      </p:sp>
    </p:spTree>
    <p:extLst>
      <p:ext uri="{BB962C8B-B14F-4D97-AF65-F5344CB8AC3E}">
        <p14:creationId xmlns:p14="http://schemas.microsoft.com/office/powerpoint/2010/main" val="2240105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不定长</a:t>
            </a:r>
            <a:r>
              <a:rPr lang="zh-CN" altLang="en-US" sz="2000" b="1" dirty="0" smtClean="0">
                <a:solidFill>
                  <a:schemeClr val="bg1">
                    <a:lumMod val="95000"/>
                  </a:schemeClr>
                </a:solidFill>
              </a:rPr>
              <a:t>参数</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5.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不定</a:t>
            </a:r>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长</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参数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args</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85212" y="1696722"/>
            <a:ext cx="10219817"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可能</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需要一个函数</a:t>
            </a:r>
            <a:r>
              <a:rPr lang="zh-CN" altLang="en-US" sz="1600" dirty="0">
                <a:solidFill>
                  <a:schemeClr val="accent2"/>
                </a:solidFill>
                <a:latin typeface="微软雅黑" panose="020B0503020204020204" pitchFamily="34" charset="-122"/>
                <a:ea typeface="微软雅黑" panose="020B0503020204020204" pitchFamily="34" charset="-122"/>
              </a:rPr>
              <a:t>能处理比当初声明时更多的参数</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。这些参数叫做</a:t>
            </a:r>
            <a:r>
              <a:rPr lang="zh-CN" altLang="en-US" sz="1600" b="1" dirty="0">
                <a:solidFill>
                  <a:schemeClr val="accent6"/>
                </a:solidFill>
                <a:latin typeface="微软雅黑" panose="020B0503020204020204" pitchFamily="34" charset="-122"/>
                <a:ea typeface="微软雅黑" panose="020B0503020204020204" pitchFamily="34" charset="-122"/>
              </a:rPr>
              <a:t>不定长</a:t>
            </a:r>
            <a:r>
              <a:rPr lang="zh-CN" altLang="en-US" sz="1600" b="1" dirty="0" smtClean="0">
                <a:solidFill>
                  <a:schemeClr val="accent6"/>
                </a:solidFill>
                <a:latin typeface="微软雅黑" panose="020B0503020204020204" pitchFamily="34" charset="-122"/>
                <a:ea typeface="微软雅黑" panose="020B0503020204020204" pitchFamily="34" charset="-122"/>
              </a:rPr>
              <a:t>参数</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适用于当参数个数不确定或根据调用情况其参数个数会动态变化的情况。</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基本</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语法如下</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7" name="标题 1"/>
          <p:cNvSpPr txBox="1">
            <a:spLocks/>
          </p:cNvSpPr>
          <p:nvPr/>
        </p:nvSpPr>
        <p:spPr>
          <a:xfrm>
            <a:off x="3908871" y="3050233"/>
            <a:ext cx="4403285" cy="150725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err="1">
                <a:solidFill>
                  <a:srgbClr val="0563C1"/>
                </a:solidFill>
              </a:rPr>
              <a:t>def</a:t>
            </a:r>
            <a:r>
              <a:rPr lang="en-US" altLang="zh-CN" sz="1400" dirty="0">
                <a:solidFill>
                  <a:schemeClr val="tx1">
                    <a:lumMod val="65000"/>
                    <a:lumOff val="35000"/>
                  </a:schemeClr>
                </a:solidFill>
              </a:rPr>
              <a:t> </a:t>
            </a:r>
            <a:r>
              <a:rPr lang="zh-CN" altLang="en-US" sz="1400" dirty="0" smtClean="0">
                <a:solidFill>
                  <a:schemeClr val="tx1">
                    <a:lumMod val="65000"/>
                    <a:lumOff val="35000"/>
                  </a:schemeClr>
                </a:solidFill>
              </a:rPr>
              <a:t>函数名称</a:t>
            </a:r>
            <a:r>
              <a:rPr lang="en-US" altLang="zh-CN" sz="1400" dirty="0" smtClean="0">
                <a:solidFill>
                  <a:schemeClr val="tx1">
                    <a:lumMod val="65000"/>
                    <a:lumOff val="35000"/>
                  </a:schemeClr>
                </a:solidFill>
              </a:rPr>
              <a:t>(</a:t>
            </a:r>
            <a:r>
              <a:rPr lang="en-US" altLang="zh-CN" sz="1400" dirty="0" err="1" smtClean="0">
                <a:solidFill>
                  <a:schemeClr val="accent2"/>
                </a:solidFill>
              </a:rPr>
              <a:t>formal_args</a:t>
            </a:r>
            <a:r>
              <a:rPr lang="en-US" altLang="zh-CN" sz="1400" dirty="0" smtClean="0">
                <a:solidFill>
                  <a:schemeClr val="accent2"/>
                </a:solidFill>
              </a:rPr>
              <a:t>,  *</a:t>
            </a:r>
            <a:r>
              <a:rPr lang="en-US" altLang="zh-CN" sz="1400" dirty="0" err="1" smtClean="0">
                <a:solidFill>
                  <a:schemeClr val="accent2"/>
                </a:solidFill>
              </a:rPr>
              <a:t>args</a:t>
            </a:r>
            <a:r>
              <a:rPr lang="en-US" altLang="zh-CN" sz="1400" dirty="0" smtClean="0">
                <a:solidFill>
                  <a:schemeClr val="tx1">
                    <a:lumMod val="65000"/>
                    <a:lumOff val="35000"/>
                  </a:schemeClr>
                </a:solidFill>
              </a:rPr>
              <a:t> </a:t>
            </a:r>
            <a:r>
              <a:rPr lang="en-US" altLang="zh-CN" sz="1400" dirty="0">
                <a:solidFill>
                  <a:schemeClr val="tx1">
                    <a:lumMod val="65000"/>
                    <a:lumOff val="35000"/>
                  </a:schemeClr>
                </a:solidFill>
              </a:rPr>
              <a:t>):</a:t>
            </a:r>
          </a:p>
          <a:p>
            <a:pPr>
              <a:lnSpc>
                <a:spcPct val="150000"/>
              </a:lnSpc>
            </a:pPr>
            <a:r>
              <a:rPr lang="en-US" altLang="zh-CN" sz="1400" dirty="0">
                <a:solidFill>
                  <a:schemeClr val="tx1">
                    <a:lumMod val="65000"/>
                    <a:lumOff val="35000"/>
                  </a:schemeClr>
                </a:solidFill>
              </a:rPr>
              <a:t>   </a:t>
            </a:r>
            <a:r>
              <a:rPr lang="en-US" altLang="zh-CN" sz="1400" dirty="0">
                <a:solidFill>
                  <a:schemeClr val="accent6"/>
                </a:solidFill>
              </a:rPr>
              <a:t>"</a:t>
            </a:r>
            <a:r>
              <a:rPr lang="zh-CN" altLang="en-US" sz="1400" dirty="0">
                <a:solidFill>
                  <a:schemeClr val="accent6"/>
                </a:solidFill>
              </a:rPr>
              <a:t>函数</a:t>
            </a:r>
            <a:r>
              <a:rPr lang="en-US" altLang="zh-CN" sz="1400" dirty="0">
                <a:solidFill>
                  <a:schemeClr val="accent6"/>
                </a:solidFill>
              </a:rPr>
              <a:t>_</a:t>
            </a:r>
            <a:r>
              <a:rPr lang="zh-CN" altLang="en-US" sz="1400" dirty="0">
                <a:solidFill>
                  <a:schemeClr val="accent6"/>
                </a:solidFill>
              </a:rPr>
              <a:t>文档字符串</a:t>
            </a:r>
            <a:r>
              <a:rPr lang="en-US" altLang="zh-CN" sz="1400" dirty="0">
                <a:solidFill>
                  <a:schemeClr val="accent6"/>
                </a:solidFill>
              </a:rPr>
              <a:t>"</a:t>
            </a:r>
          </a:p>
          <a:p>
            <a:pPr>
              <a:lnSpc>
                <a:spcPct val="150000"/>
              </a:lnSpc>
            </a:pPr>
            <a:r>
              <a:rPr lang="en-US" altLang="zh-CN" sz="1400" dirty="0">
                <a:solidFill>
                  <a:schemeClr val="tx1">
                    <a:lumMod val="65000"/>
                    <a:lumOff val="35000"/>
                  </a:schemeClr>
                </a:solidFill>
              </a:rPr>
              <a:t>   </a:t>
            </a:r>
            <a:r>
              <a:rPr lang="zh-CN" altLang="en-US" sz="1400" dirty="0" smtClean="0">
                <a:solidFill>
                  <a:schemeClr val="tx1">
                    <a:lumMod val="65000"/>
                    <a:lumOff val="35000"/>
                  </a:schemeClr>
                </a:solidFill>
              </a:rPr>
              <a:t>函数体</a:t>
            </a:r>
            <a:endParaRPr lang="en-US" altLang="zh-CN" sz="1400" dirty="0" smtClean="0">
              <a:solidFill>
                <a:schemeClr val="tx1">
                  <a:lumMod val="65000"/>
                  <a:lumOff val="35000"/>
                </a:schemeClr>
              </a:solidFill>
            </a:endParaRPr>
          </a:p>
          <a:p>
            <a:pPr>
              <a:lnSpc>
                <a:spcPct val="150000"/>
              </a:lnSpc>
            </a:pPr>
            <a:r>
              <a:rPr lang="en-US" altLang="zh-CN" sz="1400" dirty="0" smtClean="0">
                <a:solidFill>
                  <a:schemeClr val="tx1">
                    <a:lumMod val="65000"/>
                    <a:lumOff val="35000"/>
                  </a:schemeClr>
                </a:solidFill>
              </a:rPr>
              <a:t>   </a:t>
            </a:r>
            <a:r>
              <a:rPr lang="en-US" altLang="zh-CN" sz="1400" dirty="0">
                <a:solidFill>
                  <a:srgbClr val="0563C1"/>
                </a:solidFill>
              </a:rPr>
              <a:t>return</a:t>
            </a: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a:t>
            </a:r>
            <a:r>
              <a:rPr lang="zh-CN" altLang="en-US" sz="1200" b="0" i="1" dirty="0" smtClean="0">
                <a:solidFill>
                  <a:schemeClr val="tx1">
                    <a:lumMod val="65000"/>
                    <a:lumOff val="35000"/>
                  </a:schemeClr>
                </a:solidFill>
              </a:rPr>
              <a:t>表达式</a:t>
            </a:r>
            <a:r>
              <a:rPr lang="en-US" altLang="zh-CN" sz="1400" dirty="0" smtClean="0">
                <a:solidFill>
                  <a:schemeClr val="tx1">
                    <a:lumMod val="65000"/>
                    <a:lumOff val="35000"/>
                  </a:schemeClr>
                </a:solidFill>
              </a:rPr>
              <a:t>]</a:t>
            </a:r>
            <a:endParaRPr lang="en-US" altLang="zh-CN" sz="1400" dirty="0">
              <a:solidFill>
                <a:schemeClr val="tx1">
                  <a:lumMod val="65000"/>
                  <a:lumOff val="35000"/>
                </a:schemeClr>
              </a:solidFill>
            </a:endParaRPr>
          </a:p>
        </p:txBody>
      </p:sp>
      <p:sp>
        <p:nvSpPr>
          <p:cNvPr id="6" name="矩形 5"/>
          <p:cNvSpPr/>
          <p:nvPr/>
        </p:nvSpPr>
        <p:spPr>
          <a:xfrm>
            <a:off x="985211" y="5399092"/>
            <a:ext cx="10219818"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加了星号（</a:t>
            </a:r>
            <a:r>
              <a:rPr lang="zh-CN" altLang="en-US" sz="1600" b="1" dirty="0">
                <a:solidFill>
                  <a:schemeClr val="accent2"/>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）的变量名会存放所有未命名的变量参数。选择不多传参数也</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a:t>
            </a:r>
            <a:r>
              <a:rPr lang="zh-CN" altLang="en-US" sz="1600" b="1" dirty="0" smtClean="0">
                <a:solidFill>
                  <a:schemeClr val="accent2"/>
                </a:solidFill>
                <a:latin typeface="微软雅黑" panose="020B0503020204020204" pitchFamily="34" charset="-122"/>
                <a:ea typeface="微软雅黑" panose="020B0503020204020204" pitchFamily="34" charset="-122"/>
              </a:rPr>
              <a:t>可变长参数的类型为元组</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1380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关键字</a:t>
            </a:r>
            <a:r>
              <a:rPr lang="zh-CN" altLang="en-US" sz="2000" b="1" dirty="0" smtClean="0">
                <a:solidFill>
                  <a:schemeClr val="bg1">
                    <a:lumMod val="95000"/>
                  </a:schemeClr>
                </a:solidFill>
              </a:rPr>
              <a:t>参数</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3" name="矩形 2"/>
          <p:cNvSpPr/>
          <p:nvPr/>
        </p:nvSpPr>
        <p:spPr>
          <a:xfrm>
            <a:off x="970698" y="1058092"/>
            <a:ext cx="10580916"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ch07-demo07-args-varlen.py</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i="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可变长参数：</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6433684" y="3675742"/>
            <a:ext cx="3533775" cy="1609725"/>
          </a:xfrm>
          <a:prstGeom prst="rect">
            <a:avLst/>
          </a:prstGeom>
          <a:ln>
            <a:noFill/>
          </a:ln>
          <a:effectLst>
            <a:outerShdw blurRad="292100" dist="139700" dir="2700000" algn="tl" rotWithShape="0">
              <a:srgbClr val="333333">
                <a:alpha val="65000"/>
              </a:srgbClr>
            </a:outerShdw>
          </a:effectLst>
        </p:spPr>
      </p:pic>
      <p:sp>
        <p:nvSpPr>
          <p:cNvPr id="10" name="矩形 9"/>
          <p:cNvSpPr/>
          <p:nvPr/>
        </p:nvSpPr>
        <p:spPr>
          <a:xfrm>
            <a:off x="6433684" y="5675992"/>
            <a:ext cx="3813402" cy="369332"/>
          </a:xfrm>
          <a:prstGeom prst="rect">
            <a:avLst/>
          </a:prstGeom>
          <a:solidFill>
            <a:schemeClr val="accent2">
              <a:lumMod val="60000"/>
              <a:lumOff val="40000"/>
            </a:schemeClr>
          </a:solidFill>
        </p:spPr>
        <p:txBody>
          <a:bodyPr wrap="square">
            <a:spAutoFit/>
          </a:bodyPr>
          <a:lstStyle/>
          <a:p>
            <a:r>
              <a:rPr lang="zh-CN" altLang="en-US" dirty="0">
                <a:solidFill>
                  <a:schemeClr val="accent2">
                    <a:lumMod val="50000"/>
                  </a:schemeClr>
                </a:solidFill>
                <a:latin typeface="微软雅黑" panose="020B0503020204020204" pitchFamily="34" charset="-122"/>
                <a:ea typeface="微软雅黑" panose="020B0503020204020204" pitchFamily="34" charset="-122"/>
              </a:rPr>
              <a:t>*</a:t>
            </a:r>
            <a:r>
              <a:rPr lang="en-US" altLang="zh-CN" dirty="0" err="1">
                <a:solidFill>
                  <a:schemeClr val="accent2">
                    <a:lumMod val="50000"/>
                  </a:schemeClr>
                </a:solidFill>
                <a:latin typeface="微软雅黑" panose="020B0503020204020204" pitchFamily="34" charset="-122"/>
                <a:ea typeface="微软雅黑" panose="020B0503020204020204" pitchFamily="34" charset="-122"/>
              </a:rPr>
              <a:t>argv</a:t>
            </a:r>
            <a:r>
              <a:rPr lang="en-US" altLang="zh-CN"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dirty="0">
                <a:solidFill>
                  <a:schemeClr val="accent2">
                    <a:lumMod val="50000"/>
                  </a:schemeClr>
                </a:solidFill>
                <a:latin typeface="微软雅黑" panose="020B0503020204020204" pitchFamily="34" charset="-122"/>
                <a:ea typeface="微软雅黑" panose="020B0503020204020204" pitchFamily="34" charset="-122"/>
              </a:rPr>
              <a:t>接受的是一个元组参数</a:t>
            </a:r>
            <a:endParaRPr lang="zh-CN" altLang="en-US" dirty="0">
              <a:solidFill>
                <a:schemeClr val="accent2">
                  <a:lumMod val="50000"/>
                </a:schemeClr>
              </a:solidFill>
            </a:endParaRPr>
          </a:p>
        </p:txBody>
      </p:sp>
      <p:pic>
        <p:nvPicPr>
          <p:cNvPr id="11" name="图片 10"/>
          <p:cNvPicPr>
            <a:picLocks noChangeAspect="1"/>
          </p:cNvPicPr>
          <p:nvPr/>
        </p:nvPicPr>
        <p:blipFill>
          <a:blip r:embed="rId5"/>
          <a:stretch>
            <a:fillRect/>
          </a:stretch>
        </p:blipFill>
        <p:spPr>
          <a:xfrm>
            <a:off x="1181100" y="1713592"/>
            <a:ext cx="4914900" cy="3962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170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不定长</a:t>
            </a:r>
            <a:r>
              <a:rPr lang="zh-CN" altLang="en-US" sz="2000" b="1" dirty="0" smtClean="0">
                <a:solidFill>
                  <a:schemeClr val="bg1">
                    <a:lumMod val="95000"/>
                  </a:schemeClr>
                </a:solidFill>
              </a:rPr>
              <a:t>参数</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补充 ：**</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kw</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85212" y="1696722"/>
            <a:ext cx="1021981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两个型号代表接受的是一个可变长度的 </a:t>
            </a:r>
            <a:r>
              <a:rPr lang="zh-CN" altLang="en-US" sz="1600" b="1" dirty="0" smtClean="0">
                <a:solidFill>
                  <a:schemeClr val="accent2"/>
                </a:solidFill>
                <a:latin typeface="微软雅黑" panose="020B0503020204020204" pitchFamily="34" charset="-122"/>
                <a:ea typeface="微软雅黑" panose="020B0503020204020204" pitchFamily="34" charset="-122"/>
              </a:rPr>
              <a:t>字典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类型的参数。</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因此，改参数必须以 </a:t>
            </a:r>
            <a:r>
              <a:rPr lang="en-US" altLang="zh-CN" sz="1600" b="1" dirty="0" smtClean="0">
                <a:solidFill>
                  <a:schemeClr val="accent2"/>
                </a:solidFill>
                <a:latin typeface="微软雅黑" panose="020B0503020204020204" pitchFamily="34" charset="-122"/>
                <a:ea typeface="微软雅黑" panose="020B0503020204020204" pitchFamily="34" charset="-122"/>
              </a:rPr>
              <a:t>k-v</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值结构出现。</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标题 1"/>
          <p:cNvSpPr txBox="1">
            <a:spLocks/>
          </p:cNvSpPr>
          <p:nvPr/>
        </p:nvSpPr>
        <p:spPr>
          <a:xfrm>
            <a:off x="3908871" y="3050233"/>
            <a:ext cx="4403285" cy="150725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err="1">
                <a:solidFill>
                  <a:srgbClr val="0563C1"/>
                </a:solidFill>
              </a:rPr>
              <a:t>def</a:t>
            </a:r>
            <a:r>
              <a:rPr lang="en-US" altLang="zh-CN" sz="1400" dirty="0">
                <a:solidFill>
                  <a:schemeClr val="tx1">
                    <a:lumMod val="65000"/>
                    <a:lumOff val="35000"/>
                  </a:schemeClr>
                </a:solidFill>
              </a:rPr>
              <a:t> </a:t>
            </a:r>
            <a:r>
              <a:rPr lang="zh-CN" altLang="en-US" sz="1400" dirty="0" smtClean="0">
                <a:solidFill>
                  <a:schemeClr val="tx1">
                    <a:lumMod val="65000"/>
                    <a:lumOff val="35000"/>
                  </a:schemeClr>
                </a:solidFill>
              </a:rPr>
              <a:t>函数名称</a:t>
            </a:r>
            <a:r>
              <a:rPr lang="en-US" altLang="zh-CN" sz="1400" dirty="0" smtClean="0">
                <a:solidFill>
                  <a:schemeClr val="tx1">
                    <a:lumMod val="65000"/>
                    <a:lumOff val="35000"/>
                  </a:schemeClr>
                </a:solidFill>
              </a:rPr>
              <a:t>(</a:t>
            </a:r>
            <a:r>
              <a:rPr lang="en-US" altLang="zh-CN" sz="1400" dirty="0" err="1" smtClean="0">
                <a:solidFill>
                  <a:schemeClr val="accent2"/>
                </a:solidFill>
              </a:rPr>
              <a:t>formal_args</a:t>
            </a:r>
            <a:r>
              <a:rPr lang="en-US" altLang="zh-CN" sz="1400" dirty="0" smtClean="0">
                <a:solidFill>
                  <a:schemeClr val="accent2"/>
                </a:solidFill>
              </a:rPr>
              <a:t>,  *</a:t>
            </a:r>
            <a:r>
              <a:rPr lang="zh-CN" altLang="en-US" sz="1400" dirty="0" smtClean="0">
                <a:solidFill>
                  <a:schemeClr val="accent2"/>
                </a:solidFill>
              </a:rPr>
              <a:t>*</a:t>
            </a:r>
            <a:r>
              <a:rPr lang="en-US" altLang="zh-CN" sz="1400" dirty="0" smtClean="0">
                <a:solidFill>
                  <a:schemeClr val="accent2"/>
                </a:solidFill>
              </a:rPr>
              <a:t>kw</a:t>
            </a:r>
            <a:r>
              <a:rPr lang="en-US" altLang="zh-CN" sz="1400" dirty="0" smtClean="0">
                <a:solidFill>
                  <a:schemeClr val="tx1">
                    <a:lumMod val="65000"/>
                    <a:lumOff val="35000"/>
                  </a:schemeClr>
                </a:solidFill>
              </a:rPr>
              <a:t> </a:t>
            </a:r>
            <a:r>
              <a:rPr lang="en-US" altLang="zh-CN" sz="1400" dirty="0">
                <a:solidFill>
                  <a:schemeClr val="tx1">
                    <a:lumMod val="65000"/>
                    <a:lumOff val="35000"/>
                  </a:schemeClr>
                </a:solidFill>
              </a:rPr>
              <a:t>):</a:t>
            </a:r>
          </a:p>
          <a:p>
            <a:pPr>
              <a:lnSpc>
                <a:spcPct val="150000"/>
              </a:lnSpc>
            </a:pPr>
            <a:r>
              <a:rPr lang="en-US" altLang="zh-CN" sz="1400" dirty="0">
                <a:solidFill>
                  <a:schemeClr val="tx1">
                    <a:lumMod val="65000"/>
                    <a:lumOff val="35000"/>
                  </a:schemeClr>
                </a:solidFill>
              </a:rPr>
              <a:t>   </a:t>
            </a:r>
            <a:r>
              <a:rPr lang="en-US" altLang="zh-CN" sz="1400" dirty="0">
                <a:solidFill>
                  <a:schemeClr val="accent6"/>
                </a:solidFill>
              </a:rPr>
              <a:t>"</a:t>
            </a:r>
            <a:r>
              <a:rPr lang="zh-CN" altLang="en-US" sz="1400" dirty="0">
                <a:solidFill>
                  <a:schemeClr val="accent6"/>
                </a:solidFill>
              </a:rPr>
              <a:t>函数</a:t>
            </a:r>
            <a:r>
              <a:rPr lang="en-US" altLang="zh-CN" sz="1400" dirty="0">
                <a:solidFill>
                  <a:schemeClr val="accent6"/>
                </a:solidFill>
              </a:rPr>
              <a:t>_</a:t>
            </a:r>
            <a:r>
              <a:rPr lang="zh-CN" altLang="en-US" sz="1400" dirty="0">
                <a:solidFill>
                  <a:schemeClr val="accent6"/>
                </a:solidFill>
              </a:rPr>
              <a:t>文档字符串</a:t>
            </a:r>
            <a:r>
              <a:rPr lang="en-US" altLang="zh-CN" sz="1400" dirty="0">
                <a:solidFill>
                  <a:schemeClr val="accent6"/>
                </a:solidFill>
              </a:rPr>
              <a:t>"</a:t>
            </a:r>
          </a:p>
          <a:p>
            <a:pPr>
              <a:lnSpc>
                <a:spcPct val="150000"/>
              </a:lnSpc>
            </a:pPr>
            <a:r>
              <a:rPr lang="en-US" altLang="zh-CN" sz="1400" dirty="0">
                <a:solidFill>
                  <a:schemeClr val="tx1">
                    <a:lumMod val="65000"/>
                    <a:lumOff val="35000"/>
                  </a:schemeClr>
                </a:solidFill>
              </a:rPr>
              <a:t>   </a:t>
            </a:r>
            <a:r>
              <a:rPr lang="zh-CN" altLang="en-US" sz="1400" dirty="0" smtClean="0">
                <a:solidFill>
                  <a:schemeClr val="tx1">
                    <a:lumMod val="65000"/>
                    <a:lumOff val="35000"/>
                  </a:schemeClr>
                </a:solidFill>
              </a:rPr>
              <a:t>函数体</a:t>
            </a:r>
            <a:endParaRPr lang="en-US" altLang="zh-CN" sz="1400" dirty="0" smtClean="0">
              <a:solidFill>
                <a:schemeClr val="tx1">
                  <a:lumMod val="65000"/>
                  <a:lumOff val="35000"/>
                </a:schemeClr>
              </a:solidFill>
            </a:endParaRPr>
          </a:p>
          <a:p>
            <a:pPr>
              <a:lnSpc>
                <a:spcPct val="150000"/>
              </a:lnSpc>
            </a:pPr>
            <a:r>
              <a:rPr lang="en-US" altLang="zh-CN" sz="1400" dirty="0" smtClean="0">
                <a:solidFill>
                  <a:schemeClr val="tx1">
                    <a:lumMod val="65000"/>
                    <a:lumOff val="35000"/>
                  </a:schemeClr>
                </a:solidFill>
              </a:rPr>
              <a:t>   </a:t>
            </a:r>
            <a:r>
              <a:rPr lang="en-US" altLang="zh-CN" sz="1400" dirty="0">
                <a:solidFill>
                  <a:srgbClr val="0563C1"/>
                </a:solidFill>
              </a:rPr>
              <a:t>return</a:t>
            </a: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a:t>
            </a:r>
            <a:r>
              <a:rPr lang="zh-CN" altLang="en-US" sz="1200" b="0" i="1" dirty="0" smtClean="0">
                <a:solidFill>
                  <a:schemeClr val="tx1">
                    <a:lumMod val="65000"/>
                    <a:lumOff val="35000"/>
                  </a:schemeClr>
                </a:solidFill>
              </a:rPr>
              <a:t>表达式</a:t>
            </a:r>
            <a:r>
              <a:rPr lang="en-US" altLang="zh-CN" sz="1400" dirty="0" smtClean="0">
                <a:solidFill>
                  <a:schemeClr val="tx1">
                    <a:lumMod val="65000"/>
                    <a:lumOff val="35000"/>
                  </a:schemeClr>
                </a:solidFill>
              </a:rPr>
              <a:t>]</a:t>
            </a:r>
            <a:endParaRPr lang="en-US" altLang="zh-CN" sz="1400" dirty="0">
              <a:solidFill>
                <a:schemeClr val="tx1">
                  <a:lumMod val="65000"/>
                  <a:lumOff val="35000"/>
                </a:schemeClr>
              </a:solidFill>
            </a:endParaRPr>
          </a:p>
        </p:txBody>
      </p:sp>
      <p:sp>
        <p:nvSpPr>
          <p:cNvPr id="6" name="矩形 5"/>
          <p:cNvSpPr/>
          <p:nvPr/>
        </p:nvSpPr>
        <p:spPr>
          <a:xfrm>
            <a:off x="985211" y="5399092"/>
            <a:ext cx="10219818" cy="338554"/>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加了星号（</a:t>
            </a:r>
            <a:r>
              <a:rPr lang="zh-CN" altLang="en-US" sz="1600" b="1" dirty="0" smtClean="0">
                <a:solidFill>
                  <a:schemeClr val="accent2"/>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的变量名会存放所有未命名的变量参数。选择不多传参数也</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a:t>
            </a:r>
            <a:r>
              <a:rPr lang="zh-CN" altLang="en-US" sz="1600" b="1" dirty="0" smtClean="0">
                <a:solidFill>
                  <a:schemeClr val="accent2"/>
                </a:solidFill>
                <a:latin typeface="微软雅黑" panose="020B0503020204020204" pitchFamily="34" charset="-122"/>
                <a:ea typeface="微软雅黑" panose="020B0503020204020204" pitchFamily="34" charset="-122"/>
              </a:rPr>
              <a:t>可变长参数的类型为字典</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26121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关键字</a:t>
            </a:r>
            <a:r>
              <a:rPr lang="zh-CN" altLang="en-US" sz="2000" b="1" dirty="0" smtClean="0">
                <a:solidFill>
                  <a:schemeClr val="bg1">
                    <a:lumMod val="95000"/>
                  </a:schemeClr>
                </a:solidFill>
              </a:rPr>
              <a:t>参数</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3" name="矩形 2"/>
          <p:cNvSpPr/>
          <p:nvPr/>
        </p:nvSpPr>
        <p:spPr>
          <a:xfrm>
            <a:off x="970698" y="1058092"/>
            <a:ext cx="4965645"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ch07-demo08-args-dict.py</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i="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可变长参数：</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6096000" y="5308084"/>
            <a:ext cx="3813402" cy="369332"/>
          </a:xfrm>
          <a:prstGeom prst="rect">
            <a:avLst/>
          </a:prstGeom>
          <a:solidFill>
            <a:schemeClr val="accent2">
              <a:lumMod val="60000"/>
              <a:lumOff val="40000"/>
            </a:schemeClr>
          </a:solidFill>
        </p:spPr>
        <p:txBody>
          <a:bodyPr wrap="square">
            <a:spAutoFit/>
          </a:bodyPr>
          <a:lstStyle/>
          <a:p>
            <a:r>
              <a:rPr lang="zh-CN" altLang="en-US"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dirty="0" smtClean="0">
                <a:solidFill>
                  <a:schemeClr val="accent2">
                    <a:lumMod val="50000"/>
                  </a:schemeClr>
                </a:solidFill>
                <a:latin typeface="微软雅黑" panose="020B0503020204020204" pitchFamily="34" charset="-122"/>
                <a:ea typeface="微软雅黑" panose="020B0503020204020204" pitchFamily="34" charset="-122"/>
              </a:rPr>
              <a:t>kw </a:t>
            </a:r>
            <a:r>
              <a:rPr lang="zh-CN" altLang="en-US" dirty="0" smtClean="0">
                <a:solidFill>
                  <a:schemeClr val="accent2">
                    <a:lumMod val="50000"/>
                  </a:schemeClr>
                </a:solidFill>
                <a:latin typeface="微软雅黑" panose="020B0503020204020204" pitchFamily="34" charset="-122"/>
                <a:ea typeface="微软雅黑" panose="020B0503020204020204" pitchFamily="34" charset="-122"/>
              </a:rPr>
              <a:t>接受</a:t>
            </a:r>
            <a:r>
              <a:rPr lang="zh-CN" altLang="en-US" dirty="0">
                <a:solidFill>
                  <a:schemeClr val="accent2">
                    <a:lumMod val="50000"/>
                  </a:schemeClr>
                </a:solidFill>
                <a:latin typeface="微软雅黑" panose="020B0503020204020204" pitchFamily="34" charset="-122"/>
                <a:ea typeface="微软雅黑" panose="020B0503020204020204" pitchFamily="34" charset="-122"/>
              </a:rPr>
              <a:t>的是一</a:t>
            </a:r>
            <a:r>
              <a:rPr lang="zh-CN" altLang="en-US" dirty="0" smtClean="0">
                <a:solidFill>
                  <a:schemeClr val="accent2">
                    <a:lumMod val="50000"/>
                  </a:schemeClr>
                </a:solidFill>
                <a:latin typeface="微软雅黑" panose="020B0503020204020204" pitchFamily="34" charset="-122"/>
                <a:ea typeface="微软雅黑" panose="020B0503020204020204" pitchFamily="34" charset="-122"/>
              </a:rPr>
              <a:t>个字典类型参数</a:t>
            </a:r>
            <a:endParaRPr lang="zh-CN" altLang="en-US" dirty="0">
              <a:solidFill>
                <a:schemeClr val="accent2">
                  <a:lumMod val="50000"/>
                </a:schemeClr>
              </a:solidFill>
            </a:endParaRPr>
          </a:p>
        </p:txBody>
      </p:sp>
      <p:pic>
        <p:nvPicPr>
          <p:cNvPr id="7" name="图片 6"/>
          <p:cNvPicPr>
            <a:picLocks noChangeAspect="1"/>
          </p:cNvPicPr>
          <p:nvPr/>
        </p:nvPicPr>
        <p:blipFill>
          <a:blip r:embed="rId4"/>
          <a:stretch>
            <a:fillRect/>
          </a:stretch>
        </p:blipFill>
        <p:spPr>
          <a:xfrm>
            <a:off x="1340984" y="1594529"/>
            <a:ext cx="3762375" cy="2886075"/>
          </a:xfrm>
          <a:prstGeom prst="rect">
            <a:avLst/>
          </a:prstGeom>
          <a:ln>
            <a:noFill/>
          </a:ln>
          <a:effectLst>
            <a:outerShdw blurRad="292100" dist="139700" dir="2700000" algn="tl" rotWithShape="0">
              <a:srgbClr val="333333">
                <a:alpha val="65000"/>
              </a:srgbClr>
            </a:outerShdw>
          </a:effectLst>
        </p:spPr>
      </p:pic>
      <p:sp>
        <p:nvSpPr>
          <p:cNvPr id="9" name="矩形 8"/>
          <p:cNvSpPr/>
          <p:nvPr/>
        </p:nvSpPr>
        <p:spPr>
          <a:xfrm>
            <a:off x="6096000" y="2742564"/>
            <a:ext cx="4965645"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调用方式：</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6096000" y="3274693"/>
            <a:ext cx="4981575" cy="1590675"/>
          </a:xfrm>
          <a:prstGeom prst="rect">
            <a:avLst/>
          </a:prstGeom>
        </p:spPr>
      </p:pic>
    </p:spTree>
    <p:extLst>
      <p:ext uri="{BB962C8B-B14F-4D97-AF65-F5344CB8AC3E}">
        <p14:creationId xmlns:p14="http://schemas.microsoft.com/office/powerpoint/2010/main" val="155438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不定长</a:t>
            </a:r>
            <a:r>
              <a:rPr lang="zh-CN" altLang="en-US" sz="2000" b="1" dirty="0" smtClean="0">
                <a:solidFill>
                  <a:schemeClr val="bg1">
                    <a:lumMod val="95000"/>
                  </a:schemeClr>
                </a:solidFill>
              </a:rPr>
              <a:t>参数</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总结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argv</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和 **</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kw</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的区别</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85212" y="1696722"/>
            <a:ext cx="10219817" cy="2062103"/>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两个参数必须为函数定义中参数列表中的</a:t>
            </a:r>
            <a:r>
              <a:rPr lang="zh-CN" altLang="en-US" sz="1600" dirty="0" smtClean="0">
                <a:solidFill>
                  <a:schemeClr val="accent2"/>
                </a:solidFill>
                <a:latin typeface="微软雅黑" panose="020B0503020204020204" pitchFamily="34" charset="-122"/>
                <a:ea typeface="微软雅黑" panose="020B0503020204020204" pitchFamily="34" charset="-122"/>
              </a:rPr>
              <a:t>排名最后的参数</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argv</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代表该参数位置可以放任意个数的数据，最终都会转换成 元组 数据类型在函数体内处理。</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**kw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代表该参数位置可以放 </a:t>
            </a:r>
            <a:r>
              <a:rPr lang="en-US" altLang="zh-CN" sz="1600" b="1" dirty="0" smtClean="0">
                <a:solidFill>
                  <a:schemeClr val="accent2"/>
                </a:solidFill>
                <a:latin typeface="微软雅黑" panose="020B0503020204020204" pitchFamily="34" charset="-122"/>
                <a:ea typeface="微软雅黑" panose="020B0503020204020204" pitchFamily="34" charset="-122"/>
              </a:rPr>
              <a:t>k=v</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格式的数据，最终都会转换成 字典 类型数据叜函数体内处理。</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8603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45" name="标题 1"/>
          <p:cNvSpPr>
            <a:spLocks noGrp="1"/>
          </p:cNvSpPr>
          <p:nvPr>
            <p:ph type="title"/>
          </p:nvPr>
        </p:nvSpPr>
        <p:spPr>
          <a:xfrm>
            <a:off x="4056700" y="2660868"/>
            <a:ext cx="4194709" cy="810532"/>
          </a:xfrm>
        </p:spPr>
        <p:txBody>
          <a:bodyPr>
            <a:normAutofit/>
          </a:bodyPr>
          <a:lstStyle/>
          <a:p>
            <a:pPr algn="ctr"/>
            <a:r>
              <a:rPr lang="en-US" altLang="zh-CN" sz="2000" dirty="0" smtClean="0">
                <a:solidFill>
                  <a:schemeClr val="tx1">
                    <a:lumMod val="65000"/>
                    <a:lumOff val="35000"/>
                  </a:schemeClr>
                </a:solidFill>
              </a:rPr>
              <a:t>Thanks !</a:t>
            </a:r>
            <a:endParaRPr lang="zh-CN" altLang="en-US" sz="2000" dirty="0">
              <a:solidFill>
                <a:schemeClr val="tx1">
                  <a:lumMod val="65000"/>
                  <a:lumOff val="35000"/>
                </a:schemeClr>
              </a:solidFill>
            </a:endParaRPr>
          </a:p>
        </p:txBody>
      </p:sp>
      <p:sp>
        <p:nvSpPr>
          <p:cNvPr id="16" name="标题 1"/>
          <p:cNvSpPr txBox="1">
            <a:spLocks/>
          </p:cNvSpPr>
          <p:nvPr/>
        </p:nvSpPr>
        <p:spPr>
          <a:xfrm>
            <a:off x="4027672" y="3413344"/>
            <a:ext cx="419470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2000" dirty="0">
                <a:solidFill>
                  <a:schemeClr val="tx1">
                    <a:lumMod val="65000"/>
                    <a:lumOff val="35000"/>
                  </a:schemeClr>
                </a:solidFill>
              </a:rPr>
              <a:t>放飞</a:t>
            </a:r>
            <a:r>
              <a:rPr lang="zh-CN" altLang="en-US" sz="2000" dirty="0" smtClean="0">
                <a:solidFill>
                  <a:schemeClr val="tx1">
                    <a:lumMod val="65000"/>
                    <a:lumOff val="35000"/>
                  </a:schemeClr>
                </a:solidFill>
              </a:rPr>
              <a:t>自由梦想，成就卓越人生</a:t>
            </a:r>
            <a:endParaRPr lang="zh-CN" altLang="en-US" sz="2000" dirty="0">
              <a:solidFill>
                <a:schemeClr val="tx1">
                  <a:lumMod val="65000"/>
                  <a:lumOff val="35000"/>
                </a:schemeClr>
              </a:solidFill>
            </a:endParaRPr>
          </a:p>
        </p:txBody>
      </p:sp>
      <p:sp>
        <p:nvSpPr>
          <p:cNvPr id="6"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函数编程</a:t>
            </a:r>
            <a:endParaRPr lang="en-US" altLang="zh-CN" sz="2000" b="1" dirty="0" smtClean="0">
              <a:solidFill>
                <a:schemeClr val="bg1">
                  <a:lumMod val="95000"/>
                </a:schemeClr>
              </a:solidFill>
            </a:endParaRPr>
          </a:p>
        </p:txBody>
      </p:sp>
    </p:spTree>
    <p:extLst>
      <p:ext uri="{BB962C8B-B14F-4D97-AF65-F5344CB8AC3E}">
        <p14:creationId xmlns:p14="http://schemas.microsoft.com/office/powerpoint/2010/main" val="2602522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本 章 内 容</a:t>
            </a:r>
            <a:endParaRPr lang="zh-CN" altLang="en-US" sz="2000" b="1" dirty="0">
              <a:solidFill>
                <a:schemeClr val="bg1">
                  <a:lumMod val="95000"/>
                </a:schemeClr>
              </a:solidFill>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
        <p:nvSpPr>
          <p:cNvPr id="9" name="标题 1"/>
          <p:cNvSpPr txBox="1">
            <a:spLocks/>
          </p:cNvSpPr>
          <p:nvPr/>
        </p:nvSpPr>
        <p:spPr>
          <a:xfrm>
            <a:off x="1248147" y="1872795"/>
            <a:ext cx="8940882" cy="20025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10000"/>
              </a:lnSpc>
            </a:pPr>
            <a:r>
              <a:rPr lang="zh-CN" altLang="en-US" sz="1400" dirty="0" smtClean="0">
                <a:solidFill>
                  <a:schemeClr val="tx1">
                    <a:lumMod val="65000"/>
                    <a:lumOff val="35000"/>
                  </a:schemeClr>
                </a:solidFill>
              </a:rPr>
              <a:t>目标</a:t>
            </a:r>
            <a:r>
              <a:rPr lang="en-US" altLang="zh-CN" sz="1400" dirty="0" smtClean="0">
                <a:solidFill>
                  <a:schemeClr val="tx1">
                    <a:lumMod val="65000"/>
                    <a:lumOff val="35000"/>
                  </a:schemeClr>
                </a:solidFill>
              </a:rPr>
              <a:t>1</a:t>
            </a:r>
            <a:r>
              <a:rPr lang="zh-CN" altLang="en-US" sz="1400" b="0" dirty="0" smtClean="0">
                <a:solidFill>
                  <a:schemeClr val="tx1">
                    <a:lumMod val="65000"/>
                    <a:lumOff val="35000"/>
                  </a:schemeClr>
                </a:solidFill>
              </a:rPr>
              <a:t>：函数的基本概念及应用</a:t>
            </a:r>
            <a:endParaRPr lang="en-US" altLang="zh-CN" sz="1400" b="0" dirty="0" smtClean="0">
              <a:solidFill>
                <a:schemeClr val="tx1">
                  <a:lumMod val="65000"/>
                  <a:lumOff val="35000"/>
                </a:schemeClr>
              </a:solidFill>
            </a:endParaRPr>
          </a:p>
          <a:p>
            <a:pPr>
              <a:lnSpc>
                <a:spcPct val="210000"/>
              </a:lnSpc>
            </a:pPr>
            <a:r>
              <a:rPr lang="zh-CN" altLang="en-US" sz="1400" dirty="0" smtClean="0">
                <a:solidFill>
                  <a:schemeClr val="tx1">
                    <a:lumMod val="65000"/>
                    <a:lumOff val="35000"/>
                  </a:schemeClr>
                </a:solidFill>
              </a:rPr>
              <a:t>目标</a:t>
            </a:r>
            <a:r>
              <a:rPr lang="en-US" altLang="zh-CN" sz="1400" dirty="0" smtClean="0">
                <a:solidFill>
                  <a:schemeClr val="tx1">
                    <a:lumMod val="65000"/>
                    <a:lumOff val="35000"/>
                  </a:schemeClr>
                </a:solidFill>
              </a:rPr>
              <a:t>2</a:t>
            </a:r>
            <a:r>
              <a:rPr lang="zh-CN" altLang="en-US" sz="1400" dirty="0" smtClean="0">
                <a:solidFill>
                  <a:schemeClr val="tx1">
                    <a:lumMod val="65000"/>
                    <a:lumOff val="35000"/>
                  </a:schemeClr>
                </a:solidFill>
              </a:rPr>
              <a:t>：</a:t>
            </a:r>
            <a:r>
              <a:rPr lang="zh-CN" altLang="en-US" sz="1400" b="0" dirty="0" smtClean="0">
                <a:solidFill>
                  <a:schemeClr val="tx1">
                    <a:lumMod val="65000"/>
                    <a:lumOff val="35000"/>
                  </a:schemeClr>
                </a:solidFill>
              </a:rPr>
              <a:t>带参函数和不带参函数</a:t>
            </a:r>
            <a:endParaRPr lang="en-US" altLang="zh-CN" sz="1400" b="0" dirty="0" smtClean="0">
              <a:solidFill>
                <a:schemeClr val="tx1">
                  <a:lumMod val="65000"/>
                  <a:lumOff val="35000"/>
                </a:schemeClr>
              </a:solidFill>
            </a:endParaRPr>
          </a:p>
          <a:p>
            <a:pPr>
              <a:lnSpc>
                <a:spcPct val="210000"/>
              </a:lnSpc>
            </a:pPr>
            <a:r>
              <a:rPr lang="zh-CN" altLang="en-US" sz="1400" dirty="0" smtClean="0">
                <a:solidFill>
                  <a:schemeClr val="tx1">
                    <a:lumMod val="65000"/>
                    <a:lumOff val="35000"/>
                  </a:schemeClr>
                </a:solidFill>
              </a:rPr>
              <a:t>目标</a:t>
            </a:r>
            <a:r>
              <a:rPr lang="en-US" altLang="zh-CN" sz="1400" dirty="0" smtClean="0">
                <a:solidFill>
                  <a:schemeClr val="tx1">
                    <a:lumMod val="65000"/>
                    <a:lumOff val="35000"/>
                  </a:schemeClr>
                </a:solidFill>
              </a:rPr>
              <a:t>3</a:t>
            </a:r>
            <a:r>
              <a:rPr lang="zh-CN" altLang="en-US" sz="1400" dirty="0" smtClean="0">
                <a:solidFill>
                  <a:schemeClr val="tx1">
                    <a:lumMod val="65000"/>
                    <a:lumOff val="35000"/>
                  </a:schemeClr>
                </a:solidFill>
              </a:rPr>
              <a:t>：</a:t>
            </a:r>
            <a:r>
              <a:rPr lang="zh-CN" altLang="en-US" sz="1400" b="0" dirty="0" smtClean="0">
                <a:solidFill>
                  <a:schemeClr val="tx1">
                    <a:lumMod val="65000"/>
                    <a:lumOff val="35000"/>
                  </a:schemeClr>
                </a:solidFill>
              </a:rPr>
              <a:t>带返回值函数及多值返回函数</a:t>
            </a:r>
            <a:endParaRPr lang="en-US" altLang="zh-CN" sz="1400" b="0" dirty="0" smtClean="0">
              <a:solidFill>
                <a:schemeClr val="tx1">
                  <a:lumMod val="65000"/>
                  <a:lumOff val="35000"/>
                </a:schemeClr>
              </a:solidFill>
            </a:endParaRPr>
          </a:p>
          <a:p>
            <a:pPr>
              <a:lnSpc>
                <a:spcPct val="210000"/>
              </a:lnSpc>
            </a:pPr>
            <a:r>
              <a:rPr lang="zh-CN" altLang="en-US" sz="1400" dirty="0" smtClean="0">
                <a:solidFill>
                  <a:schemeClr val="accent6">
                    <a:lumMod val="75000"/>
                  </a:schemeClr>
                </a:solidFill>
              </a:rPr>
              <a:t>目标</a:t>
            </a:r>
            <a:r>
              <a:rPr lang="en-US" altLang="zh-CN" sz="1400" dirty="0">
                <a:solidFill>
                  <a:schemeClr val="accent6">
                    <a:lumMod val="75000"/>
                  </a:schemeClr>
                </a:solidFill>
              </a:rPr>
              <a:t>4</a:t>
            </a:r>
            <a:r>
              <a:rPr lang="zh-CN" altLang="en-US" sz="1400" b="0" dirty="0" smtClean="0">
                <a:solidFill>
                  <a:schemeClr val="accent6">
                    <a:lumMod val="75000"/>
                  </a:schemeClr>
                </a:solidFill>
              </a:rPr>
              <a:t>：函数的参数</a:t>
            </a:r>
            <a:endParaRPr lang="en-US" altLang="zh-CN" sz="1400" b="0" dirty="0" smtClean="0">
              <a:solidFill>
                <a:schemeClr val="accent6">
                  <a:lumMod val="75000"/>
                </a:schemeClr>
              </a:solidFill>
            </a:endParaRPr>
          </a:p>
        </p:txBody>
      </p:sp>
      <p:sp>
        <p:nvSpPr>
          <p:cNvPr id="11" name="标题 1"/>
          <p:cNvSpPr txBox="1">
            <a:spLocks/>
          </p:cNvSpPr>
          <p:nvPr/>
        </p:nvSpPr>
        <p:spPr>
          <a:xfrm>
            <a:off x="703862" y="1170199"/>
            <a:ext cx="137168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3000" dirty="0" smtClean="0">
                <a:solidFill>
                  <a:schemeClr val="tx1">
                    <a:lumMod val="65000"/>
                    <a:lumOff val="35000"/>
                  </a:schemeClr>
                </a:solidFill>
              </a:rPr>
              <a:t>知识点</a:t>
            </a:r>
            <a:endParaRPr lang="zh-CN" altLang="en-US" sz="3000" dirty="0">
              <a:solidFill>
                <a:schemeClr val="tx1">
                  <a:lumMod val="65000"/>
                  <a:lumOff val="35000"/>
                </a:schemeClr>
              </a:solidFill>
            </a:endParaRPr>
          </a:p>
        </p:txBody>
      </p:sp>
    </p:spTree>
    <p:extLst>
      <p:ext uri="{BB962C8B-B14F-4D97-AF65-F5344CB8AC3E}">
        <p14:creationId xmlns:p14="http://schemas.microsoft.com/office/powerpoint/2010/main" val="47311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1. </a:t>
            </a:r>
            <a:r>
              <a:rPr lang="zh-CN" altLang="en-US" sz="3000" dirty="0" smtClean="0">
                <a:solidFill>
                  <a:schemeClr val="tx1">
                    <a:lumMod val="65000"/>
                    <a:lumOff val="35000"/>
                  </a:schemeClr>
                </a:solidFill>
              </a:rPr>
              <a:t>函数基础知识</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函数编程</a:t>
            </a:r>
            <a:endParaRPr lang="zh-CN" altLang="en-US" sz="2000" b="1" dirty="0">
              <a:solidFill>
                <a:schemeClr val="bg1">
                  <a:lumMod val="95000"/>
                </a:schemeClr>
              </a:solidFill>
            </a:endParaRPr>
          </a:p>
        </p:txBody>
      </p:sp>
      <p:sp>
        <p:nvSpPr>
          <p:cNvPr id="11" name="标题 1"/>
          <p:cNvSpPr txBox="1">
            <a:spLocks/>
          </p:cNvSpPr>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掌握自定义函数的基本语法规范和调用方法 </a:t>
            </a:r>
            <a:r>
              <a:rPr lang="en-US" altLang="zh-CN" sz="1400" b="0" dirty="0" smtClean="0">
                <a:solidFill>
                  <a:schemeClr val="tx1">
                    <a:lumMod val="65000"/>
                    <a:lumOff val="35000"/>
                  </a:schemeClr>
                </a:solidFill>
              </a:rPr>
              <a:t>/ </a:t>
            </a:r>
            <a:r>
              <a:rPr lang="zh-CN" altLang="en-US" sz="1400" b="0" dirty="0" smtClean="0">
                <a:solidFill>
                  <a:schemeClr val="tx1">
                    <a:lumMod val="65000"/>
                    <a:lumOff val="35000"/>
                  </a:schemeClr>
                </a:solidFill>
              </a:rPr>
              <a:t>掌握函数的各种参数的使用及调用规则</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3831188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a:t>
            </a:r>
            <a:r>
              <a:rPr lang="zh-CN" altLang="en-US" sz="2000" b="1" dirty="0" smtClean="0">
                <a:solidFill>
                  <a:schemeClr val="bg1">
                    <a:lumMod val="95000"/>
                  </a:schemeClr>
                </a:solidFill>
              </a:rPr>
              <a:t>函数</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1.1 Python</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85212" y="1827349"/>
            <a:ext cx="10580916" cy="2062103"/>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a:t>
            </a:r>
            <a:r>
              <a:rPr lang="en-US" altLang="zh-CN" sz="1400" i="1" dirty="0" smtClean="0">
                <a:solidFill>
                  <a:schemeClr val="tx1">
                    <a:lumMod val="65000"/>
                    <a:lumOff val="35000"/>
                  </a:schemeClr>
                </a:solidFill>
                <a:latin typeface="微软雅黑" panose="020B0503020204020204" pitchFamily="34" charset="-122"/>
                <a:ea typeface="微软雅黑" panose="020B0503020204020204" pitchFamily="34" charset="-122"/>
              </a:rPr>
              <a:t>Function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a:t>
            </a:r>
            <a:r>
              <a:rPr lang="zh-CN" altLang="en-US" sz="1600" dirty="0">
                <a:solidFill>
                  <a:schemeClr val="accent2"/>
                </a:solidFill>
                <a:latin typeface="微软雅黑" panose="020B0503020204020204" pitchFamily="34" charset="-122"/>
                <a:ea typeface="微软雅黑" panose="020B0503020204020204" pitchFamily="34" charset="-122"/>
              </a:rPr>
              <a:t>组织好的</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accent2"/>
                </a:solidFill>
                <a:latin typeface="微软雅黑" panose="020B0503020204020204" pitchFamily="34" charset="-122"/>
                <a:ea typeface="微软雅黑" panose="020B0503020204020204" pitchFamily="34" charset="-122"/>
              </a:rPr>
              <a:t>可重复使用的</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，用来</a:t>
            </a:r>
            <a:r>
              <a:rPr lang="zh-CN" altLang="en-US" sz="1600" dirty="0">
                <a:solidFill>
                  <a:schemeClr val="accent2"/>
                </a:solidFill>
                <a:latin typeface="微软雅黑" panose="020B0503020204020204" pitchFamily="34" charset="-122"/>
                <a:ea typeface="微软雅黑" panose="020B0503020204020204" pitchFamily="34" charset="-122"/>
              </a:rPr>
              <a:t>实现单一</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，或相</a:t>
            </a:r>
            <a:r>
              <a:rPr lang="zh-CN" altLang="en-US" sz="1600" dirty="0">
                <a:solidFill>
                  <a:schemeClr val="accent2"/>
                </a:solidFill>
                <a:latin typeface="微软雅黑" panose="020B0503020204020204" pitchFamily="34" charset="-122"/>
                <a:ea typeface="微软雅黑" panose="020B0503020204020204" pitchFamily="34" charset="-122"/>
              </a:rPr>
              <a:t>关联功能的</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代码段。</a:t>
            </a:r>
          </a:p>
          <a:p>
            <a:pPr marL="285750" indent="-285750">
              <a:lnSpc>
                <a:spcPct val="20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函数能</a:t>
            </a:r>
            <a:r>
              <a:rPr lang="zh-CN" altLang="en-US" sz="1600" dirty="0">
                <a:solidFill>
                  <a:schemeClr val="accent6"/>
                </a:solidFill>
                <a:latin typeface="微软雅黑" panose="020B0503020204020204" pitchFamily="34" charset="-122"/>
                <a:ea typeface="微软雅黑" panose="020B0503020204020204" pitchFamily="34" charset="-122"/>
              </a:rPr>
              <a:t>提高</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应用的</a:t>
            </a:r>
            <a:r>
              <a:rPr lang="zh-CN" altLang="en-US" sz="1600" dirty="0">
                <a:solidFill>
                  <a:schemeClr val="accent6"/>
                </a:solidFill>
                <a:latin typeface="微软雅黑" panose="020B0503020204020204" pitchFamily="34" charset="-122"/>
                <a:ea typeface="微软雅黑" panose="020B0503020204020204" pitchFamily="34" charset="-122"/>
              </a:rPr>
              <a:t>模块性</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，和代码的</a:t>
            </a:r>
            <a:r>
              <a:rPr lang="zh-CN" altLang="en-US" sz="1600" dirty="0">
                <a:solidFill>
                  <a:schemeClr val="accent6"/>
                </a:solidFill>
                <a:latin typeface="微软雅黑" panose="020B0503020204020204" pitchFamily="34" charset="-122"/>
                <a:ea typeface="微软雅黑" panose="020B0503020204020204" pitchFamily="34" charset="-122"/>
              </a:rPr>
              <a:t>重复利用率</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我们已经接触过</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提供的许多</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内建函数，比如</a:t>
            </a:r>
            <a:r>
              <a:rPr lang="en-US" altLang="zh-CN" sz="1600" dirty="0">
                <a:solidFill>
                  <a:schemeClr val="accent2"/>
                </a:solidFill>
                <a:latin typeface="微软雅黑" panose="020B0503020204020204" pitchFamily="34" charset="-122"/>
                <a:ea typeface="微软雅黑" panose="020B0503020204020204" pitchFamily="34" charset="-122"/>
              </a:rPr>
              <a:t>print()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但</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你也可以自己</a:t>
            </a:r>
            <a:r>
              <a:rPr lang="zh-CN" altLang="en-US" sz="1600" dirty="0">
                <a:solidFill>
                  <a:schemeClr val="accent2"/>
                </a:solidFill>
                <a:latin typeface="微软雅黑" panose="020B0503020204020204" pitchFamily="34" charset="-122"/>
                <a:ea typeface="微软雅黑" panose="020B0503020204020204" pitchFamily="34" charset="-122"/>
              </a:rPr>
              <a:t>创建函数</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，这被叫做</a:t>
            </a:r>
            <a:r>
              <a:rPr lang="zh-CN" altLang="en-US" sz="1600" b="1" dirty="0">
                <a:solidFill>
                  <a:schemeClr val="accent2"/>
                </a:solidFill>
                <a:latin typeface="微软雅黑" panose="020B0503020204020204" pitchFamily="34" charset="-122"/>
                <a:ea typeface="微软雅黑" panose="020B0503020204020204" pitchFamily="34" charset="-122"/>
              </a:rPr>
              <a:t>用户自定义函数</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755411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自定义函数规则</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1.2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自定义一个函数基本规则</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85212" y="1827349"/>
            <a:ext cx="10580916" cy="584775"/>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你可以定义一个由自己想要功能的函数，以下是简单的</a:t>
            </a:r>
            <a:r>
              <a:rPr lang="zh-CN" altLang="en-US" sz="1600" b="1" dirty="0">
                <a:solidFill>
                  <a:schemeClr val="accent2"/>
                </a:solidFill>
                <a:latin typeface="微软雅黑" panose="020B0503020204020204" pitchFamily="34" charset="-122"/>
                <a:ea typeface="微软雅黑" panose="020B0503020204020204" pitchFamily="34" charset="-122"/>
              </a:rPr>
              <a:t>规则</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6" name="矩形 5"/>
          <p:cNvSpPr/>
          <p:nvPr/>
        </p:nvSpPr>
        <p:spPr>
          <a:xfrm>
            <a:off x="1509483" y="2376374"/>
            <a:ext cx="9390744" cy="3046988"/>
          </a:xfrm>
          <a:prstGeom prst="rect">
            <a:avLst/>
          </a:prstGeom>
        </p:spPr>
        <p:txBody>
          <a:bodyPr wrap="square">
            <a:spAutoFit/>
          </a:bodyPr>
          <a:lstStyle/>
          <a:p>
            <a:pPr marL="342900" indent="-342900">
              <a:lnSpc>
                <a:spcPct val="200000"/>
              </a:lnSpc>
              <a:buFont typeface="+mj-lt"/>
              <a:buAutoNum type="arabicPeriod"/>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函数代码块以 </a:t>
            </a:r>
            <a:r>
              <a:rPr lang="en-US" altLang="zh-CN" sz="1600" b="1" dirty="0" err="1">
                <a:solidFill>
                  <a:schemeClr val="accent2"/>
                </a:solidFill>
                <a:latin typeface="微软雅黑" panose="020B0503020204020204" pitchFamily="34" charset="-122"/>
                <a:ea typeface="微软雅黑" panose="020B0503020204020204" pitchFamily="34" charset="-122"/>
              </a:rPr>
              <a:t>def</a:t>
            </a:r>
            <a:r>
              <a:rPr lang="zh-CN" altLang="en-US" sz="1600" dirty="0">
                <a:solidFill>
                  <a:schemeClr val="accent2"/>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关键词开头，后接</a:t>
            </a:r>
            <a:r>
              <a:rPr lang="zh-CN" altLang="en-US" sz="1600" dirty="0">
                <a:solidFill>
                  <a:schemeClr val="accent6"/>
                </a:solidFill>
                <a:latin typeface="微软雅黑" panose="020B0503020204020204" pitchFamily="34" charset="-122"/>
                <a:ea typeface="微软雅黑" panose="020B0503020204020204" pitchFamily="34" charset="-122"/>
              </a:rPr>
              <a:t>函数标识符名称</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和</a:t>
            </a:r>
            <a:r>
              <a:rPr lang="zh-CN" altLang="en-US" sz="1600" dirty="0" smtClean="0">
                <a:solidFill>
                  <a:schemeClr val="accent6"/>
                </a:solidFill>
                <a:latin typeface="微软雅黑" panose="020B0503020204020204" pitchFamily="34" charset="-122"/>
                <a:ea typeface="微软雅黑" panose="020B0503020204020204" pitchFamily="34" charset="-122"/>
              </a:rPr>
              <a:t>圆括号</a:t>
            </a:r>
            <a:r>
              <a:rPr lang="zh-CN" altLang="en-US" sz="1600" b="1" dirty="0">
                <a:solidFill>
                  <a:schemeClr val="accent2"/>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200000"/>
              </a:lnSpc>
              <a:buFont typeface="+mj-lt"/>
              <a:buAutoNum type="arabicPeriod"/>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任何传入参数和自变量必须放在圆括号中间。圆括号之间可以用于</a:t>
            </a:r>
            <a:r>
              <a:rPr lang="zh-CN" altLang="en-US" sz="1600" dirty="0">
                <a:solidFill>
                  <a:schemeClr val="accent6"/>
                </a:solidFill>
                <a:latin typeface="微软雅黑" panose="020B0503020204020204" pitchFamily="34" charset="-122"/>
                <a:ea typeface="微软雅黑" panose="020B0503020204020204" pitchFamily="34" charset="-122"/>
              </a:rPr>
              <a:t>定义参数</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p>
          <a:p>
            <a:pPr marL="342900" indent="-342900">
              <a:lnSpc>
                <a:spcPct val="200000"/>
              </a:lnSpc>
              <a:buFont typeface="+mj-lt"/>
              <a:buAutoNum type="arabicPeriod"/>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函数的第一行语句可以选择性地使用文档字符串</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用于存放函数说明。</a:t>
            </a:r>
          </a:p>
          <a:p>
            <a:pPr marL="342900" indent="-342900">
              <a:lnSpc>
                <a:spcPct val="200000"/>
              </a:lnSpc>
              <a:buFont typeface="+mj-lt"/>
              <a:buAutoNum type="arabicPeriod"/>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函数内容以</a:t>
            </a:r>
            <a:r>
              <a:rPr lang="zh-CN" altLang="en-US" sz="1600" dirty="0">
                <a:solidFill>
                  <a:schemeClr val="accent2"/>
                </a:solidFill>
                <a:latin typeface="微软雅黑" panose="020B0503020204020204" pitchFamily="34" charset="-122"/>
                <a:ea typeface="微软雅黑" panose="020B0503020204020204" pitchFamily="34" charset="-122"/>
              </a:rPr>
              <a:t>冒号起始</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，并且</a:t>
            </a:r>
            <a:r>
              <a:rPr lang="zh-CN" altLang="en-US" sz="1600" dirty="0">
                <a:solidFill>
                  <a:schemeClr val="accent2"/>
                </a:solidFill>
                <a:latin typeface="微软雅黑" panose="020B0503020204020204" pitchFamily="34" charset="-122"/>
                <a:ea typeface="微软雅黑" panose="020B0503020204020204" pitchFamily="34" charset="-122"/>
              </a:rPr>
              <a:t>缩进</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pPr marL="342900" indent="-342900">
              <a:lnSpc>
                <a:spcPct val="200000"/>
              </a:lnSpc>
              <a:buFont typeface="+mj-lt"/>
              <a:buAutoNum type="arabicPeriod"/>
            </a:pPr>
            <a:r>
              <a:rPr lang="en-US" altLang="zh-CN" sz="1600" b="1" dirty="0" smtClean="0">
                <a:solidFill>
                  <a:schemeClr val="accent2"/>
                </a:solidFill>
                <a:latin typeface="微软雅黑" panose="020B0503020204020204" pitchFamily="34" charset="-122"/>
                <a:ea typeface="微软雅黑" panose="020B0503020204020204" pitchFamily="34" charset="-122"/>
              </a:rPr>
              <a:t>return</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表达式</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结束函数，选择性地返回一个值给调用方</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200000"/>
              </a:lnSpc>
              <a:buFont typeface="+mj-lt"/>
              <a:buAutoNum type="arabicPeriod"/>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不</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带表达式的</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return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相当于返回 </a:t>
            </a:r>
            <a:r>
              <a:rPr lang="en-US" altLang="zh-CN" sz="1600" b="1" dirty="0">
                <a:solidFill>
                  <a:schemeClr val="accent2"/>
                </a:solidFill>
                <a:latin typeface="微软雅黑" panose="020B0503020204020204" pitchFamily="34" charset="-122"/>
                <a:ea typeface="微软雅黑" panose="020B0503020204020204" pitchFamily="34" charset="-122"/>
              </a:rPr>
              <a:t>None</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b="0" i="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9576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自定义函数语法</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1.3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自定义一个函数语法</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85212" y="1827349"/>
            <a:ext cx="10580916" cy="584775"/>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定义</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函数的语法：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标题 1"/>
          <p:cNvSpPr txBox="1">
            <a:spLocks/>
          </p:cNvSpPr>
          <p:nvPr/>
        </p:nvSpPr>
        <p:spPr>
          <a:xfrm>
            <a:off x="1692715" y="2547805"/>
            <a:ext cx="6197602" cy="154125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err="1">
                <a:solidFill>
                  <a:srgbClr val="0563C1"/>
                </a:solidFill>
              </a:rPr>
              <a:t>def</a:t>
            </a:r>
            <a:r>
              <a:rPr lang="en-US" altLang="zh-CN" sz="1400" dirty="0">
                <a:solidFill>
                  <a:schemeClr val="tx1">
                    <a:lumMod val="65000"/>
                    <a:lumOff val="35000"/>
                  </a:schemeClr>
                </a:solidFill>
              </a:rPr>
              <a:t> </a:t>
            </a:r>
            <a:r>
              <a:rPr lang="zh-CN" altLang="en-US" sz="1400" dirty="0" smtClean="0">
                <a:solidFill>
                  <a:schemeClr val="tx1">
                    <a:lumMod val="65000"/>
                    <a:lumOff val="35000"/>
                  </a:schemeClr>
                </a:solidFill>
              </a:rPr>
              <a:t>函数标识名称</a:t>
            </a:r>
            <a:r>
              <a:rPr lang="en-US" altLang="zh-CN" sz="1400" dirty="0" smtClean="0">
                <a:solidFill>
                  <a:schemeClr val="tx1">
                    <a:lumMod val="65000"/>
                    <a:lumOff val="35000"/>
                  </a:schemeClr>
                </a:solidFill>
              </a:rPr>
              <a:t>( </a:t>
            </a:r>
            <a:r>
              <a:rPr lang="zh-CN" altLang="en-US" sz="1400" dirty="0" smtClean="0">
                <a:solidFill>
                  <a:schemeClr val="accent2"/>
                </a:solidFill>
              </a:rPr>
              <a:t>参数列表</a:t>
            </a:r>
            <a:r>
              <a:rPr lang="en-US" altLang="zh-CN" sz="1400" dirty="0" smtClean="0">
                <a:solidFill>
                  <a:schemeClr val="tx1">
                    <a:lumMod val="65000"/>
                    <a:lumOff val="35000"/>
                  </a:schemeClr>
                </a:solidFill>
              </a:rPr>
              <a:t> </a:t>
            </a:r>
            <a:r>
              <a:rPr lang="en-US" altLang="zh-CN" sz="1400" dirty="0">
                <a:solidFill>
                  <a:schemeClr val="tx1">
                    <a:lumMod val="65000"/>
                    <a:lumOff val="35000"/>
                  </a:schemeClr>
                </a:solidFill>
              </a:rPr>
              <a:t>)</a:t>
            </a:r>
            <a:r>
              <a:rPr lang="en-US" altLang="zh-CN" sz="1400" dirty="0">
                <a:solidFill>
                  <a:srgbClr val="0563C1"/>
                </a:solidFill>
              </a:rPr>
              <a:t>:</a:t>
            </a:r>
          </a:p>
          <a:p>
            <a:pPr>
              <a:lnSpc>
                <a:spcPct val="1500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chemeClr val="accent6"/>
                </a:solidFill>
              </a:rPr>
              <a:t>"</a:t>
            </a:r>
            <a:r>
              <a:rPr lang="zh-CN" altLang="en-US" sz="1400" dirty="0" smtClean="0">
                <a:solidFill>
                  <a:schemeClr val="accent6"/>
                </a:solidFill>
              </a:rPr>
              <a:t>函数</a:t>
            </a:r>
            <a:r>
              <a:rPr lang="en-US" altLang="zh-CN" sz="1400" dirty="0">
                <a:solidFill>
                  <a:schemeClr val="accent6"/>
                </a:solidFill>
              </a:rPr>
              <a:t>_</a:t>
            </a:r>
            <a:r>
              <a:rPr lang="zh-CN" altLang="en-US" sz="1400" dirty="0">
                <a:solidFill>
                  <a:schemeClr val="accent6"/>
                </a:solidFill>
              </a:rPr>
              <a:t>文档</a:t>
            </a:r>
            <a:r>
              <a:rPr lang="zh-CN" altLang="en-US" sz="1400" dirty="0" smtClean="0">
                <a:solidFill>
                  <a:schemeClr val="accent6"/>
                </a:solidFill>
              </a:rPr>
              <a:t>字符串，对函数进行说明</a:t>
            </a:r>
            <a:r>
              <a:rPr lang="en-US" altLang="zh-CN" sz="1400" dirty="0" smtClean="0">
                <a:solidFill>
                  <a:schemeClr val="accent6"/>
                </a:solidFill>
              </a:rPr>
              <a:t>"</a:t>
            </a:r>
            <a:endParaRPr lang="en-US" altLang="zh-CN" sz="1400" dirty="0">
              <a:solidFill>
                <a:schemeClr val="accent6"/>
              </a:solidFill>
            </a:endParaRPr>
          </a:p>
          <a:p>
            <a:pPr>
              <a:lnSpc>
                <a:spcPct val="150000"/>
              </a:lnSpc>
            </a:pPr>
            <a:r>
              <a:rPr lang="en-US" altLang="zh-CN" sz="1400" dirty="0">
                <a:solidFill>
                  <a:schemeClr val="tx1">
                    <a:lumMod val="65000"/>
                    <a:lumOff val="35000"/>
                  </a:schemeClr>
                </a:solidFill>
              </a:rPr>
              <a:t>   </a:t>
            </a:r>
            <a:r>
              <a:rPr lang="zh-CN" altLang="en-US" sz="1400" dirty="0" smtClean="0">
                <a:solidFill>
                  <a:schemeClr val="tx1">
                    <a:lumMod val="65000"/>
                    <a:lumOff val="35000"/>
                  </a:schemeClr>
                </a:solidFill>
              </a:rPr>
              <a:t>函数体</a:t>
            </a:r>
            <a:endParaRPr lang="en-US" altLang="zh-CN" sz="1400" dirty="0" smtClean="0">
              <a:solidFill>
                <a:schemeClr val="tx1">
                  <a:lumMod val="65000"/>
                  <a:lumOff val="35000"/>
                </a:schemeClr>
              </a:solidFill>
            </a:endParaRPr>
          </a:p>
          <a:p>
            <a:pPr>
              <a:lnSpc>
                <a:spcPct val="150000"/>
              </a:lnSpc>
            </a:pPr>
            <a:r>
              <a:rPr lang="en-US" altLang="zh-CN" sz="1400" dirty="0" smtClean="0">
                <a:solidFill>
                  <a:schemeClr val="tx1">
                    <a:lumMod val="65000"/>
                    <a:lumOff val="35000"/>
                  </a:schemeClr>
                </a:solidFill>
              </a:rPr>
              <a:t>   </a:t>
            </a:r>
            <a:r>
              <a:rPr lang="en-US" altLang="zh-CN" sz="1400" dirty="0">
                <a:solidFill>
                  <a:srgbClr val="0563C1"/>
                </a:solidFill>
              </a:rPr>
              <a:t>return</a:t>
            </a:r>
            <a:r>
              <a:rPr lang="en-US" altLang="zh-CN" sz="1400" dirty="0">
                <a:solidFill>
                  <a:schemeClr val="tx1">
                    <a:lumMod val="65000"/>
                    <a:lumOff val="35000"/>
                  </a:schemeClr>
                </a:solidFill>
              </a:rPr>
              <a:t> </a:t>
            </a:r>
            <a:r>
              <a:rPr lang="en-US" altLang="zh-CN" sz="1200" b="0" i="1" dirty="0" smtClean="0">
                <a:solidFill>
                  <a:schemeClr val="tx1">
                    <a:lumMod val="65000"/>
                    <a:lumOff val="35000"/>
                  </a:schemeClr>
                </a:solidFill>
              </a:rPr>
              <a:t>[</a:t>
            </a:r>
            <a:r>
              <a:rPr lang="zh-CN" altLang="en-US" sz="1200" b="0" i="1" dirty="0" smtClean="0">
                <a:solidFill>
                  <a:schemeClr val="tx1">
                    <a:lumMod val="65000"/>
                    <a:lumOff val="35000"/>
                  </a:schemeClr>
                </a:solidFill>
              </a:rPr>
              <a:t>表达式</a:t>
            </a:r>
            <a:r>
              <a:rPr lang="en-US" altLang="zh-CN" sz="1200" b="0" i="1" dirty="0" smtClean="0">
                <a:solidFill>
                  <a:schemeClr val="tx1">
                    <a:lumMod val="65000"/>
                    <a:lumOff val="35000"/>
                  </a:schemeClr>
                </a:solidFill>
              </a:rPr>
              <a:t>]</a:t>
            </a:r>
            <a:endParaRPr lang="en-US" altLang="zh-CN" sz="1200" b="0" i="1" dirty="0">
              <a:solidFill>
                <a:schemeClr val="tx1">
                  <a:lumMod val="65000"/>
                  <a:lumOff val="35000"/>
                </a:schemeClr>
              </a:solidFill>
            </a:endParaRPr>
          </a:p>
        </p:txBody>
      </p:sp>
      <p:sp>
        <p:nvSpPr>
          <p:cNvPr id="9" name="矩形 8"/>
          <p:cNvSpPr/>
          <p:nvPr/>
        </p:nvSpPr>
        <p:spPr>
          <a:xfrm>
            <a:off x="985211" y="4470177"/>
            <a:ext cx="9726331" cy="338554"/>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默认情况下，</a:t>
            </a:r>
            <a:r>
              <a:rPr lang="zh-CN" altLang="en-US" sz="1600" dirty="0">
                <a:solidFill>
                  <a:schemeClr val="accent2"/>
                </a:solidFill>
                <a:latin typeface="微软雅黑" panose="020B0503020204020204" pitchFamily="34" charset="-122"/>
                <a:ea typeface="微软雅黑" panose="020B0503020204020204" pitchFamily="34" charset="-122"/>
              </a:rPr>
              <a:t>参数值</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和</a:t>
            </a:r>
            <a:r>
              <a:rPr lang="zh-CN" altLang="en-US" sz="1600" dirty="0">
                <a:solidFill>
                  <a:schemeClr val="accent2"/>
                </a:solidFill>
                <a:latin typeface="微软雅黑" panose="020B0503020204020204" pitchFamily="34" charset="-122"/>
                <a:ea typeface="微软雅黑" panose="020B0503020204020204" pitchFamily="34" charset="-122"/>
              </a:rPr>
              <a:t>参数名称</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是按函数声明中</a:t>
            </a:r>
            <a:r>
              <a:rPr lang="zh-CN" altLang="en-US" sz="1600" dirty="0" smtClean="0">
                <a:solidFill>
                  <a:schemeClr val="accent2"/>
                </a:solidFill>
                <a:latin typeface="微软雅黑" panose="020B0503020204020204" pitchFamily="34" charset="-122"/>
                <a:ea typeface="微软雅黑" panose="020B0503020204020204" pitchFamily="34" charset="-122"/>
              </a:rPr>
              <a:t>定义的</a:t>
            </a:r>
            <a:r>
              <a:rPr lang="zh-CN" altLang="en-US" sz="1600" dirty="0">
                <a:solidFill>
                  <a:schemeClr val="accent2"/>
                </a:solidFill>
                <a:latin typeface="微软雅黑" panose="020B0503020204020204" pitchFamily="34" charset="-122"/>
                <a:ea typeface="微软雅黑" panose="020B0503020204020204" pitchFamily="34" charset="-122"/>
              </a:rPr>
              <a:t>顺序匹配</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起来的。</a:t>
            </a:r>
          </a:p>
        </p:txBody>
      </p:sp>
    </p:spTree>
    <p:extLst>
      <p:ext uri="{BB962C8B-B14F-4D97-AF65-F5344CB8AC3E}">
        <p14:creationId xmlns:p14="http://schemas.microsoft.com/office/powerpoint/2010/main" val="4019620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自定义函数语法</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ch7-demo01-function-basic.py</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85212" y="1595119"/>
            <a:ext cx="10580916" cy="584775"/>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以下为一个简单的</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函数，它将一个字符串作为传入参数，再打印到标准显示设备</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上。</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4114800" y="2545617"/>
            <a:ext cx="3962400" cy="2447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8962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函数的调用</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1.4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函数的调用</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85212" y="1827349"/>
            <a:ext cx="10580916"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定义一个函数只给了函数一个名称，指定了函数里包含的参数，和代码块结构。</a:t>
            </a:r>
          </a:p>
          <a:p>
            <a:pPr marL="285750" indent="-285750">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这个函数的基本结构完成以后，你可以通过另一个函数调用执行，也可以直接从</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提示符执行。</a:t>
            </a:r>
          </a:p>
          <a:p>
            <a:pPr marL="285750" indent="-285750">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如下实例调用了</a:t>
            </a:r>
            <a:r>
              <a:rPr lang="en-US" altLang="zh-CN" sz="1600" dirty="0" err="1">
                <a:solidFill>
                  <a:schemeClr val="accent2"/>
                </a:solidFill>
                <a:latin typeface="微软雅黑" panose="020B0503020204020204" pitchFamily="34" charset="-122"/>
                <a:ea typeface="微软雅黑" panose="020B0503020204020204" pitchFamily="34" charset="-122"/>
              </a:rPr>
              <a:t>printme</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（）函数：</a:t>
            </a:r>
          </a:p>
        </p:txBody>
      </p:sp>
      <p:sp>
        <p:nvSpPr>
          <p:cNvPr id="9" name="矩形 8"/>
          <p:cNvSpPr/>
          <p:nvPr/>
        </p:nvSpPr>
        <p:spPr>
          <a:xfrm>
            <a:off x="985212" y="4557263"/>
            <a:ext cx="9726331" cy="338554"/>
          </a:xfrm>
          <a:prstGeom prst="rect">
            <a:avLst/>
          </a:prstGeom>
        </p:spPr>
        <p:txBody>
          <a:bodyPr wrap="square">
            <a:spAutoFit/>
          </a:bodyPr>
          <a:lstStyle/>
          <a:p>
            <a:pPr marL="285750" indent="-285750">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调用后输出的结果为：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4523806" y="3298407"/>
            <a:ext cx="3144388" cy="837778"/>
          </a:xfrm>
          <a:prstGeom prst="rect">
            <a:avLst/>
          </a:prstGeom>
          <a:ln>
            <a:noFill/>
          </a:ln>
          <a:effectLst>
            <a:outerShdw blurRad="292100" dist="139700" dir="2700000" algn="tl" rotWithShape="0">
              <a:srgbClr val="333333">
                <a:alpha val="65000"/>
              </a:srgbClr>
            </a:outerShdw>
          </a:effectLst>
        </p:spPr>
      </p:pic>
      <p:pic>
        <p:nvPicPr>
          <p:cNvPr id="10" name="图片 9"/>
          <p:cNvPicPr>
            <a:picLocks noChangeAspect="1"/>
          </p:cNvPicPr>
          <p:nvPr/>
        </p:nvPicPr>
        <p:blipFill>
          <a:blip r:embed="rId5"/>
          <a:stretch>
            <a:fillRect/>
          </a:stretch>
        </p:blipFill>
        <p:spPr>
          <a:xfrm>
            <a:off x="4128088" y="5417666"/>
            <a:ext cx="3935824" cy="4962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4580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12851</TotalTime>
  <Words>1507</Words>
  <Application>Microsoft Office PowerPoint</Application>
  <PresentationFormat>自定义</PresentationFormat>
  <Paragraphs>168</Paragraphs>
  <Slides>25</Slides>
  <Notes>18</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第07讲：Python函数编程</vt:lpstr>
      <vt:lpstr>PowerPoint 演示文稿</vt:lpstr>
      <vt:lpstr>PowerPoint 演示文稿</vt:lpstr>
      <vt:lpstr>1. 函数基础知识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alvin yan</dc:creator>
  <cp:lastModifiedBy>admin</cp:lastModifiedBy>
  <cp:revision>3583</cp:revision>
  <dcterms:created xsi:type="dcterms:W3CDTF">2017-04-17T02:08:04Z</dcterms:created>
  <dcterms:modified xsi:type="dcterms:W3CDTF">2020-06-29T22:42:13Z</dcterms:modified>
</cp:coreProperties>
</file>