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325" r:id="rId3"/>
    <p:sldId id="294" r:id="rId4"/>
    <p:sldId id="312" r:id="rId5"/>
    <p:sldId id="313" r:id="rId6"/>
    <p:sldId id="326" r:id="rId7"/>
    <p:sldId id="331" r:id="rId8"/>
    <p:sldId id="332" r:id="rId9"/>
    <p:sldId id="316" r:id="rId10"/>
    <p:sldId id="317" r:id="rId11"/>
    <p:sldId id="318" r:id="rId12"/>
    <p:sldId id="319" r:id="rId13"/>
    <p:sldId id="336" r:id="rId14"/>
    <p:sldId id="327" r:id="rId15"/>
    <p:sldId id="328" r:id="rId16"/>
    <p:sldId id="329" r:id="rId17"/>
    <p:sldId id="330" r:id="rId18"/>
    <p:sldId id="337" r:id="rId19"/>
    <p:sldId id="320" r:id="rId20"/>
    <p:sldId id="322" r:id="rId21"/>
    <p:sldId id="338" r:id="rId22"/>
    <p:sldId id="323" r:id="rId23"/>
    <p:sldId id="324" r:id="rId24"/>
    <p:sldId id="339" r:id="rId25"/>
    <p:sldId id="333" r:id="rId26"/>
    <p:sldId id="340" r:id="rId27"/>
    <p:sldId id="334" r:id="rId28"/>
    <p:sldId id="335" r:id="rId29"/>
    <p:sldId id="288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63C1"/>
    <a:srgbClr val="951D8C"/>
    <a:srgbClr val="595959"/>
    <a:srgbClr val="ED7D31"/>
    <a:srgbClr val="FFD966"/>
    <a:srgbClr val="990000"/>
    <a:srgbClr val="E0A1F1"/>
    <a:srgbClr val="70AD47"/>
    <a:srgbClr val="5B9BD5"/>
    <a:srgbClr val="81B2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14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-192" y="36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4" d="100"/>
          <a:sy n="54" d="100"/>
        </p:scale>
        <p:origin x="28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845F21-C970-4F98-B36A-7785D763E612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4B654-1501-43D1-931C-26DFEC84B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111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4B654-1501-43D1-931C-26DFEC84B06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786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4B654-1501-43D1-931C-26DFEC84B06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8804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4B654-1501-43D1-931C-26DFEC84B06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4470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4B654-1501-43D1-931C-26DFEC84B06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885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4B654-1501-43D1-931C-26DFEC84B06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4734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4B654-1501-43D1-931C-26DFEC84B06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4601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4B654-1501-43D1-931C-26DFEC84B06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3104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4B654-1501-43D1-931C-26DFEC84B06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4116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4B654-1501-43D1-931C-26DFEC84B06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989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4B654-1501-43D1-931C-26DFEC84B06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1893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4B654-1501-43D1-931C-26DFEC84B06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218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4B654-1501-43D1-931C-26DFEC84B06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117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4B654-1501-43D1-931C-26DFEC84B06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99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4B654-1501-43D1-931C-26DFEC84B06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105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4B654-1501-43D1-931C-26DFEC84B06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758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4B654-1501-43D1-931C-26DFEC84B06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336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4B654-1501-43D1-931C-26DFEC84B06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4751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4B654-1501-43D1-931C-26DFEC84B06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125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4B654-1501-43D1-931C-26DFEC84B06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191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309283" y="0"/>
            <a:ext cx="2783541" cy="76648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6049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B01A-61B5-429E-948F-AF7844F4ECEE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2CA2-EC76-460B-9027-427100CA5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123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B01A-61B5-429E-948F-AF7844F4ECEE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2CA2-EC76-460B-9027-427100CA5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651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B01A-61B5-429E-948F-AF7844F4ECEE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2CA2-EC76-460B-9027-427100CA58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9076765" y="0"/>
            <a:ext cx="2783541" cy="76648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801" y="5956768"/>
            <a:ext cx="714828" cy="71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9705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B01A-61B5-429E-948F-AF7844F4ECEE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2CA2-EC76-460B-9027-427100CA5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93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B01A-61B5-429E-948F-AF7844F4ECEE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2CA2-EC76-460B-9027-427100CA5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723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B01A-61B5-429E-948F-AF7844F4ECEE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2CA2-EC76-460B-9027-427100CA5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91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B01A-61B5-429E-948F-AF7844F4ECEE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2CA2-EC76-460B-9027-427100CA5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759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B01A-61B5-429E-948F-AF7844F4ECEE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2CA2-EC76-460B-9027-427100CA5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721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B01A-61B5-429E-948F-AF7844F4ECEE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2CA2-EC76-460B-9027-427100CA5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32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B01A-61B5-429E-948F-AF7844F4ECEE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2CA2-EC76-460B-9027-427100CA5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105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FB01A-61B5-429E-948F-AF7844F4ECEE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B2CA2-EC76-460B-9027-427100CA5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382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0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38513" y="3660993"/>
            <a:ext cx="9144000" cy="752249"/>
          </a:xfrm>
        </p:spPr>
        <p:txBody>
          <a:bodyPr>
            <a:normAutofit/>
          </a:bodyPr>
          <a:lstStyle/>
          <a:p>
            <a:r>
              <a:rPr lang="zh-CN" alt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第</a:t>
            </a:r>
            <a:r>
              <a:rPr lang="en-US" altLang="zh-CN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08</a:t>
            </a:r>
            <a:r>
              <a:rPr lang="zh-CN" alt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讲：</a:t>
            </a:r>
            <a:r>
              <a:rPr lang="en-US" altLang="zh-CN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Python</a:t>
            </a:r>
            <a:r>
              <a:rPr lang="zh-CN" alt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函数编程进阶</a:t>
            </a:r>
            <a:endParaRPr lang="zh-CN" altLang="en-US" sz="3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3829" y="207963"/>
            <a:ext cx="2728685" cy="387123"/>
          </a:xfrm>
        </p:spPr>
        <p:txBody>
          <a:bodyPr>
            <a:normAutofit/>
          </a:bodyPr>
          <a:lstStyle/>
          <a:p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函数编程进阶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87" y="5308020"/>
            <a:ext cx="1141253" cy="390037"/>
          </a:xfrm>
          <a:prstGeom prst="rect">
            <a:avLst/>
          </a:prstGeom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1524000" y="5698057"/>
            <a:ext cx="9144000" cy="365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中软</a:t>
            </a:r>
            <a:r>
              <a:rPr lang="zh-CN" altLang="en-US" sz="12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国际教育科技集团 </a:t>
            </a:r>
            <a:r>
              <a:rPr lang="en-US" altLang="zh-CN" sz="12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· CTO</a:t>
            </a:r>
            <a:r>
              <a:rPr lang="zh-CN" altLang="en-US" sz="12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办公室</a:t>
            </a:r>
            <a:endParaRPr lang="zh-CN" altLang="en-US" sz="12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369" y="1221580"/>
            <a:ext cx="2296886" cy="229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31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全局和局部变量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854585" y="1079566"/>
            <a:ext cx="503821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全局变量和局部变量</a:t>
            </a:r>
            <a:endParaRPr lang="zh-CN" altLang="en-US" sz="2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85212" y="1845704"/>
            <a:ext cx="105809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定义在</a:t>
            </a:r>
            <a:r>
              <a:rPr lang="zh-CN" altLang="en-US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函数内部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的变量拥有一个</a:t>
            </a:r>
            <a:r>
              <a:rPr lang="zh-CN" altLang="en-US" sz="1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局部作用域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，定义在</a:t>
            </a:r>
            <a:r>
              <a:rPr lang="zh-CN" altLang="en-US" sz="16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函数外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的拥有</a:t>
            </a:r>
            <a:r>
              <a:rPr lang="zh-CN" altLang="en-US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全局作用域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局部变量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只能在其被声明的函数内部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全局变量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可以在整个程序范围内访问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07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全局和局部变量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970698" y="1058092"/>
            <a:ext cx="105809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ch08-demo05-variable-scope01.py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调用函数时，所有在函数内声明的变量名称都将被加入到作用域中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5155" y="1982614"/>
            <a:ext cx="4821689" cy="42149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716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全局和局部变量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970698" y="1058092"/>
            <a:ext cx="105809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全局变量想作用于函数内，需加 </a:t>
            </a:r>
            <a:r>
              <a:rPr lang="en-US" altLang="zh-CN" sz="1600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global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ch08-demo05-variable-scope02.py 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80724" y="5650614"/>
            <a:ext cx="829676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global---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将变量定义为全局变量。可以通过定义为全局变量，实现在函数内部改变变量值。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、一个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global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语句可以同时定义多个变量，如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global x, y, z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0724" y="1953576"/>
            <a:ext cx="5334000" cy="3305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6013" y="3084103"/>
            <a:ext cx="5638800" cy="1590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53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81747" y="2283508"/>
            <a:ext cx="5442939" cy="810532"/>
          </a:xfrm>
        </p:spPr>
        <p:txBody>
          <a:bodyPr>
            <a:normAutofit/>
          </a:bodyPr>
          <a:lstStyle/>
          <a:p>
            <a:pPr algn="ctr"/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递归 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Recursion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（扩展）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0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函数编程</a:t>
            </a: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</a:rPr>
              <a:t>进阶</a:t>
            </a: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1291772" y="3239183"/>
            <a:ext cx="9637485" cy="126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掌握了解递归的基本工作模式和应用方法</a:t>
            </a:r>
            <a:endParaRPr lang="en-US" altLang="zh-CN" sz="140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01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递 归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854585" y="1079566"/>
            <a:ext cx="503821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递归的实现</a:t>
            </a:r>
            <a:endParaRPr lang="zh-CN" altLang="en-US" sz="2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85212" y="1845704"/>
            <a:ext cx="105809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1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调用一个函数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的过程中，直接或间接地调用了函数本身这个就叫递归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85212" y="2555300"/>
            <a:ext cx="105809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调用自身函数的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ch08-demo06-variable-scope02.py 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4180" y="3159125"/>
            <a:ext cx="3514725" cy="1352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矩形 16"/>
          <p:cNvSpPr/>
          <p:nvPr/>
        </p:nvSpPr>
        <p:spPr>
          <a:xfrm>
            <a:off x="985212" y="5157594"/>
            <a:ext cx="105809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间接</a:t>
            </a:r>
            <a:r>
              <a:rPr lang="zh-CN" altLang="en-US" sz="16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自身函数的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ch08-demo06-variable-scope02.py 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3098" y="4288288"/>
            <a:ext cx="2543175" cy="2200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211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</a:rPr>
              <a:t>递 归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854585" y="1079566"/>
            <a:ext cx="503821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问题：</a:t>
            </a:r>
            <a:endParaRPr lang="zh-CN" altLang="en-US" sz="2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85212" y="1845704"/>
            <a:ext cx="10580916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能告诉我一下代码运行的结果吗？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85212" y="2555300"/>
            <a:ext cx="51107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ch08-demo06-variable-scope02.py 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275670" y="3569622"/>
            <a:ext cx="4978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age(5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)=age(4)+2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第一次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age(4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)=age(3)+2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第二次进入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age(3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)=age(2)+2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第三次进入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age(2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)=age(1)+2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第四次进入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age(1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)=18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第五次进入，最后判断终止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9743" y="3151431"/>
            <a:ext cx="3225972" cy="14350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矩形 12"/>
          <p:cNvSpPr/>
          <p:nvPr/>
        </p:nvSpPr>
        <p:spPr>
          <a:xfrm>
            <a:off x="5892800" y="3151431"/>
            <a:ext cx="5110788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递归运行说明：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719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</a:rPr>
              <a:t>递 归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854585" y="1079566"/>
            <a:ext cx="503821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：递归实现阶乘</a:t>
            </a:r>
            <a:endParaRPr lang="zh-CN" altLang="en-US" sz="2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85212" y="1845704"/>
            <a:ext cx="105809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在函数内部，可以调用其他函数。如果一个函数在内部调用自身本身，这个函数就是递归函数。</a:t>
            </a:r>
            <a:b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举个例子，我们来计算阶乘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n! = 1 * 2 * 3 * ... * n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，用函数 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factorial(n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表示，可以看出：</a:t>
            </a:r>
            <a:b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factorial(n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= n! = 1 * 2 * 3 * ... * (n-1) * n = (n-1)! * n = fact(n-1) * n</a:t>
            </a:r>
            <a:b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所以，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factorial(n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可以表示为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* 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factorial(n-1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，只有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n=1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时需要特殊处理。</a:t>
            </a:r>
            <a:b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于是，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factorial(n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用递归的方式写出来就是：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85212" y="4624502"/>
            <a:ext cx="51107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ch08-demo07-recursion-factorial.py 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742505"/>
            <a:ext cx="3846361" cy="26873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158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</a:rPr>
              <a:t>递 归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854584" y="1079566"/>
            <a:ext cx="707021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扩展示例</a:t>
            </a:r>
            <a:r>
              <a:rPr lang="en-US" altLang="zh-CN" sz="25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：递归实现遍历指定文件或磁盘的检索</a:t>
            </a:r>
            <a:endParaRPr lang="zh-CN" altLang="en-US" sz="2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85212" y="1845704"/>
            <a:ext cx="105809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前置知识补充：</a:t>
            </a:r>
            <a:endParaRPr lang="en-US" altLang="zh-CN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os.listdir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filePath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返回一个列表对象，存放指定路径下的所有文件夹或文件名称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os.path.join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filePath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fi)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文件路径拼接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os.path.isdir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fi_d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判断当前路径是否为一个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文件夹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en-US" altLang="zh-CN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s.sep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系统分隔符</a:t>
            </a:r>
            <a:endParaRPr lang="en-US" altLang="zh-CN" sz="1600" dirty="0"/>
          </a:p>
        </p:txBody>
      </p:sp>
      <p:sp>
        <p:nvSpPr>
          <p:cNvPr id="15" name="矩形 14"/>
          <p:cNvSpPr/>
          <p:nvPr/>
        </p:nvSpPr>
        <p:spPr>
          <a:xfrm>
            <a:off x="985212" y="4320434"/>
            <a:ext cx="51107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ch08-demo08-recursion-dirs.py 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1772" y="2963472"/>
            <a:ext cx="4105570" cy="36372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673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81747" y="2283508"/>
            <a:ext cx="5442939" cy="810532"/>
          </a:xfrm>
        </p:spPr>
        <p:txBody>
          <a:bodyPr>
            <a:normAutofit/>
          </a:bodyPr>
          <a:lstStyle/>
          <a:p>
            <a:pPr algn="ctr"/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 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高阶函数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0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函数编程</a:t>
            </a: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</a:rPr>
              <a:t>进阶</a:t>
            </a: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1291772" y="3239183"/>
            <a:ext cx="9637485" cy="126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理解什么是高阶函数？以及高阶函数的基本应用方法</a:t>
            </a:r>
            <a:endParaRPr lang="en-US" altLang="zh-CN" sz="140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55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9733" y="3829674"/>
            <a:ext cx="4333875" cy="1895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高阶函数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854585" y="1079566"/>
            <a:ext cx="503821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高阶函数</a:t>
            </a:r>
            <a:endParaRPr lang="zh-CN" altLang="en-US" sz="2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85212" y="1613475"/>
            <a:ext cx="105809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高阶函数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：能接收函数做参数的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函数。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82448" y="2142223"/>
            <a:ext cx="65294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变量可以指向函数</a:t>
            </a:r>
          </a:p>
          <a:p>
            <a:pPr marL="285750" indent="-28575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函数的参数可以接收变量</a:t>
            </a:r>
          </a:p>
          <a:p>
            <a:pPr marL="285750" indent="-28575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一个函数可以接收另一个函数作为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88643" y="3264357"/>
            <a:ext cx="4976411" cy="510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ch08-demo09-advfunc.py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：接收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abs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82448" y="5307039"/>
            <a:ext cx="4156585" cy="787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定义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一个函数，接收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三个参数</a:t>
            </a:r>
          </a:p>
          <a:p>
            <a:pPr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其中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是数值，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en-US" sz="16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肘形连接符 12"/>
          <p:cNvCxnSpPr/>
          <p:nvPr/>
        </p:nvCxnSpPr>
        <p:spPr>
          <a:xfrm rot="16200000" flipV="1">
            <a:off x="7314236" y="4645475"/>
            <a:ext cx="1785976" cy="1060752"/>
          </a:xfrm>
          <a:prstGeom prst="bentConnector3">
            <a:avLst>
              <a:gd name="adj1" fmla="val 101199"/>
            </a:avLst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8099620" y="6152695"/>
            <a:ext cx="1275959" cy="369332"/>
          </a:xfrm>
          <a:prstGeom prst="rect">
            <a:avLst/>
          </a:prstGeom>
          <a:solidFill>
            <a:schemeClr val="accent2">
              <a:lumMod val="75000"/>
              <a:alpha val="40000"/>
            </a:schemeClr>
          </a:solidFill>
        </p:spPr>
        <p:txBody>
          <a:bodyPr wrap="square">
            <a:spAutoFit/>
          </a:bodyPr>
          <a:lstStyle/>
          <a:p>
            <a:pPr algn="ctr" latinLnBrk="1">
              <a:lnSpc>
                <a:spcPct val="150000"/>
              </a:lnSpc>
            </a:pPr>
            <a:r>
              <a:rPr lang="zh-CN" altLang="en-US" sz="12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相当于 </a:t>
            </a:r>
            <a:r>
              <a:rPr lang="en-US" altLang="zh-CN" sz="12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 = abs</a:t>
            </a:r>
            <a:endParaRPr lang="zh-CN" altLang="en-US" sz="12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257545" y="4704348"/>
            <a:ext cx="2081292" cy="369332"/>
          </a:xfrm>
          <a:prstGeom prst="rect">
            <a:avLst/>
          </a:prstGeom>
          <a:solidFill>
            <a:schemeClr val="accent2">
              <a:lumMod val="75000"/>
              <a:alpha val="40000"/>
            </a:schemeClr>
          </a:solidFill>
        </p:spPr>
        <p:txBody>
          <a:bodyPr wrap="square">
            <a:spAutoFit/>
          </a:bodyPr>
          <a:lstStyle/>
          <a:p>
            <a:pPr algn="ctr" latinLnBrk="1">
              <a:lnSpc>
                <a:spcPct val="150000"/>
              </a:lnSpc>
            </a:pPr>
            <a:r>
              <a:rPr lang="zh-CN" altLang="en-US" sz="12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相当于 </a:t>
            </a:r>
            <a:r>
              <a:rPr lang="en-US" altLang="zh-CN" sz="12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abs(x) + abs(y)</a:t>
            </a:r>
            <a:endParaRPr lang="zh-CN" altLang="en-US" sz="12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箭头连接符 21"/>
          <p:cNvCxnSpPr>
            <a:stCxn id="20" idx="3"/>
          </p:cNvCxnSpPr>
          <p:nvPr/>
        </p:nvCxnSpPr>
        <p:spPr>
          <a:xfrm flipV="1">
            <a:off x="5338837" y="4795763"/>
            <a:ext cx="1092978" cy="9325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20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9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6" name="副标题 2"/>
          <p:cNvSpPr txBox="1">
            <a:spLocks/>
          </p:cNvSpPr>
          <p:nvPr/>
        </p:nvSpPr>
        <p:spPr>
          <a:xfrm>
            <a:off x="9085943" y="194823"/>
            <a:ext cx="2728686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前 章 回 顾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801" y="5956768"/>
            <a:ext cx="714828" cy="714828"/>
          </a:xfrm>
          <a:prstGeom prst="rect">
            <a:avLst/>
          </a:prstGeom>
        </p:spPr>
      </p:pic>
      <p:sp>
        <p:nvSpPr>
          <p:cNvPr id="9" name="标题 1"/>
          <p:cNvSpPr txBox="1">
            <a:spLocks/>
          </p:cNvSpPr>
          <p:nvPr/>
        </p:nvSpPr>
        <p:spPr>
          <a:xfrm>
            <a:off x="1248147" y="1872796"/>
            <a:ext cx="8940882" cy="2060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342900" indent="-342900">
              <a:lnSpc>
                <a:spcPct val="210000"/>
              </a:lnSpc>
              <a:buAutoNum type="arabicPeriod"/>
            </a:pP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函数的分类？</a:t>
            </a:r>
            <a:endParaRPr lang="en-US" altLang="zh-CN" sz="140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210000"/>
              </a:lnSpc>
              <a:buAutoNum type="arabicPeriod"/>
            </a:pP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函数参数的分类？</a:t>
            </a:r>
            <a:endParaRPr lang="en-US" altLang="zh-CN" sz="140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210000"/>
              </a:lnSpc>
              <a:buFontTx/>
              <a:buAutoNum type="arabicPeriod"/>
            </a:pPr>
            <a:r>
              <a:rPr lang="zh-CN" altLang="en-US" sz="14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  <a:r>
              <a:rPr lang="en-US" altLang="zh-CN" sz="140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args</a:t>
            </a:r>
            <a:r>
              <a:rPr lang="en-US" altLang="zh-CN" sz="14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zh-CN" altLang="en-US" sz="14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和 **</a:t>
            </a:r>
            <a:r>
              <a:rPr lang="en-US" altLang="zh-CN" sz="14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kw </a:t>
            </a:r>
            <a:r>
              <a:rPr lang="zh-CN" altLang="en-US" sz="14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作为函数参数的区别</a:t>
            </a: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？</a:t>
            </a:r>
            <a:endParaRPr lang="en-US" altLang="zh-CN" sz="140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210000"/>
              </a:lnSpc>
              <a:buAutoNum type="arabicPeriod"/>
            </a:pPr>
            <a:endParaRPr lang="en-US" altLang="zh-CN" sz="14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703862" y="1170199"/>
            <a:ext cx="1371682" cy="810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回 顾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79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117" y="5204712"/>
            <a:ext cx="3490099" cy="566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右弧形箭头 15"/>
          <p:cNvSpPr/>
          <p:nvPr/>
        </p:nvSpPr>
        <p:spPr>
          <a:xfrm rot="7040252">
            <a:off x="4707852" y="5485947"/>
            <a:ext cx="633170" cy="1573166"/>
          </a:xfrm>
          <a:prstGeom prst="curvedLeftArrow">
            <a:avLst>
              <a:gd name="adj1" fmla="val 25000"/>
              <a:gd name="adj2" fmla="val 50000"/>
              <a:gd name="adj3" fmla="val 66552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8742" y="2553300"/>
            <a:ext cx="5429250" cy="3924300"/>
          </a:xfrm>
          <a:prstGeom prst="rect">
            <a:avLst/>
          </a:prstGeom>
        </p:spPr>
      </p:pic>
      <p:sp>
        <p:nvSpPr>
          <p:cNvPr id="15" name="右弧形箭头 14"/>
          <p:cNvSpPr/>
          <p:nvPr/>
        </p:nvSpPr>
        <p:spPr>
          <a:xfrm rot="13642369">
            <a:off x="4776698" y="2426392"/>
            <a:ext cx="514784" cy="1323660"/>
          </a:xfrm>
          <a:prstGeom prst="curvedLeftArrow">
            <a:avLst>
              <a:gd name="adj1" fmla="val 25000"/>
              <a:gd name="adj2" fmla="val 50000"/>
              <a:gd name="adj3" fmla="val 66552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高阶函数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854584" y="1079566"/>
            <a:ext cx="10283408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ch08-demo10-equation.py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利用高阶函数实现线型代数一元二次方程求解函数</a:t>
            </a:r>
            <a:endParaRPr lang="zh-CN" altLang="en-US" sz="20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985212" y="1845704"/>
                <a:ext cx="10580916" cy="4185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在线型代数中，经典的一元二次方程求解：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𝑎</m:t>
                    </m:r>
                    <m:sSup>
                      <m:sSupPr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𝑏𝑥</m:t>
                    </m:r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𝑐</m:t>
                    </m:r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=0   (</m:t>
                    </m:r>
                    <m:r>
                      <a:rPr lang="zh-CN" altLang="en-US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满足条件：</m:t>
                    </m:r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𝑎</m:t>
                    </m:r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≠0 </m:t>
                    </m:r>
                    <m:r>
                      <a:rPr lang="zh-CN" altLang="en-US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并且</m:t>
                    </m:r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sSup>
                      <m:sSupPr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𝑏</m:t>
                        </m:r>
                      </m:e>
                      <m:sup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−4</m:t>
                    </m:r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𝑎𝑐</m:t>
                    </m:r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&gt;0</m:t>
                    </m:r>
                    <m:r>
                      <a:rPr lang="zh-CN" altLang="en-US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，否则无解</m:t>
                    </m:r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endParaRPr lang="en-US" altLang="zh-CN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212" y="1845704"/>
                <a:ext cx="10580916" cy="418513"/>
              </a:xfrm>
              <a:prstGeom prst="rect">
                <a:avLst/>
              </a:prstGeom>
              <a:blipFill rotWithShape="0">
                <a:blip r:embed="rId6"/>
                <a:stretch>
                  <a:fillRect l="-231" b="-19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062025" y="2039295"/>
                <a:ext cx="3105062" cy="8828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atinLnBrk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𝑥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16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𝑏</m:t>
                          </m:r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altLang="zh-CN" sz="16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160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/>
                                      <a:ea typeface="微软雅黑" panose="020B0503020204020204" pitchFamily="34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−4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zh-CN" altLang="en-US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025" y="2039295"/>
                <a:ext cx="3105062" cy="88287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985212" y="2344044"/>
            <a:ext cx="10580916" cy="4185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求解公式为：</a:t>
            </a:r>
            <a:endParaRPr lang="en-US" altLang="zh-CN" sz="1600" i="1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85212" y="2916309"/>
            <a:ext cx="32893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000" b="1" dirty="0" smtClean="0">
                <a:ln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Forte" panose="03060902040502070203" pitchFamily="66" charset="0"/>
                <a:ea typeface="Adobe Gothic Std B" panose="020B0800000000000000" pitchFamily="34" charset="-128"/>
              </a:rPr>
              <a:t>1</a:t>
            </a:r>
            <a:endParaRPr lang="zh-CN" altLang="en-US" sz="3000" dirty="0">
              <a:solidFill>
                <a:schemeClr val="accent2"/>
              </a:solidFill>
              <a:latin typeface="Forte" panose="03060902040502070203" pitchFamily="66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395305" y="2091897"/>
            <a:ext cx="35779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000" b="1" dirty="0">
                <a:ln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Forte" panose="03060902040502070203" pitchFamily="66" charset="0"/>
                <a:ea typeface="Adobe Gothic Std B" panose="020B0800000000000000" pitchFamily="34" charset="-128"/>
              </a:rPr>
              <a:t>2</a:t>
            </a:r>
            <a:endParaRPr lang="zh-CN" altLang="en-US" sz="3000" dirty="0">
              <a:solidFill>
                <a:schemeClr val="accent2"/>
              </a:solidFill>
              <a:latin typeface="Forte" panose="03060902040502070203" pitchFamily="66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49336" y="4607129"/>
            <a:ext cx="38824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000" dirty="0" smtClean="0">
                <a:solidFill>
                  <a:schemeClr val="accent2"/>
                </a:solidFill>
                <a:latin typeface="Forte" panose="03060902040502070203" pitchFamily="66" charset="0"/>
              </a:rPr>
              <a:t>3</a:t>
            </a:r>
            <a:endParaRPr lang="zh-CN" altLang="en-US" sz="3000" dirty="0">
              <a:solidFill>
                <a:schemeClr val="accent2"/>
              </a:solidFill>
              <a:latin typeface="Forte" panose="03060902040502070203" pitchFamily="66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416897" y="2264217"/>
            <a:ext cx="2081292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zh-CN" sz="1200" b="1" dirty="0" err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1200" b="1" dirty="0" err="1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ath.sqrt</a:t>
            </a:r>
            <a:r>
              <a:rPr lang="en-US" altLang="zh-CN" sz="12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2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函数作为参数被</a:t>
            </a:r>
            <a:r>
              <a:rPr lang="en-US" altLang="zh-CN" sz="1200" b="1" dirty="0" err="1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</a:t>
            </a:r>
            <a:r>
              <a:rPr lang="en-US" altLang="zh-CN" sz="12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2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函数使用，则</a:t>
            </a:r>
            <a:r>
              <a:rPr lang="en-US" altLang="zh-CN" sz="1200" b="1" dirty="0" err="1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</a:t>
            </a:r>
            <a:r>
              <a:rPr lang="zh-CN" altLang="en-US" sz="12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函数称为：高阶函数</a:t>
            </a:r>
            <a:endParaRPr lang="zh-CN" altLang="en-US" sz="12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肘形连接符 17"/>
          <p:cNvCxnSpPr/>
          <p:nvPr/>
        </p:nvCxnSpPr>
        <p:spPr>
          <a:xfrm flipV="1">
            <a:off x="4372819" y="3323903"/>
            <a:ext cx="3673718" cy="2031868"/>
          </a:xfrm>
          <a:prstGeom prst="bentConnector3">
            <a:avLst>
              <a:gd name="adj1" fmla="val 177684"/>
            </a:avLst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7" name="图片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7505" y="3446718"/>
            <a:ext cx="3743325" cy="476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655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81747" y="2283508"/>
            <a:ext cx="5442939" cy="810532"/>
          </a:xfrm>
        </p:spPr>
        <p:txBody>
          <a:bodyPr>
            <a:normAutofit/>
          </a:bodyPr>
          <a:lstStyle/>
          <a:p>
            <a:pPr algn="ctr"/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4. 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装饰器 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Decorator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0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函数编程</a:t>
            </a: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</a:rPr>
              <a:t>进阶</a:t>
            </a: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1291772" y="3239183"/>
            <a:ext cx="9637485" cy="126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装饰器的应用技巧及应用场景</a:t>
            </a:r>
            <a:endParaRPr lang="en-US" altLang="zh-CN" sz="140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42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装饰器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854585" y="1079566"/>
            <a:ext cx="503821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装饰器</a:t>
            </a:r>
            <a:endParaRPr lang="zh-CN" altLang="en-US" sz="2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85212" y="1845704"/>
            <a:ext cx="10580916" cy="1156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装饰模式有很多经典的使用场景，例如</a:t>
            </a:r>
            <a:r>
              <a:rPr lang="zh-CN" altLang="en-US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插入日志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性能测试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事务处理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等等。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有了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装饰器，就可以提取大量函数中与本身功能无关的类似代码，从而达到</a:t>
            </a:r>
            <a:r>
              <a:rPr lang="zh-CN" altLang="en-US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代码重用的目的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下面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就一步步看看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中的装饰器。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8662" y="3291643"/>
            <a:ext cx="2994675" cy="33001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230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装饰器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854584" y="1079566"/>
            <a:ext cx="859421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补充</a:t>
            </a:r>
            <a:r>
              <a:rPr lang="zh-CN" altLang="en-US" sz="25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：一个简单的需求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ch08-demo11-decorator-performance.py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endParaRPr lang="zh-CN" altLang="en-US" sz="1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85212" y="1845704"/>
            <a:ext cx="70702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在每次调用某个函数的时候，都要计算一下被调用的函数所消耗的时间。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7253308" y="3560095"/>
            <a:ext cx="4146598" cy="20528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18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自定义一个测试函数</a:t>
            </a:r>
          </a:p>
          <a:p>
            <a:pPr>
              <a:lnSpc>
                <a:spcPts val="1800"/>
              </a:lnSpc>
            </a:pPr>
            <a:r>
              <a:rPr lang="en-US" altLang="zh-CN" sz="1400" dirty="0" err="1">
                <a:solidFill>
                  <a:srgbClr val="0563C1"/>
                </a:solidFill>
              </a:rPr>
              <a:t>def</a:t>
            </a:r>
            <a:r>
              <a:rPr lang="en-US" altLang="zh-CN" sz="1400" dirty="0">
                <a:solidFill>
                  <a:srgbClr val="0563C1"/>
                </a:solidFill>
              </a:rPr>
              <a:t>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func1()</a:t>
            </a:r>
            <a:r>
              <a:rPr lang="en-US" altLang="zh-CN" sz="1400" dirty="0">
                <a:solidFill>
                  <a:srgbClr val="0563C1"/>
                </a:solidFill>
              </a:rPr>
              <a:t>:</a:t>
            </a:r>
          </a:p>
          <a:p>
            <a:pPr>
              <a:lnSpc>
                <a:spcPts val="18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('func1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 start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...‘)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18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	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time</a:t>
            </a:r>
            <a:r>
              <a:rPr lang="en-US" altLang="zh-CN" sz="1400" dirty="0" err="1">
                <a:solidFill>
                  <a:schemeClr val="accent2"/>
                </a:solidFill>
              </a:rPr>
              <a:t>.sleep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(0.6)</a:t>
            </a:r>
            <a:r>
              <a:rPr lang="en-US" altLang="zh-CN" sz="1400" dirty="0">
                <a:solidFill>
                  <a:schemeClr val="accent6"/>
                </a:solidFill>
              </a:rPr>
              <a:t>  # </a:t>
            </a:r>
            <a:r>
              <a:rPr lang="zh-CN" altLang="en-US" sz="1400" dirty="0">
                <a:solidFill>
                  <a:schemeClr val="accent6"/>
                </a:solidFill>
              </a:rPr>
              <a:t>模拟</a:t>
            </a:r>
            <a:r>
              <a:rPr lang="en-US" altLang="zh-CN" sz="1400" dirty="0">
                <a:solidFill>
                  <a:schemeClr val="accent6"/>
                </a:solidFill>
              </a:rPr>
              <a:t>0.6</a:t>
            </a:r>
            <a:r>
              <a:rPr lang="zh-CN" altLang="en-US" sz="1400" dirty="0">
                <a:solidFill>
                  <a:schemeClr val="accent6"/>
                </a:solidFill>
              </a:rPr>
              <a:t>秒执行</a:t>
            </a:r>
          </a:p>
          <a:p>
            <a:pPr>
              <a:lnSpc>
                <a:spcPts val="1800"/>
              </a:lnSpc>
            </a:pPr>
            <a:r>
              <a:rPr lang="zh-CN" altLang="en-US" sz="1400" dirty="0">
                <a:solidFill>
                  <a:schemeClr val="accent6"/>
                </a:solidFill>
              </a:rPr>
              <a:t>	</a:t>
            </a: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('func1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 end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...‘)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1800"/>
              </a:lnSpc>
            </a:pPr>
            <a:endParaRPr lang="en-US" altLang="zh-CN" sz="1400" dirty="0">
              <a:solidFill>
                <a:schemeClr val="accent6"/>
              </a:solidFill>
            </a:endParaRPr>
          </a:p>
          <a:p>
            <a:pPr>
              <a:lnSpc>
                <a:spcPts val="18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调用高阶函数</a:t>
            </a:r>
          </a:p>
          <a:p>
            <a:pPr>
              <a:lnSpc>
                <a:spcPts val="1800"/>
              </a:lnSpc>
            </a:pPr>
            <a:r>
              <a:rPr lang="en-US" altLang="zh-CN" sz="1400" dirty="0" err="1">
                <a:solidFill>
                  <a:schemeClr val="accent2"/>
                </a:solidFill>
              </a:rPr>
              <a:t>calcTime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(func1)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935" y="2382112"/>
            <a:ext cx="5496403" cy="22044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2088" y="5259160"/>
            <a:ext cx="3933825" cy="1390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矩形 11"/>
          <p:cNvSpPr/>
          <p:nvPr/>
        </p:nvSpPr>
        <p:spPr>
          <a:xfrm>
            <a:off x="985212" y="4759129"/>
            <a:ext cx="51107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装饰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器绑定指定的自定义函数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238468" y="2970584"/>
            <a:ext cx="5110788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常规调用方式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940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81747" y="2283508"/>
            <a:ext cx="5442939" cy="810532"/>
          </a:xfrm>
        </p:spPr>
        <p:txBody>
          <a:bodyPr>
            <a:normAutofit/>
          </a:bodyPr>
          <a:lstStyle/>
          <a:p>
            <a:pPr algn="ctr"/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5. 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闭包 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Closure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（扩展）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0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函数编程</a:t>
            </a: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</a:rPr>
              <a:t>进阶</a:t>
            </a: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1291772" y="3239183"/>
            <a:ext cx="9637485" cy="126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闭包的基本概念及应用技巧</a:t>
            </a:r>
            <a:endParaRPr lang="en-US" altLang="zh-CN" sz="140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6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扩展：闭包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854585" y="1079566"/>
            <a:ext cx="503821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扩展：闭包 </a:t>
            </a:r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closure</a:t>
            </a:r>
            <a:endParaRPr lang="zh-CN" altLang="en-US" sz="2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85212" y="1613475"/>
            <a:ext cx="105809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在一个外函数中定义了一个内函数，内函数里运用了外函数的临时变量，并且外函数的返回值是内函数的引用。这样就构成了一个闭包。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相当于给内部函数起别名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规则：</a:t>
            </a:r>
            <a:endParaRPr lang="en-US" altLang="zh-CN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定义内部函数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外部函数</a:t>
            </a:r>
            <a:r>
              <a:rPr lang="zh-CN" altLang="en-US" sz="1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必须有返回值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，而且返回值必须为</a:t>
            </a:r>
            <a:r>
              <a:rPr lang="zh-CN" altLang="en-US" sz="1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内部函数对象</a:t>
            </a:r>
            <a:endParaRPr lang="en-US" altLang="zh-CN" sz="16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85212" y="3756840"/>
            <a:ext cx="57203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闭包结构的定义，示例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ch08-demo12-closure.py 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458883" y="3781858"/>
            <a:ext cx="46656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闭包结构的调用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5342" y="4243523"/>
            <a:ext cx="4076700" cy="2238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6794" y="4243523"/>
            <a:ext cx="4657725" cy="1371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152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81747" y="2283508"/>
            <a:ext cx="5442939" cy="810532"/>
          </a:xfrm>
        </p:spPr>
        <p:txBody>
          <a:bodyPr>
            <a:normAutofit/>
          </a:bodyPr>
          <a:lstStyle/>
          <a:p>
            <a:pPr algn="ctr"/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6. 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生成器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Generator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（扩展）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0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函数编程</a:t>
            </a: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</a:rPr>
              <a:t>进阶</a:t>
            </a: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1291772" y="3239183"/>
            <a:ext cx="9637485" cy="126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掌握生成器的两种创建方法</a:t>
            </a: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掌握</a:t>
            </a: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yield</a:t>
            </a: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关键字的使用</a:t>
            </a:r>
            <a:endParaRPr lang="en-US" altLang="zh-CN" sz="140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53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扩展：</a:t>
            </a: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</a:rPr>
              <a:t>生成器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854585" y="1079566"/>
            <a:ext cx="503821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扩展：生成器 </a:t>
            </a:r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Generator</a:t>
            </a:r>
            <a:endParaRPr lang="zh-CN" altLang="en-US" sz="2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85212" y="1613475"/>
            <a:ext cx="105809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之前，我们在学习 推导式 的时候提到过。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回忆：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 </a:t>
            </a:r>
            <a:r>
              <a:rPr lang="zh-CN" altLang="en-US" sz="1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不代表 </a:t>
            </a:r>
            <a:r>
              <a:rPr lang="zh-CN" altLang="en-US" sz="1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元组推导式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，而是实现了一个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生成器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，解析器在</a:t>
            </a:r>
            <a:r>
              <a:rPr lang="zh-CN" altLang="en-US" sz="1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生成数据，</a:t>
            </a:r>
            <a:r>
              <a:rPr lang="zh-CN" altLang="en-US" sz="1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数据不会驻留在内存中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因此，其执行效率很高！</a:t>
            </a:r>
            <a:endParaRPr lang="en-US" altLang="zh-CN" sz="16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3926" y="3993924"/>
            <a:ext cx="5133975" cy="1371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矩形 10"/>
          <p:cNvSpPr/>
          <p:nvPr/>
        </p:nvSpPr>
        <p:spPr>
          <a:xfrm>
            <a:off x="1011067" y="3423012"/>
            <a:ext cx="85103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使用推导式快速创建一个生成器，示例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ch08-demo14-generator.py 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851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扩展：</a:t>
            </a: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</a:rPr>
              <a:t>生成器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854585" y="1079566"/>
            <a:ext cx="503821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扩展：生成器 </a:t>
            </a:r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yield </a:t>
            </a:r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endParaRPr lang="zh-CN" altLang="en-US" sz="2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85212" y="1613475"/>
            <a:ext cx="105809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yield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是一个类似 </a:t>
            </a:r>
            <a:r>
              <a:rPr lang="en-US" altLang="zh-CN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的关键字，只是这个</a:t>
            </a:r>
            <a:r>
              <a:rPr lang="zh-CN" altLang="en-US" sz="16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函数返回的是个</a:t>
            </a:r>
            <a:r>
              <a:rPr lang="zh-CN" altLang="en-US" sz="16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生成器</a:t>
            </a:r>
            <a:endParaRPr lang="zh-CN" altLang="en-US" sz="16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当你调用这个函数的时候，函数内部的代码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并不立即执行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，这个函数只是返回一个生成器对象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当你使用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进行迭代的时候，函数中的代码才会执行</a:t>
            </a:r>
            <a:endParaRPr lang="en-US" altLang="zh-CN" sz="16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96552" y="3510096"/>
            <a:ext cx="85103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yield 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创建一个生成器，示例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ch08-demo14-generator.py 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787" y="3971761"/>
            <a:ext cx="3400425" cy="2190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173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45" name="标题 1"/>
          <p:cNvSpPr>
            <a:spLocks noGrp="1"/>
          </p:cNvSpPr>
          <p:nvPr>
            <p:ph type="title"/>
          </p:nvPr>
        </p:nvSpPr>
        <p:spPr>
          <a:xfrm>
            <a:off x="4056700" y="2660868"/>
            <a:ext cx="4194709" cy="810532"/>
          </a:xfrm>
        </p:spPr>
        <p:txBody>
          <a:bodyPr>
            <a:normAutofit/>
          </a:bodyPr>
          <a:lstStyle/>
          <a:p>
            <a:pPr algn="ctr"/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Thanks !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4027672" y="3413344"/>
            <a:ext cx="4194709" cy="810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放飞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自由梦想，成就卓越人生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函数编程</a:t>
            </a:r>
            <a:endParaRPr lang="en-US" altLang="zh-CN" sz="2000" b="1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52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6" name="副标题 2"/>
          <p:cNvSpPr txBox="1">
            <a:spLocks/>
          </p:cNvSpPr>
          <p:nvPr/>
        </p:nvSpPr>
        <p:spPr>
          <a:xfrm>
            <a:off x="9085943" y="194823"/>
            <a:ext cx="2728686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本 章 内 容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801" y="5956768"/>
            <a:ext cx="714828" cy="714828"/>
          </a:xfrm>
          <a:prstGeom prst="rect">
            <a:avLst/>
          </a:prstGeom>
        </p:spPr>
      </p:pic>
      <p:sp>
        <p:nvSpPr>
          <p:cNvPr id="9" name="标题 1"/>
          <p:cNvSpPr txBox="1">
            <a:spLocks/>
          </p:cNvSpPr>
          <p:nvPr/>
        </p:nvSpPr>
        <p:spPr>
          <a:xfrm>
            <a:off x="1248147" y="1872795"/>
            <a:ext cx="8940882" cy="2292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21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目标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r>
              <a:rPr lang="zh-CN" altLang="en-US" sz="14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匿名</a:t>
            </a: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函数 </a:t>
            </a: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lambda</a:t>
            </a: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表达式</a:t>
            </a:r>
            <a:endParaRPr lang="en-US" altLang="zh-CN" sz="140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21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目标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递归调用模式（扩展）</a:t>
            </a:r>
            <a:endParaRPr lang="en-US" altLang="zh-CN" sz="14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21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目标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：高阶函数</a:t>
            </a:r>
            <a:endParaRPr lang="en-US" altLang="zh-CN" sz="140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21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目标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：装饰器</a:t>
            </a:r>
            <a:endParaRPr lang="en-US" altLang="zh-CN" sz="140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21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目标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：生成器（扩展）</a:t>
            </a:r>
            <a:endParaRPr lang="en-US" altLang="zh-CN" sz="14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703862" y="1170199"/>
            <a:ext cx="1371682" cy="810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知识点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703862" y="4262564"/>
            <a:ext cx="1371682" cy="810532"/>
          </a:xfrm>
        </p:spPr>
        <p:txBody>
          <a:bodyPr>
            <a:normAutofit/>
          </a:bodyPr>
          <a:lstStyle/>
          <a:p>
            <a:pPr algn="ctr"/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技能点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248147" y="4882710"/>
            <a:ext cx="8940882" cy="18403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21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实战任务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：递归实现 </a:t>
            </a: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n!</a:t>
            </a: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的阶乘</a:t>
            </a:r>
            <a:endParaRPr lang="en-US" altLang="zh-CN" sz="140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21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实战任务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递归实现文件夹检索遍历</a:t>
            </a:r>
            <a:endParaRPr lang="en-US" altLang="zh-CN" sz="140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21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实战任务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：高阶函数实现一元二次方程求解</a:t>
            </a:r>
            <a:endParaRPr lang="en-US" altLang="zh-CN" sz="14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21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实战任务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：装饰器的应用</a:t>
            </a:r>
            <a:endParaRPr lang="en-US" altLang="zh-CN" sz="140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1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81747" y="2283508"/>
            <a:ext cx="5442939" cy="810532"/>
          </a:xfrm>
        </p:spPr>
        <p:txBody>
          <a:bodyPr>
            <a:normAutofit/>
          </a:bodyPr>
          <a:lstStyle/>
          <a:p>
            <a:pPr algn="ctr"/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 lambda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表达式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0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函数编程</a:t>
            </a: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</a:rPr>
              <a:t>进阶</a:t>
            </a: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1291772" y="3239183"/>
            <a:ext cx="9637485" cy="126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掌握</a:t>
            </a: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lambda</a:t>
            </a: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表达式的作用和应用场景</a:t>
            </a: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掌握其各种应用技巧</a:t>
            </a:r>
            <a:endParaRPr lang="en-US" altLang="zh-CN" sz="140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4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匿名函数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854585" y="1079566"/>
            <a:ext cx="503821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匿名函数概述</a:t>
            </a:r>
            <a:endParaRPr lang="zh-CN" altLang="en-US" sz="2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85212" y="1696722"/>
            <a:ext cx="105809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ython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1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lambda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来创建匿名函数。</a:t>
            </a:r>
          </a:p>
        </p:txBody>
      </p:sp>
      <p:sp>
        <p:nvSpPr>
          <p:cNvPr id="6" name="矩形 5"/>
          <p:cNvSpPr/>
          <p:nvPr/>
        </p:nvSpPr>
        <p:spPr>
          <a:xfrm>
            <a:off x="1582056" y="2207162"/>
            <a:ext cx="957942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74625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lambda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只是一个</a:t>
            </a:r>
            <a:r>
              <a:rPr lang="zh-CN" altLang="en-US" sz="16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，函数体比</a:t>
            </a:r>
            <a:r>
              <a:rPr lang="en-US" altLang="zh-CN" sz="1600" dirty="0" err="1">
                <a:solidFill>
                  <a:srgbClr val="0563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简单很多。</a:t>
            </a:r>
          </a:p>
          <a:p>
            <a:pPr indent="174625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lambda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的主体是一个表达式，而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不是一个代码块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。仅仅能在</a:t>
            </a:r>
            <a:r>
              <a:rPr lang="en-US" altLang="zh-CN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lambda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表达式中</a:t>
            </a:r>
            <a:r>
              <a:rPr lang="zh-CN" altLang="en-US" sz="16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封装有限的逻辑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进去。</a:t>
            </a:r>
          </a:p>
          <a:p>
            <a:pPr indent="174625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lambda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函数拥有</a:t>
            </a:r>
            <a:r>
              <a:rPr lang="zh-CN" altLang="en-US" sz="16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自己的命名空间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，且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</a:t>
            </a:r>
            <a:r>
              <a:rPr lang="zh-CN" altLang="en-US" sz="1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 </a:t>
            </a:r>
            <a:r>
              <a:rPr lang="zh-CN" alt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</a:t>
            </a:r>
            <a:r>
              <a:rPr lang="zh-CN" alt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zh-CN" alt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参数列表</a:t>
            </a:r>
            <a:r>
              <a:rPr lang="zh-CN" alt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之外 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zh-CN" alt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</a:t>
            </a:r>
            <a:r>
              <a:rPr lang="zh-CN" alt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命名空间里的参数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indent="174625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lambda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看起来好像只能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一行，其真正的目的是为了简化代码。</a:t>
            </a:r>
            <a:endParaRPr lang="zh-CN" altLang="en-US" sz="16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85212" y="4617933"/>
            <a:ext cx="105809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lambda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函数的语法只包含一个语句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--&gt;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4329785" y="5215224"/>
            <a:ext cx="3551472" cy="5057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accent2"/>
                </a:solidFill>
              </a:rPr>
              <a:t>lambda</a:t>
            </a:r>
            <a:r>
              <a:rPr lang="en-US" altLang="zh-CN" sz="1400" dirty="0">
                <a:solidFill>
                  <a:srgbClr val="0563C1"/>
                </a:solidFill>
              </a:rPr>
              <a:t>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[arg1 [,arg2,.....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argn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]] </a:t>
            </a:r>
            <a:r>
              <a:rPr lang="en-US" altLang="zh-CN" sz="1400" dirty="0" smtClean="0">
                <a:solidFill>
                  <a:schemeClr val="accent2"/>
                </a:solidFill>
              </a:rPr>
              <a:t>: 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表达式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22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匿名函数语法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854585" y="1079566"/>
            <a:ext cx="503821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匿名函数</a:t>
            </a:r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lambda</a:t>
            </a:r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endParaRPr lang="zh-CN" altLang="en-US" sz="2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85212" y="1845704"/>
            <a:ext cx="46318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lambda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语法只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包含一个语句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3235378" y="2490057"/>
            <a:ext cx="5738136" cy="5057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Lambad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表达式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对象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</a:t>
            </a:r>
            <a:r>
              <a:rPr lang="en-US" altLang="zh-CN" sz="1400" dirty="0" smtClean="0">
                <a:solidFill>
                  <a:schemeClr val="accent2"/>
                </a:solidFill>
              </a:rPr>
              <a:t>lambda</a:t>
            </a:r>
            <a:r>
              <a:rPr lang="en-US" altLang="zh-CN" sz="1400" dirty="0" smtClean="0">
                <a:solidFill>
                  <a:srgbClr val="0563C1"/>
                </a:solidFill>
              </a:rPr>
              <a:t>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[arg1 [,arg2,.....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argn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]] </a:t>
            </a:r>
            <a:r>
              <a:rPr lang="en-US" altLang="zh-CN" sz="1400" dirty="0" smtClean="0">
                <a:solidFill>
                  <a:schemeClr val="accent2"/>
                </a:solidFill>
              </a:rPr>
              <a:t>: 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表达式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92472" y="3362446"/>
            <a:ext cx="105809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计算两个整数的和（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ch08-demo01-lambda-basic.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7914" y="4116881"/>
            <a:ext cx="3781425" cy="1390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6416" y="4003837"/>
            <a:ext cx="4191000" cy="1552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矩形 6"/>
          <p:cNvSpPr/>
          <p:nvPr/>
        </p:nvSpPr>
        <p:spPr>
          <a:xfrm>
            <a:off x="5489105" y="4227431"/>
            <a:ext cx="867545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70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endParaRPr lang="zh-CN" altLang="en-US" sz="7000" b="1" dirty="0">
              <a:solidFill>
                <a:schemeClr val="accent2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243197" y="1930778"/>
            <a:ext cx="201924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内置函数</a:t>
            </a:r>
            <a:endParaRPr lang="en-US" altLang="zh-CN" sz="1600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自定义函数</a:t>
            </a:r>
            <a:endParaRPr lang="en-US" altLang="zh-CN" sz="1600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运算表达式</a:t>
            </a:r>
            <a:endParaRPr lang="en-US" altLang="zh-CN" sz="1600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推导式</a:t>
            </a:r>
          </a:p>
        </p:txBody>
      </p:sp>
      <p:sp>
        <p:nvSpPr>
          <p:cNvPr id="15" name="左大括号 14"/>
          <p:cNvSpPr/>
          <p:nvPr/>
        </p:nvSpPr>
        <p:spPr>
          <a:xfrm>
            <a:off x="8880791" y="2092873"/>
            <a:ext cx="250428" cy="128805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10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匿名函数语法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854585" y="1732709"/>
            <a:ext cx="50382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en-US" altLang="zh-CN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：使用内置函数作为表达式</a:t>
            </a:r>
            <a:endParaRPr lang="zh-CN" altLang="en-US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54585" y="2237590"/>
            <a:ext cx="4631817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ch08-demo02-lambda-advance.py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7868" y="2787424"/>
            <a:ext cx="3397675" cy="9612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矩形 15"/>
          <p:cNvSpPr/>
          <p:nvPr/>
        </p:nvSpPr>
        <p:spPr>
          <a:xfrm>
            <a:off x="6096000" y="1732709"/>
            <a:ext cx="50382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en-US" altLang="zh-CN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：使用自定义函数作为表达式</a:t>
            </a:r>
            <a:endParaRPr lang="zh-CN" altLang="en-US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096000" y="2237590"/>
            <a:ext cx="4631817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ch08-demo02-lambda-advance.py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1449" y="2787651"/>
            <a:ext cx="4702766" cy="19221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矩形 18"/>
          <p:cNvSpPr/>
          <p:nvPr/>
        </p:nvSpPr>
        <p:spPr>
          <a:xfrm>
            <a:off x="854585" y="4141026"/>
            <a:ext cx="50382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en-US" altLang="zh-CN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：使用</a:t>
            </a:r>
            <a:r>
              <a:rPr lang="zh-CN" altLang="en-US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推导式</a:t>
            </a:r>
            <a:r>
              <a:rPr lang="zh-CN" altLang="en-US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作为表达式</a:t>
            </a:r>
            <a:endParaRPr lang="zh-CN" altLang="en-US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54585" y="4645907"/>
            <a:ext cx="4631817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ch08-demo02-lambda-advance.py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7868" y="5155483"/>
            <a:ext cx="4746625" cy="13990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矩形 21"/>
          <p:cNvSpPr/>
          <p:nvPr/>
        </p:nvSpPr>
        <p:spPr>
          <a:xfrm>
            <a:off x="854585" y="954806"/>
            <a:ext cx="503821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5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ambda</a:t>
            </a:r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的表达式应用</a:t>
            </a:r>
            <a:endParaRPr lang="zh-CN" altLang="en-US" sz="2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202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匿名函数语法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854585" y="1805278"/>
            <a:ext cx="50382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en-US" altLang="zh-CN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：使用默认值参数</a:t>
            </a:r>
            <a:endParaRPr lang="zh-CN" altLang="en-US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54585" y="2310159"/>
            <a:ext cx="46318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ch08-demo03-lambada-params.py</a:t>
            </a:r>
          </a:p>
        </p:txBody>
      </p:sp>
      <p:sp>
        <p:nvSpPr>
          <p:cNvPr id="16" name="矩形 15"/>
          <p:cNvSpPr/>
          <p:nvPr/>
        </p:nvSpPr>
        <p:spPr>
          <a:xfrm>
            <a:off x="6566835" y="1805278"/>
            <a:ext cx="50382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en-US" altLang="zh-CN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：使用不定长参数 *</a:t>
            </a:r>
            <a:r>
              <a:rPr lang="en-US" altLang="zh-CN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args</a:t>
            </a:r>
            <a:endParaRPr lang="zh-CN" altLang="en-US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566835" y="2326694"/>
            <a:ext cx="46318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ch08-demo03-lambada-params.py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034" y="2786555"/>
            <a:ext cx="4391714" cy="7563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9713" y="2786555"/>
            <a:ext cx="4833030" cy="9682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矩形 12"/>
          <p:cNvSpPr/>
          <p:nvPr/>
        </p:nvSpPr>
        <p:spPr>
          <a:xfrm>
            <a:off x="854585" y="4018706"/>
            <a:ext cx="50382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en-US" altLang="zh-CN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：使用不定长参数 </a:t>
            </a:r>
            <a:r>
              <a:rPr lang="en-US" altLang="zh-CN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**kw</a:t>
            </a:r>
            <a:endParaRPr lang="zh-CN" altLang="en-US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54585" y="4523587"/>
            <a:ext cx="46318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ch08-demo03-lambada-params.py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2088" y="4969408"/>
            <a:ext cx="5257346" cy="11435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矩形 17"/>
          <p:cNvSpPr/>
          <p:nvPr/>
        </p:nvSpPr>
        <p:spPr>
          <a:xfrm>
            <a:off x="854585" y="954806"/>
            <a:ext cx="503821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5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ambda</a:t>
            </a:r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的参数应用</a:t>
            </a:r>
            <a:endParaRPr lang="zh-CN" altLang="en-US" sz="2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920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变量作用域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854585" y="1079566"/>
            <a:ext cx="503821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变量作用域</a:t>
            </a:r>
            <a:endParaRPr lang="zh-CN" altLang="en-US" sz="2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85212" y="1845704"/>
            <a:ext cx="105809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一个程序的所有的变量并不是在哪个位置都可以访问的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r>
              <a:rPr lang="zh-CN" altLang="en-US" sz="1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决定于这个变量是</a:t>
            </a:r>
            <a:r>
              <a:rPr lang="zh-CN" altLang="en-US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在哪里赋值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变量的作用域</a:t>
            </a:r>
            <a:r>
              <a:rPr lang="zh-CN" altLang="en-US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决定了在哪一部分程序你可以访问哪个特定的变量名称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69535" y="3753308"/>
            <a:ext cx="21771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全局变量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局部变量</a:t>
            </a:r>
            <a:endParaRPr lang="zh-CN" altLang="en-US" sz="16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85212" y="3335117"/>
            <a:ext cx="3345788" cy="418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两种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最基本的变量作用域如下：</a:t>
            </a:r>
          </a:p>
        </p:txBody>
      </p:sp>
    </p:spTree>
    <p:extLst>
      <p:ext uri="{BB962C8B-B14F-4D97-AF65-F5344CB8AC3E}">
        <p14:creationId xmlns:p14="http://schemas.microsoft.com/office/powerpoint/2010/main" val="112402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12921</TotalTime>
  <Words>1469</Words>
  <Application>Microsoft Office PowerPoint</Application>
  <PresentationFormat>自定义</PresentationFormat>
  <Paragraphs>200</Paragraphs>
  <Slides>29</Slides>
  <Notes>19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Office 主题</vt:lpstr>
      <vt:lpstr>第08讲：Python函数编程进阶</vt:lpstr>
      <vt:lpstr>PowerPoint 演示文稿</vt:lpstr>
      <vt:lpstr>技能点</vt:lpstr>
      <vt:lpstr>1. lambda表达式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 递归 Recursion（扩展）</vt:lpstr>
      <vt:lpstr>PowerPoint 演示文稿</vt:lpstr>
      <vt:lpstr>PowerPoint 演示文稿</vt:lpstr>
      <vt:lpstr>PowerPoint 演示文稿</vt:lpstr>
      <vt:lpstr>PowerPoint 演示文稿</vt:lpstr>
      <vt:lpstr>3. 高阶函数</vt:lpstr>
      <vt:lpstr>PowerPoint 演示文稿</vt:lpstr>
      <vt:lpstr>PowerPoint 演示文稿</vt:lpstr>
      <vt:lpstr>4. 装饰器 Decorator</vt:lpstr>
      <vt:lpstr>PowerPoint 演示文稿</vt:lpstr>
      <vt:lpstr>PowerPoint 演示文稿</vt:lpstr>
      <vt:lpstr>5. 闭包 Closure（扩展）</vt:lpstr>
      <vt:lpstr>PowerPoint 演示文稿</vt:lpstr>
      <vt:lpstr>6. 生成器 Generator（扩展）</vt:lpstr>
      <vt:lpstr>PowerPoint 演示文稿</vt:lpstr>
      <vt:lpstr>PowerPoint 演示文稿</vt:lpstr>
      <vt:lpstr>Thanks !</vt:lpstr>
    </vt:vector>
  </TitlesOfParts>
  <Company>Personal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alvin yan</dc:creator>
  <cp:lastModifiedBy>admin</cp:lastModifiedBy>
  <cp:revision>3628</cp:revision>
  <dcterms:created xsi:type="dcterms:W3CDTF">2017-04-17T02:08:04Z</dcterms:created>
  <dcterms:modified xsi:type="dcterms:W3CDTF">2020-06-29T22:43:37Z</dcterms:modified>
</cp:coreProperties>
</file>