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91" r:id="rId3"/>
    <p:sldId id="329" r:id="rId4"/>
    <p:sldId id="292" r:id="rId5"/>
    <p:sldId id="417" r:id="rId6"/>
    <p:sldId id="418" r:id="rId7"/>
    <p:sldId id="419" r:id="rId8"/>
    <p:sldId id="389" r:id="rId9"/>
    <p:sldId id="420" r:id="rId10"/>
    <p:sldId id="421" r:id="rId11"/>
    <p:sldId id="422" r:id="rId12"/>
    <p:sldId id="423" r:id="rId13"/>
    <p:sldId id="424" r:id="rId14"/>
    <p:sldId id="425" r:id="rId15"/>
    <p:sldId id="390" r:id="rId16"/>
    <p:sldId id="426" r:id="rId17"/>
    <p:sldId id="427" r:id="rId18"/>
    <p:sldId id="428" r:id="rId19"/>
    <p:sldId id="429" r:id="rId20"/>
    <p:sldId id="430" r:id="rId21"/>
    <p:sldId id="391" r:id="rId22"/>
    <p:sldId id="431" r:id="rId23"/>
    <p:sldId id="432" r:id="rId24"/>
    <p:sldId id="433" r:id="rId25"/>
    <p:sldId id="434" r:id="rId26"/>
    <p:sldId id="435" r:id="rId27"/>
    <p:sldId id="436" r:id="rId28"/>
    <p:sldId id="437" r:id="rId29"/>
    <p:sldId id="438" r:id="rId30"/>
    <p:sldId id="439" r:id="rId31"/>
    <p:sldId id="440" r:id="rId32"/>
    <p:sldId id="442" r:id="rId33"/>
    <p:sldId id="443" r:id="rId34"/>
    <p:sldId id="444" r:id="rId35"/>
    <p:sldId id="445" r:id="rId36"/>
    <p:sldId id="446" r:id="rId37"/>
    <p:sldId id="447" r:id="rId38"/>
    <p:sldId id="448" r:id="rId39"/>
    <p:sldId id="449" r:id="rId40"/>
    <p:sldId id="450" r:id="rId41"/>
    <p:sldId id="451" r:id="rId42"/>
    <p:sldId id="452" r:id="rId43"/>
    <p:sldId id="453" r:id="rId44"/>
    <p:sldId id="454" r:id="rId45"/>
    <p:sldId id="288"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C1EE"/>
    <a:srgbClr val="ED7D31"/>
    <a:srgbClr val="E0A1F1"/>
    <a:srgbClr val="0563C1"/>
    <a:srgbClr val="5B9BD5"/>
    <a:srgbClr val="FFD966"/>
    <a:srgbClr val="81B2DF"/>
    <a:srgbClr val="990000"/>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74" autoAdjust="0"/>
    <p:restoredTop sz="94414" autoAdjust="0"/>
  </p:normalViewPr>
  <p:slideViewPr>
    <p:cSldViewPr snapToGrid="0" showGuides="1">
      <p:cViewPr varScale="1">
        <p:scale>
          <a:sx n="84" d="100"/>
          <a:sy n="84" d="100"/>
        </p:scale>
        <p:origin x="-72" y="-114"/>
      </p:cViewPr>
      <p:guideLst>
        <p:guide orient="horz" pos="2160"/>
        <p:guide pos="3840"/>
      </p:guideLst>
    </p:cSldViewPr>
  </p:slideViewPr>
  <p:notesTextViewPr>
    <p:cViewPr>
      <p:scale>
        <a:sx n="1" d="1"/>
        <a:sy n="1" d="1"/>
      </p:scale>
      <p:origin x="0" y="0"/>
    </p:cViewPr>
  </p:notesTextViewPr>
  <p:notesViewPr>
    <p:cSldViewPr snapToGrid="0" showGuides="1">
      <p:cViewPr varScale="1">
        <p:scale>
          <a:sx n="54" d="100"/>
          <a:sy n="54" d="100"/>
        </p:scale>
        <p:origin x="28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45F21-C970-4F98-B36A-7785D763E612}" type="datetimeFigureOut">
              <a:rPr lang="zh-CN" altLang="en-US" smtClean="0"/>
              <a:t>2020/7/1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4B654-1501-43D1-931C-26DFEC84B06A}" type="slidenum">
              <a:rPr lang="zh-CN" altLang="en-US" smtClean="0"/>
              <a:t>‹#›</a:t>
            </a:fld>
            <a:endParaRPr lang="zh-CN" altLang="en-US"/>
          </a:p>
        </p:txBody>
      </p:sp>
    </p:spTree>
    <p:extLst>
      <p:ext uri="{BB962C8B-B14F-4D97-AF65-F5344CB8AC3E}">
        <p14:creationId xmlns:p14="http://schemas.microsoft.com/office/powerpoint/2010/main" val="3786111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8" name="矩形 7"/>
          <p:cNvSpPr/>
          <p:nvPr userDrawn="1"/>
        </p:nvSpPr>
        <p:spPr>
          <a:xfrm>
            <a:off x="309283" y="0"/>
            <a:ext cx="2783541" cy="76648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16049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1FB01A-61B5-429E-948F-AF7844F4ECEE}" type="datetimeFigureOut">
              <a:rPr lang="zh-CN" altLang="en-US" smtClean="0"/>
              <a:t>2020/7/1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1938123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1FB01A-61B5-429E-948F-AF7844F4ECEE}" type="datetimeFigureOut">
              <a:rPr lang="zh-CN" altLang="en-US" smtClean="0"/>
              <a:t>2020/7/1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617651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D1FB01A-61B5-429E-948F-AF7844F4ECEE}" type="datetimeFigureOut">
              <a:rPr lang="zh-CN" altLang="en-US" smtClean="0"/>
              <a:t>2020/7/1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
        <p:nvSpPr>
          <p:cNvPr id="8" name="矩形 7"/>
          <p:cNvSpPr/>
          <p:nvPr userDrawn="1"/>
        </p:nvSpPr>
        <p:spPr>
          <a:xfrm>
            <a:off x="9076765" y="0"/>
            <a:ext cx="2783541" cy="76648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9801" y="5956768"/>
            <a:ext cx="714828" cy="714828"/>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Tree>
    <p:extLst>
      <p:ext uri="{BB962C8B-B14F-4D97-AF65-F5344CB8AC3E}">
        <p14:creationId xmlns:p14="http://schemas.microsoft.com/office/powerpoint/2010/main" val="345397058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D1FB01A-61B5-429E-948F-AF7844F4ECEE}" type="datetimeFigureOut">
              <a:rPr lang="zh-CN" altLang="en-US" smtClean="0"/>
              <a:t>2020/7/1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33809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D1FB01A-61B5-429E-948F-AF7844F4ECEE}" type="datetimeFigureOut">
              <a:rPr lang="zh-CN" altLang="en-US" smtClean="0"/>
              <a:t>2020/7/1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4046723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FB01A-61B5-429E-948F-AF7844F4ECEE}" type="datetimeFigureOut">
              <a:rPr lang="zh-CN" altLang="en-US" smtClean="0"/>
              <a:t>2020/7/1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4074991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D1FB01A-61B5-429E-948F-AF7844F4ECEE}" type="datetimeFigureOut">
              <a:rPr lang="zh-CN" altLang="en-US" smtClean="0"/>
              <a:t>2020/7/1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323759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D1FB01A-61B5-429E-948F-AF7844F4ECEE}" type="datetimeFigureOut">
              <a:rPr lang="zh-CN" altLang="en-US" smtClean="0"/>
              <a:t>2020/7/1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854721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D1FB01A-61B5-429E-948F-AF7844F4ECEE}" type="datetimeFigureOut">
              <a:rPr lang="zh-CN" altLang="en-US" smtClean="0"/>
              <a:t>2020/7/1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34343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D1FB01A-61B5-429E-948F-AF7844F4ECEE}" type="datetimeFigureOut">
              <a:rPr lang="zh-CN" altLang="en-US" smtClean="0"/>
              <a:t>2020/7/1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4288105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FB01A-61B5-429E-948F-AF7844F4ECEE}" type="datetimeFigureOut">
              <a:rPr lang="zh-CN" altLang="en-US" smtClean="0"/>
              <a:t>2020/7/1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399382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660993"/>
            <a:ext cx="9144000" cy="752249"/>
          </a:xfrm>
        </p:spPr>
        <p:txBody>
          <a:bodyPr>
            <a:normAutofit/>
          </a:bodyPr>
          <a:lstStyle/>
          <a:p>
            <a:r>
              <a:rPr lang="zh-CN" altLang="en-US" sz="3500" dirty="0" smtClean="0">
                <a:solidFill>
                  <a:schemeClr val="tx1">
                    <a:lumMod val="65000"/>
                    <a:lumOff val="35000"/>
                  </a:schemeClr>
                </a:solidFill>
              </a:rPr>
              <a:t>第</a:t>
            </a:r>
            <a:r>
              <a:rPr lang="en-US" altLang="zh-CN" sz="3500" dirty="0" smtClean="0">
                <a:solidFill>
                  <a:schemeClr val="tx1">
                    <a:lumMod val="65000"/>
                    <a:lumOff val="35000"/>
                  </a:schemeClr>
                </a:solidFill>
              </a:rPr>
              <a:t>02</a:t>
            </a:r>
            <a:r>
              <a:rPr lang="zh-CN" altLang="en-US" sz="3500" dirty="0" smtClean="0">
                <a:solidFill>
                  <a:schemeClr val="tx1">
                    <a:lumMod val="65000"/>
                    <a:lumOff val="35000"/>
                  </a:schemeClr>
                </a:solidFill>
              </a:rPr>
              <a:t>章：常用数据文件操作</a:t>
            </a:r>
            <a:endParaRPr lang="zh-CN" altLang="en-US" sz="3500" dirty="0">
              <a:solidFill>
                <a:schemeClr val="tx1">
                  <a:lumMod val="65000"/>
                  <a:lumOff val="35000"/>
                </a:schemeClr>
              </a:solidFill>
            </a:endParaRPr>
          </a:p>
        </p:txBody>
      </p:sp>
      <p:sp>
        <p:nvSpPr>
          <p:cNvPr id="3" name="副标题 2"/>
          <p:cNvSpPr>
            <a:spLocks noGrp="1"/>
          </p:cNvSpPr>
          <p:nvPr>
            <p:ph type="subTitle" idx="1"/>
          </p:nvPr>
        </p:nvSpPr>
        <p:spPr>
          <a:xfrm>
            <a:off x="333829" y="207963"/>
            <a:ext cx="2728685" cy="387123"/>
          </a:xfrm>
        </p:spPr>
        <p:txBody>
          <a:bodyPr>
            <a:normAutofit/>
          </a:bodyPr>
          <a:lstStyle/>
          <a:p>
            <a:r>
              <a:rPr lang="zh-CN" altLang="en-US" sz="2000" b="1" dirty="0" smtClean="0">
                <a:solidFill>
                  <a:schemeClr val="bg1">
                    <a:lumMod val="95000"/>
                  </a:schemeClr>
                </a:solidFill>
              </a:rPr>
              <a:t>常用数据文件操作</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5373" y="5308020"/>
            <a:ext cx="1141253" cy="390037"/>
          </a:xfrm>
          <a:prstGeom prst="rect">
            <a:avLst/>
          </a:prstGeom>
        </p:spPr>
      </p:pic>
      <p:sp>
        <p:nvSpPr>
          <p:cNvPr id="6" name="标题 1"/>
          <p:cNvSpPr txBox="1">
            <a:spLocks/>
          </p:cNvSpPr>
          <p:nvPr/>
        </p:nvSpPr>
        <p:spPr>
          <a:xfrm>
            <a:off x="1524000" y="5698057"/>
            <a:ext cx="9144000" cy="3652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1200" b="0" dirty="0">
                <a:solidFill>
                  <a:schemeClr val="tx1">
                    <a:lumMod val="50000"/>
                    <a:lumOff val="50000"/>
                  </a:schemeClr>
                </a:solidFill>
              </a:rPr>
              <a:t>中软</a:t>
            </a:r>
            <a:r>
              <a:rPr lang="zh-CN" altLang="en-US" sz="1200" b="0" dirty="0" smtClean="0">
                <a:solidFill>
                  <a:schemeClr val="tx1">
                    <a:lumMod val="50000"/>
                    <a:lumOff val="50000"/>
                  </a:schemeClr>
                </a:solidFill>
              </a:rPr>
              <a:t>国际教育科技集团 </a:t>
            </a:r>
            <a:r>
              <a:rPr lang="en-US" altLang="zh-CN" sz="1200" b="0" dirty="0" smtClean="0">
                <a:solidFill>
                  <a:schemeClr val="tx1">
                    <a:lumMod val="50000"/>
                    <a:lumOff val="50000"/>
                  </a:schemeClr>
                </a:solidFill>
              </a:rPr>
              <a:t>· CTO</a:t>
            </a:r>
            <a:r>
              <a:rPr lang="zh-CN" altLang="en-US" sz="1200" b="0" dirty="0" smtClean="0">
                <a:solidFill>
                  <a:schemeClr val="tx1">
                    <a:lumMod val="50000"/>
                    <a:lumOff val="50000"/>
                  </a:schemeClr>
                </a:solidFill>
              </a:rPr>
              <a:t>办公室</a:t>
            </a:r>
            <a:endParaRPr lang="zh-CN" altLang="en-US" sz="1200" b="0" dirty="0">
              <a:solidFill>
                <a:schemeClr val="tx1">
                  <a:lumMod val="50000"/>
                  <a:lumOff val="50000"/>
                </a:schemeClr>
              </a:solidFill>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4228" y="1221580"/>
            <a:ext cx="2296886" cy="2296886"/>
          </a:xfrm>
          <a:prstGeom prst="rect">
            <a:avLst/>
          </a:prstGeom>
        </p:spPr>
      </p:pic>
    </p:spTree>
    <p:extLst>
      <p:ext uri="{BB962C8B-B14F-4D97-AF65-F5344CB8AC3E}">
        <p14:creationId xmlns:p14="http://schemas.microsoft.com/office/powerpoint/2010/main" val="3232312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Pickle</a:t>
            </a:r>
            <a:r>
              <a:rPr lang="zh-CN" altLang="en-US" sz="2000" b="1" dirty="0" smtClean="0">
                <a:solidFill>
                  <a:schemeClr val="bg1">
                    <a:lumMod val="95000"/>
                  </a:schemeClr>
                </a:solidFill>
              </a:rPr>
              <a:t>实现序列化</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2.3 Pickle </a:t>
            </a:r>
            <a:r>
              <a:rPr lang="zh-CN" altLang="en-US" sz="2300" dirty="0" smtClean="0">
                <a:solidFill>
                  <a:schemeClr val="tx1">
                    <a:lumMod val="65000"/>
                    <a:lumOff val="35000"/>
                  </a:schemeClr>
                </a:solidFill>
              </a:rPr>
              <a:t>模块</a:t>
            </a:r>
            <a:r>
              <a:rPr lang="en-US" altLang="zh-CN" sz="2300" dirty="0" smtClean="0">
                <a:solidFill>
                  <a:schemeClr val="tx1">
                    <a:lumMod val="65000"/>
                    <a:lumOff val="35000"/>
                  </a:schemeClr>
                </a:solidFill>
              </a:rPr>
              <a:t>API</a:t>
            </a:r>
            <a:r>
              <a:rPr lang="zh-CN" altLang="en-US" sz="2300" dirty="0" smtClean="0">
                <a:solidFill>
                  <a:schemeClr val="tx1">
                    <a:lumMod val="65000"/>
                    <a:lumOff val="35000"/>
                  </a:schemeClr>
                </a:solidFill>
              </a:rPr>
              <a:t>函数应用 </a:t>
            </a:r>
            <a:r>
              <a:rPr lang="en-US" altLang="zh-CN" sz="2300" dirty="0" smtClean="0">
                <a:solidFill>
                  <a:schemeClr val="accent2"/>
                </a:solidFill>
              </a:rPr>
              <a:t>1</a:t>
            </a:r>
            <a:r>
              <a:rPr lang="en-US" altLang="zh-CN" sz="2300" dirty="0" smtClean="0">
                <a:solidFill>
                  <a:schemeClr val="tx1">
                    <a:lumMod val="65000"/>
                    <a:lumOff val="35000"/>
                  </a:schemeClr>
                </a:solidFill>
              </a:rPr>
              <a:t>/</a:t>
            </a:r>
            <a:r>
              <a:rPr lang="en-US" altLang="zh-CN" sz="2300" baseline="-25000" dirty="0" smtClean="0">
                <a:solidFill>
                  <a:schemeClr val="tx1">
                    <a:lumMod val="65000"/>
                    <a:lumOff val="35000"/>
                  </a:schemeClr>
                </a:solidFill>
              </a:rPr>
              <a:t>4</a:t>
            </a:r>
            <a:endParaRPr lang="zh-CN" altLang="en-US" sz="2300" baseline="-25000" dirty="0">
              <a:solidFill>
                <a:schemeClr val="tx1">
                  <a:lumMod val="65000"/>
                  <a:lumOff val="35000"/>
                </a:schemeClr>
              </a:solidFill>
            </a:endParaRPr>
          </a:p>
        </p:txBody>
      </p:sp>
      <p:sp>
        <p:nvSpPr>
          <p:cNvPr id="29" name="矩形 28"/>
          <p:cNvSpPr/>
          <p:nvPr/>
        </p:nvSpPr>
        <p:spPr>
          <a:xfrm>
            <a:off x="1052408" y="1646139"/>
            <a:ext cx="9838505" cy="1077218"/>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pickle</a:t>
            </a:r>
            <a:r>
              <a:rPr lang="en-US" altLang="zh-CN" sz="1600" dirty="0" err="1">
                <a:solidFill>
                  <a:schemeClr val="accent2"/>
                </a:solidFill>
                <a:latin typeface="微软雅黑" panose="020B0503020204020204" pitchFamily="34" charset="-122"/>
                <a:ea typeface="微软雅黑" panose="020B0503020204020204" pitchFamily="34" charset="-122"/>
              </a:rPr>
              <a:t>.dump</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obj</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file, [,protocol])</a:t>
            </a:r>
          </a:p>
          <a:p>
            <a:pPr marL="285750" indent="-285750">
              <a:lnSpc>
                <a:spcPct val="20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作用：</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将</a:t>
            </a:r>
            <a:r>
              <a:rPr lang="en-US" altLang="zh-CN" sz="1600" b="1" dirty="0" err="1" smtClean="0">
                <a:solidFill>
                  <a:schemeClr val="tx1">
                    <a:lumMod val="65000"/>
                    <a:lumOff val="35000"/>
                  </a:schemeClr>
                </a:solidFill>
                <a:latin typeface="微软雅黑" panose="020B0503020204020204" pitchFamily="34" charset="-122"/>
                <a:ea typeface="微软雅黑" panose="020B0503020204020204" pitchFamily="34" charset="-122"/>
              </a:rPr>
              <a:t>obj</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对象进行序列化操作，并写入到</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file</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引用文件对象中。</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9" name="矩形 68"/>
          <p:cNvSpPr/>
          <p:nvPr/>
        </p:nvSpPr>
        <p:spPr>
          <a:xfrm>
            <a:off x="1052408" y="2691321"/>
            <a:ext cx="9742971" cy="78752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补充：</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将要持久化的数据“对象”，保存到“文件”中，使用有</a:t>
            </a:r>
            <a:r>
              <a:rPr lang="en-US" altLang="zh-CN" sz="1600" dirty="0">
                <a:solidFill>
                  <a:schemeClr val="accent2"/>
                </a:solidFill>
                <a:latin typeface="微软雅黑" panose="020B0503020204020204" pitchFamily="34" charset="-122"/>
                <a:ea typeface="微软雅黑" panose="020B0503020204020204" pitchFamily="34" charset="-122"/>
              </a:rPr>
              <a:t>3</a:t>
            </a:r>
            <a:r>
              <a:rPr lang="zh-CN" altLang="en-US" sz="1600" dirty="0">
                <a:solidFill>
                  <a:schemeClr val="accent2"/>
                </a:solidFill>
                <a:latin typeface="微软雅黑" panose="020B0503020204020204" pitchFamily="34" charset="-122"/>
                <a:ea typeface="微软雅黑" panose="020B0503020204020204" pitchFamily="34" charset="-122"/>
              </a:rPr>
              <a:t>种</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协议，索引</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为</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ASCII</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为旧式二进制，</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为新式二进制</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协议</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（不同</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之处在于</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2</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要更高效</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一些，</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默认</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dump</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方法使用</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0</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做</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协议）</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319789" y="3768539"/>
            <a:ext cx="7987123" cy="338554"/>
          </a:xfrm>
          <a:prstGeom prst="rect">
            <a:avLst/>
          </a:prstGeom>
        </p:spPr>
        <p:txBody>
          <a:bodyPr wrap="none">
            <a:spAutoFit/>
          </a:bodyPr>
          <a:lstStyle/>
          <a:p>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dump</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函数完成字典对象的序列化存储操作 </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ch02-demo01-dump-load.py</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400" dirty="0">
              <a:solidFill>
                <a:schemeClr val="bg1">
                  <a:lumMod val="50000"/>
                </a:schemeClr>
              </a:solidFill>
            </a:endParaRPr>
          </a:p>
        </p:txBody>
      </p:sp>
      <p:pic>
        <p:nvPicPr>
          <p:cNvPr id="3" name="图片 2"/>
          <p:cNvPicPr>
            <a:picLocks noChangeAspect="1"/>
          </p:cNvPicPr>
          <p:nvPr/>
        </p:nvPicPr>
        <p:blipFill>
          <a:blip r:embed="rId3"/>
          <a:stretch>
            <a:fillRect/>
          </a:stretch>
        </p:blipFill>
        <p:spPr>
          <a:xfrm>
            <a:off x="1446875" y="4328997"/>
            <a:ext cx="5476875" cy="1181100"/>
          </a:xfrm>
          <a:prstGeom prst="rect">
            <a:avLst/>
          </a:prstGeom>
          <a:ln>
            <a:noFill/>
          </a:ln>
          <a:effectLst>
            <a:outerShdw blurRad="292100" dist="139700" dir="2700000" algn="tl" rotWithShape="0">
              <a:srgbClr val="333333">
                <a:alpha val="65000"/>
              </a:srgbClr>
            </a:outerShdw>
          </a:effectLst>
        </p:spPr>
      </p:pic>
      <p:sp>
        <p:nvSpPr>
          <p:cNvPr id="6" name="矩形 5"/>
          <p:cNvSpPr/>
          <p:nvPr/>
        </p:nvSpPr>
        <p:spPr>
          <a:xfrm>
            <a:off x="7441316" y="4550215"/>
            <a:ext cx="3731192" cy="616836"/>
          </a:xfrm>
          <a:prstGeom prst="rect">
            <a:avLst/>
          </a:prstGeom>
        </p:spPr>
        <p:txBody>
          <a:bodyPr wrap="square">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序列化是一个典型的字节数据转化过程，因此文件写入模式应为</a:t>
            </a:r>
            <a:r>
              <a:rPr lang="zh-CN" altLang="en-US" sz="1200" dirty="0" smtClean="0">
                <a:solidFill>
                  <a:schemeClr val="accent2"/>
                </a:solidFill>
                <a:latin typeface="微软雅黑" panose="020B0503020204020204" pitchFamily="34" charset="-122"/>
                <a:ea typeface="微软雅黑" panose="020B0503020204020204" pitchFamily="34" charset="-122"/>
              </a:rPr>
              <a:t>“二进制”读写模式</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p>
        </p:txBody>
      </p:sp>
      <p:cxnSp>
        <p:nvCxnSpPr>
          <p:cNvPr id="9" name="肘形连接符 8"/>
          <p:cNvCxnSpPr>
            <a:stCxn id="6" idx="0"/>
          </p:cNvCxnSpPr>
          <p:nvPr/>
        </p:nvCxnSpPr>
        <p:spPr>
          <a:xfrm rot="16200000" flipV="1">
            <a:off x="7551401" y="2794703"/>
            <a:ext cx="12700" cy="3511023"/>
          </a:xfrm>
          <a:prstGeom prst="bentConnector4">
            <a:avLst>
              <a:gd name="adj1" fmla="val 2852307"/>
              <a:gd name="adj2" fmla="val 100208"/>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002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fade">
                                      <p:cBhvr>
                                        <p:cTn id="7" dur="500"/>
                                        <p:tgtEl>
                                          <p:spTgt spid="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Pickle</a:t>
            </a:r>
            <a:r>
              <a:rPr lang="zh-CN" altLang="en-US" sz="2000" b="1" dirty="0" smtClean="0">
                <a:solidFill>
                  <a:schemeClr val="bg1">
                    <a:lumMod val="95000"/>
                  </a:schemeClr>
                </a:solidFill>
              </a:rPr>
              <a:t>实现序列化</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2.3 Pickle </a:t>
            </a:r>
            <a:r>
              <a:rPr lang="zh-CN" altLang="en-US" sz="2300" dirty="0" smtClean="0">
                <a:solidFill>
                  <a:schemeClr val="tx1">
                    <a:lumMod val="65000"/>
                    <a:lumOff val="35000"/>
                  </a:schemeClr>
                </a:solidFill>
              </a:rPr>
              <a:t>模块</a:t>
            </a:r>
            <a:r>
              <a:rPr lang="en-US" altLang="zh-CN" sz="2300" dirty="0" smtClean="0">
                <a:solidFill>
                  <a:schemeClr val="tx1">
                    <a:lumMod val="65000"/>
                    <a:lumOff val="35000"/>
                  </a:schemeClr>
                </a:solidFill>
              </a:rPr>
              <a:t>API</a:t>
            </a:r>
            <a:r>
              <a:rPr lang="zh-CN" altLang="en-US" sz="2300" dirty="0" smtClean="0">
                <a:solidFill>
                  <a:schemeClr val="tx1">
                    <a:lumMod val="65000"/>
                    <a:lumOff val="35000"/>
                  </a:schemeClr>
                </a:solidFill>
              </a:rPr>
              <a:t>函数应用 </a:t>
            </a:r>
            <a:r>
              <a:rPr lang="en-US" altLang="zh-CN" sz="2300" dirty="0" smtClean="0">
                <a:solidFill>
                  <a:schemeClr val="accent2"/>
                </a:solidFill>
              </a:rPr>
              <a:t>2</a:t>
            </a:r>
            <a:r>
              <a:rPr lang="en-US" altLang="zh-CN" sz="2300" dirty="0" smtClean="0">
                <a:solidFill>
                  <a:schemeClr val="tx1">
                    <a:lumMod val="65000"/>
                    <a:lumOff val="35000"/>
                  </a:schemeClr>
                </a:solidFill>
              </a:rPr>
              <a:t>/</a:t>
            </a:r>
            <a:r>
              <a:rPr lang="en-US" altLang="zh-CN" sz="2300" baseline="-25000" dirty="0" smtClean="0">
                <a:solidFill>
                  <a:schemeClr val="tx1">
                    <a:lumMod val="65000"/>
                    <a:lumOff val="35000"/>
                  </a:schemeClr>
                </a:solidFill>
              </a:rPr>
              <a:t>4</a:t>
            </a:r>
            <a:endParaRPr lang="zh-CN" altLang="en-US" sz="2300" baseline="-25000" dirty="0">
              <a:solidFill>
                <a:schemeClr val="tx1">
                  <a:lumMod val="65000"/>
                  <a:lumOff val="35000"/>
                </a:schemeClr>
              </a:solidFill>
            </a:endParaRPr>
          </a:p>
        </p:txBody>
      </p:sp>
      <p:sp>
        <p:nvSpPr>
          <p:cNvPr id="29" name="矩形 28"/>
          <p:cNvSpPr/>
          <p:nvPr/>
        </p:nvSpPr>
        <p:spPr>
          <a:xfrm>
            <a:off x="1052408" y="1646139"/>
            <a:ext cx="9838505" cy="1077218"/>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pickle</a:t>
            </a:r>
            <a:r>
              <a:rPr lang="en-US" altLang="zh-CN" sz="1600" dirty="0" err="1" smtClean="0">
                <a:solidFill>
                  <a:schemeClr val="accent2"/>
                </a:solidFill>
                <a:latin typeface="微软雅黑" panose="020B0503020204020204" pitchFamily="34" charset="-122"/>
                <a:ea typeface="微软雅黑" panose="020B0503020204020204" pitchFamily="34" charset="-122"/>
              </a:rPr>
              <a:t>.load</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file )</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作用：</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将</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file</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中的数据读取并</a:t>
            </a:r>
            <a:r>
              <a:rPr lang="zh-CN" altLang="en-US" sz="1600" dirty="0" smtClean="0">
                <a:solidFill>
                  <a:schemeClr val="accent2"/>
                </a:solidFill>
                <a:latin typeface="微软雅黑" panose="020B0503020204020204" pitchFamily="34" charset="-122"/>
                <a:ea typeface="微软雅黑" panose="020B0503020204020204" pitchFamily="34" charset="-122"/>
              </a:rPr>
              <a:t>反序列化还原</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成之前的对象。</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9" name="矩形 68"/>
          <p:cNvSpPr/>
          <p:nvPr/>
        </p:nvSpPr>
        <p:spPr>
          <a:xfrm>
            <a:off x="1052408" y="2691321"/>
            <a:ext cx="9742971"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补充：</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从“文件”中读取字符串，将他们反序列化转换为</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的数据对象，可以像操作数据类型的这些方法来操作</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它们。</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319789" y="3768539"/>
            <a:ext cx="8386591" cy="338554"/>
          </a:xfrm>
          <a:prstGeom prst="rect">
            <a:avLst/>
          </a:prstGeom>
        </p:spPr>
        <p:txBody>
          <a:bodyPr wrap="none">
            <a:spAutoFit/>
          </a:bodyPr>
          <a:lstStyle/>
          <a:p>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load</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函数实现读取数据文件并进行反序列化操作</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ch02-demo01-dump-load.py</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400" dirty="0">
              <a:solidFill>
                <a:schemeClr val="bg1">
                  <a:lumMod val="50000"/>
                </a:schemeClr>
              </a:solidFill>
            </a:endParaRPr>
          </a:p>
        </p:txBody>
      </p:sp>
      <p:pic>
        <p:nvPicPr>
          <p:cNvPr id="6" name="图片 5"/>
          <p:cNvPicPr>
            <a:picLocks noChangeAspect="1"/>
          </p:cNvPicPr>
          <p:nvPr/>
        </p:nvPicPr>
        <p:blipFill>
          <a:blip r:embed="rId3"/>
          <a:stretch>
            <a:fillRect/>
          </a:stretch>
        </p:blipFill>
        <p:spPr>
          <a:xfrm>
            <a:off x="1319789" y="4217158"/>
            <a:ext cx="5419725" cy="1371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9703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fade">
                                      <p:cBhvr>
                                        <p:cTn id="7" dur="500"/>
                                        <p:tgtEl>
                                          <p:spTgt spid="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Pickle</a:t>
            </a:r>
            <a:r>
              <a:rPr lang="zh-CN" altLang="en-US" sz="2000" b="1" dirty="0" smtClean="0">
                <a:solidFill>
                  <a:schemeClr val="bg1">
                    <a:lumMod val="95000"/>
                  </a:schemeClr>
                </a:solidFill>
              </a:rPr>
              <a:t>实现序列化</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2.3 Pickle </a:t>
            </a:r>
            <a:r>
              <a:rPr lang="zh-CN" altLang="en-US" sz="2300" dirty="0" smtClean="0">
                <a:solidFill>
                  <a:schemeClr val="tx1">
                    <a:lumMod val="65000"/>
                    <a:lumOff val="35000"/>
                  </a:schemeClr>
                </a:solidFill>
              </a:rPr>
              <a:t>模块</a:t>
            </a:r>
            <a:r>
              <a:rPr lang="en-US" altLang="zh-CN" sz="2300" dirty="0" smtClean="0">
                <a:solidFill>
                  <a:schemeClr val="tx1">
                    <a:lumMod val="65000"/>
                    <a:lumOff val="35000"/>
                  </a:schemeClr>
                </a:solidFill>
              </a:rPr>
              <a:t>API</a:t>
            </a:r>
            <a:r>
              <a:rPr lang="zh-CN" altLang="en-US" sz="2300" dirty="0" smtClean="0">
                <a:solidFill>
                  <a:schemeClr val="tx1">
                    <a:lumMod val="65000"/>
                    <a:lumOff val="35000"/>
                  </a:schemeClr>
                </a:solidFill>
              </a:rPr>
              <a:t>函数应用 </a:t>
            </a:r>
            <a:r>
              <a:rPr lang="en-US" altLang="zh-CN" sz="2300" dirty="0">
                <a:solidFill>
                  <a:schemeClr val="accent2"/>
                </a:solidFill>
              </a:rPr>
              <a:t>3</a:t>
            </a:r>
            <a:r>
              <a:rPr lang="en-US" altLang="zh-CN" sz="2300" dirty="0" smtClean="0">
                <a:solidFill>
                  <a:schemeClr val="tx1">
                    <a:lumMod val="65000"/>
                    <a:lumOff val="35000"/>
                  </a:schemeClr>
                </a:solidFill>
              </a:rPr>
              <a:t>/</a:t>
            </a:r>
            <a:r>
              <a:rPr lang="en-US" altLang="zh-CN" sz="2300" baseline="-25000" dirty="0" smtClean="0">
                <a:solidFill>
                  <a:schemeClr val="tx1">
                    <a:lumMod val="65000"/>
                    <a:lumOff val="35000"/>
                  </a:schemeClr>
                </a:solidFill>
              </a:rPr>
              <a:t>4</a:t>
            </a:r>
            <a:endParaRPr lang="zh-CN" altLang="en-US" sz="2300" baseline="-25000" dirty="0">
              <a:solidFill>
                <a:schemeClr val="tx1">
                  <a:lumMod val="65000"/>
                  <a:lumOff val="35000"/>
                </a:schemeClr>
              </a:solidFill>
            </a:endParaRPr>
          </a:p>
        </p:txBody>
      </p:sp>
      <p:sp>
        <p:nvSpPr>
          <p:cNvPr id="29" name="矩形 28"/>
          <p:cNvSpPr/>
          <p:nvPr/>
        </p:nvSpPr>
        <p:spPr>
          <a:xfrm>
            <a:off x="1052408" y="1646139"/>
            <a:ext cx="9838505" cy="1077218"/>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pickle</a:t>
            </a:r>
            <a:r>
              <a:rPr lang="en-US" altLang="zh-CN" sz="1600" dirty="0" err="1" smtClean="0">
                <a:solidFill>
                  <a:schemeClr val="accent2"/>
                </a:solidFill>
                <a:latin typeface="微软雅黑" panose="020B0503020204020204" pitchFamily="34" charset="-122"/>
                <a:ea typeface="微软雅黑" panose="020B0503020204020204" pitchFamily="34" charset="-122"/>
              </a:rPr>
              <a:t>.dumps</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obj</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 , protocol ] )</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作用：</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将 </a:t>
            </a:r>
            <a:r>
              <a:rPr lang="en-US" altLang="zh-CN" sz="1600" b="1" dirty="0" err="1" smtClean="0">
                <a:solidFill>
                  <a:schemeClr val="tx1">
                    <a:lumMod val="65000"/>
                    <a:lumOff val="35000"/>
                  </a:schemeClr>
                </a:solidFill>
                <a:latin typeface="微软雅黑" panose="020B0503020204020204" pitchFamily="34" charset="-122"/>
                <a:ea typeface="微软雅黑" panose="020B0503020204020204" pitchFamily="34" charset="-122"/>
              </a:rPr>
              <a:t>obj</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 对象转换成一个字符串数据，但并不存入文件中。</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9" name="矩形 68"/>
          <p:cNvSpPr/>
          <p:nvPr/>
        </p:nvSpPr>
        <p:spPr>
          <a:xfrm>
            <a:off x="1052408" y="2691321"/>
            <a:ext cx="9742971"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补充：</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protocol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参数如果</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该项省略，则默认为</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。如果为</a:t>
            </a:r>
            <a:r>
              <a:rPr lang="zh-CN" altLang="en-US" sz="1600" dirty="0">
                <a:solidFill>
                  <a:schemeClr val="accent6"/>
                </a:solidFill>
                <a:latin typeface="微软雅黑" panose="020B0503020204020204" pitchFamily="34" charset="-122"/>
                <a:ea typeface="微软雅黑" panose="020B0503020204020204" pitchFamily="34" charset="-122"/>
              </a:rPr>
              <a:t>负值</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或</a:t>
            </a:r>
            <a:r>
              <a:rPr lang="en-US" altLang="zh-CN" sz="1600" dirty="0">
                <a:solidFill>
                  <a:schemeClr val="accent6"/>
                </a:solidFill>
                <a:latin typeface="微软雅黑" panose="020B0503020204020204" pitchFamily="34" charset="-122"/>
                <a:ea typeface="微软雅黑" panose="020B0503020204020204" pitchFamily="34" charset="-122"/>
              </a:rPr>
              <a:t>HIGHEST_PROTOCOL</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，则使用最高的协议版本</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319789" y="3768539"/>
            <a:ext cx="7777129" cy="338554"/>
          </a:xfrm>
          <a:prstGeom prst="rect">
            <a:avLst/>
          </a:prstGeom>
        </p:spPr>
        <p:txBody>
          <a:bodyPr wrap="none">
            <a:spAutoFit/>
          </a:bodyPr>
          <a:lstStyle/>
          <a:p>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dumps</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函数将列表对象进行序列化处理</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ch02-demo02-dumps-loads.py</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400" dirty="0">
              <a:solidFill>
                <a:schemeClr val="bg1">
                  <a:lumMod val="50000"/>
                </a:schemeClr>
              </a:solidFill>
            </a:endParaRPr>
          </a:p>
        </p:txBody>
      </p:sp>
      <p:pic>
        <p:nvPicPr>
          <p:cNvPr id="3" name="图片 2"/>
          <p:cNvPicPr>
            <a:picLocks noChangeAspect="1"/>
          </p:cNvPicPr>
          <p:nvPr/>
        </p:nvPicPr>
        <p:blipFill>
          <a:blip r:embed="rId3"/>
          <a:stretch>
            <a:fillRect/>
          </a:stretch>
        </p:blipFill>
        <p:spPr>
          <a:xfrm>
            <a:off x="1369778" y="4216802"/>
            <a:ext cx="3838575" cy="1590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8010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fade">
                                      <p:cBhvr>
                                        <p:cTn id="7" dur="500"/>
                                        <p:tgtEl>
                                          <p:spTgt spid="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anim calcmode="lin" valueType="num">
                                      <p:cBhvr>
                                        <p:cTn id="18" dur="500" fill="hold"/>
                                        <p:tgtEl>
                                          <p:spTgt spid="3"/>
                                        </p:tgtEl>
                                        <p:attrNameLst>
                                          <p:attrName>ppt_x</p:attrName>
                                        </p:attrNameLst>
                                      </p:cBhvr>
                                      <p:tavLst>
                                        <p:tav tm="0">
                                          <p:val>
                                            <p:strVal val="#ppt_x"/>
                                          </p:val>
                                        </p:tav>
                                        <p:tav tm="100000">
                                          <p:val>
                                            <p:strVal val="#ppt_x"/>
                                          </p:val>
                                        </p:tav>
                                      </p:tavLst>
                                    </p:anim>
                                    <p:anim calcmode="lin" valueType="num">
                                      <p:cBhvr>
                                        <p:cTn id="1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Pickle</a:t>
            </a:r>
            <a:r>
              <a:rPr lang="zh-CN" altLang="en-US" sz="2000" b="1" dirty="0" smtClean="0">
                <a:solidFill>
                  <a:schemeClr val="bg1">
                    <a:lumMod val="95000"/>
                  </a:schemeClr>
                </a:solidFill>
              </a:rPr>
              <a:t>实现序列化</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2.3 Pickle </a:t>
            </a:r>
            <a:r>
              <a:rPr lang="zh-CN" altLang="en-US" sz="2300" dirty="0" smtClean="0">
                <a:solidFill>
                  <a:schemeClr val="tx1">
                    <a:lumMod val="65000"/>
                    <a:lumOff val="35000"/>
                  </a:schemeClr>
                </a:solidFill>
              </a:rPr>
              <a:t>模块</a:t>
            </a:r>
            <a:r>
              <a:rPr lang="en-US" altLang="zh-CN" sz="2300" dirty="0" smtClean="0">
                <a:solidFill>
                  <a:schemeClr val="tx1">
                    <a:lumMod val="65000"/>
                    <a:lumOff val="35000"/>
                  </a:schemeClr>
                </a:solidFill>
              </a:rPr>
              <a:t>API</a:t>
            </a:r>
            <a:r>
              <a:rPr lang="zh-CN" altLang="en-US" sz="2300" dirty="0" smtClean="0">
                <a:solidFill>
                  <a:schemeClr val="tx1">
                    <a:lumMod val="65000"/>
                    <a:lumOff val="35000"/>
                  </a:schemeClr>
                </a:solidFill>
              </a:rPr>
              <a:t>函数应用 </a:t>
            </a:r>
            <a:r>
              <a:rPr lang="en-US" altLang="zh-CN" sz="2300" dirty="0" smtClean="0">
                <a:solidFill>
                  <a:schemeClr val="accent2"/>
                </a:solidFill>
              </a:rPr>
              <a:t>4</a:t>
            </a:r>
            <a:r>
              <a:rPr lang="en-US" altLang="zh-CN" sz="2300" dirty="0" smtClean="0">
                <a:solidFill>
                  <a:schemeClr val="tx1">
                    <a:lumMod val="65000"/>
                    <a:lumOff val="35000"/>
                  </a:schemeClr>
                </a:solidFill>
              </a:rPr>
              <a:t>/</a:t>
            </a:r>
            <a:r>
              <a:rPr lang="en-US" altLang="zh-CN" sz="2300" baseline="-25000" dirty="0" smtClean="0">
                <a:solidFill>
                  <a:schemeClr val="tx1">
                    <a:lumMod val="65000"/>
                    <a:lumOff val="35000"/>
                  </a:schemeClr>
                </a:solidFill>
              </a:rPr>
              <a:t>4</a:t>
            </a:r>
            <a:endParaRPr lang="zh-CN" altLang="en-US" sz="2300" baseline="-25000" dirty="0">
              <a:solidFill>
                <a:schemeClr val="tx1">
                  <a:lumMod val="65000"/>
                  <a:lumOff val="35000"/>
                </a:schemeClr>
              </a:solidFill>
            </a:endParaRPr>
          </a:p>
        </p:txBody>
      </p:sp>
      <p:sp>
        <p:nvSpPr>
          <p:cNvPr id="29" name="矩形 28"/>
          <p:cNvSpPr/>
          <p:nvPr/>
        </p:nvSpPr>
        <p:spPr>
          <a:xfrm>
            <a:off x="1052408" y="1646139"/>
            <a:ext cx="9838505" cy="1077218"/>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pickle</a:t>
            </a:r>
            <a:r>
              <a:rPr lang="en-US" altLang="zh-CN" sz="1600" dirty="0" err="1" smtClean="0">
                <a:solidFill>
                  <a:schemeClr val="accent2"/>
                </a:solidFill>
                <a:latin typeface="微软雅黑" panose="020B0503020204020204" pitchFamily="34" charset="-122"/>
                <a:ea typeface="微软雅黑" panose="020B0503020204020204" pitchFamily="34" charset="-122"/>
              </a:rPr>
              <a:t>.loads</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string )</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作用：</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将 </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string</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 字符串反序列化还原成之前的对象。</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319789" y="2963318"/>
            <a:ext cx="8442696" cy="338554"/>
          </a:xfrm>
          <a:prstGeom prst="rect">
            <a:avLst/>
          </a:prstGeom>
        </p:spPr>
        <p:txBody>
          <a:bodyPr wrap="none">
            <a:spAutoFit/>
          </a:bodyPr>
          <a:lstStyle/>
          <a:p>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load</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s</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函数将字符串反序列化还原成之前的对象</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ch02-demo02-dumps-loads.py</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400" dirty="0">
              <a:solidFill>
                <a:schemeClr val="bg1">
                  <a:lumMod val="50000"/>
                </a:schemeClr>
              </a:solidFill>
            </a:endParaRPr>
          </a:p>
        </p:txBody>
      </p:sp>
      <p:pic>
        <p:nvPicPr>
          <p:cNvPr id="6" name="图片 5"/>
          <p:cNvPicPr>
            <a:picLocks noChangeAspect="1"/>
          </p:cNvPicPr>
          <p:nvPr/>
        </p:nvPicPr>
        <p:blipFill>
          <a:blip r:embed="rId3"/>
          <a:stretch>
            <a:fillRect/>
          </a:stretch>
        </p:blipFill>
        <p:spPr>
          <a:xfrm>
            <a:off x="1425007" y="3429000"/>
            <a:ext cx="3971925" cy="942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9642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2999608" y="2256213"/>
            <a:ext cx="6226277" cy="810532"/>
          </a:xfrm>
        </p:spPr>
        <p:txBody>
          <a:bodyPr>
            <a:normAutofit fontScale="90000"/>
          </a:bodyPr>
          <a:lstStyle/>
          <a:p>
            <a:pPr algn="ctr"/>
            <a:r>
              <a:rPr lang="zh-CN" altLang="en-US" sz="3000" dirty="0" smtClean="0">
                <a:solidFill>
                  <a:schemeClr val="tx1">
                    <a:lumMod val="65000"/>
                    <a:lumOff val="35000"/>
                  </a:schemeClr>
                </a:solidFill>
              </a:rPr>
              <a:t>实战任务</a:t>
            </a:r>
            <a:r>
              <a:rPr lang="en-US" altLang="zh-CN" sz="3000" dirty="0" smtClean="0">
                <a:solidFill>
                  <a:schemeClr val="tx1">
                    <a:lumMod val="65000"/>
                    <a:lumOff val="35000"/>
                  </a:schemeClr>
                </a:solidFill>
              </a:rPr>
              <a:t>1. OOP</a:t>
            </a:r>
            <a:r>
              <a:rPr lang="zh-CN" altLang="en-US" sz="3000" dirty="0" smtClean="0">
                <a:solidFill>
                  <a:schemeClr val="tx1">
                    <a:lumMod val="65000"/>
                    <a:lumOff val="35000"/>
                  </a:schemeClr>
                </a:solidFill>
              </a:rPr>
              <a:t>对象序列化数据存储</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常用数据文件操作</a:t>
            </a:r>
            <a:endParaRPr lang="zh-CN" altLang="en-US" sz="2000" b="1" dirty="0">
              <a:solidFill>
                <a:schemeClr val="bg1">
                  <a:lumMod val="95000"/>
                </a:schemeClr>
              </a:solidFill>
            </a:endParaRPr>
          </a:p>
        </p:txBody>
      </p:sp>
      <p:sp>
        <p:nvSpPr>
          <p:cNvPr id="11" name="标题 1"/>
          <p:cNvSpPr txBox="1">
            <a:spLocks/>
          </p:cNvSpPr>
          <p:nvPr/>
        </p:nvSpPr>
        <p:spPr>
          <a:xfrm>
            <a:off x="4885858" y="3166611"/>
            <a:ext cx="4911285" cy="13917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marL="342900" indent="-342900">
              <a:lnSpc>
                <a:spcPct val="150000"/>
              </a:lnSpc>
              <a:buFont typeface="+mj-ea"/>
              <a:buAutoNum type="circleNumDbPlain"/>
            </a:pPr>
            <a:r>
              <a:rPr lang="en-US" altLang="zh-CN" sz="1400" b="0" dirty="0" smtClean="0">
                <a:solidFill>
                  <a:schemeClr val="tx1">
                    <a:lumMod val="65000"/>
                    <a:lumOff val="35000"/>
                  </a:schemeClr>
                </a:solidFill>
              </a:rPr>
              <a:t>OOP</a:t>
            </a:r>
            <a:r>
              <a:rPr lang="zh-CN" altLang="en-US" sz="1400" b="0" dirty="0" smtClean="0">
                <a:solidFill>
                  <a:schemeClr val="tx1">
                    <a:lumMod val="65000"/>
                    <a:lumOff val="35000"/>
                  </a:schemeClr>
                </a:solidFill>
              </a:rPr>
              <a:t>面向对象</a:t>
            </a:r>
            <a:endParaRPr lang="en-US" altLang="zh-CN" sz="1400" b="0" dirty="0" smtClean="0">
              <a:solidFill>
                <a:schemeClr val="tx1">
                  <a:lumMod val="65000"/>
                  <a:lumOff val="35000"/>
                </a:schemeClr>
              </a:solidFill>
            </a:endParaRPr>
          </a:p>
          <a:p>
            <a:pPr marL="342900" indent="-342900">
              <a:lnSpc>
                <a:spcPct val="150000"/>
              </a:lnSpc>
              <a:buFont typeface="+mj-ea"/>
              <a:buAutoNum type="circleNumDbPlain"/>
            </a:pPr>
            <a:r>
              <a:rPr lang="en-US" altLang="zh-CN" sz="1400" b="0" dirty="0" smtClean="0">
                <a:solidFill>
                  <a:schemeClr val="tx1">
                    <a:lumMod val="65000"/>
                    <a:lumOff val="35000"/>
                  </a:schemeClr>
                </a:solidFill>
              </a:rPr>
              <a:t>Pickle </a:t>
            </a:r>
            <a:r>
              <a:rPr lang="zh-CN" altLang="en-US" sz="1400" b="0" dirty="0" smtClean="0">
                <a:solidFill>
                  <a:schemeClr val="tx1">
                    <a:lumMod val="65000"/>
                    <a:lumOff val="35000"/>
                  </a:schemeClr>
                </a:solidFill>
              </a:rPr>
              <a:t>模块序列化操作</a:t>
            </a:r>
            <a:endParaRPr lang="en-US" altLang="zh-CN" sz="1400" b="0" dirty="0" smtClean="0">
              <a:solidFill>
                <a:schemeClr val="tx1">
                  <a:lumMod val="65000"/>
                  <a:lumOff val="35000"/>
                </a:schemeClr>
              </a:solidFill>
            </a:endParaRPr>
          </a:p>
          <a:p>
            <a:pPr marL="342900" indent="-342900">
              <a:lnSpc>
                <a:spcPct val="150000"/>
              </a:lnSpc>
              <a:buFont typeface="+mj-ea"/>
              <a:buAutoNum type="circleNumDbPlain"/>
            </a:pPr>
            <a:r>
              <a:rPr lang="en-US" altLang="zh-CN" sz="1400" b="0" dirty="0" err="1" smtClean="0">
                <a:solidFill>
                  <a:schemeClr val="tx1">
                    <a:lumMod val="65000"/>
                    <a:lumOff val="35000"/>
                  </a:schemeClr>
                </a:solidFill>
              </a:rPr>
              <a:t>io.BytesIO</a:t>
            </a:r>
            <a:r>
              <a:rPr lang="en-US" altLang="zh-CN" sz="1400" b="0" dirty="0" smtClean="0">
                <a:solidFill>
                  <a:schemeClr val="tx1">
                    <a:lumMod val="65000"/>
                    <a:lumOff val="35000"/>
                  </a:schemeClr>
                </a:solidFill>
              </a:rPr>
              <a:t> </a:t>
            </a:r>
            <a:r>
              <a:rPr lang="zh-CN" altLang="en-US" sz="1400" b="0" dirty="0" smtClean="0">
                <a:solidFill>
                  <a:schemeClr val="tx1">
                    <a:lumMod val="65000"/>
                    <a:lumOff val="35000"/>
                  </a:schemeClr>
                </a:solidFill>
              </a:rPr>
              <a:t>内存字节处理（扩展）</a:t>
            </a:r>
            <a:endParaRPr lang="en-US" altLang="zh-CN" sz="1400" b="0" dirty="0" smtClean="0">
              <a:solidFill>
                <a:schemeClr val="tx1">
                  <a:lumMod val="65000"/>
                  <a:lumOff val="35000"/>
                </a:schemeClr>
              </a:solidFill>
            </a:endParaRPr>
          </a:p>
        </p:txBody>
      </p:sp>
    </p:spTree>
    <p:extLst>
      <p:ext uri="{BB962C8B-B14F-4D97-AF65-F5344CB8AC3E}">
        <p14:creationId xmlns:p14="http://schemas.microsoft.com/office/powerpoint/2010/main" val="37205340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实战任务</a:t>
            </a:r>
            <a:r>
              <a:rPr lang="en-US" altLang="zh-CN" sz="2000" b="1" dirty="0" smtClean="0">
                <a:solidFill>
                  <a:schemeClr val="bg1">
                    <a:lumMod val="95000"/>
                  </a:schemeClr>
                </a:solidFill>
              </a:rPr>
              <a:t>1</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300" dirty="0" smtClean="0">
                <a:solidFill>
                  <a:schemeClr val="tx1">
                    <a:lumMod val="65000"/>
                    <a:lumOff val="35000"/>
                  </a:schemeClr>
                </a:solidFill>
              </a:rPr>
              <a:t>业务需求</a:t>
            </a:r>
            <a:endParaRPr lang="zh-CN" altLang="en-US" sz="2300" dirty="0">
              <a:solidFill>
                <a:schemeClr val="tx1">
                  <a:lumMod val="65000"/>
                  <a:lumOff val="35000"/>
                </a:schemeClr>
              </a:solidFill>
            </a:endParaRPr>
          </a:p>
        </p:txBody>
      </p:sp>
      <p:sp>
        <p:nvSpPr>
          <p:cNvPr id="19" name="矩形 18"/>
          <p:cNvSpPr/>
          <p:nvPr/>
        </p:nvSpPr>
        <p:spPr>
          <a:xfrm>
            <a:off x="1122089" y="1790308"/>
            <a:ext cx="9973542"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用户控制台输入员工编号</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empno</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，员工姓名</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ename</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和基本工资</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salary</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数据。</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将输入的数据对象写入到数据文件中。</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查看数据文件中的所有数据。</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标题 1"/>
          <p:cNvSpPr txBox="1">
            <a:spLocks/>
          </p:cNvSpPr>
          <p:nvPr/>
        </p:nvSpPr>
        <p:spPr>
          <a:xfrm>
            <a:off x="730821" y="3111341"/>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300" dirty="0">
                <a:solidFill>
                  <a:schemeClr val="tx1">
                    <a:lumMod val="65000"/>
                    <a:lumOff val="35000"/>
                  </a:schemeClr>
                </a:solidFill>
              </a:rPr>
              <a:t>技术</a:t>
            </a:r>
            <a:r>
              <a:rPr lang="zh-CN" altLang="en-US" sz="2300" dirty="0" smtClean="0">
                <a:solidFill>
                  <a:schemeClr val="tx1">
                    <a:lumMod val="65000"/>
                    <a:lumOff val="35000"/>
                  </a:schemeClr>
                </a:solidFill>
              </a:rPr>
              <a:t>需求</a:t>
            </a:r>
            <a:endParaRPr lang="zh-CN" altLang="en-US" sz="2300" dirty="0">
              <a:solidFill>
                <a:schemeClr val="tx1">
                  <a:lumMod val="65000"/>
                  <a:lumOff val="35000"/>
                </a:schemeClr>
              </a:solidFill>
            </a:endParaRPr>
          </a:p>
        </p:txBody>
      </p:sp>
      <p:sp>
        <p:nvSpPr>
          <p:cNvPr id="7" name="矩形 6"/>
          <p:cNvSpPr/>
          <p:nvPr/>
        </p:nvSpPr>
        <p:spPr>
          <a:xfrm>
            <a:off x="1138009" y="3989876"/>
            <a:ext cx="9973542"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创建员工</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Employee</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类，并设置属性；</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员工数据对象 写入或读取 至数据文件</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employees.txt</a:t>
            </a:r>
          </a:p>
        </p:txBody>
      </p:sp>
    </p:spTree>
    <p:extLst>
      <p:ext uri="{BB962C8B-B14F-4D97-AF65-F5344CB8AC3E}">
        <p14:creationId xmlns:p14="http://schemas.microsoft.com/office/powerpoint/2010/main" val="21479704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实战任务</a:t>
            </a:r>
            <a:r>
              <a:rPr lang="en-US" altLang="zh-CN" sz="2000" b="1" dirty="0" smtClean="0">
                <a:solidFill>
                  <a:schemeClr val="bg1">
                    <a:lumMod val="95000"/>
                  </a:schemeClr>
                </a:solidFill>
              </a:rPr>
              <a:t>1</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300" dirty="0" smtClean="0">
                <a:solidFill>
                  <a:schemeClr val="tx1">
                    <a:lumMod val="65000"/>
                    <a:lumOff val="35000"/>
                  </a:schemeClr>
                </a:solidFill>
              </a:rPr>
              <a:t>步骤</a:t>
            </a:r>
            <a:r>
              <a:rPr lang="en-US" altLang="zh-CN" sz="2300" dirty="0" smtClean="0">
                <a:solidFill>
                  <a:schemeClr val="tx1">
                    <a:lumMod val="65000"/>
                    <a:lumOff val="35000"/>
                  </a:schemeClr>
                </a:solidFill>
              </a:rPr>
              <a:t>1</a:t>
            </a:r>
            <a:r>
              <a:rPr lang="zh-CN" altLang="en-US" sz="2300" dirty="0" smtClean="0">
                <a:solidFill>
                  <a:schemeClr val="tx1">
                    <a:lumMod val="65000"/>
                    <a:lumOff val="35000"/>
                  </a:schemeClr>
                </a:solidFill>
              </a:rPr>
              <a:t>：创建员工类</a:t>
            </a:r>
            <a:r>
              <a:rPr lang="en-US" altLang="zh-CN" sz="2300" dirty="0" smtClean="0">
                <a:solidFill>
                  <a:schemeClr val="tx1">
                    <a:lumMod val="65000"/>
                    <a:lumOff val="35000"/>
                  </a:schemeClr>
                </a:solidFill>
              </a:rPr>
              <a:t>Employee</a:t>
            </a:r>
            <a:endParaRPr lang="zh-CN" altLang="en-US" sz="2300" dirty="0">
              <a:solidFill>
                <a:schemeClr val="tx1">
                  <a:lumMod val="65000"/>
                  <a:lumOff val="35000"/>
                </a:schemeClr>
              </a:solidFill>
            </a:endParaRPr>
          </a:p>
        </p:txBody>
      </p:sp>
      <p:sp>
        <p:nvSpPr>
          <p:cNvPr id="7" name="矩形 6"/>
          <p:cNvSpPr/>
          <p:nvPr/>
        </p:nvSpPr>
        <p:spPr>
          <a:xfrm>
            <a:off x="714901" y="1722305"/>
            <a:ext cx="5808701" cy="106182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创建员工</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Employee</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类；</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设置员工编号和员工姓名两个属性；</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重写</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__</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str</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__</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方法</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972570" y="2951115"/>
            <a:ext cx="4876800" cy="3057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152905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实战任务</a:t>
            </a:r>
            <a:r>
              <a:rPr lang="en-US" altLang="zh-CN" sz="2000" b="1" dirty="0" smtClean="0">
                <a:solidFill>
                  <a:schemeClr val="bg1">
                    <a:lumMod val="95000"/>
                  </a:schemeClr>
                </a:solidFill>
              </a:rPr>
              <a:t>1</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300" dirty="0" smtClean="0">
                <a:solidFill>
                  <a:schemeClr val="tx1">
                    <a:lumMod val="65000"/>
                    <a:lumOff val="35000"/>
                  </a:schemeClr>
                </a:solidFill>
              </a:rPr>
              <a:t>步骤</a:t>
            </a:r>
            <a:r>
              <a:rPr lang="en-US" altLang="zh-CN" sz="2300" dirty="0" smtClean="0">
                <a:solidFill>
                  <a:schemeClr val="tx1">
                    <a:lumMod val="65000"/>
                    <a:lumOff val="35000"/>
                  </a:schemeClr>
                </a:solidFill>
              </a:rPr>
              <a:t>2</a:t>
            </a:r>
            <a:r>
              <a:rPr lang="zh-CN" altLang="en-US" sz="2300" dirty="0" smtClean="0">
                <a:solidFill>
                  <a:schemeClr val="tx1">
                    <a:lumMod val="65000"/>
                    <a:lumOff val="35000"/>
                  </a:schemeClr>
                </a:solidFill>
              </a:rPr>
              <a:t>：创建员工类</a:t>
            </a:r>
            <a:r>
              <a:rPr lang="en-US" altLang="zh-CN" sz="2300" dirty="0" err="1" smtClean="0">
                <a:solidFill>
                  <a:schemeClr val="tx1">
                    <a:lumMod val="65000"/>
                    <a:lumOff val="35000"/>
                  </a:schemeClr>
                </a:solidFill>
              </a:rPr>
              <a:t>EmployeeDao</a:t>
            </a:r>
            <a:endParaRPr lang="zh-CN" altLang="en-US" sz="2300" dirty="0">
              <a:solidFill>
                <a:schemeClr val="tx1">
                  <a:lumMod val="65000"/>
                  <a:lumOff val="35000"/>
                </a:schemeClr>
              </a:solidFill>
            </a:endParaRPr>
          </a:p>
        </p:txBody>
      </p:sp>
      <p:sp>
        <p:nvSpPr>
          <p:cNvPr id="7" name="矩形 6"/>
          <p:cNvSpPr/>
          <p:nvPr/>
        </p:nvSpPr>
        <p:spPr>
          <a:xfrm>
            <a:off x="5709981" y="2172681"/>
            <a:ext cx="5808701" cy="738664"/>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实现添加员工的方法 </a:t>
            </a:r>
            <a:r>
              <a:rPr lang="en-US" altLang="zh-CN" sz="1400" b="1" dirty="0" err="1" smtClean="0">
                <a:solidFill>
                  <a:schemeClr val="tx1">
                    <a:lumMod val="65000"/>
                    <a:lumOff val="35000"/>
                  </a:schemeClr>
                </a:solidFill>
                <a:latin typeface="微软雅黑" panose="020B0503020204020204" pitchFamily="34" charset="-122"/>
                <a:ea typeface="微软雅黑" panose="020B0503020204020204" pitchFamily="34" charset="-122"/>
              </a:rPr>
              <a:t>addEmployee</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(self, employee,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filePath</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实现查询员工的方法 </a:t>
            </a:r>
            <a:r>
              <a:rPr lang="en-US" altLang="zh-CN" sz="1400" b="1" dirty="0" err="1" smtClean="0">
                <a:solidFill>
                  <a:schemeClr val="tx1">
                    <a:lumMod val="65000"/>
                    <a:lumOff val="35000"/>
                  </a:schemeClr>
                </a:solidFill>
                <a:latin typeface="微软雅黑" panose="020B0503020204020204" pitchFamily="34" charset="-122"/>
                <a:ea typeface="微软雅黑" panose="020B0503020204020204" pitchFamily="34" charset="-122"/>
              </a:rPr>
              <a:t>findAllEmployee</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self,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filePath</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p>
        </p:txBody>
      </p:sp>
      <p:pic>
        <p:nvPicPr>
          <p:cNvPr id="3" name="图片 2"/>
          <p:cNvPicPr>
            <a:picLocks noChangeAspect="1"/>
          </p:cNvPicPr>
          <p:nvPr/>
        </p:nvPicPr>
        <p:blipFill>
          <a:blip r:embed="rId3"/>
          <a:stretch>
            <a:fillRect/>
          </a:stretch>
        </p:blipFill>
        <p:spPr>
          <a:xfrm>
            <a:off x="813919" y="1944197"/>
            <a:ext cx="4420921" cy="46306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868818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实战任务</a:t>
            </a:r>
            <a:r>
              <a:rPr lang="en-US" altLang="zh-CN" sz="2000" b="1" dirty="0" smtClean="0">
                <a:solidFill>
                  <a:schemeClr val="bg1">
                    <a:lumMod val="95000"/>
                  </a:schemeClr>
                </a:solidFill>
              </a:rPr>
              <a:t>1</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300" dirty="0" smtClean="0">
                <a:solidFill>
                  <a:schemeClr val="tx1">
                    <a:lumMod val="65000"/>
                    <a:lumOff val="35000"/>
                  </a:schemeClr>
                </a:solidFill>
              </a:rPr>
              <a:t>步骤</a:t>
            </a:r>
            <a:r>
              <a:rPr lang="en-US" altLang="zh-CN" sz="2300" dirty="0" smtClean="0">
                <a:solidFill>
                  <a:schemeClr val="tx1">
                    <a:lumMod val="65000"/>
                    <a:lumOff val="35000"/>
                  </a:schemeClr>
                </a:solidFill>
              </a:rPr>
              <a:t>3</a:t>
            </a:r>
            <a:r>
              <a:rPr lang="zh-CN" altLang="en-US" sz="2300" dirty="0" smtClean="0">
                <a:solidFill>
                  <a:schemeClr val="tx1">
                    <a:lumMod val="65000"/>
                    <a:lumOff val="35000"/>
                  </a:schemeClr>
                </a:solidFill>
              </a:rPr>
              <a:t>：脚本入口</a:t>
            </a:r>
            <a:endParaRPr lang="zh-CN" altLang="en-US" sz="2300" dirty="0">
              <a:solidFill>
                <a:schemeClr val="tx1">
                  <a:lumMod val="65000"/>
                  <a:lumOff val="35000"/>
                </a:schemeClr>
              </a:solidFill>
            </a:endParaRPr>
          </a:p>
        </p:txBody>
      </p:sp>
      <p:pic>
        <p:nvPicPr>
          <p:cNvPr id="2" name="图片 1"/>
          <p:cNvPicPr>
            <a:picLocks noChangeAspect="1"/>
          </p:cNvPicPr>
          <p:nvPr/>
        </p:nvPicPr>
        <p:blipFill>
          <a:blip r:embed="rId3"/>
          <a:stretch>
            <a:fillRect/>
          </a:stretch>
        </p:blipFill>
        <p:spPr>
          <a:xfrm>
            <a:off x="819085" y="1817840"/>
            <a:ext cx="5577307" cy="39260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397019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实战任务</a:t>
            </a:r>
            <a:r>
              <a:rPr lang="en-US" altLang="zh-CN" sz="2000" b="1" dirty="0" smtClean="0">
                <a:solidFill>
                  <a:schemeClr val="bg1">
                    <a:lumMod val="95000"/>
                  </a:schemeClr>
                </a:solidFill>
              </a:rPr>
              <a:t>1</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300" dirty="0" smtClean="0">
                <a:solidFill>
                  <a:schemeClr val="tx1">
                    <a:lumMod val="65000"/>
                    <a:lumOff val="35000"/>
                  </a:schemeClr>
                </a:solidFill>
              </a:rPr>
              <a:t>补充：</a:t>
            </a:r>
            <a:r>
              <a:rPr lang="en-US" altLang="zh-CN" sz="2300" dirty="0" err="1" smtClean="0">
                <a:solidFill>
                  <a:schemeClr val="tx1">
                    <a:lumMod val="65000"/>
                    <a:lumOff val="35000"/>
                  </a:schemeClr>
                </a:solidFill>
              </a:rPr>
              <a:t>StringIO</a:t>
            </a:r>
            <a:r>
              <a:rPr lang="en-US" altLang="zh-CN" sz="2300" dirty="0" smtClean="0">
                <a:solidFill>
                  <a:schemeClr val="tx1">
                    <a:lumMod val="65000"/>
                    <a:lumOff val="35000"/>
                  </a:schemeClr>
                </a:solidFill>
              </a:rPr>
              <a:t> </a:t>
            </a:r>
            <a:r>
              <a:rPr lang="zh-CN" altLang="en-US" sz="2300" dirty="0" smtClean="0">
                <a:solidFill>
                  <a:schemeClr val="tx1">
                    <a:lumMod val="65000"/>
                    <a:lumOff val="35000"/>
                  </a:schemeClr>
                </a:solidFill>
              </a:rPr>
              <a:t>和 </a:t>
            </a:r>
            <a:r>
              <a:rPr lang="en-US" altLang="zh-CN" sz="2300" dirty="0" err="1" smtClean="0">
                <a:solidFill>
                  <a:schemeClr val="tx1">
                    <a:lumMod val="65000"/>
                    <a:lumOff val="35000"/>
                  </a:schemeClr>
                </a:solidFill>
              </a:rPr>
              <a:t>BytesIO</a:t>
            </a:r>
            <a:endParaRPr lang="zh-CN" altLang="en-US" sz="2300" dirty="0">
              <a:solidFill>
                <a:schemeClr val="tx1">
                  <a:lumMod val="65000"/>
                  <a:lumOff val="35000"/>
                </a:schemeClr>
              </a:solidFill>
            </a:endParaRPr>
          </a:p>
        </p:txBody>
      </p:sp>
      <p:sp>
        <p:nvSpPr>
          <p:cNvPr id="6" name="矩形 5"/>
          <p:cNvSpPr/>
          <p:nvPr/>
        </p:nvSpPr>
        <p:spPr>
          <a:xfrm>
            <a:off x="1015151" y="1722305"/>
            <a:ext cx="8070792" cy="156966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很多</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时候，数据读写不一定是文件，也可以在内存中</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读写。</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这时候就需要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StringIO</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 和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BytesIO</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StringIO</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创建</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内存空间并写入字符串数据</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str</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BytesIO</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（）创建内存空间并</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写入字节数据</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Bytes</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015151" y="3401704"/>
            <a:ext cx="8070792" cy="296273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400" b="1" dirty="0" err="1">
                <a:solidFill>
                  <a:schemeClr val="tx1">
                    <a:lumMod val="65000"/>
                    <a:lumOff val="35000"/>
                  </a:schemeClr>
                </a:solidFill>
                <a:latin typeface="微软雅黑" panose="020B0503020204020204" pitchFamily="34" charset="-122"/>
                <a:ea typeface="微软雅黑" panose="020B0503020204020204" pitchFamily="34" charset="-122"/>
              </a:rPr>
              <a:t>i</a:t>
            </a:r>
            <a:r>
              <a:rPr lang="en-US" altLang="zh-CN" sz="1400" b="1" dirty="0" err="1" smtClean="0">
                <a:solidFill>
                  <a:schemeClr val="tx1">
                    <a:lumMod val="65000"/>
                    <a:lumOff val="35000"/>
                  </a:schemeClr>
                </a:solidFill>
                <a:latin typeface="微软雅黑" panose="020B0503020204020204" pitchFamily="34" charset="-122"/>
                <a:ea typeface="微软雅黑" panose="020B0503020204020204" pitchFamily="34" charset="-122"/>
              </a:rPr>
              <a:t>o.BytesIO</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使用方式：</a:t>
            </a: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273050">
              <a:lnSpc>
                <a:spcPct val="150000"/>
              </a:lnSpc>
            </a:pP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步骤</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导入模块</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73050">
              <a:lnSpc>
                <a:spcPct val="15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from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io</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import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BytesIO</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73050">
              <a:lnSpc>
                <a:spcPct val="150000"/>
              </a:lnSpc>
            </a:pP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步骤</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创建内存空间</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73050">
              <a:lnSpc>
                <a:spcPct val="15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f =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BytesIO</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73050">
              <a:lnSpc>
                <a:spcPct val="150000"/>
              </a:lnSpc>
            </a:pP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步骤</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写入字节数据操作</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73050">
              <a:lnSpc>
                <a:spcPct val="15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f.write</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（字节数据）</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73050">
              <a:lnSpc>
                <a:spcPct val="150000"/>
              </a:lnSpc>
            </a:pP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步骤</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读取字节数据操作</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73050">
              <a:lnSpc>
                <a:spcPct val="15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f.getvalue</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p>
        </p:txBody>
      </p:sp>
      <p:pic>
        <p:nvPicPr>
          <p:cNvPr id="3" name="图片 2"/>
          <p:cNvPicPr>
            <a:picLocks noChangeAspect="1"/>
          </p:cNvPicPr>
          <p:nvPr/>
        </p:nvPicPr>
        <p:blipFill>
          <a:blip r:embed="rId3"/>
          <a:stretch>
            <a:fillRect/>
          </a:stretch>
        </p:blipFill>
        <p:spPr>
          <a:xfrm>
            <a:off x="5114237" y="3544808"/>
            <a:ext cx="3429000" cy="2676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3373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3862" y="3896999"/>
            <a:ext cx="1371682" cy="810532"/>
          </a:xfrm>
        </p:spPr>
        <p:txBody>
          <a:bodyPr>
            <a:normAutofit/>
          </a:bodyPr>
          <a:lstStyle/>
          <a:p>
            <a:pPr algn="ctr"/>
            <a:r>
              <a:rPr lang="zh-CN" altLang="en-US" sz="2300" dirty="0" smtClean="0">
                <a:solidFill>
                  <a:schemeClr val="tx1">
                    <a:lumMod val="65000"/>
                    <a:lumOff val="35000"/>
                  </a:schemeClr>
                </a:solidFill>
              </a:rPr>
              <a:t>技能点</a:t>
            </a:r>
            <a:endParaRPr lang="zh-CN" altLang="en-US" sz="2300" dirty="0">
              <a:solidFill>
                <a:schemeClr val="tx1">
                  <a:lumMod val="65000"/>
                  <a:lumOff val="3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7" name="标题 1"/>
          <p:cNvSpPr txBox="1">
            <a:spLocks/>
          </p:cNvSpPr>
          <p:nvPr/>
        </p:nvSpPr>
        <p:spPr>
          <a:xfrm>
            <a:off x="1248147" y="1872796"/>
            <a:ext cx="8940882" cy="1886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210000"/>
              </a:lnSpc>
            </a:pPr>
            <a:r>
              <a:rPr lang="zh-CN" altLang="en-US" sz="1400" dirty="0" smtClean="0">
                <a:solidFill>
                  <a:schemeClr val="tx1">
                    <a:lumMod val="65000"/>
                    <a:lumOff val="35000"/>
                  </a:schemeClr>
                </a:solidFill>
              </a:rPr>
              <a:t>目标</a:t>
            </a:r>
            <a:r>
              <a:rPr lang="en-US" altLang="zh-CN" sz="1400" dirty="0" smtClean="0">
                <a:solidFill>
                  <a:schemeClr val="tx1">
                    <a:lumMod val="65000"/>
                    <a:lumOff val="35000"/>
                  </a:schemeClr>
                </a:solidFill>
              </a:rPr>
              <a:t>1</a:t>
            </a:r>
            <a:r>
              <a:rPr lang="zh-CN" altLang="en-US" sz="1400" b="0" dirty="0" smtClean="0">
                <a:solidFill>
                  <a:schemeClr val="tx1">
                    <a:lumMod val="65000"/>
                    <a:lumOff val="35000"/>
                  </a:schemeClr>
                </a:solidFill>
              </a:rPr>
              <a:t>：</a:t>
            </a:r>
            <a:r>
              <a:rPr lang="en-US" altLang="zh-CN" sz="1400" b="0" dirty="0" smtClean="0">
                <a:solidFill>
                  <a:schemeClr val="tx1">
                    <a:lumMod val="65000"/>
                    <a:lumOff val="35000"/>
                  </a:schemeClr>
                </a:solidFill>
              </a:rPr>
              <a:t>Python</a:t>
            </a:r>
            <a:r>
              <a:rPr lang="zh-CN" altLang="en-US" sz="1400" b="0" dirty="0" smtClean="0">
                <a:solidFill>
                  <a:schemeClr val="tx1">
                    <a:lumMod val="65000"/>
                    <a:lumOff val="35000"/>
                  </a:schemeClr>
                </a:solidFill>
              </a:rPr>
              <a:t>序列化操作</a:t>
            </a:r>
            <a:endParaRPr lang="en-US" altLang="zh-CN" sz="1400" b="0" dirty="0" smtClean="0">
              <a:solidFill>
                <a:schemeClr val="tx1">
                  <a:lumMod val="65000"/>
                  <a:lumOff val="35000"/>
                </a:schemeClr>
              </a:solidFill>
            </a:endParaRPr>
          </a:p>
          <a:p>
            <a:pPr>
              <a:lnSpc>
                <a:spcPct val="210000"/>
              </a:lnSpc>
            </a:pPr>
            <a:r>
              <a:rPr lang="zh-CN" altLang="en-US" sz="1400" dirty="0" smtClean="0">
                <a:solidFill>
                  <a:schemeClr val="accent6"/>
                </a:solidFill>
              </a:rPr>
              <a:t>目标</a:t>
            </a:r>
            <a:r>
              <a:rPr lang="en-US" altLang="zh-CN" sz="1400" dirty="0" smtClean="0">
                <a:solidFill>
                  <a:schemeClr val="accent6"/>
                </a:solidFill>
              </a:rPr>
              <a:t>2</a:t>
            </a:r>
            <a:r>
              <a:rPr lang="zh-CN" altLang="en-US" sz="1400" b="0" dirty="0" smtClean="0">
                <a:solidFill>
                  <a:schemeClr val="accent6"/>
                </a:solidFill>
              </a:rPr>
              <a:t>：</a:t>
            </a:r>
            <a:r>
              <a:rPr lang="en-US" altLang="zh-CN" sz="1400" b="0" dirty="0" smtClean="0">
                <a:solidFill>
                  <a:schemeClr val="accent6"/>
                </a:solidFill>
              </a:rPr>
              <a:t>Python</a:t>
            </a:r>
            <a:r>
              <a:rPr lang="zh-CN" altLang="en-US" sz="1400" b="0" dirty="0" smtClean="0">
                <a:solidFill>
                  <a:schemeClr val="accent6"/>
                </a:solidFill>
              </a:rPr>
              <a:t>对</a:t>
            </a:r>
            <a:r>
              <a:rPr lang="en-US" altLang="zh-CN" sz="1400" b="0" dirty="0" err="1" smtClean="0">
                <a:solidFill>
                  <a:schemeClr val="accent6"/>
                </a:solidFill>
              </a:rPr>
              <a:t>json</a:t>
            </a:r>
            <a:r>
              <a:rPr lang="zh-CN" altLang="en-US" sz="1400" b="0" dirty="0" smtClean="0">
                <a:solidFill>
                  <a:schemeClr val="accent6"/>
                </a:solidFill>
              </a:rPr>
              <a:t>文件的各项操作</a:t>
            </a:r>
            <a:endParaRPr lang="en-US" altLang="zh-CN" sz="1400" b="0" dirty="0" smtClean="0">
              <a:solidFill>
                <a:schemeClr val="accent6"/>
              </a:solidFill>
            </a:endParaRPr>
          </a:p>
          <a:p>
            <a:pPr>
              <a:lnSpc>
                <a:spcPct val="210000"/>
              </a:lnSpc>
            </a:pPr>
            <a:r>
              <a:rPr lang="zh-CN" altLang="en-US" sz="1400" dirty="0" smtClean="0">
                <a:solidFill>
                  <a:schemeClr val="accent6"/>
                </a:solidFill>
              </a:rPr>
              <a:t>目标</a:t>
            </a:r>
            <a:r>
              <a:rPr lang="en-US" altLang="zh-CN" sz="1400" dirty="0" smtClean="0">
                <a:solidFill>
                  <a:schemeClr val="accent6"/>
                </a:solidFill>
              </a:rPr>
              <a:t>3</a:t>
            </a:r>
            <a:r>
              <a:rPr lang="zh-CN" altLang="en-US" sz="1400" b="0" dirty="0" smtClean="0">
                <a:solidFill>
                  <a:schemeClr val="accent6"/>
                </a:solidFill>
              </a:rPr>
              <a:t>：</a:t>
            </a:r>
            <a:r>
              <a:rPr lang="en-US" altLang="zh-CN" sz="1400" b="0" dirty="0" smtClean="0">
                <a:solidFill>
                  <a:schemeClr val="accent6"/>
                </a:solidFill>
              </a:rPr>
              <a:t>Python</a:t>
            </a:r>
            <a:r>
              <a:rPr lang="zh-CN" altLang="en-US" sz="1400" b="0" dirty="0" smtClean="0">
                <a:solidFill>
                  <a:schemeClr val="accent6"/>
                </a:solidFill>
              </a:rPr>
              <a:t>对</a:t>
            </a:r>
            <a:r>
              <a:rPr lang="en-US" altLang="zh-CN" sz="1400" b="0" dirty="0" smtClean="0">
                <a:solidFill>
                  <a:schemeClr val="accent6"/>
                </a:solidFill>
              </a:rPr>
              <a:t>csv</a:t>
            </a:r>
            <a:r>
              <a:rPr lang="zh-CN" altLang="en-US" sz="1400" b="0" dirty="0" smtClean="0">
                <a:solidFill>
                  <a:schemeClr val="accent6"/>
                </a:solidFill>
              </a:rPr>
              <a:t>数据文件的各项操作</a:t>
            </a:r>
            <a:endParaRPr lang="en-US" altLang="zh-CN" sz="1400" b="0" dirty="0" smtClean="0">
              <a:solidFill>
                <a:schemeClr val="accent6"/>
              </a:solidFill>
            </a:endParaRPr>
          </a:p>
          <a:p>
            <a:pPr>
              <a:lnSpc>
                <a:spcPct val="210000"/>
              </a:lnSpc>
            </a:pPr>
            <a:r>
              <a:rPr lang="zh-CN" altLang="en-US" sz="1400" dirty="0" smtClean="0">
                <a:solidFill>
                  <a:schemeClr val="tx1">
                    <a:lumMod val="65000"/>
                    <a:lumOff val="35000"/>
                  </a:schemeClr>
                </a:solidFill>
              </a:rPr>
              <a:t>目标</a:t>
            </a:r>
            <a:r>
              <a:rPr lang="en-US" altLang="zh-CN" sz="1400" dirty="0" smtClean="0">
                <a:solidFill>
                  <a:schemeClr val="tx1">
                    <a:lumMod val="65000"/>
                    <a:lumOff val="35000"/>
                  </a:schemeClr>
                </a:solidFill>
              </a:rPr>
              <a:t>4</a:t>
            </a:r>
            <a:r>
              <a:rPr lang="zh-CN" altLang="en-US" sz="1400" b="0" dirty="0" smtClean="0">
                <a:solidFill>
                  <a:schemeClr val="tx1">
                    <a:lumMod val="65000"/>
                    <a:lumOff val="35000"/>
                  </a:schemeClr>
                </a:solidFill>
              </a:rPr>
              <a:t>：掌握</a:t>
            </a:r>
            <a:r>
              <a:rPr lang="en-US" altLang="zh-CN" sz="1400" b="0" dirty="0" smtClean="0">
                <a:solidFill>
                  <a:schemeClr val="tx1">
                    <a:lumMod val="65000"/>
                    <a:lumOff val="35000"/>
                  </a:schemeClr>
                </a:solidFill>
              </a:rPr>
              <a:t>Python</a:t>
            </a:r>
            <a:r>
              <a:rPr lang="zh-CN" altLang="en-US" sz="1400" b="0" dirty="0" smtClean="0">
                <a:solidFill>
                  <a:schemeClr val="tx1">
                    <a:lumMod val="65000"/>
                    <a:lumOff val="35000"/>
                  </a:schemeClr>
                </a:solidFill>
              </a:rPr>
              <a:t>对</a:t>
            </a:r>
            <a:r>
              <a:rPr lang="en-US" altLang="zh-CN" sz="1400" b="0" dirty="0" smtClean="0">
                <a:solidFill>
                  <a:schemeClr val="tx1">
                    <a:lumMod val="65000"/>
                    <a:lumOff val="35000"/>
                  </a:schemeClr>
                </a:solidFill>
              </a:rPr>
              <a:t>excel</a:t>
            </a:r>
            <a:r>
              <a:rPr lang="zh-CN" altLang="en-US" sz="1400" b="0" dirty="0" smtClean="0">
                <a:solidFill>
                  <a:schemeClr val="tx1">
                    <a:lumMod val="65000"/>
                    <a:lumOff val="35000"/>
                  </a:schemeClr>
                </a:solidFill>
              </a:rPr>
              <a:t>数据表格的读写操作</a:t>
            </a:r>
            <a:endParaRPr lang="zh-CN" altLang="en-US" sz="1400" b="0" dirty="0">
              <a:solidFill>
                <a:schemeClr val="tx1">
                  <a:lumMod val="65000"/>
                  <a:lumOff val="35000"/>
                </a:schemeClr>
              </a:solidFill>
            </a:endParaRPr>
          </a:p>
        </p:txBody>
      </p:sp>
      <p:sp>
        <p:nvSpPr>
          <p:cNvPr id="6"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本 章 内 容</a:t>
            </a:r>
            <a:endParaRPr lang="zh-CN" altLang="en-US" sz="2000" b="1" dirty="0">
              <a:solidFill>
                <a:schemeClr val="bg1">
                  <a:lumMod val="95000"/>
                </a:schemeClr>
              </a:solidFill>
            </a:endParaRPr>
          </a:p>
        </p:txBody>
      </p:sp>
      <p:sp>
        <p:nvSpPr>
          <p:cNvPr id="7" name="标题 1"/>
          <p:cNvSpPr txBox="1">
            <a:spLocks/>
          </p:cNvSpPr>
          <p:nvPr/>
        </p:nvSpPr>
        <p:spPr>
          <a:xfrm>
            <a:off x="1248147" y="4651289"/>
            <a:ext cx="8940882" cy="142831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210000"/>
              </a:lnSpc>
            </a:pPr>
            <a:r>
              <a:rPr lang="zh-CN" altLang="en-US" sz="1400" dirty="0" smtClean="0">
                <a:solidFill>
                  <a:schemeClr val="tx1">
                    <a:lumMod val="65000"/>
                    <a:lumOff val="35000"/>
                  </a:schemeClr>
                </a:solidFill>
              </a:rPr>
              <a:t>实战任务</a:t>
            </a:r>
            <a:r>
              <a:rPr lang="en-US" altLang="zh-CN" sz="1400" dirty="0" smtClean="0">
                <a:solidFill>
                  <a:schemeClr val="tx1">
                    <a:lumMod val="65000"/>
                    <a:lumOff val="35000"/>
                  </a:schemeClr>
                </a:solidFill>
              </a:rPr>
              <a:t>1</a:t>
            </a:r>
            <a:r>
              <a:rPr lang="zh-CN" altLang="en-US" sz="1400" b="0" dirty="0" smtClean="0">
                <a:solidFill>
                  <a:schemeClr val="tx1">
                    <a:lumMod val="65000"/>
                    <a:lumOff val="35000"/>
                  </a:schemeClr>
                </a:solidFill>
              </a:rPr>
              <a:t>：</a:t>
            </a:r>
            <a:r>
              <a:rPr lang="en-US" altLang="zh-CN" sz="1400" b="0" dirty="0" smtClean="0">
                <a:solidFill>
                  <a:schemeClr val="tx1">
                    <a:lumMod val="65000"/>
                    <a:lumOff val="35000"/>
                  </a:schemeClr>
                </a:solidFill>
              </a:rPr>
              <a:t>Python</a:t>
            </a:r>
            <a:r>
              <a:rPr lang="zh-CN" altLang="en-US" sz="1400" b="0" dirty="0" smtClean="0">
                <a:solidFill>
                  <a:schemeClr val="tx1">
                    <a:lumMod val="65000"/>
                    <a:lumOff val="35000"/>
                  </a:schemeClr>
                </a:solidFill>
              </a:rPr>
              <a:t>读写</a:t>
            </a:r>
            <a:r>
              <a:rPr lang="en-US" altLang="zh-CN" sz="1400" b="0" dirty="0" err="1" smtClean="0">
                <a:solidFill>
                  <a:schemeClr val="tx1">
                    <a:lumMod val="65000"/>
                    <a:lumOff val="35000"/>
                  </a:schemeClr>
                </a:solidFill>
              </a:rPr>
              <a:t>json</a:t>
            </a:r>
            <a:r>
              <a:rPr lang="zh-CN" altLang="en-US" sz="1400" b="0" dirty="0" smtClean="0">
                <a:solidFill>
                  <a:schemeClr val="tx1">
                    <a:lumMod val="65000"/>
                    <a:lumOff val="35000"/>
                  </a:schemeClr>
                </a:solidFill>
              </a:rPr>
              <a:t>数据文件</a:t>
            </a:r>
            <a:endParaRPr lang="en-US" altLang="zh-CN" sz="1400" b="0" dirty="0" smtClean="0">
              <a:solidFill>
                <a:schemeClr val="tx1">
                  <a:lumMod val="65000"/>
                  <a:lumOff val="35000"/>
                </a:schemeClr>
              </a:solidFill>
            </a:endParaRPr>
          </a:p>
          <a:p>
            <a:pPr>
              <a:lnSpc>
                <a:spcPct val="210000"/>
              </a:lnSpc>
            </a:pPr>
            <a:r>
              <a:rPr lang="zh-CN" altLang="en-US" sz="1400" dirty="0" smtClean="0">
                <a:solidFill>
                  <a:schemeClr val="tx1">
                    <a:lumMod val="65000"/>
                    <a:lumOff val="35000"/>
                  </a:schemeClr>
                </a:solidFill>
              </a:rPr>
              <a:t>实战任务</a:t>
            </a:r>
            <a:r>
              <a:rPr lang="en-US" altLang="zh-CN" sz="1400" dirty="0" smtClean="0">
                <a:solidFill>
                  <a:schemeClr val="tx1">
                    <a:lumMod val="65000"/>
                    <a:lumOff val="35000"/>
                  </a:schemeClr>
                </a:solidFill>
              </a:rPr>
              <a:t>2</a:t>
            </a:r>
            <a:r>
              <a:rPr lang="zh-CN" altLang="en-US" sz="1400" b="0" dirty="0" smtClean="0">
                <a:solidFill>
                  <a:schemeClr val="tx1">
                    <a:lumMod val="65000"/>
                    <a:lumOff val="35000"/>
                  </a:schemeClr>
                </a:solidFill>
              </a:rPr>
              <a:t>：</a:t>
            </a:r>
            <a:r>
              <a:rPr lang="en-US" altLang="zh-CN" sz="1400" b="0" dirty="0" smtClean="0">
                <a:solidFill>
                  <a:schemeClr val="tx1">
                    <a:lumMod val="65000"/>
                    <a:lumOff val="35000"/>
                  </a:schemeClr>
                </a:solidFill>
              </a:rPr>
              <a:t>Python</a:t>
            </a:r>
            <a:r>
              <a:rPr lang="zh-CN" altLang="en-US" sz="1400" b="0" dirty="0" smtClean="0">
                <a:solidFill>
                  <a:schemeClr val="tx1">
                    <a:lumMod val="65000"/>
                    <a:lumOff val="35000"/>
                  </a:schemeClr>
                </a:solidFill>
              </a:rPr>
              <a:t>读写</a:t>
            </a:r>
            <a:r>
              <a:rPr lang="en-US" altLang="zh-CN" sz="1400" b="0" dirty="0" smtClean="0">
                <a:solidFill>
                  <a:schemeClr val="tx1">
                    <a:lumMod val="65000"/>
                    <a:lumOff val="35000"/>
                  </a:schemeClr>
                </a:solidFill>
              </a:rPr>
              <a:t>csv</a:t>
            </a:r>
            <a:r>
              <a:rPr lang="zh-CN" altLang="en-US" sz="1400" b="0" dirty="0" smtClean="0">
                <a:solidFill>
                  <a:schemeClr val="tx1">
                    <a:lumMod val="65000"/>
                    <a:lumOff val="35000"/>
                  </a:schemeClr>
                </a:solidFill>
              </a:rPr>
              <a:t>数据文件</a:t>
            </a:r>
            <a:endParaRPr lang="en-US" altLang="zh-CN" sz="1400" b="0" dirty="0" smtClean="0">
              <a:solidFill>
                <a:schemeClr val="tx1">
                  <a:lumMod val="65000"/>
                  <a:lumOff val="35000"/>
                </a:schemeClr>
              </a:solidFill>
            </a:endParaRPr>
          </a:p>
          <a:p>
            <a:pPr>
              <a:lnSpc>
                <a:spcPct val="210000"/>
              </a:lnSpc>
            </a:pPr>
            <a:r>
              <a:rPr lang="zh-CN" altLang="en-US" sz="1400" dirty="0" smtClean="0">
                <a:solidFill>
                  <a:schemeClr val="tx1">
                    <a:lumMod val="65000"/>
                    <a:lumOff val="35000"/>
                  </a:schemeClr>
                </a:solidFill>
              </a:rPr>
              <a:t>实战</a:t>
            </a:r>
            <a:r>
              <a:rPr lang="zh-CN" altLang="en-US" sz="1400" dirty="0">
                <a:solidFill>
                  <a:schemeClr val="tx1">
                    <a:lumMod val="65000"/>
                    <a:lumOff val="35000"/>
                  </a:schemeClr>
                </a:solidFill>
              </a:rPr>
              <a:t>任务</a:t>
            </a:r>
            <a:r>
              <a:rPr lang="en-US" altLang="zh-CN" sz="1400" dirty="0" smtClean="0">
                <a:solidFill>
                  <a:schemeClr val="tx1">
                    <a:lumMod val="65000"/>
                    <a:lumOff val="35000"/>
                  </a:schemeClr>
                </a:solidFill>
              </a:rPr>
              <a:t>3</a:t>
            </a:r>
            <a:r>
              <a:rPr lang="zh-CN" altLang="en-US" sz="1400" b="0" dirty="0" smtClean="0">
                <a:solidFill>
                  <a:schemeClr val="tx1">
                    <a:lumMod val="65000"/>
                    <a:lumOff val="35000"/>
                  </a:schemeClr>
                </a:solidFill>
              </a:rPr>
              <a:t>：</a:t>
            </a:r>
            <a:r>
              <a:rPr lang="en-US" altLang="zh-CN" sz="1400" b="0" dirty="0" smtClean="0">
                <a:solidFill>
                  <a:schemeClr val="tx1">
                    <a:lumMod val="65000"/>
                    <a:lumOff val="35000"/>
                  </a:schemeClr>
                </a:solidFill>
              </a:rPr>
              <a:t>Python</a:t>
            </a:r>
            <a:r>
              <a:rPr lang="zh-CN" altLang="en-US" sz="1400" b="0" dirty="0" smtClean="0">
                <a:solidFill>
                  <a:schemeClr val="tx1">
                    <a:lumMod val="65000"/>
                    <a:lumOff val="35000"/>
                  </a:schemeClr>
                </a:solidFill>
              </a:rPr>
              <a:t>读写</a:t>
            </a:r>
            <a:r>
              <a:rPr lang="en-US" altLang="zh-CN" sz="1400" b="0" dirty="0" smtClean="0">
                <a:solidFill>
                  <a:schemeClr val="tx1">
                    <a:lumMod val="65000"/>
                    <a:lumOff val="35000"/>
                  </a:schemeClr>
                </a:solidFill>
              </a:rPr>
              <a:t>excel</a:t>
            </a:r>
            <a:r>
              <a:rPr lang="zh-CN" altLang="en-US" sz="1400" b="0" dirty="0" smtClean="0">
                <a:solidFill>
                  <a:schemeClr val="tx1">
                    <a:lumMod val="65000"/>
                    <a:lumOff val="35000"/>
                  </a:schemeClr>
                </a:solidFill>
              </a:rPr>
              <a:t>数据文件</a:t>
            </a:r>
            <a:endParaRPr lang="en-US" altLang="zh-CN" sz="1400" b="0" dirty="0">
              <a:solidFill>
                <a:schemeClr val="tx1">
                  <a:lumMod val="65000"/>
                  <a:lumOff val="35000"/>
                </a:schemeClr>
              </a:solidFill>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9801" y="5956768"/>
            <a:ext cx="714828" cy="714828"/>
          </a:xfrm>
          <a:prstGeom prst="rect">
            <a:avLst/>
          </a:prstGeom>
        </p:spPr>
      </p:pic>
      <p:sp>
        <p:nvSpPr>
          <p:cNvPr id="12" name="标题 1"/>
          <p:cNvSpPr txBox="1">
            <a:spLocks/>
          </p:cNvSpPr>
          <p:nvPr/>
        </p:nvSpPr>
        <p:spPr>
          <a:xfrm>
            <a:off x="703862" y="1062264"/>
            <a:ext cx="1371682"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2300" dirty="0" smtClean="0">
                <a:solidFill>
                  <a:schemeClr val="tx1">
                    <a:lumMod val="65000"/>
                    <a:lumOff val="35000"/>
                  </a:schemeClr>
                </a:solidFill>
              </a:rPr>
              <a:t>知识点</a:t>
            </a:r>
            <a:endParaRPr lang="zh-CN" altLang="en-US" sz="2300" dirty="0">
              <a:solidFill>
                <a:schemeClr val="tx1">
                  <a:lumMod val="65000"/>
                  <a:lumOff val="35000"/>
                </a:schemeClr>
              </a:solidFill>
            </a:endParaRPr>
          </a:p>
        </p:txBody>
      </p:sp>
    </p:spTree>
    <p:extLst>
      <p:ext uri="{BB962C8B-B14F-4D97-AF65-F5344CB8AC3E}">
        <p14:creationId xmlns:p14="http://schemas.microsoft.com/office/powerpoint/2010/main" val="42639979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1747" y="2283508"/>
            <a:ext cx="5442939" cy="810532"/>
          </a:xfrm>
        </p:spPr>
        <p:txBody>
          <a:bodyPr>
            <a:normAutofit/>
          </a:bodyPr>
          <a:lstStyle/>
          <a:p>
            <a:pPr algn="ctr"/>
            <a:r>
              <a:rPr lang="en-US" altLang="zh-CN" sz="3000" dirty="0" smtClean="0">
                <a:solidFill>
                  <a:schemeClr val="tx1">
                    <a:lumMod val="65000"/>
                    <a:lumOff val="35000"/>
                  </a:schemeClr>
                </a:solidFill>
              </a:rPr>
              <a:t>3. </a:t>
            </a:r>
            <a:r>
              <a:rPr lang="en-US" altLang="zh-CN" sz="3000" dirty="0" err="1" smtClean="0">
                <a:solidFill>
                  <a:schemeClr val="tx1">
                    <a:lumMod val="65000"/>
                    <a:lumOff val="35000"/>
                  </a:schemeClr>
                </a:solidFill>
              </a:rPr>
              <a:t>Json</a:t>
            </a:r>
            <a:r>
              <a:rPr lang="zh-CN" altLang="en-US" sz="3000" dirty="0" smtClean="0">
                <a:solidFill>
                  <a:schemeClr val="tx1">
                    <a:lumMod val="65000"/>
                    <a:lumOff val="35000"/>
                  </a:schemeClr>
                </a:solidFill>
              </a:rPr>
              <a:t>文件格式存储</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常用数据文件操作</a:t>
            </a:r>
            <a:endParaRPr lang="zh-CN" altLang="en-US" sz="2000" b="1" dirty="0">
              <a:solidFill>
                <a:schemeClr val="bg1">
                  <a:lumMod val="95000"/>
                </a:schemeClr>
              </a:solidFill>
            </a:endParaRPr>
          </a:p>
        </p:txBody>
      </p:sp>
      <p:sp>
        <p:nvSpPr>
          <p:cNvPr id="11" name="标题 1"/>
          <p:cNvSpPr txBox="1">
            <a:spLocks/>
          </p:cNvSpPr>
          <p:nvPr/>
        </p:nvSpPr>
        <p:spPr>
          <a:xfrm>
            <a:off x="4885858" y="3166611"/>
            <a:ext cx="4911285" cy="13917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marL="342900" indent="-342900">
              <a:lnSpc>
                <a:spcPct val="150000"/>
              </a:lnSpc>
              <a:buFont typeface="+mj-ea"/>
              <a:buAutoNum type="circleNumDbPlain"/>
            </a:pPr>
            <a:r>
              <a:rPr lang="en-US" altLang="zh-CN" sz="1400" b="0" dirty="0" err="1">
                <a:solidFill>
                  <a:schemeClr val="tx1">
                    <a:lumMod val="65000"/>
                    <a:lumOff val="35000"/>
                  </a:schemeClr>
                </a:solidFill>
              </a:rPr>
              <a:t>json</a:t>
            </a:r>
            <a:r>
              <a:rPr lang="zh-CN" altLang="en-US" sz="1400" b="0" dirty="0" smtClean="0">
                <a:solidFill>
                  <a:schemeClr val="tx1">
                    <a:lumMod val="65000"/>
                    <a:lumOff val="35000"/>
                  </a:schemeClr>
                </a:solidFill>
              </a:rPr>
              <a:t>模块介绍</a:t>
            </a:r>
            <a:endParaRPr lang="en-US" altLang="zh-CN" sz="1400" b="0" dirty="0" smtClean="0">
              <a:solidFill>
                <a:schemeClr val="tx1">
                  <a:lumMod val="65000"/>
                  <a:lumOff val="35000"/>
                </a:schemeClr>
              </a:solidFill>
            </a:endParaRPr>
          </a:p>
          <a:p>
            <a:pPr marL="342900" indent="-342900">
              <a:lnSpc>
                <a:spcPct val="150000"/>
              </a:lnSpc>
              <a:buFont typeface="+mj-ea"/>
              <a:buAutoNum type="circleNumDbPlain"/>
            </a:pPr>
            <a:r>
              <a:rPr lang="en-US" altLang="zh-CN" sz="1400" b="0" dirty="0" err="1" smtClean="0">
                <a:solidFill>
                  <a:schemeClr val="tx1">
                    <a:lumMod val="65000"/>
                    <a:lumOff val="35000"/>
                  </a:schemeClr>
                </a:solidFill>
              </a:rPr>
              <a:t>json</a:t>
            </a:r>
            <a:r>
              <a:rPr lang="zh-CN" altLang="en-US" sz="1400" b="0" dirty="0" smtClean="0">
                <a:solidFill>
                  <a:schemeClr val="tx1">
                    <a:lumMod val="65000"/>
                    <a:lumOff val="35000"/>
                  </a:schemeClr>
                </a:solidFill>
              </a:rPr>
              <a:t>常用函数</a:t>
            </a:r>
            <a:r>
              <a:rPr lang="en-US" altLang="zh-CN" sz="1400" b="0" dirty="0" smtClean="0">
                <a:solidFill>
                  <a:schemeClr val="tx1">
                    <a:lumMod val="65000"/>
                    <a:lumOff val="35000"/>
                  </a:schemeClr>
                </a:solidFill>
              </a:rPr>
              <a:t>API</a:t>
            </a:r>
          </a:p>
        </p:txBody>
      </p:sp>
    </p:spTree>
    <p:extLst>
      <p:ext uri="{BB962C8B-B14F-4D97-AF65-F5344CB8AC3E}">
        <p14:creationId xmlns:p14="http://schemas.microsoft.com/office/powerpoint/2010/main" val="613553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3.1 JSON </a:t>
            </a:r>
            <a:r>
              <a:rPr lang="zh-CN" altLang="en-US" sz="2300" dirty="0" smtClean="0">
                <a:solidFill>
                  <a:schemeClr val="tx1">
                    <a:lumMod val="65000"/>
                    <a:lumOff val="35000"/>
                  </a:schemeClr>
                </a:solidFill>
              </a:rPr>
              <a:t>数据</a:t>
            </a:r>
            <a:endParaRPr lang="zh-CN" altLang="en-US" sz="2300" dirty="0">
              <a:solidFill>
                <a:schemeClr val="tx1">
                  <a:lumMod val="65000"/>
                  <a:lumOff val="35000"/>
                </a:schemeClr>
              </a:solidFill>
            </a:endParaRPr>
          </a:p>
        </p:txBody>
      </p:sp>
      <p:sp>
        <p:nvSpPr>
          <p:cNvPr id="19" name="矩形 18"/>
          <p:cNvSpPr/>
          <p:nvPr/>
        </p:nvSpPr>
        <p:spPr>
          <a:xfrm>
            <a:off x="1122089" y="1790308"/>
            <a:ext cx="9973542"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JSON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JavaScript Object Notation)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是一种轻量级的数据交换</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格式，广泛地应用于数据存储。</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1136525" y="2401121"/>
            <a:ext cx="9973542" cy="230832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建构于</a:t>
            </a:r>
            <a:r>
              <a:rPr lang="zh-CN" altLang="en-US" sz="1600" dirty="0">
                <a:solidFill>
                  <a:schemeClr val="accent2"/>
                </a:solidFill>
                <a:latin typeface="微软雅黑" panose="020B0503020204020204" pitchFamily="34" charset="-122"/>
                <a:ea typeface="微软雅黑" panose="020B0503020204020204" pitchFamily="34" charset="-122"/>
              </a:rPr>
              <a:t>两种结构</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627063" indent="-354013">
              <a:lnSpc>
                <a:spcPct val="150000"/>
              </a:lnSpc>
              <a:buFont typeface="+mj-ea"/>
              <a:buAutoNum type="circleNumDbPlain"/>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accent2"/>
                </a:solidFill>
                <a:latin typeface="微软雅黑" panose="020B0503020204020204" pitchFamily="34" charset="-122"/>
                <a:ea typeface="微软雅黑" panose="020B0503020204020204" pitchFamily="34" charset="-122"/>
              </a:rPr>
              <a:t>名称</a:t>
            </a:r>
            <a:r>
              <a:rPr lang="en-US" altLang="zh-CN" sz="1600" dirty="0">
                <a:solidFill>
                  <a:schemeClr val="accent2"/>
                </a:solidFill>
                <a:latin typeface="微软雅黑" panose="020B0503020204020204" pitchFamily="34" charset="-122"/>
                <a:ea typeface="微软雅黑" panose="020B0503020204020204" pitchFamily="34" charset="-122"/>
              </a:rPr>
              <a:t>/</a:t>
            </a:r>
            <a:r>
              <a:rPr lang="zh-CN" altLang="en-US" sz="1600" dirty="0">
                <a:solidFill>
                  <a:schemeClr val="accent2"/>
                </a:solidFill>
                <a:latin typeface="微软雅黑" panose="020B0503020204020204" pitchFamily="34" charset="-122"/>
                <a:ea typeface="微软雅黑" panose="020B0503020204020204" pitchFamily="34" charset="-122"/>
              </a:rPr>
              <a:t>值</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”对的集合（</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 collection of name/value pairs</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）。不同的语言中，它被理解为对象（</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object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），纪录（</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record</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），结构（</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struct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），字典（</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dictionary</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），哈希表（</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hash table</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），有键列表（</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keyed list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），或者关联数组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associative array</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627063" indent="-354013">
              <a:lnSpc>
                <a:spcPct val="150000"/>
              </a:lnSpc>
              <a:buFont typeface="+mj-ea"/>
              <a:buAutoNum type="circleNumDbPlain"/>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值的有序列表（</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An ordered list of values</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）。在大部分语言中，它被理解为数组（</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array</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p>
          <a:p>
            <a:pPr marL="285750" indent="-285750">
              <a:lnSpc>
                <a:spcPct val="150000"/>
              </a:lnSpc>
              <a:buFont typeface="Arial" panose="020B0604020202020204" pitchFamily="34" charset="0"/>
              <a:buChar char="•"/>
            </a:pP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03185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3.2 JSON </a:t>
            </a:r>
            <a:r>
              <a:rPr lang="zh-CN" altLang="en-US" sz="2300" dirty="0" smtClean="0">
                <a:solidFill>
                  <a:schemeClr val="tx1">
                    <a:lumMod val="65000"/>
                    <a:lumOff val="35000"/>
                  </a:schemeClr>
                </a:solidFill>
              </a:rPr>
              <a:t>数据格式 </a:t>
            </a:r>
            <a:r>
              <a:rPr lang="en-US" altLang="zh-CN" sz="2300" dirty="0" smtClean="0">
                <a:solidFill>
                  <a:schemeClr val="accent2"/>
                </a:solidFill>
              </a:rPr>
              <a:t>1</a:t>
            </a:r>
            <a:r>
              <a:rPr lang="en-US" altLang="zh-CN" sz="2300" dirty="0" smtClean="0">
                <a:solidFill>
                  <a:schemeClr val="tx1">
                    <a:lumMod val="65000"/>
                    <a:lumOff val="35000"/>
                  </a:schemeClr>
                </a:solidFill>
              </a:rPr>
              <a:t>/</a:t>
            </a:r>
            <a:r>
              <a:rPr lang="en-US" altLang="zh-CN" sz="2300" baseline="-25000" dirty="0" smtClean="0">
                <a:solidFill>
                  <a:schemeClr val="tx1">
                    <a:lumMod val="65000"/>
                    <a:lumOff val="35000"/>
                  </a:schemeClr>
                </a:solidFill>
              </a:rPr>
              <a:t>2</a:t>
            </a:r>
            <a:endParaRPr lang="zh-CN" altLang="en-US" sz="2300" baseline="-25000" dirty="0">
              <a:solidFill>
                <a:schemeClr val="tx1">
                  <a:lumMod val="65000"/>
                  <a:lumOff val="35000"/>
                </a:schemeClr>
              </a:solidFill>
            </a:endParaRPr>
          </a:p>
        </p:txBody>
      </p:sp>
      <p:sp>
        <p:nvSpPr>
          <p:cNvPr id="19" name="矩形 18"/>
          <p:cNvSpPr/>
          <p:nvPr/>
        </p:nvSpPr>
        <p:spPr>
          <a:xfrm>
            <a:off x="1122089" y="1790308"/>
            <a:ext cx="9973542"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对象是一个无序的“‘名称</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值’对”集合。一个对象以</a:t>
            </a:r>
            <a:r>
              <a:rPr lang="zh-CN" altLang="en-US" sz="1600" b="1" dirty="0">
                <a:solidFill>
                  <a:schemeClr val="accent2"/>
                </a:solidFill>
                <a:latin typeface="微软雅黑" panose="020B0503020204020204" pitchFamily="34" charset="-122"/>
                <a:ea typeface="微软雅黑" panose="020B0503020204020204" pitchFamily="34" charset="-122"/>
              </a:rPr>
              <a:t>“</a:t>
            </a:r>
            <a:r>
              <a:rPr lang="en-US" altLang="zh-CN" sz="1600" b="1" dirty="0">
                <a:solidFill>
                  <a:schemeClr val="accent2"/>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（左括号）开始，</a:t>
            </a:r>
            <a:r>
              <a:rPr lang="zh-CN" altLang="en-US" sz="1600" b="1" dirty="0">
                <a:solidFill>
                  <a:schemeClr val="accent2"/>
                </a:solidFill>
                <a:latin typeface="微软雅黑" panose="020B0503020204020204" pitchFamily="34" charset="-122"/>
                <a:ea typeface="微软雅黑" panose="020B0503020204020204" pitchFamily="34" charset="-122"/>
              </a:rPr>
              <a:t>“</a:t>
            </a:r>
            <a:r>
              <a:rPr lang="en-US" altLang="zh-CN" sz="1600" b="1" dirty="0">
                <a:solidFill>
                  <a:schemeClr val="accent2"/>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（右括号）结束。每个“名称”后跟一个</a:t>
            </a:r>
            <a:r>
              <a:rPr lang="zh-CN" altLang="en-US" sz="1600" b="1" dirty="0">
                <a:solidFill>
                  <a:schemeClr val="accent2"/>
                </a:solidFill>
                <a:latin typeface="微软雅黑" panose="020B0503020204020204" pitchFamily="34" charset="-122"/>
                <a:ea typeface="微软雅黑" panose="020B0503020204020204" pitchFamily="34" charset="-122"/>
              </a:rPr>
              <a:t>“</a:t>
            </a:r>
            <a:r>
              <a:rPr lang="en-US" altLang="zh-CN" sz="1600" b="1" dirty="0">
                <a:solidFill>
                  <a:schemeClr val="accent2"/>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（冒号）；“‘名称</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值’ 对”之间使用</a:t>
            </a:r>
            <a:r>
              <a:rPr lang="zh-CN" altLang="en-US" sz="1600" b="1" dirty="0">
                <a:solidFill>
                  <a:schemeClr val="accent2"/>
                </a:solidFill>
                <a:latin typeface="微软雅黑" panose="020B0503020204020204" pitchFamily="34" charset="-122"/>
                <a:ea typeface="微软雅黑" panose="020B0503020204020204" pitchFamily="34" charset="-122"/>
              </a:rPr>
              <a:t>“</a:t>
            </a:r>
            <a:r>
              <a:rPr lang="en-US" altLang="zh-CN" sz="1600" b="1" dirty="0">
                <a:solidFill>
                  <a:schemeClr val="accent2"/>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（逗号）分隔</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918160" y="4352751"/>
            <a:ext cx="9973542"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举例：</a:t>
            </a:r>
            <a:endPar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员工对象：</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Employee</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中，员工编号为</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1001</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，员工姓名为</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Jack</a:t>
            </a:r>
          </a:p>
          <a:p>
            <a:pPr>
              <a:lnSpc>
                <a:spcPct val="150000"/>
              </a:lnSpc>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描述格式：</a:t>
            </a:r>
            <a:r>
              <a:rPr lang="en-US" altLang="zh-CN" sz="1600" b="1" dirty="0" smtClean="0">
                <a:solidFill>
                  <a:schemeClr val="accent2"/>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empno</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‘1001’,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ename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‘Jack’ </a:t>
            </a:r>
            <a:r>
              <a:rPr lang="en-US" altLang="zh-CN" sz="1600" b="1" dirty="0" smtClean="0">
                <a:solidFill>
                  <a:schemeClr val="accent2"/>
                </a:solidFill>
                <a:latin typeface="微软雅黑" panose="020B0503020204020204" pitchFamily="34" charset="-122"/>
                <a:ea typeface="微软雅黑" panose="020B0503020204020204" pitchFamily="34" charset="-122"/>
              </a:rPr>
              <a:t>}</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7028" y="2928245"/>
            <a:ext cx="5300023" cy="1001509"/>
          </a:xfrm>
          <a:prstGeom prst="rect">
            <a:avLst/>
          </a:prstGeom>
        </p:spPr>
      </p:pic>
    </p:spTree>
    <p:extLst>
      <p:ext uri="{BB962C8B-B14F-4D97-AF65-F5344CB8AC3E}">
        <p14:creationId xmlns:p14="http://schemas.microsoft.com/office/powerpoint/2010/main" val="10459167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3.2 JSON </a:t>
            </a:r>
            <a:r>
              <a:rPr lang="zh-CN" altLang="en-US" sz="2300" dirty="0" smtClean="0">
                <a:solidFill>
                  <a:schemeClr val="tx1">
                    <a:lumMod val="65000"/>
                    <a:lumOff val="35000"/>
                  </a:schemeClr>
                </a:solidFill>
              </a:rPr>
              <a:t>数据格式 </a:t>
            </a:r>
            <a:r>
              <a:rPr lang="en-US" altLang="zh-CN" sz="2300" dirty="0">
                <a:solidFill>
                  <a:schemeClr val="accent2"/>
                </a:solidFill>
              </a:rPr>
              <a:t>2</a:t>
            </a:r>
            <a:r>
              <a:rPr lang="en-US" altLang="zh-CN" sz="2300" dirty="0" smtClean="0">
                <a:solidFill>
                  <a:schemeClr val="tx1">
                    <a:lumMod val="65000"/>
                    <a:lumOff val="35000"/>
                  </a:schemeClr>
                </a:solidFill>
              </a:rPr>
              <a:t>/</a:t>
            </a:r>
            <a:r>
              <a:rPr lang="en-US" altLang="zh-CN" sz="2300" baseline="-25000" dirty="0" smtClean="0">
                <a:solidFill>
                  <a:schemeClr val="tx1">
                    <a:lumMod val="65000"/>
                    <a:lumOff val="35000"/>
                  </a:schemeClr>
                </a:solidFill>
              </a:rPr>
              <a:t>2</a:t>
            </a:r>
            <a:endParaRPr lang="zh-CN" altLang="en-US" sz="2300" baseline="-25000" dirty="0">
              <a:solidFill>
                <a:schemeClr val="tx1">
                  <a:lumMod val="65000"/>
                  <a:lumOff val="35000"/>
                </a:schemeClr>
              </a:solidFill>
            </a:endParaRPr>
          </a:p>
        </p:txBody>
      </p:sp>
      <p:sp>
        <p:nvSpPr>
          <p:cNvPr id="19" name="矩形 18"/>
          <p:cNvSpPr/>
          <p:nvPr/>
        </p:nvSpPr>
        <p:spPr>
          <a:xfrm>
            <a:off x="1122089" y="1790308"/>
            <a:ext cx="9973542" cy="788806"/>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数组是值（</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value</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）的有序集合。一个数组以</a:t>
            </a:r>
            <a:r>
              <a:rPr lang="zh-CN" altLang="en-US" sz="1600" b="1" dirty="0">
                <a:solidFill>
                  <a:schemeClr val="accent2"/>
                </a:solidFill>
                <a:latin typeface="微软雅黑" panose="020B0503020204020204" pitchFamily="34" charset="-122"/>
                <a:ea typeface="微软雅黑" panose="020B0503020204020204" pitchFamily="34" charset="-122"/>
              </a:rPr>
              <a:t>“</a:t>
            </a:r>
            <a:r>
              <a:rPr lang="en-US" altLang="zh-CN" sz="1600" b="1" dirty="0">
                <a:solidFill>
                  <a:schemeClr val="accent2"/>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（左中括号）开始，</a:t>
            </a:r>
            <a:r>
              <a:rPr lang="zh-CN" altLang="en-US" sz="1600" b="1" dirty="0">
                <a:solidFill>
                  <a:schemeClr val="accent2"/>
                </a:solidFill>
                <a:latin typeface="微软雅黑" panose="020B0503020204020204" pitchFamily="34" charset="-122"/>
                <a:ea typeface="微软雅黑" panose="020B0503020204020204" pitchFamily="34" charset="-122"/>
              </a:rPr>
              <a:t>“</a:t>
            </a:r>
            <a:r>
              <a:rPr lang="en-US" altLang="zh-CN" sz="1600" b="1" dirty="0">
                <a:solidFill>
                  <a:schemeClr val="accent2"/>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（右中括号）结束。值之间使用</a:t>
            </a:r>
            <a:r>
              <a:rPr lang="zh-CN" altLang="en-US" sz="1600" b="1" dirty="0">
                <a:solidFill>
                  <a:schemeClr val="accent2"/>
                </a:solidFill>
                <a:latin typeface="微软雅黑" panose="020B0503020204020204" pitchFamily="34" charset="-122"/>
                <a:ea typeface="微软雅黑" panose="020B0503020204020204" pitchFamily="34" charset="-122"/>
              </a:rPr>
              <a:t>“</a:t>
            </a:r>
            <a:r>
              <a:rPr lang="en-US" altLang="zh-CN" sz="1600" b="1" dirty="0">
                <a:solidFill>
                  <a:schemeClr val="accent2"/>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（逗号）分隔。</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918160" y="4352751"/>
            <a:ext cx="9973542"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举例：</a:t>
            </a:r>
            <a:endPar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员工序列对象中包含多个</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Employee</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对象</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描述格式：</a:t>
            </a:r>
            <a:r>
              <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b="1" dirty="0" smtClean="0">
                <a:solidFill>
                  <a:schemeClr val="accent2"/>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empno</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‘1001’,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ename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‘Jack’ </a:t>
            </a:r>
            <a:r>
              <a:rPr lang="en-US" altLang="zh-CN" sz="1600" b="1" dirty="0" smtClean="0">
                <a:solidFill>
                  <a:schemeClr val="accent2"/>
                </a:solidFill>
                <a:latin typeface="微软雅黑" panose="020B0503020204020204" pitchFamily="34" charset="-122"/>
                <a:ea typeface="微软雅黑" panose="020B0503020204020204" pitchFamily="34" charset="-122"/>
              </a:rPr>
              <a:t>}</a:t>
            </a:r>
            <a:r>
              <a:rPr lang="zh-CN" altLang="en-US" sz="1600" b="1" dirty="0" smtClean="0">
                <a:solidFill>
                  <a:schemeClr val="accent2"/>
                </a:solidFill>
                <a:latin typeface="微软雅黑" panose="020B0503020204020204" pitchFamily="34" charset="-122"/>
                <a:ea typeface="微软雅黑" panose="020B0503020204020204" pitchFamily="34" charset="-122"/>
              </a:rPr>
              <a:t>，</a:t>
            </a:r>
            <a:endParaRPr lang="en-US" altLang="zh-CN" sz="1600" b="1" dirty="0" smtClean="0">
              <a:solidFill>
                <a:schemeClr val="accent2"/>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accent2"/>
                </a:solidFill>
                <a:latin typeface="微软雅黑" panose="020B0503020204020204" pitchFamily="34" charset="-122"/>
                <a:ea typeface="微软雅黑" panose="020B0503020204020204" pitchFamily="34" charset="-122"/>
              </a:rPr>
              <a:t>                          </a:t>
            </a:r>
            <a:r>
              <a:rPr lang="en-US" altLang="zh-CN" sz="1600" b="1" dirty="0" smtClean="0">
                <a:solidFill>
                  <a:schemeClr val="accent2"/>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empno</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1002’,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ename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N</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acy</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b="1" dirty="0" smtClean="0">
                <a:solidFill>
                  <a:schemeClr val="accent2"/>
                </a:solidFill>
                <a:latin typeface="微软雅黑" panose="020B0503020204020204" pitchFamily="34" charset="-122"/>
                <a:ea typeface="微软雅黑" panose="020B0503020204020204" pitchFamily="34" charset="-122"/>
              </a:rPr>
              <a:t>} </a:t>
            </a:r>
            <a:r>
              <a:rPr lang="zh-CN" altLang="en-US" sz="1600" b="1" dirty="0" smtClean="0">
                <a:solidFill>
                  <a:schemeClr val="accent2"/>
                </a:solidFill>
                <a:latin typeface="微软雅黑" panose="020B0503020204020204" pitchFamily="34" charset="-122"/>
                <a:ea typeface="微软雅黑" panose="020B0503020204020204" pitchFamily="34" charset="-122"/>
              </a:rPr>
              <a:t>，</a:t>
            </a:r>
            <a:endParaRPr lang="en-US" altLang="zh-CN" sz="1600" b="1" dirty="0" smtClean="0">
              <a:solidFill>
                <a:schemeClr val="accent2"/>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solidFill>
                  <a:schemeClr val="accent2"/>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empno</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1003’,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ename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‘Ford’ </a:t>
            </a:r>
            <a:r>
              <a:rPr lang="en-US" altLang="zh-CN" sz="1600" b="1" dirty="0" smtClean="0">
                <a:solidFill>
                  <a:schemeClr val="accent2"/>
                </a:solidFill>
                <a:latin typeface="微软雅黑" panose="020B0503020204020204" pitchFamily="34" charset="-122"/>
                <a:ea typeface="微软雅黑" panose="020B0503020204020204" pitchFamily="34" charset="-122"/>
              </a:rPr>
              <a:t>} </a:t>
            </a:r>
            <a:r>
              <a:rPr lang="en-US" altLang="zh-CN" sz="1600" b="1" dirty="0" smtClean="0">
                <a:solidFill>
                  <a:schemeClr val="accent1">
                    <a:lumMod val="75000"/>
                  </a:schemeClr>
                </a:solidFill>
                <a:latin typeface="微软雅黑" panose="020B0503020204020204" pitchFamily="34" charset="-122"/>
                <a:ea typeface="微软雅黑" panose="020B0503020204020204" pitchFamily="34" charset="-122"/>
              </a:rPr>
              <a: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8025" y="2890837"/>
            <a:ext cx="5695950" cy="1076325"/>
          </a:xfrm>
          <a:prstGeom prst="rect">
            <a:avLst/>
          </a:prstGeom>
        </p:spPr>
      </p:pic>
    </p:spTree>
    <p:extLst>
      <p:ext uri="{BB962C8B-B14F-4D97-AF65-F5344CB8AC3E}">
        <p14:creationId xmlns:p14="http://schemas.microsoft.com/office/powerpoint/2010/main" val="23231182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3.3 Python </a:t>
            </a:r>
            <a:r>
              <a:rPr lang="zh-CN" altLang="en-US" sz="2300" dirty="0" smtClean="0">
                <a:solidFill>
                  <a:schemeClr val="tx1">
                    <a:lumMod val="65000"/>
                    <a:lumOff val="35000"/>
                  </a:schemeClr>
                </a:solidFill>
              </a:rPr>
              <a:t>中的 </a:t>
            </a:r>
            <a:r>
              <a:rPr lang="en-US" altLang="zh-CN" sz="2300" dirty="0" err="1" smtClean="0">
                <a:solidFill>
                  <a:schemeClr val="tx1">
                    <a:lumMod val="65000"/>
                    <a:lumOff val="35000"/>
                  </a:schemeClr>
                </a:solidFill>
              </a:rPr>
              <a:t>json</a:t>
            </a:r>
            <a:r>
              <a:rPr lang="en-US" altLang="zh-CN" sz="2300" dirty="0" smtClean="0">
                <a:solidFill>
                  <a:schemeClr val="tx1">
                    <a:lumMod val="65000"/>
                    <a:lumOff val="35000"/>
                  </a:schemeClr>
                </a:solidFill>
              </a:rPr>
              <a:t> </a:t>
            </a:r>
            <a:r>
              <a:rPr lang="zh-CN" altLang="en-US" sz="2300" dirty="0">
                <a:solidFill>
                  <a:schemeClr val="tx1">
                    <a:lumMod val="65000"/>
                    <a:lumOff val="35000"/>
                  </a:schemeClr>
                </a:solidFill>
              </a:rPr>
              <a:t>模块</a:t>
            </a:r>
          </a:p>
        </p:txBody>
      </p:sp>
      <p:sp>
        <p:nvSpPr>
          <p:cNvPr id="19" name="矩形 18"/>
          <p:cNvSpPr/>
          <p:nvPr/>
        </p:nvSpPr>
        <p:spPr>
          <a:xfrm>
            <a:off x="1122089" y="1790308"/>
            <a:ext cx="9973542"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Python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语言使用内置的 </a:t>
            </a:r>
            <a:r>
              <a:rPr lang="en-US" altLang="zh-CN" sz="1600" b="1" dirty="0" err="1" smtClean="0">
                <a:solidFill>
                  <a:schemeClr val="tx1">
                    <a:lumMod val="65000"/>
                    <a:lumOff val="35000"/>
                  </a:schemeClr>
                </a:solidFill>
                <a:latin typeface="微软雅黑" panose="020B0503020204020204" pitchFamily="34" charset="-122"/>
                <a:ea typeface="微软雅黑" panose="020B0503020204020204" pitchFamily="34" charset="-122"/>
              </a:rPr>
              <a:t>json</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模块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完成对</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文件的</a:t>
            </a:r>
            <a:r>
              <a:rPr lang="zh-CN" altLang="en-US" sz="1600" dirty="0" smtClean="0">
                <a:solidFill>
                  <a:schemeClr val="accent6"/>
                </a:solidFill>
                <a:latin typeface="微软雅黑" panose="020B0503020204020204" pitchFamily="34" charset="-122"/>
                <a:ea typeface="微软雅黑" panose="020B0503020204020204" pitchFamily="34" charset="-122"/>
              </a:rPr>
              <a:t>解析操作</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。需要使用 </a:t>
            </a:r>
            <a:r>
              <a:rPr lang="en-US" altLang="zh-CN" sz="1600" dirty="0" smtClean="0">
                <a:solidFill>
                  <a:srgbClr val="C00000"/>
                </a:solidFill>
                <a:latin typeface="微软雅黑" panose="020B0503020204020204" pitchFamily="34" charset="-122"/>
                <a:ea typeface="微软雅黑" panose="020B0503020204020204" pitchFamily="34" charset="-122"/>
              </a:rPr>
              <a:t>import </a:t>
            </a:r>
            <a:r>
              <a:rPr lang="en-US" altLang="zh-CN" sz="1600" dirty="0" err="1" smtClean="0">
                <a:solidFill>
                  <a:srgbClr val="C00000"/>
                </a:solidFill>
                <a:latin typeface="微软雅黑" panose="020B0503020204020204" pitchFamily="34" charset="-122"/>
                <a:ea typeface="微软雅黑" panose="020B0503020204020204" pitchFamily="34" charset="-122"/>
              </a:rPr>
              <a:t>json</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预先导入。</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1136525" y="2305585"/>
            <a:ext cx="9973542" cy="1569660"/>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它包含</a:t>
            </a:r>
            <a:r>
              <a:rPr lang="zh-CN" altLang="en-US" sz="1600" dirty="0" smtClean="0">
                <a:solidFill>
                  <a:schemeClr val="accent2"/>
                </a:solidFill>
                <a:latin typeface="微软雅黑" panose="020B0503020204020204" pitchFamily="34" charset="-122"/>
                <a:ea typeface="微软雅黑" panose="020B0503020204020204" pitchFamily="34" charset="-122"/>
              </a:rPr>
              <a:t>两个</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常用函数：</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627063" indent="-354013">
              <a:lnSpc>
                <a:spcPct val="200000"/>
              </a:lnSpc>
              <a:buFont typeface="+mj-ea"/>
              <a:buAutoNum type="circleNumDbPlain"/>
            </a:pP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j</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son</a:t>
            </a:r>
            <a:r>
              <a:rPr lang="en-US" altLang="zh-CN" sz="1600" dirty="0" err="1" smtClean="0">
                <a:solidFill>
                  <a:schemeClr val="accent2"/>
                </a:solidFill>
                <a:latin typeface="微软雅黑" panose="020B0503020204020204" pitchFamily="34" charset="-122"/>
                <a:ea typeface="微软雅黑" panose="020B0503020204020204" pitchFamily="34" charset="-122"/>
              </a:rPr>
              <a:t>.dumps</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完成数据对象的</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格式序列化操作，返回一个</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串对象</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627063" indent="-354013">
              <a:lnSpc>
                <a:spcPct val="200000"/>
              </a:lnSpc>
              <a:buFont typeface="+mj-ea"/>
              <a:buAutoNum type="circleNumDbPlain"/>
            </a:pP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j</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son</a:t>
            </a:r>
            <a:r>
              <a:rPr lang="en-US" altLang="zh-CN" sz="1600" dirty="0" err="1" smtClean="0">
                <a:solidFill>
                  <a:schemeClr val="accent2"/>
                </a:solidFill>
                <a:latin typeface="微软雅黑" panose="020B0503020204020204" pitchFamily="34" charset="-122"/>
                <a:ea typeface="微软雅黑" panose="020B0503020204020204" pitchFamily="34" charset="-122"/>
              </a:rPr>
              <a:t>.loads</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（）完成对</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数据的反序列化，返回一个原始对象</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15915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3.3 Python </a:t>
            </a:r>
            <a:r>
              <a:rPr lang="zh-CN" altLang="en-US" sz="2300" dirty="0" smtClean="0">
                <a:solidFill>
                  <a:schemeClr val="tx1">
                    <a:lumMod val="65000"/>
                    <a:lumOff val="35000"/>
                  </a:schemeClr>
                </a:solidFill>
              </a:rPr>
              <a:t>中的 </a:t>
            </a:r>
            <a:r>
              <a:rPr lang="en-US" altLang="zh-CN" sz="2300" dirty="0" err="1" smtClean="0">
                <a:solidFill>
                  <a:schemeClr val="tx1">
                    <a:lumMod val="65000"/>
                    <a:lumOff val="35000"/>
                  </a:schemeClr>
                </a:solidFill>
              </a:rPr>
              <a:t>json</a:t>
            </a:r>
            <a:r>
              <a:rPr lang="en-US" altLang="zh-CN" sz="2300" dirty="0" smtClean="0">
                <a:solidFill>
                  <a:schemeClr val="tx1">
                    <a:lumMod val="65000"/>
                    <a:lumOff val="35000"/>
                  </a:schemeClr>
                </a:solidFill>
              </a:rPr>
              <a:t> </a:t>
            </a:r>
            <a:r>
              <a:rPr lang="zh-CN" altLang="en-US" sz="2300" dirty="0" smtClean="0">
                <a:solidFill>
                  <a:schemeClr val="tx1">
                    <a:lumMod val="65000"/>
                    <a:lumOff val="35000"/>
                  </a:schemeClr>
                </a:solidFill>
              </a:rPr>
              <a:t>对象转换</a:t>
            </a:r>
            <a:endParaRPr lang="zh-CN" altLang="en-US" sz="2300" dirty="0">
              <a:solidFill>
                <a:schemeClr val="tx1">
                  <a:lumMod val="65000"/>
                  <a:lumOff val="35000"/>
                </a:schemeClr>
              </a:solidFill>
            </a:endParaRPr>
          </a:p>
        </p:txBody>
      </p:sp>
      <p:sp>
        <p:nvSpPr>
          <p:cNvPr id="19" name="矩形 18"/>
          <p:cNvSpPr/>
          <p:nvPr/>
        </p:nvSpPr>
        <p:spPr>
          <a:xfrm>
            <a:off x="1122089" y="1790308"/>
            <a:ext cx="9973542"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Python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语言使用内置的 </a:t>
            </a:r>
            <a:r>
              <a:rPr lang="en-US" altLang="zh-CN" sz="1600" b="1" dirty="0" err="1" smtClean="0">
                <a:solidFill>
                  <a:schemeClr val="tx1">
                    <a:lumMod val="65000"/>
                    <a:lumOff val="35000"/>
                  </a:schemeClr>
                </a:solidFill>
                <a:latin typeface="微软雅黑" panose="020B0503020204020204" pitchFamily="34" charset="-122"/>
                <a:ea typeface="微软雅黑" panose="020B0503020204020204" pitchFamily="34" charset="-122"/>
              </a:rPr>
              <a:t>json</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模块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完成对</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文件的</a:t>
            </a:r>
            <a:r>
              <a:rPr lang="zh-CN" altLang="en-US" sz="1600" dirty="0" smtClean="0">
                <a:solidFill>
                  <a:schemeClr val="accent6"/>
                </a:solidFill>
                <a:latin typeface="微软雅黑" panose="020B0503020204020204" pitchFamily="34" charset="-122"/>
                <a:ea typeface="微软雅黑" panose="020B0503020204020204" pitchFamily="34" charset="-122"/>
              </a:rPr>
              <a:t>解析操作</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。需要使用 </a:t>
            </a:r>
            <a:r>
              <a:rPr lang="en-US" altLang="zh-CN" sz="1600" dirty="0" smtClean="0">
                <a:solidFill>
                  <a:srgbClr val="C00000"/>
                </a:solidFill>
                <a:latin typeface="微软雅黑" panose="020B0503020204020204" pitchFamily="34" charset="-122"/>
                <a:ea typeface="微软雅黑" panose="020B0503020204020204" pitchFamily="34" charset="-122"/>
              </a:rPr>
              <a:t>import </a:t>
            </a:r>
            <a:r>
              <a:rPr lang="en-US" altLang="zh-CN" sz="1600" dirty="0" err="1" smtClean="0">
                <a:solidFill>
                  <a:srgbClr val="C00000"/>
                </a:solidFill>
                <a:latin typeface="微软雅黑" panose="020B0503020204020204" pitchFamily="34" charset="-122"/>
                <a:ea typeface="微软雅黑" panose="020B0503020204020204" pitchFamily="34" charset="-122"/>
              </a:rPr>
              <a:t>json</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预先导入。</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214889684"/>
              </p:ext>
            </p:extLst>
          </p:nvPr>
        </p:nvGraphicFramePr>
        <p:xfrm>
          <a:off x="1515295" y="3062386"/>
          <a:ext cx="3015762" cy="2925228"/>
        </p:xfrm>
        <a:graphic>
          <a:graphicData uri="http://schemas.openxmlformats.org/drawingml/2006/table">
            <a:tbl>
              <a:tblPr/>
              <a:tblGrid>
                <a:gridCol w="1568167"/>
                <a:gridCol w="1447595"/>
              </a:tblGrid>
              <a:tr h="498258">
                <a:tc>
                  <a:txBody>
                    <a:bodyPr/>
                    <a:lstStyle/>
                    <a:p>
                      <a:pPr algn="ctr" fontAlgn="t"/>
                      <a:r>
                        <a:rPr lang="en-US" sz="1600" dirty="0">
                          <a:solidFill>
                            <a:srgbClr val="FFFFFF"/>
                          </a:solidFill>
                          <a:effectLst/>
                        </a:rPr>
                        <a:t>Python</a:t>
                      </a:r>
                    </a:p>
                  </a:txBody>
                  <a:tcPr marL="28575" marR="28575" marT="28575" marB="28575" anchor="ctr">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accent6"/>
                    </a:solidFill>
                  </a:tcPr>
                </a:tc>
                <a:tc>
                  <a:txBody>
                    <a:bodyPr/>
                    <a:lstStyle/>
                    <a:p>
                      <a:pPr algn="ctr" fontAlgn="t"/>
                      <a:r>
                        <a:rPr lang="en-US" sz="1600" dirty="0">
                          <a:solidFill>
                            <a:srgbClr val="FFFFFF"/>
                          </a:solidFill>
                          <a:effectLst/>
                        </a:rPr>
                        <a:t>JSON</a:t>
                      </a:r>
                    </a:p>
                  </a:txBody>
                  <a:tcPr marL="28575" marR="28575" marT="28575" marB="28575" anchor="ctr">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accent6"/>
                    </a:solidFill>
                  </a:tcPr>
                </a:tc>
              </a:tr>
              <a:tr h="0">
                <a:tc>
                  <a:txBody>
                    <a:bodyPr/>
                    <a:lstStyle/>
                    <a:p>
                      <a:pPr algn="ctr" fontAlgn="t"/>
                      <a:r>
                        <a:rPr lang="en-US" sz="1400" dirty="0" err="1">
                          <a:effectLst/>
                        </a:rPr>
                        <a:t>dict</a:t>
                      </a:r>
                      <a:endParaRPr lang="en-US" sz="1400" dirty="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algn="ctr" fontAlgn="t"/>
                      <a:r>
                        <a:rPr lang="en-US" sz="1400" dirty="0">
                          <a:effectLst/>
                        </a:rPr>
                        <a:t>object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0">
                <a:tc>
                  <a:txBody>
                    <a:bodyPr/>
                    <a:lstStyle/>
                    <a:p>
                      <a:pPr algn="ctr" fontAlgn="t"/>
                      <a:r>
                        <a:rPr lang="en-US" sz="1400" dirty="0">
                          <a:effectLst/>
                        </a:rPr>
                        <a:t>list, tuple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t"/>
                      <a:r>
                        <a:rPr lang="en-US" sz="1400">
                          <a:effectLst/>
                        </a:rPr>
                        <a:t>array</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algn="ctr" fontAlgn="t"/>
                      <a:r>
                        <a:rPr lang="en-US" sz="1400" dirty="0" err="1">
                          <a:effectLst/>
                        </a:rPr>
                        <a:t>str</a:t>
                      </a:r>
                      <a:endParaRPr lang="en-US" sz="1400" dirty="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algn="ctr" fontAlgn="t"/>
                      <a:r>
                        <a:rPr lang="en-US" sz="1400">
                          <a:effectLst/>
                        </a:rPr>
                        <a:t>string</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0">
                <a:tc>
                  <a:txBody>
                    <a:bodyPr/>
                    <a:lstStyle/>
                    <a:p>
                      <a:pPr algn="ctr" fontAlgn="t"/>
                      <a:r>
                        <a:rPr lang="en-US" sz="1400" dirty="0" err="1">
                          <a:effectLst/>
                        </a:rPr>
                        <a:t>int</a:t>
                      </a:r>
                      <a:r>
                        <a:rPr lang="en-US" sz="1400" dirty="0">
                          <a:effectLst/>
                        </a:rPr>
                        <a:t>, </a:t>
                      </a:r>
                      <a:r>
                        <a:rPr lang="en-US" sz="1400" dirty="0" smtClean="0">
                          <a:effectLst/>
                        </a:rPr>
                        <a:t>float</a:t>
                      </a:r>
                      <a:endParaRPr lang="en-US" sz="1400" dirty="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t"/>
                      <a:r>
                        <a:rPr lang="en-US" sz="1400">
                          <a:effectLst/>
                        </a:rPr>
                        <a:t>number</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algn="ctr" fontAlgn="t"/>
                      <a:r>
                        <a:rPr lang="en-US" sz="1400" dirty="0">
                          <a:effectLst/>
                        </a:rPr>
                        <a:t>True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algn="ctr" fontAlgn="t"/>
                      <a:r>
                        <a:rPr lang="en-US" sz="1400" dirty="0">
                          <a:effectLst/>
                        </a:rPr>
                        <a:t>true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0">
                <a:tc>
                  <a:txBody>
                    <a:bodyPr/>
                    <a:lstStyle/>
                    <a:p>
                      <a:pPr algn="ctr" fontAlgn="t"/>
                      <a:r>
                        <a:rPr lang="en-US" sz="1400">
                          <a:effectLst/>
                        </a:rPr>
                        <a:t>False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t"/>
                      <a:r>
                        <a:rPr lang="en-US" sz="1400" dirty="0">
                          <a:effectLst/>
                        </a:rPr>
                        <a:t>false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algn="ctr" fontAlgn="t"/>
                      <a:r>
                        <a:rPr lang="en-US" sz="1400">
                          <a:effectLst/>
                        </a:rPr>
                        <a:t>None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algn="ctr" fontAlgn="t"/>
                      <a:r>
                        <a:rPr lang="en-US" sz="1400" dirty="0">
                          <a:effectLst/>
                        </a:rPr>
                        <a:t>null</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537521542"/>
              </p:ext>
            </p:extLst>
          </p:nvPr>
        </p:nvGraphicFramePr>
        <p:xfrm>
          <a:off x="6974401" y="3062386"/>
          <a:ext cx="3015762" cy="3285586"/>
        </p:xfrm>
        <a:graphic>
          <a:graphicData uri="http://schemas.openxmlformats.org/drawingml/2006/table">
            <a:tbl>
              <a:tblPr/>
              <a:tblGrid>
                <a:gridCol w="1507881"/>
                <a:gridCol w="1507881"/>
              </a:tblGrid>
              <a:tr h="511906">
                <a:tc>
                  <a:txBody>
                    <a:bodyPr/>
                    <a:lstStyle/>
                    <a:p>
                      <a:pPr algn="ctr" fontAlgn="t"/>
                      <a:r>
                        <a:rPr lang="en-US" sz="1600" dirty="0">
                          <a:solidFill>
                            <a:srgbClr val="FFFFFF"/>
                          </a:solidFill>
                          <a:effectLst/>
                        </a:rPr>
                        <a:t>JSON</a:t>
                      </a:r>
                    </a:p>
                  </a:txBody>
                  <a:tcPr marL="28575" marR="28575" marT="28575" marB="28575" anchor="ctr">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accent6"/>
                    </a:solidFill>
                  </a:tcPr>
                </a:tc>
                <a:tc>
                  <a:txBody>
                    <a:bodyPr/>
                    <a:lstStyle/>
                    <a:p>
                      <a:pPr algn="ctr" fontAlgn="t"/>
                      <a:r>
                        <a:rPr lang="en-US" sz="1600" dirty="0">
                          <a:solidFill>
                            <a:srgbClr val="FFFFFF"/>
                          </a:solidFill>
                          <a:effectLst/>
                        </a:rPr>
                        <a:t>Python</a:t>
                      </a:r>
                    </a:p>
                  </a:txBody>
                  <a:tcPr marL="28575" marR="28575" marT="28575" marB="28575" anchor="ctr">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accent6"/>
                    </a:solidFill>
                  </a:tcPr>
                </a:tc>
              </a:tr>
              <a:tr h="0">
                <a:tc>
                  <a:txBody>
                    <a:bodyPr/>
                    <a:lstStyle/>
                    <a:p>
                      <a:pPr algn="ctr" fontAlgn="t"/>
                      <a:r>
                        <a:rPr lang="en-US" sz="1400" dirty="0">
                          <a:effectLst/>
                        </a:rPr>
                        <a:t>object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algn="ctr" fontAlgn="t"/>
                      <a:r>
                        <a:rPr lang="en-US" sz="1400">
                          <a:effectLst/>
                        </a:rPr>
                        <a:t>dict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0">
                <a:tc>
                  <a:txBody>
                    <a:bodyPr/>
                    <a:lstStyle/>
                    <a:p>
                      <a:pPr algn="ctr" fontAlgn="t"/>
                      <a:r>
                        <a:rPr lang="en-US" sz="1400" dirty="0">
                          <a:effectLst/>
                        </a:rPr>
                        <a:t>array</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t"/>
                      <a:r>
                        <a:rPr lang="en-US" sz="1400">
                          <a:effectLst/>
                        </a:rPr>
                        <a:t>list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algn="ctr" fontAlgn="t"/>
                      <a:r>
                        <a:rPr lang="en-US" sz="1400">
                          <a:effectLst/>
                        </a:rPr>
                        <a:t>string</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algn="ctr" fontAlgn="t"/>
                      <a:r>
                        <a:rPr lang="en-US" sz="1400" dirty="0" err="1">
                          <a:effectLst/>
                        </a:rPr>
                        <a:t>str</a:t>
                      </a:r>
                      <a:endParaRPr lang="en-US" sz="1400" dirty="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0">
                <a:tc>
                  <a:txBody>
                    <a:bodyPr/>
                    <a:lstStyle/>
                    <a:p>
                      <a:pPr algn="ctr" fontAlgn="t"/>
                      <a:r>
                        <a:rPr lang="en-US" sz="1400">
                          <a:effectLst/>
                        </a:rPr>
                        <a:t>number (int)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t"/>
                      <a:r>
                        <a:rPr lang="en-US" sz="1400" dirty="0" err="1">
                          <a:effectLst/>
                        </a:rPr>
                        <a:t>int</a:t>
                      </a:r>
                      <a:endParaRPr lang="en-US" sz="1400" dirty="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algn="ctr" fontAlgn="t"/>
                      <a:r>
                        <a:rPr lang="en-US" sz="1400">
                          <a:effectLst/>
                        </a:rPr>
                        <a:t>number (real)</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algn="ctr" fontAlgn="t"/>
                      <a:r>
                        <a:rPr lang="en-US" sz="1400" dirty="0">
                          <a:effectLst/>
                        </a:rPr>
                        <a:t>float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0">
                <a:tc>
                  <a:txBody>
                    <a:bodyPr/>
                    <a:lstStyle/>
                    <a:p>
                      <a:pPr algn="ctr" fontAlgn="t"/>
                      <a:r>
                        <a:rPr lang="en-US" sz="1400">
                          <a:effectLst/>
                        </a:rPr>
                        <a:t>true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t"/>
                      <a:r>
                        <a:rPr lang="en-US" sz="1400" dirty="0">
                          <a:effectLst/>
                        </a:rPr>
                        <a:t>True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algn="ctr" fontAlgn="t"/>
                      <a:r>
                        <a:rPr lang="en-US" sz="1400">
                          <a:effectLst/>
                        </a:rPr>
                        <a:t>false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algn="ctr" fontAlgn="t"/>
                      <a:r>
                        <a:rPr lang="en-US" sz="1400" dirty="0">
                          <a:effectLst/>
                        </a:rPr>
                        <a:t>False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0">
                <a:tc>
                  <a:txBody>
                    <a:bodyPr/>
                    <a:lstStyle/>
                    <a:p>
                      <a:pPr algn="ctr" fontAlgn="t"/>
                      <a:r>
                        <a:rPr lang="en-US" sz="1400" dirty="0">
                          <a:effectLst/>
                        </a:rPr>
                        <a:t>null</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t"/>
                      <a:r>
                        <a:rPr lang="en-US" sz="1400" dirty="0">
                          <a:effectLst/>
                        </a:rPr>
                        <a:t>None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
        <p:nvSpPr>
          <p:cNvPr id="7" name="矩形 6"/>
          <p:cNvSpPr/>
          <p:nvPr/>
        </p:nvSpPr>
        <p:spPr>
          <a:xfrm>
            <a:off x="1515295" y="2568726"/>
            <a:ext cx="4058034" cy="307777"/>
          </a:xfrm>
          <a:prstGeom prst="rect">
            <a:avLst/>
          </a:prstGeom>
        </p:spPr>
        <p:txBody>
          <a:bodyPr wrap="none">
            <a:spAutoFit/>
          </a:bodyPr>
          <a:lstStyle/>
          <a:p>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表</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序列化编码转换为</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类型对应表</a:t>
            </a:r>
            <a:endParaRPr lang="zh-CN" altLang="en-US" sz="1400" dirty="0"/>
          </a:p>
        </p:txBody>
      </p:sp>
      <p:sp>
        <p:nvSpPr>
          <p:cNvPr id="10" name="矩形 9"/>
          <p:cNvSpPr/>
          <p:nvPr/>
        </p:nvSpPr>
        <p:spPr>
          <a:xfrm>
            <a:off x="6974401" y="2568726"/>
            <a:ext cx="4242380" cy="307777"/>
          </a:xfrm>
          <a:prstGeom prst="rect">
            <a:avLst/>
          </a:prstGeom>
        </p:spPr>
        <p:txBody>
          <a:bodyPr wrap="none">
            <a:spAutoFit/>
          </a:bodyPr>
          <a:lstStyle/>
          <a:p>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表</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反序列化编码转换成</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类型对应表</a:t>
            </a:r>
            <a:endParaRPr lang="zh-CN" altLang="en-US" sz="1400" dirty="0"/>
          </a:p>
        </p:txBody>
      </p:sp>
    </p:spTree>
    <p:extLst>
      <p:ext uri="{BB962C8B-B14F-4D97-AF65-F5344CB8AC3E}">
        <p14:creationId xmlns:p14="http://schemas.microsoft.com/office/powerpoint/2010/main" val="23224672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1436071" y="3457723"/>
            <a:ext cx="5553075" cy="2466975"/>
          </a:xfrm>
          <a:prstGeom prst="rect">
            <a:avLst/>
          </a:prstGeom>
          <a:ln>
            <a:noFill/>
          </a:ln>
          <a:effectLst>
            <a:outerShdw blurRad="292100" dist="139700" dir="2700000" algn="tl" rotWithShape="0">
              <a:srgbClr val="333333">
                <a:alpha val="65000"/>
              </a:srgbClr>
            </a:outerShdw>
          </a:effectLst>
        </p:spPr>
      </p:pic>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Pickle</a:t>
            </a:r>
            <a:r>
              <a:rPr lang="zh-CN" altLang="en-US" sz="2000" b="1" dirty="0" smtClean="0">
                <a:solidFill>
                  <a:schemeClr val="bg1">
                    <a:lumMod val="95000"/>
                  </a:schemeClr>
                </a:solidFill>
              </a:rPr>
              <a:t>实现序列化</a:t>
            </a:r>
            <a:endParaRPr lang="zh-CN" altLang="en-US" sz="2000" b="1" dirty="0">
              <a:solidFill>
                <a:schemeClr val="bg1">
                  <a:lumMod val="95000"/>
                </a:schemeClr>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3.4 JSON </a:t>
            </a:r>
            <a:r>
              <a:rPr lang="zh-CN" altLang="en-US" sz="2300" dirty="0" smtClean="0">
                <a:solidFill>
                  <a:schemeClr val="tx1">
                    <a:lumMod val="65000"/>
                    <a:lumOff val="35000"/>
                  </a:schemeClr>
                </a:solidFill>
              </a:rPr>
              <a:t>模块</a:t>
            </a:r>
            <a:r>
              <a:rPr lang="en-US" altLang="zh-CN" sz="2300" dirty="0" smtClean="0">
                <a:solidFill>
                  <a:schemeClr val="tx1">
                    <a:lumMod val="65000"/>
                    <a:lumOff val="35000"/>
                  </a:schemeClr>
                </a:solidFill>
              </a:rPr>
              <a:t>API</a:t>
            </a:r>
            <a:r>
              <a:rPr lang="zh-CN" altLang="en-US" sz="2300" dirty="0" smtClean="0">
                <a:solidFill>
                  <a:schemeClr val="tx1">
                    <a:lumMod val="65000"/>
                    <a:lumOff val="35000"/>
                  </a:schemeClr>
                </a:solidFill>
              </a:rPr>
              <a:t>函数应用 </a:t>
            </a:r>
            <a:r>
              <a:rPr lang="en-US" altLang="zh-CN" sz="2300" dirty="0" smtClean="0">
                <a:solidFill>
                  <a:schemeClr val="accent2"/>
                </a:solidFill>
              </a:rPr>
              <a:t>1</a:t>
            </a:r>
            <a:r>
              <a:rPr lang="en-US" altLang="zh-CN" sz="2300" dirty="0" smtClean="0">
                <a:solidFill>
                  <a:schemeClr val="tx1">
                    <a:lumMod val="65000"/>
                    <a:lumOff val="35000"/>
                  </a:schemeClr>
                </a:solidFill>
              </a:rPr>
              <a:t>/</a:t>
            </a:r>
            <a:r>
              <a:rPr lang="en-US" altLang="zh-CN" sz="2300" baseline="-25000" dirty="0" smtClean="0">
                <a:solidFill>
                  <a:schemeClr val="tx1">
                    <a:lumMod val="65000"/>
                    <a:lumOff val="35000"/>
                  </a:schemeClr>
                </a:solidFill>
              </a:rPr>
              <a:t>3</a:t>
            </a:r>
            <a:endParaRPr lang="zh-CN" altLang="en-US" sz="2300" baseline="-25000" dirty="0">
              <a:solidFill>
                <a:schemeClr val="tx1">
                  <a:lumMod val="65000"/>
                  <a:lumOff val="35000"/>
                </a:schemeClr>
              </a:solidFill>
            </a:endParaRPr>
          </a:p>
        </p:txBody>
      </p:sp>
      <p:sp>
        <p:nvSpPr>
          <p:cNvPr id="29" name="矩形 28"/>
          <p:cNvSpPr/>
          <p:nvPr/>
        </p:nvSpPr>
        <p:spPr>
          <a:xfrm>
            <a:off x="1052408" y="1646139"/>
            <a:ext cx="9838505" cy="1077218"/>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json</a:t>
            </a:r>
            <a:r>
              <a:rPr lang="en-US" altLang="zh-CN" sz="1600" dirty="0" err="1" smtClean="0">
                <a:solidFill>
                  <a:schemeClr val="accent2"/>
                </a:solidFill>
                <a:latin typeface="微软雅黑" panose="020B0503020204020204" pitchFamily="34" charset="-122"/>
                <a:ea typeface="微软雅黑" panose="020B0503020204020204" pitchFamily="34" charset="-122"/>
              </a:rPr>
              <a:t>.dumps</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obj</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作用：</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将</a:t>
            </a:r>
            <a:r>
              <a:rPr lang="en-US" altLang="zh-CN" sz="1600" b="1" dirty="0" err="1" smtClean="0">
                <a:solidFill>
                  <a:schemeClr val="tx1">
                    <a:lumMod val="65000"/>
                    <a:lumOff val="35000"/>
                  </a:schemeClr>
                </a:solidFill>
                <a:latin typeface="微软雅黑" panose="020B0503020204020204" pitchFamily="34" charset="-122"/>
                <a:ea typeface="微软雅黑" panose="020B0503020204020204" pitchFamily="34" charset="-122"/>
              </a:rPr>
              <a:t>obj</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对象进行序列化编码为</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格式。</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326140" y="2963321"/>
            <a:ext cx="8681223" cy="338554"/>
          </a:xfrm>
          <a:prstGeom prst="rect">
            <a:avLst/>
          </a:prstGeom>
        </p:spPr>
        <p:txBody>
          <a:bodyPr wrap="none">
            <a:spAutoFit/>
          </a:bodyPr>
          <a:lstStyle/>
          <a:p>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dumps</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函数完成字典对象的序列化存储操作 </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ch02-demo04-json-dumps-loads.py</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400" dirty="0">
              <a:solidFill>
                <a:schemeClr val="bg1">
                  <a:lumMod val="50000"/>
                </a:schemeClr>
              </a:solidFill>
            </a:endParaRPr>
          </a:p>
        </p:txBody>
      </p:sp>
      <p:sp>
        <p:nvSpPr>
          <p:cNvPr id="6" name="矩形 5"/>
          <p:cNvSpPr/>
          <p:nvPr/>
        </p:nvSpPr>
        <p:spPr>
          <a:xfrm>
            <a:off x="7159484" y="3950833"/>
            <a:ext cx="4207763" cy="381066"/>
          </a:xfrm>
          <a:prstGeom prst="rect">
            <a:avLst/>
          </a:prstGeom>
        </p:spPr>
        <p:txBody>
          <a:bodyPr wrap="square">
            <a:spAutoFit/>
          </a:bodyPr>
          <a:lstStyle/>
          <a:p>
            <a:pPr>
              <a:lnSpc>
                <a:spcPct val="150000"/>
              </a:lnSpc>
            </a:pPr>
            <a:r>
              <a:rPr lang="en-US" altLang="zh-CN" sz="1400" dirty="0" err="1" smtClean="0">
                <a:solidFill>
                  <a:schemeClr val="accent1">
                    <a:lumMod val="75000"/>
                  </a:schemeClr>
                </a:solidFill>
                <a:latin typeface="微软雅黑" panose="020B0503020204020204" pitchFamily="34" charset="-122"/>
                <a:ea typeface="微软雅黑" panose="020B0503020204020204" pitchFamily="34" charset="-122"/>
              </a:rPr>
              <a:t>ensure_ascii</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属性设置</a:t>
            </a:r>
            <a:r>
              <a:rPr lang="en-US" altLang="zh-CN" sz="1400" dirty="0" smtClean="0">
                <a:solidFill>
                  <a:schemeClr val="accent1">
                    <a:lumMod val="75000"/>
                  </a:schemeClr>
                </a:solidFill>
                <a:latin typeface="微软雅黑" panose="020B0503020204020204" pitchFamily="34" charset="-122"/>
                <a:ea typeface="微软雅黑" panose="020B0503020204020204" pitchFamily="34" charset="-122"/>
              </a:rPr>
              <a:t>False</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smtClean="0">
                <a:solidFill>
                  <a:srgbClr val="C00000"/>
                </a:solidFill>
                <a:latin typeface="微软雅黑" panose="020B0503020204020204" pitchFamily="34" charset="-122"/>
                <a:ea typeface="微软雅黑" panose="020B0503020204020204" pitchFamily="34" charset="-122"/>
              </a:rPr>
              <a:t>防止中文数据乱码</a:t>
            </a:r>
            <a:endParaRPr lang="zh-CN" altLang="en-US" sz="1400" dirty="0">
              <a:solidFill>
                <a:srgbClr val="C00000"/>
              </a:solidFill>
            </a:endParaRPr>
          </a:p>
        </p:txBody>
      </p:sp>
      <p:cxnSp>
        <p:nvCxnSpPr>
          <p:cNvPr id="9" name="肘形连接符 8"/>
          <p:cNvCxnSpPr/>
          <p:nvPr/>
        </p:nvCxnSpPr>
        <p:spPr>
          <a:xfrm rot="10800000" flipV="1">
            <a:off x="6055056" y="4366331"/>
            <a:ext cx="3208310" cy="534158"/>
          </a:xfrm>
          <a:prstGeom prst="bentConnector3">
            <a:avLst>
              <a:gd name="adj1" fmla="val -196"/>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989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Pickle</a:t>
            </a:r>
            <a:r>
              <a:rPr lang="zh-CN" altLang="en-US" sz="2000" b="1" dirty="0" smtClean="0">
                <a:solidFill>
                  <a:schemeClr val="bg1">
                    <a:lumMod val="95000"/>
                  </a:schemeClr>
                </a:solidFill>
              </a:rPr>
              <a:t>实现序列化</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3.4 JSON </a:t>
            </a:r>
            <a:r>
              <a:rPr lang="zh-CN" altLang="en-US" sz="2300" dirty="0" smtClean="0">
                <a:solidFill>
                  <a:schemeClr val="tx1">
                    <a:lumMod val="65000"/>
                    <a:lumOff val="35000"/>
                  </a:schemeClr>
                </a:solidFill>
              </a:rPr>
              <a:t>模块</a:t>
            </a:r>
            <a:r>
              <a:rPr lang="en-US" altLang="zh-CN" sz="2300" dirty="0" smtClean="0">
                <a:solidFill>
                  <a:schemeClr val="tx1">
                    <a:lumMod val="65000"/>
                    <a:lumOff val="35000"/>
                  </a:schemeClr>
                </a:solidFill>
              </a:rPr>
              <a:t>API</a:t>
            </a:r>
            <a:r>
              <a:rPr lang="zh-CN" altLang="en-US" sz="2300" dirty="0" smtClean="0">
                <a:solidFill>
                  <a:schemeClr val="tx1">
                    <a:lumMod val="65000"/>
                    <a:lumOff val="35000"/>
                  </a:schemeClr>
                </a:solidFill>
              </a:rPr>
              <a:t>函数应用 </a:t>
            </a:r>
            <a:r>
              <a:rPr lang="en-US" altLang="zh-CN" sz="2300" dirty="0" smtClean="0">
                <a:solidFill>
                  <a:schemeClr val="accent2"/>
                </a:solidFill>
              </a:rPr>
              <a:t>2</a:t>
            </a:r>
            <a:r>
              <a:rPr lang="en-US" altLang="zh-CN" sz="2300" dirty="0" smtClean="0">
                <a:solidFill>
                  <a:schemeClr val="tx1">
                    <a:lumMod val="65000"/>
                    <a:lumOff val="35000"/>
                  </a:schemeClr>
                </a:solidFill>
              </a:rPr>
              <a:t>/</a:t>
            </a:r>
            <a:r>
              <a:rPr lang="en-US" altLang="zh-CN" sz="2300" baseline="-25000" dirty="0" smtClean="0">
                <a:solidFill>
                  <a:schemeClr val="tx1">
                    <a:lumMod val="65000"/>
                    <a:lumOff val="35000"/>
                  </a:schemeClr>
                </a:solidFill>
              </a:rPr>
              <a:t>3</a:t>
            </a:r>
            <a:endParaRPr lang="zh-CN" altLang="en-US" sz="2300" baseline="-25000" dirty="0">
              <a:solidFill>
                <a:schemeClr val="tx1">
                  <a:lumMod val="65000"/>
                  <a:lumOff val="35000"/>
                </a:schemeClr>
              </a:solidFill>
            </a:endParaRPr>
          </a:p>
        </p:txBody>
      </p:sp>
      <p:sp>
        <p:nvSpPr>
          <p:cNvPr id="29" name="矩形 28"/>
          <p:cNvSpPr/>
          <p:nvPr/>
        </p:nvSpPr>
        <p:spPr>
          <a:xfrm>
            <a:off x="1052408" y="1646139"/>
            <a:ext cx="9838505" cy="1077218"/>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json</a:t>
            </a:r>
            <a:r>
              <a:rPr lang="en-US" altLang="zh-CN" sz="1600" dirty="0" err="1" smtClean="0">
                <a:solidFill>
                  <a:schemeClr val="accent2"/>
                </a:solidFill>
                <a:latin typeface="微软雅黑" panose="020B0503020204020204" pitchFamily="34" charset="-122"/>
                <a:ea typeface="微软雅黑" panose="020B0503020204020204" pitchFamily="34" charset="-122"/>
              </a:rPr>
              <a:t>.loads</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json_str</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作用：</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将</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JSON</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字符串 编码转换</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成 原始</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对象</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326140" y="2963321"/>
            <a:ext cx="8460329" cy="338554"/>
          </a:xfrm>
          <a:prstGeom prst="rect">
            <a:avLst/>
          </a:prstGeom>
        </p:spPr>
        <p:txBody>
          <a:bodyPr wrap="none">
            <a:spAutoFit/>
          </a:bodyPr>
          <a:lstStyle/>
          <a:p>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loads</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函数完成</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字符串的对象类型转换</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ch02-demo04-json-dumps-loads.py</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400" dirty="0">
              <a:solidFill>
                <a:schemeClr val="bg1">
                  <a:lumMod val="50000"/>
                </a:schemeClr>
              </a:solidFill>
            </a:endParaRPr>
          </a:p>
        </p:txBody>
      </p:sp>
      <p:pic>
        <p:nvPicPr>
          <p:cNvPr id="3" name="图片 2"/>
          <p:cNvPicPr>
            <a:picLocks noChangeAspect="1"/>
          </p:cNvPicPr>
          <p:nvPr/>
        </p:nvPicPr>
        <p:blipFill>
          <a:blip r:embed="rId3"/>
          <a:stretch>
            <a:fillRect/>
          </a:stretch>
        </p:blipFill>
        <p:spPr>
          <a:xfrm>
            <a:off x="1428040" y="3480179"/>
            <a:ext cx="4286250" cy="1381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6751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Pickle</a:t>
            </a:r>
            <a:r>
              <a:rPr lang="zh-CN" altLang="en-US" sz="2000" b="1" dirty="0" smtClean="0">
                <a:solidFill>
                  <a:schemeClr val="bg1">
                    <a:lumMod val="95000"/>
                  </a:schemeClr>
                </a:solidFill>
              </a:rPr>
              <a:t>实现序列化</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3.4 JSON </a:t>
            </a:r>
            <a:r>
              <a:rPr lang="zh-CN" altLang="en-US" sz="2300" dirty="0" smtClean="0">
                <a:solidFill>
                  <a:schemeClr val="tx1">
                    <a:lumMod val="65000"/>
                    <a:lumOff val="35000"/>
                  </a:schemeClr>
                </a:solidFill>
              </a:rPr>
              <a:t>模块</a:t>
            </a:r>
            <a:r>
              <a:rPr lang="en-US" altLang="zh-CN" sz="2300" dirty="0" smtClean="0">
                <a:solidFill>
                  <a:schemeClr val="tx1">
                    <a:lumMod val="65000"/>
                    <a:lumOff val="35000"/>
                  </a:schemeClr>
                </a:solidFill>
              </a:rPr>
              <a:t>API</a:t>
            </a:r>
            <a:r>
              <a:rPr lang="zh-CN" altLang="en-US" sz="2300" dirty="0" smtClean="0">
                <a:solidFill>
                  <a:schemeClr val="tx1">
                    <a:lumMod val="65000"/>
                    <a:lumOff val="35000"/>
                  </a:schemeClr>
                </a:solidFill>
              </a:rPr>
              <a:t>函数应用 </a:t>
            </a:r>
            <a:r>
              <a:rPr lang="en-US" altLang="zh-CN" sz="2300" dirty="0" smtClean="0">
                <a:solidFill>
                  <a:schemeClr val="accent2"/>
                </a:solidFill>
              </a:rPr>
              <a:t>3</a:t>
            </a:r>
            <a:r>
              <a:rPr lang="en-US" altLang="zh-CN" sz="2300" dirty="0" smtClean="0">
                <a:solidFill>
                  <a:schemeClr val="tx1">
                    <a:lumMod val="65000"/>
                    <a:lumOff val="35000"/>
                  </a:schemeClr>
                </a:solidFill>
              </a:rPr>
              <a:t>/</a:t>
            </a:r>
            <a:r>
              <a:rPr lang="en-US" altLang="zh-CN" sz="2300" baseline="-25000" dirty="0">
                <a:solidFill>
                  <a:schemeClr val="tx1">
                    <a:lumMod val="65000"/>
                    <a:lumOff val="35000"/>
                  </a:schemeClr>
                </a:solidFill>
              </a:rPr>
              <a:t>3</a:t>
            </a:r>
            <a:endParaRPr lang="zh-CN" altLang="en-US" sz="2300" baseline="-25000" dirty="0">
              <a:solidFill>
                <a:schemeClr val="tx1">
                  <a:lumMod val="65000"/>
                  <a:lumOff val="35000"/>
                </a:schemeClr>
              </a:solidFill>
            </a:endParaRPr>
          </a:p>
        </p:txBody>
      </p:sp>
      <p:sp>
        <p:nvSpPr>
          <p:cNvPr id="29" name="矩形 28"/>
          <p:cNvSpPr/>
          <p:nvPr/>
        </p:nvSpPr>
        <p:spPr>
          <a:xfrm>
            <a:off x="1052408" y="1646139"/>
            <a:ext cx="9838505" cy="1077218"/>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json</a:t>
            </a:r>
            <a:r>
              <a:rPr lang="en-US" altLang="zh-CN" sz="1600" dirty="0" err="1" smtClean="0">
                <a:solidFill>
                  <a:schemeClr val="accent2"/>
                </a:solidFill>
                <a:latin typeface="微软雅黑" panose="020B0503020204020204" pitchFamily="34" charset="-122"/>
                <a:ea typeface="微软雅黑" panose="020B0503020204020204" pitchFamily="34" charset="-122"/>
              </a:rPr>
              <a:t>.dump</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obj</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 file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和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json</a:t>
            </a:r>
            <a:r>
              <a:rPr lang="en-US" altLang="zh-CN" sz="1600" dirty="0" err="1" smtClean="0">
                <a:solidFill>
                  <a:schemeClr val="accent2"/>
                </a:solidFill>
                <a:latin typeface="微软雅黑" panose="020B0503020204020204" pitchFamily="34" charset="-122"/>
                <a:ea typeface="微软雅黑" panose="020B0503020204020204" pitchFamily="34" charset="-122"/>
              </a:rPr>
              <a:t>.load</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file )</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作用：</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将序列编码后的</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字符串写入文件 和 从文件读取字符串反序列化编码成对象。</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326140" y="2963321"/>
            <a:ext cx="5613075" cy="338554"/>
          </a:xfrm>
          <a:prstGeom prst="rect">
            <a:avLst/>
          </a:prstGeom>
        </p:spPr>
        <p:txBody>
          <a:bodyPr wrap="none">
            <a:spAutoFit/>
          </a:bodyPr>
          <a:lstStyle/>
          <a:p>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smtClean="0">
                <a:solidFill>
                  <a:schemeClr val="accent2"/>
                </a:solidFill>
                <a:latin typeface="微软雅黑" panose="020B0503020204020204" pitchFamily="34" charset="-122"/>
                <a:ea typeface="微软雅黑" panose="020B0503020204020204" pitchFamily="34" charset="-122"/>
              </a:rPr>
              <a:t>dump</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ch02-demo05-json-dump-load.py</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400" dirty="0">
              <a:solidFill>
                <a:schemeClr val="bg1">
                  <a:lumMod val="50000"/>
                </a:schemeClr>
              </a:solidFill>
            </a:endParaRPr>
          </a:p>
        </p:txBody>
      </p:sp>
      <p:pic>
        <p:nvPicPr>
          <p:cNvPr id="6" name="图片 5"/>
          <p:cNvPicPr>
            <a:picLocks noChangeAspect="1"/>
          </p:cNvPicPr>
          <p:nvPr/>
        </p:nvPicPr>
        <p:blipFill>
          <a:blip r:embed="rId3"/>
          <a:stretch>
            <a:fillRect/>
          </a:stretch>
        </p:blipFill>
        <p:spPr>
          <a:xfrm>
            <a:off x="1455193" y="3541839"/>
            <a:ext cx="6934200" cy="2000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5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Pickle</a:t>
            </a:r>
            <a:r>
              <a:rPr lang="zh-CN" altLang="en-US" sz="2000" b="1" dirty="0" smtClean="0">
                <a:solidFill>
                  <a:schemeClr val="bg1">
                    <a:lumMod val="95000"/>
                  </a:schemeClr>
                </a:solidFill>
              </a:rPr>
              <a:t>实现序列化</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3.4 JSON </a:t>
            </a:r>
            <a:r>
              <a:rPr lang="zh-CN" altLang="en-US" sz="2300" dirty="0" smtClean="0">
                <a:solidFill>
                  <a:schemeClr val="tx1">
                    <a:lumMod val="65000"/>
                    <a:lumOff val="35000"/>
                  </a:schemeClr>
                </a:solidFill>
              </a:rPr>
              <a:t>模块</a:t>
            </a:r>
            <a:r>
              <a:rPr lang="en-US" altLang="zh-CN" sz="2300" dirty="0" smtClean="0">
                <a:solidFill>
                  <a:schemeClr val="tx1">
                    <a:lumMod val="65000"/>
                    <a:lumOff val="35000"/>
                  </a:schemeClr>
                </a:solidFill>
              </a:rPr>
              <a:t>API</a:t>
            </a:r>
            <a:r>
              <a:rPr lang="zh-CN" altLang="en-US" sz="2300" dirty="0" smtClean="0">
                <a:solidFill>
                  <a:schemeClr val="tx1">
                    <a:lumMod val="65000"/>
                    <a:lumOff val="35000"/>
                  </a:schemeClr>
                </a:solidFill>
              </a:rPr>
              <a:t>函数应用 </a:t>
            </a:r>
            <a:r>
              <a:rPr lang="en-US" altLang="zh-CN" sz="2300" dirty="0" smtClean="0">
                <a:solidFill>
                  <a:schemeClr val="accent2"/>
                </a:solidFill>
              </a:rPr>
              <a:t>3</a:t>
            </a:r>
            <a:r>
              <a:rPr lang="en-US" altLang="zh-CN" sz="2300" dirty="0" smtClean="0">
                <a:solidFill>
                  <a:schemeClr val="tx1">
                    <a:lumMod val="65000"/>
                    <a:lumOff val="35000"/>
                  </a:schemeClr>
                </a:solidFill>
              </a:rPr>
              <a:t>/</a:t>
            </a:r>
            <a:r>
              <a:rPr lang="en-US" altLang="zh-CN" sz="2300" baseline="-25000" dirty="0">
                <a:solidFill>
                  <a:schemeClr val="tx1">
                    <a:lumMod val="65000"/>
                    <a:lumOff val="35000"/>
                  </a:schemeClr>
                </a:solidFill>
              </a:rPr>
              <a:t>3</a:t>
            </a:r>
            <a:endParaRPr lang="zh-CN" altLang="en-US" sz="2300" baseline="-25000" dirty="0">
              <a:solidFill>
                <a:schemeClr val="tx1">
                  <a:lumMod val="65000"/>
                  <a:lumOff val="35000"/>
                </a:schemeClr>
              </a:solidFill>
            </a:endParaRPr>
          </a:p>
        </p:txBody>
      </p:sp>
      <p:sp>
        <p:nvSpPr>
          <p:cNvPr id="2" name="矩形 1"/>
          <p:cNvSpPr/>
          <p:nvPr/>
        </p:nvSpPr>
        <p:spPr>
          <a:xfrm>
            <a:off x="1326140" y="1926086"/>
            <a:ext cx="5331268" cy="338554"/>
          </a:xfrm>
          <a:prstGeom prst="rect">
            <a:avLst/>
          </a:prstGeom>
        </p:spPr>
        <p:txBody>
          <a:bodyPr wrap="none">
            <a:spAutoFit/>
          </a:bodyPr>
          <a:lstStyle/>
          <a:p>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smtClean="0">
                <a:solidFill>
                  <a:schemeClr val="accent2"/>
                </a:solidFill>
                <a:latin typeface="微软雅黑" panose="020B0503020204020204" pitchFamily="34" charset="-122"/>
                <a:ea typeface="微软雅黑" panose="020B0503020204020204" pitchFamily="34" charset="-122"/>
              </a:rPr>
              <a:t>load</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ch02-demo05-json-dump-load.py</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400" dirty="0">
              <a:solidFill>
                <a:schemeClr val="bg1">
                  <a:lumMod val="50000"/>
                </a:schemeClr>
              </a:solidFill>
            </a:endParaRPr>
          </a:p>
        </p:txBody>
      </p:sp>
      <p:pic>
        <p:nvPicPr>
          <p:cNvPr id="3" name="图片 2"/>
          <p:cNvPicPr>
            <a:picLocks noChangeAspect="1"/>
          </p:cNvPicPr>
          <p:nvPr/>
        </p:nvPicPr>
        <p:blipFill>
          <a:blip r:embed="rId3"/>
          <a:stretch>
            <a:fillRect/>
          </a:stretch>
        </p:blipFill>
        <p:spPr>
          <a:xfrm>
            <a:off x="1441545" y="2468421"/>
            <a:ext cx="6934200" cy="1781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2521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anim calcmode="lin" valueType="num">
                                      <p:cBhvr>
                                        <p:cTn id="12" dur="500" fill="hold"/>
                                        <p:tgtEl>
                                          <p:spTgt spid="3"/>
                                        </p:tgtEl>
                                        <p:attrNameLst>
                                          <p:attrName>ppt_x</p:attrName>
                                        </p:attrNameLst>
                                      </p:cBhvr>
                                      <p:tavLst>
                                        <p:tav tm="0">
                                          <p:val>
                                            <p:strVal val="#ppt_x"/>
                                          </p:val>
                                        </p:tav>
                                        <p:tav tm="100000">
                                          <p:val>
                                            <p:strVal val="#ppt_x"/>
                                          </p:val>
                                        </p:tav>
                                      </p:tavLst>
                                    </p:anim>
                                    <p:anim calcmode="lin" valueType="num">
                                      <p:cBhvr>
                                        <p:cTn id="13"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1747" y="2283508"/>
            <a:ext cx="5442939" cy="810532"/>
          </a:xfrm>
        </p:spPr>
        <p:txBody>
          <a:bodyPr>
            <a:normAutofit/>
          </a:bodyPr>
          <a:lstStyle/>
          <a:p>
            <a:pPr algn="ctr"/>
            <a:r>
              <a:rPr lang="en-US" altLang="zh-CN" sz="3000" dirty="0" smtClean="0">
                <a:solidFill>
                  <a:schemeClr val="tx1">
                    <a:lumMod val="65000"/>
                    <a:lumOff val="35000"/>
                  </a:schemeClr>
                </a:solidFill>
              </a:rPr>
              <a:t>1. </a:t>
            </a:r>
            <a:r>
              <a:rPr lang="zh-CN" altLang="en-US" sz="3000" dirty="0" smtClean="0">
                <a:solidFill>
                  <a:schemeClr val="tx1">
                    <a:lumMod val="65000"/>
                    <a:lumOff val="35000"/>
                  </a:schemeClr>
                </a:solidFill>
              </a:rPr>
              <a:t>对象序列化</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文件操作基础</a:t>
            </a:r>
            <a:endParaRPr lang="zh-CN" altLang="en-US" sz="2000" b="1" dirty="0">
              <a:solidFill>
                <a:schemeClr val="bg1">
                  <a:lumMod val="95000"/>
                </a:schemeClr>
              </a:solidFill>
            </a:endParaRPr>
          </a:p>
        </p:txBody>
      </p:sp>
      <p:sp>
        <p:nvSpPr>
          <p:cNvPr id="11" name="标题 1"/>
          <p:cNvSpPr txBox="1">
            <a:spLocks/>
          </p:cNvSpPr>
          <p:nvPr/>
        </p:nvSpPr>
        <p:spPr>
          <a:xfrm>
            <a:off x="4885858" y="3166611"/>
            <a:ext cx="4911285" cy="13917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marL="342900" indent="-342900">
              <a:lnSpc>
                <a:spcPct val="150000"/>
              </a:lnSpc>
              <a:buFont typeface="+mj-ea"/>
              <a:buAutoNum type="circleNumDbPlain"/>
            </a:pPr>
            <a:r>
              <a:rPr lang="zh-CN" altLang="en-US" sz="1400" b="0" dirty="0" smtClean="0">
                <a:solidFill>
                  <a:schemeClr val="tx1">
                    <a:lumMod val="65000"/>
                    <a:lumOff val="35000"/>
                  </a:schemeClr>
                </a:solidFill>
              </a:rPr>
              <a:t>序列化的定义和原理</a:t>
            </a:r>
            <a:endParaRPr lang="en-US" altLang="zh-CN" sz="1400" b="0" dirty="0" smtClean="0">
              <a:solidFill>
                <a:schemeClr val="tx1">
                  <a:lumMod val="65000"/>
                  <a:lumOff val="35000"/>
                </a:schemeClr>
              </a:solidFill>
            </a:endParaRPr>
          </a:p>
          <a:p>
            <a:pPr marL="342900" indent="-342900">
              <a:lnSpc>
                <a:spcPct val="150000"/>
              </a:lnSpc>
              <a:buFont typeface="+mj-ea"/>
              <a:buAutoNum type="circleNumDbPlain"/>
            </a:pPr>
            <a:r>
              <a:rPr lang="zh-CN" altLang="en-US" sz="1400" b="0" dirty="0" smtClean="0">
                <a:solidFill>
                  <a:schemeClr val="tx1">
                    <a:lumMod val="65000"/>
                    <a:lumOff val="35000"/>
                  </a:schemeClr>
                </a:solidFill>
              </a:rPr>
              <a:t>序列化操作的意义</a:t>
            </a:r>
            <a:endParaRPr lang="en-US" altLang="zh-CN" sz="1400" b="0" dirty="0" smtClean="0">
              <a:solidFill>
                <a:schemeClr val="tx1">
                  <a:lumMod val="65000"/>
                  <a:lumOff val="35000"/>
                </a:schemeClr>
              </a:solidFill>
            </a:endParaRPr>
          </a:p>
          <a:p>
            <a:pPr marL="342900" indent="-342900">
              <a:lnSpc>
                <a:spcPct val="150000"/>
              </a:lnSpc>
              <a:buFont typeface="+mj-ea"/>
              <a:buAutoNum type="circleNumDbPlain"/>
            </a:pPr>
            <a:r>
              <a:rPr lang="zh-CN" altLang="en-US" sz="1400" b="0" dirty="0" smtClean="0">
                <a:solidFill>
                  <a:schemeClr val="tx1">
                    <a:lumMod val="65000"/>
                    <a:lumOff val="35000"/>
                  </a:schemeClr>
                </a:solidFill>
              </a:rPr>
              <a:t>序列化的应用场景</a:t>
            </a:r>
            <a:endParaRPr lang="en-US" altLang="zh-CN" sz="1400" b="0" dirty="0" smtClean="0">
              <a:solidFill>
                <a:schemeClr val="tx1">
                  <a:lumMod val="65000"/>
                  <a:lumOff val="35000"/>
                </a:schemeClr>
              </a:solidFill>
            </a:endParaRPr>
          </a:p>
        </p:txBody>
      </p:sp>
    </p:spTree>
    <p:extLst>
      <p:ext uri="{BB962C8B-B14F-4D97-AF65-F5344CB8AC3E}">
        <p14:creationId xmlns:p14="http://schemas.microsoft.com/office/powerpoint/2010/main" val="16960569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1747" y="2283508"/>
            <a:ext cx="5442939" cy="810532"/>
          </a:xfrm>
        </p:spPr>
        <p:txBody>
          <a:bodyPr>
            <a:normAutofit/>
          </a:bodyPr>
          <a:lstStyle/>
          <a:p>
            <a:pPr algn="ctr"/>
            <a:r>
              <a:rPr lang="en-US" altLang="zh-CN" sz="3000" dirty="0" smtClean="0">
                <a:solidFill>
                  <a:schemeClr val="tx1">
                    <a:lumMod val="65000"/>
                    <a:lumOff val="35000"/>
                  </a:schemeClr>
                </a:solidFill>
              </a:rPr>
              <a:t>4. CSV</a:t>
            </a:r>
            <a:r>
              <a:rPr lang="zh-CN" altLang="en-US" sz="3000" dirty="0" smtClean="0">
                <a:solidFill>
                  <a:schemeClr val="tx1">
                    <a:lumMod val="65000"/>
                    <a:lumOff val="35000"/>
                  </a:schemeClr>
                </a:solidFill>
              </a:rPr>
              <a:t>文件格式存储</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常用数据文件操作</a:t>
            </a:r>
            <a:endParaRPr lang="zh-CN" altLang="en-US" sz="2000" b="1" dirty="0">
              <a:solidFill>
                <a:schemeClr val="bg1">
                  <a:lumMod val="95000"/>
                </a:schemeClr>
              </a:solidFill>
            </a:endParaRPr>
          </a:p>
        </p:txBody>
      </p:sp>
      <p:sp>
        <p:nvSpPr>
          <p:cNvPr id="11" name="标题 1"/>
          <p:cNvSpPr txBox="1">
            <a:spLocks/>
          </p:cNvSpPr>
          <p:nvPr/>
        </p:nvSpPr>
        <p:spPr>
          <a:xfrm>
            <a:off x="4885858" y="3302758"/>
            <a:ext cx="4911285" cy="1255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marL="342900" indent="-342900">
              <a:lnSpc>
                <a:spcPct val="150000"/>
              </a:lnSpc>
              <a:buFont typeface="+mj-ea"/>
              <a:buAutoNum type="circleNumDbPlain"/>
            </a:pPr>
            <a:r>
              <a:rPr lang="en-US" altLang="zh-CN" sz="1400" b="0" dirty="0" smtClean="0">
                <a:solidFill>
                  <a:schemeClr val="tx1">
                    <a:lumMod val="65000"/>
                    <a:lumOff val="35000"/>
                  </a:schemeClr>
                </a:solidFill>
              </a:rPr>
              <a:t>CSV</a:t>
            </a:r>
            <a:r>
              <a:rPr lang="zh-CN" altLang="en-US" sz="1400" b="0" dirty="0" smtClean="0">
                <a:solidFill>
                  <a:schemeClr val="tx1">
                    <a:lumMod val="65000"/>
                    <a:lumOff val="35000"/>
                  </a:schemeClr>
                </a:solidFill>
              </a:rPr>
              <a:t>数据格式介绍</a:t>
            </a:r>
            <a:endParaRPr lang="en-US" altLang="zh-CN" sz="1400" b="0" dirty="0" smtClean="0">
              <a:solidFill>
                <a:schemeClr val="tx1">
                  <a:lumMod val="65000"/>
                  <a:lumOff val="35000"/>
                </a:schemeClr>
              </a:solidFill>
            </a:endParaRPr>
          </a:p>
          <a:p>
            <a:pPr marL="342900" indent="-342900">
              <a:lnSpc>
                <a:spcPct val="150000"/>
              </a:lnSpc>
              <a:buFont typeface="+mj-ea"/>
              <a:buAutoNum type="circleNumDbPlain"/>
            </a:pPr>
            <a:r>
              <a:rPr lang="en-US" altLang="zh-CN" sz="1400" b="0" dirty="0">
                <a:solidFill>
                  <a:schemeClr val="tx1">
                    <a:lumMod val="65000"/>
                    <a:lumOff val="35000"/>
                  </a:schemeClr>
                </a:solidFill>
              </a:rPr>
              <a:t>CSV</a:t>
            </a:r>
            <a:r>
              <a:rPr lang="zh-CN" altLang="en-US" sz="1400" b="0" dirty="0" smtClean="0">
                <a:solidFill>
                  <a:schemeClr val="tx1">
                    <a:lumMod val="65000"/>
                    <a:lumOff val="35000"/>
                  </a:schemeClr>
                </a:solidFill>
              </a:rPr>
              <a:t>模块介绍</a:t>
            </a:r>
            <a:endParaRPr lang="en-US" altLang="zh-CN" sz="1400" b="0" dirty="0" smtClean="0">
              <a:solidFill>
                <a:schemeClr val="tx1">
                  <a:lumMod val="65000"/>
                  <a:lumOff val="35000"/>
                </a:schemeClr>
              </a:solidFill>
            </a:endParaRPr>
          </a:p>
          <a:p>
            <a:pPr marL="342900" indent="-342900">
              <a:lnSpc>
                <a:spcPct val="150000"/>
              </a:lnSpc>
              <a:buFont typeface="+mj-ea"/>
              <a:buAutoNum type="circleNumDbPlain"/>
            </a:pPr>
            <a:r>
              <a:rPr lang="en-US" altLang="zh-CN" sz="1400" b="0" dirty="0" smtClean="0">
                <a:solidFill>
                  <a:schemeClr val="tx1">
                    <a:lumMod val="65000"/>
                    <a:lumOff val="35000"/>
                  </a:schemeClr>
                </a:solidFill>
              </a:rPr>
              <a:t>CSV</a:t>
            </a:r>
            <a:r>
              <a:rPr lang="zh-CN" altLang="en-US" sz="1400" b="0" dirty="0" smtClean="0">
                <a:solidFill>
                  <a:schemeClr val="tx1">
                    <a:lumMod val="65000"/>
                    <a:lumOff val="35000"/>
                  </a:schemeClr>
                </a:solidFill>
              </a:rPr>
              <a:t>常用函数</a:t>
            </a:r>
            <a:r>
              <a:rPr lang="en-US" altLang="zh-CN" sz="1400" b="0" dirty="0" smtClean="0">
                <a:solidFill>
                  <a:schemeClr val="tx1">
                    <a:lumMod val="65000"/>
                    <a:lumOff val="35000"/>
                  </a:schemeClr>
                </a:solidFill>
              </a:rPr>
              <a:t>API</a:t>
            </a:r>
          </a:p>
        </p:txBody>
      </p:sp>
    </p:spTree>
    <p:extLst>
      <p:ext uri="{BB962C8B-B14F-4D97-AF65-F5344CB8AC3E}">
        <p14:creationId xmlns:p14="http://schemas.microsoft.com/office/powerpoint/2010/main" val="20683431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4.1 CSV </a:t>
            </a:r>
            <a:r>
              <a:rPr lang="zh-CN" altLang="en-US" sz="2300" dirty="0" smtClean="0">
                <a:solidFill>
                  <a:schemeClr val="tx1">
                    <a:lumMod val="65000"/>
                    <a:lumOff val="35000"/>
                  </a:schemeClr>
                </a:solidFill>
              </a:rPr>
              <a:t>数据</a:t>
            </a:r>
            <a:endParaRPr lang="zh-CN" altLang="en-US" sz="2300" dirty="0">
              <a:solidFill>
                <a:schemeClr val="tx1">
                  <a:lumMod val="65000"/>
                  <a:lumOff val="35000"/>
                </a:schemeClr>
              </a:solidFill>
            </a:endParaRPr>
          </a:p>
        </p:txBody>
      </p:sp>
      <p:sp>
        <p:nvSpPr>
          <p:cNvPr id="19" name="矩形 18"/>
          <p:cNvSpPr/>
          <p:nvPr/>
        </p:nvSpPr>
        <p:spPr>
          <a:xfrm>
            <a:off x="1122089" y="1790308"/>
            <a:ext cx="9973542" cy="2554545"/>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accent2"/>
                </a:solidFill>
                <a:latin typeface="微软雅黑" panose="020B0503020204020204" pitchFamily="34" charset="-122"/>
                <a:ea typeface="微软雅黑" panose="020B0503020204020204" pitchFamily="34" charset="-122"/>
              </a:rPr>
              <a:t>逗号分隔值</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Comma-Separated Values</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CSV</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，有时也称为字符分隔值，因为分隔字符也可以不是逗号），其文件以纯文本形式存储表格数据（数字和文本）</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CSV</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文件由任意数目的</a:t>
            </a:r>
            <a:r>
              <a:rPr lang="zh-CN" altLang="en-US" sz="1600" dirty="0">
                <a:solidFill>
                  <a:schemeClr val="accent2"/>
                </a:solidFill>
                <a:latin typeface="微软雅黑" panose="020B0503020204020204" pitchFamily="34" charset="-122"/>
                <a:ea typeface="微软雅黑" panose="020B0503020204020204" pitchFamily="34" charset="-122"/>
              </a:rPr>
              <a:t>记录</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组成，记录间以某种</a:t>
            </a:r>
            <a:r>
              <a:rPr lang="zh-CN" altLang="en-US" sz="1600" dirty="0">
                <a:solidFill>
                  <a:schemeClr val="accent2"/>
                </a:solidFill>
                <a:latin typeface="微软雅黑" panose="020B0503020204020204" pitchFamily="34" charset="-122"/>
                <a:ea typeface="微软雅黑" panose="020B0503020204020204" pitchFamily="34" charset="-122"/>
              </a:rPr>
              <a:t>换行符分隔</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每条记录由</a:t>
            </a: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字段</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组成，字段间的分隔符是其它字符或字符串，最常见的是</a:t>
            </a: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逗号</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或</a:t>
            </a: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制表符</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CSV</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数据文件经常用于数据统计和数据分析过程中的数据存储格式</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70809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4.2 csv</a:t>
            </a:r>
            <a:r>
              <a:rPr lang="zh-CN" altLang="en-US" sz="2300" dirty="0" smtClean="0">
                <a:solidFill>
                  <a:schemeClr val="tx1">
                    <a:lumMod val="65000"/>
                    <a:lumOff val="35000"/>
                  </a:schemeClr>
                </a:solidFill>
              </a:rPr>
              <a:t>模块介绍</a:t>
            </a:r>
            <a:endParaRPr lang="zh-CN" altLang="en-US" sz="2300" dirty="0">
              <a:solidFill>
                <a:schemeClr val="tx1">
                  <a:lumMod val="65000"/>
                  <a:lumOff val="35000"/>
                </a:schemeClr>
              </a:solidFill>
            </a:endParaRPr>
          </a:p>
        </p:txBody>
      </p:sp>
      <p:sp>
        <p:nvSpPr>
          <p:cNvPr id="19" name="矩形 18"/>
          <p:cNvSpPr/>
          <p:nvPr/>
        </p:nvSpPr>
        <p:spPr>
          <a:xfrm>
            <a:off x="1122089" y="1790308"/>
            <a:ext cx="9973542" cy="3539430"/>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csv</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模块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是</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的内置模块，需要引用后方可使用 </a:t>
            </a:r>
            <a:r>
              <a:rPr lang="en-US" altLang="zh-CN" sz="1600" dirty="0" smtClean="0">
                <a:solidFill>
                  <a:srgbClr val="C00000"/>
                </a:solidFill>
                <a:latin typeface="微软雅黑" panose="020B0503020204020204" pitchFamily="34" charset="-122"/>
                <a:ea typeface="微软雅黑" panose="020B0503020204020204" pitchFamily="34" charset="-122"/>
              </a:rPr>
              <a:t>import csv</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csv</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模块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提供了各种函数帮助我们快速完成对</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csv</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数据的读写操作。</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c</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sv</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模块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的常用函数</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API</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200000"/>
              </a:lnSpc>
              <a:buFont typeface="Arial" panose="020B0604020202020204" pitchFamily="34" charset="0"/>
              <a:buChar char="•"/>
            </a:pPr>
            <a:r>
              <a:rPr lang="en-US" altLang="zh-CN" sz="1600" b="1" dirty="0">
                <a:solidFill>
                  <a:schemeClr val="accent2"/>
                </a:solidFill>
                <a:latin typeface="微软雅黑" panose="020B0503020204020204" pitchFamily="34" charset="-122"/>
                <a:ea typeface="微软雅黑" panose="020B0503020204020204" pitchFamily="34" charset="-122"/>
              </a:rPr>
              <a:t>r</a:t>
            </a:r>
            <a:r>
              <a:rPr lang="en-US" altLang="zh-CN" sz="1600" b="1" dirty="0" smtClean="0">
                <a:solidFill>
                  <a:schemeClr val="accent2"/>
                </a:solidFill>
                <a:latin typeface="微软雅黑" panose="020B0503020204020204" pitchFamily="34" charset="-122"/>
                <a:ea typeface="微软雅黑" panose="020B0503020204020204" pitchFamily="34" charset="-122"/>
              </a:rPr>
              <a:t>eader(……)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读取</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csv</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数据</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200000"/>
              </a:lnSpc>
              <a:buFont typeface="Arial" panose="020B0604020202020204" pitchFamily="34" charset="0"/>
              <a:buChar char="•"/>
            </a:pPr>
            <a:r>
              <a:rPr lang="en-US" altLang="zh-CN" sz="1600" b="1" dirty="0">
                <a:solidFill>
                  <a:schemeClr val="accent2"/>
                </a:solidFill>
                <a:latin typeface="微软雅黑" panose="020B0503020204020204" pitchFamily="34" charset="-122"/>
                <a:ea typeface="微软雅黑" panose="020B0503020204020204" pitchFamily="34" charset="-122"/>
              </a:rPr>
              <a:t>w</a:t>
            </a:r>
            <a:r>
              <a:rPr lang="en-US" altLang="zh-CN" sz="1600" b="1" dirty="0" smtClean="0">
                <a:solidFill>
                  <a:schemeClr val="accent2"/>
                </a:solidFill>
                <a:latin typeface="微软雅黑" panose="020B0503020204020204" pitchFamily="34" charset="-122"/>
                <a:ea typeface="微软雅黑" panose="020B0503020204020204" pitchFamily="34" charset="-122"/>
              </a:rPr>
              <a:t>riter(……)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写入</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csv</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数据</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200000"/>
              </a:lnSpc>
              <a:buFont typeface="Arial" panose="020B0604020202020204" pitchFamily="34" charset="0"/>
              <a:buChar char="•"/>
            </a:pP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DictReader</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读取</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csv</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数据并可转换成字典数据类型</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200000"/>
              </a:lnSpc>
              <a:buFont typeface="Arial" panose="020B0604020202020204" pitchFamily="34" charset="0"/>
              <a:buChar char="•"/>
            </a:pP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DictWriter</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读取字典数据并写入</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csv</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文件</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822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anim calcmode="lin" valueType="num">
                                      <p:cBhvr>
                                        <p:cTn id="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xEl>
                                              <p:pRg st="1" end="1"/>
                                            </p:txEl>
                                          </p:spTgt>
                                        </p:tgtEl>
                                        <p:attrNameLst>
                                          <p:attrName>style.visibility</p:attrName>
                                        </p:attrNameLst>
                                      </p:cBhvr>
                                      <p:to>
                                        <p:strVal val="visible"/>
                                      </p:to>
                                    </p:set>
                                    <p:animEffect transition="in" filter="fade">
                                      <p:cBhvr>
                                        <p:cTn id="14" dur="500"/>
                                        <p:tgtEl>
                                          <p:spTgt spid="19">
                                            <p:txEl>
                                              <p:pRg st="1" end="1"/>
                                            </p:txEl>
                                          </p:spTgt>
                                        </p:tgtEl>
                                      </p:cBhvr>
                                    </p:animEffect>
                                    <p:anim calcmode="lin" valueType="num">
                                      <p:cBhvr>
                                        <p:cTn id="15"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xEl>
                                              <p:pRg st="2" end="2"/>
                                            </p:txEl>
                                          </p:spTgt>
                                        </p:tgtEl>
                                        <p:attrNameLst>
                                          <p:attrName>style.visibility</p:attrName>
                                        </p:attrNameLst>
                                      </p:cBhvr>
                                      <p:to>
                                        <p:strVal val="visible"/>
                                      </p:to>
                                    </p:set>
                                    <p:animEffect transition="in" filter="fade">
                                      <p:cBhvr>
                                        <p:cTn id="21" dur="500"/>
                                        <p:tgtEl>
                                          <p:spTgt spid="19">
                                            <p:txEl>
                                              <p:pRg st="2" end="2"/>
                                            </p:txEl>
                                          </p:spTgt>
                                        </p:tgtEl>
                                      </p:cBhvr>
                                    </p:animEffect>
                                    <p:anim calcmode="lin" valueType="num">
                                      <p:cBhvr>
                                        <p:cTn id="22"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19">
                                            <p:txEl>
                                              <p:pRg st="2" end="2"/>
                                            </p:txEl>
                                          </p:spTgt>
                                        </p:tgtEl>
                                        <p:attrNameLst>
                                          <p:attrName>ppt_y</p:attrName>
                                        </p:attrNameLst>
                                      </p:cBhvr>
                                      <p:tavLst>
                                        <p:tav tm="0">
                                          <p:val>
                                            <p:strVal val="#ppt_y+.1"/>
                                          </p:val>
                                        </p:tav>
                                        <p:tav tm="100000">
                                          <p:val>
                                            <p:strVal val="#ppt_y"/>
                                          </p:val>
                                        </p:tav>
                                      </p:tavLst>
                                    </p:anim>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19">
                                            <p:txEl>
                                              <p:pRg st="3" end="3"/>
                                            </p:txEl>
                                          </p:spTgt>
                                        </p:tgtEl>
                                        <p:attrNameLst>
                                          <p:attrName>style.visibility</p:attrName>
                                        </p:attrNameLst>
                                      </p:cBhvr>
                                      <p:to>
                                        <p:strVal val="visible"/>
                                      </p:to>
                                    </p:set>
                                    <p:animEffect transition="in" filter="fade">
                                      <p:cBhvr>
                                        <p:cTn id="27" dur="500"/>
                                        <p:tgtEl>
                                          <p:spTgt spid="19">
                                            <p:txEl>
                                              <p:pRg st="3" end="3"/>
                                            </p:txEl>
                                          </p:spTgt>
                                        </p:tgtEl>
                                      </p:cBhvr>
                                    </p:animEffect>
                                  </p:childTnLst>
                                </p:cTn>
                              </p:par>
                            </p:childTnLst>
                          </p:cTn>
                        </p:par>
                        <p:par>
                          <p:cTn id="28" fill="hold">
                            <p:stCondLst>
                              <p:cond delay="1000"/>
                            </p:stCondLst>
                            <p:childTnLst>
                              <p:par>
                                <p:cTn id="29" presetID="10" presetClass="entr" presetSubtype="0" fill="hold" nodeType="afterEffect">
                                  <p:stCondLst>
                                    <p:cond delay="0"/>
                                  </p:stCondLst>
                                  <p:childTnLst>
                                    <p:set>
                                      <p:cBhvr>
                                        <p:cTn id="30" dur="1" fill="hold">
                                          <p:stCondLst>
                                            <p:cond delay="0"/>
                                          </p:stCondLst>
                                        </p:cTn>
                                        <p:tgtEl>
                                          <p:spTgt spid="19">
                                            <p:txEl>
                                              <p:pRg st="4" end="4"/>
                                            </p:txEl>
                                          </p:spTgt>
                                        </p:tgtEl>
                                        <p:attrNameLst>
                                          <p:attrName>style.visibility</p:attrName>
                                        </p:attrNameLst>
                                      </p:cBhvr>
                                      <p:to>
                                        <p:strVal val="visible"/>
                                      </p:to>
                                    </p:set>
                                    <p:animEffect transition="in" filter="fade">
                                      <p:cBhvr>
                                        <p:cTn id="31" dur="500"/>
                                        <p:tgtEl>
                                          <p:spTgt spid="19">
                                            <p:txEl>
                                              <p:pRg st="4" end="4"/>
                                            </p:txEl>
                                          </p:spTgt>
                                        </p:tgtEl>
                                      </p:cBhvr>
                                    </p:animEffect>
                                  </p:childTnLst>
                                </p:cTn>
                              </p:par>
                            </p:childTnLst>
                          </p:cTn>
                        </p:par>
                        <p:par>
                          <p:cTn id="32" fill="hold">
                            <p:stCondLst>
                              <p:cond delay="1500"/>
                            </p:stCondLst>
                            <p:childTnLst>
                              <p:par>
                                <p:cTn id="33" presetID="10" presetClass="entr" presetSubtype="0" fill="hold" nodeType="afterEffect">
                                  <p:stCondLst>
                                    <p:cond delay="0"/>
                                  </p:stCondLst>
                                  <p:childTnLst>
                                    <p:set>
                                      <p:cBhvr>
                                        <p:cTn id="34" dur="1" fill="hold">
                                          <p:stCondLst>
                                            <p:cond delay="0"/>
                                          </p:stCondLst>
                                        </p:cTn>
                                        <p:tgtEl>
                                          <p:spTgt spid="19">
                                            <p:txEl>
                                              <p:pRg st="5" end="5"/>
                                            </p:txEl>
                                          </p:spTgt>
                                        </p:tgtEl>
                                        <p:attrNameLst>
                                          <p:attrName>style.visibility</p:attrName>
                                        </p:attrNameLst>
                                      </p:cBhvr>
                                      <p:to>
                                        <p:strVal val="visible"/>
                                      </p:to>
                                    </p:set>
                                    <p:animEffect transition="in" filter="fade">
                                      <p:cBhvr>
                                        <p:cTn id="35" dur="500"/>
                                        <p:tgtEl>
                                          <p:spTgt spid="19">
                                            <p:txEl>
                                              <p:pRg st="5" end="5"/>
                                            </p:txEl>
                                          </p:spTgt>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19">
                                            <p:txEl>
                                              <p:pRg st="6" end="6"/>
                                            </p:txEl>
                                          </p:spTgt>
                                        </p:tgtEl>
                                        <p:attrNameLst>
                                          <p:attrName>style.visibility</p:attrName>
                                        </p:attrNameLst>
                                      </p:cBhvr>
                                      <p:to>
                                        <p:strVal val="visible"/>
                                      </p:to>
                                    </p:set>
                                    <p:animEffect transition="in" filter="fade">
                                      <p:cBhvr>
                                        <p:cTn id="39" dur="500"/>
                                        <p:tgtEl>
                                          <p:spTgt spid="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4.3 csv</a:t>
            </a:r>
            <a:r>
              <a:rPr lang="zh-CN" altLang="en-US" sz="2300" dirty="0" smtClean="0">
                <a:solidFill>
                  <a:schemeClr val="tx1">
                    <a:lumMod val="65000"/>
                    <a:lumOff val="35000"/>
                  </a:schemeClr>
                </a:solidFill>
              </a:rPr>
              <a:t>文件读写操作 </a:t>
            </a:r>
            <a:r>
              <a:rPr lang="en-US" altLang="zh-CN" sz="2300" dirty="0" smtClean="0">
                <a:solidFill>
                  <a:schemeClr val="accent2"/>
                </a:solidFill>
              </a:rPr>
              <a:t>1</a:t>
            </a:r>
            <a:r>
              <a:rPr lang="en-US" altLang="zh-CN" sz="2300" dirty="0" smtClean="0">
                <a:solidFill>
                  <a:schemeClr val="tx1">
                    <a:lumMod val="65000"/>
                    <a:lumOff val="35000"/>
                  </a:schemeClr>
                </a:solidFill>
              </a:rPr>
              <a:t>/</a:t>
            </a:r>
            <a:r>
              <a:rPr lang="en-US" altLang="zh-CN" sz="2300" baseline="-25000" dirty="0">
                <a:solidFill>
                  <a:schemeClr val="tx1">
                    <a:lumMod val="65000"/>
                    <a:lumOff val="35000"/>
                  </a:schemeClr>
                </a:solidFill>
              </a:rPr>
              <a:t>2</a:t>
            </a:r>
            <a:endParaRPr lang="zh-CN" altLang="en-US" sz="2300" baseline="-25000" dirty="0">
              <a:solidFill>
                <a:schemeClr val="tx1">
                  <a:lumMod val="65000"/>
                  <a:lumOff val="35000"/>
                </a:schemeClr>
              </a:solidFill>
            </a:endParaRPr>
          </a:p>
        </p:txBody>
      </p:sp>
      <p:sp>
        <p:nvSpPr>
          <p:cNvPr id="19" name="矩形 18"/>
          <p:cNvSpPr/>
          <p:nvPr/>
        </p:nvSpPr>
        <p:spPr>
          <a:xfrm>
            <a:off x="1122089" y="1790308"/>
            <a:ext cx="10355678" cy="1200329"/>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2000" b="1" dirty="0" err="1">
                <a:solidFill>
                  <a:schemeClr val="tx1">
                    <a:lumMod val="65000"/>
                    <a:lumOff val="35000"/>
                  </a:schemeClr>
                </a:solidFill>
                <a:latin typeface="微软雅黑" panose="020B0503020204020204" pitchFamily="34" charset="-122"/>
                <a:ea typeface="微软雅黑" panose="020B0503020204020204" pitchFamily="34" charset="-122"/>
              </a:rPr>
              <a:t>c</a:t>
            </a:r>
            <a:r>
              <a:rPr lang="en-US" altLang="zh-CN" sz="2000" b="1" dirty="0" err="1" smtClean="0">
                <a:solidFill>
                  <a:schemeClr val="tx1">
                    <a:lumMod val="65000"/>
                    <a:lumOff val="35000"/>
                  </a:schemeClr>
                </a:solidFill>
                <a:latin typeface="微软雅黑" panose="020B0503020204020204" pitchFamily="34" charset="-122"/>
                <a:ea typeface="微软雅黑" panose="020B0503020204020204" pitchFamily="34" charset="-122"/>
              </a:rPr>
              <a:t>sv.reader</a:t>
            </a:r>
            <a:r>
              <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csv_file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作用：</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获取</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一个可迭代的数据类型 </a:t>
            </a:r>
            <a:r>
              <a:rPr lang="en-US" altLang="zh-CN" sz="1400" dirty="0" smtClean="0">
                <a:solidFill>
                  <a:srgbClr val="C00000"/>
                </a:solidFill>
                <a:latin typeface="微软雅黑" panose="020B0503020204020204" pitchFamily="34" charset="-122"/>
                <a:ea typeface="微软雅黑" panose="020B0503020204020204" pitchFamily="34" charset="-122"/>
              </a:rPr>
              <a:t>_</a:t>
            </a:r>
            <a:r>
              <a:rPr lang="en-US" altLang="zh-CN" sz="1400" dirty="0" err="1" smtClean="0">
                <a:solidFill>
                  <a:srgbClr val="C00000"/>
                </a:solidFill>
                <a:latin typeface="微软雅黑" panose="020B0503020204020204" pitchFamily="34" charset="-122"/>
                <a:ea typeface="微软雅黑" panose="020B0503020204020204" pitchFamily="34" charset="-122"/>
              </a:rPr>
              <a:t>csv.reader</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我们可以使用</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for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循环遍历输出该类型对象。</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1353436" y="3259723"/>
            <a:ext cx="7276479" cy="338554"/>
          </a:xfrm>
          <a:prstGeom prst="rect">
            <a:avLst/>
          </a:prstGeom>
        </p:spPr>
        <p:txBody>
          <a:bodyPr wrap="none">
            <a:spAutoFit/>
          </a:bodyPr>
          <a:lstStyle/>
          <a:p>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reader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函数读取</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csv</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文件并输出</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ch02-demo06-csv-reader-writer.py</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400" dirty="0">
              <a:solidFill>
                <a:schemeClr val="bg1">
                  <a:lumMod val="50000"/>
                </a:schemeClr>
              </a:solidFill>
            </a:endParaRPr>
          </a:p>
        </p:txBody>
      </p:sp>
      <p:pic>
        <p:nvPicPr>
          <p:cNvPr id="2" name="图片 1"/>
          <p:cNvPicPr>
            <a:picLocks noChangeAspect="1"/>
          </p:cNvPicPr>
          <p:nvPr/>
        </p:nvPicPr>
        <p:blipFill>
          <a:blip r:embed="rId3"/>
          <a:stretch>
            <a:fillRect/>
          </a:stretch>
        </p:blipFill>
        <p:spPr>
          <a:xfrm>
            <a:off x="1353436" y="3814313"/>
            <a:ext cx="689610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1557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anim calcmode="lin" valueType="num">
                                      <p:cBhvr>
                                        <p:cTn id="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9">
                                            <p:txEl>
                                              <p:pRg st="1" end="1"/>
                                            </p:txEl>
                                          </p:spTgt>
                                        </p:tgtEl>
                                        <p:attrNameLst>
                                          <p:attrName>style.visibility</p:attrName>
                                        </p:attrNameLst>
                                      </p:cBhvr>
                                      <p:to>
                                        <p:strVal val="visible"/>
                                      </p:to>
                                    </p:set>
                                    <p:animEffect transition="in" filter="fade">
                                      <p:cBhvr>
                                        <p:cTn id="13" dur="500"/>
                                        <p:tgtEl>
                                          <p:spTgt spid="19">
                                            <p:txEl>
                                              <p:pRg st="1" end="1"/>
                                            </p:txEl>
                                          </p:spTgt>
                                        </p:tgtEl>
                                      </p:cBhvr>
                                    </p:animEffect>
                                    <p:anim calcmode="lin" valueType="num">
                                      <p:cBhvr>
                                        <p:cTn id="14"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4.3 csv</a:t>
            </a:r>
            <a:r>
              <a:rPr lang="zh-CN" altLang="en-US" sz="2300" dirty="0" smtClean="0">
                <a:solidFill>
                  <a:schemeClr val="tx1">
                    <a:lumMod val="65000"/>
                    <a:lumOff val="35000"/>
                  </a:schemeClr>
                </a:solidFill>
              </a:rPr>
              <a:t>文件读写操作 </a:t>
            </a:r>
            <a:r>
              <a:rPr lang="en-US" altLang="zh-CN" sz="2300" dirty="0" smtClean="0">
                <a:solidFill>
                  <a:schemeClr val="accent2"/>
                </a:solidFill>
              </a:rPr>
              <a:t>2</a:t>
            </a:r>
            <a:r>
              <a:rPr lang="en-US" altLang="zh-CN" sz="2300" dirty="0" smtClean="0">
                <a:solidFill>
                  <a:schemeClr val="tx1">
                    <a:lumMod val="65000"/>
                    <a:lumOff val="35000"/>
                  </a:schemeClr>
                </a:solidFill>
              </a:rPr>
              <a:t>/</a:t>
            </a:r>
            <a:r>
              <a:rPr lang="en-US" altLang="zh-CN" sz="2300" baseline="-25000" dirty="0">
                <a:solidFill>
                  <a:schemeClr val="tx1">
                    <a:lumMod val="65000"/>
                    <a:lumOff val="35000"/>
                  </a:schemeClr>
                </a:solidFill>
              </a:rPr>
              <a:t>2</a:t>
            </a:r>
            <a:endParaRPr lang="zh-CN" altLang="en-US" sz="2300" baseline="-25000" dirty="0">
              <a:solidFill>
                <a:schemeClr val="tx1">
                  <a:lumMod val="65000"/>
                  <a:lumOff val="35000"/>
                </a:schemeClr>
              </a:solidFill>
            </a:endParaRPr>
          </a:p>
        </p:txBody>
      </p:sp>
      <p:sp>
        <p:nvSpPr>
          <p:cNvPr id="19" name="矩形 18"/>
          <p:cNvSpPr/>
          <p:nvPr/>
        </p:nvSpPr>
        <p:spPr>
          <a:xfrm>
            <a:off x="1122089" y="1790308"/>
            <a:ext cx="10355678" cy="1846659"/>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2000" b="1" dirty="0" err="1" smtClean="0">
                <a:solidFill>
                  <a:schemeClr val="tx1">
                    <a:lumMod val="65000"/>
                    <a:lumOff val="35000"/>
                  </a:schemeClr>
                </a:solidFill>
                <a:latin typeface="微软雅黑" panose="020B0503020204020204" pitchFamily="34" charset="-122"/>
                <a:ea typeface="微软雅黑" panose="020B0503020204020204" pitchFamily="34" charset="-122"/>
              </a:rPr>
              <a:t>csv.writer</a:t>
            </a:r>
            <a:r>
              <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csv_file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作用：</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获取一个</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csv</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写入对象 </a:t>
            </a:r>
            <a:r>
              <a:rPr lang="en-US" altLang="zh-CN" sz="1400" dirty="0" smtClean="0">
                <a:solidFill>
                  <a:srgbClr val="C00000"/>
                </a:solidFill>
                <a:latin typeface="微软雅黑" panose="020B0503020204020204" pitchFamily="34" charset="-122"/>
                <a:ea typeface="微软雅黑" panose="020B0503020204020204" pitchFamily="34" charset="-122"/>
              </a:rPr>
              <a:t>_</a:t>
            </a:r>
            <a:r>
              <a:rPr lang="en-US" altLang="zh-CN" sz="1400" dirty="0" err="1" smtClean="0">
                <a:solidFill>
                  <a:srgbClr val="C00000"/>
                </a:solidFill>
                <a:latin typeface="微软雅黑" panose="020B0503020204020204" pitchFamily="34" charset="-122"/>
                <a:ea typeface="微软雅黑" panose="020B0503020204020204" pitchFamily="34" charset="-122"/>
              </a:rPr>
              <a:t>csv.writer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通过该对象的 </a:t>
            </a:r>
            <a:r>
              <a:rPr lang="en-US" altLang="zh-CN" sz="1400" dirty="0" err="1" smtClean="0">
                <a:solidFill>
                  <a:srgbClr val="C00000"/>
                </a:solidFill>
                <a:latin typeface="微软雅黑" panose="020B0503020204020204" pitchFamily="34" charset="-122"/>
                <a:ea typeface="微软雅黑" panose="020B0503020204020204" pitchFamily="34" charset="-122"/>
              </a:rPr>
              <a:t>writerow</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（数据对象）完成单行数据写入；</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通过该对象的 </a:t>
            </a:r>
            <a:r>
              <a:rPr lang="en-US" altLang="zh-CN" sz="1400" dirty="0" err="1" smtClean="0">
                <a:solidFill>
                  <a:srgbClr val="C00000"/>
                </a:solidFill>
                <a:latin typeface="微软雅黑" panose="020B0503020204020204" pitchFamily="34" charset="-122"/>
                <a:ea typeface="微软雅黑" panose="020B0503020204020204" pitchFamily="34" charset="-122"/>
              </a:rPr>
              <a:t>writerows</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（数据对象）完成多行数据写入。</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1353436" y="3887525"/>
            <a:ext cx="6567375" cy="338554"/>
          </a:xfrm>
          <a:prstGeom prst="rect">
            <a:avLst/>
          </a:prstGeom>
        </p:spPr>
        <p:txBody>
          <a:bodyPr wrap="none">
            <a:spAutoFit/>
          </a:bodyPr>
          <a:lstStyle/>
          <a:p>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write</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函数写入</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csv</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文件</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ch02-demo06-csv-reader-writer.py</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400" dirty="0">
              <a:solidFill>
                <a:schemeClr val="bg1">
                  <a:lumMod val="50000"/>
                </a:schemeClr>
              </a:solidFill>
            </a:endParaRPr>
          </a:p>
        </p:txBody>
      </p:sp>
      <p:pic>
        <p:nvPicPr>
          <p:cNvPr id="3" name="图片 2"/>
          <p:cNvPicPr>
            <a:picLocks noChangeAspect="1"/>
          </p:cNvPicPr>
          <p:nvPr/>
        </p:nvPicPr>
        <p:blipFill>
          <a:blip r:embed="rId3"/>
          <a:stretch>
            <a:fillRect/>
          </a:stretch>
        </p:blipFill>
        <p:spPr>
          <a:xfrm>
            <a:off x="1490591" y="4476638"/>
            <a:ext cx="3968513" cy="14904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059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anim calcmode="lin" valueType="num">
                                      <p:cBhvr>
                                        <p:cTn id="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9">
                                            <p:txEl>
                                              <p:pRg st="1" end="1"/>
                                            </p:txEl>
                                          </p:spTgt>
                                        </p:tgtEl>
                                        <p:attrNameLst>
                                          <p:attrName>style.visibility</p:attrName>
                                        </p:attrNameLst>
                                      </p:cBhvr>
                                      <p:to>
                                        <p:strVal val="visible"/>
                                      </p:to>
                                    </p:set>
                                    <p:animEffect transition="in" filter="fade">
                                      <p:cBhvr>
                                        <p:cTn id="13" dur="500"/>
                                        <p:tgtEl>
                                          <p:spTgt spid="19">
                                            <p:txEl>
                                              <p:pRg st="1" end="1"/>
                                            </p:txEl>
                                          </p:spTgt>
                                        </p:tgtEl>
                                      </p:cBhvr>
                                    </p:animEffect>
                                    <p:anim calcmode="lin" valueType="num">
                                      <p:cBhvr>
                                        <p:cTn id="14"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animEffect transition="in" filter="fade">
                                      <p:cBhvr>
                                        <p:cTn id="19" dur="500"/>
                                        <p:tgtEl>
                                          <p:spTgt spid="19">
                                            <p:txEl>
                                              <p:pRg st="2" end="2"/>
                                            </p:txEl>
                                          </p:spTgt>
                                        </p:tgtEl>
                                      </p:cBhvr>
                                    </p:animEffect>
                                    <p:anim calcmode="lin" valueType="num">
                                      <p:cBhvr>
                                        <p:cTn id="20"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19">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19">
                                            <p:txEl>
                                              <p:pRg st="3" end="3"/>
                                            </p:txEl>
                                          </p:spTgt>
                                        </p:tgtEl>
                                        <p:attrNameLst>
                                          <p:attrName>style.visibility</p:attrName>
                                        </p:attrNameLst>
                                      </p:cBhvr>
                                      <p:to>
                                        <p:strVal val="visible"/>
                                      </p:to>
                                    </p:set>
                                    <p:animEffect transition="in" filter="fade">
                                      <p:cBhvr>
                                        <p:cTn id="25" dur="500"/>
                                        <p:tgtEl>
                                          <p:spTgt spid="19">
                                            <p:txEl>
                                              <p:pRg st="3" end="3"/>
                                            </p:txEl>
                                          </p:spTgt>
                                        </p:tgtEl>
                                      </p:cBhvr>
                                    </p:animEffect>
                                    <p:anim calcmode="lin" valueType="num">
                                      <p:cBhvr>
                                        <p:cTn id="26" dur="500" fill="hold"/>
                                        <p:tgtEl>
                                          <p:spTgt spid="19">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xit" presetSubtype="8" fill="hold" nodeType="clickEffect">
                                  <p:stCondLst>
                                    <p:cond delay="0"/>
                                  </p:stCondLst>
                                  <p:childTnLst>
                                    <p:anim calcmode="lin" valueType="num">
                                      <p:cBhvr additive="base">
                                        <p:cTn id="41" dur="500"/>
                                        <p:tgtEl>
                                          <p:spTgt spid="3"/>
                                        </p:tgtEl>
                                        <p:attrNameLst>
                                          <p:attrName>ppt_x</p:attrName>
                                        </p:attrNameLst>
                                      </p:cBhvr>
                                      <p:tavLst>
                                        <p:tav tm="0">
                                          <p:val>
                                            <p:strVal val="ppt_x"/>
                                          </p:val>
                                        </p:tav>
                                        <p:tav tm="100000">
                                          <p:val>
                                            <p:strVal val="0-ppt_w/2"/>
                                          </p:val>
                                        </p:tav>
                                      </p:tavLst>
                                    </p:anim>
                                    <p:anim calcmode="lin" valueType="num">
                                      <p:cBhvr additive="base">
                                        <p:cTn id="42" dur="500"/>
                                        <p:tgtEl>
                                          <p:spTgt spid="3"/>
                                        </p:tgtEl>
                                        <p:attrNameLst>
                                          <p:attrName>ppt_y</p:attrName>
                                        </p:attrNameLst>
                                      </p:cBhvr>
                                      <p:tavLst>
                                        <p:tav tm="0">
                                          <p:val>
                                            <p:strVal val="ppt_y"/>
                                          </p:val>
                                        </p:tav>
                                        <p:tav tm="100000">
                                          <p:val>
                                            <p:strVal val="ppt_y"/>
                                          </p:val>
                                        </p:tav>
                                      </p:tavLst>
                                    </p:anim>
                                    <p:set>
                                      <p:cBhvr>
                                        <p:cTn id="43"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4.3 csv</a:t>
            </a:r>
            <a:r>
              <a:rPr lang="zh-CN" altLang="en-US" sz="2300" dirty="0" smtClean="0">
                <a:solidFill>
                  <a:schemeClr val="tx1">
                    <a:lumMod val="65000"/>
                    <a:lumOff val="35000"/>
                  </a:schemeClr>
                </a:solidFill>
              </a:rPr>
              <a:t>文件读写操作 </a:t>
            </a:r>
            <a:r>
              <a:rPr lang="en-US" altLang="zh-CN" sz="2300" dirty="0" smtClean="0">
                <a:solidFill>
                  <a:schemeClr val="accent2"/>
                </a:solidFill>
              </a:rPr>
              <a:t>2</a:t>
            </a:r>
            <a:r>
              <a:rPr lang="en-US" altLang="zh-CN" sz="2300" dirty="0" smtClean="0">
                <a:solidFill>
                  <a:schemeClr val="tx1">
                    <a:lumMod val="65000"/>
                    <a:lumOff val="35000"/>
                  </a:schemeClr>
                </a:solidFill>
              </a:rPr>
              <a:t>/</a:t>
            </a:r>
            <a:r>
              <a:rPr lang="en-US" altLang="zh-CN" sz="2300" baseline="-25000" dirty="0">
                <a:solidFill>
                  <a:schemeClr val="tx1">
                    <a:lumMod val="65000"/>
                    <a:lumOff val="35000"/>
                  </a:schemeClr>
                </a:solidFill>
              </a:rPr>
              <a:t>2</a:t>
            </a:r>
            <a:endParaRPr lang="zh-CN" altLang="en-US" sz="2300" baseline="-25000" dirty="0">
              <a:solidFill>
                <a:schemeClr val="tx1">
                  <a:lumMod val="65000"/>
                  <a:lumOff val="35000"/>
                </a:schemeClr>
              </a:solidFill>
            </a:endParaRPr>
          </a:p>
        </p:txBody>
      </p:sp>
      <p:sp>
        <p:nvSpPr>
          <p:cNvPr id="19" name="矩形 18"/>
          <p:cNvSpPr/>
          <p:nvPr/>
        </p:nvSpPr>
        <p:spPr>
          <a:xfrm>
            <a:off x="1122089" y="1790308"/>
            <a:ext cx="10355678" cy="1846659"/>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2000" b="1" dirty="0" err="1" smtClean="0">
                <a:solidFill>
                  <a:schemeClr val="tx1">
                    <a:lumMod val="65000"/>
                    <a:lumOff val="35000"/>
                  </a:schemeClr>
                </a:solidFill>
                <a:latin typeface="微软雅黑" panose="020B0503020204020204" pitchFamily="34" charset="-122"/>
                <a:ea typeface="微软雅黑" panose="020B0503020204020204" pitchFamily="34" charset="-122"/>
              </a:rPr>
              <a:t>csv.writer</a:t>
            </a:r>
            <a:r>
              <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csv_file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作用：</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获取一个</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csv</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写入对象 </a:t>
            </a:r>
            <a:r>
              <a:rPr lang="en-US" altLang="zh-CN" sz="1400" dirty="0" smtClean="0">
                <a:solidFill>
                  <a:srgbClr val="C00000"/>
                </a:solidFill>
                <a:latin typeface="微软雅黑" panose="020B0503020204020204" pitchFamily="34" charset="-122"/>
                <a:ea typeface="微软雅黑" panose="020B0503020204020204" pitchFamily="34" charset="-122"/>
              </a:rPr>
              <a:t>_</a:t>
            </a:r>
            <a:r>
              <a:rPr lang="en-US" altLang="zh-CN" sz="1400" dirty="0" err="1" smtClean="0">
                <a:solidFill>
                  <a:srgbClr val="C00000"/>
                </a:solidFill>
                <a:latin typeface="微软雅黑" panose="020B0503020204020204" pitchFamily="34" charset="-122"/>
                <a:ea typeface="微软雅黑" panose="020B0503020204020204" pitchFamily="34" charset="-122"/>
              </a:rPr>
              <a:t>csv.writer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通过该对象的 </a:t>
            </a:r>
            <a:r>
              <a:rPr lang="en-US" altLang="zh-CN" sz="1400" dirty="0" err="1" smtClean="0">
                <a:solidFill>
                  <a:srgbClr val="C00000"/>
                </a:solidFill>
                <a:latin typeface="微软雅黑" panose="020B0503020204020204" pitchFamily="34" charset="-122"/>
                <a:ea typeface="微软雅黑" panose="020B0503020204020204" pitchFamily="34" charset="-122"/>
              </a:rPr>
              <a:t>writerow</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（数据对象）完成单行数据写入；</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通过该对象的 </a:t>
            </a:r>
            <a:r>
              <a:rPr lang="en-US" altLang="zh-CN" sz="1400" dirty="0" err="1" smtClean="0">
                <a:solidFill>
                  <a:srgbClr val="C00000"/>
                </a:solidFill>
                <a:latin typeface="微软雅黑" panose="020B0503020204020204" pitchFamily="34" charset="-122"/>
                <a:ea typeface="微软雅黑" panose="020B0503020204020204" pitchFamily="34" charset="-122"/>
              </a:rPr>
              <a:t>writerows</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（数据对象）完成多行数据写入。</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1353436" y="3887525"/>
            <a:ext cx="6567375" cy="338554"/>
          </a:xfrm>
          <a:prstGeom prst="rect">
            <a:avLst/>
          </a:prstGeom>
        </p:spPr>
        <p:txBody>
          <a:bodyPr wrap="none">
            <a:spAutoFit/>
          </a:bodyPr>
          <a:lstStyle/>
          <a:p>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write</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函数写入</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csv</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文件</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ch02-demo06-csv-reader-writer.py</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400" dirty="0">
              <a:solidFill>
                <a:schemeClr val="bg1">
                  <a:lumMod val="50000"/>
                </a:schemeClr>
              </a:solidFill>
            </a:endParaRPr>
          </a:p>
        </p:txBody>
      </p:sp>
      <p:pic>
        <p:nvPicPr>
          <p:cNvPr id="7" name="图片 6"/>
          <p:cNvPicPr>
            <a:picLocks noChangeAspect="1"/>
          </p:cNvPicPr>
          <p:nvPr/>
        </p:nvPicPr>
        <p:blipFill>
          <a:blip r:embed="rId3"/>
          <a:stretch>
            <a:fillRect/>
          </a:stretch>
        </p:blipFill>
        <p:spPr>
          <a:xfrm>
            <a:off x="1493166" y="4381102"/>
            <a:ext cx="7955295" cy="2142527"/>
          </a:xfrm>
          <a:prstGeom prst="rect">
            <a:avLst/>
          </a:prstGeom>
          <a:ln>
            <a:noFill/>
          </a:ln>
          <a:effectLst>
            <a:outerShdw blurRad="292100" dist="139700" dir="2700000" algn="tl" rotWithShape="0">
              <a:srgbClr val="333333">
                <a:alpha val="65000"/>
              </a:srgbClr>
            </a:outerShdw>
          </a:effectLst>
        </p:spPr>
      </p:pic>
      <p:sp>
        <p:nvSpPr>
          <p:cNvPr id="2" name="矩形 1"/>
          <p:cNvSpPr/>
          <p:nvPr/>
        </p:nvSpPr>
        <p:spPr>
          <a:xfrm>
            <a:off x="7920811" y="5144588"/>
            <a:ext cx="1441420" cy="307777"/>
          </a:xfrm>
          <a:prstGeom prst="rect">
            <a:avLst/>
          </a:prstGeom>
        </p:spPr>
        <p:txBody>
          <a:bodyPr wrap="none">
            <a:spAutoFit/>
          </a:bodyPr>
          <a:lstStyle/>
          <a:p>
            <a:r>
              <a:rPr lang="zh-CN" altLang="en-US" sz="1400" b="1" dirty="0" smtClean="0">
                <a:solidFill>
                  <a:schemeClr val="accent2"/>
                </a:solidFill>
                <a:latin typeface="微软雅黑" panose="020B0503020204020204" pitchFamily="34" charset="-122"/>
                <a:ea typeface="微软雅黑" panose="020B0503020204020204" pitchFamily="34" charset="-122"/>
              </a:rPr>
              <a:t>防止多一个空行</a:t>
            </a:r>
            <a:endParaRPr lang="zh-CN" altLang="en-US" sz="1400" b="1" dirty="0">
              <a:solidFill>
                <a:schemeClr val="accent2"/>
              </a:solidFill>
            </a:endParaRPr>
          </a:p>
        </p:txBody>
      </p:sp>
      <p:cxnSp>
        <p:nvCxnSpPr>
          <p:cNvPr id="10" name="肘形连接符 9"/>
          <p:cNvCxnSpPr/>
          <p:nvPr/>
        </p:nvCxnSpPr>
        <p:spPr>
          <a:xfrm rot="16200000" flipV="1">
            <a:off x="7597900" y="4958773"/>
            <a:ext cx="449644" cy="196178"/>
          </a:xfrm>
          <a:prstGeom prst="bentConnector3">
            <a:avLst>
              <a:gd name="adj1" fmla="val -1599"/>
            </a:avLst>
          </a:prstGeom>
          <a:ln>
            <a:prstDash val="dash"/>
            <a:tailEnd type="triangle"/>
          </a:ln>
        </p:spPr>
        <p:style>
          <a:lnRef idx="1">
            <a:schemeClr val="accent2"/>
          </a:lnRef>
          <a:fillRef idx="0">
            <a:schemeClr val="accent2"/>
          </a:fillRef>
          <a:effectRef idx="0">
            <a:schemeClr val="accent2"/>
          </a:effectRef>
          <a:fontRef idx="minor">
            <a:schemeClr val="tx1"/>
          </a:fontRef>
        </p:style>
      </p:cxnSp>
      <p:sp>
        <p:nvSpPr>
          <p:cNvPr id="13" name="矩形 12"/>
          <p:cNvSpPr/>
          <p:nvPr/>
        </p:nvSpPr>
        <p:spPr>
          <a:xfrm>
            <a:off x="6027987" y="5144588"/>
            <a:ext cx="1261884" cy="307777"/>
          </a:xfrm>
          <a:prstGeom prst="rect">
            <a:avLst/>
          </a:prstGeom>
        </p:spPr>
        <p:txBody>
          <a:bodyPr wrap="none">
            <a:spAutoFit/>
          </a:bodyPr>
          <a:lstStyle/>
          <a:p>
            <a:r>
              <a:rPr lang="zh-CN" altLang="en-US" sz="1400" b="1" dirty="0" smtClean="0">
                <a:solidFill>
                  <a:schemeClr val="accent2"/>
                </a:solidFill>
                <a:latin typeface="微软雅黑" panose="020B0503020204020204" pitchFamily="34" charset="-122"/>
                <a:ea typeface="微软雅黑" panose="020B0503020204020204" pitchFamily="34" charset="-122"/>
              </a:rPr>
              <a:t>防止中文乱码</a:t>
            </a:r>
            <a:endParaRPr lang="zh-CN" altLang="en-US" sz="1400" b="1" dirty="0">
              <a:solidFill>
                <a:schemeClr val="accent2"/>
              </a:solidFill>
            </a:endParaRPr>
          </a:p>
        </p:txBody>
      </p:sp>
      <p:cxnSp>
        <p:nvCxnSpPr>
          <p:cNvPr id="15" name="直接箭头连接符 14"/>
          <p:cNvCxnSpPr/>
          <p:nvPr/>
        </p:nvCxnSpPr>
        <p:spPr>
          <a:xfrm flipV="1">
            <a:off x="6632812" y="4832039"/>
            <a:ext cx="13648" cy="312549"/>
          </a:xfrm>
          <a:prstGeom prst="straightConnector1">
            <a:avLst/>
          </a:prstGeom>
          <a:ln>
            <a:prstDash val="dash"/>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6618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4.3 </a:t>
            </a:r>
            <a:r>
              <a:rPr lang="zh-CN" altLang="en-US" sz="2300" dirty="0" smtClean="0">
                <a:solidFill>
                  <a:schemeClr val="tx1">
                    <a:lumMod val="65000"/>
                    <a:lumOff val="35000"/>
                  </a:schemeClr>
                </a:solidFill>
              </a:rPr>
              <a:t>扩展</a:t>
            </a:r>
            <a:r>
              <a:rPr lang="zh-CN" altLang="en-US" sz="2300" dirty="0">
                <a:solidFill>
                  <a:schemeClr val="tx1">
                    <a:lumMod val="65000"/>
                    <a:lumOff val="35000"/>
                  </a:schemeClr>
                </a:solidFill>
              </a:rPr>
              <a:t>： </a:t>
            </a:r>
            <a:r>
              <a:rPr lang="en-US" altLang="zh-CN" sz="2300" dirty="0" smtClean="0">
                <a:solidFill>
                  <a:schemeClr val="tx1">
                    <a:lumMod val="65000"/>
                    <a:lumOff val="35000"/>
                  </a:schemeClr>
                </a:solidFill>
              </a:rPr>
              <a:t>csv</a:t>
            </a:r>
            <a:r>
              <a:rPr lang="zh-CN" altLang="en-US" sz="2300" dirty="0" smtClean="0">
                <a:solidFill>
                  <a:schemeClr val="tx1">
                    <a:lumMod val="65000"/>
                    <a:lumOff val="35000"/>
                  </a:schemeClr>
                </a:solidFill>
              </a:rPr>
              <a:t>文件读写操作 </a:t>
            </a:r>
            <a:r>
              <a:rPr lang="en-US" altLang="zh-CN" sz="2300" dirty="0">
                <a:solidFill>
                  <a:schemeClr val="accent2"/>
                </a:solidFill>
              </a:rPr>
              <a:t>1</a:t>
            </a:r>
            <a:r>
              <a:rPr lang="en-US" altLang="zh-CN" sz="2300" dirty="0" smtClean="0">
                <a:solidFill>
                  <a:schemeClr val="tx1">
                    <a:lumMod val="65000"/>
                    <a:lumOff val="35000"/>
                  </a:schemeClr>
                </a:solidFill>
              </a:rPr>
              <a:t>/</a:t>
            </a:r>
            <a:r>
              <a:rPr lang="en-US" altLang="zh-CN" sz="2300" baseline="-25000" dirty="0" smtClean="0">
                <a:solidFill>
                  <a:schemeClr val="tx1">
                    <a:lumMod val="65000"/>
                    <a:lumOff val="35000"/>
                  </a:schemeClr>
                </a:solidFill>
              </a:rPr>
              <a:t>2</a:t>
            </a:r>
            <a:endParaRPr lang="zh-CN" altLang="en-US" sz="2300" baseline="-25000" dirty="0">
              <a:solidFill>
                <a:schemeClr val="tx1">
                  <a:lumMod val="65000"/>
                  <a:lumOff val="35000"/>
                </a:schemeClr>
              </a:solidFill>
            </a:endParaRPr>
          </a:p>
        </p:txBody>
      </p:sp>
      <p:sp>
        <p:nvSpPr>
          <p:cNvPr id="19" name="矩形 18"/>
          <p:cNvSpPr/>
          <p:nvPr/>
        </p:nvSpPr>
        <p:spPr>
          <a:xfrm>
            <a:off x="1122089" y="1790308"/>
            <a:ext cx="10355678" cy="1200329"/>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2000" b="1" dirty="0" err="1" smtClean="0">
                <a:solidFill>
                  <a:schemeClr val="tx1">
                    <a:lumMod val="65000"/>
                    <a:lumOff val="35000"/>
                  </a:schemeClr>
                </a:solidFill>
                <a:latin typeface="微软雅黑" panose="020B0503020204020204" pitchFamily="34" charset="-122"/>
                <a:ea typeface="微软雅黑" panose="020B0503020204020204" pitchFamily="34" charset="-122"/>
              </a:rPr>
              <a:t>csv.DictReader</a:t>
            </a:r>
            <a:r>
              <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csv_file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作用：</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获取一个</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csv</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读取对象 </a:t>
            </a:r>
            <a:r>
              <a:rPr lang="en-US" altLang="zh-CN" sz="1400" dirty="0" smtClean="0">
                <a:solidFill>
                  <a:srgbClr val="C00000"/>
                </a:solidFill>
                <a:latin typeface="微软雅黑" panose="020B0503020204020204" pitchFamily="34" charset="-122"/>
                <a:ea typeface="微软雅黑" panose="020B0503020204020204" pitchFamily="34" charset="-122"/>
              </a:rPr>
              <a:t>_</a:t>
            </a:r>
            <a:r>
              <a:rPr lang="en-US" altLang="zh-CN" sz="1400" dirty="0" err="1" smtClean="0">
                <a:solidFill>
                  <a:srgbClr val="C00000"/>
                </a:solidFill>
                <a:latin typeface="微软雅黑" panose="020B0503020204020204" pitchFamily="34" charset="-122"/>
                <a:ea typeface="微软雅黑" panose="020B0503020204020204" pitchFamily="34" charset="-122"/>
              </a:rPr>
              <a:t>csv.dictreader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。同时其获取后的数据可以使用 </a:t>
            </a:r>
            <a:r>
              <a:rPr lang="en-US" altLang="zh-CN" sz="1600" dirty="0" err="1" smtClean="0">
                <a:solidFill>
                  <a:schemeClr val="accent1">
                    <a:lumMod val="75000"/>
                  </a:schemeClr>
                </a:solidFill>
                <a:latin typeface="微软雅黑" panose="020B0503020204020204" pitchFamily="34" charset="-122"/>
                <a:ea typeface="微软雅黑" panose="020B0503020204020204" pitchFamily="34" charset="-122"/>
              </a:rPr>
              <a:t>dict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obj</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直接转换成字典数据类型。</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1353436" y="3177838"/>
            <a:ext cx="8402493" cy="338554"/>
          </a:xfrm>
          <a:prstGeom prst="rect">
            <a:avLst/>
          </a:prstGeom>
        </p:spPr>
        <p:txBody>
          <a:bodyPr wrap="none">
            <a:spAutoFit/>
          </a:bodyPr>
          <a:lstStyle/>
          <a:p>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DictReader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函数读取</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csv</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数据并转化成字典输出</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ch02-demo07-csvdictreader.py</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400" dirty="0">
              <a:solidFill>
                <a:schemeClr val="bg1">
                  <a:lumMod val="50000"/>
                </a:schemeClr>
              </a:solidFill>
            </a:endParaRPr>
          </a:p>
        </p:txBody>
      </p:sp>
      <p:pic>
        <p:nvPicPr>
          <p:cNvPr id="2" name="图片 1"/>
          <p:cNvPicPr>
            <a:picLocks noChangeAspect="1"/>
          </p:cNvPicPr>
          <p:nvPr/>
        </p:nvPicPr>
        <p:blipFill>
          <a:blip r:embed="rId3"/>
          <a:stretch>
            <a:fillRect/>
          </a:stretch>
        </p:blipFill>
        <p:spPr>
          <a:xfrm>
            <a:off x="1451639" y="3703593"/>
            <a:ext cx="5467350" cy="1781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2142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anim calcmode="lin" valueType="num">
                                      <p:cBhvr>
                                        <p:cTn id="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9">
                                            <p:txEl>
                                              <p:pRg st="1" end="1"/>
                                            </p:txEl>
                                          </p:spTgt>
                                        </p:tgtEl>
                                        <p:attrNameLst>
                                          <p:attrName>style.visibility</p:attrName>
                                        </p:attrNameLst>
                                      </p:cBhvr>
                                      <p:to>
                                        <p:strVal val="visible"/>
                                      </p:to>
                                    </p:set>
                                    <p:animEffect transition="in" filter="fade">
                                      <p:cBhvr>
                                        <p:cTn id="13" dur="500"/>
                                        <p:tgtEl>
                                          <p:spTgt spid="19">
                                            <p:txEl>
                                              <p:pRg st="1" end="1"/>
                                            </p:txEl>
                                          </p:spTgt>
                                        </p:tgtEl>
                                      </p:cBhvr>
                                    </p:animEffect>
                                    <p:anim calcmode="lin" valueType="num">
                                      <p:cBhvr>
                                        <p:cTn id="14"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xit" presetSubtype="8" fill="hold" nodeType="clickEffect">
                                  <p:stCondLst>
                                    <p:cond delay="0"/>
                                  </p:stCondLst>
                                  <p:childTnLst>
                                    <p:anim calcmode="lin" valueType="num">
                                      <p:cBhvr additive="base">
                                        <p:cTn id="28" dur="500"/>
                                        <p:tgtEl>
                                          <p:spTgt spid="2"/>
                                        </p:tgtEl>
                                        <p:attrNameLst>
                                          <p:attrName>ppt_x</p:attrName>
                                        </p:attrNameLst>
                                      </p:cBhvr>
                                      <p:tavLst>
                                        <p:tav tm="0">
                                          <p:val>
                                            <p:strVal val="ppt_x"/>
                                          </p:val>
                                        </p:tav>
                                        <p:tav tm="100000">
                                          <p:val>
                                            <p:strVal val="0-ppt_w/2"/>
                                          </p:val>
                                        </p:tav>
                                      </p:tavLst>
                                    </p:anim>
                                    <p:anim calcmode="lin" valueType="num">
                                      <p:cBhvr additive="base">
                                        <p:cTn id="29" dur="500"/>
                                        <p:tgtEl>
                                          <p:spTgt spid="2"/>
                                        </p:tgtEl>
                                        <p:attrNameLst>
                                          <p:attrName>ppt_y</p:attrName>
                                        </p:attrNameLst>
                                      </p:cBhvr>
                                      <p:tavLst>
                                        <p:tav tm="0">
                                          <p:val>
                                            <p:strVal val="ppt_y"/>
                                          </p:val>
                                        </p:tav>
                                        <p:tav tm="100000">
                                          <p:val>
                                            <p:strVal val="ppt_y"/>
                                          </p:val>
                                        </p:tav>
                                      </p:tavLst>
                                    </p:anim>
                                    <p:set>
                                      <p:cBhvr>
                                        <p:cTn id="3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4.3 </a:t>
            </a:r>
            <a:r>
              <a:rPr lang="zh-CN" altLang="en-US" sz="2300" dirty="0" smtClean="0">
                <a:solidFill>
                  <a:schemeClr val="tx1">
                    <a:lumMod val="65000"/>
                    <a:lumOff val="35000"/>
                  </a:schemeClr>
                </a:solidFill>
              </a:rPr>
              <a:t>扩展</a:t>
            </a:r>
            <a:r>
              <a:rPr lang="zh-CN" altLang="en-US" sz="2300" dirty="0">
                <a:solidFill>
                  <a:schemeClr val="tx1">
                    <a:lumMod val="65000"/>
                    <a:lumOff val="35000"/>
                  </a:schemeClr>
                </a:solidFill>
              </a:rPr>
              <a:t>： </a:t>
            </a:r>
            <a:r>
              <a:rPr lang="en-US" altLang="zh-CN" sz="2300" dirty="0">
                <a:solidFill>
                  <a:schemeClr val="tx1">
                    <a:lumMod val="65000"/>
                    <a:lumOff val="35000"/>
                  </a:schemeClr>
                </a:solidFill>
              </a:rPr>
              <a:t>csv</a:t>
            </a:r>
            <a:r>
              <a:rPr lang="zh-CN" altLang="en-US" sz="2300" dirty="0">
                <a:solidFill>
                  <a:schemeClr val="tx1">
                    <a:lumMod val="65000"/>
                    <a:lumOff val="35000"/>
                  </a:schemeClr>
                </a:solidFill>
              </a:rPr>
              <a:t>文件读写操作 </a:t>
            </a:r>
            <a:r>
              <a:rPr lang="en-US" altLang="zh-CN" sz="2300" dirty="0">
                <a:solidFill>
                  <a:schemeClr val="accent2"/>
                </a:solidFill>
              </a:rPr>
              <a:t>1</a:t>
            </a:r>
            <a:r>
              <a:rPr lang="en-US" altLang="zh-CN" sz="2300" dirty="0" smtClean="0">
                <a:solidFill>
                  <a:schemeClr val="tx1">
                    <a:lumMod val="65000"/>
                    <a:lumOff val="35000"/>
                  </a:schemeClr>
                </a:solidFill>
              </a:rPr>
              <a:t>/</a:t>
            </a:r>
            <a:r>
              <a:rPr lang="en-US" altLang="zh-CN" sz="2300" baseline="-25000" dirty="0" smtClean="0">
                <a:solidFill>
                  <a:schemeClr val="tx1">
                    <a:lumMod val="65000"/>
                    <a:lumOff val="35000"/>
                  </a:schemeClr>
                </a:solidFill>
              </a:rPr>
              <a:t>2</a:t>
            </a:r>
            <a:endParaRPr lang="zh-CN" altLang="en-US" sz="2300" baseline="-25000" dirty="0">
              <a:solidFill>
                <a:schemeClr val="tx1">
                  <a:lumMod val="65000"/>
                  <a:lumOff val="35000"/>
                </a:schemeClr>
              </a:solidFill>
            </a:endParaRPr>
          </a:p>
        </p:txBody>
      </p:sp>
      <p:sp>
        <p:nvSpPr>
          <p:cNvPr id="19" name="矩形 18"/>
          <p:cNvSpPr/>
          <p:nvPr/>
        </p:nvSpPr>
        <p:spPr>
          <a:xfrm>
            <a:off x="1122089" y="1790308"/>
            <a:ext cx="10355678" cy="1200329"/>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2000" b="1" dirty="0" err="1" smtClean="0">
                <a:solidFill>
                  <a:schemeClr val="tx1">
                    <a:lumMod val="65000"/>
                    <a:lumOff val="35000"/>
                  </a:schemeClr>
                </a:solidFill>
                <a:latin typeface="微软雅黑" panose="020B0503020204020204" pitchFamily="34" charset="-122"/>
                <a:ea typeface="微软雅黑" panose="020B0503020204020204" pitchFamily="34" charset="-122"/>
              </a:rPr>
              <a:t>csv.DictReader</a:t>
            </a:r>
            <a:r>
              <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csv_file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作用：</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获取一个</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csv</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读取对象 </a:t>
            </a:r>
            <a:r>
              <a:rPr lang="en-US" altLang="zh-CN" sz="1400" dirty="0" smtClean="0">
                <a:solidFill>
                  <a:srgbClr val="C00000"/>
                </a:solidFill>
                <a:latin typeface="微软雅黑" panose="020B0503020204020204" pitchFamily="34" charset="-122"/>
                <a:ea typeface="微软雅黑" panose="020B0503020204020204" pitchFamily="34" charset="-122"/>
              </a:rPr>
              <a:t>_</a:t>
            </a:r>
            <a:r>
              <a:rPr lang="en-US" altLang="zh-CN" sz="1400" dirty="0" err="1" smtClean="0">
                <a:solidFill>
                  <a:srgbClr val="C00000"/>
                </a:solidFill>
                <a:latin typeface="微软雅黑" panose="020B0503020204020204" pitchFamily="34" charset="-122"/>
                <a:ea typeface="微软雅黑" panose="020B0503020204020204" pitchFamily="34" charset="-122"/>
              </a:rPr>
              <a:t>csv.dictreader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。同时其获取后的数据可以使用 </a:t>
            </a:r>
            <a:r>
              <a:rPr lang="en-US" altLang="zh-CN" sz="1600" dirty="0" err="1" smtClean="0">
                <a:solidFill>
                  <a:schemeClr val="accent1">
                    <a:lumMod val="75000"/>
                  </a:schemeClr>
                </a:solidFill>
                <a:latin typeface="微软雅黑" panose="020B0503020204020204" pitchFamily="34" charset="-122"/>
                <a:ea typeface="微软雅黑" panose="020B0503020204020204" pitchFamily="34" charset="-122"/>
              </a:rPr>
              <a:t>dict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obj</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直接转换成字典数据类型。</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1353436" y="3177838"/>
            <a:ext cx="8402493" cy="338554"/>
          </a:xfrm>
          <a:prstGeom prst="rect">
            <a:avLst/>
          </a:prstGeom>
        </p:spPr>
        <p:txBody>
          <a:bodyPr wrap="none">
            <a:spAutoFit/>
          </a:bodyPr>
          <a:lstStyle/>
          <a:p>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DictReader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函数读取</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csv</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数据并转化成字典输出</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ch02-demo07-csvdictreader.py</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400" dirty="0">
              <a:solidFill>
                <a:schemeClr val="bg1">
                  <a:lumMod val="50000"/>
                </a:schemeClr>
              </a:solidFill>
            </a:endParaRPr>
          </a:p>
        </p:txBody>
      </p:sp>
      <p:pic>
        <p:nvPicPr>
          <p:cNvPr id="3" name="图片 2"/>
          <p:cNvPicPr>
            <a:picLocks noChangeAspect="1"/>
          </p:cNvPicPr>
          <p:nvPr/>
        </p:nvPicPr>
        <p:blipFill>
          <a:blip r:embed="rId3"/>
          <a:stretch>
            <a:fillRect/>
          </a:stretch>
        </p:blipFill>
        <p:spPr>
          <a:xfrm>
            <a:off x="1465855" y="3703593"/>
            <a:ext cx="5848350" cy="2495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2827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4.3 </a:t>
            </a:r>
            <a:r>
              <a:rPr lang="zh-CN" altLang="en-US" sz="2300" dirty="0" smtClean="0">
                <a:solidFill>
                  <a:schemeClr val="tx1">
                    <a:lumMod val="65000"/>
                    <a:lumOff val="35000"/>
                  </a:schemeClr>
                </a:solidFill>
              </a:rPr>
              <a:t>扩展</a:t>
            </a:r>
            <a:r>
              <a:rPr lang="zh-CN" altLang="en-US" sz="2300" dirty="0">
                <a:solidFill>
                  <a:schemeClr val="tx1">
                    <a:lumMod val="65000"/>
                    <a:lumOff val="35000"/>
                  </a:schemeClr>
                </a:solidFill>
              </a:rPr>
              <a:t>： </a:t>
            </a:r>
            <a:r>
              <a:rPr lang="en-US" altLang="zh-CN" sz="2300" dirty="0" smtClean="0">
                <a:solidFill>
                  <a:schemeClr val="tx1">
                    <a:lumMod val="65000"/>
                    <a:lumOff val="35000"/>
                  </a:schemeClr>
                </a:solidFill>
              </a:rPr>
              <a:t>csv</a:t>
            </a:r>
            <a:r>
              <a:rPr lang="zh-CN" altLang="en-US" sz="2300" dirty="0" smtClean="0">
                <a:solidFill>
                  <a:schemeClr val="tx1">
                    <a:lumMod val="65000"/>
                    <a:lumOff val="35000"/>
                  </a:schemeClr>
                </a:solidFill>
              </a:rPr>
              <a:t>文件读写操作 </a:t>
            </a:r>
            <a:r>
              <a:rPr lang="en-US" altLang="zh-CN" sz="2300" dirty="0" smtClean="0">
                <a:solidFill>
                  <a:schemeClr val="accent2"/>
                </a:solidFill>
              </a:rPr>
              <a:t>2</a:t>
            </a:r>
            <a:r>
              <a:rPr lang="en-US" altLang="zh-CN" sz="2300" dirty="0" smtClean="0">
                <a:solidFill>
                  <a:schemeClr val="tx1">
                    <a:lumMod val="65000"/>
                    <a:lumOff val="35000"/>
                  </a:schemeClr>
                </a:solidFill>
              </a:rPr>
              <a:t>/</a:t>
            </a:r>
            <a:r>
              <a:rPr lang="en-US" altLang="zh-CN" sz="2300" baseline="-25000" dirty="0" smtClean="0">
                <a:solidFill>
                  <a:schemeClr val="tx1">
                    <a:lumMod val="65000"/>
                    <a:lumOff val="35000"/>
                  </a:schemeClr>
                </a:solidFill>
              </a:rPr>
              <a:t>2</a:t>
            </a:r>
            <a:endParaRPr lang="zh-CN" altLang="en-US" sz="2300" baseline="-25000" dirty="0">
              <a:solidFill>
                <a:schemeClr val="tx1">
                  <a:lumMod val="65000"/>
                  <a:lumOff val="35000"/>
                </a:schemeClr>
              </a:solidFill>
            </a:endParaRPr>
          </a:p>
        </p:txBody>
      </p:sp>
      <p:sp>
        <p:nvSpPr>
          <p:cNvPr id="19" name="矩形 18"/>
          <p:cNvSpPr/>
          <p:nvPr/>
        </p:nvSpPr>
        <p:spPr>
          <a:xfrm>
            <a:off x="1122089" y="1790308"/>
            <a:ext cx="10355678" cy="1200329"/>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2000" b="1" dirty="0" err="1" smtClean="0">
                <a:solidFill>
                  <a:schemeClr val="tx1">
                    <a:lumMod val="65000"/>
                    <a:lumOff val="35000"/>
                  </a:schemeClr>
                </a:solidFill>
                <a:latin typeface="微软雅黑" panose="020B0503020204020204" pitchFamily="34" charset="-122"/>
                <a:ea typeface="微软雅黑" panose="020B0503020204020204" pitchFamily="34" charset="-122"/>
              </a:rPr>
              <a:t>csv.DictWriter</a:t>
            </a:r>
            <a:r>
              <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csv_file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作用：</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获取一个</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csv</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写入对象 </a:t>
            </a:r>
            <a:r>
              <a:rPr lang="en-US" altLang="zh-CN" sz="1400" dirty="0" smtClean="0">
                <a:solidFill>
                  <a:srgbClr val="C00000"/>
                </a:solidFill>
                <a:latin typeface="微软雅黑" panose="020B0503020204020204" pitchFamily="34" charset="-122"/>
                <a:ea typeface="微软雅黑" panose="020B0503020204020204" pitchFamily="34" charset="-122"/>
              </a:rPr>
              <a:t>_</a:t>
            </a:r>
            <a:r>
              <a:rPr lang="en-US" altLang="zh-CN" sz="1400" dirty="0" err="1" smtClean="0">
                <a:solidFill>
                  <a:srgbClr val="C00000"/>
                </a:solidFill>
                <a:latin typeface="微软雅黑" panose="020B0503020204020204" pitchFamily="34" charset="-122"/>
                <a:ea typeface="微软雅黑" panose="020B0503020204020204" pitchFamily="34" charset="-122"/>
              </a:rPr>
              <a:t>csv.dictwriter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该</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对象提供 </a:t>
            </a:r>
            <a:r>
              <a:rPr lang="en-US" altLang="zh-CN" sz="1400" dirty="0" err="1">
                <a:solidFill>
                  <a:srgbClr val="C00000"/>
                </a:solidFill>
                <a:latin typeface="微软雅黑" panose="020B0503020204020204" pitchFamily="34" charset="-122"/>
                <a:ea typeface="微软雅黑" panose="020B0503020204020204" pitchFamily="34" charset="-122"/>
              </a:rPr>
              <a:t>writeheader</a:t>
            </a:r>
            <a:r>
              <a:rPr lang="en-US" altLang="zh-CN" sz="1400" dirty="0" smtClean="0">
                <a:solidFill>
                  <a:srgbClr val="C00000"/>
                </a:solidFill>
                <a:latin typeface="微软雅黑" panose="020B0503020204020204" pitchFamily="34" charset="-122"/>
                <a:ea typeface="微软雅黑" panose="020B0503020204020204" pitchFamily="34" charset="-122"/>
              </a:rPr>
              <a:t>(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完成标题写入。</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1353436" y="3097730"/>
            <a:ext cx="7175875" cy="338554"/>
          </a:xfrm>
          <a:prstGeom prst="rect">
            <a:avLst/>
          </a:prstGeom>
        </p:spPr>
        <p:txBody>
          <a:bodyPr wrap="none">
            <a:spAutoFit/>
          </a:bodyPr>
          <a:lstStyle/>
          <a:p>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DictWriter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函数写入</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csv</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数据文件</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ch02-demo07-csvdictreader.py</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400" dirty="0">
              <a:solidFill>
                <a:schemeClr val="bg1">
                  <a:lumMod val="50000"/>
                </a:schemeClr>
              </a:solidFill>
            </a:endParaRPr>
          </a:p>
        </p:txBody>
      </p:sp>
      <p:pic>
        <p:nvPicPr>
          <p:cNvPr id="3" name="图片 2"/>
          <p:cNvPicPr>
            <a:picLocks noChangeAspect="1"/>
          </p:cNvPicPr>
          <p:nvPr/>
        </p:nvPicPr>
        <p:blipFill>
          <a:blip r:embed="rId3"/>
          <a:stretch>
            <a:fillRect/>
          </a:stretch>
        </p:blipFill>
        <p:spPr>
          <a:xfrm>
            <a:off x="1462618" y="3510888"/>
            <a:ext cx="5319854" cy="3017920"/>
          </a:xfrm>
          <a:prstGeom prst="rect">
            <a:avLst/>
          </a:prstGeom>
          <a:ln>
            <a:noFill/>
          </a:ln>
          <a:effectLst>
            <a:outerShdw blurRad="292100" dist="139700" dir="2700000" algn="tl" rotWithShape="0">
              <a:srgbClr val="333333">
                <a:alpha val="65000"/>
              </a:srgbClr>
            </a:outerShdw>
          </a:effectLst>
        </p:spPr>
      </p:pic>
      <p:sp>
        <p:nvSpPr>
          <p:cNvPr id="7" name="矩形 6"/>
          <p:cNvSpPr/>
          <p:nvPr/>
        </p:nvSpPr>
        <p:spPr>
          <a:xfrm>
            <a:off x="8203316" y="4835182"/>
            <a:ext cx="1010213" cy="307777"/>
          </a:xfrm>
          <a:prstGeom prst="rect">
            <a:avLst/>
          </a:prstGeom>
        </p:spPr>
        <p:txBody>
          <a:bodyPr wrap="none">
            <a:spAutoFit/>
          </a:bodyPr>
          <a:lstStyle/>
          <a:p>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filenames</a:t>
            </a:r>
            <a:endParaRPr lang="zh-CN" altLang="en-US" sz="1400" dirty="0"/>
          </a:p>
        </p:txBody>
      </p:sp>
    </p:spTree>
    <p:extLst>
      <p:ext uri="{BB962C8B-B14F-4D97-AF65-F5344CB8AC3E}">
        <p14:creationId xmlns:p14="http://schemas.microsoft.com/office/powerpoint/2010/main" val="392988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anim calcmode="lin" valueType="num">
                                      <p:cBhvr>
                                        <p:cTn id="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9">
                                            <p:txEl>
                                              <p:pRg st="1" end="1"/>
                                            </p:txEl>
                                          </p:spTgt>
                                        </p:tgtEl>
                                        <p:attrNameLst>
                                          <p:attrName>style.visibility</p:attrName>
                                        </p:attrNameLst>
                                      </p:cBhvr>
                                      <p:to>
                                        <p:strVal val="visible"/>
                                      </p:to>
                                    </p:set>
                                    <p:animEffect transition="in" filter="fade">
                                      <p:cBhvr>
                                        <p:cTn id="13" dur="500"/>
                                        <p:tgtEl>
                                          <p:spTgt spid="19">
                                            <p:txEl>
                                              <p:pRg st="1" end="1"/>
                                            </p:txEl>
                                          </p:spTgt>
                                        </p:tgtEl>
                                      </p:cBhvr>
                                    </p:animEffect>
                                    <p:anim calcmode="lin" valueType="num">
                                      <p:cBhvr>
                                        <p:cTn id="14"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1747" y="2283508"/>
            <a:ext cx="5442939" cy="810532"/>
          </a:xfrm>
        </p:spPr>
        <p:txBody>
          <a:bodyPr>
            <a:normAutofit/>
          </a:bodyPr>
          <a:lstStyle/>
          <a:p>
            <a:pPr algn="ctr"/>
            <a:r>
              <a:rPr lang="en-US" altLang="zh-CN" sz="3000" dirty="0">
                <a:solidFill>
                  <a:schemeClr val="tx1">
                    <a:lumMod val="65000"/>
                    <a:lumOff val="35000"/>
                  </a:schemeClr>
                </a:solidFill>
              </a:rPr>
              <a:t>5</a:t>
            </a:r>
            <a:r>
              <a:rPr lang="en-US" altLang="zh-CN" sz="3000" dirty="0" smtClean="0">
                <a:solidFill>
                  <a:schemeClr val="tx1">
                    <a:lumMod val="65000"/>
                    <a:lumOff val="35000"/>
                  </a:schemeClr>
                </a:solidFill>
              </a:rPr>
              <a:t>. Excel</a:t>
            </a:r>
            <a:r>
              <a:rPr lang="zh-CN" altLang="en-US" sz="3000" dirty="0" smtClean="0">
                <a:solidFill>
                  <a:schemeClr val="tx1">
                    <a:lumMod val="65000"/>
                    <a:lumOff val="35000"/>
                  </a:schemeClr>
                </a:solidFill>
              </a:rPr>
              <a:t>文件读写操作</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常用数据文件操作</a:t>
            </a:r>
            <a:endParaRPr lang="zh-CN" altLang="en-US" sz="2000" b="1" dirty="0">
              <a:solidFill>
                <a:schemeClr val="bg1">
                  <a:lumMod val="95000"/>
                </a:schemeClr>
              </a:solidFill>
            </a:endParaRPr>
          </a:p>
        </p:txBody>
      </p:sp>
      <p:sp>
        <p:nvSpPr>
          <p:cNvPr id="11" name="标题 1"/>
          <p:cNvSpPr txBox="1">
            <a:spLocks/>
          </p:cNvSpPr>
          <p:nvPr/>
        </p:nvSpPr>
        <p:spPr>
          <a:xfrm>
            <a:off x="4885858" y="3302758"/>
            <a:ext cx="4911285" cy="1255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marL="342900" indent="-342900">
              <a:lnSpc>
                <a:spcPct val="150000"/>
              </a:lnSpc>
              <a:buFont typeface="+mj-ea"/>
              <a:buAutoNum type="circleNumDbPlain"/>
            </a:pPr>
            <a:r>
              <a:rPr lang="zh-CN" altLang="en-US" sz="1400" b="0" dirty="0" smtClean="0">
                <a:solidFill>
                  <a:schemeClr val="tx1">
                    <a:lumMod val="65000"/>
                    <a:lumOff val="35000"/>
                  </a:schemeClr>
                </a:solidFill>
              </a:rPr>
              <a:t>模块介绍</a:t>
            </a:r>
            <a:endParaRPr lang="en-US" altLang="zh-CN" sz="1400" b="0" dirty="0" smtClean="0">
              <a:solidFill>
                <a:schemeClr val="tx1">
                  <a:lumMod val="65000"/>
                  <a:lumOff val="35000"/>
                </a:schemeClr>
              </a:solidFill>
            </a:endParaRPr>
          </a:p>
          <a:p>
            <a:pPr marL="342900" indent="-342900">
              <a:lnSpc>
                <a:spcPct val="150000"/>
              </a:lnSpc>
              <a:buFont typeface="+mj-ea"/>
              <a:buAutoNum type="circleNumDbPlain"/>
            </a:pPr>
            <a:r>
              <a:rPr lang="en-US" altLang="zh-CN" sz="1400" b="0" dirty="0" smtClean="0">
                <a:solidFill>
                  <a:schemeClr val="tx1">
                    <a:lumMod val="65000"/>
                    <a:lumOff val="35000"/>
                  </a:schemeClr>
                </a:solidFill>
              </a:rPr>
              <a:t>Excel</a:t>
            </a:r>
            <a:r>
              <a:rPr lang="zh-CN" altLang="en-US" sz="1400" b="0" dirty="0" smtClean="0">
                <a:solidFill>
                  <a:schemeClr val="tx1">
                    <a:lumMod val="65000"/>
                    <a:lumOff val="35000"/>
                  </a:schemeClr>
                </a:solidFill>
              </a:rPr>
              <a:t>写入数据</a:t>
            </a:r>
            <a:endParaRPr lang="en-US" altLang="zh-CN" sz="1400" b="0" dirty="0" smtClean="0">
              <a:solidFill>
                <a:schemeClr val="tx1">
                  <a:lumMod val="65000"/>
                  <a:lumOff val="35000"/>
                </a:schemeClr>
              </a:solidFill>
            </a:endParaRPr>
          </a:p>
          <a:p>
            <a:pPr marL="342900" indent="-342900">
              <a:lnSpc>
                <a:spcPct val="150000"/>
              </a:lnSpc>
              <a:buFont typeface="+mj-ea"/>
              <a:buAutoNum type="circleNumDbPlain"/>
            </a:pPr>
            <a:r>
              <a:rPr lang="en-US" altLang="zh-CN" sz="1400" b="0" dirty="0" smtClean="0">
                <a:solidFill>
                  <a:schemeClr val="tx1">
                    <a:lumMod val="65000"/>
                    <a:lumOff val="35000"/>
                  </a:schemeClr>
                </a:solidFill>
              </a:rPr>
              <a:t>Excel</a:t>
            </a:r>
            <a:r>
              <a:rPr lang="zh-CN" altLang="en-US" sz="1400" b="0" dirty="0" smtClean="0">
                <a:solidFill>
                  <a:schemeClr val="tx1">
                    <a:lumMod val="65000"/>
                    <a:lumOff val="35000"/>
                  </a:schemeClr>
                </a:solidFill>
              </a:rPr>
              <a:t>读取数据</a:t>
            </a:r>
            <a:endParaRPr lang="en-US" altLang="zh-CN" sz="1400" b="0" dirty="0" smtClean="0">
              <a:solidFill>
                <a:schemeClr val="tx1">
                  <a:lumMod val="65000"/>
                  <a:lumOff val="35000"/>
                </a:schemeClr>
              </a:solidFill>
            </a:endParaRPr>
          </a:p>
        </p:txBody>
      </p:sp>
    </p:spTree>
    <p:extLst>
      <p:ext uri="{BB962C8B-B14F-4D97-AF65-F5344CB8AC3E}">
        <p14:creationId xmlns:p14="http://schemas.microsoft.com/office/powerpoint/2010/main" val="34342229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序列化</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03860" y="1062264"/>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1.1 </a:t>
            </a:r>
            <a:r>
              <a:rPr lang="zh-CN" altLang="en-US" sz="2300" dirty="0" smtClean="0">
                <a:solidFill>
                  <a:schemeClr val="tx1">
                    <a:lumMod val="65000"/>
                    <a:lumOff val="35000"/>
                  </a:schemeClr>
                </a:solidFill>
              </a:rPr>
              <a:t>数据对象的序列化</a:t>
            </a:r>
            <a:endParaRPr lang="zh-CN" altLang="en-US" sz="2300" dirty="0">
              <a:solidFill>
                <a:schemeClr val="tx1">
                  <a:lumMod val="65000"/>
                  <a:lumOff val="35000"/>
                </a:schemeClr>
              </a:solidFill>
            </a:endParaRPr>
          </a:p>
        </p:txBody>
      </p:sp>
      <p:sp>
        <p:nvSpPr>
          <p:cNvPr id="12" name="标题 1"/>
          <p:cNvSpPr txBox="1">
            <a:spLocks/>
          </p:cNvSpPr>
          <p:nvPr/>
        </p:nvSpPr>
        <p:spPr>
          <a:xfrm>
            <a:off x="1370975" y="1872795"/>
            <a:ext cx="10024906" cy="1556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marL="285750" indent="-285750">
              <a:lnSpc>
                <a:spcPct val="210000"/>
              </a:lnSpc>
              <a:buFont typeface="Arial" panose="020B0604020202020204" pitchFamily="34" charset="0"/>
              <a:buChar char="•"/>
            </a:pPr>
            <a:r>
              <a:rPr lang="zh-CN" altLang="en-US" sz="1600" dirty="0" smtClean="0">
                <a:solidFill>
                  <a:schemeClr val="tx1">
                    <a:lumMod val="65000"/>
                    <a:lumOff val="35000"/>
                  </a:schemeClr>
                </a:solidFill>
              </a:rPr>
              <a:t>什么是序列化？</a:t>
            </a:r>
            <a:endParaRPr lang="en-US" altLang="zh-CN" sz="1600" dirty="0">
              <a:solidFill>
                <a:schemeClr val="tx1">
                  <a:lumMod val="65000"/>
                  <a:lumOff val="35000"/>
                </a:schemeClr>
              </a:solidFill>
            </a:endParaRPr>
          </a:p>
          <a:p>
            <a:pPr marL="273050" indent="354013">
              <a:lnSpc>
                <a:spcPct val="210000"/>
              </a:lnSpc>
            </a:pPr>
            <a:r>
              <a:rPr lang="zh-CN" altLang="en-US" sz="1600" b="0" dirty="0" smtClean="0">
                <a:solidFill>
                  <a:schemeClr val="tx1">
                    <a:lumMod val="65000"/>
                    <a:lumOff val="35000"/>
                  </a:schemeClr>
                </a:solidFill>
              </a:rPr>
              <a:t>所谓序列化，指的是将编程语言中的各种</a:t>
            </a:r>
            <a:r>
              <a:rPr lang="zh-CN" altLang="en-US" sz="1600" b="0" dirty="0" smtClean="0">
                <a:solidFill>
                  <a:schemeClr val="accent2"/>
                </a:solidFill>
              </a:rPr>
              <a:t>对象转换成字节流</a:t>
            </a:r>
            <a:r>
              <a:rPr lang="zh-CN" altLang="en-US" sz="1600" b="0" dirty="0" smtClean="0">
                <a:solidFill>
                  <a:schemeClr val="tx1">
                    <a:lumMod val="65000"/>
                    <a:lumOff val="35000"/>
                  </a:schemeClr>
                </a:solidFill>
              </a:rPr>
              <a:t>的过程。同时，也可以逆向操作将字节流还原成一个对象，这个过程称之为</a:t>
            </a:r>
            <a:r>
              <a:rPr lang="zh-CN" altLang="en-US" sz="1600" b="0" dirty="0" smtClean="0">
                <a:solidFill>
                  <a:schemeClr val="accent6"/>
                </a:solidFill>
              </a:rPr>
              <a:t>反序列化</a:t>
            </a:r>
            <a:r>
              <a:rPr lang="zh-CN" altLang="en-US" sz="1600" b="0" dirty="0" smtClean="0">
                <a:solidFill>
                  <a:schemeClr val="tx1">
                    <a:lumMod val="65000"/>
                    <a:lumOff val="35000"/>
                  </a:schemeClr>
                </a:solidFill>
              </a:rPr>
              <a:t>。</a:t>
            </a:r>
            <a:endParaRPr lang="en-US" altLang="zh-CN" sz="1600" b="0" dirty="0" smtClean="0">
              <a:solidFill>
                <a:schemeClr val="tx1">
                  <a:lumMod val="65000"/>
                  <a:lumOff val="35000"/>
                </a:schemeClr>
              </a:solidFill>
            </a:endParaRPr>
          </a:p>
        </p:txBody>
      </p:sp>
      <p:sp>
        <p:nvSpPr>
          <p:cNvPr id="3" name="矩形 2"/>
          <p:cNvSpPr/>
          <p:nvPr/>
        </p:nvSpPr>
        <p:spPr>
          <a:xfrm>
            <a:off x="3995474" y="4524695"/>
            <a:ext cx="1452642" cy="553998"/>
          </a:xfrm>
          <a:prstGeom prst="rect">
            <a:avLst/>
          </a:prstGeom>
        </p:spPr>
        <p:txBody>
          <a:bodyPr wrap="none">
            <a:spAutoFit/>
          </a:bodyPr>
          <a:lstStyle/>
          <a:p>
            <a:r>
              <a:rPr lang="en-US" altLang="zh-CN" sz="3000" b="1" dirty="0" smtClean="0">
                <a:solidFill>
                  <a:schemeClr val="tx1">
                    <a:lumMod val="65000"/>
                    <a:lumOff val="35000"/>
                  </a:schemeClr>
                </a:solidFill>
                <a:latin typeface="微软雅黑" panose="020B0503020204020204" pitchFamily="34" charset="-122"/>
                <a:ea typeface="微软雅黑" panose="020B0503020204020204" pitchFamily="34" charset="-122"/>
              </a:rPr>
              <a:t>Object</a:t>
            </a:r>
            <a:endParaRPr lang="zh-CN" altLang="en-US" sz="3000" b="1" dirty="0">
              <a:latin typeface="微软雅黑" panose="020B0503020204020204" pitchFamily="34" charset="-122"/>
              <a:ea typeface="微软雅黑" panose="020B0503020204020204" pitchFamily="34" charset="-122"/>
            </a:endParaRPr>
          </a:p>
        </p:txBody>
      </p:sp>
      <p:sp>
        <p:nvSpPr>
          <p:cNvPr id="9" name="矩形 8"/>
          <p:cNvSpPr/>
          <p:nvPr/>
        </p:nvSpPr>
        <p:spPr>
          <a:xfrm>
            <a:off x="6850131" y="4521052"/>
            <a:ext cx="1240148" cy="553998"/>
          </a:xfrm>
          <a:prstGeom prst="rect">
            <a:avLst/>
          </a:prstGeom>
        </p:spPr>
        <p:txBody>
          <a:bodyPr wrap="none">
            <a:spAutoFit/>
          </a:bodyPr>
          <a:lstStyle/>
          <a:p>
            <a:r>
              <a:rPr lang="en-US" altLang="zh-CN" sz="3000" b="1" dirty="0" smtClean="0">
                <a:solidFill>
                  <a:schemeClr val="tx1">
                    <a:lumMod val="65000"/>
                    <a:lumOff val="35000"/>
                  </a:schemeClr>
                </a:solidFill>
                <a:latin typeface="微软雅黑" panose="020B0503020204020204" pitchFamily="34" charset="-122"/>
                <a:ea typeface="微软雅黑" panose="020B0503020204020204" pitchFamily="34" charset="-122"/>
              </a:rPr>
              <a:t>Bytes</a:t>
            </a:r>
            <a:endParaRPr lang="zh-CN" altLang="en-US" sz="3000" b="1" dirty="0">
              <a:latin typeface="微软雅黑" panose="020B0503020204020204" pitchFamily="34" charset="-122"/>
              <a:ea typeface="微软雅黑" panose="020B0503020204020204" pitchFamily="34" charset="-122"/>
            </a:endParaRPr>
          </a:p>
        </p:txBody>
      </p:sp>
      <p:cxnSp>
        <p:nvCxnSpPr>
          <p:cNvPr id="7" name="肘形连接符 6"/>
          <p:cNvCxnSpPr>
            <a:stCxn id="3" idx="0"/>
            <a:endCxn id="9" idx="0"/>
          </p:cNvCxnSpPr>
          <p:nvPr/>
        </p:nvCxnSpPr>
        <p:spPr>
          <a:xfrm rot="5400000" flipH="1" flipV="1">
            <a:off x="6094179" y="3148669"/>
            <a:ext cx="3643" cy="2748410"/>
          </a:xfrm>
          <a:prstGeom prst="bentConnector3">
            <a:avLst>
              <a:gd name="adj1" fmla="val 6375048"/>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9" idx="2"/>
            <a:endCxn id="3" idx="2"/>
          </p:cNvCxnSpPr>
          <p:nvPr/>
        </p:nvCxnSpPr>
        <p:spPr>
          <a:xfrm rot="5400000">
            <a:off x="6094179" y="3702666"/>
            <a:ext cx="3643" cy="2748410"/>
          </a:xfrm>
          <a:prstGeom prst="bentConnector3">
            <a:avLst>
              <a:gd name="adj1" fmla="val 6375048"/>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5" name="矩形 14"/>
          <p:cNvSpPr/>
          <p:nvPr/>
        </p:nvSpPr>
        <p:spPr>
          <a:xfrm>
            <a:off x="5657418" y="3786033"/>
            <a:ext cx="877163" cy="369332"/>
          </a:xfrm>
          <a:prstGeom prst="rect">
            <a:avLst/>
          </a:prstGeom>
        </p:spPr>
        <p:txBody>
          <a:bodyPr wrap="none">
            <a:spAutoFit/>
          </a:bodyPr>
          <a:lstStyle/>
          <a:p>
            <a:r>
              <a:rPr lang="zh-CN" altLang="en-US" dirty="0">
                <a:solidFill>
                  <a:schemeClr val="accent1">
                    <a:lumMod val="75000"/>
                  </a:schemeClr>
                </a:solidFill>
                <a:latin typeface="微软雅黑" panose="020B0503020204020204" pitchFamily="34" charset="-122"/>
                <a:ea typeface="微软雅黑" panose="020B0503020204020204" pitchFamily="34" charset="-122"/>
              </a:rPr>
              <a:t>序列化</a:t>
            </a:r>
          </a:p>
        </p:txBody>
      </p:sp>
      <p:sp>
        <p:nvSpPr>
          <p:cNvPr id="16" name="矩形 15"/>
          <p:cNvSpPr/>
          <p:nvPr/>
        </p:nvSpPr>
        <p:spPr>
          <a:xfrm>
            <a:off x="5542001" y="5493916"/>
            <a:ext cx="1107996" cy="369332"/>
          </a:xfrm>
          <a:prstGeom prst="rect">
            <a:avLst/>
          </a:prstGeom>
        </p:spPr>
        <p:txBody>
          <a:bodyPr wrap="none">
            <a:spAutoFit/>
          </a:bodyPr>
          <a:lstStyle/>
          <a:p>
            <a:r>
              <a:rPr lang="zh-CN" altLang="en-US" dirty="0" smtClean="0">
                <a:solidFill>
                  <a:schemeClr val="accent2"/>
                </a:solidFill>
                <a:latin typeface="微软雅黑" panose="020B0503020204020204" pitchFamily="34" charset="-122"/>
                <a:ea typeface="微软雅黑" panose="020B0503020204020204" pitchFamily="34" charset="-122"/>
              </a:rPr>
              <a:t>反序列化</a:t>
            </a:r>
            <a:endParaRPr lang="zh-CN" altLang="en-US"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15536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a:solidFill>
                  <a:schemeClr val="tx1">
                    <a:lumMod val="65000"/>
                    <a:lumOff val="35000"/>
                  </a:schemeClr>
                </a:solidFill>
              </a:rPr>
              <a:t>5</a:t>
            </a:r>
            <a:r>
              <a:rPr lang="en-US" altLang="zh-CN" sz="2300" dirty="0" smtClean="0">
                <a:solidFill>
                  <a:schemeClr val="tx1">
                    <a:lumMod val="65000"/>
                    <a:lumOff val="35000"/>
                  </a:schemeClr>
                </a:solidFill>
              </a:rPr>
              <a:t>.1 </a:t>
            </a:r>
            <a:r>
              <a:rPr lang="zh-CN" altLang="en-US" sz="2300" dirty="0">
                <a:solidFill>
                  <a:schemeClr val="tx1">
                    <a:lumMod val="65000"/>
                    <a:lumOff val="35000"/>
                  </a:schemeClr>
                </a:solidFill>
              </a:rPr>
              <a:t>操作</a:t>
            </a:r>
            <a:r>
              <a:rPr lang="en-US" altLang="zh-CN" sz="2300" dirty="0" smtClean="0">
                <a:solidFill>
                  <a:schemeClr val="tx1">
                    <a:lumMod val="65000"/>
                    <a:lumOff val="35000"/>
                  </a:schemeClr>
                </a:solidFill>
              </a:rPr>
              <a:t>excel</a:t>
            </a:r>
            <a:r>
              <a:rPr lang="zh-CN" altLang="en-US" sz="2300" dirty="0" smtClean="0">
                <a:solidFill>
                  <a:schemeClr val="tx1">
                    <a:lumMod val="65000"/>
                    <a:lumOff val="35000"/>
                  </a:schemeClr>
                </a:solidFill>
              </a:rPr>
              <a:t>的模块介绍</a:t>
            </a:r>
            <a:endParaRPr lang="zh-CN" altLang="en-US" sz="2300" dirty="0">
              <a:solidFill>
                <a:schemeClr val="tx1">
                  <a:lumMod val="65000"/>
                  <a:lumOff val="35000"/>
                </a:schemeClr>
              </a:solidFill>
            </a:endParaRPr>
          </a:p>
        </p:txBody>
      </p:sp>
      <p:sp>
        <p:nvSpPr>
          <p:cNvPr id="19" name="矩形 18"/>
          <p:cNvSpPr/>
          <p:nvPr/>
        </p:nvSpPr>
        <p:spPr>
          <a:xfrm>
            <a:off x="1122089" y="1790308"/>
            <a:ext cx="9973542" cy="3046988"/>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对</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Excel</a:t>
            </a: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操作应该是</a:t>
            </a:r>
            <a:r>
              <a:rPr lang="zh-CN"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数据</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存储</a:t>
            </a:r>
            <a:r>
              <a:rPr lang="zh-CN"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过程</a:t>
            </a: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中最重要的格式文件之一</a:t>
            </a:r>
            <a:r>
              <a:rPr lang="zh-CN"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对于</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excel</a:t>
            </a: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文件我们</a:t>
            </a:r>
            <a:r>
              <a:rPr lang="zh-CN"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并不</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陌生</a:t>
            </a:r>
            <a:r>
              <a:rPr lang="zh-CN"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但是</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要完成对</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excel</a:t>
            </a: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文件操作需要使用</a:t>
            </a:r>
            <a:r>
              <a:rPr lang="en-US" altLang="zh-CN" sz="1600" dirty="0">
                <a:solidFill>
                  <a:schemeClr val="accent2"/>
                </a:solidFill>
                <a:latin typeface="微软雅黑" panose="020B0503020204020204" pitchFamily="34" charset="-122"/>
                <a:ea typeface="微软雅黑" panose="020B0503020204020204" pitchFamily="34" charset="-122"/>
              </a:rPr>
              <a:t>pip</a:t>
            </a: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下载</a:t>
            </a:r>
            <a:r>
              <a:rPr lang="zh-CN" altLang="zh-CN" sz="1600" dirty="0">
                <a:solidFill>
                  <a:srgbClr val="C00000"/>
                </a:solidFill>
                <a:latin typeface="微软雅黑" panose="020B0503020204020204" pitchFamily="34" charset="-122"/>
                <a:ea typeface="微软雅黑" panose="020B0503020204020204" pitchFamily="34" charset="-122"/>
              </a:rPr>
              <a:t>外部模块</a:t>
            </a: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包</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语言本身标准模块中不包括对</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excel</a:t>
            </a: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操作的工具</a:t>
            </a:r>
            <a:r>
              <a:rPr lang="zh-CN"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模块</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200000"/>
              </a:lnSpc>
              <a:buFont typeface="Arial" panose="020B0604020202020204" pitchFamily="34" charset="0"/>
              <a:buChar char="•"/>
            </a:pPr>
            <a:r>
              <a:rPr lang="en-US" altLang="zh-CN" sz="1600" b="1" dirty="0" err="1" smtClean="0">
                <a:solidFill>
                  <a:schemeClr val="tx1">
                    <a:lumMod val="65000"/>
                    <a:lumOff val="35000"/>
                  </a:schemeClr>
                </a:solidFill>
                <a:latin typeface="微软雅黑" panose="020B0503020204020204" pitchFamily="34" charset="-122"/>
                <a:ea typeface="微软雅黑" panose="020B0503020204020204" pitchFamily="34" charset="-122"/>
              </a:rPr>
              <a:t>xlrd</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读取</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excel</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文件模块</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200000"/>
              </a:lnSpc>
              <a:buFont typeface="Arial" panose="020B0604020202020204" pitchFamily="34" charset="0"/>
              <a:buChar char="•"/>
            </a:pPr>
            <a:r>
              <a:rPr lang="en-US" altLang="zh-CN" sz="1600" b="1" dirty="0" err="1" smtClean="0">
                <a:solidFill>
                  <a:schemeClr val="tx1">
                    <a:lumMod val="65000"/>
                    <a:lumOff val="35000"/>
                  </a:schemeClr>
                </a:solidFill>
                <a:latin typeface="微软雅黑" panose="020B0503020204020204" pitchFamily="34" charset="-122"/>
                <a:ea typeface="微软雅黑" panose="020B0503020204020204" pitchFamily="34" charset="-122"/>
              </a:rPr>
              <a:t>xlwt</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写入</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excel</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文件</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模块</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Excel</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文件操作的两个重要对象 </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workbook</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工作簿</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 和 </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sheet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（单页）</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772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xEl>
                                              <p:pRg st="2" end="2"/>
                                            </p:txEl>
                                          </p:spTgt>
                                        </p:tgtEl>
                                        <p:attrNameLst>
                                          <p:attrName>style.visibility</p:attrName>
                                        </p:attrNameLst>
                                      </p:cBhvr>
                                      <p:to>
                                        <p:strVal val="visible"/>
                                      </p:to>
                                    </p:set>
                                    <p:animEffect transition="in" filter="fade">
                                      <p:cBhvr>
                                        <p:cTn id="7" dur="500"/>
                                        <p:tgtEl>
                                          <p:spTgt spid="19">
                                            <p:txEl>
                                              <p:pRg st="2" end="2"/>
                                            </p:txEl>
                                          </p:spTgt>
                                        </p:tgtEl>
                                      </p:cBhvr>
                                    </p:animEffect>
                                    <p:anim calcmode="lin" valueType="num">
                                      <p:cBhvr>
                                        <p:cTn id="8"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19">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9">
                                            <p:txEl>
                                              <p:pRg st="3" end="3"/>
                                            </p:txEl>
                                          </p:spTgt>
                                        </p:tgtEl>
                                        <p:attrNameLst>
                                          <p:attrName>style.visibility</p:attrName>
                                        </p:attrNameLst>
                                      </p:cBhvr>
                                      <p:to>
                                        <p:strVal val="visible"/>
                                      </p:to>
                                    </p:set>
                                    <p:animEffect transition="in" filter="fade">
                                      <p:cBhvr>
                                        <p:cTn id="12" dur="500"/>
                                        <p:tgtEl>
                                          <p:spTgt spid="19">
                                            <p:txEl>
                                              <p:pRg st="3" end="3"/>
                                            </p:txEl>
                                          </p:spTgt>
                                        </p:tgtEl>
                                      </p:cBhvr>
                                    </p:animEffect>
                                    <p:anim calcmode="lin" valueType="num">
                                      <p:cBhvr>
                                        <p:cTn id="13" dur="500" fill="hold"/>
                                        <p:tgtEl>
                                          <p:spTgt spid="19">
                                            <p:txEl>
                                              <p:pRg st="3" end="3"/>
                                            </p:txEl>
                                          </p:spTgt>
                                        </p:tgtEl>
                                        <p:attrNameLst>
                                          <p:attrName>ppt_x</p:attrName>
                                        </p:attrNameLst>
                                      </p:cBhvr>
                                      <p:tavLst>
                                        <p:tav tm="0">
                                          <p:val>
                                            <p:strVal val="#ppt_x"/>
                                          </p:val>
                                        </p:tav>
                                        <p:tav tm="100000">
                                          <p:val>
                                            <p:strVal val="#ppt_x"/>
                                          </p:val>
                                        </p:tav>
                                      </p:tavLst>
                                    </p:anim>
                                    <p:anim calcmode="lin" valueType="num">
                                      <p:cBhvr>
                                        <p:cTn id="14" dur="500" fill="hold"/>
                                        <p:tgtEl>
                                          <p:spTgt spid="19">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
                                            <p:txEl>
                                              <p:pRg st="4" end="4"/>
                                            </p:txEl>
                                          </p:spTgt>
                                        </p:tgtEl>
                                        <p:attrNameLst>
                                          <p:attrName>style.visibility</p:attrName>
                                        </p:attrNameLst>
                                      </p:cBhvr>
                                      <p:to>
                                        <p:strVal val="visible"/>
                                      </p:to>
                                    </p:set>
                                    <p:animEffect transition="in" filter="fade">
                                      <p:cBhvr>
                                        <p:cTn id="17" dur="500"/>
                                        <p:tgtEl>
                                          <p:spTgt spid="19">
                                            <p:txEl>
                                              <p:pRg st="4" end="4"/>
                                            </p:txEl>
                                          </p:spTgt>
                                        </p:tgtEl>
                                      </p:cBhvr>
                                    </p:animEffect>
                                    <p:anim calcmode="lin" valueType="num">
                                      <p:cBhvr>
                                        <p:cTn id="18" dur="500" fill="hold"/>
                                        <p:tgtEl>
                                          <p:spTgt spid="19">
                                            <p:txEl>
                                              <p:pRg st="4" end="4"/>
                                            </p:txEl>
                                          </p:spTgt>
                                        </p:tgtEl>
                                        <p:attrNameLst>
                                          <p:attrName>ppt_x</p:attrName>
                                        </p:attrNameLst>
                                      </p:cBhvr>
                                      <p:tavLst>
                                        <p:tav tm="0">
                                          <p:val>
                                            <p:strVal val="#ppt_x"/>
                                          </p:val>
                                        </p:tav>
                                        <p:tav tm="100000">
                                          <p:val>
                                            <p:strVal val="#ppt_x"/>
                                          </p:val>
                                        </p:tav>
                                      </p:tavLst>
                                    </p:anim>
                                    <p:anim calcmode="lin" valueType="num">
                                      <p:cBhvr>
                                        <p:cTn id="19" dur="500" fill="hold"/>
                                        <p:tgtEl>
                                          <p:spTgt spid="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9">
                                            <p:txEl>
                                              <p:pRg st="5" end="5"/>
                                            </p:txEl>
                                          </p:spTgt>
                                        </p:tgtEl>
                                        <p:attrNameLst>
                                          <p:attrName>style.visibility</p:attrName>
                                        </p:attrNameLst>
                                      </p:cBhvr>
                                      <p:to>
                                        <p:strVal val="visible"/>
                                      </p:to>
                                    </p:set>
                                    <p:animEffect transition="in" filter="fade">
                                      <p:cBhvr>
                                        <p:cTn id="24" dur="500"/>
                                        <p:tgtEl>
                                          <p:spTgt spid="19">
                                            <p:txEl>
                                              <p:pRg st="5" end="5"/>
                                            </p:txEl>
                                          </p:spTgt>
                                        </p:tgtEl>
                                      </p:cBhvr>
                                    </p:animEffect>
                                    <p:anim calcmode="lin" valueType="num">
                                      <p:cBhvr>
                                        <p:cTn id="25" dur="500" fill="hold"/>
                                        <p:tgtEl>
                                          <p:spTgt spid="19">
                                            <p:txEl>
                                              <p:pRg st="5" end="5"/>
                                            </p:txEl>
                                          </p:spTgt>
                                        </p:tgtEl>
                                        <p:attrNameLst>
                                          <p:attrName>ppt_x</p:attrName>
                                        </p:attrNameLst>
                                      </p:cBhvr>
                                      <p:tavLst>
                                        <p:tav tm="0">
                                          <p:val>
                                            <p:strVal val="#ppt_x"/>
                                          </p:val>
                                        </p:tav>
                                        <p:tav tm="100000">
                                          <p:val>
                                            <p:strVal val="#ppt_x"/>
                                          </p:val>
                                        </p:tav>
                                      </p:tavLst>
                                    </p:anim>
                                    <p:anim calcmode="lin" valueType="num">
                                      <p:cBhvr>
                                        <p:cTn id="26" dur="500" fill="hold"/>
                                        <p:tgtEl>
                                          <p:spTgt spid="1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5.2 Excel</a:t>
            </a:r>
            <a:r>
              <a:rPr lang="zh-CN" altLang="en-US" sz="2300" dirty="0" smtClean="0">
                <a:solidFill>
                  <a:schemeClr val="tx1">
                    <a:lumMod val="65000"/>
                    <a:lumOff val="35000"/>
                  </a:schemeClr>
                </a:solidFill>
              </a:rPr>
              <a:t>写入操作</a:t>
            </a:r>
            <a:endParaRPr lang="zh-CN" altLang="en-US" sz="2300" dirty="0">
              <a:solidFill>
                <a:schemeClr val="tx1">
                  <a:lumMod val="65000"/>
                  <a:lumOff val="35000"/>
                </a:schemeClr>
              </a:solidFill>
            </a:endParaRPr>
          </a:p>
        </p:txBody>
      </p:sp>
      <p:sp>
        <p:nvSpPr>
          <p:cNvPr id="19" name="矩形 18"/>
          <p:cNvSpPr/>
          <p:nvPr/>
        </p:nvSpPr>
        <p:spPr>
          <a:xfrm>
            <a:off x="1122089" y="1790308"/>
            <a:ext cx="9973542" cy="3539430"/>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b="1" dirty="0" err="1">
                <a:solidFill>
                  <a:schemeClr val="tx1">
                    <a:lumMod val="65000"/>
                    <a:lumOff val="35000"/>
                  </a:schemeClr>
                </a:solidFill>
                <a:latin typeface="微软雅黑" panose="020B0503020204020204" pitchFamily="34" charset="-122"/>
                <a:ea typeface="微软雅黑" panose="020B0503020204020204" pitchFamily="34" charset="-122"/>
              </a:rPr>
              <a:t>x</a:t>
            </a:r>
            <a:r>
              <a:rPr lang="en-US" altLang="zh-CN" sz="1600" b="1" dirty="0" err="1" smtClean="0">
                <a:solidFill>
                  <a:schemeClr val="tx1">
                    <a:lumMod val="65000"/>
                    <a:lumOff val="35000"/>
                  </a:schemeClr>
                </a:solidFill>
                <a:latin typeface="微软雅黑" panose="020B0503020204020204" pitchFamily="34" charset="-122"/>
                <a:ea typeface="微软雅黑" panose="020B0503020204020204" pitchFamily="34" charset="-122"/>
              </a:rPr>
              <a:t>lwt</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模块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主要完成对</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excel</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文件的写入操作，使用 </a:t>
            </a:r>
            <a:r>
              <a:rPr lang="en-US" altLang="zh-CN" sz="1400" dirty="0" smtClean="0">
                <a:solidFill>
                  <a:srgbClr val="C00000"/>
                </a:solidFill>
                <a:latin typeface="微软雅黑" panose="020B0503020204020204" pitchFamily="34" charset="-122"/>
                <a:ea typeface="微软雅黑" panose="020B0503020204020204" pitchFamily="34" charset="-122"/>
              </a:rPr>
              <a:t>import </a:t>
            </a:r>
            <a:r>
              <a:rPr lang="en-US" altLang="zh-CN" sz="1400" dirty="0" err="1" smtClean="0">
                <a:solidFill>
                  <a:srgbClr val="C00000"/>
                </a:solidFill>
                <a:latin typeface="微软雅黑" panose="020B0503020204020204" pitchFamily="34" charset="-122"/>
                <a:ea typeface="微软雅黑" panose="020B0503020204020204" pitchFamily="34" charset="-122"/>
              </a:rPr>
              <a:t>xlwt</a:t>
            </a:r>
            <a:r>
              <a:rPr lang="en-US" altLang="zh-CN" sz="14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前期导入后方可使用</a:t>
            </a:r>
            <a:r>
              <a:rPr lang="zh-CN"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en-US" altLang="zh-CN" sz="1600" b="1" dirty="0" err="1">
                <a:solidFill>
                  <a:schemeClr val="tx1">
                    <a:lumMod val="65000"/>
                    <a:lumOff val="35000"/>
                  </a:schemeClr>
                </a:solidFill>
                <a:latin typeface="微软雅黑" panose="020B0503020204020204" pitchFamily="34" charset="-122"/>
                <a:ea typeface="微软雅黑" panose="020B0503020204020204" pitchFamily="34" charset="-122"/>
              </a:rPr>
              <a:t>xlwt</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模块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完成</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excel</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文件写入的标准步骤：</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20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步骤</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获取</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excel</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文件的绝对路径</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20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步骤</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创建工作簿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workbook</a:t>
            </a:r>
          </a:p>
          <a:p>
            <a:pPr marL="742950" lvl="1" indent="-285750">
              <a:lnSpc>
                <a:spcPct val="20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步骤</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在工作簿中创建</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sheet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页</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20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步骤</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添加数据</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20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步骤</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6</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保存工作簿</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workbook</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142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animEffect transition="in" filter="fade">
                                      <p:cBhvr>
                                        <p:cTn id="7" dur="500"/>
                                        <p:tgtEl>
                                          <p:spTgt spid="19">
                                            <p:txEl>
                                              <p:pRg st="1" end="1"/>
                                            </p:txEl>
                                          </p:spTgt>
                                        </p:tgtEl>
                                      </p:cBhvr>
                                    </p:animEffect>
                                    <p:anim calcmode="lin" valueType="num">
                                      <p:cBhvr>
                                        <p:cTn id="8"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19">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9">
                                            <p:txEl>
                                              <p:pRg st="2" end="2"/>
                                            </p:txEl>
                                          </p:spTgt>
                                        </p:tgtEl>
                                        <p:attrNameLst>
                                          <p:attrName>style.visibility</p:attrName>
                                        </p:attrNameLst>
                                      </p:cBhvr>
                                      <p:to>
                                        <p:strVal val="visible"/>
                                      </p:to>
                                    </p:set>
                                    <p:animEffect transition="in" filter="fade">
                                      <p:cBhvr>
                                        <p:cTn id="12" dur="500"/>
                                        <p:tgtEl>
                                          <p:spTgt spid="19">
                                            <p:txEl>
                                              <p:pRg st="2" end="2"/>
                                            </p:txEl>
                                          </p:spTgt>
                                        </p:tgtEl>
                                      </p:cBhvr>
                                    </p:animEffect>
                                    <p:anim calcmode="lin" valueType="num">
                                      <p:cBhvr>
                                        <p:cTn id="13"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19">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
                                            <p:txEl>
                                              <p:pRg st="3" end="3"/>
                                            </p:txEl>
                                          </p:spTgt>
                                        </p:tgtEl>
                                        <p:attrNameLst>
                                          <p:attrName>style.visibility</p:attrName>
                                        </p:attrNameLst>
                                      </p:cBhvr>
                                      <p:to>
                                        <p:strVal val="visible"/>
                                      </p:to>
                                    </p:set>
                                    <p:animEffect transition="in" filter="fade">
                                      <p:cBhvr>
                                        <p:cTn id="17" dur="500"/>
                                        <p:tgtEl>
                                          <p:spTgt spid="19">
                                            <p:txEl>
                                              <p:pRg st="3" end="3"/>
                                            </p:txEl>
                                          </p:spTgt>
                                        </p:tgtEl>
                                      </p:cBhvr>
                                    </p:animEffect>
                                    <p:anim calcmode="lin" valueType="num">
                                      <p:cBhvr>
                                        <p:cTn id="18" dur="500" fill="hold"/>
                                        <p:tgtEl>
                                          <p:spTgt spid="19">
                                            <p:txEl>
                                              <p:pRg st="3" end="3"/>
                                            </p:txEl>
                                          </p:spTgt>
                                        </p:tgtEl>
                                        <p:attrNameLst>
                                          <p:attrName>ppt_x</p:attrName>
                                        </p:attrNameLst>
                                      </p:cBhvr>
                                      <p:tavLst>
                                        <p:tav tm="0">
                                          <p:val>
                                            <p:strVal val="#ppt_x"/>
                                          </p:val>
                                        </p:tav>
                                        <p:tav tm="100000">
                                          <p:val>
                                            <p:strVal val="#ppt_x"/>
                                          </p:val>
                                        </p:tav>
                                      </p:tavLst>
                                    </p:anim>
                                    <p:anim calcmode="lin" valueType="num">
                                      <p:cBhvr>
                                        <p:cTn id="19" dur="500" fill="hold"/>
                                        <p:tgtEl>
                                          <p:spTgt spid="19">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9">
                                            <p:txEl>
                                              <p:pRg st="4" end="4"/>
                                            </p:txEl>
                                          </p:spTgt>
                                        </p:tgtEl>
                                        <p:attrNameLst>
                                          <p:attrName>style.visibility</p:attrName>
                                        </p:attrNameLst>
                                      </p:cBhvr>
                                      <p:to>
                                        <p:strVal val="visible"/>
                                      </p:to>
                                    </p:set>
                                    <p:animEffect transition="in" filter="fade">
                                      <p:cBhvr>
                                        <p:cTn id="22" dur="500"/>
                                        <p:tgtEl>
                                          <p:spTgt spid="19">
                                            <p:txEl>
                                              <p:pRg st="4" end="4"/>
                                            </p:txEl>
                                          </p:spTgt>
                                        </p:tgtEl>
                                      </p:cBhvr>
                                    </p:animEffect>
                                    <p:anim calcmode="lin" valueType="num">
                                      <p:cBhvr>
                                        <p:cTn id="23" dur="500" fill="hold"/>
                                        <p:tgtEl>
                                          <p:spTgt spid="19">
                                            <p:txEl>
                                              <p:pRg st="4" end="4"/>
                                            </p:txEl>
                                          </p:spTgt>
                                        </p:tgtEl>
                                        <p:attrNameLst>
                                          <p:attrName>ppt_x</p:attrName>
                                        </p:attrNameLst>
                                      </p:cBhvr>
                                      <p:tavLst>
                                        <p:tav tm="0">
                                          <p:val>
                                            <p:strVal val="#ppt_x"/>
                                          </p:val>
                                        </p:tav>
                                        <p:tav tm="100000">
                                          <p:val>
                                            <p:strVal val="#ppt_x"/>
                                          </p:val>
                                        </p:tav>
                                      </p:tavLst>
                                    </p:anim>
                                    <p:anim calcmode="lin" valueType="num">
                                      <p:cBhvr>
                                        <p:cTn id="24" dur="500" fill="hold"/>
                                        <p:tgtEl>
                                          <p:spTgt spid="19">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9">
                                            <p:txEl>
                                              <p:pRg st="5" end="5"/>
                                            </p:txEl>
                                          </p:spTgt>
                                        </p:tgtEl>
                                        <p:attrNameLst>
                                          <p:attrName>style.visibility</p:attrName>
                                        </p:attrNameLst>
                                      </p:cBhvr>
                                      <p:to>
                                        <p:strVal val="visible"/>
                                      </p:to>
                                    </p:set>
                                    <p:animEffect transition="in" filter="fade">
                                      <p:cBhvr>
                                        <p:cTn id="27" dur="500"/>
                                        <p:tgtEl>
                                          <p:spTgt spid="19">
                                            <p:txEl>
                                              <p:pRg st="5" end="5"/>
                                            </p:txEl>
                                          </p:spTgt>
                                        </p:tgtEl>
                                      </p:cBhvr>
                                    </p:animEffect>
                                    <p:anim calcmode="lin" valueType="num">
                                      <p:cBhvr>
                                        <p:cTn id="28" dur="500" fill="hold"/>
                                        <p:tgtEl>
                                          <p:spTgt spid="19">
                                            <p:txEl>
                                              <p:pRg st="5" end="5"/>
                                            </p:txEl>
                                          </p:spTgt>
                                        </p:tgtEl>
                                        <p:attrNameLst>
                                          <p:attrName>ppt_x</p:attrName>
                                        </p:attrNameLst>
                                      </p:cBhvr>
                                      <p:tavLst>
                                        <p:tav tm="0">
                                          <p:val>
                                            <p:strVal val="#ppt_x"/>
                                          </p:val>
                                        </p:tav>
                                        <p:tav tm="100000">
                                          <p:val>
                                            <p:strVal val="#ppt_x"/>
                                          </p:val>
                                        </p:tav>
                                      </p:tavLst>
                                    </p:anim>
                                    <p:anim calcmode="lin" valueType="num">
                                      <p:cBhvr>
                                        <p:cTn id="29" dur="500" fill="hold"/>
                                        <p:tgtEl>
                                          <p:spTgt spid="19">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9">
                                            <p:txEl>
                                              <p:pRg st="6" end="6"/>
                                            </p:txEl>
                                          </p:spTgt>
                                        </p:tgtEl>
                                        <p:attrNameLst>
                                          <p:attrName>style.visibility</p:attrName>
                                        </p:attrNameLst>
                                      </p:cBhvr>
                                      <p:to>
                                        <p:strVal val="visible"/>
                                      </p:to>
                                    </p:set>
                                    <p:animEffect transition="in" filter="fade">
                                      <p:cBhvr>
                                        <p:cTn id="32" dur="500"/>
                                        <p:tgtEl>
                                          <p:spTgt spid="19">
                                            <p:txEl>
                                              <p:pRg st="6" end="6"/>
                                            </p:txEl>
                                          </p:spTgt>
                                        </p:tgtEl>
                                      </p:cBhvr>
                                    </p:animEffect>
                                    <p:anim calcmode="lin" valueType="num">
                                      <p:cBhvr>
                                        <p:cTn id="33" dur="500" fill="hold"/>
                                        <p:tgtEl>
                                          <p:spTgt spid="19">
                                            <p:txEl>
                                              <p:pRg st="6" end="6"/>
                                            </p:txEl>
                                          </p:spTgt>
                                        </p:tgtEl>
                                        <p:attrNameLst>
                                          <p:attrName>ppt_x</p:attrName>
                                        </p:attrNameLst>
                                      </p:cBhvr>
                                      <p:tavLst>
                                        <p:tav tm="0">
                                          <p:val>
                                            <p:strVal val="#ppt_x"/>
                                          </p:val>
                                        </p:tav>
                                        <p:tav tm="100000">
                                          <p:val>
                                            <p:strVal val="#ppt_x"/>
                                          </p:val>
                                        </p:tav>
                                      </p:tavLst>
                                    </p:anim>
                                    <p:anim calcmode="lin" valueType="num">
                                      <p:cBhvr>
                                        <p:cTn id="34" dur="500" fill="hold"/>
                                        <p:tgtEl>
                                          <p:spTgt spid="1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5.2 Excel</a:t>
            </a:r>
            <a:r>
              <a:rPr lang="zh-CN" altLang="en-US" sz="2300" dirty="0" smtClean="0">
                <a:solidFill>
                  <a:schemeClr val="tx1">
                    <a:lumMod val="65000"/>
                    <a:lumOff val="35000"/>
                  </a:schemeClr>
                </a:solidFill>
              </a:rPr>
              <a:t>写入操作</a:t>
            </a:r>
            <a:r>
              <a:rPr lang="zh-CN" altLang="en-US" sz="2300" dirty="0">
                <a:solidFill>
                  <a:schemeClr val="tx1">
                    <a:lumMod val="65000"/>
                    <a:lumOff val="35000"/>
                  </a:schemeClr>
                </a:solidFill>
              </a:rPr>
              <a:t>实现</a:t>
            </a:r>
          </a:p>
        </p:txBody>
      </p:sp>
      <p:sp>
        <p:nvSpPr>
          <p:cNvPr id="19" name="矩形 18"/>
          <p:cNvSpPr/>
          <p:nvPr/>
        </p:nvSpPr>
        <p:spPr>
          <a:xfrm>
            <a:off x="1122089" y="1790308"/>
            <a:ext cx="9973542" cy="4524315"/>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步骤</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获取</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excel</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文件的绝对路径</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步骤</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创建工作簿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workbook</a:t>
            </a:r>
          </a:p>
          <a:p>
            <a:pPr>
              <a:lnSpc>
                <a:spcPct val="20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xlwt</a:t>
            </a:r>
            <a:r>
              <a:rPr lang="en-US" altLang="zh-CN" sz="1600" b="1" dirty="0" err="1">
                <a:solidFill>
                  <a:schemeClr val="accent2"/>
                </a:solidFill>
                <a:latin typeface="微软雅黑" panose="020B0503020204020204" pitchFamily="34" charset="-122"/>
                <a:ea typeface="微软雅黑" panose="020B0503020204020204" pitchFamily="34" charset="-122"/>
              </a:rPr>
              <a:t>.Workbook</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a:solidFill>
                  <a:schemeClr val="accent1">
                    <a:lumMod val="75000"/>
                  </a:schemeClr>
                </a:solidFill>
                <a:latin typeface="微软雅黑" panose="020B0503020204020204" pitchFamily="34" charset="-122"/>
                <a:ea typeface="微软雅黑" panose="020B0503020204020204" pitchFamily="34" charset="-122"/>
              </a:rPr>
              <a:t>encoding</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字符编码集</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workbook</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对象</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步骤</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在工作簿中创建</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sheet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页</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00000"/>
              </a:lnSpc>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workbook</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对象</a:t>
            </a:r>
            <a:r>
              <a:rPr lang="en-US" altLang="zh-CN" sz="1600" b="1" dirty="0" smtClean="0">
                <a:solidFill>
                  <a:schemeClr val="accent2"/>
                </a:solidFill>
                <a:latin typeface="微软雅黑" panose="020B0503020204020204" pitchFamily="34" charset="-122"/>
                <a:ea typeface="微软雅黑" panose="020B0503020204020204" pitchFamily="34" charset="-122"/>
              </a:rPr>
              <a:t>.</a:t>
            </a:r>
            <a:r>
              <a:rPr lang="en-US" altLang="zh-CN" sz="1600" b="1" dirty="0" err="1" smtClean="0">
                <a:solidFill>
                  <a:schemeClr val="accent2"/>
                </a:solidFill>
                <a:latin typeface="微软雅黑" panose="020B0503020204020204" pitchFamily="34" charset="-122"/>
                <a:ea typeface="微软雅黑" panose="020B0503020204020204" pitchFamily="34" charset="-122"/>
              </a:rPr>
              <a:t>add_sheet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rPr>
              <a:t>sheet</a:t>
            </a: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rPr>
              <a:t>单页的名称</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sheet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对象</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步骤</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添加数据</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00000"/>
              </a:lnSpc>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sheet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对象</a:t>
            </a:r>
            <a:r>
              <a:rPr lang="en-US" altLang="zh-CN" sz="1600" b="1" dirty="0" smtClean="0">
                <a:solidFill>
                  <a:schemeClr val="accent2"/>
                </a:solidFill>
                <a:latin typeface="微软雅黑" panose="020B0503020204020204" pitchFamily="34" charset="-122"/>
                <a:ea typeface="微软雅黑" panose="020B0503020204020204" pitchFamily="34" charset="-122"/>
              </a:rPr>
              <a:t>.write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rPr>
              <a:t>行下标 </a:t>
            </a:r>
            <a:r>
              <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rPr>
              <a:t>, </a:t>
            </a: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rPr>
              <a:t>列下标 </a:t>
            </a:r>
            <a:r>
              <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rPr>
              <a:t>, </a:t>
            </a: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rPr>
              <a:t>数据值</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p>
          <a:p>
            <a:pPr marL="285750" indent="-285750">
              <a:lnSpc>
                <a:spcPct val="20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步骤</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保存工作簿</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workbook</a:t>
            </a:r>
          </a:p>
          <a:p>
            <a:pPr>
              <a:lnSpc>
                <a:spcPct val="20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                 函数：</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workbook</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对象</a:t>
            </a:r>
            <a:r>
              <a:rPr lang="en-US" altLang="zh-CN" sz="1600" b="1" dirty="0" smtClean="0">
                <a:solidFill>
                  <a:schemeClr val="accent2"/>
                </a:solidFill>
                <a:latin typeface="微软雅黑" panose="020B0503020204020204" pitchFamily="34" charset="-122"/>
                <a:ea typeface="微软雅黑" panose="020B0503020204020204" pitchFamily="34" charset="-122"/>
              </a:rPr>
              <a:t>.save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rPr>
              <a:t>excel</a:t>
            </a:r>
            <a:r>
              <a:rPr lang="zh-CN" altLang="en-US" sz="1600" dirty="0" smtClean="0">
                <a:solidFill>
                  <a:schemeClr val="accent1">
                    <a:lumMod val="75000"/>
                  </a:schemeClr>
                </a:solidFill>
                <a:latin typeface="微软雅黑" panose="020B0503020204020204" pitchFamily="34" charset="-122"/>
                <a:ea typeface="微软雅黑" panose="020B0503020204020204" pitchFamily="34" charset="-122"/>
              </a:rPr>
              <a:t>文件绝对路径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01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anim calcmode="lin" valueType="num">
                                      <p:cBhvr>
                                        <p:cTn id="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xEl>
                                              <p:pRg st="1" end="1"/>
                                            </p:txEl>
                                          </p:spTgt>
                                        </p:tgtEl>
                                        <p:attrNameLst>
                                          <p:attrName>style.visibility</p:attrName>
                                        </p:attrNameLst>
                                      </p:cBhvr>
                                      <p:to>
                                        <p:strVal val="visible"/>
                                      </p:to>
                                    </p:set>
                                    <p:animEffect transition="in" filter="fade">
                                      <p:cBhvr>
                                        <p:cTn id="14" dur="500"/>
                                        <p:tgtEl>
                                          <p:spTgt spid="19">
                                            <p:txEl>
                                              <p:pRg st="1" end="1"/>
                                            </p:txEl>
                                          </p:spTgt>
                                        </p:tgtEl>
                                      </p:cBhvr>
                                    </p:animEffect>
                                    <p:anim calcmode="lin" valueType="num">
                                      <p:cBhvr>
                                        <p:cTn id="15"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19">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animEffect transition="in" filter="fade">
                                      <p:cBhvr>
                                        <p:cTn id="19" dur="500"/>
                                        <p:tgtEl>
                                          <p:spTgt spid="19">
                                            <p:txEl>
                                              <p:pRg st="2" end="2"/>
                                            </p:txEl>
                                          </p:spTgt>
                                        </p:tgtEl>
                                      </p:cBhvr>
                                    </p:animEffect>
                                    <p:anim calcmode="lin" valueType="num">
                                      <p:cBhvr>
                                        <p:cTn id="20"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9">
                                            <p:txEl>
                                              <p:pRg st="3" end="3"/>
                                            </p:txEl>
                                          </p:spTgt>
                                        </p:tgtEl>
                                        <p:attrNameLst>
                                          <p:attrName>style.visibility</p:attrName>
                                        </p:attrNameLst>
                                      </p:cBhvr>
                                      <p:to>
                                        <p:strVal val="visible"/>
                                      </p:to>
                                    </p:set>
                                    <p:animEffect transition="in" filter="fade">
                                      <p:cBhvr>
                                        <p:cTn id="26" dur="500"/>
                                        <p:tgtEl>
                                          <p:spTgt spid="19">
                                            <p:txEl>
                                              <p:pRg st="3" end="3"/>
                                            </p:txEl>
                                          </p:spTgt>
                                        </p:tgtEl>
                                      </p:cBhvr>
                                    </p:animEffect>
                                    <p:anim calcmode="lin" valueType="num">
                                      <p:cBhvr>
                                        <p:cTn id="27" dur="500" fill="hold"/>
                                        <p:tgtEl>
                                          <p:spTgt spid="19">
                                            <p:txEl>
                                              <p:pRg st="3" end="3"/>
                                            </p:txEl>
                                          </p:spTgt>
                                        </p:tgtEl>
                                        <p:attrNameLst>
                                          <p:attrName>ppt_x</p:attrName>
                                        </p:attrNameLst>
                                      </p:cBhvr>
                                      <p:tavLst>
                                        <p:tav tm="0">
                                          <p:val>
                                            <p:strVal val="#ppt_x"/>
                                          </p:val>
                                        </p:tav>
                                        <p:tav tm="100000">
                                          <p:val>
                                            <p:strVal val="#ppt_x"/>
                                          </p:val>
                                        </p:tav>
                                      </p:tavLst>
                                    </p:anim>
                                    <p:anim calcmode="lin" valueType="num">
                                      <p:cBhvr>
                                        <p:cTn id="28" dur="500" fill="hold"/>
                                        <p:tgtEl>
                                          <p:spTgt spid="19">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9">
                                            <p:txEl>
                                              <p:pRg st="4" end="4"/>
                                            </p:txEl>
                                          </p:spTgt>
                                        </p:tgtEl>
                                        <p:attrNameLst>
                                          <p:attrName>style.visibility</p:attrName>
                                        </p:attrNameLst>
                                      </p:cBhvr>
                                      <p:to>
                                        <p:strVal val="visible"/>
                                      </p:to>
                                    </p:set>
                                    <p:animEffect transition="in" filter="fade">
                                      <p:cBhvr>
                                        <p:cTn id="31" dur="500"/>
                                        <p:tgtEl>
                                          <p:spTgt spid="19">
                                            <p:txEl>
                                              <p:pRg st="4" end="4"/>
                                            </p:txEl>
                                          </p:spTgt>
                                        </p:tgtEl>
                                      </p:cBhvr>
                                    </p:animEffect>
                                    <p:anim calcmode="lin" valueType="num">
                                      <p:cBhvr>
                                        <p:cTn id="32" dur="500" fill="hold"/>
                                        <p:tgtEl>
                                          <p:spTgt spid="19">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9">
                                            <p:txEl>
                                              <p:pRg st="5" end="5"/>
                                            </p:txEl>
                                          </p:spTgt>
                                        </p:tgtEl>
                                        <p:attrNameLst>
                                          <p:attrName>style.visibility</p:attrName>
                                        </p:attrNameLst>
                                      </p:cBhvr>
                                      <p:to>
                                        <p:strVal val="visible"/>
                                      </p:to>
                                    </p:set>
                                    <p:animEffect transition="in" filter="fade">
                                      <p:cBhvr>
                                        <p:cTn id="38" dur="500"/>
                                        <p:tgtEl>
                                          <p:spTgt spid="19">
                                            <p:txEl>
                                              <p:pRg st="5" end="5"/>
                                            </p:txEl>
                                          </p:spTgt>
                                        </p:tgtEl>
                                      </p:cBhvr>
                                    </p:animEffect>
                                    <p:anim calcmode="lin" valueType="num">
                                      <p:cBhvr>
                                        <p:cTn id="39" dur="500" fill="hold"/>
                                        <p:tgtEl>
                                          <p:spTgt spid="19">
                                            <p:txEl>
                                              <p:pRg st="5" end="5"/>
                                            </p:txEl>
                                          </p:spTgt>
                                        </p:tgtEl>
                                        <p:attrNameLst>
                                          <p:attrName>ppt_x</p:attrName>
                                        </p:attrNameLst>
                                      </p:cBhvr>
                                      <p:tavLst>
                                        <p:tav tm="0">
                                          <p:val>
                                            <p:strVal val="#ppt_x"/>
                                          </p:val>
                                        </p:tav>
                                        <p:tav tm="100000">
                                          <p:val>
                                            <p:strVal val="#ppt_x"/>
                                          </p:val>
                                        </p:tav>
                                      </p:tavLst>
                                    </p:anim>
                                    <p:anim calcmode="lin" valueType="num">
                                      <p:cBhvr>
                                        <p:cTn id="40" dur="500" fill="hold"/>
                                        <p:tgtEl>
                                          <p:spTgt spid="19">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9">
                                            <p:txEl>
                                              <p:pRg st="6" end="6"/>
                                            </p:txEl>
                                          </p:spTgt>
                                        </p:tgtEl>
                                        <p:attrNameLst>
                                          <p:attrName>style.visibility</p:attrName>
                                        </p:attrNameLst>
                                      </p:cBhvr>
                                      <p:to>
                                        <p:strVal val="visible"/>
                                      </p:to>
                                    </p:set>
                                    <p:animEffect transition="in" filter="fade">
                                      <p:cBhvr>
                                        <p:cTn id="43" dur="500"/>
                                        <p:tgtEl>
                                          <p:spTgt spid="19">
                                            <p:txEl>
                                              <p:pRg st="6" end="6"/>
                                            </p:txEl>
                                          </p:spTgt>
                                        </p:tgtEl>
                                      </p:cBhvr>
                                    </p:animEffect>
                                    <p:anim calcmode="lin" valueType="num">
                                      <p:cBhvr>
                                        <p:cTn id="44" dur="500" fill="hold"/>
                                        <p:tgtEl>
                                          <p:spTgt spid="19">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1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9">
                                            <p:txEl>
                                              <p:pRg st="7" end="7"/>
                                            </p:txEl>
                                          </p:spTgt>
                                        </p:tgtEl>
                                        <p:attrNameLst>
                                          <p:attrName>style.visibility</p:attrName>
                                        </p:attrNameLst>
                                      </p:cBhvr>
                                      <p:to>
                                        <p:strVal val="visible"/>
                                      </p:to>
                                    </p:set>
                                    <p:animEffect transition="in" filter="fade">
                                      <p:cBhvr>
                                        <p:cTn id="50" dur="500"/>
                                        <p:tgtEl>
                                          <p:spTgt spid="19">
                                            <p:txEl>
                                              <p:pRg st="7" end="7"/>
                                            </p:txEl>
                                          </p:spTgt>
                                        </p:tgtEl>
                                      </p:cBhvr>
                                    </p:animEffect>
                                    <p:anim calcmode="lin" valueType="num">
                                      <p:cBhvr>
                                        <p:cTn id="51" dur="500" fill="hold"/>
                                        <p:tgtEl>
                                          <p:spTgt spid="19">
                                            <p:txEl>
                                              <p:pRg st="7" end="7"/>
                                            </p:txEl>
                                          </p:spTgt>
                                        </p:tgtEl>
                                        <p:attrNameLst>
                                          <p:attrName>ppt_x</p:attrName>
                                        </p:attrNameLst>
                                      </p:cBhvr>
                                      <p:tavLst>
                                        <p:tav tm="0">
                                          <p:val>
                                            <p:strVal val="#ppt_x"/>
                                          </p:val>
                                        </p:tav>
                                        <p:tav tm="100000">
                                          <p:val>
                                            <p:strVal val="#ppt_x"/>
                                          </p:val>
                                        </p:tav>
                                      </p:tavLst>
                                    </p:anim>
                                    <p:anim calcmode="lin" valueType="num">
                                      <p:cBhvr>
                                        <p:cTn id="52" dur="500" fill="hold"/>
                                        <p:tgtEl>
                                          <p:spTgt spid="19">
                                            <p:txEl>
                                              <p:pRg st="7" end="7"/>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9">
                                            <p:txEl>
                                              <p:pRg st="8" end="8"/>
                                            </p:txEl>
                                          </p:spTgt>
                                        </p:tgtEl>
                                        <p:attrNameLst>
                                          <p:attrName>style.visibility</p:attrName>
                                        </p:attrNameLst>
                                      </p:cBhvr>
                                      <p:to>
                                        <p:strVal val="visible"/>
                                      </p:to>
                                    </p:set>
                                    <p:animEffect transition="in" filter="fade">
                                      <p:cBhvr>
                                        <p:cTn id="55" dur="500"/>
                                        <p:tgtEl>
                                          <p:spTgt spid="19">
                                            <p:txEl>
                                              <p:pRg st="8" end="8"/>
                                            </p:txEl>
                                          </p:spTgt>
                                        </p:tgtEl>
                                      </p:cBhvr>
                                    </p:animEffect>
                                    <p:anim calcmode="lin" valueType="num">
                                      <p:cBhvr>
                                        <p:cTn id="56" dur="500" fill="hold"/>
                                        <p:tgtEl>
                                          <p:spTgt spid="19">
                                            <p:txEl>
                                              <p:pRg st="8" end="8"/>
                                            </p:txEl>
                                          </p:spTgt>
                                        </p:tgtEl>
                                        <p:attrNameLst>
                                          <p:attrName>ppt_x</p:attrName>
                                        </p:attrNameLst>
                                      </p:cBhvr>
                                      <p:tavLst>
                                        <p:tav tm="0">
                                          <p:val>
                                            <p:strVal val="#ppt_x"/>
                                          </p:val>
                                        </p:tav>
                                        <p:tav tm="100000">
                                          <p:val>
                                            <p:strVal val="#ppt_x"/>
                                          </p:val>
                                        </p:tav>
                                      </p:tavLst>
                                    </p:anim>
                                    <p:anim calcmode="lin" valueType="num">
                                      <p:cBhvr>
                                        <p:cTn id="57" dur="500" fill="hold"/>
                                        <p:tgtEl>
                                          <p:spTgt spid="19">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5.3 Excel</a:t>
            </a:r>
            <a:r>
              <a:rPr lang="zh-CN" altLang="en-US" sz="2300" dirty="0" smtClean="0">
                <a:solidFill>
                  <a:schemeClr val="tx1">
                    <a:lumMod val="65000"/>
                    <a:lumOff val="35000"/>
                  </a:schemeClr>
                </a:solidFill>
              </a:rPr>
              <a:t>写入操作编码</a:t>
            </a:r>
            <a:endParaRPr lang="zh-CN" altLang="en-US" sz="2300" dirty="0">
              <a:solidFill>
                <a:schemeClr val="tx1">
                  <a:lumMod val="65000"/>
                  <a:lumOff val="35000"/>
                </a:schemeClr>
              </a:solidFill>
            </a:endParaRPr>
          </a:p>
        </p:txBody>
      </p:sp>
      <p:sp>
        <p:nvSpPr>
          <p:cNvPr id="19" name="矩形 18"/>
          <p:cNvSpPr/>
          <p:nvPr/>
        </p:nvSpPr>
        <p:spPr>
          <a:xfrm>
            <a:off x="8291713" y="3429000"/>
            <a:ext cx="3900287" cy="338554"/>
          </a:xfrm>
          <a:prstGeom prst="rect">
            <a:avLst/>
          </a:prstGeom>
        </p:spPr>
        <p:txBody>
          <a:bodyPr wrap="square">
            <a:spAutoFit/>
          </a:bodyPr>
          <a:lstStyle/>
          <a:p>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示例</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ch02-demo08-excel-xlwt.py</a:t>
            </a:r>
          </a:p>
        </p:txBody>
      </p:sp>
      <p:pic>
        <p:nvPicPr>
          <p:cNvPr id="2" name="图片 1"/>
          <p:cNvPicPr>
            <a:picLocks noChangeAspect="1"/>
          </p:cNvPicPr>
          <p:nvPr/>
        </p:nvPicPr>
        <p:blipFill>
          <a:blip r:embed="rId3"/>
          <a:stretch>
            <a:fillRect/>
          </a:stretch>
        </p:blipFill>
        <p:spPr>
          <a:xfrm>
            <a:off x="714901" y="1722305"/>
            <a:ext cx="6581775" cy="4972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372145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文件操作模块介绍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5.4 Excel</a:t>
            </a:r>
            <a:r>
              <a:rPr lang="zh-CN" altLang="en-US" sz="2300" dirty="0">
                <a:solidFill>
                  <a:schemeClr val="tx1">
                    <a:lumMod val="65000"/>
                    <a:lumOff val="35000"/>
                  </a:schemeClr>
                </a:solidFill>
              </a:rPr>
              <a:t>读取</a:t>
            </a:r>
            <a:r>
              <a:rPr lang="zh-CN" altLang="en-US" sz="2300" dirty="0" smtClean="0">
                <a:solidFill>
                  <a:schemeClr val="tx1">
                    <a:lumMod val="65000"/>
                    <a:lumOff val="35000"/>
                  </a:schemeClr>
                </a:solidFill>
              </a:rPr>
              <a:t>操作编码</a:t>
            </a:r>
            <a:endParaRPr lang="zh-CN" altLang="en-US" sz="2300" dirty="0">
              <a:solidFill>
                <a:schemeClr val="tx1">
                  <a:lumMod val="65000"/>
                  <a:lumOff val="35000"/>
                </a:schemeClr>
              </a:solidFill>
            </a:endParaRPr>
          </a:p>
        </p:txBody>
      </p:sp>
      <p:sp>
        <p:nvSpPr>
          <p:cNvPr id="19" name="矩形 18"/>
          <p:cNvSpPr/>
          <p:nvPr/>
        </p:nvSpPr>
        <p:spPr>
          <a:xfrm>
            <a:off x="8291713" y="3429000"/>
            <a:ext cx="3900287" cy="338554"/>
          </a:xfrm>
          <a:prstGeom prst="rect">
            <a:avLst/>
          </a:prstGeom>
        </p:spPr>
        <p:txBody>
          <a:bodyPr wrap="square">
            <a:spAutoFit/>
          </a:bodyPr>
          <a:lstStyle/>
          <a:p>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示例</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ch02-demo09-excel-xlrd.py</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714901" y="1722305"/>
            <a:ext cx="6657975" cy="4657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348803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45" name="标题 1"/>
          <p:cNvSpPr>
            <a:spLocks noGrp="1"/>
          </p:cNvSpPr>
          <p:nvPr>
            <p:ph type="title"/>
          </p:nvPr>
        </p:nvSpPr>
        <p:spPr>
          <a:xfrm>
            <a:off x="4056700" y="2660868"/>
            <a:ext cx="4194709" cy="810532"/>
          </a:xfrm>
        </p:spPr>
        <p:txBody>
          <a:bodyPr>
            <a:normAutofit/>
          </a:bodyPr>
          <a:lstStyle/>
          <a:p>
            <a:pPr algn="ctr"/>
            <a:r>
              <a:rPr lang="en-US" altLang="zh-CN" sz="2000" dirty="0" smtClean="0">
                <a:solidFill>
                  <a:schemeClr val="tx1">
                    <a:lumMod val="65000"/>
                    <a:lumOff val="35000"/>
                  </a:schemeClr>
                </a:solidFill>
              </a:rPr>
              <a:t>Thanks !</a:t>
            </a:r>
            <a:endParaRPr lang="zh-CN" altLang="en-US" sz="2000" dirty="0">
              <a:solidFill>
                <a:schemeClr val="tx1">
                  <a:lumMod val="65000"/>
                  <a:lumOff val="35000"/>
                </a:schemeClr>
              </a:solidFill>
            </a:endParaRPr>
          </a:p>
        </p:txBody>
      </p:sp>
      <p:sp>
        <p:nvSpPr>
          <p:cNvPr id="16" name="标题 1"/>
          <p:cNvSpPr txBox="1">
            <a:spLocks/>
          </p:cNvSpPr>
          <p:nvPr/>
        </p:nvSpPr>
        <p:spPr>
          <a:xfrm>
            <a:off x="4027672" y="3413344"/>
            <a:ext cx="419470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2000" dirty="0">
                <a:solidFill>
                  <a:schemeClr val="tx1">
                    <a:lumMod val="65000"/>
                    <a:lumOff val="35000"/>
                  </a:schemeClr>
                </a:solidFill>
              </a:rPr>
              <a:t>放飞</a:t>
            </a:r>
            <a:r>
              <a:rPr lang="zh-CN" altLang="en-US" sz="2000" dirty="0" smtClean="0">
                <a:solidFill>
                  <a:schemeClr val="tx1">
                    <a:lumMod val="65000"/>
                    <a:lumOff val="35000"/>
                  </a:schemeClr>
                </a:solidFill>
              </a:rPr>
              <a:t>自由梦想，成就卓越人生</a:t>
            </a:r>
            <a:endParaRPr lang="zh-CN" altLang="en-US" sz="2000" dirty="0">
              <a:solidFill>
                <a:schemeClr val="tx1">
                  <a:lumMod val="65000"/>
                  <a:lumOff val="35000"/>
                </a:schemeClr>
              </a:solidFill>
            </a:endParaRPr>
          </a:p>
        </p:txBody>
      </p:sp>
      <p:sp>
        <p:nvSpPr>
          <p:cNvPr id="6"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Python </a:t>
            </a:r>
            <a:r>
              <a:rPr lang="zh-CN" altLang="en-US" sz="2000" b="1" dirty="0" smtClean="0">
                <a:solidFill>
                  <a:schemeClr val="bg1">
                    <a:lumMod val="95000"/>
                  </a:schemeClr>
                </a:solidFill>
              </a:rPr>
              <a:t>快速入门</a:t>
            </a:r>
            <a:endParaRPr lang="zh-CN" altLang="en-US" sz="2000" b="1" dirty="0">
              <a:solidFill>
                <a:schemeClr val="bg1">
                  <a:lumMod val="95000"/>
                </a:schemeClr>
              </a:solidFill>
            </a:endParaRPr>
          </a:p>
        </p:txBody>
      </p:sp>
    </p:spTree>
    <p:extLst>
      <p:ext uri="{BB962C8B-B14F-4D97-AF65-F5344CB8AC3E}">
        <p14:creationId xmlns:p14="http://schemas.microsoft.com/office/powerpoint/2010/main" val="2602522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序列化</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03860" y="1062264"/>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1.2 </a:t>
            </a:r>
            <a:r>
              <a:rPr lang="zh-CN" altLang="en-US" sz="2300" dirty="0" smtClean="0">
                <a:solidFill>
                  <a:schemeClr val="tx1">
                    <a:lumMod val="65000"/>
                    <a:lumOff val="35000"/>
                  </a:schemeClr>
                </a:solidFill>
              </a:rPr>
              <a:t>序列化操作的意义</a:t>
            </a:r>
            <a:endParaRPr lang="zh-CN" altLang="en-US" sz="2300" dirty="0">
              <a:solidFill>
                <a:schemeClr val="tx1">
                  <a:lumMod val="65000"/>
                  <a:lumOff val="35000"/>
                </a:schemeClr>
              </a:solidFill>
            </a:endParaRPr>
          </a:p>
        </p:txBody>
      </p:sp>
      <p:sp>
        <p:nvSpPr>
          <p:cNvPr id="2" name="矩形 1"/>
          <p:cNvSpPr/>
          <p:nvPr/>
        </p:nvSpPr>
        <p:spPr>
          <a:xfrm>
            <a:off x="1023582" y="1839346"/>
            <a:ext cx="9730853" cy="1643527"/>
          </a:xfrm>
          <a:prstGeom prst="rect">
            <a:avLst/>
          </a:prstGeom>
        </p:spPr>
        <p:txBody>
          <a:bodyPr wrap="square">
            <a:spAutoFit/>
          </a:bodyPr>
          <a:lstStyle/>
          <a:p>
            <a:pPr marL="285750" indent="-285750">
              <a:lnSpc>
                <a:spcPct val="210000"/>
              </a:lnSpc>
              <a:buFont typeface="Arial" panose="020B0604020202020204" pitchFamily="34" charset="0"/>
              <a:buChar char="•"/>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cs typeface="+mj-cs"/>
              </a:rPr>
              <a:t>为什么使用序列化？</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cs typeface="+mj-cs"/>
            </a:endParaRPr>
          </a:p>
          <a:p>
            <a:pPr marL="273050" indent="354013">
              <a:lnSpc>
                <a:spcPct val="21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mj-cs"/>
              </a:rPr>
              <a:t>能够让</a:t>
            </a:r>
            <a:r>
              <a:rPr lang="zh-CN" altLang="en-US" sz="1600" dirty="0">
                <a:solidFill>
                  <a:schemeClr val="accent2"/>
                </a:solidFill>
                <a:latin typeface="微软雅黑" panose="020B0503020204020204" pitchFamily="34" charset="-122"/>
                <a:ea typeface="微软雅黑" panose="020B0503020204020204" pitchFamily="34" charset="-122"/>
                <a:cs typeface="+mj-cs"/>
              </a:rPr>
              <a:t>对象永久性保存</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mj-cs"/>
              </a:rPr>
              <a:t>到诸如文件、数据库等数据源中，我们需要将对象首先变为</a:t>
            </a:r>
            <a:r>
              <a:rPr lang="zh-CN" altLang="en-US" sz="1600" dirty="0">
                <a:solidFill>
                  <a:schemeClr val="accent6"/>
                </a:solidFill>
                <a:latin typeface="微软雅黑" panose="020B0503020204020204" pitchFamily="34" charset="-122"/>
                <a:ea typeface="微软雅黑" panose="020B0503020204020204" pitchFamily="34" charset="-122"/>
                <a:cs typeface="+mj-cs"/>
              </a:rPr>
              <a:t>字节流</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mj-cs"/>
              </a:rPr>
              <a:t>，这样就可以通过文件读写操作或数据库读写操作完成数据的永久性存储（这个过程也称为 数据持久化操作）</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cs typeface="+mj-cs"/>
              </a:rPr>
              <a:t>。</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j-cs"/>
            </a:endParaRPr>
          </a:p>
        </p:txBody>
      </p:sp>
      <p:sp>
        <p:nvSpPr>
          <p:cNvPr id="7" name="矩形 6"/>
          <p:cNvSpPr/>
          <p:nvPr/>
        </p:nvSpPr>
        <p:spPr>
          <a:xfrm>
            <a:off x="1452333" y="5026086"/>
            <a:ext cx="1452642" cy="553998"/>
          </a:xfrm>
          <a:prstGeom prst="rect">
            <a:avLst/>
          </a:prstGeom>
        </p:spPr>
        <p:txBody>
          <a:bodyPr wrap="none">
            <a:spAutoFit/>
          </a:bodyPr>
          <a:lstStyle/>
          <a:p>
            <a:r>
              <a:rPr lang="en-US" altLang="zh-CN" sz="3000" b="1" dirty="0" smtClean="0">
                <a:solidFill>
                  <a:schemeClr val="tx1">
                    <a:lumMod val="65000"/>
                    <a:lumOff val="35000"/>
                  </a:schemeClr>
                </a:solidFill>
                <a:latin typeface="微软雅黑" panose="020B0503020204020204" pitchFamily="34" charset="-122"/>
                <a:ea typeface="微软雅黑" panose="020B0503020204020204" pitchFamily="34" charset="-122"/>
              </a:rPr>
              <a:t>Object</a:t>
            </a:r>
            <a:endParaRPr lang="zh-CN" altLang="en-US" sz="3000" b="1" dirty="0">
              <a:latin typeface="微软雅黑" panose="020B0503020204020204" pitchFamily="34" charset="-122"/>
              <a:ea typeface="微软雅黑" panose="020B0503020204020204" pitchFamily="34" charset="-122"/>
            </a:endParaRPr>
          </a:p>
        </p:txBody>
      </p:sp>
      <p:sp>
        <p:nvSpPr>
          <p:cNvPr id="3" name="剪去单角的矩形 2"/>
          <p:cNvSpPr/>
          <p:nvPr/>
        </p:nvSpPr>
        <p:spPr>
          <a:xfrm>
            <a:off x="8557147" y="4751278"/>
            <a:ext cx="914400" cy="1103615"/>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010101010101010</a:t>
            </a:r>
            <a:endParaRPr lang="zh-CN" altLang="en-US" dirty="0"/>
          </a:p>
        </p:txBody>
      </p:sp>
      <p:sp>
        <p:nvSpPr>
          <p:cNvPr id="9" name="矩形 8"/>
          <p:cNvSpPr/>
          <p:nvPr/>
        </p:nvSpPr>
        <p:spPr>
          <a:xfrm>
            <a:off x="4075109" y="5103030"/>
            <a:ext cx="840551" cy="400110"/>
          </a:xfrm>
          <a:prstGeom prst="rect">
            <a:avLst/>
          </a:prstGeom>
        </p:spPr>
        <p:txBody>
          <a:bodyPr wrap="none">
            <a:spAutoFit/>
          </a:bodyPr>
          <a:lstStyle/>
          <a:p>
            <a:r>
              <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rPr>
              <a:t>Bytes</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5797509" y="5191487"/>
            <a:ext cx="1457515" cy="338554"/>
          </a:xfrm>
          <a:prstGeom prst="rect">
            <a:avLst/>
          </a:prstGeom>
        </p:spPr>
        <p:txBody>
          <a:bodyPr wrap="none">
            <a:spAutoFit/>
          </a:bodyPr>
          <a:lstStyle/>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Bytes Stream</a:t>
            </a:r>
            <a:endParaRPr lang="zh-CN" altLang="en-US" sz="1600" dirty="0">
              <a:latin typeface="微软雅黑" panose="020B0503020204020204" pitchFamily="34" charset="-122"/>
              <a:ea typeface="微软雅黑" panose="020B0503020204020204" pitchFamily="34" charset="-122"/>
            </a:endParaRPr>
          </a:p>
        </p:txBody>
      </p:sp>
      <p:cxnSp>
        <p:nvCxnSpPr>
          <p:cNvPr id="25" name="肘形连接符 24"/>
          <p:cNvCxnSpPr>
            <a:stCxn id="7" idx="0"/>
            <a:endCxn id="9" idx="0"/>
          </p:cNvCxnSpPr>
          <p:nvPr/>
        </p:nvCxnSpPr>
        <p:spPr>
          <a:xfrm rot="16200000" flipH="1">
            <a:off x="3298547" y="3906193"/>
            <a:ext cx="76944" cy="2316731"/>
          </a:xfrm>
          <a:prstGeom prst="bentConnector3">
            <a:avLst>
              <a:gd name="adj1" fmla="val -2970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9" idx="3"/>
          </p:cNvCxnSpPr>
          <p:nvPr/>
        </p:nvCxnSpPr>
        <p:spPr>
          <a:xfrm flipV="1">
            <a:off x="4915660" y="5064558"/>
            <a:ext cx="3450418" cy="238527"/>
          </a:xfrm>
          <a:prstGeom prst="bentConnector3">
            <a:avLst>
              <a:gd name="adj1" fmla="val 191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a:endCxn id="9" idx="2"/>
          </p:cNvCxnSpPr>
          <p:nvPr/>
        </p:nvCxnSpPr>
        <p:spPr>
          <a:xfrm rot="10800000" flipV="1">
            <a:off x="4495386" y="5431418"/>
            <a:ext cx="3870693" cy="71722"/>
          </a:xfrm>
          <a:prstGeom prst="bentConnector4">
            <a:avLst>
              <a:gd name="adj1" fmla="val 17421"/>
              <a:gd name="adj2" fmla="val 41873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直接箭头连接符 32"/>
          <p:cNvCxnSpPr>
            <a:stCxn id="9" idx="1"/>
            <a:endCxn id="7" idx="3"/>
          </p:cNvCxnSpPr>
          <p:nvPr/>
        </p:nvCxnSpPr>
        <p:spPr>
          <a:xfrm flipH="1">
            <a:off x="2904975" y="5303085"/>
            <a:ext cx="117013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4" name="矩形 33"/>
          <p:cNvSpPr/>
          <p:nvPr/>
        </p:nvSpPr>
        <p:spPr>
          <a:xfrm>
            <a:off x="2968660" y="4464394"/>
            <a:ext cx="723275" cy="307777"/>
          </a:xfrm>
          <a:prstGeom prst="rect">
            <a:avLst/>
          </a:prstGeom>
        </p:spPr>
        <p:txBody>
          <a:bodyPr wrap="none">
            <a:spAutoFit/>
          </a:bodyPr>
          <a:lstStyle/>
          <a:p>
            <a:r>
              <a:rPr lang="zh-CN" altLang="en-US" sz="1400" dirty="0">
                <a:solidFill>
                  <a:schemeClr val="accent1">
                    <a:lumMod val="75000"/>
                  </a:schemeClr>
                </a:solidFill>
                <a:latin typeface="微软雅黑" panose="020B0503020204020204" pitchFamily="34" charset="-122"/>
                <a:ea typeface="微软雅黑" panose="020B0503020204020204" pitchFamily="34" charset="-122"/>
              </a:rPr>
              <a:t>序列化</a:t>
            </a:r>
          </a:p>
        </p:txBody>
      </p:sp>
      <p:sp>
        <p:nvSpPr>
          <p:cNvPr id="35" name="矩形 34"/>
          <p:cNvSpPr/>
          <p:nvPr/>
        </p:nvSpPr>
        <p:spPr>
          <a:xfrm>
            <a:off x="3122943" y="5460399"/>
            <a:ext cx="902811" cy="307777"/>
          </a:xfrm>
          <a:prstGeom prst="rect">
            <a:avLst/>
          </a:prstGeom>
        </p:spPr>
        <p:txBody>
          <a:bodyPr wrap="none">
            <a:spAutoFit/>
          </a:bodyPr>
          <a:lstStyle/>
          <a:p>
            <a:r>
              <a:rPr lang="zh-CN" altLang="en-US" sz="1400" dirty="0">
                <a:solidFill>
                  <a:schemeClr val="accent2"/>
                </a:solidFill>
                <a:latin typeface="微软雅黑" panose="020B0503020204020204" pitchFamily="34" charset="-122"/>
                <a:ea typeface="微软雅黑" panose="020B0503020204020204" pitchFamily="34" charset="-122"/>
              </a:rPr>
              <a:t>反</a:t>
            </a:r>
            <a:r>
              <a:rPr lang="zh-CN" altLang="en-US" sz="1400" dirty="0" smtClean="0">
                <a:solidFill>
                  <a:schemeClr val="accent2"/>
                </a:solidFill>
                <a:latin typeface="微软雅黑" panose="020B0503020204020204" pitchFamily="34" charset="-122"/>
                <a:ea typeface="微软雅黑" panose="020B0503020204020204" pitchFamily="34" charset="-122"/>
              </a:rPr>
              <a:t>序列化</a:t>
            </a:r>
            <a:endParaRPr lang="zh-CN" altLang="en-US" sz="1400" dirty="0">
              <a:solidFill>
                <a:schemeClr val="accent2"/>
              </a:solidFill>
              <a:latin typeface="微软雅黑" panose="020B0503020204020204" pitchFamily="34" charset="-122"/>
              <a:ea typeface="微软雅黑" panose="020B0503020204020204" pitchFamily="34" charset="-122"/>
            </a:endParaRPr>
          </a:p>
        </p:txBody>
      </p:sp>
      <p:sp>
        <p:nvSpPr>
          <p:cNvPr id="36" name="矩形 35"/>
          <p:cNvSpPr/>
          <p:nvPr/>
        </p:nvSpPr>
        <p:spPr>
          <a:xfrm>
            <a:off x="6285694" y="4628448"/>
            <a:ext cx="902811" cy="307777"/>
          </a:xfrm>
          <a:prstGeom prst="rect">
            <a:avLst/>
          </a:prstGeom>
        </p:spPr>
        <p:txBody>
          <a:bodyPr wrap="none">
            <a:spAutoFit/>
          </a:bodyPr>
          <a:lstStyle/>
          <a:p>
            <a:r>
              <a:rPr lang="zh-CN" altLang="en-US" sz="1400" dirty="0" smtClean="0">
                <a:solidFill>
                  <a:schemeClr val="accent1">
                    <a:lumMod val="75000"/>
                  </a:schemeClr>
                </a:solidFill>
                <a:latin typeface="微软雅黑" panose="020B0503020204020204" pitchFamily="34" charset="-122"/>
                <a:ea typeface="微软雅黑" panose="020B0503020204020204" pitchFamily="34" charset="-122"/>
              </a:rPr>
              <a:t>写入数据</a:t>
            </a:r>
            <a:endParaRPr lang="zh-CN" altLang="en-US" sz="14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7" name="矩形 36"/>
          <p:cNvSpPr/>
          <p:nvPr/>
        </p:nvSpPr>
        <p:spPr>
          <a:xfrm>
            <a:off x="5685537" y="5872698"/>
            <a:ext cx="902811" cy="307777"/>
          </a:xfrm>
          <a:prstGeom prst="rect">
            <a:avLst/>
          </a:prstGeom>
        </p:spPr>
        <p:txBody>
          <a:bodyPr wrap="none">
            <a:spAutoFit/>
          </a:bodyPr>
          <a:lstStyle/>
          <a:p>
            <a:r>
              <a:rPr lang="zh-CN" altLang="en-US" sz="1400" dirty="0" smtClean="0">
                <a:solidFill>
                  <a:schemeClr val="accent2"/>
                </a:solidFill>
                <a:latin typeface="微软雅黑" panose="020B0503020204020204" pitchFamily="34" charset="-122"/>
                <a:ea typeface="微软雅黑" panose="020B0503020204020204" pitchFamily="34" charset="-122"/>
              </a:rPr>
              <a:t>读取数据</a:t>
            </a:r>
            <a:endParaRPr lang="zh-CN" altLang="en-US" sz="1400" dirty="0">
              <a:solidFill>
                <a:schemeClr val="accent2"/>
              </a:solidFill>
              <a:latin typeface="微软雅黑" panose="020B0503020204020204" pitchFamily="34" charset="-122"/>
              <a:ea typeface="微软雅黑" panose="020B0503020204020204" pitchFamily="34" charset="-122"/>
            </a:endParaRPr>
          </a:p>
        </p:txBody>
      </p:sp>
      <p:sp>
        <p:nvSpPr>
          <p:cNvPr id="38" name="矩形 37"/>
          <p:cNvSpPr/>
          <p:nvPr/>
        </p:nvSpPr>
        <p:spPr>
          <a:xfrm>
            <a:off x="9662615" y="5218307"/>
            <a:ext cx="723275" cy="307777"/>
          </a:xfrm>
          <a:prstGeom prst="rect">
            <a:avLst/>
          </a:prstGeom>
        </p:spPr>
        <p:txBody>
          <a:bodyPr wrap="none">
            <a:spAutoFit/>
          </a:bodyPr>
          <a:lstStyle/>
          <a:p>
            <a:r>
              <a:rPr lang="zh-CN" altLang="en-US" sz="1400" dirty="0" smtClean="0">
                <a:solidFill>
                  <a:schemeClr val="accent4">
                    <a:lumMod val="75000"/>
                  </a:schemeClr>
                </a:solidFill>
                <a:latin typeface="微软雅黑" panose="020B0503020204020204" pitchFamily="34" charset="-122"/>
                <a:ea typeface="微软雅黑" panose="020B0503020204020204" pitchFamily="34" charset="-122"/>
              </a:rPr>
              <a:t>数据源</a:t>
            </a:r>
            <a:endParaRPr lang="en-US" altLang="zh-CN" sz="1400" dirty="0" smtClean="0">
              <a:solidFill>
                <a:schemeClr val="accent4">
                  <a:lumMod val="75000"/>
                </a:schemeClr>
              </a:solidFill>
              <a:latin typeface="微软雅黑" panose="020B0503020204020204" pitchFamily="34" charset="-122"/>
              <a:ea typeface="微软雅黑" panose="020B0503020204020204" pitchFamily="34" charset="-122"/>
            </a:endParaRPr>
          </a:p>
        </p:txBody>
      </p:sp>
      <p:sp>
        <p:nvSpPr>
          <p:cNvPr id="39" name="右大括号 38"/>
          <p:cNvSpPr/>
          <p:nvPr/>
        </p:nvSpPr>
        <p:spPr>
          <a:xfrm rot="16200000">
            <a:off x="5578325" y="360865"/>
            <a:ext cx="420276" cy="7748309"/>
          </a:xfrm>
          <a:prstGeom prst="rightBrace">
            <a:avLst/>
          </a:prstGeom>
          <a:ln>
            <a:solidFill>
              <a:srgbClr val="C00000"/>
            </a:solidFill>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solidFill>
                <a:srgbClr val="C00000"/>
              </a:solidFill>
            </a:endParaRPr>
          </a:p>
        </p:txBody>
      </p:sp>
      <p:sp>
        <p:nvSpPr>
          <p:cNvPr id="40" name="矩形 39"/>
          <p:cNvSpPr/>
          <p:nvPr/>
        </p:nvSpPr>
        <p:spPr>
          <a:xfrm>
            <a:off x="5249326" y="3599988"/>
            <a:ext cx="1082348" cy="307777"/>
          </a:xfrm>
          <a:prstGeom prst="rect">
            <a:avLst/>
          </a:prstGeom>
        </p:spPr>
        <p:txBody>
          <a:bodyPr wrap="none">
            <a:spAutoFit/>
          </a:bodyPr>
          <a:lstStyle/>
          <a:p>
            <a:r>
              <a:rPr lang="zh-CN" altLang="en-US" sz="1400" dirty="0" smtClean="0">
                <a:solidFill>
                  <a:srgbClr val="C00000"/>
                </a:solidFill>
                <a:latin typeface="微软雅黑" panose="020B0503020204020204" pitchFamily="34" charset="-122"/>
                <a:ea typeface="微软雅黑" panose="020B0503020204020204" pitchFamily="34" charset="-122"/>
              </a:rPr>
              <a:t>数据持久化</a:t>
            </a:r>
            <a:endParaRPr lang="zh-CN" altLang="en-US" sz="1400" dirty="0">
              <a:solidFill>
                <a:srgbClr val="C00000"/>
              </a:solidFill>
            </a:endParaRPr>
          </a:p>
        </p:txBody>
      </p:sp>
      <p:cxnSp>
        <p:nvCxnSpPr>
          <p:cNvPr id="42" name="直接箭头连接符 41"/>
          <p:cNvCxnSpPr/>
          <p:nvPr/>
        </p:nvCxnSpPr>
        <p:spPr>
          <a:xfrm>
            <a:off x="6040712" y="4024880"/>
            <a:ext cx="547636"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063319" y="3599988"/>
            <a:ext cx="0" cy="2888263"/>
          </a:xfrm>
          <a:prstGeom prst="line">
            <a:avLst/>
          </a:prstGeom>
          <a:ln w="28575">
            <a:prstDash val="dash"/>
          </a:ln>
        </p:spPr>
        <p:style>
          <a:lnRef idx="1">
            <a:schemeClr val="accent3"/>
          </a:lnRef>
          <a:fillRef idx="0">
            <a:schemeClr val="accent3"/>
          </a:fillRef>
          <a:effectRef idx="0">
            <a:schemeClr val="accent3"/>
          </a:effectRef>
          <a:fontRef idx="minor">
            <a:schemeClr val="tx1"/>
          </a:fontRef>
        </p:style>
      </p:cxnSp>
      <p:cxnSp>
        <p:nvCxnSpPr>
          <p:cNvPr id="48" name="直接连接符 47"/>
          <p:cNvCxnSpPr/>
          <p:nvPr/>
        </p:nvCxnSpPr>
        <p:spPr>
          <a:xfrm>
            <a:off x="8109044" y="3645981"/>
            <a:ext cx="0" cy="2842270"/>
          </a:xfrm>
          <a:prstGeom prst="line">
            <a:avLst/>
          </a:prstGeom>
          <a:ln w="28575">
            <a:prstDash val="dash"/>
          </a:ln>
        </p:spPr>
        <p:style>
          <a:lnRef idx="1">
            <a:schemeClr val="accent3"/>
          </a:lnRef>
          <a:fillRef idx="0">
            <a:schemeClr val="accent3"/>
          </a:fillRef>
          <a:effectRef idx="0">
            <a:schemeClr val="accent3"/>
          </a:effectRef>
          <a:fontRef idx="minor">
            <a:schemeClr val="tx1"/>
          </a:fontRef>
        </p:style>
      </p:cxnSp>
      <p:sp>
        <p:nvSpPr>
          <p:cNvPr id="49" name="矩形 48"/>
          <p:cNvSpPr/>
          <p:nvPr/>
        </p:nvSpPr>
        <p:spPr>
          <a:xfrm>
            <a:off x="3066075" y="6180475"/>
            <a:ext cx="723275" cy="307777"/>
          </a:xfrm>
          <a:prstGeom prst="rect">
            <a:avLst/>
          </a:prstGeom>
        </p:spPr>
        <p:txBody>
          <a:bodyPr wrap="none">
            <a:spAutoFit/>
          </a:bodyPr>
          <a:lstStyle/>
          <a:p>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程序端</a:t>
            </a:r>
            <a:endParaRPr lang="zh-CN" altLang="en-US" sz="1400" b="1" dirty="0"/>
          </a:p>
        </p:txBody>
      </p:sp>
      <p:sp>
        <p:nvSpPr>
          <p:cNvPr id="50" name="矩形 49"/>
          <p:cNvSpPr/>
          <p:nvPr/>
        </p:nvSpPr>
        <p:spPr>
          <a:xfrm>
            <a:off x="8680426" y="6180475"/>
            <a:ext cx="723275" cy="307777"/>
          </a:xfrm>
          <a:prstGeom prst="rect">
            <a:avLst/>
          </a:prstGeom>
        </p:spPr>
        <p:txBody>
          <a:bodyPr wrap="none">
            <a:spAutoFit/>
          </a:bodyPr>
          <a:lstStyle/>
          <a:p>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存储端</a:t>
            </a:r>
            <a:endParaRPr lang="zh-CN" altLang="en-US" sz="1400" b="1" dirty="0"/>
          </a:p>
        </p:txBody>
      </p:sp>
      <p:sp>
        <p:nvSpPr>
          <p:cNvPr id="51" name="矩形 50"/>
          <p:cNvSpPr/>
          <p:nvPr/>
        </p:nvSpPr>
        <p:spPr>
          <a:xfrm>
            <a:off x="5802991" y="6180474"/>
            <a:ext cx="723275" cy="307777"/>
          </a:xfrm>
          <a:prstGeom prst="rect">
            <a:avLst/>
          </a:prstGeom>
        </p:spPr>
        <p:txBody>
          <a:bodyPr wrap="none">
            <a:spAutoFit/>
          </a:bodyPr>
          <a:lstStyle/>
          <a:p>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传输层</a:t>
            </a:r>
            <a:endParaRPr lang="zh-CN" altLang="en-US" sz="1400" b="1" dirty="0"/>
          </a:p>
        </p:txBody>
      </p:sp>
      <p:cxnSp>
        <p:nvCxnSpPr>
          <p:cNvPr id="55" name="肘形连接符 54"/>
          <p:cNvCxnSpPr/>
          <p:nvPr/>
        </p:nvCxnSpPr>
        <p:spPr>
          <a:xfrm>
            <a:off x="8572383" y="4024880"/>
            <a:ext cx="457201" cy="174131"/>
          </a:xfrm>
          <a:prstGeom prst="bentConnector3">
            <a:avLst>
              <a:gd name="adj1" fmla="val 100746"/>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肘形连接符 58"/>
          <p:cNvCxnSpPr/>
          <p:nvPr/>
        </p:nvCxnSpPr>
        <p:spPr>
          <a:xfrm flipV="1">
            <a:off x="2196219" y="4012776"/>
            <a:ext cx="454809" cy="183938"/>
          </a:xfrm>
          <a:prstGeom prst="bentConnector3">
            <a:avLst>
              <a:gd name="adj1" fmla="val 1988"/>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101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序列化</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03860" y="1062264"/>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1.3 </a:t>
            </a:r>
            <a:r>
              <a:rPr lang="zh-CN" altLang="en-US" sz="2300" dirty="0" smtClean="0">
                <a:solidFill>
                  <a:schemeClr val="tx1">
                    <a:lumMod val="65000"/>
                    <a:lumOff val="35000"/>
                  </a:schemeClr>
                </a:solidFill>
              </a:rPr>
              <a:t>序列化应用的场景</a:t>
            </a:r>
            <a:endParaRPr lang="zh-CN" altLang="en-US" sz="2300" dirty="0">
              <a:solidFill>
                <a:schemeClr val="tx1">
                  <a:lumMod val="65000"/>
                  <a:lumOff val="35000"/>
                </a:schemeClr>
              </a:solidFill>
            </a:endParaRPr>
          </a:p>
        </p:txBody>
      </p:sp>
      <p:sp>
        <p:nvSpPr>
          <p:cNvPr id="2" name="矩形 1"/>
          <p:cNvSpPr/>
          <p:nvPr/>
        </p:nvSpPr>
        <p:spPr>
          <a:xfrm>
            <a:off x="1260142" y="1872796"/>
            <a:ext cx="9617123" cy="4228850"/>
          </a:xfrm>
          <a:prstGeom prst="rect">
            <a:avLst/>
          </a:prstGeom>
        </p:spPr>
        <p:txBody>
          <a:bodyPr wrap="square">
            <a:spAutoFit/>
          </a:bodyPr>
          <a:lstStyle/>
          <a:p>
            <a:pPr marL="285750" indent="-285750">
              <a:lnSpc>
                <a:spcPct val="21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cs typeface="+mj-cs"/>
              </a:rPr>
              <a:t>什么</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cs typeface="+mj-cs"/>
              </a:rPr>
              <a:t>时候使用序列化？</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cs typeface="+mj-cs"/>
            </a:endParaRPr>
          </a:p>
          <a:p>
            <a:pPr marL="273050" indent="354013">
              <a:lnSpc>
                <a:spcPct val="21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mj-cs"/>
              </a:rPr>
              <a:t>我们经常会将程序的数据存储在如列表、字典等序列对象中临时存储，但是一旦程序结束，这些对象就会从内存中消失，无法永久性的保存下来</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cs typeface="+mj-cs"/>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cs typeface="+mj-cs"/>
            </a:endParaRPr>
          </a:p>
          <a:p>
            <a:pPr marL="982663" indent="-355600">
              <a:lnSpc>
                <a:spcPct val="210000"/>
              </a:lnSpc>
              <a:buFont typeface="+mj-lt"/>
              <a:buAutoNum type="arabicPeriod"/>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cs typeface="+mj-cs"/>
              </a:rPr>
              <a:t>数据写入文本文件</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cs typeface="+mj-cs"/>
            </a:endParaRPr>
          </a:p>
          <a:p>
            <a:pPr marL="982663" indent="-355600">
              <a:lnSpc>
                <a:spcPct val="210000"/>
              </a:lnSpc>
              <a:buFont typeface="+mj-lt"/>
              <a:buAutoNum type="arabicPeriod"/>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cs typeface="+mj-cs"/>
              </a:rPr>
              <a:t>二进制文件读写</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cs typeface="+mj-cs"/>
            </a:endParaRPr>
          </a:p>
          <a:p>
            <a:pPr marL="982663" indent="-355600">
              <a:lnSpc>
                <a:spcPct val="210000"/>
              </a:lnSpc>
              <a:buFont typeface="+mj-lt"/>
              <a:buAutoNum type="arabicPeriod"/>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cs typeface="+mj-cs"/>
              </a:rPr>
              <a:t>数据写入数据库</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cs typeface="+mj-cs"/>
            </a:endParaRPr>
          </a:p>
          <a:p>
            <a:pPr marL="627063">
              <a:lnSpc>
                <a:spcPct val="210000"/>
              </a:lnSpc>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cs typeface="+mj-cs"/>
              </a:rPr>
              <a:t>      ……</a:t>
            </a:r>
          </a:p>
          <a:p>
            <a:pPr marL="627063">
              <a:lnSpc>
                <a:spcPct val="21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cs typeface="+mj-cs"/>
              </a:rPr>
              <a:t>总言之，数据写入任何可以写入的、可保存的介质中存储时</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cs typeface="+mj-cs"/>
              </a:rPr>
              <a:t>……</a:t>
            </a:r>
          </a:p>
        </p:txBody>
      </p:sp>
    </p:spTree>
    <p:extLst>
      <p:ext uri="{BB962C8B-B14F-4D97-AF65-F5344CB8AC3E}">
        <p14:creationId xmlns:p14="http://schemas.microsoft.com/office/powerpoint/2010/main" val="10143602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1747" y="2283508"/>
            <a:ext cx="5442939" cy="810532"/>
          </a:xfrm>
        </p:spPr>
        <p:txBody>
          <a:bodyPr>
            <a:normAutofit/>
          </a:bodyPr>
          <a:lstStyle/>
          <a:p>
            <a:pPr algn="ctr"/>
            <a:r>
              <a:rPr lang="en-US" altLang="zh-CN" sz="3000" dirty="0" smtClean="0">
                <a:solidFill>
                  <a:schemeClr val="tx1">
                    <a:lumMod val="65000"/>
                    <a:lumOff val="35000"/>
                  </a:schemeClr>
                </a:solidFill>
              </a:rPr>
              <a:t>2. Python</a:t>
            </a:r>
            <a:r>
              <a:rPr lang="zh-CN" altLang="en-US" sz="3000" dirty="0" smtClean="0">
                <a:solidFill>
                  <a:schemeClr val="tx1">
                    <a:lumMod val="65000"/>
                    <a:lumOff val="35000"/>
                  </a:schemeClr>
                </a:solidFill>
              </a:rPr>
              <a:t>序列化操作</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常用数据文件操作</a:t>
            </a:r>
            <a:endParaRPr lang="zh-CN" altLang="en-US" sz="2000" b="1" dirty="0">
              <a:solidFill>
                <a:schemeClr val="bg1">
                  <a:lumMod val="95000"/>
                </a:schemeClr>
              </a:solidFill>
            </a:endParaRPr>
          </a:p>
        </p:txBody>
      </p:sp>
      <p:sp>
        <p:nvSpPr>
          <p:cNvPr id="11" name="标题 1"/>
          <p:cNvSpPr txBox="1">
            <a:spLocks/>
          </p:cNvSpPr>
          <p:nvPr/>
        </p:nvSpPr>
        <p:spPr>
          <a:xfrm>
            <a:off x="4885858" y="3166611"/>
            <a:ext cx="4911285" cy="13917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marL="342900" indent="-342900">
              <a:lnSpc>
                <a:spcPct val="150000"/>
              </a:lnSpc>
              <a:buFont typeface="+mj-ea"/>
              <a:buAutoNum type="circleNumDbPlain"/>
            </a:pPr>
            <a:r>
              <a:rPr lang="en-US" altLang="zh-CN" sz="1400" b="0" dirty="0">
                <a:solidFill>
                  <a:schemeClr val="tx1">
                    <a:lumMod val="65000"/>
                    <a:lumOff val="35000"/>
                  </a:schemeClr>
                </a:solidFill>
              </a:rPr>
              <a:t>p</a:t>
            </a:r>
            <a:r>
              <a:rPr lang="en-US" altLang="zh-CN" sz="1400" b="0" dirty="0" smtClean="0">
                <a:solidFill>
                  <a:schemeClr val="tx1">
                    <a:lumMod val="65000"/>
                    <a:lumOff val="35000"/>
                  </a:schemeClr>
                </a:solidFill>
              </a:rPr>
              <a:t>ickle</a:t>
            </a:r>
            <a:r>
              <a:rPr lang="zh-CN" altLang="en-US" sz="1400" b="0" dirty="0" smtClean="0">
                <a:solidFill>
                  <a:schemeClr val="tx1">
                    <a:lumMod val="65000"/>
                    <a:lumOff val="35000"/>
                  </a:schemeClr>
                </a:solidFill>
              </a:rPr>
              <a:t>模块介绍</a:t>
            </a:r>
            <a:endParaRPr lang="en-US" altLang="zh-CN" sz="1400" b="0" dirty="0" smtClean="0">
              <a:solidFill>
                <a:schemeClr val="tx1">
                  <a:lumMod val="65000"/>
                  <a:lumOff val="35000"/>
                </a:schemeClr>
              </a:solidFill>
            </a:endParaRPr>
          </a:p>
          <a:p>
            <a:pPr marL="342900" indent="-342900">
              <a:lnSpc>
                <a:spcPct val="150000"/>
              </a:lnSpc>
              <a:buFont typeface="+mj-ea"/>
              <a:buAutoNum type="circleNumDbPlain"/>
            </a:pPr>
            <a:r>
              <a:rPr lang="en-US" altLang="zh-CN" sz="1400" b="0" dirty="0">
                <a:solidFill>
                  <a:schemeClr val="tx1">
                    <a:lumMod val="65000"/>
                    <a:lumOff val="35000"/>
                  </a:schemeClr>
                </a:solidFill>
              </a:rPr>
              <a:t>p</a:t>
            </a:r>
            <a:r>
              <a:rPr lang="en-US" altLang="zh-CN" sz="1400" b="0" dirty="0" smtClean="0">
                <a:solidFill>
                  <a:schemeClr val="tx1">
                    <a:lumMod val="65000"/>
                    <a:lumOff val="35000"/>
                  </a:schemeClr>
                </a:solidFill>
              </a:rPr>
              <a:t>ickle</a:t>
            </a:r>
            <a:r>
              <a:rPr lang="zh-CN" altLang="en-US" sz="1400" b="0" dirty="0" smtClean="0">
                <a:solidFill>
                  <a:schemeClr val="tx1">
                    <a:lumMod val="65000"/>
                    <a:lumOff val="35000"/>
                  </a:schemeClr>
                </a:solidFill>
              </a:rPr>
              <a:t>常用函数</a:t>
            </a:r>
            <a:r>
              <a:rPr lang="en-US" altLang="zh-CN" sz="1400" b="0" dirty="0" smtClean="0">
                <a:solidFill>
                  <a:schemeClr val="tx1">
                    <a:lumMod val="65000"/>
                    <a:lumOff val="35000"/>
                  </a:schemeClr>
                </a:solidFill>
              </a:rPr>
              <a:t>API</a:t>
            </a:r>
          </a:p>
        </p:txBody>
      </p:sp>
    </p:spTree>
    <p:extLst>
      <p:ext uri="{BB962C8B-B14F-4D97-AF65-F5344CB8AC3E}">
        <p14:creationId xmlns:p14="http://schemas.microsoft.com/office/powerpoint/2010/main" val="2055565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Pickle</a:t>
            </a:r>
            <a:r>
              <a:rPr lang="zh-CN" altLang="en-US" sz="2000" b="1" dirty="0" smtClean="0">
                <a:solidFill>
                  <a:schemeClr val="bg1">
                    <a:lumMod val="95000"/>
                  </a:schemeClr>
                </a:solidFill>
              </a:rPr>
              <a:t>实现序列化</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2.1 Pickle </a:t>
            </a:r>
            <a:r>
              <a:rPr lang="zh-CN" altLang="en-US" sz="2300" dirty="0" smtClean="0">
                <a:solidFill>
                  <a:schemeClr val="tx1">
                    <a:lumMod val="65000"/>
                    <a:lumOff val="35000"/>
                  </a:schemeClr>
                </a:solidFill>
              </a:rPr>
              <a:t>模块</a:t>
            </a:r>
            <a:endParaRPr lang="zh-CN" altLang="en-US" sz="2300" dirty="0">
              <a:solidFill>
                <a:schemeClr val="tx1">
                  <a:lumMod val="65000"/>
                  <a:lumOff val="35000"/>
                </a:schemeClr>
              </a:solidFill>
            </a:endParaRPr>
          </a:p>
        </p:txBody>
      </p:sp>
      <p:sp>
        <p:nvSpPr>
          <p:cNvPr id="29" name="矩形 28"/>
          <p:cNvSpPr/>
          <p:nvPr/>
        </p:nvSpPr>
        <p:spPr>
          <a:xfrm>
            <a:off x="1052408" y="1646139"/>
            <a:ext cx="9838505" cy="1077218"/>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编程语言中，</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pickle</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模块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是实现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Python Object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序列化的重要操作模块。</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Pickle</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模块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是</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支持将一个</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对象</a:t>
            </a: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转换成字节流</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，同时还能将对应的</a:t>
            </a:r>
            <a:r>
              <a:rPr lang="zh-CN" altLang="en-US" sz="1600" dirty="0">
                <a:solidFill>
                  <a:schemeClr val="accent2"/>
                </a:solidFill>
                <a:latin typeface="微软雅黑" panose="020B0503020204020204" pitchFamily="34" charset="-122"/>
                <a:ea typeface="微软雅黑" panose="020B0503020204020204" pitchFamily="34" charset="-122"/>
              </a:rPr>
              <a:t>字节流逆操作</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，得到原来的</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对象。</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9" name="矩形 68"/>
          <p:cNvSpPr/>
          <p:nvPr/>
        </p:nvSpPr>
        <p:spPr>
          <a:xfrm>
            <a:off x="1052408" y="2691321"/>
            <a:ext cx="9742971" cy="2308324"/>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pickle</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模块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的常用函数：</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ct val="200000"/>
              </a:lnSpc>
              <a:buFont typeface="+mj-ea"/>
              <a:buAutoNum type="circleNumDbPlain"/>
            </a:pP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pickle</a:t>
            </a:r>
            <a:r>
              <a:rPr lang="en-US" altLang="zh-CN" sz="1400" dirty="0" err="1">
                <a:solidFill>
                  <a:schemeClr val="accent2"/>
                </a:solidFill>
                <a:latin typeface="微软雅黑" panose="020B0503020204020204" pitchFamily="34" charset="-122"/>
                <a:ea typeface="微软雅黑" panose="020B0503020204020204" pitchFamily="34" charset="-122"/>
              </a:rPr>
              <a:t>.dump</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obj</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file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protocol]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对象序列化操作函数</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ct val="200000"/>
              </a:lnSpc>
              <a:buFont typeface="+mj-ea"/>
              <a:buAutoNum type="circleNumDbPlain"/>
            </a:pP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p</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ickle</a:t>
            </a:r>
            <a:r>
              <a:rPr lang="en-US" altLang="zh-CN" sz="1400" dirty="0" err="1" smtClean="0">
                <a:solidFill>
                  <a:schemeClr val="accent2"/>
                </a:solidFill>
                <a:latin typeface="微软雅黑" panose="020B0503020204020204" pitchFamily="34" charset="-122"/>
                <a:ea typeface="微软雅黑" panose="020B0503020204020204" pitchFamily="34" charset="-122"/>
              </a:rPr>
              <a:t>.load</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file )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将</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file</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中的对象序列化读取</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ct val="200000"/>
              </a:lnSpc>
              <a:buFont typeface="+mj-ea"/>
              <a:buAutoNum type="circleNumDbPlain"/>
            </a:pP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p</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ickle</a:t>
            </a:r>
            <a:r>
              <a:rPr lang="en-US" altLang="zh-CN" sz="1400" dirty="0" err="1" smtClean="0">
                <a:solidFill>
                  <a:schemeClr val="accent2"/>
                </a:solidFill>
                <a:latin typeface="微软雅黑" panose="020B0503020204020204" pitchFamily="34" charset="-122"/>
                <a:ea typeface="微软雅黑" panose="020B0503020204020204" pitchFamily="34" charset="-122"/>
              </a:rPr>
              <a:t>.dumps</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obj</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 , protocol] )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将对象转化成</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String</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字符串类型</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ct val="200000"/>
              </a:lnSpc>
              <a:buFont typeface="+mj-ea"/>
              <a:buAutoNum type="circleNumDbPlain"/>
            </a:pP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p</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ickle</a:t>
            </a:r>
            <a:r>
              <a:rPr lang="en-US" altLang="zh-CN" sz="1400" dirty="0" err="1" smtClean="0">
                <a:solidFill>
                  <a:schemeClr val="accent2"/>
                </a:solidFill>
                <a:latin typeface="微软雅黑" panose="020B0503020204020204" pitchFamily="34" charset="-122"/>
                <a:ea typeface="微软雅黑" panose="020B0503020204020204" pitchFamily="34" charset="-122"/>
              </a:rPr>
              <a:t>.loads</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string )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从</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string</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中读取序列化前的</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obj</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对象</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0937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fade">
                                      <p:cBhvr>
                                        <p:cTn id="7" dur="500"/>
                                        <p:tgtEl>
                                          <p:spTgt spid="69">
                                            <p:txEl>
                                              <p:pRg st="0" end="0"/>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69">
                                            <p:txEl>
                                              <p:pRg st="1" end="1"/>
                                            </p:txEl>
                                          </p:spTgt>
                                        </p:tgtEl>
                                        <p:attrNameLst>
                                          <p:attrName>style.visibility</p:attrName>
                                        </p:attrNameLst>
                                      </p:cBhvr>
                                      <p:to>
                                        <p:strVal val="visible"/>
                                      </p:to>
                                    </p:set>
                                    <p:animEffect transition="in" filter="fade">
                                      <p:cBhvr>
                                        <p:cTn id="11" dur="500"/>
                                        <p:tgtEl>
                                          <p:spTgt spid="69">
                                            <p:txEl>
                                              <p:pRg st="1" end="1"/>
                                            </p:txEl>
                                          </p:spTgt>
                                        </p:tgtEl>
                                      </p:cBhvr>
                                    </p:animEffect>
                                    <p:anim calcmode="lin" valueType="num">
                                      <p:cBhvr>
                                        <p:cTn id="12" dur="500" fill="hold"/>
                                        <p:tgtEl>
                                          <p:spTgt spid="69">
                                            <p:txEl>
                                              <p:pRg st="1" end="1"/>
                                            </p:txEl>
                                          </p:spTgt>
                                        </p:tgtEl>
                                        <p:attrNameLst>
                                          <p:attrName>ppt_x</p:attrName>
                                        </p:attrNameLst>
                                      </p:cBhvr>
                                      <p:tavLst>
                                        <p:tav tm="0">
                                          <p:val>
                                            <p:strVal val="#ppt_x"/>
                                          </p:val>
                                        </p:tav>
                                        <p:tav tm="100000">
                                          <p:val>
                                            <p:strVal val="#ppt_x"/>
                                          </p:val>
                                        </p:tav>
                                      </p:tavLst>
                                    </p:anim>
                                    <p:anim calcmode="lin" valueType="num">
                                      <p:cBhvr>
                                        <p:cTn id="13" dur="500" fill="hold"/>
                                        <p:tgtEl>
                                          <p:spTgt spid="6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69">
                                            <p:txEl>
                                              <p:pRg st="2" end="2"/>
                                            </p:txEl>
                                          </p:spTgt>
                                        </p:tgtEl>
                                        <p:attrNameLst>
                                          <p:attrName>style.visibility</p:attrName>
                                        </p:attrNameLst>
                                      </p:cBhvr>
                                      <p:to>
                                        <p:strVal val="visible"/>
                                      </p:to>
                                    </p:set>
                                    <p:animEffect transition="in" filter="fade">
                                      <p:cBhvr>
                                        <p:cTn id="18" dur="500"/>
                                        <p:tgtEl>
                                          <p:spTgt spid="69">
                                            <p:txEl>
                                              <p:pRg st="2" end="2"/>
                                            </p:txEl>
                                          </p:spTgt>
                                        </p:tgtEl>
                                      </p:cBhvr>
                                    </p:animEffect>
                                    <p:anim calcmode="lin" valueType="num">
                                      <p:cBhvr>
                                        <p:cTn id="19" dur="500" fill="hold"/>
                                        <p:tgtEl>
                                          <p:spTgt spid="69">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6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69">
                                            <p:txEl>
                                              <p:pRg st="3" end="3"/>
                                            </p:txEl>
                                          </p:spTgt>
                                        </p:tgtEl>
                                        <p:attrNameLst>
                                          <p:attrName>style.visibility</p:attrName>
                                        </p:attrNameLst>
                                      </p:cBhvr>
                                      <p:to>
                                        <p:strVal val="visible"/>
                                      </p:to>
                                    </p:set>
                                    <p:animEffect transition="in" filter="fade">
                                      <p:cBhvr>
                                        <p:cTn id="25" dur="500"/>
                                        <p:tgtEl>
                                          <p:spTgt spid="69">
                                            <p:txEl>
                                              <p:pRg st="3" end="3"/>
                                            </p:txEl>
                                          </p:spTgt>
                                        </p:tgtEl>
                                      </p:cBhvr>
                                    </p:animEffect>
                                    <p:anim calcmode="lin" valueType="num">
                                      <p:cBhvr>
                                        <p:cTn id="26" dur="500" fill="hold"/>
                                        <p:tgtEl>
                                          <p:spTgt spid="69">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6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69">
                                            <p:txEl>
                                              <p:pRg st="4" end="4"/>
                                            </p:txEl>
                                          </p:spTgt>
                                        </p:tgtEl>
                                        <p:attrNameLst>
                                          <p:attrName>style.visibility</p:attrName>
                                        </p:attrNameLst>
                                      </p:cBhvr>
                                      <p:to>
                                        <p:strVal val="visible"/>
                                      </p:to>
                                    </p:set>
                                    <p:animEffect transition="in" filter="fade">
                                      <p:cBhvr>
                                        <p:cTn id="32" dur="500"/>
                                        <p:tgtEl>
                                          <p:spTgt spid="69">
                                            <p:txEl>
                                              <p:pRg st="4" end="4"/>
                                            </p:txEl>
                                          </p:spTgt>
                                        </p:tgtEl>
                                      </p:cBhvr>
                                    </p:animEffect>
                                    <p:anim calcmode="lin" valueType="num">
                                      <p:cBhvr>
                                        <p:cTn id="33" dur="500" fill="hold"/>
                                        <p:tgtEl>
                                          <p:spTgt spid="69">
                                            <p:txEl>
                                              <p:pRg st="4" end="4"/>
                                            </p:txEl>
                                          </p:spTgt>
                                        </p:tgtEl>
                                        <p:attrNameLst>
                                          <p:attrName>ppt_x</p:attrName>
                                        </p:attrNameLst>
                                      </p:cBhvr>
                                      <p:tavLst>
                                        <p:tav tm="0">
                                          <p:val>
                                            <p:strVal val="#ppt_x"/>
                                          </p:val>
                                        </p:tav>
                                        <p:tav tm="100000">
                                          <p:val>
                                            <p:strVal val="#ppt_x"/>
                                          </p:val>
                                        </p:tav>
                                      </p:tavLst>
                                    </p:anim>
                                    <p:anim calcmode="lin" valueType="num">
                                      <p:cBhvr>
                                        <p:cTn id="34" dur="500" fill="hold"/>
                                        <p:tgtEl>
                                          <p:spTgt spid="6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Pickle</a:t>
            </a:r>
            <a:r>
              <a:rPr lang="zh-CN" altLang="en-US" sz="2000" b="1" dirty="0" smtClean="0">
                <a:solidFill>
                  <a:schemeClr val="bg1">
                    <a:lumMod val="95000"/>
                  </a:schemeClr>
                </a:solidFill>
              </a:rPr>
              <a:t>实现序列化</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8" name="标题 1"/>
          <p:cNvSpPr txBox="1">
            <a:spLocks/>
          </p:cNvSpPr>
          <p:nvPr/>
        </p:nvSpPr>
        <p:spPr>
          <a:xfrm>
            <a:off x="714901" y="911773"/>
            <a:ext cx="539213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2300" dirty="0" smtClean="0">
                <a:solidFill>
                  <a:schemeClr val="tx1">
                    <a:lumMod val="65000"/>
                    <a:lumOff val="35000"/>
                  </a:schemeClr>
                </a:solidFill>
              </a:rPr>
              <a:t>2.2 Pickle </a:t>
            </a:r>
            <a:r>
              <a:rPr lang="zh-CN" altLang="en-US" sz="2300" dirty="0" smtClean="0">
                <a:solidFill>
                  <a:schemeClr val="tx1">
                    <a:lumMod val="65000"/>
                    <a:lumOff val="35000"/>
                  </a:schemeClr>
                </a:solidFill>
              </a:rPr>
              <a:t>模块</a:t>
            </a:r>
            <a:endParaRPr lang="zh-CN" altLang="en-US" sz="2300" dirty="0">
              <a:solidFill>
                <a:schemeClr val="tx1">
                  <a:lumMod val="65000"/>
                  <a:lumOff val="35000"/>
                </a:schemeClr>
              </a:solidFill>
            </a:endParaRPr>
          </a:p>
        </p:txBody>
      </p:sp>
      <p:sp>
        <p:nvSpPr>
          <p:cNvPr id="29" name="矩形 28"/>
          <p:cNvSpPr/>
          <p:nvPr/>
        </p:nvSpPr>
        <p:spPr>
          <a:xfrm>
            <a:off x="1052408" y="1646139"/>
            <a:ext cx="9838505" cy="1077218"/>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编程语言中，</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pickle</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模块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是实现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Python Object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序列化的重要操作模块。</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Pickle</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模块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是</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支持将一个</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对象</a:t>
            </a: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转换成字节流</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，同时还能将对应的</a:t>
            </a:r>
            <a:r>
              <a:rPr lang="zh-CN" altLang="en-US" sz="1600" dirty="0">
                <a:solidFill>
                  <a:schemeClr val="accent2"/>
                </a:solidFill>
                <a:latin typeface="微软雅黑" panose="020B0503020204020204" pitchFamily="34" charset="-122"/>
                <a:ea typeface="微软雅黑" panose="020B0503020204020204" pitchFamily="34" charset="-122"/>
              </a:rPr>
              <a:t>字节流逆操作</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，得到原来的</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对象。</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9" name="矩形 68"/>
          <p:cNvSpPr/>
          <p:nvPr/>
        </p:nvSpPr>
        <p:spPr>
          <a:xfrm>
            <a:off x="1052408" y="2691321"/>
            <a:ext cx="9742971" cy="2308324"/>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pickle</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模块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的常用函数：</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ct val="200000"/>
              </a:lnSpc>
              <a:buFont typeface="+mj-ea"/>
              <a:buAutoNum type="circleNumDbPlain"/>
            </a:pP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pickle</a:t>
            </a:r>
            <a:r>
              <a:rPr lang="en-US" altLang="zh-CN" sz="1400" dirty="0" err="1">
                <a:solidFill>
                  <a:schemeClr val="accent2"/>
                </a:solidFill>
                <a:latin typeface="微软雅黑" panose="020B0503020204020204" pitchFamily="34" charset="-122"/>
                <a:ea typeface="微软雅黑" panose="020B0503020204020204" pitchFamily="34" charset="-122"/>
              </a:rPr>
              <a:t>.dump</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obj</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file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protocol]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对象序列化操作函数</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ct val="200000"/>
              </a:lnSpc>
              <a:buFont typeface="+mj-ea"/>
              <a:buAutoNum type="circleNumDbPlain"/>
            </a:pP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p</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ickle</a:t>
            </a:r>
            <a:r>
              <a:rPr lang="en-US" altLang="zh-CN" sz="1400" dirty="0" err="1" smtClean="0">
                <a:solidFill>
                  <a:schemeClr val="accent2"/>
                </a:solidFill>
                <a:latin typeface="微软雅黑" panose="020B0503020204020204" pitchFamily="34" charset="-122"/>
                <a:ea typeface="微软雅黑" panose="020B0503020204020204" pitchFamily="34" charset="-122"/>
              </a:rPr>
              <a:t>.load</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file )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将</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file</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中的对象序列化读取</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ct val="200000"/>
              </a:lnSpc>
              <a:buFont typeface="+mj-ea"/>
              <a:buAutoNum type="circleNumDbPlain"/>
            </a:pP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p</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ickle</a:t>
            </a:r>
            <a:r>
              <a:rPr lang="en-US" altLang="zh-CN" sz="1400" dirty="0" err="1" smtClean="0">
                <a:solidFill>
                  <a:schemeClr val="accent2"/>
                </a:solidFill>
                <a:latin typeface="微软雅黑" panose="020B0503020204020204" pitchFamily="34" charset="-122"/>
                <a:ea typeface="微软雅黑" panose="020B0503020204020204" pitchFamily="34" charset="-122"/>
              </a:rPr>
              <a:t>.dumps</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obj</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 , protocol] )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将对象转化成</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String</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字符串类型</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ct val="200000"/>
              </a:lnSpc>
              <a:buFont typeface="+mj-ea"/>
              <a:buAutoNum type="circleNumDbPlain"/>
            </a:pP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p</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ickle</a:t>
            </a:r>
            <a:r>
              <a:rPr lang="en-US" altLang="zh-CN" sz="1400" dirty="0" err="1" smtClean="0">
                <a:solidFill>
                  <a:schemeClr val="accent2"/>
                </a:solidFill>
                <a:latin typeface="微软雅黑" panose="020B0503020204020204" pitchFamily="34" charset="-122"/>
                <a:ea typeface="微软雅黑" panose="020B0503020204020204" pitchFamily="34" charset="-122"/>
              </a:rPr>
              <a:t>.loads</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string )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从</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string</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中读取并反序列化还原之前的</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obj</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对象</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052408" y="4999645"/>
            <a:ext cx="9838505" cy="584775"/>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Pickle</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模块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属于</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语言的内置模块，需要使用 </a:t>
            </a:r>
            <a:r>
              <a:rPr lang="en-US" altLang="zh-CN" sz="1600" dirty="0" smtClean="0">
                <a:solidFill>
                  <a:srgbClr val="C00000"/>
                </a:solidFill>
                <a:latin typeface="微软雅黑" panose="020B0503020204020204" pitchFamily="34" charset="-122"/>
                <a:ea typeface="微软雅黑" panose="020B0503020204020204" pitchFamily="34" charset="-122"/>
              </a:rPr>
              <a:t>import pickle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导入后方可使用。</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307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fade">
                                      <p:cBhvr>
                                        <p:cTn id="7" dur="500"/>
                                        <p:tgtEl>
                                          <p:spTgt spid="69">
                                            <p:txEl>
                                              <p:pRg st="0" end="0"/>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69">
                                            <p:txEl>
                                              <p:pRg st="1" end="1"/>
                                            </p:txEl>
                                          </p:spTgt>
                                        </p:tgtEl>
                                        <p:attrNameLst>
                                          <p:attrName>style.visibility</p:attrName>
                                        </p:attrNameLst>
                                      </p:cBhvr>
                                      <p:to>
                                        <p:strVal val="visible"/>
                                      </p:to>
                                    </p:set>
                                    <p:animEffect transition="in" filter="fade">
                                      <p:cBhvr>
                                        <p:cTn id="11" dur="500"/>
                                        <p:tgtEl>
                                          <p:spTgt spid="69">
                                            <p:txEl>
                                              <p:pRg st="1" end="1"/>
                                            </p:txEl>
                                          </p:spTgt>
                                        </p:tgtEl>
                                      </p:cBhvr>
                                    </p:animEffect>
                                    <p:anim calcmode="lin" valueType="num">
                                      <p:cBhvr>
                                        <p:cTn id="12" dur="500" fill="hold"/>
                                        <p:tgtEl>
                                          <p:spTgt spid="69">
                                            <p:txEl>
                                              <p:pRg st="1" end="1"/>
                                            </p:txEl>
                                          </p:spTgt>
                                        </p:tgtEl>
                                        <p:attrNameLst>
                                          <p:attrName>ppt_x</p:attrName>
                                        </p:attrNameLst>
                                      </p:cBhvr>
                                      <p:tavLst>
                                        <p:tav tm="0">
                                          <p:val>
                                            <p:strVal val="#ppt_x"/>
                                          </p:val>
                                        </p:tav>
                                        <p:tav tm="100000">
                                          <p:val>
                                            <p:strVal val="#ppt_x"/>
                                          </p:val>
                                        </p:tav>
                                      </p:tavLst>
                                    </p:anim>
                                    <p:anim calcmode="lin" valueType="num">
                                      <p:cBhvr>
                                        <p:cTn id="13" dur="500" fill="hold"/>
                                        <p:tgtEl>
                                          <p:spTgt spid="6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69">
                                            <p:txEl>
                                              <p:pRg st="2" end="2"/>
                                            </p:txEl>
                                          </p:spTgt>
                                        </p:tgtEl>
                                        <p:attrNameLst>
                                          <p:attrName>style.visibility</p:attrName>
                                        </p:attrNameLst>
                                      </p:cBhvr>
                                      <p:to>
                                        <p:strVal val="visible"/>
                                      </p:to>
                                    </p:set>
                                    <p:animEffect transition="in" filter="fade">
                                      <p:cBhvr>
                                        <p:cTn id="18" dur="500"/>
                                        <p:tgtEl>
                                          <p:spTgt spid="69">
                                            <p:txEl>
                                              <p:pRg st="2" end="2"/>
                                            </p:txEl>
                                          </p:spTgt>
                                        </p:tgtEl>
                                      </p:cBhvr>
                                    </p:animEffect>
                                    <p:anim calcmode="lin" valueType="num">
                                      <p:cBhvr>
                                        <p:cTn id="19" dur="500" fill="hold"/>
                                        <p:tgtEl>
                                          <p:spTgt spid="69">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6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69">
                                            <p:txEl>
                                              <p:pRg st="3" end="3"/>
                                            </p:txEl>
                                          </p:spTgt>
                                        </p:tgtEl>
                                        <p:attrNameLst>
                                          <p:attrName>style.visibility</p:attrName>
                                        </p:attrNameLst>
                                      </p:cBhvr>
                                      <p:to>
                                        <p:strVal val="visible"/>
                                      </p:to>
                                    </p:set>
                                    <p:animEffect transition="in" filter="fade">
                                      <p:cBhvr>
                                        <p:cTn id="25" dur="500"/>
                                        <p:tgtEl>
                                          <p:spTgt spid="69">
                                            <p:txEl>
                                              <p:pRg st="3" end="3"/>
                                            </p:txEl>
                                          </p:spTgt>
                                        </p:tgtEl>
                                      </p:cBhvr>
                                    </p:animEffect>
                                    <p:anim calcmode="lin" valueType="num">
                                      <p:cBhvr>
                                        <p:cTn id="26" dur="500" fill="hold"/>
                                        <p:tgtEl>
                                          <p:spTgt spid="69">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6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69">
                                            <p:txEl>
                                              <p:pRg st="4" end="4"/>
                                            </p:txEl>
                                          </p:spTgt>
                                        </p:tgtEl>
                                        <p:attrNameLst>
                                          <p:attrName>style.visibility</p:attrName>
                                        </p:attrNameLst>
                                      </p:cBhvr>
                                      <p:to>
                                        <p:strVal val="visible"/>
                                      </p:to>
                                    </p:set>
                                    <p:animEffect transition="in" filter="fade">
                                      <p:cBhvr>
                                        <p:cTn id="32" dur="500"/>
                                        <p:tgtEl>
                                          <p:spTgt spid="69">
                                            <p:txEl>
                                              <p:pRg st="4" end="4"/>
                                            </p:txEl>
                                          </p:spTgt>
                                        </p:tgtEl>
                                      </p:cBhvr>
                                    </p:animEffect>
                                    <p:anim calcmode="lin" valueType="num">
                                      <p:cBhvr>
                                        <p:cTn id="33" dur="500" fill="hold"/>
                                        <p:tgtEl>
                                          <p:spTgt spid="69">
                                            <p:txEl>
                                              <p:pRg st="4" end="4"/>
                                            </p:txEl>
                                          </p:spTgt>
                                        </p:tgtEl>
                                        <p:attrNameLst>
                                          <p:attrName>ppt_x</p:attrName>
                                        </p:attrNameLst>
                                      </p:cBhvr>
                                      <p:tavLst>
                                        <p:tav tm="0">
                                          <p:val>
                                            <p:strVal val="#ppt_x"/>
                                          </p:val>
                                        </p:tav>
                                        <p:tav tm="100000">
                                          <p:val>
                                            <p:strVal val="#ppt_x"/>
                                          </p:val>
                                        </p:tav>
                                      </p:tavLst>
                                    </p:anim>
                                    <p:anim calcmode="lin" valueType="num">
                                      <p:cBhvr>
                                        <p:cTn id="34" dur="500" fill="hold"/>
                                        <p:tgtEl>
                                          <p:spTgt spid="6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5585</TotalTime>
  <Words>2674</Words>
  <Application>Microsoft Office PowerPoint</Application>
  <PresentationFormat>自定义</PresentationFormat>
  <Paragraphs>325</Paragraphs>
  <Slides>45</Slides>
  <Notes>0</Notes>
  <HiddenSlides>6</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Office 主题</vt:lpstr>
      <vt:lpstr>第02章：常用数据文件操作</vt:lpstr>
      <vt:lpstr>技能点</vt:lpstr>
      <vt:lpstr>1. 对象序列化</vt:lpstr>
      <vt:lpstr>PowerPoint 演示文稿</vt:lpstr>
      <vt:lpstr>PowerPoint 演示文稿</vt:lpstr>
      <vt:lpstr>PowerPoint 演示文稿</vt:lpstr>
      <vt:lpstr>2. Python序列化操作</vt:lpstr>
      <vt:lpstr>PowerPoint 演示文稿</vt:lpstr>
      <vt:lpstr>PowerPoint 演示文稿</vt:lpstr>
      <vt:lpstr>PowerPoint 演示文稿</vt:lpstr>
      <vt:lpstr>PowerPoint 演示文稿</vt:lpstr>
      <vt:lpstr>PowerPoint 演示文稿</vt:lpstr>
      <vt:lpstr>PowerPoint 演示文稿</vt:lpstr>
      <vt:lpstr>实战任务1. OOP对象序列化数据存储</vt:lpstr>
      <vt:lpstr>PowerPoint 演示文稿</vt:lpstr>
      <vt:lpstr>PowerPoint 演示文稿</vt:lpstr>
      <vt:lpstr>PowerPoint 演示文稿</vt:lpstr>
      <vt:lpstr>PowerPoint 演示文稿</vt:lpstr>
      <vt:lpstr>PowerPoint 演示文稿</vt:lpstr>
      <vt:lpstr>3. Json文件格式存储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CSV文件格式存储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 Excel文件读写操作</vt:lpstr>
      <vt:lpstr>PowerPoint 演示文稿</vt:lpstr>
      <vt:lpstr>PowerPoint 演示文稿</vt:lpstr>
      <vt:lpstr>PowerPoint 演示文稿</vt:lpstr>
      <vt:lpstr>PowerPoint 演示文稿</vt:lpstr>
      <vt:lpstr>PowerPoint 演示文稿</vt:lpstr>
      <vt:lpstr>Thanks !</vt:lpstr>
    </vt:vector>
  </TitlesOfParts>
  <Company>Personal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alvin yan</dc:creator>
  <cp:lastModifiedBy>admin</cp:lastModifiedBy>
  <cp:revision>2450</cp:revision>
  <dcterms:created xsi:type="dcterms:W3CDTF">2017-04-17T02:08:04Z</dcterms:created>
  <dcterms:modified xsi:type="dcterms:W3CDTF">2020-07-01T00:29:12Z</dcterms:modified>
</cp:coreProperties>
</file>