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91" r:id="rId3"/>
    <p:sldId id="329" r:id="rId4"/>
    <p:sldId id="292" r:id="rId5"/>
    <p:sldId id="389" r:id="rId6"/>
    <p:sldId id="390" r:id="rId7"/>
    <p:sldId id="391" r:id="rId8"/>
    <p:sldId id="392" r:id="rId9"/>
    <p:sldId id="393" r:id="rId10"/>
    <p:sldId id="395" r:id="rId11"/>
    <p:sldId id="401" r:id="rId12"/>
    <p:sldId id="402" r:id="rId13"/>
    <p:sldId id="403" r:id="rId14"/>
    <p:sldId id="404" r:id="rId15"/>
    <p:sldId id="399" r:id="rId16"/>
    <p:sldId id="400" r:id="rId17"/>
    <p:sldId id="396" r:id="rId18"/>
    <p:sldId id="405" r:id="rId19"/>
    <p:sldId id="406" r:id="rId20"/>
    <p:sldId id="407" r:id="rId21"/>
    <p:sldId id="408" r:id="rId22"/>
    <p:sldId id="409" r:id="rId23"/>
    <p:sldId id="410" r:id="rId24"/>
    <p:sldId id="411" r:id="rId25"/>
    <p:sldId id="398" r:id="rId26"/>
    <p:sldId id="412" r:id="rId27"/>
    <p:sldId id="413" r:id="rId28"/>
    <p:sldId id="414" r:id="rId29"/>
    <p:sldId id="415" r:id="rId30"/>
    <p:sldId id="416" r:id="rId31"/>
    <p:sldId id="288"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C1EE"/>
    <a:srgbClr val="ED7D31"/>
    <a:srgbClr val="E0A1F1"/>
    <a:srgbClr val="0563C1"/>
    <a:srgbClr val="5B9BD5"/>
    <a:srgbClr val="FFD966"/>
    <a:srgbClr val="81B2DF"/>
    <a:srgbClr val="990000"/>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74" autoAdjust="0"/>
    <p:restoredTop sz="94414" autoAdjust="0"/>
  </p:normalViewPr>
  <p:slideViewPr>
    <p:cSldViewPr snapToGrid="0" showGuides="1">
      <p:cViewPr>
        <p:scale>
          <a:sx n="100" d="100"/>
          <a:sy n="100" d="100"/>
        </p:scale>
        <p:origin x="-72" y="648"/>
      </p:cViewPr>
      <p:guideLst>
        <p:guide orient="horz" pos="2160"/>
        <p:guide pos="3840"/>
      </p:guideLst>
    </p:cSldViewPr>
  </p:slideViewPr>
  <p:notesTextViewPr>
    <p:cViewPr>
      <p:scale>
        <a:sx n="1" d="1"/>
        <a:sy n="1" d="1"/>
      </p:scale>
      <p:origin x="0" y="0"/>
    </p:cViewPr>
  </p:notesTextViewPr>
  <p:notesViewPr>
    <p:cSldViewPr snapToGrid="0" showGuides="1">
      <p:cViewPr varScale="1">
        <p:scale>
          <a:sx n="54" d="100"/>
          <a:sy n="54" d="100"/>
        </p:scale>
        <p:origin x="28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845F21-C970-4F98-B36A-7785D763E612}" type="datetimeFigureOut">
              <a:rPr lang="zh-CN" altLang="en-US" smtClean="0"/>
              <a:t>2020/6/30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4B654-1501-43D1-931C-26DFEC84B06A}" type="slidenum">
              <a:rPr lang="zh-CN" altLang="en-US" smtClean="0"/>
              <a:t>‹#›</a:t>
            </a:fld>
            <a:endParaRPr lang="zh-CN" altLang="en-US"/>
          </a:p>
        </p:txBody>
      </p:sp>
    </p:spTree>
    <p:extLst>
      <p:ext uri="{BB962C8B-B14F-4D97-AF65-F5344CB8AC3E}">
        <p14:creationId xmlns:p14="http://schemas.microsoft.com/office/powerpoint/2010/main" val="3786111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8" name="矩形 7"/>
          <p:cNvSpPr/>
          <p:nvPr userDrawn="1"/>
        </p:nvSpPr>
        <p:spPr>
          <a:xfrm>
            <a:off x="309283" y="0"/>
            <a:ext cx="2783541" cy="766482"/>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0160491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1FB01A-61B5-429E-948F-AF7844F4ECEE}" type="datetimeFigureOut">
              <a:rPr lang="zh-CN" altLang="en-US" smtClean="0"/>
              <a:t>2020/6/30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1938123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1FB01A-61B5-429E-948F-AF7844F4ECEE}" type="datetimeFigureOut">
              <a:rPr lang="zh-CN" altLang="en-US" smtClean="0"/>
              <a:t>2020/6/30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2617651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D1FB01A-61B5-429E-948F-AF7844F4ECEE}" type="datetimeFigureOut">
              <a:rPr lang="zh-CN" altLang="en-US" smtClean="0"/>
              <a:t>2020/6/30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t>‹#›</a:t>
            </a:fld>
            <a:endParaRPr lang="zh-CN" altLang="en-US"/>
          </a:p>
        </p:txBody>
      </p:sp>
      <p:sp>
        <p:nvSpPr>
          <p:cNvPr id="8" name="矩形 7"/>
          <p:cNvSpPr/>
          <p:nvPr userDrawn="1"/>
        </p:nvSpPr>
        <p:spPr>
          <a:xfrm>
            <a:off x="9076765" y="0"/>
            <a:ext cx="2783541" cy="766482"/>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9801" y="5956768"/>
            <a:ext cx="714828" cy="714828"/>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Tree>
    <p:extLst>
      <p:ext uri="{BB962C8B-B14F-4D97-AF65-F5344CB8AC3E}">
        <p14:creationId xmlns:p14="http://schemas.microsoft.com/office/powerpoint/2010/main" val="345397058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D1FB01A-61B5-429E-948F-AF7844F4ECEE}" type="datetimeFigureOut">
              <a:rPr lang="zh-CN" altLang="en-US" smtClean="0"/>
              <a:t>2020/6/30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33809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D1FB01A-61B5-429E-948F-AF7844F4ECEE}" type="datetimeFigureOut">
              <a:rPr lang="zh-CN" altLang="en-US" smtClean="0"/>
              <a:t>2020/6/30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4046723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D1FB01A-61B5-429E-948F-AF7844F4ECEE}" type="datetimeFigureOut">
              <a:rPr lang="zh-CN" altLang="en-US" smtClean="0"/>
              <a:t>2020/6/30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4074991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D1FB01A-61B5-429E-948F-AF7844F4ECEE}" type="datetimeFigureOut">
              <a:rPr lang="zh-CN" altLang="en-US" smtClean="0"/>
              <a:t>2020/6/30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2323759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D1FB01A-61B5-429E-948F-AF7844F4ECEE}" type="datetimeFigureOut">
              <a:rPr lang="zh-CN" altLang="en-US" smtClean="0"/>
              <a:t>2020/6/30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2854721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D1FB01A-61B5-429E-948F-AF7844F4ECEE}" type="datetimeFigureOut">
              <a:rPr lang="zh-CN" altLang="en-US" smtClean="0"/>
              <a:t>2020/6/30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343432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D1FB01A-61B5-429E-948F-AF7844F4ECEE}" type="datetimeFigureOut">
              <a:rPr lang="zh-CN" altLang="en-US" smtClean="0"/>
              <a:t>2020/6/30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4288105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FB01A-61B5-429E-948F-AF7844F4ECEE}" type="datetimeFigureOut">
              <a:rPr lang="zh-CN" altLang="en-US" smtClean="0"/>
              <a:t>2020/6/30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2399382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slide" Target="slide1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3660993"/>
            <a:ext cx="9144000" cy="752249"/>
          </a:xfrm>
        </p:spPr>
        <p:txBody>
          <a:bodyPr>
            <a:normAutofit/>
          </a:bodyPr>
          <a:lstStyle/>
          <a:p>
            <a:r>
              <a:rPr lang="zh-CN" altLang="en-US" sz="3500" dirty="0" smtClean="0">
                <a:solidFill>
                  <a:schemeClr val="tx1">
                    <a:lumMod val="65000"/>
                    <a:lumOff val="35000"/>
                  </a:schemeClr>
                </a:solidFill>
              </a:rPr>
              <a:t>第</a:t>
            </a:r>
            <a:r>
              <a:rPr lang="en-US" altLang="zh-CN" sz="3500" dirty="0" smtClean="0">
                <a:solidFill>
                  <a:schemeClr val="tx1">
                    <a:lumMod val="65000"/>
                    <a:lumOff val="35000"/>
                  </a:schemeClr>
                </a:solidFill>
              </a:rPr>
              <a:t>09</a:t>
            </a:r>
            <a:r>
              <a:rPr lang="zh-CN" altLang="en-US" sz="3500" dirty="0">
                <a:solidFill>
                  <a:schemeClr val="tx1">
                    <a:lumMod val="65000"/>
                    <a:lumOff val="35000"/>
                  </a:schemeClr>
                </a:solidFill>
              </a:rPr>
              <a:t>讲</a:t>
            </a:r>
            <a:r>
              <a:rPr lang="zh-CN" altLang="en-US" sz="3500" dirty="0" smtClean="0">
                <a:solidFill>
                  <a:schemeClr val="tx1">
                    <a:lumMod val="65000"/>
                    <a:lumOff val="35000"/>
                  </a:schemeClr>
                </a:solidFill>
              </a:rPr>
              <a:t>：</a:t>
            </a:r>
            <a:r>
              <a:rPr lang="zh-CN" altLang="en-US" sz="3500" dirty="0" smtClean="0">
                <a:solidFill>
                  <a:schemeClr val="tx1">
                    <a:lumMod val="65000"/>
                    <a:lumOff val="35000"/>
                  </a:schemeClr>
                </a:solidFill>
              </a:rPr>
              <a:t>文件操作基础</a:t>
            </a:r>
            <a:endParaRPr lang="zh-CN" altLang="en-US" sz="3500" dirty="0">
              <a:solidFill>
                <a:schemeClr val="tx1">
                  <a:lumMod val="65000"/>
                  <a:lumOff val="35000"/>
                </a:schemeClr>
              </a:solidFill>
            </a:endParaRPr>
          </a:p>
        </p:txBody>
      </p:sp>
      <p:sp>
        <p:nvSpPr>
          <p:cNvPr id="3" name="副标题 2"/>
          <p:cNvSpPr>
            <a:spLocks noGrp="1"/>
          </p:cNvSpPr>
          <p:nvPr>
            <p:ph type="subTitle" idx="1"/>
          </p:nvPr>
        </p:nvSpPr>
        <p:spPr>
          <a:xfrm>
            <a:off x="333829" y="207963"/>
            <a:ext cx="2728685" cy="387123"/>
          </a:xfrm>
        </p:spPr>
        <p:txBody>
          <a:bodyPr>
            <a:normAutofit/>
          </a:bodyPr>
          <a:lstStyle/>
          <a:p>
            <a:r>
              <a:rPr lang="zh-CN" altLang="en-US" sz="2000" b="1" dirty="0" smtClean="0">
                <a:solidFill>
                  <a:schemeClr val="bg1">
                    <a:lumMod val="95000"/>
                  </a:schemeClr>
                </a:solidFill>
              </a:rPr>
              <a:t>文件操作基础</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25373" y="5308020"/>
            <a:ext cx="1141253" cy="390037"/>
          </a:xfrm>
          <a:prstGeom prst="rect">
            <a:avLst/>
          </a:prstGeom>
        </p:spPr>
      </p:pic>
      <p:sp>
        <p:nvSpPr>
          <p:cNvPr id="6" name="标题 1"/>
          <p:cNvSpPr txBox="1">
            <a:spLocks/>
          </p:cNvSpPr>
          <p:nvPr/>
        </p:nvSpPr>
        <p:spPr>
          <a:xfrm>
            <a:off x="1524000" y="5698057"/>
            <a:ext cx="9144000" cy="3652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1200" b="0" dirty="0">
                <a:solidFill>
                  <a:schemeClr val="tx1">
                    <a:lumMod val="50000"/>
                    <a:lumOff val="50000"/>
                  </a:schemeClr>
                </a:solidFill>
              </a:rPr>
              <a:t>中软</a:t>
            </a:r>
            <a:r>
              <a:rPr lang="zh-CN" altLang="en-US" sz="1200" b="0" dirty="0" smtClean="0">
                <a:solidFill>
                  <a:schemeClr val="tx1">
                    <a:lumMod val="50000"/>
                    <a:lumOff val="50000"/>
                  </a:schemeClr>
                </a:solidFill>
              </a:rPr>
              <a:t>国际教育科技集团 </a:t>
            </a:r>
            <a:r>
              <a:rPr lang="en-US" altLang="zh-CN" sz="1200" b="0" dirty="0" smtClean="0">
                <a:solidFill>
                  <a:schemeClr val="tx1">
                    <a:lumMod val="50000"/>
                    <a:lumOff val="50000"/>
                  </a:schemeClr>
                </a:solidFill>
              </a:rPr>
              <a:t>· CTO</a:t>
            </a:r>
            <a:r>
              <a:rPr lang="zh-CN" altLang="en-US" sz="1200" b="0" dirty="0" smtClean="0">
                <a:solidFill>
                  <a:schemeClr val="tx1">
                    <a:lumMod val="50000"/>
                    <a:lumOff val="50000"/>
                  </a:schemeClr>
                </a:solidFill>
              </a:rPr>
              <a:t>办公室</a:t>
            </a:r>
            <a:endParaRPr lang="zh-CN" altLang="en-US" sz="1200" b="0" dirty="0">
              <a:solidFill>
                <a:schemeClr val="tx1">
                  <a:lumMod val="50000"/>
                  <a:lumOff val="50000"/>
                </a:schemeClr>
              </a:solidFill>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4228" y="1221580"/>
            <a:ext cx="2296886" cy="2296886"/>
          </a:xfrm>
          <a:prstGeom prst="rect">
            <a:avLst/>
          </a:prstGeom>
        </p:spPr>
      </p:pic>
    </p:spTree>
    <p:extLst>
      <p:ext uri="{BB962C8B-B14F-4D97-AF65-F5344CB8AC3E}">
        <p14:creationId xmlns:p14="http://schemas.microsoft.com/office/powerpoint/2010/main" val="3232312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文件操作模块介绍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6095332"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1.5 Python</a:t>
            </a:r>
            <a:r>
              <a:rPr lang="zh-CN" altLang="en-US" sz="2300" dirty="0" smtClean="0">
                <a:solidFill>
                  <a:schemeClr val="tx1">
                    <a:lumMod val="65000"/>
                    <a:lumOff val="35000"/>
                  </a:schemeClr>
                </a:solidFill>
              </a:rPr>
              <a:t>中查看文件路径及文件名称 </a:t>
            </a:r>
            <a:r>
              <a:rPr lang="en-US" altLang="zh-CN" sz="2300" dirty="0" smtClean="0">
                <a:solidFill>
                  <a:schemeClr val="accent2"/>
                </a:solidFill>
              </a:rPr>
              <a:t>3</a:t>
            </a:r>
            <a:r>
              <a:rPr lang="en-US" altLang="zh-CN" sz="2300" dirty="0" smtClean="0">
                <a:solidFill>
                  <a:schemeClr val="tx1">
                    <a:lumMod val="65000"/>
                    <a:lumOff val="35000"/>
                  </a:schemeClr>
                </a:solidFill>
              </a:rPr>
              <a:t>/</a:t>
            </a:r>
            <a:r>
              <a:rPr lang="en-US" altLang="zh-CN" sz="2300" baseline="-25000" dirty="0" smtClean="0">
                <a:solidFill>
                  <a:schemeClr val="tx1">
                    <a:lumMod val="65000"/>
                    <a:lumOff val="35000"/>
                  </a:schemeClr>
                </a:solidFill>
              </a:rPr>
              <a:t>3</a:t>
            </a:r>
            <a:endParaRPr lang="zh-CN" altLang="en-US" sz="2300" baseline="-25000" dirty="0">
              <a:solidFill>
                <a:schemeClr val="tx1">
                  <a:lumMod val="65000"/>
                  <a:lumOff val="35000"/>
                </a:schemeClr>
              </a:solidFill>
            </a:endParaRPr>
          </a:p>
        </p:txBody>
      </p:sp>
      <p:sp>
        <p:nvSpPr>
          <p:cNvPr id="6" name="矩形 5"/>
          <p:cNvSpPr/>
          <p:nvPr/>
        </p:nvSpPr>
        <p:spPr>
          <a:xfrm>
            <a:off x="1122089" y="1798827"/>
            <a:ext cx="4984951"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示例：</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ch01-demo01-filepath.py</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1368536" y="2255459"/>
            <a:ext cx="8253136" cy="418191"/>
          </a:xfrm>
          <a:prstGeom prst="rect">
            <a:avLst/>
          </a:prstGeom>
        </p:spPr>
        <p:txBody>
          <a:bodyPr wrap="square">
            <a:spAutoFit/>
          </a:bodyPr>
          <a:lstStyle/>
          <a:p>
            <a:pPr marL="342900" indent="-342900">
              <a:lnSpc>
                <a:spcPct val="150000"/>
              </a:lnSpc>
              <a:buFont typeface="+mj-ea"/>
              <a:buAutoNum type="circleNumDbPlain" startAt="3"/>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查看当前</a:t>
            </a:r>
            <a:r>
              <a:rPr lang="zh-CN" altLang="en-US" sz="1600" dirty="0" smtClean="0">
                <a:solidFill>
                  <a:schemeClr val="accent2"/>
                </a:solidFill>
                <a:latin typeface="微软雅黑" panose="020B0503020204020204" pitchFamily="34" charset="-122"/>
                <a:ea typeface="微软雅黑" panose="020B0503020204020204" pitchFamily="34" charset="-122"/>
              </a:rPr>
              <a:t>文件的</a:t>
            </a:r>
            <a:r>
              <a:rPr lang="zh-CN" altLang="en-US" sz="1600" dirty="0">
                <a:solidFill>
                  <a:schemeClr val="accent2"/>
                </a:solidFill>
                <a:latin typeface="微软雅黑" panose="020B0503020204020204" pitchFamily="34" charset="-122"/>
                <a:ea typeface="微软雅黑" panose="020B0503020204020204" pitchFamily="34" charset="-122"/>
              </a:rPr>
              <a:t>大小</a:t>
            </a:r>
            <a:endParaRPr lang="en-US" altLang="zh-CN" sz="1600" dirty="0" smtClean="0">
              <a:solidFill>
                <a:schemeClr val="accent2"/>
              </a:solidFill>
              <a:latin typeface="微软雅黑" panose="020B0503020204020204" pitchFamily="34" charset="-122"/>
              <a:ea typeface="微软雅黑" panose="020B0503020204020204" pitchFamily="34" charset="-122"/>
            </a:endParaRPr>
          </a:p>
        </p:txBody>
      </p:sp>
      <p:sp>
        <p:nvSpPr>
          <p:cNvPr id="17" name="矩形 16"/>
          <p:cNvSpPr/>
          <p:nvPr/>
        </p:nvSpPr>
        <p:spPr>
          <a:xfrm>
            <a:off x="1692716" y="2667373"/>
            <a:ext cx="9649362" cy="461665"/>
          </a:xfrm>
          <a:prstGeom prst="rect">
            <a:avLst/>
          </a:prstGeom>
        </p:spPr>
        <p:txBody>
          <a:bodyPr wrap="square">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os.</a:t>
            </a:r>
            <a:r>
              <a:rPr lang="en-US" altLang="zh-CN" sz="1600" b="1" dirty="0" err="1" smtClean="0">
                <a:solidFill>
                  <a:schemeClr val="tx1">
                    <a:lumMod val="65000"/>
                    <a:lumOff val="35000"/>
                  </a:schemeClr>
                </a:solidFill>
                <a:latin typeface="微软雅黑" panose="020B0503020204020204" pitchFamily="34" charset="-122"/>
                <a:ea typeface="微软雅黑" panose="020B0503020204020204" pitchFamily="34" charset="-122"/>
              </a:rPr>
              <a:t>path</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err="1" smtClean="0">
                <a:solidFill>
                  <a:schemeClr val="accent2"/>
                </a:solidFill>
                <a:latin typeface="微软雅黑" panose="020B0503020204020204" pitchFamily="34" charset="-122"/>
                <a:ea typeface="微软雅黑" panose="020B0503020204020204" pitchFamily="34" charset="-122"/>
              </a:rPr>
              <a:t>getsize</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i="1" dirty="0" smtClean="0">
                <a:solidFill>
                  <a:schemeClr val="bg1">
                    <a:lumMod val="50000"/>
                  </a:schemeClr>
                </a:solidFill>
                <a:latin typeface="微软雅黑" panose="020B0503020204020204" pitchFamily="34" charset="-122"/>
                <a:ea typeface="微软雅黑" panose="020B0503020204020204" pitchFamily="34" charset="-122"/>
              </a:rPr>
              <a:t>文件绝对路径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，该函数返回指定文件对象的大小（单位为</a:t>
            </a:r>
            <a:r>
              <a:rPr lang="zh-CN" altLang="en-US" sz="1600" dirty="0" smtClean="0">
                <a:solidFill>
                  <a:schemeClr val="accent2"/>
                </a:solidFill>
                <a:latin typeface="微软雅黑" panose="020B0503020204020204" pitchFamily="34" charset="-122"/>
                <a:ea typeface="微软雅黑" panose="020B0503020204020204" pitchFamily="34" charset="-122"/>
              </a:rPr>
              <a:t>字节</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1747307" y="3215620"/>
            <a:ext cx="4838700" cy="714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1473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anim calcmode="lin" valueType="num">
                                      <p:cBhvr>
                                        <p:cTn id="12" dur="500" fill="hold"/>
                                        <p:tgtEl>
                                          <p:spTgt spid="9"/>
                                        </p:tgtEl>
                                        <p:attrNameLst>
                                          <p:attrName>ppt_x</p:attrName>
                                        </p:attrNameLst>
                                      </p:cBhvr>
                                      <p:tavLst>
                                        <p:tav tm="0">
                                          <p:val>
                                            <p:strVal val="#ppt_x"/>
                                          </p:val>
                                        </p:tav>
                                        <p:tav tm="100000">
                                          <p:val>
                                            <p:strVal val="#ppt_x"/>
                                          </p:val>
                                        </p:tav>
                                      </p:tavLst>
                                    </p:anim>
                                    <p:anim calcmode="lin" valueType="num">
                                      <p:cBhvr>
                                        <p:cTn id="13" dur="500" fill="hold"/>
                                        <p:tgtEl>
                                          <p:spTgt spid="9"/>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anim calcmode="lin" valueType="num">
                                      <p:cBhvr>
                                        <p:cTn id="17" dur="500" fill="hold"/>
                                        <p:tgtEl>
                                          <p:spTgt spid="17"/>
                                        </p:tgtEl>
                                        <p:attrNameLst>
                                          <p:attrName>ppt_x</p:attrName>
                                        </p:attrNameLst>
                                      </p:cBhvr>
                                      <p:tavLst>
                                        <p:tav tm="0">
                                          <p:val>
                                            <p:strVal val="#ppt_x"/>
                                          </p:val>
                                        </p:tav>
                                        <p:tav tm="100000">
                                          <p:val>
                                            <p:strVal val="#ppt_x"/>
                                          </p:val>
                                        </p:tav>
                                      </p:tavLst>
                                    </p:anim>
                                    <p:anim calcmode="lin" valueType="num">
                                      <p:cBhvr>
                                        <p:cTn id="18"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anim calcmode="lin" valueType="num">
                                      <p:cBhvr>
                                        <p:cTn id="24" dur="500" fill="hold"/>
                                        <p:tgtEl>
                                          <p:spTgt spid="3"/>
                                        </p:tgtEl>
                                        <p:attrNameLst>
                                          <p:attrName>ppt_x</p:attrName>
                                        </p:attrNameLst>
                                      </p:cBhvr>
                                      <p:tavLst>
                                        <p:tav tm="0">
                                          <p:val>
                                            <p:strVal val="#ppt_x"/>
                                          </p:val>
                                        </p:tav>
                                        <p:tav tm="100000">
                                          <p:val>
                                            <p:strVal val="#ppt_x"/>
                                          </p:val>
                                        </p:tav>
                                      </p:tavLst>
                                    </p:anim>
                                    <p:anim calcmode="lin" valueType="num">
                                      <p:cBhvr>
                                        <p:cTn id="25"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文件操作模块介绍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0" y="911773"/>
            <a:ext cx="7159857"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1.6 </a:t>
            </a:r>
            <a:r>
              <a:rPr lang="zh-CN" altLang="en-US" sz="2300" dirty="0" smtClean="0">
                <a:solidFill>
                  <a:schemeClr val="tx1">
                    <a:lumMod val="65000"/>
                    <a:lumOff val="35000"/>
                  </a:schemeClr>
                </a:solidFill>
              </a:rPr>
              <a:t>获取文件的创建、修改以及最后访问时间 </a:t>
            </a:r>
            <a:r>
              <a:rPr lang="en-US" altLang="zh-CN" sz="2300" dirty="0" smtClean="0">
                <a:solidFill>
                  <a:schemeClr val="accent2"/>
                </a:solidFill>
              </a:rPr>
              <a:t>1</a:t>
            </a:r>
            <a:r>
              <a:rPr lang="en-US" altLang="zh-CN" sz="2300" dirty="0" smtClean="0">
                <a:solidFill>
                  <a:schemeClr val="tx1">
                    <a:lumMod val="65000"/>
                    <a:lumOff val="35000"/>
                  </a:schemeClr>
                </a:solidFill>
              </a:rPr>
              <a:t>/</a:t>
            </a:r>
            <a:r>
              <a:rPr lang="en-US" altLang="zh-CN" sz="2300" baseline="-25000" dirty="0" smtClean="0">
                <a:solidFill>
                  <a:schemeClr val="tx1">
                    <a:lumMod val="65000"/>
                    <a:lumOff val="35000"/>
                  </a:schemeClr>
                </a:solidFill>
              </a:rPr>
              <a:t>2</a:t>
            </a:r>
            <a:endParaRPr lang="zh-CN" altLang="en-US" sz="2300" baseline="-25000" dirty="0">
              <a:solidFill>
                <a:schemeClr val="tx1">
                  <a:lumMod val="65000"/>
                  <a:lumOff val="35000"/>
                </a:schemeClr>
              </a:solidFill>
            </a:endParaRPr>
          </a:p>
          <a:p>
            <a:pPr>
              <a:lnSpc>
                <a:spcPct val="100000"/>
              </a:lnSpc>
            </a:pPr>
            <a:endParaRPr lang="zh-CN" altLang="en-US" sz="2300" baseline="-25000" dirty="0">
              <a:solidFill>
                <a:schemeClr val="tx1">
                  <a:lumMod val="65000"/>
                  <a:lumOff val="35000"/>
                </a:schemeClr>
              </a:solidFill>
            </a:endParaRPr>
          </a:p>
        </p:txBody>
      </p:sp>
      <p:sp>
        <p:nvSpPr>
          <p:cNvPr id="6" name="矩形 5"/>
          <p:cNvSpPr/>
          <p:nvPr/>
        </p:nvSpPr>
        <p:spPr>
          <a:xfrm>
            <a:off x="1122089" y="1798827"/>
            <a:ext cx="4984951"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示例：</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ch01-demo02-time.py</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1368536" y="2255459"/>
            <a:ext cx="9590616" cy="418191"/>
          </a:xfrm>
          <a:prstGeom prst="rect">
            <a:avLst/>
          </a:prstGeom>
        </p:spPr>
        <p:txBody>
          <a:bodyPr wrap="square">
            <a:spAutoFit/>
          </a:bodyPr>
          <a:lstStyle/>
          <a:p>
            <a:pPr marL="342900" indent="-342900">
              <a:lnSpc>
                <a:spcPct val="150000"/>
              </a:lnSpc>
              <a:buFont typeface="+mj-ea"/>
              <a:buAutoNum type="circleNumDbPlain"/>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查看当前</a:t>
            </a:r>
            <a:r>
              <a:rPr lang="zh-CN" altLang="en-US" sz="1600" dirty="0" smtClean="0">
                <a:solidFill>
                  <a:schemeClr val="accent2"/>
                </a:solidFill>
                <a:latin typeface="微软雅黑" panose="020B0503020204020204" pitchFamily="34" charset="-122"/>
                <a:ea typeface="微软雅黑" panose="020B0503020204020204" pitchFamily="34" charset="-122"/>
              </a:rPr>
              <a:t>文件创建时间</a:t>
            </a:r>
            <a:endParaRPr lang="en-US" altLang="zh-CN" sz="1400" dirty="0">
              <a:solidFill>
                <a:srgbClr val="C00000"/>
              </a:solidFill>
              <a:latin typeface="微软雅黑" panose="020B0503020204020204" pitchFamily="34" charset="-122"/>
              <a:ea typeface="微软雅黑" panose="020B0503020204020204" pitchFamily="34" charset="-122"/>
            </a:endParaRPr>
          </a:p>
        </p:txBody>
      </p:sp>
      <p:sp>
        <p:nvSpPr>
          <p:cNvPr id="17" name="矩形 16"/>
          <p:cNvSpPr/>
          <p:nvPr/>
        </p:nvSpPr>
        <p:spPr>
          <a:xfrm>
            <a:off x="1692716" y="2667373"/>
            <a:ext cx="9649362" cy="461665"/>
          </a:xfrm>
          <a:prstGeom prst="rect">
            <a:avLst/>
          </a:prstGeom>
        </p:spPr>
        <p:txBody>
          <a:bodyPr wrap="square">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os.</a:t>
            </a:r>
            <a:r>
              <a:rPr lang="en-US" altLang="zh-CN" sz="1600" b="1" dirty="0" err="1" smtClean="0">
                <a:solidFill>
                  <a:schemeClr val="tx1">
                    <a:lumMod val="65000"/>
                    <a:lumOff val="35000"/>
                  </a:schemeClr>
                </a:solidFill>
                <a:latin typeface="微软雅黑" panose="020B0503020204020204" pitchFamily="34" charset="-122"/>
                <a:ea typeface="微软雅黑" panose="020B0503020204020204" pitchFamily="34" charset="-122"/>
              </a:rPr>
              <a:t>path</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err="1" smtClean="0">
                <a:solidFill>
                  <a:schemeClr val="accent2"/>
                </a:solidFill>
                <a:latin typeface="微软雅黑" panose="020B0503020204020204" pitchFamily="34" charset="-122"/>
                <a:ea typeface="微软雅黑" panose="020B0503020204020204" pitchFamily="34" charset="-122"/>
              </a:rPr>
              <a:t>getctime</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i="1" dirty="0" smtClean="0">
                <a:solidFill>
                  <a:schemeClr val="bg1">
                    <a:lumMod val="50000"/>
                  </a:schemeClr>
                </a:solidFill>
                <a:latin typeface="微软雅黑" panose="020B0503020204020204" pitchFamily="34" charset="-122"/>
                <a:ea typeface="微软雅黑" panose="020B0503020204020204" pitchFamily="34" charset="-122"/>
              </a:rPr>
              <a:t>文件路径</a:t>
            </a:r>
            <a:r>
              <a:rPr lang="en-US" altLang="zh-CN" sz="1400" i="1" dirty="0" smtClean="0">
                <a:solidFill>
                  <a:schemeClr val="bg1">
                    <a:lumMod val="50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，返回一个时间戳</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1760953" y="3282714"/>
            <a:ext cx="4838700" cy="742950"/>
          </a:xfrm>
          <a:prstGeom prst="rect">
            <a:avLst/>
          </a:prstGeom>
          <a:ln>
            <a:noFill/>
          </a:ln>
          <a:effectLst>
            <a:outerShdw blurRad="292100" dist="139700" dir="2700000" algn="tl" rotWithShape="0">
              <a:srgbClr val="333333">
                <a:alpha val="65000"/>
              </a:srgbClr>
            </a:outerShdw>
          </a:effectLst>
        </p:spPr>
      </p:pic>
      <p:sp>
        <p:nvSpPr>
          <p:cNvPr id="12" name="矩形 11"/>
          <p:cNvSpPr/>
          <p:nvPr/>
        </p:nvSpPr>
        <p:spPr>
          <a:xfrm>
            <a:off x="1692715" y="4284123"/>
            <a:ext cx="4906938" cy="415498"/>
          </a:xfrm>
          <a:prstGeom prst="rect">
            <a:avLst/>
          </a:prstGeom>
        </p:spPr>
        <p:txBody>
          <a:bodyPr wrap="square">
            <a:spAutoFit/>
          </a:bodyPr>
          <a:lstStyle/>
          <a:p>
            <a:pPr>
              <a:lnSpc>
                <a:spcPct val="150000"/>
              </a:lnSpc>
            </a:pP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运行结果：</a:t>
            </a:r>
            <a:endPar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4"/>
          <a:stretch>
            <a:fillRect/>
          </a:stretch>
        </p:blipFill>
        <p:spPr>
          <a:xfrm>
            <a:off x="1760953" y="4739511"/>
            <a:ext cx="3181350" cy="228600"/>
          </a:xfrm>
          <a:prstGeom prst="rect">
            <a:avLst/>
          </a:prstGeom>
          <a:ln>
            <a:noFill/>
          </a:ln>
          <a:effectLst>
            <a:outerShdw blurRad="292100" dist="139700" dir="2700000" algn="tl" rotWithShape="0">
              <a:srgbClr val="333333">
                <a:alpha val="65000"/>
              </a:srgbClr>
            </a:outerShdw>
          </a:effectLst>
        </p:spPr>
      </p:pic>
      <p:sp>
        <p:nvSpPr>
          <p:cNvPr id="14" name="矩形 13"/>
          <p:cNvSpPr/>
          <p:nvPr/>
        </p:nvSpPr>
        <p:spPr>
          <a:xfrm>
            <a:off x="5717162" y="4640010"/>
            <a:ext cx="5076671" cy="415498"/>
          </a:xfrm>
          <a:prstGeom prst="rect">
            <a:avLst/>
          </a:prstGeom>
        </p:spPr>
        <p:txBody>
          <a:bodyPr wrap="square">
            <a:spAutoFit/>
          </a:bodyPr>
          <a:lstStyle/>
          <a:p>
            <a:pPr>
              <a:lnSpc>
                <a:spcPct val="150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时间戳</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格式，如何能够格式化输出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hlinkClick r:id="rId5" action="ppaction://hlinksldjump"/>
              </a:rPr>
              <a:t>解决办法</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6" name="直接箭头连接符 15"/>
          <p:cNvCxnSpPr>
            <a:stCxn id="14" idx="1"/>
          </p:cNvCxnSpPr>
          <p:nvPr/>
        </p:nvCxnSpPr>
        <p:spPr>
          <a:xfrm flipH="1">
            <a:off x="4885900" y="4847759"/>
            <a:ext cx="831262" cy="0"/>
          </a:xfrm>
          <a:prstGeom prst="straightConnector1">
            <a:avLst/>
          </a:prstGeom>
          <a:ln>
            <a:prstDash val="dash"/>
            <a:tailEnd type="triangle"/>
          </a:ln>
        </p:spPr>
        <p:style>
          <a:lnRef idx="1">
            <a:schemeClr val="accent2"/>
          </a:lnRef>
          <a:fillRef idx="0">
            <a:schemeClr val="accent2"/>
          </a:fillRef>
          <a:effectRef idx="0">
            <a:schemeClr val="accent2"/>
          </a:effectRef>
          <a:fontRef idx="minor">
            <a:schemeClr val="tx1"/>
          </a:fontRef>
        </p:style>
      </p:cxnSp>
      <p:sp>
        <p:nvSpPr>
          <p:cNvPr id="18" name="矩形 17"/>
          <p:cNvSpPr/>
          <p:nvPr/>
        </p:nvSpPr>
        <p:spPr>
          <a:xfrm>
            <a:off x="1573257" y="6005014"/>
            <a:ext cx="9075761" cy="85219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nSpc>
                <a:spcPct val="150000"/>
              </a:lnSpc>
            </a:pPr>
            <a:r>
              <a:rPr lang="zh-CN" altLang="en-US" sz="1200" b="1" dirty="0">
                <a:solidFill>
                  <a:schemeClr val="accent4">
                    <a:lumMod val="50000"/>
                  </a:schemeClr>
                </a:solidFill>
                <a:latin typeface="微软雅黑" panose="020B0503020204020204" pitchFamily="34" charset="-122"/>
                <a:ea typeface="微软雅黑" panose="020B0503020204020204" pitchFamily="34" charset="-122"/>
              </a:rPr>
              <a:t>时间戳</a:t>
            </a:r>
            <a:r>
              <a:rPr lang="zh-CN" altLang="en-US" sz="1200" dirty="0">
                <a:solidFill>
                  <a:schemeClr val="accent4">
                    <a:lumMod val="50000"/>
                  </a:schemeClr>
                </a:solidFill>
                <a:latin typeface="微软雅黑" panose="020B0503020204020204" pitchFamily="34" charset="-122"/>
                <a:ea typeface="微软雅黑" panose="020B0503020204020204" pitchFamily="34" charset="-122"/>
              </a:rPr>
              <a:t>（</a:t>
            </a:r>
            <a:r>
              <a:rPr lang="en-US" altLang="zh-CN" sz="1200" dirty="0">
                <a:solidFill>
                  <a:schemeClr val="accent4">
                    <a:lumMod val="50000"/>
                  </a:schemeClr>
                </a:solidFill>
                <a:latin typeface="微软雅黑" panose="020B0503020204020204" pitchFamily="34" charset="-122"/>
                <a:ea typeface="微软雅黑" panose="020B0503020204020204" pitchFamily="34" charset="-122"/>
              </a:rPr>
              <a:t>timestamp</a:t>
            </a:r>
            <a:r>
              <a:rPr lang="zh-CN" altLang="en-US" sz="1200" dirty="0">
                <a:solidFill>
                  <a:schemeClr val="accent4">
                    <a:lumMod val="50000"/>
                  </a:schemeClr>
                </a:solidFill>
                <a:latin typeface="微软雅黑" panose="020B0503020204020204" pitchFamily="34" charset="-122"/>
                <a:ea typeface="微软雅黑" panose="020B0503020204020204" pitchFamily="34" charset="-122"/>
              </a:rPr>
              <a:t>），一个能表示一份数据在某个特定时间之前已经存在的、 完整的、 可验证的数据</a:t>
            </a:r>
            <a:r>
              <a:rPr lang="en-US" altLang="zh-CN" sz="1200" dirty="0">
                <a:solidFill>
                  <a:schemeClr val="accent4">
                    <a:lumMod val="50000"/>
                  </a:schemeClr>
                </a:solidFill>
                <a:latin typeface="微软雅黑" panose="020B0503020204020204" pitchFamily="34" charset="-122"/>
                <a:ea typeface="微软雅黑" panose="020B0503020204020204" pitchFamily="34" charset="-122"/>
              </a:rPr>
              <a:t>,</a:t>
            </a:r>
            <a:r>
              <a:rPr lang="zh-CN" altLang="en-US" sz="1200" dirty="0">
                <a:solidFill>
                  <a:schemeClr val="accent4">
                    <a:lumMod val="50000"/>
                  </a:schemeClr>
                </a:solidFill>
                <a:latin typeface="微软雅黑" panose="020B0503020204020204" pitchFamily="34" charset="-122"/>
                <a:ea typeface="微软雅黑" panose="020B0503020204020204" pitchFamily="34" charset="-122"/>
              </a:rPr>
              <a:t>通常是一个字符序列，唯一地标识某一刻的时间。使用数字签名技术产生的数据， 签名的对象包括了原始文件信息、 签名参数、 签名时间等信息。广泛的运用在知识产权保护、 合同签字、 金融帐务、 电子报价投标、 股票交易等方面。</a:t>
            </a:r>
          </a:p>
        </p:txBody>
      </p:sp>
    </p:spTree>
    <p:extLst>
      <p:ext uri="{BB962C8B-B14F-4D97-AF65-F5344CB8AC3E}">
        <p14:creationId xmlns:p14="http://schemas.microsoft.com/office/powerpoint/2010/main" val="278322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anim calcmode="lin" valueType="num">
                                      <p:cBhvr>
                                        <p:cTn id="12" dur="500" fill="hold"/>
                                        <p:tgtEl>
                                          <p:spTgt spid="9"/>
                                        </p:tgtEl>
                                        <p:attrNameLst>
                                          <p:attrName>ppt_x</p:attrName>
                                        </p:attrNameLst>
                                      </p:cBhvr>
                                      <p:tavLst>
                                        <p:tav tm="0">
                                          <p:val>
                                            <p:strVal val="#ppt_x"/>
                                          </p:val>
                                        </p:tav>
                                        <p:tav tm="100000">
                                          <p:val>
                                            <p:strVal val="#ppt_x"/>
                                          </p:val>
                                        </p:tav>
                                      </p:tavLst>
                                    </p:anim>
                                    <p:anim calcmode="lin" valueType="num">
                                      <p:cBhvr>
                                        <p:cTn id="13" dur="500" fill="hold"/>
                                        <p:tgtEl>
                                          <p:spTgt spid="9"/>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anim calcmode="lin" valueType="num">
                                      <p:cBhvr>
                                        <p:cTn id="17" dur="500" fill="hold"/>
                                        <p:tgtEl>
                                          <p:spTgt spid="17"/>
                                        </p:tgtEl>
                                        <p:attrNameLst>
                                          <p:attrName>ppt_x</p:attrName>
                                        </p:attrNameLst>
                                      </p:cBhvr>
                                      <p:tavLst>
                                        <p:tav tm="0">
                                          <p:val>
                                            <p:strVal val="#ppt_x"/>
                                          </p:val>
                                        </p:tav>
                                        <p:tav tm="100000">
                                          <p:val>
                                            <p:strVal val="#ppt_x"/>
                                          </p:val>
                                        </p:tav>
                                      </p:tavLst>
                                    </p:anim>
                                    <p:anim calcmode="lin" valueType="num">
                                      <p:cBhvr>
                                        <p:cTn id="18"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anim calcmode="lin" valueType="num">
                                      <p:cBhvr>
                                        <p:cTn id="24" dur="500" fill="hold"/>
                                        <p:tgtEl>
                                          <p:spTgt spid="3"/>
                                        </p:tgtEl>
                                        <p:attrNameLst>
                                          <p:attrName>ppt_x</p:attrName>
                                        </p:attrNameLst>
                                      </p:cBhvr>
                                      <p:tavLst>
                                        <p:tav tm="0">
                                          <p:val>
                                            <p:strVal val="#ppt_x"/>
                                          </p:val>
                                        </p:tav>
                                        <p:tav tm="100000">
                                          <p:val>
                                            <p:strVal val="#ppt_x"/>
                                          </p:val>
                                        </p:tav>
                                      </p:tavLst>
                                    </p:anim>
                                    <p:anim calcmode="lin" valueType="num">
                                      <p:cBhvr>
                                        <p:cTn id="25"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par>
                          <p:cTn id="31" fill="hold">
                            <p:stCondLst>
                              <p:cond delay="500"/>
                            </p:stCondLst>
                            <p:childTnLst>
                              <p:par>
                                <p:cTn id="32" presetID="42" presetClass="entr" presetSubtype="0"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anim calcmode="lin" valueType="num">
                                      <p:cBhvr>
                                        <p:cTn id="35" dur="500" fill="hold"/>
                                        <p:tgtEl>
                                          <p:spTgt spid="7"/>
                                        </p:tgtEl>
                                        <p:attrNameLst>
                                          <p:attrName>ppt_x</p:attrName>
                                        </p:attrNameLst>
                                      </p:cBhvr>
                                      <p:tavLst>
                                        <p:tav tm="0">
                                          <p:val>
                                            <p:strVal val="#ppt_x"/>
                                          </p:val>
                                        </p:tav>
                                        <p:tav tm="100000">
                                          <p:val>
                                            <p:strVal val="#ppt_x"/>
                                          </p:val>
                                        </p:tav>
                                      </p:tavLst>
                                    </p:anim>
                                    <p:anim calcmode="lin" valueType="num">
                                      <p:cBhvr>
                                        <p:cTn id="36" dur="500" fill="hold"/>
                                        <p:tgtEl>
                                          <p:spTgt spid="7"/>
                                        </p:tgtEl>
                                        <p:attrNameLst>
                                          <p:attrName>ppt_y</p:attrName>
                                        </p:attrNameLst>
                                      </p:cBhvr>
                                      <p:tavLst>
                                        <p:tav tm="0">
                                          <p:val>
                                            <p:strVal val="#ppt_y+.1"/>
                                          </p:val>
                                        </p:tav>
                                        <p:tav tm="100000">
                                          <p:val>
                                            <p:strVal val="#ppt_y"/>
                                          </p:val>
                                        </p:tav>
                                      </p:tavLst>
                                    </p:anim>
                                  </p:childTnLst>
                                </p:cTn>
                              </p:par>
                            </p:childTnLst>
                          </p:cTn>
                        </p:par>
                        <p:par>
                          <p:cTn id="37" fill="hold">
                            <p:stCondLst>
                              <p:cond delay="1000"/>
                            </p:stCondLst>
                            <p:childTnLst>
                              <p:par>
                                <p:cTn id="38" presetID="10" presetClass="entr" presetSubtype="0"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250" fill="hold"/>
                                        <p:tgtEl>
                                          <p:spTgt spid="18"/>
                                        </p:tgtEl>
                                        <p:attrNameLst>
                                          <p:attrName>ppt_x</p:attrName>
                                        </p:attrNameLst>
                                      </p:cBhvr>
                                      <p:tavLst>
                                        <p:tav tm="0">
                                          <p:val>
                                            <p:strVal val="#ppt_x"/>
                                          </p:val>
                                        </p:tav>
                                        <p:tav tm="100000">
                                          <p:val>
                                            <p:strVal val="#ppt_x"/>
                                          </p:val>
                                        </p:tav>
                                      </p:tavLst>
                                    </p:anim>
                                    <p:anim calcmode="lin" valueType="num">
                                      <p:cBhvr additive="base">
                                        <p:cTn id="49" dur="25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7" grpId="0"/>
      <p:bldP spid="12" grpId="0"/>
      <p:bldP spid="14" grpId="0"/>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文件操作模块介绍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6095332"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300" dirty="0" smtClean="0">
                <a:solidFill>
                  <a:schemeClr val="tx1">
                    <a:lumMod val="65000"/>
                    <a:lumOff val="35000"/>
                  </a:schemeClr>
                </a:solidFill>
              </a:rPr>
              <a:t>扩展：时间戳格式化输出</a:t>
            </a:r>
            <a:endParaRPr lang="zh-CN" altLang="en-US" sz="2300" baseline="-25000" dirty="0">
              <a:solidFill>
                <a:schemeClr val="tx1">
                  <a:lumMod val="65000"/>
                  <a:lumOff val="35000"/>
                </a:schemeClr>
              </a:solidFill>
            </a:endParaRPr>
          </a:p>
        </p:txBody>
      </p:sp>
      <p:sp>
        <p:nvSpPr>
          <p:cNvPr id="9" name="矩形 8"/>
          <p:cNvSpPr/>
          <p:nvPr/>
        </p:nvSpPr>
        <p:spPr>
          <a:xfrm>
            <a:off x="1122088" y="1735101"/>
            <a:ext cx="9590616" cy="418191"/>
          </a:xfrm>
          <a:prstGeom prst="rect">
            <a:avLst/>
          </a:prstGeom>
        </p:spPr>
        <p:txBody>
          <a:bodyPr wrap="square">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我们使用</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time</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模块，获取时间戳数据的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timeStruct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时间结构（年、月、日、时、分、秒 等信息）。</a:t>
            </a:r>
            <a:endParaRPr lang="en-US" altLang="zh-CN" sz="1400" dirty="0">
              <a:solidFill>
                <a:srgbClr val="C00000"/>
              </a:solidFill>
              <a:latin typeface="微软雅黑" panose="020B0503020204020204" pitchFamily="34" charset="-122"/>
              <a:ea typeface="微软雅黑" panose="020B0503020204020204" pitchFamily="34" charset="-122"/>
            </a:endParaRPr>
          </a:p>
        </p:txBody>
      </p:sp>
      <p:sp>
        <p:nvSpPr>
          <p:cNvPr id="17" name="矩形 16"/>
          <p:cNvSpPr/>
          <p:nvPr/>
        </p:nvSpPr>
        <p:spPr>
          <a:xfrm>
            <a:off x="1122088" y="2220644"/>
            <a:ext cx="9649362" cy="418191"/>
          </a:xfrm>
          <a:prstGeom prst="rect">
            <a:avLst/>
          </a:prstGeom>
        </p:spPr>
        <p:txBody>
          <a:bodyPr wrap="square">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自定义一个函数，实现将时间戳数据转换成格式化日期数据：</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219058" y="2760779"/>
            <a:ext cx="5591175" cy="1790700"/>
          </a:xfrm>
          <a:prstGeom prst="rect">
            <a:avLst/>
          </a:prstGeom>
          <a:ln>
            <a:noFill/>
          </a:ln>
          <a:effectLst>
            <a:outerShdw blurRad="292100" dist="139700" dir="2700000" algn="tl" rotWithShape="0">
              <a:srgbClr val="333333">
                <a:alpha val="65000"/>
              </a:srgbClr>
            </a:outerShdw>
          </a:effectLst>
        </p:spPr>
      </p:pic>
      <p:pic>
        <p:nvPicPr>
          <p:cNvPr id="10" name="图片 9"/>
          <p:cNvPicPr>
            <a:picLocks noChangeAspect="1"/>
          </p:cNvPicPr>
          <p:nvPr/>
        </p:nvPicPr>
        <p:blipFill>
          <a:blip r:embed="rId4"/>
          <a:stretch>
            <a:fillRect/>
          </a:stretch>
        </p:blipFill>
        <p:spPr>
          <a:xfrm>
            <a:off x="1219058" y="5400817"/>
            <a:ext cx="6305550" cy="723900"/>
          </a:xfrm>
          <a:prstGeom prst="rect">
            <a:avLst/>
          </a:prstGeom>
          <a:ln>
            <a:noFill/>
          </a:ln>
          <a:effectLst>
            <a:outerShdw blurRad="292100" dist="139700" dir="2700000" algn="tl" rotWithShape="0">
              <a:srgbClr val="333333">
                <a:alpha val="65000"/>
              </a:srgbClr>
            </a:outerShdw>
          </a:effectLst>
        </p:spPr>
      </p:pic>
      <p:sp>
        <p:nvSpPr>
          <p:cNvPr id="20" name="矩形 19"/>
          <p:cNvSpPr/>
          <p:nvPr/>
        </p:nvSpPr>
        <p:spPr>
          <a:xfrm>
            <a:off x="1063342" y="4915274"/>
            <a:ext cx="9649362" cy="418191"/>
          </a:xfrm>
          <a:prstGeom prst="rect">
            <a:avLst/>
          </a:prstGeom>
        </p:spPr>
        <p:txBody>
          <a:bodyPr wrap="square">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修改源代码：</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90579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anim calcmode="lin" valueType="num">
                                      <p:cBhvr>
                                        <p:cTn id="14" dur="500" fill="hold"/>
                                        <p:tgtEl>
                                          <p:spTgt spid="20"/>
                                        </p:tgtEl>
                                        <p:attrNameLst>
                                          <p:attrName>ppt_x</p:attrName>
                                        </p:attrNameLst>
                                      </p:cBhvr>
                                      <p:tavLst>
                                        <p:tav tm="0">
                                          <p:val>
                                            <p:strVal val="#ppt_x"/>
                                          </p:val>
                                        </p:tav>
                                        <p:tav tm="100000">
                                          <p:val>
                                            <p:strVal val="#ppt_x"/>
                                          </p:val>
                                        </p:tav>
                                      </p:tavLst>
                                    </p:anim>
                                    <p:anim calcmode="lin" valueType="num">
                                      <p:cBhvr>
                                        <p:cTn id="15" dur="500" fill="hold"/>
                                        <p:tgtEl>
                                          <p:spTgt spid="20"/>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anim calcmode="lin" valueType="num">
                                      <p:cBhvr>
                                        <p:cTn id="20" dur="500" fill="hold"/>
                                        <p:tgtEl>
                                          <p:spTgt spid="10"/>
                                        </p:tgtEl>
                                        <p:attrNameLst>
                                          <p:attrName>ppt_x</p:attrName>
                                        </p:attrNameLst>
                                      </p:cBhvr>
                                      <p:tavLst>
                                        <p:tav tm="0">
                                          <p:val>
                                            <p:strVal val="#ppt_x"/>
                                          </p:val>
                                        </p:tav>
                                        <p:tav tm="100000">
                                          <p:val>
                                            <p:strVal val="#ppt_x"/>
                                          </p:val>
                                        </p:tav>
                                      </p:tavLst>
                                    </p:anim>
                                    <p:anim calcmode="lin" valueType="num">
                                      <p:cBhvr>
                                        <p:cTn id="21"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文件操作模块介绍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7200800"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1.6 </a:t>
            </a:r>
            <a:r>
              <a:rPr lang="zh-CN" altLang="en-US" sz="2300" dirty="0" smtClean="0">
                <a:solidFill>
                  <a:schemeClr val="tx1">
                    <a:lumMod val="65000"/>
                    <a:lumOff val="35000"/>
                  </a:schemeClr>
                </a:solidFill>
              </a:rPr>
              <a:t>获取文件的创建、修改以及最后访问时间 </a:t>
            </a:r>
            <a:r>
              <a:rPr lang="en-US" altLang="zh-CN" sz="2300" dirty="0">
                <a:solidFill>
                  <a:schemeClr val="accent2"/>
                </a:solidFill>
              </a:rPr>
              <a:t>2</a:t>
            </a:r>
            <a:r>
              <a:rPr lang="en-US" altLang="zh-CN" sz="2300" dirty="0" smtClean="0">
                <a:solidFill>
                  <a:schemeClr val="tx1">
                    <a:lumMod val="65000"/>
                    <a:lumOff val="35000"/>
                  </a:schemeClr>
                </a:solidFill>
              </a:rPr>
              <a:t>/</a:t>
            </a:r>
            <a:r>
              <a:rPr lang="en-US" altLang="zh-CN" sz="2300" baseline="-25000" dirty="0" smtClean="0">
                <a:solidFill>
                  <a:schemeClr val="tx1">
                    <a:lumMod val="65000"/>
                    <a:lumOff val="35000"/>
                  </a:schemeClr>
                </a:solidFill>
              </a:rPr>
              <a:t>2</a:t>
            </a:r>
            <a:r>
              <a:rPr lang="zh-CN" altLang="en-US" sz="2300" dirty="0" smtClean="0">
                <a:solidFill>
                  <a:schemeClr val="tx1">
                    <a:lumMod val="65000"/>
                    <a:lumOff val="35000"/>
                  </a:schemeClr>
                </a:solidFill>
              </a:rPr>
              <a:t> </a:t>
            </a:r>
            <a:endParaRPr lang="zh-CN" altLang="en-US" sz="2300" baseline="-25000" dirty="0">
              <a:solidFill>
                <a:schemeClr val="tx1">
                  <a:lumMod val="65000"/>
                  <a:lumOff val="35000"/>
                </a:schemeClr>
              </a:solidFill>
            </a:endParaRPr>
          </a:p>
        </p:txBody>
      </p:sp>
      <p:sp>
        <p:nvSpPr>
          <p:cNvPr id="6" name="矩形 5"/>
          <p:cNvSpPr/>
          <p:nvPr/>
        </p:nvSpPr>
        <p:spPr>
          <a:xfrm>
            <a:off x="1122089" y="1798827"/>
            <a:ext cx="4984951"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示例：</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ch01-demo02-time.py</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1368536" y="2255459"/>
            <a:ext cx="9590616" cy="418191"/>
          </a:xfrm>
          <a:prstGeom prst="rect">
            <a:avLst/>
          </a:prstGeom>
        </p:spPr>
        <p:txBody>
          <a:bodyPr wrap="square">
            <a:spAutoFit/>
          </a:bodyPr>
          <a:lstStyle/>
          <a:p>
            <a:pPr marL="342900" indent="-342900">
              <a:lnSpc>
                <a:spcPct val="150000"/>
              </a:lnSpc>
              <a:buFont typeface="+mj-ea"/>
              <a:buAutoNum type="circleNumDbPlain" startAt="2"/>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查看当前</a:t>
            </a:r>
            <a:r>
              <a:rPr lang="zh-CN" altLang="en-US" sz="1600" dirty="0" smtClean="0">
                <a:solidFill>
                  <a:schemeClr val="accent2"/>
                </a:solidFill>
                <a:latin typeface="微软雅黑" panose="020B0503020204020204" pitchFamily="34" charset="-122"/>
                <a:ea typeface="微软雅黑" panose="020B0503020204020204" pitchFamily="34" charset="-122"/>
              </a:rPr>
              <a:t>文件的访问时间</a:t>
            </a:r>
            <a:endParaRPr lang="en-US" altLang="zh-CN" sz="1400" dirty="0">
              <a:solidFill>
                <a:srgbClr val="C00000"/>
              </a:solidFill>
              <a:latin typeface="微软雅黑" panose="020B0503020204020204" pitchFamily="34" charset="-122"/>
              <a:ea typeface="微软雅黑" panose="020B0503020204020204" pitchFamily="34" charset="-122"/>
            </a:endParaRPr>
          </a:p>
        </p:txBody>
      </p:sp>
      <p:sp>
        <p:nvSpPr>
          <p:cNvPr id="17" name="矩形 16"/>
          <p:cNvSpPr/>
          <p:nvPr/>
        </p:nvSpPr>
        <p:spPr>
          <a:xfrm>
            <a:off x="1692716" y="2667373"/>
            <a:ext cx="9649362" cy="461665"/>
          </a:xfrm>
          <a:prstGeom prst="rect">
            <a:avLst/>
          </a:prstGeom>
        </p:spPr>
        <p:txBody>
          <a:bodyPr wrap="square">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os.</a:t>
            </a:r>
            <a:r>
              <a:rPr lang="en-US" altLang="zh-CN" sz="1600" b="1" dirty="0" err="1" smtClean="0">
                <a:solidFill>
                  <a:schemeClr val="tx1">
                    <a:lumMod val="65000"/>
                    <a:lumOff val="35000"/>
                  </a:schemeClr>
                </a:solidFill>
                <a:latin typeface="微软雅黑" panose="020B0503020204020204" pitchFamily="34" charset="-122"/>
                <a:ea typeface="微软雅黑" panose="020B0503020204020204" pitchFamily="34" charset="-122"/>
              </a:rPr>
              <a:t>path</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err="1" smtClean="0">
                <a:solidFill>
                  <a:schemeClr val="accent2"/>
                </a:solidFill>
                <a:latin typeface="微软雅黑" panose="020B0503020204020204" pitchFamily="34" charset="-122"/>
                <a:ea typeface="微软雅黑" panose="020B0503020204020204" pitchFamily="34" charset="-122"/>
              </a:rPr>
              <a:t>get</a:t>
            </a:r>
            <a:r>
              <a:rPr lang="en-US" altLang="zh-CN" sz="1600" dirty="0" err="1">
                <a:solidFill>
                  <a:schemeClr val="accent2"/>
                </a:solidFill>
                <a:latin typeface="微软雅黑" panose="020B0503020204020204" pitchFamily="34" charset="-122"/>
                <a:ea typeface="微软雅黑" panose="020B0503020204020204" pitchFamily="34" charset="-122"/>
              </a:rPr>
              <a:t>a</a:t>
            </a:r>
            <a:r>
              <a:rPr lang="en-US" altLang="zh-CN" sz="1600" dirty="0" err="1" smtClean="0">
                <a:solidFill>
                  <a:schemeClr val="accent2"/>
                </a:solidFill>
                <a:latin typeface="微软雅黑" panose="020B0503020204020204" pitchFamily="34" charset="-122"/>
                <a:ea typeface="微软雅黑" panose="020B0503020204020204" pitchFamily="34" charset="-122"/>
              </a:rPr>
              <a:t>time</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i="1" dirty="0" smtClean="0">
                <a:solidFill>
                  <a:schemeClr val="bg1">
                    <a:lumMod val="50000"/>
                  </a:schemeClr>
                </a:solidFill>
                <a:latin typeface="微软雅黑" panose="020B0503020204020204" pitchFamily="34" charset="-122"/>
                <a:ea typeface="微软雅黑" panose="020B0503020204020204" pitchFamily="34" charset="-122"/>
              </a:rPr>
              <a:t>文件路径</a:t>
            </a:r>
            <a:r>
              <a:rPr lang="en-US" altLang="zh-CN" sz="1400" i="1" dirty="0" smtClean="0">
                <a:solidFill>
                  <a:schemeClr val="bg1">
                    <a:lumMod val="50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，返回一个时间戳，需格式化输出</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802215" y="3250278"/>
            <a:ext cx="6267450" cy="704850"/>
          </a:xfrm>
          <a:prstGeom prst="rect">
            <a:avLst/>
          </a:prstGeom>
          <a:ln>
            <a:noFill/>
          </a:ln>
          <a:effectLst>
            <a:outerShdw blurRad="292100" dist="139700" dir="2700000" algn="tl" rotWithShape="0">
              <a:srgbClr val="333333">
                <a:alpha val="65000"/>
              </a:srgbClr>
            </a:outerShdw>
          </a:effectLst>
        </p:spPr>
      </p:pic>
      <p:sp>
        <p:nvSpPr>
          <p:cNvPr id="15" name="矩形 14"/>
          <p:cNvSpPr/>
          <p:nvPr/>
        </p:nvSpPr>
        <p:spPr>
          <a:xfrm>
            <a:off x="1368536" y="4332630"/>
            <a:ext cx="6888360" cy="461665"/>
          </a:xfrm>
          <a:prstGeom prst="rect">
            <a:avLst/>
          </a:prstGeom>
        </p:spPr>
        <p:txBody>
          <a:bodyPr wrap="square">
            <a:spAutoFit/>
          </a:bodyPr>
          <a:lstStyle/>
          <a:p>
            <a:pPr marL="342900" indent="-342900">
              <a:lnSpc>
                <a:spcPct val="150000"/>
              </a:lnSpc>
              <a:buFont typeface="+mj-ea"/>
              <a:buAutoNum type="circleNumDbPlain" startAt="3"/>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查看当前</a:t>
            </a:r>
            <a:r>
              <a:rPr lang="zh-CN" altLang="en-US" sz="1600" dirty="0" smtClean="0">
                <a:solidFill>
                  <a:schemeClr val="accent2"/>
                </a:solidFill>
                <a:latin typeface="微软雅黑" panose="020B0503020204020204" pitchFamily="34" charset="-122"/>
                <a:ea typeface="微软雅黑" panose="020B0503020204020204" pitchFamily="34" charset="-122"/>
              </a:rPr>
              <a:t>文件的修改时间</a:t>
            </a:r>
            <a:endParaRPr lang="en-US" altLang="zh-CN" sz="1400" dirty="0">
              <a:solidFill>
                <a:srgbClr val="C00000"/>
              </a:solidFill>
              <a:latin typeface="微软雅黑" panose="020B0503020204020204" pitchFamily="34" charset="-122"/>
              <a:ea typeface="微软雅黑" panose="020B0503020204020204" pitchFamily="34" charset="-122"/>
            </a:endParaRPr>
          </a:p>
        </p:txBody>
      </p:sp>
      <p:sp>
        <p:nvSpPr>
          <p:cNvPr id="19" name="矩形 18"/>
          <p:cNvSpPr/>
          <p:nvPr/>
        </p:nvSpPr>
        <p:spPr>
          <a:xfrm>
            <a:off x="1692716" y="4744544"/>
            <a:ext cx="6850783" cy="461665"/>
          </a:xfrm>
          <a:prstGeom prst="rect">
            <a:avLst/>
          </a:prstGeom>
        </p:spPr>
        <p:txBody>
          <a:bodyPr wrap="square">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os.</a:t>
            </a:r>
            <a:r>
              <a:rPr lang="en-US" altLang="zh-CN" sz="1600" b="1" dirty="0" err="1" smtClean="0">
                <a:solidFill>
                  <a:schemeClr val="tx1">
                    <a:lumMod val="65000"/>
                    <a:lumOff val="35000"/>
                  </a:schemeClr>
                </a:solidFill>
                <a:latin typeface="微软雅黑" panose="020B0503020204020204" pitchFamily="34" charset="-122"/>
                <a:ea typeface="微软雅黑" panose="020B0503020204020204" pitchFamily="34" charset="-122"/>
              </a:rPr>
              <a:t>path</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err="1" smtClean="0">
                <a:solidFill>
                  <a:schemeClr val="accent2"/>
                </a:solidFill>
                <a:latin typeface="微软雅黑" panose="020B0503020204020204" pitchFamily="34" charset="-122"/>
                <a:ea typeface="微软雅黑" panose="020B0503020204020204" pitchFamily="34" charset="-122"/>
              </a:rPr>
              <a:t>getmtime</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i="1" dirty="0" smtClean="0">
                <a:solidFill>
                  <a:schemeClr val="bg1">
                    <a:lumMod val="50000"/>
                  </a:schemeClr>
                </a:solidFill>
                <a:latin typeface="微软雅黑" panose="020B0503020204020204" pitchFamily="34" charset="-122"/>
                <a:ea typeface="微软雅黑" panose="020B0503020204020204" pitchFamily="34" charset="-122"/>
              </a:rPr>
              <a:t>文件路径</a:t>
            </a:r>
            <a:r>
              <a:rPr lang="en-US" altLang="zh-CN" sz="1400" i="1" dirty="0" smtClean="0">
                <a:solidFill>
                  <a:schemeClr val="bg1">
                    <a:lumMod val="50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，返回一个时间戳，需格式化输出</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4"/>
          <a:stretch>
            <a:fillRect/>
          </a:stretch>
        </p:blipFill>
        <p:spPr>
          <a:xfrm>
            <a:off x="1802215" y="5261683"/>
            <a:ext cx="6286500" cy="704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6193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anim calcmode="lin" valueType="num">
                                      <p:cBhvr>
                                        <p:cTn id="12" dur="500" fill="hold"/>
                                        <p:tgtEl>
                                          <p:spTgt spid="9"/>
                                        </p:tgtEl>
                                        <p:attrNameLst>
                                          <p:attrName>ppt_x</p:attrName>
                                        </p:attrNameLst>
                                      </p:cBhvr>
                                      <p:tavLst>
                                        <p:tav tm="0">
                                          <p:val>
                                            <p:strVal val="#ppt_x"/>
                                          </p:val>
                                        </p:tav>
                                        <p:tav tm="100000">
                                          <p:val>
                                            <p:strVal val="#ppt_x"/>
                                          </p:val>
                                        </p:tav>
                                      </p:tavLst>
                                    </p:anim>
                                    <p:anim calcmode="lin" valueType="num">
                                      <p:cBhvr>
                                        <p:cTn id="13" dur="500" fill="hold"/>
                                        <p:tgtEl>
                                          <p:spTgt spid="9"/>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anim calcmode="lin" valueType="num">
                                      <p:cBhvr>
                                        <p:cTn id="17" dur="500" fill="hold"/>
                                        <p:tgtEl>
                                          <p:spTgt spid="17"/>
                                        </p:tgtEl>
                                        <p:attrNameLst>
                                          <p:attrName>ppt_x</p:attrName>
                                        </p:attrNameLst>
                                      </p:cBhvr>
                                      <p:tavLst>
                                        <p:tav tm="0">
                                          <p:val>
                                            <p:strVal val="#ppt_x"/>
                                          </p:val>
                                        </p:tav>
                                        <p:tav tm="100000">
                                          <p:val>
                                            <p:strVal val="#ppt_x"/>
                                          </p:val>
                                        </p:tav>
                                      </p:tavLst>
                                    </p:anim>
                                    <p:anim calcmode="lin" valueType="num">
                                      <p:cBhvr>
                                        <p:cTn id="18" dur="500" fill="hold"/>
                                        <p:tgtEl>
                                          <p:spTgt spid="17"/>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42"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anim calcmode="lin" valueType="num">
                                      <p:cBhvr>
                                        <p:cTn id="23" dur="500" fill="hold"/>
                                        <p:tgtEl>
                                          <p:spTgt spid="2"/>
                                        </p:tgtEl>
                                        <p:attrNameLst>
                                          <p:attrName>ppt_x</p:attrName>
                                        </p:attrNameLst>
                                      </p:cBhvr>
                                      <p:tavLst>
                                        <p:tav tm="0">
                                          <p:val>
                                            <p:strVal val="#ppt_x"/>
                                          </p:val>
                                        </p:tav>
                                        <p:tav tm="100000">
                                          <p:val>
                                            <p:strVal val="#ppt_x"/>
                                          </p:val>
                                        </p:tav>
                                      </p:tavLst>
                                    </p:anim>
                                    <p:anim calcmode="lin" valueType="num">
                                      <p:cBhvr>
                                        <p:cTn id="24"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anim calcmode="lin" valueType="num">
                                      <p:cBhvr>
                                        <p:cTn id="30" dur="500" fill="hold"/>
                                        <p:tgtEl>
                                          <p:spTgt spid="15"/>
                                        </p:tgtEl>
                                        <p:attrNameLst>
                                          <p:attrName>ppt_x</p:attrName>
                                        </p:attrNameLst>
                                      </p:cBhvr>
                                      <p:tavLst>
                                        <p:tav tm="0">
                                          <p:val>
                                            <p:strVal val="#ppt_x"/>
                                          </p:val>
                                        </p:tav>
                                        <p:tav tm="100000">
                                          <p:val>
                                            <p:strVal val="#ppt_x"/>
                                          </p:val>
                                        </p:tav>
                                      </p:tavLst>
                                    </p:anim>
                                    <p:anim calcmode="lin" valueType="num">
                                      <p:cBhvr>
                                        <p:cTn id="31" dur="5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anim calcmode="lin" valueType="num">
                                      <p:cBhvr>
                                        <p:cTn id="35" dur="500" fill="hold"/>
                                        <p:tgtEl>
                                          <p:spTgt spid="19"/>
                                        </p:tgtEl>
                                        <p:attrNameLst>
                                          <p:attrName>ppt_x</p:attrName>
                                        </p:attrNameLst>
                                      </p:cBhvr>
                                      <p:tavLst>
                                        <p:tav tm="0">
                                          <p:val>
                                            <p:strVal val="#ppt_x"/>
                                          </p:val>
                                        </p:tav>
                                        <p:tav tm="100000">
                                          <p:val>
                                            <p:strVal val="#ppt_x"/>
                                          </p:val>
                                        </p:tav>
                                      </p:tavLst>
                                    </p:anim>
                                    <p:anim calcmode="lin" valueType="num">
                                      <p:cBhvr>
                                        <p:cTn id="36" dur="500" fill="hold"/>
                                        <p:tgtEl>
                                          <p:spTgt spid="19"/>
                                        </p:tgtEl>
                                        <p:attrNameLst>
                                          <p:attrName>ppt_y</p:attrName>
                                        </p:attrNameLst>
                                      </p:cBhvr>
                                      <p:tavLst>
                                        <p:tav tm="0">
                                          <p:val>
                                            <p:strVal val="#ppt_y+.1"/>
                                          </p:val>
                                        </p:tav>
                                        <p:tav tm="100000">
                                          <p:val>
                                            <p:strVal val="#ppt_y"/>
                                          </p:val>
                                        </p:tav>
                                      </p:tavLst>
                                    </p:anim>
                                  </p:childTnLst>
                                </p:cTn>
                              </p:par>
                            </p:childTnLst>
                          </p:cTn>
                        </p:par>
                        <p:par>
                          <p:cTn id="37" fill="hold">
                            <p:stCondLst>
                              <p:cond delay="500"/>
                            </p:stCondLst>
                            <p:childTnLst>
                              <p:par>
                                <p:cTn id="38" presetID="42" presetClass="entr" presetSubtype="0"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anim calcmode="lin" valueType="num">
                                      <p:cBhvr>
                                        <p:cTn id="41" dur="500" fill="hold"/>
                                        <p:tgtEl>
                                          <p:spTgt spid="10"/>
                                        </p:tgtEl>
                                        <p:attrNameLst>
                                          <p:attrName>ppt_x</p:attrName>
                                        </p:attrNameLst>
                                      </p:cBhvr>
                                      <p:tavLst>
                                        <p:tav tm="0">
                                          <p:val>
                                            <p:strVal val="#ppt_x"/>
                                          </p:val>
                                        </p:tav>
                                        <p:tav tm="100000">
                                          <p:val>
                                            <p:strVal val="#ppt_x"/>
                                          </p:val>
                                        </p:tav>
                                      </p:tavLst>
                                    </p:anim>
                                    <p:anim calcmode="lin" valueType="num">
                                      <p:cBhvr>
                                        <p:cTn id="42"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7" grpId="0"/>
      <p:bldP spid="15"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文件操作模块介绍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6095332"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1.7 </a:t>
            </a:r>
            <a:r>
              <a:rPr lang="zh-CN" altLang="en-US" sz="2300" dirty="0" smtClean="0">
                <a:solidFill>
                  <a:schemeClr val="tx1">
                    <a:lumMod val="65000"/>
                    <a:lumOff val="35000"/>
                  </a:schemeClr>
                </a:solidFill>
              </a:rPr>
              <a:t>判断文件夹或文件？</a:t>
            </a:r>
            <a:endParaRPr lang="zh-CN" altLang="en-US" sz="2300" baseline="-25000" dirty="0">
              <a:solidFill>
                <a:schemeClr val="tx1">
                  <a:lumMod val="65000"/>
                  <a:lumOff val="35000"/>
                </a:schemeClr>
              </a:solidFill>
            </a:endParaRPr>
          </a:p>
        </p:txBody>
      </p:sp>
      <p:sp>
        <p:nvSpPr>
          <p:cNvPr id="6" name="矩形 5"/>
          <p:cNvSpPr/>
          <p:nvPr/>
        </p:nvSpPr>
        <p:spPr>
          <a:xfrm>
            <a:off x="866927" y="2662132"/>
            <a:ext cx="4984951"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示例：</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ch01-demo03-isdir.py</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1113374" y="3118764"/>
            <a:ext cx="9590616" cy="461665"/>
          </a:xfrm>
          <a:prstGeom prst="rect">
            <a:avLst/>
          </a:prstGeom>
        </p:spPr>
        <p:txBody>
          <a:bodyPr wrap="square">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判断当前文件路径是否为文件夹？</a:t>
            </a:r>
            <a:endParaRPr lang="en-US" altLang="zh-CN" sz="1400" dirty="0">
              <a:solidFill>
                <a:srgbClr val="C00000"/>
              </a:solidFill>
              <a:latin typeface="微软雅黑" panose="020B0503020204020204" pitchFamily="34" charset="-122"/>
              <a:ea typeface="微软雅黑" panose="020B0503020204020204" pitchFamily="34" charset="-122"/>
            </a:endParaRPr>
          </a:p>
        </p:txBody>
      </p:sp>
      <p:sp>
        <p:nvSpPr>
          <p:cNvPr id="17" name="矩形 16"/>
          <p:cNvSpPr/>
          <p:nvPr/>
        </p:nvSpPr>
        <p:spPr>
          <a:xfrm>
            <a:off x="1437554" y="3530678"/>
            <a:ext cx="9649362" cy="461665"/>
          </a:xfrm>
          <a:prstGeom prst="rect">
            <a:avLst/>
          </a:prstGeom>
        </p:spPr>
        <p:txBody>
          <a:bodyPr wrap="square">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os.</a:t>
            </a:r>
            <a:r>
              <a:rPr lang="en-US" altLang="zh-CN" sz="1600" dirty="0" err="1" smtClean="0">
                <a:solidFill>
                  <a:schemeClr val="accent2"/>
                </a:solidFill>
                <a:latin typeface="微软雅黑" panose="020B0503020204020204" pitchFamily="34" charset="-122"/>
                <a:ea typeface="微软雅黑" panose="020B0503020204020204" pitchFamily="34" charset="-122"/>
              </a:rPr>
              <a:t>listdir</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，返回一个列表对象，若参数为空，则返回当前</a:t>
            </a:r>
            <a:r>
              <a:rPr lang="zh-CN" altLang="en-US" sz="1600" dirty="0" smtClean="0">
                <a:solidFill>
                  <a:schemeClr val="accent2"/>
                </a:solidFill>
                <a:latin typeface="微软雅黑" panose="020B0503020204020204" pitchFamily="34" charset="-122"/>
                <a:ea typeface="微软雅黑" panose="020B0503020204020204" pitchFamily="34" charset="-122"/>
              </a:rPr>
              <a:t>工程文件夹</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中的所有文件名称。</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525871" y="4171586"/>
            <a:ext cx="5029200" cy="1609725"/>
          </a:xfrm>
          <a:prstGeom prst="rect">
            <a:avLst/>
          </a:prstGeom>
          <a:ln>
            <a:noFill/>
          </a:ln>
          <a:effectLst>
            <a:outerShdw blurRad="292100" dist="139700" dir="2700000" algn="tl" rotWithShape="0">
              <a:srgbClr val="333333">
                <a:alpha val="65000"/>
              </a:srgbClr>
            </a:outerShdw>
          </a:effectLst>
        </p:spPr>
      </p:pic>
      <p:sp>
        <p:nvSpPr>
          <p:cNvPr id="11" name="矩形 10"/>
          <p:cNvSpPr/>
          <p:nvPr/>
        </p:nvSpPr>
        <p:spPr>
          <a:xfrm>
            <a:off x="7229050" y="5042647"/>
            <a:ext cx="3203462" cy="738664"/>
          </a:xfrm>
          <a:prstGeom prst="rect">
            <a:avLst/>
          </a:prstGeom>
        </p:spPr>
        <p:txBody>
          <a:bodyPr wrap="square">
            <a:spAutoFit/>
          </a:bodyPr>
          <a:lstStyle/>
          <a:p>
            <a:pPr>
              <a:lnSpc>
                <a:spcPct val="150000"/>
              </a:lnSpc>
            </a:pPr>
            <a:r>
              <a:rPr lang="en-US" altLang="zh-CN" sz="1400" b="1" dirty="0" err="1" smtClean="0">
                <a:solidFill>
                  <a:schemeClr val="accent2"/>
                </a:solidFill>
                <a:latin typeface="微软雅黑" panose="020B0503020204020204" pitchFamily="34" charset="-122"/>
                <a:ea typeface="微软雅黑" panose="020B0503020204020204" pitchFamily="34" charset="-122"/>
              </a:rPr>
              <a:t>os.sep</a:t>
            </a:r>
            <a:r>
              <a:rPr lang="en-US" altLang="zh-CN" sz="1400" b="1" dirty="0" smtClean="0">
                <a:solidFill>
                  <a:schemeClr val="accent2"/>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返回支持当前系统的文件目录分隔符。</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0" name="肘形连接符 9"/>
          <p:cNvCxnSpPr>
            <a:stCxn id="11" idx="0"/>
          </p:cNvCxnSpPr>
          <p:nvPr/>
        </p:nvCxnSpPr>
        <p:spPr>
          <a:xfrm rot="16200000" flipH="1" flipV="1">
            <a:off x="6664083" y="3118482"/>
            <a:ext cx="242533" cy="4090862"/>
          </a:xfrm>
          <a:prstGeom prst="bentConnector4">
            <a:avLst>
              <a:gd name="adj1" fmla="val -43610"/>
              <a:gd name="adj2" fmla="val 99936"/>
            </a:avLst>
          </a:prstGeom>
          <a:ln>
            <a:prstDash val="dash"/>
            <a:tailEnd type="triangle"/>
          </a:ln>
        </p:spPr>
        <p:style>
          <a:lnRef idx="1">
            <a:schemeClr val="accent2"/>
          </a:lnRef>
          <a:fillRef idx="0">
            <a:schemeClr val="accent2"/>
          </a:fillRef>
          <a:effectRef idx="0">
            <a:schemeClr val="accent2"/>
          </a:effectRef>
          <a:fontRef idx="minor">
            <a:schemeClr val="tx1"/>
          </a:fontRef>
        </p:style>
      </p:cxnSp>
      <p:sp>
        <p:nvSpPr>
          <p:cNvPr id="12" name="矩形 11"/>
          <p:cNvSpPr/>
          <p:nvPr/>
        </p:nvSpPr>
        <p:spPr>
          <a:xfrm>
            <a:off x="866927" y="1765895"/>
            <a:ext cx="9590616" cy="830997"/>
          </a:xfrm>
          <a:prstGeom prst="rect">
            <a:avLst/>
          </a:prstGeom>
        </p:spPr>
        <p:txBody>
          <a:bodyPr wrap="square">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当我们访问到一个文件时，需要知道该文件是一个 </a:t>
            </a:r>
            <a:r>
              <a:rPr lang="zh-CN" altLang="en-US" sz="1600" dirty="0" smtClean="0">
                <a:solidFill>
                  <a:schemeClr val="accent2"/>
                </a:solidFill>
                <a:latin typeface="微软雅黑" panose="020B0503020204020204" pitchFamily="34" charset="-122"/>
                <a:ea typeface="微软雅黑" panose="020B0503020204020204" pitchFamily="34" charset="-122"/>
              </a:rPr>
              <a:t>文件夹</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 还是一个 </a:t>
            </a:r>
            <a:r>
              <a:rPr lang="zh-CN" altLang="en-US" sz="1600" dirty="0" smtClean="0">
                <a:solidFill>
                  <a:schemeClr val="accent2"/>
                </a:solidFill>
                <a:latin typeface="微软雅黑" panose="020B0503020204020204" pitchFamily="34" charset="-122"/>
                <a:ea typeface="微软雅黑" panose="020B0503020204020204" pitchFamily="34" charset="-122"/>
              </a:rPr>
              <a:t>文件</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我们需要使用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os.</a:t>
            </a:r>
            <a:r>
              <a:rPr lang="en-US" altLang="zh-CN" sz="1600" b="1" dirty="0" err="1" smtClean="0">
                <a:solidFill>
                  <a:schemeClr val="tx1">
                    <a:lumMod val="65000"/>
                    <a:lumOff val="35000"/>
                  </a:schemeClr>
                </a:solidFill>
                <a:latin typeface="微软雅黑" panose="020B0503020204020204" pitchFamily="34" charset="-122"/>
                <a:ea typeface="微软雅黑" panose="020B0503020204020204" pitchFamily="34" charset="-122"/>
              </a:rPr>
              <a:t>path</a:t>
            </a:r>
            <a:r>
              <a:rPr lang="en-US" altLang="zh-CN" sz="1600" dirty="0" err="1" smtClean="0">
                <a:solidFill>
                  <a:schemeClr val="accent2"/>
                </a:solidFill>
                <a:latin typeface="微软雅黑" panose="020B0503020204020204" pitchFamily="34" charset="-122"/>
                <a:ea typeface="微软雅黑" panose="020B0503020204020204" pitchFamily="34" charset="-122"/>
              </a:rPr>
              <a:t>.isdir</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i="1" dirty="0" smtClean="0">
                <a:solidFill>
                  <a:schemeClr val="bg1">
                    <a:lumMod val="50000"/>
                  </a:schemeClr>
                </a:solidFill>
                <a:latin typeface="微软雅黑" panose="020B0503020204020204" pitchFamily="34" charset="-122"/>
                <a:ea typeface="微软雅黑" panose="020B0503020204020204" pitchFamily="34" charset="-122"/>
              </a:rPr>
              <a:t>文件对象</a:t>
            </a:r>
            <a:r>
              <a:rPr lang="en-US" altLang="zh-CN" sz="1400" i="1" dirty="0" smtClean="0">
                <a:solidFill>
                  <a:schemeClr val="bg1">
                    <a:lumMod val="50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函数判断，该函数返回 </a:t>
            </a:r>
            <a:r>
              <a:rPr lang="en-US" altLang="zh-CN" sz="1600" dirty="0" smtClean="0">
                <a:solidFill>
                  <a:schemeClr val="accent6"/>
                </a:solidFill>
                <a:latin typeface="微软雅黑" panose="020B0503020204020204" pitchFamily="34" charset="-122"/>
                <a:ea typeface="微软雅黑" panose="020B0503020204020204" pitchFamily="34" charset="-122"/>
              </a:rPr>
              <a:t>bool</a:t>
            </a:r>
            <a:r>
              <a:rPr lang="zh-CN" altLang="en-US" sz="1600" dirty="0" smtClean="0">
                <a:solidFill>
                  <a:schemeClr val="accent6"/>
                </a:solidFill>
                <a:latin typeface="微软雅黑" panose="020B0503020204020204" pitchFamily="34" charset="-122"/>
                <a:ea typeface="微软雅黑" panose="020B0503020204020204" pitchFamily="34" charset="-122"/>
              </a:rPr>
              <a:t>类型</a:t>
            </a:r>
            <a:endParaRPr lang="en-US" altLang="zh-CN" sz="1400" dirty="0">
              <a:solidFill>
                <a:schemeClr val="accent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058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 calcmode="lin" valueType="num">
                                      <p:cBhvr>
                                        <p:cTn id="19" dur="500" fill="hold"/>
                                        <p:tgtEl>
                                          <p:spTgt spid="9"/>
                                        </p:tgtEl>
                                        <p:attrNameLst>
                                          <p:attrName>ppt_x</p:attrName>
                                        </p:attrNameLst>
                                      </p:cBhvr>
                                      <p:tavLst>
                                        <p:tav tm="0">
                                          <p:val>
                                            <p:strVal val="#ppt_x"/>
                                          </p:val>
                                        </p:tav>
                                        <p:tav tm="100000">
                                          <p:val>
                                            <p:strVal val="#ppt_x"/>
                                          </p:val>
                                        </p:tav>
                                      </p:tavLst>
                                    </p:anim>
                                    <p:anim calcmode="lin" valueType="num">
                                      <p:cBhvr>
                                        <p:cTn id="20" dur="500" fill="hold"/>
                                        <p:tgtEl>
                                          <p:spTgt spid="9"/>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anim calcmode="lin" valueType="num">
                                      <p:cBhvr>
                                        <p:cTn id="24" dur="500" fill="hold"/>
                                        <p:tgtEl>
                                          <p:spTgt spid="17"/>
                                        </p:tgtEl>
                                        <p:attrNameLst>
                                          <p:attrName>ppt_x</p:attrName>
                                        </p:attrNameLst>
                                      </p:cBhvr>
                                      <p:tavLst>
                                        <p:tav tm="0">
                                          <p:val>
                                            <p:strVal val="#ppt_x"/>
                                          </p:val>
                                        </p:tav>
                                        <p:tav tm="100000">
                                          <p:val>
                                            <p:strVal val="#ppt_x"/>
                                          </p:val>
                                        </p:tav>
                                      </p:tavLst>
                                    </p:anim>
                                    <p:anim calcmode="lin" valueType="num">
                                      <p:cBhvr>
                                        <p:cTn id="25"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anim calcmode="lin" valueType="num">
                                      <p:cBhvr>
                                        <p:cTn id="31" dur="500" fill="hold"/>
                                        <p:tgtEl>
                                          <p:spTgt spid="2"/>
                                        </p:tgtEl>
                                        <p:attrNameLst>
                                          <p:attrName>ppt_x</p:attrName>
                                        </p:attrNameLst>
                                      </p:cBhvr>
                                      <p:tavLst>
                                        <p:tav tm="0">
                                          <p:val>
                                            <p:strVal val="#ppt_x"/>
                                          </p:val>
                                        </p:tav>
                                        <p:tav tm="100000">
                                          <p:val>
                                            <p:strVal val="#ppt_x"/>
                                          </p:val>
                                        </p:tav>
                                      </p:tavLst>
                                    </p:anim>
                                    <p:anim calcmode="lin" valueType="num">
                                      <p:cBhvr>
                                        <p:cTn id="32"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par>
                          <p:cTn id="38" fill="hold">
                            <p:stCondLst>
                              <p:cond delay="500"/>
                            </p:stCondLst>
                            <p:childTnLst>
                              <p:par>
                                <p:cTn id="39" presetID="42" presetClass="entr" presetSubtype="0"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anim calcmode="lin" valueType="num">
                                      <p:cBhvr>
                                        <p:cTn id="42" dur="500" fill="hold"/>
                                        <p:tgtEl>
                                          <p:spTgt spid="11"/>
                                        </p:tgtEl>
                                        <p:attrNameLst>
                                          <p:attrName>ppt_x</p:attrName>
                                        </p:attrNameLst>
                                      </p:cBhvr>
                                      <p:tavLst>
                                        <p:tav tm="0">
                                          <p:val>
                                            <p:strVal val="#ppt_x"/>
                                          </p:val>
                                        </p:tav>
                                        <p:tav tm="100000">
                                          <p:val>
                                            <p:strVal val="#ppt_x"/>
                                          </p:val>
                                        </p:tav>
                                      </p:tavLst>
                                    </p:anim>
                                    <p:anim calcmode="lin" valueType="num">
                                      <p:cBhvr>
                                        <p:cTn id="43"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7" grpId="0"/>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文件操作模块介绍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6095332"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1.8 </a:t>
            </a:r>
            <a:r>
              <a:rPr lang="zh-CN" altLang="en-US" sz="2300" dirty="0" smtClean="0">
                <a:solidFill>
                  <a:schemeClr val="tx1">
                    <a:lumMod val="65000"/>
                    <a:lumOff val="35000"/>
                  </a:schemeClr>
                </a:solidFill>
              </a:rPr>
              <a:t>获取文件夹的信息</a:t>
            </a:r>
            <a:endParaRPr lang="zh-CN" altLang="en-US" sz="2300" baseline="-25000" dirty="0">
              <a:solidFill>
                <a:schemeClr val="tx1">
                  <a:lumMod val="65000"/>
                  <a:lumOff val="35000"/>
                </a:schemeClr>
              </a:solidFill>
            </a:endParaRPr>
          </a:p>
        </p:txBody>
      </p:sp>
      <p:sp>
        <p:nvSpPr>
          <p:cNvPr id="6" name="矩形 5"/>
          <p:cNvSpPr/>
          <p:nvPr/>
        </p:nvSpPr>
        <p:spPr>
          <a:xfrm>
            <a:off x="1122089" y="1798827"/>
            <a:ext cx="4984951"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示例：</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ch01-demo04-dirinfo.py</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1368536" y="2255459"/>
            <a:ext cx="9590616" cy="461665"/>
          </a:xfrm>
          <a:prstGeom prst="rect">
            <a:avLst/>
          </a:prstGeom>
        </p:spPr>
        <p:txBody>
          <a:bodyPr wrap="square">
            <a:spAutoFit/>
          </a:bodyPr>
          <a:lstStyle/>
          <a:p>
            <a:pPr marL="342900" indent="-342900">
              <a:lnSpc>
                <a:spcPct val="150000"/>
              </a:lnSpc>
              <a:buFont typeface="+mj-ea"/>
              <a:buAutoNum type="circleNumDbPlain"/>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查看当前</a:t>
            </a:r>
            <a:r>
              <a:rPr lang="zh-CN" altLang="en-US" sz="1600" dirty="0" smtClean="0">
                <a:solidFill>
                  <a:schemeClr val="accent2"/>
                </a:solidFill>
                <a:latin typeface="微软雅黑" panose="020B0503020204020204" pitchFamily="34" charset="-122"/>
                <a:ea typeface="微软雅黑" panose="020B0503020204020204" pitchFamily="34" charset="-122"/>
              </a:rPr>
              <a:t>文件夹的中的文件名称</a:t>
            </a:r>
            <a:r>
              <a:rPr lang="zh-CN" altLang="en-US" sz="1400" dirty="0" smtClean="0">
                <a:solidFill>
                  <a:srgbClr val="C00000"/>
                </a:solidFill>
                <a:latin typeface="微软雅黑" panose="020B0503020204020204" pitchFamily="34" charset="-122"/>
                <a:ea typeface="微软雅黑" panose="020B0503020204020204" pitchFamily="34" charset="-122"/>
              </a:rPr>
              <a:t>（</a:t>
            </a:r>
            <a:r>
              <a:rPr lang="zh-CN" altLang="en-US" sz="1400" dirty="0">
                <a:solidFill>
                  <a:srgbClr val="C00000"/>
                </a:solidFill>
                <a:latin typeface="微软雅黑" panose="020B0503020204020204" pitchFamily="34" charset="-122"/>
                <a:ea typeface="微软雅黑" panose="020B0503020204020204" pitchFamily="34" charset="-122"/>
              </a:rPr>
              <a:t>默认获取文件夹或文件名称，不会继续查看文件夹中的子文件内容）</a:t>
            </a:r>
            <a:endParaRPr lang="en-US" altLang="zh-CN" sz="1400" dirty="0">
              <a:solidFill>
                <a:srgbClr val="C00000"/>
              </a:solidFill>
              <a:latin typeface="微软雅黑" panose="020B0503020204020204" pitchFamily="34" charset="-122"/>
              <a:ea typeface="微软雅黑" panose="020B0503020204020204" pitchFamily="34" charset="-122"/>
            </a:endParaRPr>
          </a:p>
        </p:txBody>
      </p:sp>
      <p:sp>
        <p:nvSpPr>
          <p:cNvPr id="17" name="矩形 16"/>
          <p:cNvSpPr/>
          <p:nvPr/>
        </p:nvSpPr>
        <p:spPr>
          <a:xfrm>
            <a:off x="1692716" y="2667373"/>
            <a:ext cx="9649362" cy="461665"/>
          </a:xfrm>
          <a:prstGeom prst="rect">
            <a:avLst/>
          </a:prstGeom>
        </p:spPr>
        <p:txBody>
          <a:bodyPr wrap="square">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os.</a:t>
            </a:r>
            <a:r>
              <a:rPr lang="en-US" altLang="zh-CN" sz="1600" dirty="0" err="1" smtClean="0">
                <a:solidFill>
                  <a:schemeClr val="accent2"/>
                </a:solidFill>
                <a:latin typeface="微软雅黑" panose="020B0503020204020204" pitchFamily="34" charset="-122"/>
                <a:ea typeface="微软雅黑" panose="020B0503020204020204" pitchFamily="34" charset="-122"/>
              </a:rPr>
              <a:t>listdir</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，返回一个列表对象，若参数为空，则返回当前</a:t>
            </a:r>
            <a:r>
              <a:rPr lang="zh-CN" altLang="en-US" sz="1600" dirty="0" smtClean="0">
                <a:solidFill>
                  <a:schemeClr val="accent2"/>
                </a:solidFill>
                <a:latin typeface="微软雅黑" panose="020B0503020204020204" pitchFamily="34" charset="-122"/>
                <a:ea typeface="微软雅黑" panose="020B0503020204020204" pitchFamily="34" charset="-122"/>
              </a:rPr>
              <a:t>工程文件夹</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中的所有文件名称。</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781033" y="3308281"/>
            <a:ext cx="5029200" cy="1609725"/>
          </a:xfrm>
          <a:prstGeom prst="rect">
            <a:avLst/>
          </a:prstGeom>
          <a:ln>
            <a:noFill/>
          </a:ln>
          <a:effectLst>
            <a:outerShdw blurRad="292100" dist="139700" dir="2700000" algn="tl" rotWithShape="0">
              <a:srgbClr val="333333">
                <a:alpha val="65000"/>
              </a:srgbClr>
            </a:outerShdw>
          </a:effectLst>
        </p:spPr>
      </p:pic>
      <p:sp>
        <p:nvSpPr>
          <p:cNvPr id="11" name="矩形 10"/>
          <p:cNvSpPr/>
          <p:nvPr/>
        </p:nvSpPr>
        <p:spPr>
          <a:xfrm>
            <a:off x="7484212" y="4179342"/>
            <a:ext cx="3203462" cy="738664"/>
          </a:xfrm>
          <a:prstGeom prst="rect">
            <a:avLst/>
          </a:prstGeom>
        </p:spPr>
        <p:txBody>
          <a:bodyPr wrap="square">
            <a:spAutoFit/>
          </a:bodyPr>
          <a:lstStyle/>
          <a:p>
            <a:pPr>
              <a:lnSpc>
                <a:spcPct val="150000"/>
              </a:lnSpc>
            </a:pPr>
            <a:r>
              <a:rPr lang="en-US" altLang="zh-CN" sz="1400" b="1" dirty="0" err="1" smtClean="0">
                <a:solidFill>
                  <a:schemeClr val="accent2"/>
                </a:solidFill>
                <a:latin typeface="微软雅黑" panose="020B0503020204020204" pitchFamily="34" charset="-122"/>
                <a:ea typeface="微软雅黑" panose="020B0503020204020204" pitchFamily="34" charset="-122"/>
              </a:rPr>
              <a:t>os.sep</a:t>
            </a:r>
            <a:r>
              <a:rPr lang="en-US" altLang="zh-CN" sz="1400" b="1" dirty="0" smtClean="0">
                <a:solidFill>
                  <a:schemeClr val="accent2"/>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返回支持当前系统的文件目录分隔符。</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0" name="肘形连接符 9"/>
          <p:cNvCxnSpPr>
            <a:stCxn id="11" idx="0"/>
          </p:cNvCxnSpPr>
          <p:nvPr/>
        </p:nvCxnSpPr>
        <p:spPr>
          <a:xfrm rot="16200000" flipH="1" flipV="1">
            <a:off x="6919245" y="2255177"/>
            <a:ext cx="242533" cy="4090862"/>
          </a:xfrm>
          <a:prstGeom prst="bentConnector4">
            <a:avLst>
              <a:gd name="adj1" fmla="val -43610"/>
              <a:gd name="adj2" fmla="val 99936"/>
            </a:avLst>
          </a:prstGeom>
          <a:ln>
            <a:prstDash val="dash"/>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088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anim calcmode="lin" valueType="num">
                                      <p:cBhvr>
                                        <p:cTn id="12" dur="500" fill="hold"/>
                                        <p:tgtEl>
                                          <p:spTgt spid="9"/>
                                        </p:tgtEl>
                                        <p:attrNameLst>
                                          <p:attrName>ppt_x</p:attrName>
                                        </p:attrNameLst>
                                      </p:cBhvr>
                                      <p:tavLst>
                                        <p:tav tm="0">
                                          <p:val>
                                            <p:strVal val="#ppt_x"/>
                                          </p:val>
                                        </p:tav>
                                        <p:tav tm="100000">
                                          <p:val>
                                            <p:strVal val="#ppt_x"/>
                                          </p:val>
                                        </p:tav>
                                      </p:tavLst>
                                    </p:anim>
                                    <p:anim calcmode="lin" valueType="num">
                                      <p:cBhvr>
                                        <p:cTn id="13" dur="500" fill="hold"/>
                                        <p:tgtEl>
                                          <p:spTgt spid="9"/>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anim calcmode="lin" valueType="num">
                                      <p:cBhvr>
                                        <p:cTn id="17" dur="500" fill="hold"/>
                                        <p:tgtEl>
                                          <p:spTgt spid="17"/>
                                        </p:tgtEl>
                                        <p:attrNameLst>
                                          <p:attrName>ppt_x</p:attrName>
                                        </p:attrNameLst>
                                      </p:cBhvr>
                                      <p:tavLst>
                                        <p:tav tm="0">
                                          <p:val>
                                            <p:strVal val="#ppt_x"/>
                                          </p:val>
                                        </p:tav>
                                        <p:tav tm="100000">
                                          <p:val>
                                            <p:strVal val="#ppt_x"/>
                                          </p:val>
                                        </p:tav>
                                      </p:tavLst>
                                    </p:anim>
                                    <p:anim calcmode="lin" valueType="num">
                                      <p:cBhvr>
                                        <p:cTn id="18"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anim calcmode="lin" valueType="num">
                                      <p:cBhvr>
                                        <p:cTn id="24" dur="500" fill="hold"/>
                                        <p:tgtEl>
                                          <p:spTgt spid="2"/>
                                        </p:tgtEl>
                                        <p:attrNameLst>
                                          <p:attrName>ppt_x</p:attrName>
                                        </p:attrNameLst>
                                      </p:cBhvr>
                                      <p:tavLst>
                                        <p:tav tm="0">
                                          <p:val>
                                            <p:strVal val="#ppt_x"/>
                                          </p:val>
                                        </p:tav>
                                        <p:tav tm="100000">
                                          <p:val>
                                            <p:strVal val="#ppt_x"/>
                                          </p:val>
                                        </p:tav>
                                      </p:tavLst>
                                    </p:anim>
                                    <p:anim calcmode="lin" valueType="num">
                                      <p:cBhvr>
                                        <p:cTn id="25"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par>
                          <p:cTn id="31" fill="hold">
                            <p:stCondLst>
                              <p:cond delay="500"/>
                            </p:stCondLst>
                            <p:childTnLst>
                              <p:par>
                                <p:cTn id="32" presetID="42" presetClass="entr"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anim calcmode="lin" valueType="num">
                                      <p:cBhvr>
                                        <p:cTn id="35" dur="500" fill="hold"/>
                                        <p:tgtEl>
                                          <p:spTgt spid="11"/>
                                        </p:tgtEl>
                                        <p:attrNameLst>
                                          <p:attrName>ppt_x</p:attrName>
                                        </p:attrNameLst>
                                      </p:cBhvr>
                                      <p:tavLst>
                                        <p:tav tm="0">
                                          <p:val>
                                            <p:strVal val="#ppt_x"/>
                                          </p:val>
                                        </p:tav>
                                        <p:tav tm="100000">
                                          <p:val>
                                            <p:strVal val="#ppt_x"/>
                                          </p:val>
                                        </p:tav>
                                      </p:tavLst>
                                    </p:anim>
                                    <p:anim calcmode="lin" valueType="num">
                                      <p:cBhvr>
                                        <p:cTn id="36"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7"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文件操作模块介绍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6095332"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1.8 </a:t>
            </a:r>
            <a:r>
              <a:rPr lang="zh-CN" altLang="en-US" sz="2300" dirty="0" smtClean="0">
                <a:solidFill>
                  <a:schemeClr val="tx1">
                    <a:lumMod val="65000"/>
                    <a:lumOff val="35000"/>
                  </a:schemeClr>
                </a:solidFill>
              </a:rPr>
              <a:t>获取文件夹的信息 </a:t>
            </a:r>
            <a:r>
              <a:rPr lang="en-US" altLang="zh-CN" sz="2300" dirty="0" err="1" smtClean="0">
                <a:solidFill>
                  <a:schemeClr val="tx1">
                    <a:lumMod val="65000"/>
                    <a:lumOff val="35000"/>
                  </a:schemeClr>
                </a:solidFill>
              </a:rPr>
              <a:t>os.walk</a:t>
            </a:r>
            <a:r>
              <a:rPr lang="en-US" altLang="zh-CN" sz="2300" dirty="0" smtClean="0">
                <a:solidFill>
                  <a:schemeClr val="tx1">
                    <a:lumMod val="65000"/>
                    <a:lumOff val="35000"/>
                  </a:schemeClr>
                </a:solidFill>
              </a:rPr>
              <a:t>()</a:t>
            </a:r>
            <a:r>
              <a:rPr lang="zh-CN" altLang="en-US" sz="2300" dirty="0" smtClean="0">
                <a:solidFill>
                  <a:schemeClr val="tx1">
                    <a:lumMod val="65000"/>
                    <a:lumOff val="35000"/>
                  </a:schemeClr>
                </a:solidFill>
              </a:rPr>
              <a:t>函数</a:t>
            </a:r>
            <a:endParaRPr lang="zh-CN" altLang="en-US" sz="2300" baseline="-25000" dirty="0">
              <a:solidFill>
                <a:schemeClr val="tx1">
                  <a:lumMod val="65000"/>
                  <a:lumOff val="35000"/>
                </a:schemeClr>
              </a:solidFill>
            </a:endParaRPr>
          </a:p>
        </p:txBody>
      </p:sp>
      <p:sp>
        <p:nvSpPr>
          <p:cNvPr id="12" name="矩形 11"/>
          <p:cNvSpPr/>
          <p:nvPr/>
        </p:nvSpPr>
        <p:spPr>
          <a:xfrm>
            <a:off x="1122088" y="1803082"/>
            <a:ext cx="9590616" cy="461665"/>
          </a:xfrm>
          <a:prstGeom prst="rect">
            <a:avLst/>
          </a:prstGeom>
        </p:spPr>
        <p:txBody>
          <a:bodyPr wrap="square">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我们习惯使用递归方式遍历文件夹，在</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os</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模块中的</a:t>
            </a:r>
            <a:r>
              <a:rPr lang="en-US" altLang="zh-CN" sz="1600" dirty="0" smtClean="0">
                <a:solidFill>
                  <a:schemeClr val="accent2"/>
                </a:solidFill>
                <a:latin typeface="微软雅黑" panose="020B0503020204020204" pitchFamily="34" charset="-122"/>
                <a:ea typeface="微软雅黑" panose="020B0503020204020204" pitchFamily="34" charset="-122"/>
              </a:rPr>
              <a:t>walk(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函数也能完成类似的功能，实现起来</a:t>
            </a:r>
            <a:r>
              <a:rPr lang="zh-CN" altLang="en-US" sz="1600" dirty="0" smtClean="0">
                <a:solidFill>
                  <a:schemeClr val="accent6"/>
                </a:solidFill>
                <a:latin typeface="微软雅黑" panose="020B0503020204020204" pitchFamily="34" charset="-122"/>
                <a:ea typeface="微软雅黑" panose="020B0503020204020204" pitchFamily="34" charset="-122"/>
              </a:rPr>
              <a:t>更加轻松</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400" dirty="0">
              <a:solidFill>
                <a:srgbClr val="C00000"/>
              </a:solidFill>
              <a:latin typeface="微软雅黑" panose="020B0503020204020204" pitchFamily="34" charset="-122"/>
              <a:ea typeface="微软雅黑" panose="020B0503020204020204" pitchFamily="34" charset="-122"/>
            </a:endParaRPr>
          </a:p>
        </p:txBody>
      </p:sp>
      <p:sp>
        <p:nvSpPr>
          <p:cNvPr id="13" name="矩形 12"/>
          <p:cNvSpPr/>
          <p:nvPr/>
        </p:nvSpPr>
        <p:spPr>
          <a:xfrm>
            <a:off x="1122088" y="2316338"/>
            <a:ext cx="9590616" cy="499624"/>
          </a:xfrm>
          <a:prstGeom prst="rect">
            <a:avLst/>
          </a:prstGeom>
        </p:spPr>
        <p:txBody>
          <a:bodyPr wrap="square">
            <a:spAutoFit/>
          </a:bodyPr>
          <a:lstStyle/>
          <a:p>
            <a:pPr>
              <a:lnSpc>
                <a:spcPct val="150000"/>
              </a:lnSpc>
            </a:pPr>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函数原型</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14" name="矩形 13"/>
          <p:cNvSpPr/>
          <p:nvPr/>
        </p:nvSpPr>
        <p:spPr>
          <a:xfrm>
            <a:off x="1451908" y="2784550"/>
            <a:ext cx="9590616" cy="461665"/>
          </a:xfrm>
          <a:prstGeom prst="rect">
            <a:avLst/>
          </a:prstGeom>
        </p:spPr>
        <p:txBody>
          <a:bodyPr wrap="square">
            <a:spAutoFit/>
          </a:bodyPr>
          <a:lstStyle/>
          <a:p>
            <a:pPr>
              <a:lnSpc>
                <a:spcPct val="150000"/>
              </a:lnSpc>
            </a:pP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os.</a:t>
            </a:r>
            <a:r>
              <a:rPr lang="en-US" altLang="zh-CN" sz="1600" b="1" dirty="0" err="1" smtClean="0">
                <a:solidFill>
                  <a:schemeClr val="tx1">
                    <a:lumMod val="65000"/>
                    <a:lumOff val="35000"/>
                  </a:schemeClr>
                </a:solidFill>
                <a:latin typeface="微软雅黑" panose="020B0503020204020204" pitchFamily="34" charset="-122"/>
                <a:ea typeface="微软雅黑" panose="020B0503020204020204" pitchFamily="34" charset="-122"/>
              </a:rPr>
              <a:t>walk</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i="1" dirty="0" smtClean="0">
                <a:solidFill>
                  <a:schemeClr val="bg1">
                    <a:lumMod val="50000"/>
                  </a:schemeClr>
                </a:solidFill>
                <a:latin typeface="微软雅黑" panose="020B0503020204020204" pitchFamily="34" charset="-122"/>
                <a:ea typeface="微软雅黑" panose="020B0503020204020204" pitchFamily="34" charset="-122"/>
              </a:rPr>
              <a:t>文件地址</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：返回 </a:t>
            </a:r>
            <a:r>
              <a:rPr lang="zh-CN" altLang="en-US" sz="1600" dirty="0" smtClean="0">
                <a:solidFill>
                  <a:schemeClr val="accent2"/>
                </a:solidFill>
                <a:latin typeface="微软雅黑" panose="020B0503020204020204" pitchFamily="34" charset="-122"/>
                <a:ea typeface="微软雅黑" panose="020B0503020204020204" pitchFamily="34" charset="-122"/>
              </a:rPr>
              <a:t>文件路径地址</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（字符串）、</a:t>
            </a:r>
            <a:r>
              <a:rPr lang="zh-CN" altLang="en-US" sz="1600" dirty="0" smtClean="0">
                <a:solidFill>
                  <a:schemeClr val="accent2"/>
                </a:solidFill>
                <a:latin typeface="微软雅黑" panose="020B0503020204020204" pitchFamily="34" charset="-122"/>
                <a:ea typeface="微软雅黑" panose="020B0503020204020204" pitchFamily="34" charset="-122"/>
              </a:rPr>
              <a:t>文件夹集合</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（列表）和 </a:t>
            </a:r>
            <a:r>
              <a:rPr lang="zh-CN" altLang="en-US" sz="1600" dirty="0" smtClean="0">
                <a:solidFill>
                  <a:schemeClr val="accent2"/>
                </a:solidFill>
                <a:latin typeface="微软雅黑" panose="020B0503020204020204" pitchFamily="34" charset="-122"/>
                <a:ea typeface="微软雅黑" panose="020B0503020204020204" pitchFamily="34" charset="-122"/>
              </a:rPr>
              <a:t>文件夹中的文件</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（列表）</a:t>
            </a:r>
            <a:endParaRPr lang="en-US" altLang="zh-CN" sz="1400" dirty="0">
              <a:solidFill>
                <a:srgbClr val="C00000"/>
              </a:solidFill>
              <a:latin typeface="微软雅黑" panose="020B0503020204020204" pitchFamily="34" charset="-122"/>
              <a:ea typeface="微软雅黑" panose="020B0503020204020204" pitchFamily="34" charset="-122"/>
            </a:endParaRPr>
          </a:p>
        </p:txBody>
      </p:sp>
      <p:sp>
        <p:nvSpPr>
          <p:cNvPr id="15" name="矩形 14"/>
          <p:cNvSpPr/>
          <p:nvPr/>
        </p:nvSpPr>
        <p:spPr>
          <a:xfrm>
            <a:off x="1124360" y="3369492"/>
            <a:ext cx="9590616" cy="499624"/>
          </a:xfrm>
          <a:prstGeom prst="rect">
            <a:avLst/>
          </a:prstGeom>
        </p:spPr>
        <p:txBody>
          <a:bodyPr wrap="square">
            <a:spAutoFit/>
          </a:bodyPr>
          <a:lstStyle/>
          <a:p>
            <a:pPr>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常规使用</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16" name="矩形 15"/>
          <p:cNvSpPr/>
          <p:nvPr/>
        </p:nvSpPr>
        <p:spPr>
          <a:xfrm>
            <a:off x="1454180" y="3837704"/>
            <a:ext cx="9590616" cy="418191"/>
          </a:xfrm>
          <a:prstGeom prst="rect">
            <a:avLst/>
          </a:prstGeom>
        </p:spPr>
        <p:txBody>
          <a:bodyPr wrap="square">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我们经常使用 </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for</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循环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b="1" dirty="0" err="1" smtClean="0">
                <a:solidFill>
                  <a:schemeClr val="tx1">
                    <a:lumMod val="65000"/>
                    <a:lumOff val="35000"/>
                  </a:schemeClr>
                </a:solidFill>
                <a:latin typeface="微软雅黑" panose="020B0503020204020204" pitchFamily="34" charset="-122"/>
                <a:ea typeface="微软雅黑" panose="020B0503020204020204" pitchFamily="34" charset="-122"/>
              </a:rPr>
              <a:t>os.walk</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函数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组合的形式，实现对指定文件夹的深度遍历。</a:t>
            </a:r>
            <a:endParaRPr lang="en-US" altLang="zh-CN" sz="1400" dirty="0">
              <a:solidFill>
                <a:srgbClr val="C0000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1561090" y="4821416"/>
            <a:ext cx="7772400" cy="1371600"/>
          </a:xfrm>
          <a:prstGeom prst="rect">
            <a:avLst/>
          </a:prstGeom>
          <a:ln>
            <a:noFill/>
          </a:ln>
          <a:effectLst>
            <a:outerShdw blurRad="292100" dist="139700" dir="2700000" algn="tl" rotWithShape="0">
              <a:srgbClr val="333333">
                <a:alpha val="65000"/>
              </a:srgbClr>
            </a:outerShdw>
          </a:effectLst>
        </p:spPr>
      </p:pic>
      <p:sp>
        <p:nvSpPr>
          <p:cNvPr id="19" name="矩形 18"/>
          <p:cNvSpPr/>
          <p:nvPr/>
        </p:nvSpPr>
        <p:spPr>
          <a:xfrm>
            <a:off x="1451908" y="4296057"/>
            <a:ext cx="4984951"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示例：</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ch01-demo04-dirinfo.py</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254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anim calcmode="lin" valueType="num">
                                      <p:cBhvr>
                                        <p:cTn id="15" dur="500" fill="hold"/>
                                        <p:tgtEl>
                                          <p:spTgt spid="13"/>
                                        </p:tgtEl>
                                        <p:attrNameLst>
                                          <p:attrName>ppt_x</p:attrName>
                                        </p:attrNameLst>
                                      </p:cBhvr>
                                      <p:tavLst>
                                        <p:tav tm="0">
                                          <p:val>
                                            <p:strVal val="#ppt_x"/>
                                          </p:val>
                                        </p:tav>
                                        <p:tav tm="100000">
                                          <p:val>
                                            <p:strVal val="#ppt_x"/>
                                          </p:val>
                                        </p:tav>
                                      </p:tavLst>
                                    </p:anim>
                                    <p:anim calcmode="lin" valueType="num">
                                      <p:cBhvr>
                                        <p:cTn id="16" dur="500" fill="hold"/>
                                        <p:tgtEl>
                                          <p:spTgt spid="13"/>
                                        </p:tgtEl>
                                        <p:attrNameLst>
                                          <p:attrName>ppt_y</p:attrName>
                                        </p:attrNameLst>
                                      </p:cBhvr>
                                      <p:tavLst>
                                        <p:tav tm="0">
                                          <p:val>
                                            <p:strVal val="#ppt_y+.1"/>
                                          </p:val>
                                        </p:tav>
                                        <p:tav tm="100000">
                                          <p:val>
                                            <p:strVal val="#ppt_y"/>
                                          </p:val>
                                        </p:tav>
                                      </p:tavLst>
                                    </p:anim>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anim calcmode="lin" valueType="num">
                                      <p:cBhvr>
                                        <p:cTn id="21" dur="500" fill="hold"/>
                                        <p:tgtEl>
                                          <p:spTgt spid="14"/>
                                        </p:tgtEl>
                                        <p:attrNameLst>
                                          <p:attrName>ppt_x</p:attrName>
                                        </p:attrNameLst>
                                      </p:cBhvr>
                                      <p:tavLst>
                                        <p:tav tm="0">
                                          <p:val>
                                            <p:strVal val="#ppt_x"/>
                                          </p:val>
                                        </p:tav>
                                        <p:tav tm="100000">
                                          <p:val>
                                            <p:strVal val="#ppt_x"/>
                                          </p:val>
                                        </p:tav>
                                      </p:tavLst>
                                    </p:anim>
                                    <p:anim calcmode="lin" valueType="num">
                                      <p:cBhvr>
                                        <p:cTn id="22"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anim calcmode="lin" valueType="num">
                                      <p:cBhvr>
                                        <p:cTn id="28" dur="500" fill="hold"/>
                                        <p:tgtEl>
                                          <p:spTgt spid="15"/>
                                        </p:tgtEl>
                                        <p:attrNameLst>
                                          <p:attrName>ppt_x</p:attrName>
                                        </p:attrNameLst>
                                      </p:cBhvr>
                                      <p:tavLst>
                                        <p:tav tm="0">
                                          <p:val>
                                            <p:strVal val="#ppt_x"/>
                                          </p:val>
                                        </p:tav>
                                        <p:tav tm="100000">
                                          <p:val>
                                            <p:strVal val="#ppt_x"/>
                                          </p:val>
                                        </p:tav>
                                      </p:tavLst>
                                    </p:anim>
                                    <p:anim calcmode="lin" valueType="num">
                                      <p:cBhvr>
                                        <p:cTn id="29" dur="500" fill="hold"/>
                                        <p:tgtEl>
                                          <p:spTgt spid="15"/>
                                        </p:tgtEl>
                                        <p:attrNameLst>
                                          <p:attrName>ppt_y</p:attrName>
                                        </p:attrNameLst>
                                      </p:cBhvr>
                                      <p:tavLst>
                                        <p:tav tm="0">
                                          <p:val>
                                            <p:strVal val="#ppt_y+.1"/>
                                          </p:val>
                                        </p:tav>
                                        <p:tav tm="100000">
                                          <p:val>
                                            <p:strVal val="#ppt_y"/>
                                          </p:val>
                                        </p:tav>
                                      </p:tavLst>
                                    </p:anim>
                                  </p:childTnLst>
                                </p:cTn>
                              </p:par>
                            </p:childTnLst>
                          </p:cTn>
                        </p:par>
                        <p:par>
                          <p:cTn id="30" fill="hold">
                            <p:stCondLst>
                              <p:cond delay="500"/>
                            </p:stCondLst>
                            <p:childTnLst>
                              <p:par>
                                <p:cTn id="31" presetID="42" presetClass="entr" presetSubtype="0"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anim calcmode="lin" valueType="num">
                                      <p:cBhvr>
                                        <p:cTn id="34" dur="500" fill="hold"/>
                                        <p:tgtEl>
                                          <p:spTgt spid="16"/>
                                        </p:tgtEl>
                                        <p:attrNameLst>
                                          <p:attrName>ppt_x</p:attrName>
                                        </p:attrNameLst>
                                      </p:cBhvr>
                                      <p:tavLst>
                                        <p:tav tm="0">
                                          <p:val>
                                            <p:strVal val="#ppt_x"/>
                                          </p:val>
                                        </p:tav>
                                        <p:tav tm="100000">
                                          <p:val>
                                            <p:strVal val="#ppt_x"/>
                                          </p:val>
                                        </p:tav>
                                      </p:tavLst>
                                    </p:anim>
                                    <p:anim calcmode="lin" valueType="num">
                                      <p:cBhvr>
                                        <p:cTn id="35"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par>
                          <p:cTn id="41" fill="hold">
                            <p:stCondLst>
                              <p:cond delay="500"/>
                            </p:stCondLst>
                            <p:childTnLst>
                              <p:par>
                                <p:cTn id="42" presetID="42" presetClass="entr" presetSubtype="0" fill="hold" nodeType="after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fade">
                                      <p:cBhvr>
                                        <p:cTn id="44" dur="500"/>
                                        <p:tgtEl>
                                          <p:spTgt spid="3"/>
                                        </p:tgtEl>
                                      </p:cBhvr>
                                    </p:animEffect>
                                    <p:anim calcmode="lin" valueType="num">
                                      <p:cBhvr>
                                        <p:cTn id="45" dur="500" fill="hold"/>
                                        <p:tgtEl>
                                          <p:spTgt spid="3"/>
                                        </p:tgtEl>
                                        <p:attrNameLst>
                                          <p:attrName>ppt_x</p:attrName>
                                        </p:attrNameLst>
                                      </p:cBhvr>
                                      <p:tavLst>
                                        <p:tav tm="0">
                                          <p:val>
                                            <p:strVal val="#ppt_x"/>
                                          </p:val>
                                        </p:tav>
                                        <p:tav tm="100000">
                                          <p:val>
                                            <p:strVal val="#ppt_x"/>
                                          </p:val>
                                        </p:tav>
                                      </p:tavLst>
                                    </p:anim>
                                    <p:anim calcmode="lin" valueType="num">
                                      <p:cBhvr>
                                        <p:cTn id="46"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45" name="标题 1"/>
          <p:cNvSpPr>
            <a:spLocks noGrp="1"/>
          </p:cNvSpPr>
          <p:nvPr>
            <p:ph type="title"/>
          </p:nvPr>
        </p:nvSpPr>
        <p:spPr>
          <a:xfrm>
            <a:off x="851712" y="964624"/>
            <a:ext cx="5412610" cy="810532"/>
          </a:xfrm>
        </p:spPr>
        <p:txBody>
          <a:bodyPr>
            <a:normAutofit/>
          </a:bodyPr>
          <a:lstStyle/>
          <a:p>
            <a:r>
              <a:rPr lang="zh-CN" altLang="en-US" sz="2000" dirty="0" smtClean="0">
                <a:solidFill>
                  <a:schemeClr val="tx1">
                    <a:lumMod val="65000"/>
                    <a:lumOff val="35000"/>
                  </a:schemeClr>
                </a:solidFill>
              </a:rPr>
              <a:t>实战任务</a:t>
            </a:r>
            <a:r>
              <a:rPr lang="en-US" altLang="zh-CN" sz="2000" dirty="0" smtClean="0">
                <a:solidFill>
                  <a:schemeClr val="tx1">
                    <a:lumMod val="65000"/>
                    <a:lumOff val="35000"/>
                  </a:schemeClr>
                </a:solidFill>
              </a:rPr>
              <a:t>1</a:t>
            </a:r>
            <a:r>
              <a:rPr lang="zh-CN" altLang="en-US" sz="2000" dirty="0" smtClean="0">
                <a:solidFill>
                  <a:schemeClr val="tx1">
                    <a:lumMod val="65000"/>
                    <a:lumOff val="35000"/>
                  </a:schemeClr>
                </a:solidFill>
              </a:rPr>
              <a:t>：创建获取文件相关信息</a:t>
            </a:r>
            <a:endParaRPr lang="zh-CN" altLang="en-US" sz="2000" dirty="0">
              <a:solidFill>
                <a:schemeClr val="tx1">
                  <a:lumMod val="65000"/>
                  <a:lumOff val="35000"/>
                </a:schemeClr>
              </a:solidFill>
            </a:endParaRPr>
          </a:p>
        </p:txBody>
      </p:sp>
      <p:sp>
        <p:nvSpPr>
          <p:cNvPr id="6"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实战案例</a:t>
            </a:r>
            <a:endParaRPr lang="zh-CN" altLang="en-US" sz="2000" b="1" dirty="0">
              <a:solidFill>
                <a:schemeClr val="bg1">
                  <a:lumMod val="95000"/>
                </a:schemeClr>
              </a:solidFill>
            </a:endParaRPr>
          </a:p>
        </p:txBody>
      </p:sp>
      <p:sp>
        <p:nvSpPr>
          <p:cNvPr id="7" name="矩形 6"/>
          <p:cNvSpPr/>
          <p:nvPr/>
        </p:nvSpPr>
        <p:spPr>
          <a:xfrm>
            <a:off x="1122088" y="1803082"/>
            <a:ext cx="9590616" cy="418191"/>
          </a:xfrm>
          <a:prstGeom prst="rect">
            <a:avLst/>
          </a:prstGeom>
        </p:spPr>
        <p:txBody>
          <a:bodyPr wrap="square">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需求：客户端接收用户输入的文件路径地址，根据地址显示出该文件的基本信息。</a:t>
            </a:r>
            <a:endParaRPr lang="en-US" altLang="zh-CN" sz="1400"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a:xfrm>
            <a:off x="1122088" y="2404518"/>
            <a:ext cx="9590616" cy="377411"/>
          </a:xfrm>
          <a:prstGeom prst="rect">
            <a:avLst/>
          </a:prstGeom>
        </p:spPr>
        <p:txBody>
          <a:bodyPr wrap="square">
            <a:spAutoFit/>
          </a:bodyPr>
          <a:lstStyle/>
          <a:p>
            <a:pPr>
              <a:lnSpc>
                <a:spcPct val="150000"/>
              </a:lnSpc>
            </a:pP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运行效果：</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sp>
        <p:nvSpPr>
          <p:cNvPr id="10" name="矩形 9"/>
          <p:cNvSpPr/>
          <p:nvPr/>
        </p:nvSpPr>
        <p:spPr>
          <a:xfrm>
            <a:off x="1122088" y="2846068"/>
            <a:ext cx="9590616" cy="37741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测试输入文件夹地址</a:t>
            </a:r>
            <a:endParaRPr lang="en-US" altLang="zh-CN" sz="1400" dirty="0">
              <a:solidFill>
                <a:srgbClr val="C0000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122088" y="3287618"/>
            <a:ext cx="4572000" cy="1381125"/>
          </a:xfrm>
          <a:prstGeom prst="rect">
            <a:avLst/>
          </a:prstGeom>
          <a:ln>
            <a:noFill/>
          </a:ln>
          <a:effectLst>
            <a:outerShdw blurRad="292100" dist="139700" dir="2700000" algn="tl" rotWithShape="0">
              <a:srgbClr val="333333">
                <a:alpha val="65000"/>
              </a:srgbClr>
            </a:outerShdw>
          </a:effectLst>
        </p:spPr>
      </p:pic>
      <p:sp>
        <p:nvSpPr>
          <p:cNvPr id="11" name="矩形 10"/>
          <p:cNvSpPr/>
          <p:nvPr/>
        </p:nvSpPr>
        <p:spPr>
          <a:xfrm>
            <a:off x="1122088" y="4786325"/>
            <a:ext cx="9590616" cy="41549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测试输入文件地址</a:t>
            </a:r>
            <a:endParaRPr lang="en-US" altLang="zh-CN" sz="1400" dirty="0">
              <a:solidFill>
                <a:srgbClr val="C0000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1122088" y="5201823"/>
            <a:ext cx="5467350" cy="13906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2649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anim calcmode="lin" valueType="num">
                                      <p:cBhvr>
                                        <p:cTn id="12" dur="500" fill="hold"/>
                                        <p:tgtEl>
                                          <p:spTgt spid="10"/>
                                        </p:tgtEl>
                                        <p:attrNameLst>
                                          <p:attrName>ppt_x</p:attrName>
                                        </p:attrNameLst>
                                      </p:cBhvr>
                                      <p:tavLst>
                                        <p:tav tm="0">
                                          <p:val>
                                            <p:strVal val="#ppt_x"/>
                                          </p:val>
                                        </p:tav>
                                        <p:tav tm="100000">
                                          <p:val>
                                            <p:strVal val="#ppt_x"/>
                                          </p:val>
                                        </p:tav>
                                      </p:tavLst>
                                    </p:anim>
                                    <p:anim calcmode="lin" valueType="num">
                                      <p:cBhvr>
                                        <p:cTn id="13" dur="5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anim calcmode="lin" valueType="num">
                                      <p:cBhvr>
                                        <p:cTn id="18" dur="500" fill="hold"/>
                                        <p:tgtEl>
                                          <p:spTgt spid="2"/>
                                        </p:tgtEl>
                                        <p:attrNameLst>
                                          <p:attrName>ppt_x</p:attrName>
                                        </p:attrNameLst>
                                      </p:cBhvr>
                                      <p:tavLst>
                                        <p:tav tm="0">
                                          <p:val>
                                            <p:strVal val="#ppt_x"/>
                                          </p:val>
                                        </p:tav>
                                        <p:tav tm="100000">
                                          <p:val>
                                            <p:strVal val="#ppt_x"/>
                                          </p:val>
                                        </p:tav>
                                      </p:tavLst>
                                    </p:anim>
                                    <p:anim calcmode="lin" valueType="num">
                                      <p:cBhvr>
                                        <p:cTn id="1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anim calcmode="lin" valueType="num">
                                      <p:cBhvr>
                                        <p:cTn id="25" dur="500" fill="hold"/>
                                        <p:tgtEl>
                                          <p:spTgt spid="11"/>
                                        </p:tgtEl>
                                        <p:attrNameLst>
                                          <p:attrName>ppt_x</p:attrName>
                                        </p:attrNameLst>
                                      </p:cBhvr>
                                      <p:tavLst>
                                        <p:tav tm="0">
                                          <p:val>
                                            <p:strVal val="#ppt_x"/>
                                          </p:val>
                                        </p:tav>
                                        <p:tav tm="100000">
                                          <p:val>
                                            <p:strVal val="#ppt_x"/>
                                          </p:val>
                                        </p:tav>
                                      </p:tavLst>
                                    </p:anim>
                                    <p:anim calcmode="lin" valueType="num">
                                      <p:cBhvr>
                                        <p:cTn id="26" dur="500" fill="hold"/>
                                        <p:tgtEl>
                                          <p:spTgt spid="11"/>
                                        </p:tgtEl>
                                        <p:attrNameLst>
                                          <p:attrName>ppt_y</p:attrName>
                                        </p:attrNameLst>
                                      </p:cBhvr>
                                      <p:tavLst>
                                        <p:tav tm="0">
                                          <p:val>
                                            <p:strVal val="#ppt_y+.1"/>
                                          </p:val>
                                        </p:tav>
                                        <p:tav tm="100000">
                                          <p:val>
                                            <p:strVal val="#ppt_y"/>
                                          </p:val>
                                        </p:tav>
                                      </p:tavLst>
                                    </p:anim>
                                  </p:childTnLst>
                                </p:cTn>
                              </p:par>
                            </p:childTnLst>
                          </p:cTn>
                        </p:par>
                        <p:par>
                          <p:cTn id="27" fill="hold">
                            <p:stCondLst>
                              <p:cond delay="500"/>
                            </p:stCondLst>
                            <p:childTnLst>
                              <p:par>
                                <p:cTn id="28" presetID="42" presetClass="entr" presetSubtype="0"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anim calcmode="lin" valueType="num">
                                      <p:cBhvr>
                                        <p:cTn id="31" dur="500" fill="hold"/>
                                        <p:tgtEl>
                                          <p:spTgt spid="3"/>
                                        </p:tgtEl>
                                        <p:attrNameLst>
                                          <p:attrName>ppt_x</p:attrName>
                                        </p:attrNameLst>
                                      </p:cBhvr>
                                      <p:tavLst>
                                        <p:tav tm="0">
                                          <p:val>
                                            <p:strVal val="#ppt_x"/>
                                          </p:val>
                                        </p:tav>
                                        <p:tav tm="100000">
                                          <p:val>
                                            <p:strVal val="#ppt_x"/>
                                          </p:val>
                                        </p:tav>
                                      </p:tavLst>
                                    </p:anim>
                                    <p:anim calcmode="lin" valueType="num">
                                      <p:cBhvr>
                                        <p:cTn id="32"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45" name="标题 1"/>
          <p:cNvSpPr>
            <a:spLocks noGrp="1"/>
          </p:cNvSpPr>
          <p:nvPr>
            <p:ph type="title"/>
          </p:nvPr>
        </p:nvSpPr>
        <p:spPr>
          <a:xfrm>
            <a:off x="851712" y="964624"/>
            <a:ext cx="5412610" cy="810532"/>
          </a:xfrm>
        </p:spPr>
        <p:txBody>
          <a:bodyPr>
            <a:normAutofit/>
          </a:bodyPr>
          <a:lstStyle/>
          <a:p>
            <a:r>
              <a:rPr lang="zh-CN" altLang="en-US" sz="2000" dirty="0" smtClean="0">
                <a:solidFill>
                  <a:schemeClr val="tx1">
                    <a:lumMod val="65000"/>
                    <a:lumOff val="35000"/>
                  </a:schemeClr>
                </a:solidFill>
              </a:rPr>
              <a:t>步骤</a:t>
            </a:r>
            <a:r>
              <a:rPr lang="en-US" altLang="zh-CN" sz="2000" dirty="0" smtClean="0">
                <a:solidFill>
                  <a:schemeClr val="tx1">
                    <a:lumMod val="65000"/>
                    <a:lumOff val="35000"/>
                  </a:schemeClr>
                </a:solidFill>
              </a:rPr>
              <a:t>1</a:t>
            </a:r>
            <a:r>
              <a:rPr lang="zh-CN" altLang="en-US" sz="2000" dirty="0" smtClean="0">
                <a:solidFill>
                  <a:schemeClr val="tx1">
                    <a:lumMod val="65000"/>
                    <a:lumOff val="35000"/>
                  </a:schemeClr>
                </a:solidFill>
              </a:rPr>
              <a:t>：创建功能函数</a:t>
            </a:r>
            <a:endParaRPr lang="zh-CN" altLang="en-US" sz="2000" dirty="0">
              <a:solidFill>
                <a:schemeClr val="tx1">
                  <a:lumMod val="65000"/>
                  <a:lumOff val="35000"/>
                </a:schemeClr>
              </a:solidFill>
            </a:endParaRPr>
          </a:p>
        </p:txBody>
      </p:sp>
      <p:sp>
        <p:nvSpPr>
          <p:cNvPr id="6"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实战案例</a:t>
            </a:r>
            <a:endParaRPr lang="zh-CN" altLang="en-US" sz="2000" b="1" dirty="0">
              <a:solidFill>
                <a:schemeClr val="bg1">
                  <a:lumMod val="95000"/>
                </a:schemeClr>
              </a:solidFill>
            </a:endParaRPr>
          </a:p>
        </p:txBody>
      </p:sp>
      <p:sp>
        <p:nvSpPr>
          <p:cNvPr id="7" name="矩形 6"/>
          <p:cNvSpPr/>
          <p:nvPr/>
        </p:nvSpPr>
        <p:spPr>
          <a:xfrm>
            <a:off x="1122088" y="1803082"/>
            <a:ext cx="4973912" cy="461665"/>
          </a:xfrm>
          <a:prstGeom prst="rect">
            <a:avLst/>
          </a:prstGeom>
        </p:spPr>
        <p:txBody>
          <a:bodyPr wrap="square">
            <a:spAutoFit/>
          </a:bodyPr>
          <a:lstStyle/>
          <a:p>
            <a:pPr>
              <a:lnSpc>
                <a:spcPct val="150000"/>
              </a:lnSpc>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1-1</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：导入所需模块</a:t>
            </a:r>
            <a:endParaRPr lang="en-US" altLang="zh-CN" sz="1400" dirty="0">
              <a:solidFill>
                <a:srgbClr val="C00000"/>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1122088" y="2348765"/>
            <a:ext cx="3543300" cy="904875"/>
          </a:xfrm>
          <a:prstGeom prst="rect">
            <a:avLst/>
          </a:prstGeom>
          <a:ln>
            <a:noFill/>
          </a:ln>
          <a:effectLst>
            <a:outerShdw blurRad="292100" dist="139700" dir="2700000" algn="tl" rotWithShape="0">
              <a:srgbClr val="333333">
                <a:alpha val="65000"/>
              </a:srgbClr>
            </a:outerShdw>
          </a:effectLst>
        </p:spPr>
      </p:pic>
      <p:sp>
        <p:nvSpPr>
          <p:cNvPr id="12" name="矩形 11"/>
          <p:cNvSpPr/>
          <p:nvPr/>
        </p:nvSpPr>
        <p:spPr>
          <a:xfrm>
            <a:off x="1124360" y="3374857"/>
            <a:ext cx="4785121" cy="461665"/>
          </a:xfrm>
          <a:prstGeom prst="rect">
            <a:avLst/>
          </a:prstGeom>
        </p:spPr>
        <p:txBody>
          <a:bodyPr wrap="square">
            <a:spAutoFit/>
          </a:bodyPr>
          <a:lstStyle/>
          <a:p>
            <a:pPr>
              <a:lnSpc>
                <a:spcPct val="150000"/>
              </a:lnSpc>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1-2</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：创建时间准换工具函数</a:t>
            </a:r>
            <a:endParaRPr lang="en-US" altLang="zh-CN" sz="1400" dirty="0">
              <a:solidFill>
                <a:srgbClr val="C00000"/>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4"/>
          <a:stretch>
            <a:fillRect/>
          </a:stretch>
        </p:blipFill>
        <p:spPr>
          <a:xfrm>
            <a:off x="1122088" y="3923881"/>
            <a:ext cx="5591422" cy="2667988"/>
          </a:xfrm>
          <a:prstGeom prst="rect">
            <a:avLst/>
          </a:prstGeom>
          <a:ln>
            <a:noFill/>
          </a:ln>
          <a:effectLst>
            <a:outerShdw blurRad="292100" dist="139700" dir="2700000" algn="tl" rotWithShape="0">
              <a:srgbClr val="333333">
                <a:alpha val="65000"/>
              </a:srgbClr>
            </a:outerShdw>
          </a:effectLst>
        </p:spPr>
      </p:pic>
      <p:pic>
        <p:nvPicPr>
          <p:cNvPr id="14" name="图片 13"/>
          <p:cNvPicPr>
            <a:picLocks noChangeAspect="1"/>
          </p:cNvPicPr>
          <p:nvPr/>
        </p:nvPicPr>
        <p:blipFill>
          <a:blip r:embed="rId5"/>
          <a:stretch>
            <a:fillRect/>
          </a:stretch>
        </p:blipFill>
        <p:spPr>
          <a:xfrm>
            <a:off x="7218812" y="2490368"/>
            <a:ext cx="4305300" cy="2867025"/>
          </a:xfrm>
          <a:prstGeom prst="rect">
            <a:avLst/>
          </a:prstGeom>
        </p:spPr>
      </p:pic>
    </p:spTree>
    <p:extLst>
      <p:ext uri="{BB962C8B-B14F-4D97-AF65-F5344CB8AC3E}">
        <p14:creationId xmlns:p14="http://schemas.microsoft.com/office/powerpoint/2010/main" val="12698922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45" name="标题 1"/>
          <p:cNvSpPr>
            <a:spLocks noGrp="1"/>
          </p:cNvSpPr>
          <p:nvPr>
            <p:ph type="title"/>
          </p:nvPr>
        </p:nvSpPr>
        <p:spPr>
          <a:xfrm>
            <a:off x="851712" y="964624"/>
            <a:ext cx="5412610" cy="810532"/>
          </a:xfrm>
        </p:spPr>
        <p:txBody>
          <a:bodyPr>
            <a:normAutofit/>
          </a:bodyPr>
          <a:lstStyle/>
          <a:p>
            <a:r>
              <a:rPr lang="zh-CN" altLang="en-US" sz="2000" dirty="0" smtClean="0">
                <a:solidFill>
                  <a:schemeClr val="tx1">
                    <a:lumMod val="65000"/>
                    <a:lumOff val="35000"/>
                  </a:schemeClr>
                </a:solidFill>
              </a:rPr>
              <a:t>步骤</a:t>
            </a:r>
            <a:r>
              <a:rPr lang="en-US" altLang="zh-CN" sz="2000" dirty="0" smtClean="0">
                <a:solidFill>
                  <a:schemeClr val="tx1">
                    <a:lumMod val="65000"/>
                    <a:lumOff val="35000"/>
                  </a:schemeClr>
                </a:solidFill>
              </a:rPr>
              <a:t>2</a:t>
            </a:r>
            <a:r>
              <a:rPr lang="zh-CN" altLang="en-US" sz="2000" dirty="0" smtClean="0">
                <a:solidFill>
                  <a:schemeClr val="tx1">
                    <a:lumMod val="65000"/>
                    <a:lumOff val="35000"/>
                  </a:schemeClr>
                </a:solidFill>
              </a:rPr>
              <a:t>：创建计算文件和文件夹大小的函数</a:t>
            </a:r>
            <a:endParaRPr lang="zh-CN" altLang="en-US" sz="2000" dirty="0">
              <a:solidFill>
                <a:schemeClr val="tx1">
                  <a:lumMod val="65000"/>
                  <a:lumOff val="35000"/>
                </a:schemeClr>
              </a:solidFill>
            </a:endParaRPr>
          </a:p>
        </p:txBody>
      </p:sp>
      <p:sp>
        <p:nvSpPr>
          <p:cNvPr id="6"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实战案例</a:t>
            </a:r>
            <a:endParaRPr lang="zh-CN" altLang="en-US" sz="2000" b="1" dirty="0">
              <a:solidFill>
                <a:schemeClr val="bg1">
                  <a:lumMod val="95000"/>
                </a:schemeClr>
              </a:solidFill>
            </a:endParaRPr>
          </a:p>
        </p:txBody>
      </p:sp>
      <p:sp>
        <p:nvSpPr>
          <p:cNvPr id="7" name="矩形 6"/>
          <p:cNvSpPr/>
          <p:nvPr/>
        </p:nvSpPr>
        <p:spPr>
          <a:xfrm>
            <a:off x="1122088" y="1803082"/>
            <a:ext cx="4973912" cy="461665"/>
          </a:xfrm>
          <a:prstGeom prst="rect">
            <a:avLst/>
          </a:prstGeom>
        </p:spPr>
        <p:txBody>
          <a:bodyPr wrap="square">
            <a:spAutoFit/>
          </a:bodyPr>
          <a:lstStyle/>
          <a:p>
            <a:pPr>
              <a:lnSpc>
                <a:spcPct val="150000"/>
              </a:lnSpc>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2-1</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：创建函数实现计算文件大小</a:t>
            </a:r>
            <a:endParaRPr lang="en-US" altLang="zh-CN" sz="1400" dirty="0">
              <a:solidFill>
                <a:srgbClr val="C00000"/>
              </a:solidFill>
              <a:latin typeface="微软雅黑" panose="020B0503020204020204" pitchFamily="34" charset="-122"/>
              <a:ea typeface="微软雅黑" panose="020B0503020204020204" pitchFamily="34" charset="-122"/>
            </a:endParaRPr>
          </a:p>
        </p:txBody>
      </p:sp>
      <p:sp>
        <p:nvSpPr>
          <p:cNvPr id="12" name="矩形 11"/>
          <p:cNvSpPr/>
          <p:nvPr/>
        </p:nvSpPr>
        <p:spPr>
          <a:xfrm>
            <a:off x="6487930" y="1803082"/>
            <a:ext cx="4785121" cy="461665"/>
          </a:xfrm>
          <a:prstGeom prst="rect">
            <a:avLst/>
          </a:prstGeom>
        </p:spPr>
        <p:txBody>
          <a:bodyPr wrap="square">
            <a:spAutoFit/>
          </a:bodyPr>
          <a:lstStyle/>
          <a:p>
            <a:pPr>
              <a:lnSpc>
                <a:spcPct val="150000"/>
              </a:lnSpc>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2-2</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：创建文件夹大写的计算函数</a:t>
            </a:r>
            <a:endParaRPr lang="en-US" altLang="zh-CN" sz="1400" dirty="0">
              <a:solidFill>
                <a:srgbClr val="C00000"/>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3"/>
          <a:stretch>
            <a:fillRect/>
          </a:stretch>
        </p:blipFill>
        <p:spPr>
          <a:xfrm>
            <a:off x="1122088" y="2292673"/>
            <a:ext cx="4305300" cy="2867025"/>
          </a:xfrm>
          <a:prstGeom prst="rect">
            <a:avLst/>
          </a:prstGeom>
          <a:ln>
            <a:noFill/>
          </a:ln>
          <a:effectLst>
            <a:outerShdw blurRad="292100" dist="139700" dir="2700000" algn="tl" rotWithShape="0">
              <a:srgbClr val="333333">
                <a:alpha val="65000"/>
              </a:srgbClr>
            </a:outerShdw>
          </a:effectLst>
        </p:spPr>
      </p:pic>
      <p:pic>
        <p:nvPicPr>
          <p:cNvPr id="2" name="图片 1"/>
          <p:cNvPicPr>
            <a:picLocks noChangeAspect="1"/>
          </p:cNvPicPr>
          <p:nvPr/>
        </p:nvPicPr>
        <p:blipFill>
          <a:blip r:embed="rId4"/>
          <a:stretch>
            <a:fillRect/>
          </a:stretch>
        </p:blipFill>
        <p:spPr>
          <a:xfrm>
            <a:off x="6114543" y="2292672"/>
            <a:ext cx="5531893" cy="31088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6910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3862" y="3896999"/>
            <a:ext cx="1371682" cy="810532"/>
          </a:xfrm>
        </p:spPr>
        <p:txBody>
          <a:bodyPr>
            <a:normAutofit/>
          </a:bodyPr>
          <a:lstStyle/>
          <a:p>
            <a:pPr algn="ctr"/>
            <a:r>
              <a:rPr lang="zh-CN" altLang="en-US" sz="2300" dirty="0" smtClean="0">
                <a:solidFill>
                  <a:schemeClr val="tx1">
                    <a:lumMod val="65000"/>
                    <a:lumOff val="35000"/>
                  </a:schemeClr>
                </a:solidFill>
              </a:rPr>
              <a:t>技能点</a:t>
            </a:r>
            <a:endParaRPr lang="zh-CN" altLang="en-US" sz="2300" dirty="0">
              <a:solidFill>
                <a:schemeClr val="tx1">
                  <a:lumMod val="65000"/>
                  <a:lumOff val="3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7" name="标题 1"/>
          <p:cNvSpPr txBox="1">
            <a:spLocks/>
          </p:cNvSpPr>
          <p:nvPr/>
        </p:nvSpPr>
        <p:spPr>
          <a:xfrm>
            <a:off x="1248147" y="1872796"/>
            <a:ext cx="8940882" cy="18864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210000"/>
              </a:lnSpc>
            </a:pPr>
            <a:r>
              <a:rPr lang="zh-CN" altLang="en-US" sz="1400" dirty="0" smtClean="0">
                <a:solidFill>
                  <a:schemeClr val="tx1">
                    <a:lumMod val="65000"/>
                    <a:lumOff val="35000"/>
                  </a:schemeClr>
                </a:solidFill>
              </a:rPr>
              <a:t>目标</a:t>
            </a:r>
            <a:r>
              <a:rPr lang="en-US" altLang="zh-CN" sz="1400" dirty="0" smtClean="0">
                <a:solidFill>
                  <a:schemeClr val="tx1">
                    <a:lumMod val="65000"/>
                    <a:lumOff val="35000"/>
                  </a:schemeClr>
                </a:solidFill>
              </a:rPr>
              <a:t>1</a:t>
            </a:r>
            <a:r>
              <a:rPr lang="zh-CN" altLang="en-US" sz="1400" b="0" dirty="0" smtClean="0">
                <a:solidFill>
                  <a:schemeClr val="tx1">
                    <a:lumMod val="65000"/>
                    <a:lumOff val="35000"/>
                  </a:schemeClr>
                </a:solidFill>
              </a:rPr>
              <a:t>：文件的基本概念和分类</a:t>
            </a:r>
            <a:endParaRPr lang="en-US" altLang="zh-CN" sz="1400" b="0" dirty="0" smtClean="0">
              <a:solidFill>
                <a:schemeClr val="tx1">
                  <a:lumMod val="65000"/>
                  <a:lumOff val="35000"/>
                </a:schemeClr>
              </a:solidFill>
            </a:endParaRPr>
          </a:p>
          <a:p>
            <a:pPr>
              <a:lnSpc>
                <a:spcPct val="210000"/>
              </a:lnSpc>
            </a:pPr>
            <a:r>
              <a:rPr lang="zh-CN" altLang="en-US" sz="1400" dirty="0" smtClean="0">
                <a:solidFill>
                  <a:schemeClr val="accent6"/>
                </a:solidFill>
              </a:rPr>
              <a:t>目标</a:t>
            </a:r>
            <a:r>
              <a:rPr lang="en-US" altLang="zh-CN" sz="1400" dirty="0" smtClean="0">
                <a:solidFill>
                  <a:schemeClr val="accent6"/>
                </a:solidFill>
              </a:rPr>
              <a:t>2</a:t>
            </a:r>
            <a:r>
              <a:rPr lang="zh-CN" altLang="en-US" sz="1400" b="0" dirty="0" smtClean="0">
                <a:solidFill>
                  <a:schemeClr val="accent6"/>
                </a:solidFill>
              </a:rPr>
              <a:t>：掌握获取文件的相关信息参数（名称、路径、大小、类型、创建时间、访问时间、修改时间）</a:t>
            </a:r>
            <a:endParaRPr lang="en-US" altLang="zh-CN" sz="1400" b="0" dirty="0" smtClean="0">
              <a:solidFill>
                <a:schemeClr val="accent6"/>
              </a:solidFill>
            </a:endParaRPr>
          </a:p>
          <a:p>
            <a:pPr>
              <a:lnSpc>
                <a:spcPct val="210000"/>
              </a:lnSpc>
            </a:pPr>
            <a:r>
              <a:rPr lang="zh-CN" altLang="en-US" sz="1400" dirty="0" smtClean="0">
                <a:solidFill>
                  <a:schemeClr val="accent6"/>
                </a:solidFill>
              </a:rPr>
              <a:t>目标</a:t>
            </a:r>
            <a:r>
              <a:rPr lang="en-US" altLang="zh-CN" sz="1400" dirty="0" smtClean="0">
                <a:solidFill>
                  <a:schemeClr val="accent6"/>
                </a:solidFill>
              </a:rPr>
              <a:t>3</a:t>
            </a:r>
            <a:r>
              <a:rPr lang="zh-CN" altLang="en-US" sz="1400" b="0" dirty="0" smtClean="0">
                <a:solidFill>
                  <a:schemeClr val="accent6"/>
                </a:solidFill>
              </a:rPr>
              <a:t>：掌握文本文件的读写操作</a:t>
            </a:r>
            <a:endParaRPr lang="en-US" altLang="zh-CN" sz="1400" b="0" dirty="0" smtClean="0">
              <a:solidFill>
                <a:schemeClr val="accent6"/>
              </a:solidFill>
            </a:endParaRPr>
          </a:p>
          <a:p>
            <a:pPr>
              <a:lnSpc>
                <a:spcPct val="210000"/>
              </a:lnSpc>
            </a:pPr>
            <a:r>
              <a:rPr lang="zh-CN" altLang="en-US" sz="1400" dirty="0" smtClean="0">
                <a:solidFill>
                  <a:schemeClr val="tx1">
                    <a:lumMod val="65000"/>
                    <a:lumOff val="35000"/>
                  </a:schemeClr>
                </a:solidFill>
              </a:rPr>
              <a:t>目标</a:t>
            </a:r>
            <a:r>
              <a:rPr lang="en-US" altLang="zh-CN" sz="1400" dirty="0" smtClean="0">
                <a:solidFill>
                  <a:schemeClr val="tx1">
                    <a:lumMod val="65000"/>
                    <a:lumOff val="35000"/>
                  </a:schemeClr>
                </a:solidFill>
              </a:rPr>
              <a:t>4</a:t>
            </a:r>
            <a:r>
              <a:rPr lang="zh-CN" altLang="en-US" sz="1400" b="0" dirty="0" smtClean="0">
                <a:solidFill>
                  <a:schemeClr val="tx1">
                    <a:lumMod val="65000"/>
                    <a:lumOff val="35000"/>
                  </a:schemeClr>
                </a:solidFill>
              </a:rPr>
              <a:t>：掌握二进制文件的读写操作</a:t>
            </a:r>
            <a:endParaRPr lang="zh-CN" altLang="en-US" sz="1400" b="0" dirty="0">
              <a:solidFill>
                <a:schemeClr val="tx1">
                  <a:lumMod val="65000"/>
                  <a:lumOff val="35000"/>
                </a:schemeClr>
              </a:solidFill>
            </a:endParaRPr>
          </a:p>
        </p:txBody>
      </p:sp>
      <p:sp>
        <p:nvSpPr>
          <p:cNvPr id="6" name="副标题 2"/>
          <p:cNvSpPr txBox="1">
            <a:spLocks/>
          </p:cNvSpPr>
          <p:nvPr/>
        </p:nvSpPr>
        <p:spPr>
          <a:xfrm>
            <a:off x="9085943" y="194823"/>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本 章 内 容</a:t>
            </a:r>
            <a:endParaRPr lang="zh-CN" altLang="en-US" sz="2000" b="1" dirty="0">
              <a:solidFill>
                <a:schemeClr val="bg1">
                  <a:lumMod val="95000"/>
                </a:schemeClr>
              </a:solidFill>
            </a:endParaRPr>
          </a:p>
        </p:txBody>
      </p:sp>
      <p:sp>
        <p:nvSpPr>
          <p:cNvPr id="7" name="标题 1"/>
          <p:cNvSpPr txBox="1">
            <a:spLocks/>
          </p:cNvSpPr>
          <p:nvPr/>
        </p:nvSpPr>
        <p:spPr>
          <a:xfrm>
            <a:off x="1248147" y="4651289"/>
            <a:ext cx="8940882" cy="142831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210000"/>
              </a:lnSpc>
            </a:pPr>
            <a:r>
              <a:rPr lang="zh-CN" altLang="en-US" sz="1400" dirty="0" smtClean="0">
                <a:solidFill>
                  <a:schemeClr val="tx1">
                    <a:lumMod val="65000"/>
                    <a:lumOff val="35000"/>
                  </a:schemeClr>
                </a:solidFill>
              </a:rPr>
              <a:t>实战任务</a:t>
            </a:r>
            <a:r>
              <a:rPr lang="en-US" altLang="zh-CN" sz="1400" dirty="0" smtClean="0">
                <a:solidFill>
                  <a:schemeClr val="tx1">
                    <a:lumMod val="65000"/>
                    <a:lumOff val="35000"/>
                  </a:schemeClr>
                </a:solidFill>
              </a:rPr>
              <a:t>1</a:t>
            </a:r>
            <a:r>
              <a:rPr lang="zh-CN" altLang="en-US" sz="1400" b="0" dirty="0" smtClean="0">
                <a:solidFill>
                  <a:schemeClr val="tx1">
                    <a:lumMod val="65000"/>
                    <a:lumOff val="35000"/>
                  </a:schemeClr>
                </a:solidFill>
              </a:rPr>
              <a:t>：获取文件的相关信息</a:t>
            </a:r>
            <a:endParaRPr lang="en-US" altLang="zh-CN" sz="1400" b="0" dirty="0">
              <a:solidFill>
                <a:schemeClr val="tx1">
                  <a:lumMod val="65000"/>
                  <a:lumOff val="35000"/>
                </a:schemeClr>
              </a:solidFill>
            </a:endParaRPr>
          </a:p>
          <a:p>
            <a:pPr>
              <a:lnSpc>
                <a:spcPct val="210000"/>
              </a:lnSpc>
            </a:pPr>
            <a:r>
              <a:rPr lang="zh-CN" altLang="en-US" sz="1400" dirty="0">
                <a:solidFill>
                  <a:schemeClr val="tx1">
                    <a:lumMod val="65000"/>
                    <a:lumOff val="35000"/>
                  </a:schemeClr>
                </a:solidFill>
              </a:rPr>
              <a:t>实战</a:t>
            </a:r>
            <a:r>
              <a:rPr lang="zh-CN" altLang="en-US" sz="1400" dirty="0" smtClean="0">
                <a:solidFill>
                  <a:schemeClr val="tx1">
                    <a:lumMod val="65000"/>
                    <a:lumOff val="35000"/>
                  </a:schemeClr>
                </a:solidFill>
              </a:rPr>
              <a:t>任务</a:t>
            </a:r>
            <a:r>
              <a:rPr lang="en-US" altLang="zh-CN" sz="1400" dirty="0" smtClean="0">
                <a:solidFill>
                  <a:schemeClr val="tx1">
                    <a:lumMod val="65000"/>
                    <a:lumOff val="35000"/>
                  </a:schemeClr>
                </a:solidFill>
              </a:rPr>
              <a:t>2</a:t>
            </a:r>
            <a:r>
              <a:rPr lang="zh-CN" altLang="en-US" sz="1400" b="0" dirty="0">
                <a:solidFill>
                  <a:schemeClr val="tx1">
                    <a:lumMod val="65000"/>
                    <a:lumOff val="35000"/>
                  </a:schemeClr>
                </a:solidFill>
              </a:rPr>
              <a:t>：文本文件的读写</a:t>
            </a:r>
            <a:r>
              <a:rPr lang="zh-CN" altLang="en-US" sz="1400" b="0" dirty="0" smtClean="0">
                <a:solidFill>
                  <a:schemeClr val="tx1">
                    <a:lumMod val="65000"/>
                    <a:lumOff val="35000"/>
                  </a:schemeClr>
                </a:solidFill>
              </a:rPr>
              <a:t>操作</a:t>
            </a:r>
            <a:endParaRPr lang="en-US" altLang="zh-CN" sz="1400" b="0" dirty="0" smtClean="0">
              <a:solidFill>
                <a:schemeClr val="tx1">
                  <a:lumMod val="65000"/>
                  <a:lumOff val="35000"/>
                </a:schemeClr>
              </a:solidFill>
            </a:endParaRPr>
          </a:p>
          <a:p>
            <a:pPr>
              <a:lnSpc>
                <a:spcPct val="210000"/>
              </a:lnSpc>
            </a:pPr>
            <a:r>
              <a:rPr lang="zh-CN" altLang="en-US" sz="1400" dirty="0">
                <a:solidFill>
                  <a:schemeClr val="tx1">
                    <a:lumMod val="65000"/>
                    <a:lumOff val="35000"/>
                  </a:schemeClr>
                </a:solidFill>
              </a:rPr>
              <a:t>实战任务</a:t>
            </a:r>
            <a:r>
              <a:rPr lang="en-US" altLang="zh-CN" sz="1400" dirty="0" smtClean="0">
                <a:solidFill>
                  <a:schemeClr val="tx1">
                    <a:lumMod val="65000"/>
                    <a:lumOff val="35000"/>
                  </a:schemeClr>
                </a:solidFill>
              </a:rPr>
              <a:t>3</a:t>
            </a:r>
            <a:r>
              <a:rPr lang="zh-CN" altLang="en-US" sz="1400" b="0" dirty="0">
                <a:solidFill>
                  <a:schemeClr val="tx1">
                    <a:lumMod val="65000"/>
                    <a:lumOff val="35000"/>
                  </a:schemeClr>
                </a:solidFill>
              </a:rPr>
              <a:t>：二进制图片文件读写操作</a:t>
            </a:r>
            <a:endParaRPr lang="en-US" altLang="zh-CN" sz="1400" b="0" dirty="0">
              <a:solidFill>
                <a:schemeClr val="tx1">
                  <a:lumMod val="65000"/>
                  <a:lumOff val="35000"/>
                </a:schemeClr>
              </a:solidFill>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9801" y="5956768"/>
            <a:ext cx="714828" cy="714828"/>
          </a:xfrm>
          <a:prstGeom prst="rect">
            <a:avLst/>
          </a:prstGeom>
        </p:spPr>
      </p:pic>
      <p:sp>
        <p:nvSpPr>
          <p:cNvPr id="12" name="标题 1"/>
          <p:cNvSpPr txBox="1">
            <a:spLocks/>
          </p:cNvSpPr>
          <p:nvPr/>
        </p:nvSpPr>
        <p:spPr>
          <a:xfrm>
            <a:off x="703862" y="1062264"/>
            <a:ext cx="1371682"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2300" dirty="0" smtClean="0">
                <a:solidFill>
                  <a:schemeClr val="tx1">
                    <a:lumMod val="65000"/>
                    <a:lumOff val="35000"/>
                  </a:schemeClr>
                </a:solidFill>
              </a:rPr>
              <a:t>知识点</a:t>
            </a:r>
            <a:endParaRPr lang="zh-CN" altLang="en-US" sz="2300" dirty="0">
              <a:solidFill>
                <a:schemeClr val="tx1">
                  <a:lumMod val="65000"/>
                  <a:lumOff val="35000"/>
                </a:schemeClr>
              </a:solidFill>
            </a:endParaRPr>
          </a:p>
        </p:txBody>
      </p:sp>
    </p:spTree>
    <p:extLst>
      <p:ext uri="{BB962C8B-B14F-4D97-AF65-F5344CB8AC3E}">
        <p14:creationId xmlns:p14="http://schemas.microsoft.com/office/powerpoint/2010/main" val="42639979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45" name="标题 1"/>
          <p:cNvSpPr>
            <a:spLocks noGrp="1"/>
          </p:cNvSpPr>
          <p:nvPr>
            <p:ph type="title"/>
          </p:nvPr>
        </p:nvSpPr>
        <p:spPr>
          <a:xfrm>
            <a:off x="851712" y="964624"/>
            <a:ext cx="5412610" cy="810532"/>
          </a:xfrm>
        </p:spPr>
        <p:txBody>
          <a:bodyPr>
            <a:normAutofit/>
          </a:bodyPr>
          <a:lstStyle/>
          <a:p>
            <a:r>
              <a:rPr lang="zh-CN" altLang="en-US" sz="2000" dirty="0" smtClean="0">
                <a:solidFill>
                  <a:schemeClr val="tx1">
                    <a:lumMod val="65000"/>
                    <a:lumOff val="35000"/>
                  </a:schemeClr>
                </a:solidFill>
              </a:rPr>
              <a:t>步骤</a:t>
            </a:r>
            <a:r>
              <a:rPr lang="en-US" altLang="zh-CN" sz="2000" dirty="0" smtClean="0">
                <a:solidFill>
                  <a:schemeClr val="tx1">
                    <a:lumMod val="65000"/>
                    <a:lumOff val="35000"/>
                  </a:schemeClr>
                </a:solidFill>
              </a:rPr>
              <a:t>3</a:t>
            </a:r>
            <a:r>
              <a:rPr lang="zh-CN" altLang="en-US" sz="2000" dirty="0" smtClean="0">
                <a:solidFill>
                  <a:schemeClr val="tx1">
                    <a:lumMod val="65000"/>
                    <a:lumOff val="35000"/>
                  </a:schemeClr>
                </a:solidFill>
              </a:rPr>
              <a:t>：创建显示文件信息的函数</a:t>
            </a:r>
            <a:endParaRPr lang="zh-CN" altLang="en-US" sz="2000" dirty="0">
              <a:solidFill>
                <a:schemeClr val="tx1">
                  <a:lumMod val="65000"/>
                  <a:lumOff val="35000"/>
                </a:schemeClr>
              </a:solidFill>
            </a:endParaRPr>
          </a:p>
        </p:txBody>
      </p:sp>
      <p:sp>
        <p:nvSpPr>
          <p:cNvPr id="6"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实战案例</a:t>
            </a:r>
            <a:endParaRPr lang="zh-CN" altLang="en-US" sz="2000" b="1" dirty="0">
              <a:solidFill>
                <a:schemeClr val="bg1">
                  <a:lumMod val="95000"/>
                </a:schemeClr>
              </a:solidFill>
            </a:endParaRPr>
          </a:p>
        </p:txBody>
      </p:sp>
      <p:pic>
        <p:nvPicPr>
          <p:cNvPr id="3" name="图片 2"/>
          <p:cNvPicPr>
            <a:picLocks noChangeAspect="1"/>
          </p:cNvPicPr>
          <p:nvPr/>
        </p:nvPicPr>
        <p:blipFill>
          <a:blip r:embed="rId3"/>
          <a:stretch>
            <a:fillRect/>
          </a:stretch>
        </p:blipFill>
        <p:spPr>
          <a:xfrm>
            <a:off x="841119" y="1889365"/>
            <a:ext cx="5254881" cy="4023388"/>
          </a:xfrm>
          <a:prstGeom prst="rect">
            <a:avLst/>
          </a:prstGeom>
          <a:ln>
            <a:noFill/>
          </a:ln>
          <a:effectLst>
            <a:outerShdw blurRad="292100" dist="139700" dir="2700000" algn="tl" rotWithShape="0">
              <a:srgbClr val="333333">
                <a:alpha val="65000"/>
              </a:srgbClr>
            </a:outerShdw>
          </a:effectLst>
        </p:spPr>
      </p:pic>
      <p:pic>
        <p:nvPicPr>
          <p:cNvPr id="4" name="图片 3"/>
          <p:cNvPicPr>
            <a:picLocks noChangeAspect="1"/>
          </p:cNvPicPr>
          <p:nvPr/>
        </p:nvPicPr>
        <p:blipFill>
          <a:blip r:embed="rId4"/>
          <a:stretch>
            <a:fillRect/>
          </a:stretch>
        </p:blipFill>
        <p:spPr>
          <a:xfrm>
            <a:off x="6543621" y="1889365"/>
            <a:ext cx="5084644" cy="36480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241566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45" name="标题 1"/>
          <p:cNvSpPr>
            <a:spLocks noGrp="1"/>
          </p:cNvSpPr>
          <p:nvPr>
            <p:ph type="title"/>
          </p:nvPr>
        </p:nvSpPr>
        <p:spPr>
          <a:xfrm>
            <a:off x="851712" y="964624"/>
            <a:ext cx="5412610" cy="810532"/>
          </a:xfrm>
        </p:spPr>
        <p:txBody>
          <a:bodyPr>
            <a:normAutofit/>
          </a:bodyPr>
          <a:lstStyle/>
          <a:p>
            <a:r>
              <a:rPr lang="zh-CN" altLang="en-US" sz="2000" dirty="0" smtClean="0">
                <a:solidFill>
                  <a:schemeClr val="tx1">
                    <a:lumMod val="65000"/>
                    <a:lumOff val="35000"/>
                  </a:schemeClr>
                </a:solidFill>
              </a:rPr>
              <a:t>步骤</a:t>
            </a:r>
            <a:r>
              <a:rPr lang="en-US" altLang="zh-CN" sz="2000" dirty="0" smtClean="0">
                <a:solidFill>
                  <a:schemeClr val="tx1">
                    <a:lumMod val="65000"/>
                    <a:lumOff val="35000"/>
                  </a:schemeClr>
                </a:solidFill>
              </a:rPr>
              <a:t>4</a:t>
            </a:r>
            <a:r>
              <a:rPr lang="zh-CN" altLang="en-US" sz="2000" dirty="0" smtClean="0">
                <a:solidFill>
                  <a:schemeClr val="tx1">
                    <a:lumMod val="65000"/>
                    <a:lumOff val="35000"/>
                  </a:schemeClr>
                </a:solidFill>
              </a:rPr>
              <a:t>：创建显示文件信息的函数</a:t>
            </a:r>
            <a:endParaRPr lang="zh-CN" altLang="en-US" sz="2000" dirty="0">
              <a:solidFill>
                <a:schemeClr val="tx1">
                  <a:lumMod val="65000"/>
                  <a:lumOff val="35000"/>
                </a:schemeClr>
              </a:solidFill>
            </a:endParaRPr>
          </a:p>
        </p:txBody>
      </p:sp>
      <p:sp>
        <p:nvSpPr>
          <p:cNvPr id="6"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实战案例</a:t>
            </a:r>
            <a:endParaRPr lang="zh-CN" altLang="en-US" sz="2000" b="1" dirty="0">
              <a:solidFill>
                <a:schemeClr val="bg1">
                  <a:lumMod val="95000"/>
                </a:schemeClr>
              </a:solidFill>
            </a:endParaRPr>
          </a:p>
        </p:txBody>
      </p:sp>
      <p:pic>
        <p:nvPicPr>
          <p:cNvPr id="3" name="图片 2"/>
          <p:cNvPicPr>
            <a:picLocks noChangeAspect="1"/>
          </p:cNvPicPr>
          <p:nvPr/>
        </p:nvPicPr>
        <p:blipFill>
          <a:blip r:embed="rId3"/>
          <a:stretch>
            <a:fillRect/>
          </a:stretch>
        </p:blipFill>
        <p:spPr>
          <a:xfrm>
            <a:off x="841119" y="1889365"/>
            <a:ext cx="5254881" cy="4023388"/>
          </a:xfrm>
          <a:prstGeom prst="rect">
            <a:avLst/>
          </a:prstGeom>
          <a:ln>
            <a:noFill/>
          </a:ln>
          <a:effectLst>
            <a:outerShdw blurRad="292100" dist="139700" dir="2700000" algn="tl" rotWithShape="0">
              <a:srgbClr val="333333">
                <a:alpha val="65000"/>
              </a:srgbClr>
            </a:outerShdw>
          </a:effectLst>
        </p:spPr>
      </p:pic>
      <p:pic>
        <p:nvPicPr>
          <p:cNvPr id="4" name="图片 3"/>
          <p:cNvPicPr>
            <a:picLocks noChangeAspect="1"/>
          </p:cNvPicPr>
          <p:nvPr/>
        </p:nvPicPr>
        <p:blipFill>
          <a:blip r:embed="rId4"/>
          <a:stretch>
            <a:fillRect/>
          </a:stretch>
        </p:blipFill>
        <p:spPr>
          <a:xfrm>
            <a:off x="6543621" y="1889365"/>
            <a:ext cx="5084644" cy="36480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943081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文件操作模块介绍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6095332"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1.9 </a:t>
            </a:r>
            <a:r>
              <a:rPr lang="zh-CN" altLang="en-US" sz="2300" dirty="0" smtClean="0">
                <a:solidFill>
                  <a:schemeClr val="tx1">
                    <a:lumMod val="65000"/>
                    <a:lumOff val="35000"/>
                  </a:schemeClr>
                </a:solidFill>
              </a:rPr>
              <a:t>文件夹的创建和删除</a:t>
            </a:r>
            <a:endParaRPr lang="zh-CN" altLang="en-US" sz="2300" baseline="-25000" dirty="0">
              <a:solidFill>
                <a:schemeClr val="tx1">
                  <a:lumMod val="65000"/>
                  <a:lumOff val="35000"/>
                </a:schemeClr>
              </a:solidFill>
            </a:endParaRPr>
          </a:p>
        </p:txBody>
      </p:sp>
      <p:sp>
        <p:nvSpPr>
          <p:cNvPr id="12" name="矩形 11"/>
          <p:cNvSpPr/>
          <p:nvPr/>
        </p:nvSpPr>
        <p:spPr>
          <a:xfrm>
            <a:off x="1122088" y="1803082"/>
            <a:ext cx="9590616"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文件</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夹</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的创建和删除</a:t>
            </a:r>
            <a:endParaRPr lang="en-US" altLang="zh-CN" sz="1400" dirty="0">
              <a:solidFill>
                <a:srgbClr val="C00000"/>
              </a:solidFill>
              <a:latin typeface="微软雅黑" panose="020B0503020204020204" pitchFamily="34" charset="-122"/>
              <a:ea typeface="微软雅黑" panose="020B0503020204020204" pitchFamily="34" charset="-122"/>
            </a:endParaRPr>
          </a:p>
        </p:txBody>
      </p:sp>
      <p:sp>
        <p:nvSpPr>
          <p:cNvPr id="17" name="矩形 16"/>
          <p:cNvSpPr/>
          <p:nvPr/>
        </p:nvSpPr>
        <p:spPr>
          <a:xfrm>
            <a:off x="1122088" y="2264747"/>
            <a:ext cx="4984951" cy="377411"/>
          </a:xfrm>
          <a:prstGeom prst="rect">
            <a:avLst/>
          </a:prstGeom>
        </p:spPr>
        <p:txBody>
          <a:bodyPr wrap="square">
            <a:spAutoFit/>
          </a:bodyPr>
          <a:lstStyle/>
          <a:p>
            <a:pPr>
              <a:lnSpc>
                <a:spcPct val="150000"/>
              </a:lnSpc>
            </a:pP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示例：</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ch01-demo06-diropt.py</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240240" y="2726412"/>
            <a:ext cx="3733800" cy="2276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17338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81747" y="2283508"/>
            <a:ext cx="5442939" cy="810532"/>
          </a:xfrm>
        </p:spPr>
        <p:txBody>
          <a:bodyPr>
            <a:normAutofit/>
          </a:bodyPr>
          <a:lstStyle/>
          <a:p>
            <a:pPr algn="ctr"/>
            <a:r>
              <a:rPr lang="en-US" altLang="zh-CN" sz="3000" dirty="0" smtClean="0">
                <a:solidFill>
                  <a:schemeClr val="tx1">
                    <a:lumMod val="65000"/>
                    <a:lumOff val="35000"/>
                  </a:schemeClr>
                </a:solidFill>
              </a:rPr>
              <a:t>2. </a:t>
            </a:r>
            <a:r>
              <a:rPr lang="zh-CN" altLang="en-US" sz="3000" dirty="0" smtClean="0">
                <a:solidFill>
                  <a:schemeClr val="tx1">
                    <a:lumMod val="65000"/>
                    <a:lumOff val="35000"/>
                  </a:schemeClr>
                </a:solidFill>
              </a:rPr>
              <a:t>文件读写操作</a:t>
            </a:r>
            <a:endParaRPr lang="zh-CN" altLang="en-US" sz="3000" dirty="0">
              <a:solidFill>
                <a:schemeClr val="tx1">
                  <a:lumMod val="65000"/>
                  <a:lumOff val="3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文件操作基础</a:t>
            </a:r>
            <a:endParaRPr lang="zh-CN" altLang="en-US" sz="2000" b="1" dirty="0">
              <a:solidFill>
                <a:schemeClr val="bg1">
                  <a:lumMod val="95000"/>
                </a:schemeClr>
              </a:solidFill>
            </a:endParaRPr>
          </a:p>
        </p:txBody>
      </p:sp>
      <p:sp>
        <p:nvSpPr>
          <p:cNvPr id="11" name="标题 1"/>
          <p:cNvSpPr txBox="1">
            <a:spLocks/>
          </p:cNvSpPr>
          <p:nvPr/>
        </p:nvSpPr>
        <p:spPr>
          <a:xfrm>
            <a:off x="5418121" y="3207554"/>
            <a:ext cx="3289151" cy="18011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marL="342900" indent="-342900">
              <a:lnSpc>
                <a:spcPct val="150000"/>
              </a:lnSpc>
              <a:buFont typeface="+mj-ea"/>
              <a:buAutoNum type="circleNumDbPlain"/>
            </a:pPr>
            <a:r>
              <a:rPr lang="en-US" altLang="zh-CN" sz="1400" b="0" dirty="0">
                <a:solidFill>
                  <a:schemeClr val="tx1">
                    <a:lumMod val="65000"/>
                    <a:lumOff val="35000"/>
                  </a:schemeClr>
                </a:solidFill>
              </a:rPr>
              <a:t>o</a:t>
            </a:r>
            <a:r>
              <a:rPr lang="en-US" altLang="zh-CN" sz="1400" b="0" dirty="0" smtClean="0">
                <a:solidFill>
                  <a:schemeClr val="tx1">
                    <a:lumMod val="65000"/>
                    <a:lumOff val="35000"/>
                  </a:schemeClr>
                </a:solidFill>
              </a:rPr>
              <a:t>pen</a:t>
            </a:r>
            <a:r>
              <a:rPr lang="zh-CN" altLang="en-US" sz="1400" b="0" dirty="0" smtClean="0">
                <a:solidFill>
                  <a:schemeClr val="tx1">
                    <a:lumMod val="65000"/>
                    <a:lumOff val="35000"/>
                  </a:schemeClr>
                </a:solidFill>
              </a:rPr>
              <a:t>函数</a:t>
            </a:r>
            <a:endParaRPr lang="en-US" altLang="zh-CN" sz="1400" b="0" dirty="0" smtClean="0">
              <a:solidFill>
                <a:schemeClr val="tx1">
                  <a:lumMod val="65000"/>
                  <a:lumOff val="35000"/>
                </a:schemeClr>
              </a:solidFill>
            </a:endParaRPr>
          </a:p>
          <a:p>
            <a:pPr marL="342900" indent="-342900">
              <a:lnSpc>
                <a:spcPct val="150000"/>
              </a:lnSpc>
              <a:buFont typeface="+mj-ea"/>
              <a:buAutoNum type="circleNumDbPlain"/>
            </a:pPr>
            <a:r>
              <a:rPr lang="en-US" altLang="zh-CN" sz="1400" b="0" dirty="0">
                <a:solidFill>
                  <a:schemeClr val="tx1">
                    <a:lumMod val="65000"/>
                    <a:lumOff val="35000"/>
                  </a:schemeClr>
                </a:solidFill>
              </a:rPr>
              <a:t>w</a:t>
            </a:r>
            <a:r>
              <a:rPr lang="en-US" altLang="zh-CN" sz="1400" b="0" dirty="0" smtClean="0">
                <a:solidFill>
                  <a:schemeClr val="tx1">
                    <a:lumMod val="65000"/>
                    <a:lumOff val="35000"/>
                  </a:schemeClr>
                </a:solidFill>
              </a:rPr>
              <a:t>ith</a:t>
            </a:r>
            <a:r>
              <a:rPr lang="zh-CN" altLang="en-US" sz="1400" b="0" dirty="0" smtClean="0">
                <a:solidFill>
                  <a:schemeClr val="tx1">
                    <a:lumMod val="65000"/>
                    <a:lumOff val="35000"/>
                  </a:schemeClr>
                </a:solidFill>
              </a:rPr>
              <a:t>语句</a:t>
            </a:r>
            <a:endParaRPr lang="en-US" altLang="zh-CN" sz="1400" b="0" dirty="0" smtClean="0">
              <a:solidFill>
                <a:schemeClr val="tx1">
                  <a:lumMod val="65000"/>
                  <a:lumOff val="35000"/>
                </a:schemeClr>
              </a:solidFill>
            </a:endParaRPr>
          </a:p>
          <a:p>
            <a:pPr marL="342900" indent="-342900">
              <a:lnSpc>
                <a:spcPct val="150000"/>
              </a:lnSpc>
              <a:buFont typeface="+mj-ea"/>
              <a:buAutoNum type="circleNumDbPlain"/>
            </a:pPr>
            <a:r>
              <a:rPr lang="zh-CN" altLang="en-US" sz="1400" b="0" dirty="0" smtClean="0">
                <a:solidFill>
                  <a:schemeClr val="tx1">
                    <a:lumMod val="65000"/>
                    <a:lumOff val="35000"/>
                  </a:schemeClr>
                </a:solidFill>
              </a:rPr>
              <a:t>文件写入操作</a:t>
            </a:r>
            <a:endParaRPr lang="en-US" altLang="zh-CN" sz="1400" b="0" dirty="0" smtClean="0">
              <a:solidFill>
                <a:schemeClr val="tx1">
                  <a:lumMod val="65000"/>
                  <a:lumOff val="35000"/>
                </a:schemeClr>
              </a:solidFill>
            </a:endParaRPr>
          </a:p>
          <a:p>
            <a:pPr marL="342900" indent="-342900">
              <a:lnSpc>
                <a:spcPct val="150000"/>
              </a:lnSpc>
              <a:buFont typeface="+mj-ea"/>
              <a:buAutoNum type="circleNumDbPlain"/>
            </a:pPr>
            <a:r>
              <a:rPr lang="zh-CN" altLang="en-US" sz="1400" b="0" dirty="0" smtClean="0">
                <a:solidFill>
                  <a:schemeClr val="tx1">
                    <a:lumMod val="65000"/>
                    <a:lumOff val="35000"/>
                  </a:schemeClr>
                </a:solidFill>
              </a:rPr>
              <a:t>文件读取操作</a:t>
            </a:r>
            <a:endParaRPr lang="en-US" altLang="zh-CN" sz="1400" b="0" dirty="0" smtClean="0">
              <a:solidFill>
                <a:schemeClr val="tx1">
                  <a:lumMod val="65000"/>
                  <a:lumOff val="35000"/>
                </a:schemeClr>
              </a:solidFill>
            </a:endParaRPr>
          </a:p>
          <a:p>
            <a:pPr marL="342900" indent="-342900">
              <a:lnSpc>
                <a:spcPct val="150000"/>
              </a:lnSpc>
              <a:buFont typeface="+mj-ea"/>
              <a:buAutoNum type="circleNumDbPlain"/>
            </a:pPr>
            <a:r>
              <a:rPr lang="zh-CN" altLang="en-US" sz="1400" b="0" dirty="0" smtClean="0">
                <a:solidFill>
                  <a:schemeClr val="tx1">
                    <a:lumMod val="65000"/>
                    <a:lumOff val="35000"/>
                  </a:schemeClr>
                </a:solidFill>
              </a:rPr>
              <a:t>二进制文件操作</a:t>
            </a:r>
            <a:endParaRPr lang="en-US" altLang="zh-CN" sz="1400" b="0" dirty="0" smtClean="0">
              <a:solidFill>
                <a:schemeClr val="tx1">
                  <a:lumMod val="65000"/>
                  <a:lumOff val="35000"/>
                </a:schemeClr>
              </a:solidFill>
            </a:endParaRPr>
          </a:p>
        </p:txBody>
      </p:sp>
    </p:spTree>
    <p:extLst>
      <p:ext uri="{BB962C8B-B14F-4D97-AF65-F5344CB8AC3E}">
        <p14:creationId xmlns:p14="http://schemas.microsoft.com/office/powerpoint/2010/main" val="21974307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文件操作模块介绍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6095332"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2.1 </a:t>
            </a:r>
            <a:r>
              <a:rPr lang="zh-CN" altLang="en-US" sz="2300" dirty="0" smtClean="0">
                <a:solidFill>
                  <a:schemeClr val="tx1">
                    <a:lumMod val="65000"/>
                    <a:lumOff val="35000"/>
                  </a:schemeClr>
                </a:solidFill>
              </a:rPr>
              <a:t>读取文件从这里开始</a:t>
            </a:r>
            <a:r>
              <a:rPr lang="en-US" altLang="zh-CN" sz="2300" dirty="0" smtClean="0">
                <a:solidFill>
                  <a:schemeClr val="tx1">
                    <a:lumMod val="65000"/>
                    <a:lumOff val="35000"/>
                  </a:schemeClr>
                </a:solidFill>
              </a:rPr>
              <a:t>……</a:t>
            </a:r>
            <a:endParaRPr lang="zh-CN" altLang="en-US" sz="2300" baseline="-25000" dirty="0">
              <a:solidFill>
                <a:schemeClr val="tx1">
                  <a:lumMod val="65000"/>
                  <a:lumOff val="35000"/>
                </a:schemeClr>
              </a:solidFill>
            </a:endParaRPr>
          </a:p>
        </p:txBody>
      </p:sp>
      <p:sp>
        <p:nvSpPr>
          <p:cNvPr id="10" name="矩形 9"/>
          <p:cNvSpPr/>
          <p:nvPr/>
        </p:nvSpPr>
        <p:spPr>
          <a:xfrm>
            <a:off x="1122087" y="1733769"/>
            <a:ext cx="9345745" cy="156966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读取一个文件的思路永远都是相同</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的：</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第</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步 自然</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就是</a:t>
            </a:r>
            <a:r>
              <a:rPr lang="zh-CN" altLang="en-US" sz="1600" dirty="0">
                <a:solidFill>
                  <a:schemeClr val="accent2"/>
                </a:solidFill>
                <a:latin typeface="微软雅黑" panose="020B0503020204020204" pitchFamily="34" charset="-122"/>
                <a:ea typeface="微软雅黑" panose="020B0503020204020204" pitchFamily="34" charset="-122"/>
              </a:rPr>
              <a:t>打开一个文件</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在</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中</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我们使用</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open</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函数</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来打开一个文件</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在</a:t>
            </a:r>
            <a:r>
              <a:rPr lang="zh-CN" altLang="en-US" sz="1600" dirty="0">
                <a:solidFill>
                  <a:schemeClr val="accent6"/>
                </a:solidFill>
                <a:latin typeface="微软雅黑" panose="020B0503020204020204" pitchFamily="34" charset="-122"/>
                <a:ea typeface="微软雅黑" panose="020B0503020204020204" pitchFamily="34" charset="-122"/>
              </a:rPr>
              <a:t>取得文件关联后</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，才可以执行文件的</a:t>
            </a:r>
            <a:r>
              <a:rPr lang="zh-CN" altLang="en-US" sz="1600" dirty="0">
                <a:solidFill>
                  <a:schemeClr val="accent2"/>
                </a:solidFill>
                <a:latin typeface="微软雅黑" panose="020B0503020204020204" pitchFamily="34" charset="-122"/>
                <a:ea typeface="微软雅黑" panose="020B0503020204020204" pitchFamily="34" charset="-122"/>
              </a:rPr>
              <a:t>写入</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或</a:t>
            </a:r>
            <a:r>
              <a:rPr lang="zh-CN" altLang="en-US" sz="1600" dirty="0" smtClean="0">
                <a:solidFill>
                  <a:schemeClr val="accent2"/>
                </a:solidFill>
                <a:latin typeface="微软雅黑" panose="020B0503020204020204" pitchFamily="34" charset="-122"/>
                <a:ea typeface="微软雅黑" panose="020B0503020204020204" pitchFamily="34" charset="-122"/>
              </a:rPr>
              <a:t>读取</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操作。</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1924727" y="3400192"/>
            <a:ext cx="6605124" cy="409433"/>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rPr>
              <a:t>input = open</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文件路径</a:t>
            </a:r>
            <a:r>
              <a:rPr lang="en-US" altLang="zh-CN" sz="1400" dirty="0">
                <a:solidFill>
                  <a:schemeClr val="bg1">
                    <a:lumMod val="50000"/>
                  </a:schemeClr>
                </a:solidFill>
                <a:latin typeface="微软雅黑" panose="020B0503020204020204" pitchFamily="34" charset="-122"/>
                <a:ea typeface="微软雅黑" panose="020B0503020204020204" pitchFamily="34" charset="-122"/>
              </a:rPr>
              <a:t> </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 读写模式 </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rPr>
              <a:t>[ , encoding=</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编码格式</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32889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文件操作模块介绍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6095332"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2.1 open</a:t>
            </a:r>
            <a:r>
              <a:rPr lang="zh-CN" altLang="en-US" sz="2300" dirty="0" smtClean="0">
                <a:solidFill>
                  <a:schemeClr val="tx1">
                    <a:lumMod val="65000"/>
                    <a:lumOff val="35000"/>
                  </a:schemeClr>
                </a:solidFill>
              </a:rPr>
              <a:t>参数说明 </a:t>
            </a:r>
            <a:r>
              <a:rPr lang="en-US" altLang="zh-CN" sz="2300" dirty="0" smtClean="0">
                <a:solidFill>
                  <a:schemeClr val="accent2"/>
                </a:solidFill>
              </a:rPr>
              <a:t>1</a:t>
            </a:r>
            <a:r>
              <a:rPr lang="en-US" altLang="zh-CN" sz="2300" dirty="0" smtClean="0">
                <a:solidFill>
                  <a:schemeClr val="tx1">
                    <a:lumMod val="65000"/>
                    <a:lumOff val="35000"/>
                  </a:schemeClr>
                </a:solidFill>
              </a:rPr>
              <a:t>/</a:t>
            </a:r>
            <a:r>
              <a:rPr lang="en-US" altLang="zh-CN" sz="2300" baseline="-25000" dirty="0" smtClean="0">
                <a:solidFill>
                  <a:schemeClr val="tx1">
                    <a:lumMod val="65000"/>
                    <a:lumOff val="35000"/>
                  </a:schemeClr>
                </a:solidFill>
              </a:rPr>
              <a:t>2</a:t>
            </a:r>
            <a:r>
              <a:rPr lang="zh-CN" altLang="en-US" sz="2300" dirty="0" smtClean="0">
                <a:solidFill>
                  <a:schemeClr val="tx1">
                    <a:lumMod val="65000"/>
                    <a:lumOff val="35000"/>
                  </a:schemeClr>
                </a:solidFill>
              </a:rPr>
              <a:t> </a:t>
            </a:r>
            <a:endParaRPr lang="zh-CN" altLang="en-US" sz="2300" baseline="-25000" dirty="0">
              <a:solidFill>
                <a:schemeClr val="tx1">
                  <a:lumMod val="65000"/>
                  <a:lumOff val="35000"/>
                </a:schemeClr>
              </a:solidFill>
            </a:endParaRPr>
          </a:p>
        </p:txBody>
      </p:sp>
      <p:sp>
        <p:nvSpPr>
          <p:cNvPr id="10" name="矩形 9"/>
          <p:cNvSpPr/>
          <p:nvPr/>
        </p:nvSpPr>
        <p:spPr>
          <a:xfrm>
            <a:off x="1122087" y="1733769"/>
            <a:ext cx="9345745"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我们读取文件的路径有</a:t>
            </a:r>
            <a:r>
              <a:rPr lang="zh-CN" altLang="en-US" sz="1600" dirty="0" smtClean="0">
                <a:solidFill>
                  <a:schemeClr val="accent2"/>
                </a:solidFill>
                <a:latin typeface="微软雅黑" panose="020B0503020204020204" pitchFamily="34" charset="-122"/>
                <a:ea typeface="微软雅黑" panose="020B0503020204020204" pitchFamily="34" charset="-122"/>
              </a:rPr>
              <a:t>两种</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方式：</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绝对路径方式</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相对路径方式</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1924727" y="2656122"/>
            <a:ext cx="6605124" cy="409433"/>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rPr>
              <a:t>input = open</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smtClean="0">
                <a:solidFill>
                  <a:srgbClr val="C00000"/>
                </a:solidFill>
                <a:latin typeface="微软雅黑" panose="020B0503020204020204" pitchFamily="34" charset="-122"/>
                <a:ea typeface="微软雅黑" panose="020B0503020204020204" pitchFamily="34" charset="-122"/>
              </a:rPr>
              <a:t>‘</a:t>
            </a:r>
            <a:r>
              <a:rPr lang="en-US" altLang="zh-CN" sz="1400" dirty="0" smtClean="0">
                <a:solidFill>
                  <a:srgbClr val="C00000"/>
                </a:solidFill>
                <a:latin typeface="微软雅黑" panose="020B0503020204020204" pitchFamily="34" charset="-122"/>
                <a:ea typeface="微软雅黑" panose="020B0503020204020204" pitchFamily="34" charset="-122"/>
              </a:rPr>
              <a:t>d:/dev/python/workspace/test.txt</a:t>
            </a:r>
            <a:r>
              <a:rPr lang="zh-CN" altLang="en-US" sz="1400" dirty="0" smtClean="0">
                <a:solidFill>
                  <a:srgbClr val="C00000"/>
                </a:solidFill>
                <a:latin typeface="微软雅黑" panose="020B0503020204020204" pitchFamily="34" charset="-122"/>
                <a:ea typeface="微软雅黑" panose="020B0503020204020204" pitchFamily="34" charset="-122"/>
              </a:rPr>
              <a:t>’</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 </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rPr>
              <a:t>‘</a:t>
            </a:r>
            <a:r>
              <a:rPr lang="en-US" altLang="zh-CN" sz="1400" b="1" dirty="0" smtClean="0">
                <a:solidFill>
                  <a:schemeClr val="accent2"/>
                </a:solidFill>
                <a:latin typeface="微软雅黑" panose="020B0503020204020204" pitchFamily="34" charset="-122"/>
                <a:ea typeface="微软雅黑" panose="020B0503020204020204" pitchFamily="34" charset="-122"/>
              </a:rPr>
              <a:t>r</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1924727" y="3783191"/>
            <a:ext cx="6605124" cy="409433"/>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rPr>
              <a:t>input = open</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a:t>
            </a:r>
            <a:r>
              <a:rPr lang="en-US" altLang="zh-CN" sz="1400" dirty="0" smtClean="0">
                <a:solidFill>
                  <a:srgbClr val="C00000"/>
                </a:solidFill>
                <a:latin typeface="微软雅黑" panose="020B0503020204020204" pitchFamily="34" charset="-122"/>
                <a:ea typeface="微软雅黑" panose="020B0503020204020204" pitchFamily="34" charset="-122"/>
              </a:rPr>
              <a:t>test.txt</a:t>
            </a:r>
            <a:r>
              <a:rPr lang="zh-CN" altLang="en-US" sz="1400" dirty="0" smtClean="0">
                <a:solidFill>
                  <a:srgbClr val="C00000"/>
                </a:solidFill>
                <a:latin typeface="微软雅黑" panose="020B0503020204020204" pitchFamily="34" charset="-122"/>
                <a:ea typeface="微软雅黑" panose="020B0503020204020204" pitchFamily="34" charset="-122"/>
              </a:rPr>
              <a:t>’</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 </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rPr>
              <a:t>‘</a:t>
            </a:r>
            <a:r>
              <a:rPr lang="en-US" altLang="zh-CN" sz="1400" b="1" dirty="0" smtClean="0">
                <a:solidFill>
                  <a:schemeClr val="accent2"/>
                </a:solidFill>
                <a:latin typeface="微软雅黑" panose="020B0503020204020204" pitchFamily="34" charset="-122"/>
                <a:ea typeface="微软雅黑" panose="020B0503020204020204" pitchFamily="34" charset="-122"/>
              </a:rPr>
              <a:t>r</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1924727" y="4303054"/>
            <a:ext cx="9345745" cy="377411"/>
          </a:xfrm>
          <a:prstGeom prst="rect">
            <a:avLst/>
          </a:prstGeom>
        </p:spPr>
        <p:txBody>
          <a:bodyPr wrap="square">
            <a:spAutoFit/>
          </a:bodyPr>
          <a:lstStyle/>
          <a:p>
            <a:pPr>
              <a:lnSpc>
                <a:spcPct val="150000"/>
              </a:lnSpc>
            </a:pPr>
            <a:r>
              <a:rPr lang="zh-CN" altLang="en-US" sz="1400" b="1" dirty="0" smtClean="0">
                <a:solidFill>
                  <a:schemeClr val="accent2"/>
                </a:solidFill>
                <a:latin typeface="微软雅黑" panose="020B0503020204020204" pitchFamily="34" charset="-122"/>
                <a:ea typeface="微软雅黑" panose="020B0503020204020204" pitchFamily="34" charset="-122"/>
              </a:rPr>
              <a:t>说明：</a:t>
            </a:r>
            <a:r>
              <a:rPr lang="en-US" altLang="zh-CN" sz="1400" dirty="0" smtClean="0">
                <a:solidFill>
                  <a:schemeClr val="accent2"/>
                </a:solidFill>
                <a:latin typeface="微软雅黑" panose="020B0503020204020204" pitchFamily="34" charset="-122"/>
                <a:ea typeface="微软雅黑" panose="020B0503020204020204" pitchFamily="34" charset="-122"/>
              </a:rPr>
              <a:t>open( ) </a:t>
            </a:r>
            <a:r>
              <a:rPr lang="zh-CN" altLang="en-US" sz="1400" dirty="0" smtClean="0">
                <a:solidFill>
                  <a:schemeClr val="accent2"/>
                </a:solidFill>
                <a:latin typeface="微软雅黑" panose="020B0503020204020204" pitchFamily="34" charset="-122"/>
                <a:ea typeface="微软雅黑" panose="020B0503020204020204" pitchFamily="34" charset="-122"/>
              </a:rPr>
              <a:t>在获取文件关联时，若文件不存在则创建文件。</a:t>
            </a:r>
            <a:endParaRPr lang="en-US" altLang="zh-CN" sz="1400" dirty="0">
              <a:solidFill>
                <a:schemeClr val="accent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407932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文件操作模块介绍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6095332"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2.1 open</a:t>
            </a:r>
            <a:r>
              <a:rPr lang="zh-CN" altLang="en-US" sz="2300" dirty="0" smtClean="0">
                <a:solidFill>
                  <a:schemeClr val="tx1">
                    <a:lumMod val="65000"/>
                    <a:lumOff val="35000"/>
                  </a:schemeClr>
                </a:solidFill>
              </a:rPr>
              <a:t>参数说明 </a:t>
            </a:r>
            <a:r>
              <a:rPr lang="en-US" altLang="zh-CN" sz="2300" dirty="0">
                <a:solidFill>
                  <a:schemeClr val="accent2"/>
                </a:solidFill>
              </a:rPr>
              <a:t>2</a:t>
            </a:r>
            <a:r>
              <a:rPr lang="en-US" altLang="zh-CN" sz="2300" dirty="0">
                <a:solidFill>
                  <a:schemeClr val="tx1">
                    <a:lumMod val="65000"/>
                    <a:lumOff val="35000"/>
                  </a:schemeClr>
                </a:solidFill>
              </a:rPr>
              <a:t>/</a:t>
            </a:r>
            <a:r>
              <a:rPr lang="en-US" altLang="zh-CN" sz="2300" baseline="-25000" dirty="0">
                <a:solidFill>
                  <a:schemeClr val="tx1">
                    <a:lumMod val="65000"/>
                    <a:lumOff val="35000"/>
                  </a:schemeClr>
                </a:solidFill>
              </a:rPr>
              <a:t>2</a:t>
            </a:r>
            <a:r>
              <a:rPr lang="zh-CN" altLang="en-US" sz="2300" dirty="0">
                <a:solidFill>
                  <a:schemeClr val="tx1">
                    <a:lumMod val="65000"/>
                    <a:lumOff val="35000"/>
                  </a:schemeClr>
                </a:solidFill>
              </a:rPr>
              <a:t> </a:t>
            </a:r>
            <a:endParaRPr lang="zh-CN" altLang="en-US" sz="2300" baseline="-25000" dirty="0">
              <a:solidFill>
                <a:schemeClr val="tx1">
                  <a:lumMod val="65000"/>
                  <a:lumOff val="35000"/>
                </a:schemeClr>
              </a:solidFill>
            </a:endParaRPr>
          </a:p>
        </p:txBody>
      </p:sp>
      <p:sp>
        <p:nvSpPr>
          <p:cNvPr id="10" name="矩形 9"/>
          <p:cNvSpPr/>
          <p:nvPr/>
        </p:nvSpPr>
        <p:spPr>
          <a:xfrm>
            <a:off x="1122087" y="1733769"/>
            <a:ext cx="9345745"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同样我们读取文件的模式主要有</a:t>
            </a:r>
            <a:r>
              <a:rPr lang="en-US" altLang="zh-CN" sz="1600" b="1" dirty="0" smtClean="0">
                <a:solidFill>
                  <a:schemeClr val="accent2"/>
                </a:solidFill>
                <a:latin typeface="微软雅黑" panose="020B0503020204020204" pitchFamily="34" charset="-122"/>
                <a:ea typeface="微软雅黑" panose="020B0503020204020204" pitchFamily="34" charset="-122"/>
              </a:rPr>
              <a:t>5</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种</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2515946614"/>
              </p:ext>
            </p:extLst>
          </p:nvPr>
        </p:nvGraphicFramePr>
        <p:xfrm>
          <a:off x="1692715" y="2316480"/>
          <a:ext cx="2922585" cy="2225040"/>
        </p:xfrm>
        <a:graphic>
          <a:graphicData uri="http://schemas.openxmlformats.org/drawingml/2006/table">
            <a:tbl>
              <a:tblPr firstRow="1" bandRow="1">
                <a:tableStyleId>{93296810-A885-4BE3-A3E7-6D5BEEA58F35}</a:tableStyleId>
              </a:tblPr>
              <a:tblGrid>
                <a:gridCol w="620152"/>
                <a:gridCol w="2302433"/>
              </a:tblGrid>
              <a:tr h="370840">
                <a:tc>
                  <a:txBody>
                    <a:bodyPr/>
                    <a:lstStyle/>
                    <a:p>
                      <a:r>
                        <a:rPr lang="zh-CN" altLang="en-US" sz="1200" dirty="0" smtClean="0">
                          <a:latin typeface="微软雅黑" panose="020B0503020204020204" pitchFamily="34" charset="-122"/>
                          <a:ea typeface="微软雅黑" panose="020B0503020204020204" pitchFamily="34" charset="-122"/>
                        </a:rPr>
                        <a:t>模式</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r>
                        <a:rPr lang="zh-CN" altLang="en-US" sz="1200" dirty="0" smtClean="0">
                          <a:latin typeface="微软雅黑" panose="020B0503020204020204" pitchFamily="34" charset="-122"/>
                          <a:ea typeface="微软雅黑" panose="020B0503020204020204" pitchFamily="34" charset="-122"/>
                        </a:rPr>
                        <a:t>作用</a:t>
                      </a:r>
                      <a:endParaRPr lang="zh-CN" altLang="en-US" sz="1200" dirty="0">
                        <a:latin typeface="微软雅黑" panose="020B0503020204020204" pitchFamily="34" charset="-122"/>
                        <a:ea typeface="微软雅黑" panose="020B0503020204020204" pitchFamily="34" charset="-122"/>
                      </a:endParaRPr>
                    </a:p>
                  </a:txBody>
                  <a:tcPr anchor="ctr"/>
                </a:tc>
              </a:tr>
              <a:tr h="370840">
                <a:tc>
                  <a:txBody>
                    <a:bodyPr/>
                    <a:lstStyle/>
                    <a:p>
                      <a:r>
                        <a:rPr lang="en-US" altLang="zh-CN" sz="1200" b="1" dirty="0" smtClean="0">
                          <a:latin typeface="微软雅黑" panose="020B0503020204020204" pitchFamily="34" charset="-122"/>
                          <a:ea typeface="微软雅黑" panose="020B0503020204020204" pitchFamily="34" charset="-122"/>
                        </a:rPr>
                        <a:t>r</a:t>
                      </a:r>
                      <a:endParaRPr lang="zh-CN" altLang="en-US" sz="1200" b="1" dirty="0">
                        <a:latin typeface="微软雅黑" panose="020B0503020204020204" pitchFamily="34" charset="-122"/>
                        <a:ea typeface="微软雅黑" panose="020B0503020204020204" pitchFamily="34" charset="-122"/>
                      </a:endParaRPr>
                    </a:p>
                  </a:txBody>
                  <a:tcPr anchor="ctr"/>
                </a:tc>
                <a:tc>
                  <a:txBody>
                    <a:bodyPr/>
                    <a:lstStyle/>
                    <a:p>
                      <a:r>
                        <a:rPr lang="zh-CN" altLang="en-US" sz="1200" dirty="0" smtClean="0">
                          <a:latin typeface="微软雅黑" panose="020B0503020204020204" pitchFamily="34" charset="-122"/>
                          <a:ea typeface="微软雅黑" panose="020B0503020204020204" pitchFamily="34" charset="-122"/>
                        </a:rPr>
                        <a:t>读取模式</a:t>
                      </a:r>
                      <a:endParaRPr lang="zh-CN" altLang="en-US" sz="1200" dirty="0">
                        <a:latin typeface="微软雅黑" panose="020B0503020204020204" pitchFamily="34" charset="-122"/>
                        <a:ea typeface="微软雅黑" panose="020B0503020204020204" pitchFamily="34" charset="-122"/>
                      </a:endParaRPr>
                    </a:p>
                  </a:txBody>
                  <a:tcPr anchor="ctr"/>
                </a:tc>
              </a:tr>
              <a:tr h="370840">
                <a:tc>
                  <a:txBody>
                    <a:bodyPr/>
                    <a:lstStyle/>
                    <a:p>
                      <a:r>
                        <a:rPr lang="en-US" altLang="zh-CN" sz="1200" b="1" dirty="0" smtClean="0">
                          <a:latin typeface="微软雅黑" panose="020B0503020204020204" pitchFamily="34" charset="-122"/>
                          <a:ea typeface="微软雅黑" panose="020B0503020204020204" pitchFamily="34" charset="-122"/>
                        </a:rPr>
                        <a:t>w</a:t>
                      </a:r>
                      <a:endParaRPr lang="zh-CN" altLang="en-US" sz="1200" b="1" dirty="0">
                        <a:latin typeface="微软雅黑" panose="020B0503020204020204" pitchFamily="34" charset="-122"/>
                        <a:ea typeface="微软雅黑" panose="020B0503020204020204" pitchFamily="34" charset="-122"/>
                      </a:endParaRPr>
                    </a:p>
                  </a:txBody>
                  <a:tcPr anchor="ctr"/>
                </a:tc>
                <a:tc>
                  <a:txBody>
                    <a:bodyPr/>
                    <a:lstStyle/>
                    <a:p>
                      <a:r>
                        <a:rPr lang="zh-CN" altLang="en-US" sz="1200" dirty="0" smtClean="0">
                          <a:latin typeface="微软雅黑" panose="020B0503020204020204" pitchFamily="34" charset="-122"/>
                          <a:ea typeface="微软雅黑" panose="020B0503020204020204" pitchFamily="34" charset="-122"/>
                        </a:rPr>
                        <a:t>写入模式</a:t>
                      </a:r>
                      <a:endParaRPr lang="zh-CN" altLang="en-US" sz="1200" dirty="0">
                        <a:latin typeface="微软雅黑" panose="020B0503020204020204" pitchFamily="34" charset="-122"/>
                        <a:ea typeface="微软雅黑" panose="020B0503020204020204" pitchFamily="34" charset="-122"/>
                      </a:endParaRPr>
                    </a:p>
                  </a:txBody>
                  <a:tcPr anchor="ctr"/>
                </a:tc>
              </a:tr>
              <a:tr h="370840">
                <a:tc>
                  <a:txBody>
                    <a:bodyPr/>
                    <a:lstStyle/>
                    <a:p>
                      <a:r>
                        <a:rPr lang="en-US" altLang="zh-CN" sz="1200" b="1" dirty="0" smtClean="0">
                          <a:latin typeface="微软雅黑" panose="020B0503020204020204" pitchFamily="34" charset="-122"/>
                          <a:ea typeface="微软雅黑" panose="020B0503020204020204" pitchFamily="34" charset="-122"/>
                        </a:rPr>
                        <a:t>a</a:t>
                      </a:r>
                      <a:endParaRPr lang="zh-CN" altLang="en-US" sz="1200" b="1" dirty="0">
                        <a:latin typeface="微软雅黑" panose="020B0503020204020204" pitchFamily="34" charset="-122"/>
                        <a:ea typeface="微软雅黑" panose="020B0503020204020204" pitchFamily="34" charset="-122"/>
                      </a:endParaRPr>
                    </a:p>
                  </a:txBody>
                  <a:tcPr anchor="ctr"/>
                </a:tc>
                <a:tc>
                  <a:txBody>
                    <a:bodyPr/>
                    <a:lstStyle/>
                    <a:p>
                      <a:r>
                        <a:rPr lang="zh-CN" altLang="en-US" sz="1200" dirty="0" smtClean="0">
                          <a:latin typeface="微软雅黑" panose="020B0503020204020204" pitchFamily="34" charset="-122"/>
                          <a:ea typeface="微软雅黑" panose="020B0503020204020204" pitchFamily="34" charset="-122"/>
                        </a:rPr>
                        <a:t>追加模式</a:t>
                      </a:r>
                      <a:endParaRPr lang="zh-CN" altLang="en-US" sz="1200" dirty="0">
                        <a:latin typeface="微软雅黑" panose="020B0503020204020204" pitchFamily="34" charset="-122"/>
                        <a:ea typeface="微软雅黑" panose="020B0503020204020204" pitchFamily="34" charset="-122"/>
                      </a:endParaRPr>
                    </a:p>
                  </a:txBody>
                  <a:tcPr anchor="ctr"/>
                </a:tc>
              </a:tr>
              <a:tr h="370840">
                <a:tc>
                  <a:txBody>
                    <a:bodyPr/>
                    <a:lstStyle/>
                    <a:p>
                      <a:r>
                        <a:rPr lang="en-US" altLang="zh-CN" sz="1200" b="1" dirty="0" err="1" smtClean="0">
                          <a:latin typeface="微软雅黑" panose="020B0503020204020204" pitchFamily="34" charset="-122"/>
                          <a:ea typeface="微软雅黑" panose="020B0503020204020204" pitchFamily="34" charset="-122"/>
                        </a:rPr>
                        <a:t>rb</a:t>
                      </a:r>
                      <a:endParaRPr lang="zh-CN" altLang="en-US" sz="1200" b="1" dirty="0">
                        <a:latin typeface="微软雅黑" panose="020B0503020204020204" pitchFamily="34" charset="-122"/>
                        <a:ea typeface="微软雅黑" panose="020B0503020204020204" pitchFamily="34" charset="-122"/>
                      </a:endParaRPr>
                    </a:p>
                  </a:txBody>
                  <a:tcPr anchor="ctr"/>
                </a:tc>
                <a:tc>
                  <a:txBody>
                    <a:bodyPr/>
                    <a:lstStyle/>
                    <a:p>
                      <a:r>
                        <a:rPr lang="zh-CN" altLang="en-US" sz="1200" dirty="0" smtClean="0">
                          <a:latin typeface="微软雅黑" panose="020B0503020204020204" pitchFamily="34" charset="-122"/>
                          <a:ea typeface="微软雅黑" panose="020B0503020204020204" pitchFamily="34" charset="-122"/>
                        </a:rPr>
                        <a:t>二进制数据读取模式</a:t>
                      </a:r>
                      <a:endParaRPr lang="zh-CN" altLang="en-US" sz="1200" dirty="0">
                        <a:latin typeface="微软雅黑" panose="020B0503020204020204" pitchFamily="34" charset="-122"/>
                        <a:ea typeface="微软雅黑" panose="020B0503020204020204" pitchFamily="34" charset="-122"/>
                      </a:endParaRPr>
                    </a:p>
                  </a:txBody>
                  <a:tcPr anchor="ctr"/>
                </a:tc>
              </a:tr>
              <a:tr h="370840">
                <a:tc>
                  <a:txBody>
                    <a:bodyPr/>
                    <a:lstStyle/>
                    <a:p>
                      <a:r>
                        <a:rPr lang="en-US" altLang="zh-CN" sz="1200" b="1" dirty="0" err="1" smtClean="0">
                          <a:latin typeface="微软雅黑" panose="020B0503020204020204" pitchFamily="34" charset="-122"/>
                          <a:ea typeface="微软雅黑" panose="020B0503020204020204" pitchFamily="34" charset="-122"/>
                        </a:rPr>
                        <a:t>wb</a:t>
                      </a:r>
                      <a:endParaRPr lang="zh-CN" altLang="en-US" sz="1200" b="1" dirty="0">
                        <a:latin typeface="微软雅黑" panose="020B0503020204020204" pitchFamily="34" charset="-122"/>
                        <a:ea typeface="微软雅黑" panose="020B0503020204020204" pitchFamily="34" charset="-122"/>
                      </a:endParaRPr>
                    </a:p>
                  </a:txBody>
                  <a:tcPr anchor="ctr"/>
                </a:tc>
                <a:tc>
                  <a:txBody>
                    <a:bodyPr/>
                    <a:lstStyle/>
                    <a:p>
                      <a:r>
                        <a:rPr lang="zh-CN" altLang="en-US" sz="1200" dirty="0" smtClean="0">
                          <a:latin typeface="微软雅黑" panose="020B0503020204020204" pitchFamily="34" charset="-122"/>
                          <a:ea typeface="微软雅黑" panose="020B0503020204020204" pitchFamily="34" charset="-122"/>
                        </a:rPr>
                        <a:t>二进制数据写入模式</a:t>
                      </a:r>
                      <a:endParaRPr lang="zh-CN" altLang="en-US" sz="1200" dirty="0">
                        <a:latin typeface="微软雅黑" panose="020B0503020204020204" pitchFamily="34" charset="-122"/>
                        <a:ea typeface="微软雅黑" panose="020B0503020204020204" pitchFamily="34" charset="-122"/>
                      </a:endParaRPr>
                    </a:p>
                  </a:txBody>
                  <a:tcPr anchor="ctr"/>
                </a:tc>
              </a:tr>
            </a:tbl>
          </a:graphicData>
        </a:graphic>
      </p:graphicFrame>
      <p:sp>
        <p:nvSpPr>
          <p:cNvPr id="7" name="矩形 6"/>
          <p:cNvSpPr/>
          <p:nvPr/>
        </p:nvSpPr>
        <p:spPr>
          <a:xfrm>
            <a:off x="1122087" y="4765847"/>
            <a:ext cx="9345745" cy="1154162"/>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还有一种写法是在常规模式后面添加 </a:t>
            </a:r>
            <a:r>
              <a:rPr lang="en-US" altLang="zh-CN" sz="1600" b="1" dirty="0" smtClean="0">
                <a:solidFill>
                  <a:srgbClr val="FF0000"/>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号，如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w+</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rb</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wb</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等</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b="1" dirty="0" smtClean="0">
                <a:solidFill>
                  <a:srgbClr val="FF0000"/>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号的作用是赋予模式在原有功能的基础初上补充并完善所有访问操作功能。</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如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r+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代表就是读写文件模式，不仅仅是只读模式。</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294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文件操作模块介绍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6095332"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2.2 </a:t>
            </a:r>
            <a:r>
              <a:rPr lang="zh-CN" altLang="en-US" sz="2300" dirty="0" smtClean="0">
                <a:solidFill>
                  <a:schemeClr val="tx1">
                    <a:lumMod val="65000"/>
                    <a:lumOff val="35000"/>
                  </a:schemeClr>
                </a:solidFill>
              </a:rPr>
              <a:t>文件的写入操作 </a:t>
            </a:r>
            <a:r>
              <a:rPr lang="en-US" altLang="zh-CN" sz="2300" dirty="0" smtClean="0">
                <a:solidFill>
                  <a:schemeClr val="accent2"/>
                </a:solidFill>
              </a:rPr>
              <a:t>1</a:t>
            </a:r>
            <a:r>
              <a:rPr lang="en-US" altLang="zh-CN" sz="2300" dirty="0" smtClean="0">
                <a:solidFill>
                  <a:schemeClr val="tx1">
                    <a:lumMod val="65000"/>
                    <a:lumOff val="35000"/>
                  </a:schemeClr>
                </a:solidFill>
              </a:rPr>
              <a:t>/</a:t>
            </a:r>
            <a:r>
              <a:rPr lang="en-US" altLang="zh-CN" sz="2300" baseline="-25000" dirty="0" smtClean="0">
                <a:solidFill>
                  <a:schemeClr val="tx1">
                    <a:lumMod val="65000"/>
                    <a:lumOff val="35000"/>
                  </a:schemeClr>
                </a:solidFill>
              </a:rPr>
              <a:t>2</a:t>
            </a:r>
            <a:r>
              <a:rPr lang="zh-CN" altLang="en-US" sz="2300" dirty="0" smtClean="0">
                <a:solidFill>
                  <a:schemeClr val="tx1">
                    <a:lumMod val="65000"/>
                    <a:lumOff val="35000"/>
                  </a:schemeClr>
                </a:solidFill>
              </a:rPr>
              <a:t> </a:t>
            </a:r>
            <a:endParaRPr lang="zh-CN" altLang="en-US" sz="2300" baseline="-25000" dirty="0">
              <a:solidFill>
                <a:schemeClr val="tx1">
                  <a:lumMod val="65000"/>
                  <a:lumOff val="35000"/>
                </a:schemeClr>
              </a:solidFill>
            </a:endParaRPr>
          </a:p>
        </p:txBody>
      </p:sp>
      <p:sp>
        <p:nvSpPr>
          <p:cNvPr id="6" name="矩形 5"/>
          <p:cNvSpPr/>
          <p:nvPr/>
        </p:nvSpPr>
        <p:spPr>
          <a:xfrm>
            <a:off x="1122089" y="1798827"/>
            <a:ext cx="5688144"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使用 </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write( ) </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函数实现向已关联的文件写入数据</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1368536" y="2255459"/>
            <a:ext cx="4727464" cy="461665"/>
          </a:xfrm>
          <a:prstGeom prst="rect">
            <a:avLst/>
          </a:prstGeom>
        </p:spPr>
        <p:txBody>
          <a:bodyPr wrap="square">
            <a:spAutoFit/>
          </a:bodyPr>
          <a:lstStyle/>
          <a:p>
            <a:pPr marL="342900" indent="-342900">
              <a:lnSpc>
                <a:spcPct val="150000"/>
              </a:lnSpc>
              <a:buFont typeface="+mj-ea"/>
              <a:buAutoNum type="circleNumDbPlain"/>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向文件写入一段文字</a:t>
            </a:r>
            <a:endParaRPr lang="en-US" altLang="zh-CN" sz="1600" dirty="0" smtClean="0">
              <a:solidFill>
                <a:schemeClr val="accent2"/>
              </a:solidFill>
              <a:latin typeface="微软雅黑" panose="020B0503020204020204" pitchFamily="34" charset="-122"/>
              <a:ea typeface="微软雅黑" panose="020B0503020204020204" pitchFamily="34" charset="-122"/>
            </a:endParaRPr>
          </a:p>
        </p:txBody>
      </p:sp>
      <p:sp>
        <p:nvSpPr>
          <p:cNvPr id="17" name="矩形 16"/>
          <p:cNvSpPr/>
          <p:nvPr/>
        </p:nvSpPr>
        <p:spPr>
          <a:xfrm>
            <a:off x="1692716" y="2667373"/>
            <a:ext cx="9649362" cy="461665"/>
          </a:xfrm>
          <a:prstGeom prst="rect">
            <a:avLst/>
          </a:prstGeom>
        </p:spPr>
        <p:txBody>
          <a:bodyPr wrap="square">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a:t>
            </a:r>
            <a:r>
              <a:rPr lang="en-US" altLang="zh-CN" sz="1600" dirty="0" smtClean="0">
                <a:solidFill>
                  <a:schemeClr val="accent2"/>
                </a:solidFill>
                <a:latin typeface="微软雅黑" panose="020B0503020204020204" pitchFamily="34" charset="-122"/>
                <a:ea typeface="微软雅黑" panose="020B0503020204020204" pitchFamily="34" charset="-122"/>
              </a:rPr>
              <a:t>write</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i="1" dirty="0" smtClean="0">
                <a:solidFill>
                  <a:schemeClr val="bg1">
                    <a:lumMod val="50000"/>
                  </a:schemeClr>
                </a:solidFill>
                <a:latin typeface="微软雅黑" panose="020B0503020204020204" pitchFamily="34" charset="-122"/>
                <a:ea typeface="微软雅黑" panose="020B0503020204020204" pitchFamily="34" charset="-122"/>
              </a:rPr>
              <a:t>字符串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p>
        </p:txBody>
      </p:sp>
      <p:sp>
        <p:nvSpPr>
          <p:cNvPr id="14" name="矩形 13"/>
          <p:cNvSpPr/>
          <p:nvPr/>
        </p:nvSpPr>
        <p:spPr>
          <a:xfrm>
            <a:off x="1692715" y="3124005"/>
            <a:ext cx="3733846" cy="1431161"/>
          </a:xfrm>
          <a:prstGeom prst="rect">
            <a:avLst/>
          </a:prstGeom>
        </p:spPr>
        <p:txBody>
          <a:bodyPr wrap="square">
            <a:spAutoFit/>
          </a:bodyPr>
          <a:lstStyle/>
          <a:p>
            <a:pPr>
              <a:lnSpc>
                <a:spcPct val="150000"/>
              </a:lnSpc>
            </a:pP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标准步骤：</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步骤</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：获取程序与文件的关联</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步骤</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：写入数据</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步骤</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：关闭文件对象</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5503647" y="2630704"/>
            <a:ext cx="4984951" cy="415498"/>
          </a:xfrm>
          <a:prstGeom prst="rect">
            <a:avLst/>
          </a:prstGeom>
        </p:spPr>
        <p:txBody>
          <a:bodyPr wrap="square">
            <a:spAutoFit/>
          </a:bodyPr>
          <a:lstStyle/>
          <a:p>
            <a:pPr>
              <a:lnSpc>
                <a:spcPct val="150000"/>
              </a:lnSpc>
            </a:pP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示例：</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ch01-demo07-filewrite.py</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5627408" y="3124005"/>
            <a:ext cx="5468222" cy="28203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5446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anim calcmode="lin" valueType="num">
                                      <p:cBhvr>
                                        <p:cTn id="12" dur="500" fill="hold"/>
                                        <p:tgtEl>
                                          <p:spTgt spid="9"/>
                                        </p:tgtEl>
                                        <p:attrNameLst>
                                          <p:attrName>ppt_x</p:attrName>
                                        </p:attrNameLst>
                                      </p:cBhvr>
                                      <p:tavLst>
                                        <p:tav tm="0">
                                          <p:val>
                                            <p:strVal val="#ppt_x"/>
                                          </p:val>
                                        </p:tav>
                                        <p:tav tm="100000">
                                          <p:val>
                                            <p:strVal val="#ppt_x"/>
                                          </p:val>
                                        </p:tav>
                                      </p:tavLst>
                                    </p:anim>
                                    <p:anim calcmode="lin" valueType="num">
                                      <p:cBhvr>
                                        <p:cTn id="13" dur="500" fill="hold"/>
                                        <p:tgtEl>
                                          <p:spTgt spid="9"/>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anim calcmode="lin" valueType="num">
                                      <p:cBhvr>
                                        <p:cTn id="17" dur="500" fill="hold"/>
                                        <p:tgtEl>
                                          <p:spTgt spid="17"/>
                                        </p:tgtEl>
                                        <p:attrNameLst>
                                          <p:attrName>ppt_x</p:attrName>
                                        </p:attrNameLst>
                                      </p:cBhvr>
                                      <p:tavLst>
                                        <p:tav tm="0">
                                          <p:val>
                                            <p:strVal val="#ppt_x"/>
                                          </p:val>
                                        </p:tav>
                                        <p:tav tm="100000">
                                          <p:val>
                                            <p:strVal val="#ppt_x"/>
                                          </p:val>
                                        </p:tav>
                                      </p:tavLst>
                                    </p:anim>
                                    <p:anim calcmode="lin" valueType="num">
                                      <p:cBhvr>
                                        <p:cTn id="18" dur="500" fill="hold"/>
                                        <p:tgtEl>
                                          <p:spTgt spid="17"/>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42" presetClass="entr" presetSubtype="0"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anim calcmode="lin" valueType="num">
                                      <p:cBhvr>
                                        <p:cTn id="23" dur="500" fill="hold"/>
                                        <p:tgtEl>
                                          <p:spTgt spid="14"/>
                                        </p:tgtEl>
                                        <p:attrNameLst>
                                          <p:attrName>ppt_x</p:attrName>
                                        </p:attrNameLst>
                                      </p:cBhvr>
                                      <p:tavLst>
                                        <p:tav tm="0">
                                          <p:val>
                                            <p:strVal val="#ppt_x"/>
                                          </p:val>
                                        </p:tav>
                                        <p:tav tm="100000">
                                          <p:val>
                                            <p:strVal val="#ppt_x"/>
                                          </p:val>
                                        </p:tav>
                                      </p:tavLst>
                                    </p:anim>
                                    <p:anim calcmode="lin" valueType="num">
                                      <p:cBhvr>
                                        <p:cTn id="24"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7"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文件操作模块介绍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6095332"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2.2 </a:t>
            </a:r>
            <a:r>
              <a:rPr lang="zh-CN" altLang="en-US" sz="2300" dirty="0" smtClean="0">
                <a:solidFill>
                  <a:schemeClr val="tx1">
                    <a:lumMod val="65000"/>
                    <a:lumOff val="35000"/>
                  </a:schemeClr>
                </a:solidFill>
              </a:rPr>
              <a:t>文件的写入操作 </a:t>
            </a:r>
            <a:r>
              <a:rPr lang="en-US" altLang="zh-CN" sz="2300" dirty="0">
                <a:solidFill>
                  <a:schemeClr val="accent2"/>
                </a:solidFill>
              </a:rPr>
              <a:t>2</a:t>
            </a:r>
            <a:r>
              <a:rPr lang="en-US" altLang="zh-CN" sz="2300" dirty="0">
                <a:solidFill>
                  <a:schemeClr val="tx1">
                    <a:lumMod val="65000"/>
                    <a:lumOff val="35000"/>
                  </a:schemeClr>
                </a:solidFill>
              </a:rPr>
              <a:t>/</a:t>
            </a:r>
            <a:r>
              <a:rPr lang="en-US" altLang="zh-CN" sz="2300" baseline="-25000" dirty="0">
                <a:solidFill>
                  <a:schemeClr val="tx1">
                    <a:lumMod val="65000"/>
                    <a:lumOff val="35000"/>
                  </a:schemeClr>
                </a:solidFill>
              </a:rPr>
              <a:t>2</a:t>
            </a:r>
            <a:r>
              <a:rPr lang="zh-CN" altLang="en-US" sz="2300" dirty="0">
                <a:solidFill>
                  <a:schemeClr val="tx1">
                    <a:lumMod val="65000"/>
                    <a:lumOff val="35000"/>
                  </a:schemeClr>
                </a:solidFill>
              </a:rPr>
              <a:t> </a:t>
            </a:r>
            <a:endParaRPr lang="zh-CN" altLang="en-US" sz="2300" baseline="-25000" dirty="0">
              <a:solidFill>
                <a:schemeClr val="tx1">
                  <a:lumMod val="65000"/>
                  <a:lumOff val="35000"/>
                </a:schemeClr>
              </a:solidFill>
            </a:endParaRPr>
          </a:p>
        </p:txBody>
      </p:sp>
      <p:sp>
        <p:nvSpPr>
          <p:cNvPr id="9" name="矩形 8"/>
          <p:cNvSpPr/>
          <p:nvPr/>
        </p:nvSpPr>
        <p:spPr>
          <a:xfrm>
            <a:off x="1150168" y="1859672"/>
            <a:ext cx="9973542" cy="461665"/>
          </a:xfrm>
          <a:prstGeom prst="rect">
            <a:avLst/>
          </a:prstGeom>
        </p:spPr>
        <p:txBody>
          <a:bodyPr wrap="square">
            <a:spAutoFit/>
          </a:bodyPr>
          <a:lstStyle/>
          <a:p>
            <a:pPr marL="342900" indent="-342900">
              <a:lnSpc>
                <a:spcPct val="150000"/>
              </a:lnSpc>
              <a:buFont typeface="+mj-ea"/>
              <a:buAutoNum type="circleNumDbPlain" startAt="2"/>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使用 </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with </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语句</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，很好地处理了上下文环境和异常情况，自动释放对象内存</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accent2"/>
              </a:solidFill>
              <a:latin typeface="微软雅黑" panose="020B0503020204020204" pitchFamily="34" charset="-122"/>
              <a:ea typeface="微软雅黑" panose="020B0503020204020204" pitchFamily="34" charset="-122"/>
            </a:endParaRPr>
          </a:p>
        </p:txBody>
      </p:sp>
      <p:sp>
        <p:nvSpPr>
          <p:cNvPr id="17" name="矩形 16"/>
          <p:cNvSpPr/>
          <p:nvPr/>
        </p:nvSpPr>
        <p:spPr>
          <a:xfrm>
            <a:off x="1474348" y="2271586"/>
            <a:ext cx="9649362" cy="461665"/>
          </a:xfrm>
          <a:prstGeom prst="rect">
            <a:avLst/>
          </a:prstGeom>
        </p:spPr>
        <p:txBody>
          <a:bodyPr wrap="square">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方式：</a:t>
            </a:r>
            <a:r>
              <a:rPr lang="en-US" altLang="zh-CN" sz="1600" dirty="0" smtClean="0">
                <a:solidFill>
                  <a:schemeClr val="accent2"/>
                </a:solidFill>
                <a:latin typeface="微软雅黑" panose="020B0503020204020204" pitchFamily="34" charset="-122"/>
                <a:ea typeface="微软雅黑" panose="020B0503020204020204" pitchFamily="34" charset="-122"/>
              </a:rPr>
              <a:t>with</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open( </a:t>
            </a:r>
            <a:r>
              <a:rPr lang="zh-CN" altLang="en-US" sz="1400" i="1" dirty="0" smtClean="0">
                <a:solidFill>
                  <a:schemeClr val="bg1">
                    <a:lumMod val="50000"/>
                  </a:schemeClr>
                </a:solidFill>
                <a:latin typeface="微软雅黑" panose="020B0503020204020204" pitchFamily="34" charset="-122"/>
                <a:ea typeface="微软雅黑" panose="020B0503020204020204" pitchFamily="34" charset="-122"/>
              </a:rPr>
              <a:t>文件路径 </a:t>
            </a:r>
            <a:r>
              <a:rPr lang="en-US" altLang="zh-CN" sz="1400" i="1" dirty="0" smtClean="0">
                <a:solidFill>
                  <a:schemeClr val="bg1">
                    <a:lumMod val="50000"/>
                  </a:schemeClr>
                </a:solidFill>
                <a:latin typeface="微软雅黑" panose="020B0503020204020204" pitchFamily="34" charset="-122"/>
                <a:ea typeface="微软雅黑" panose="020B0503020204020204" pitchFamily="34" charset="-122"/>
              </a:rPr>
              <a:t>, </a:t>
            </a:r>
            <a:r>
              <a:rPr lang="zh-CN" altLang="en-US" sz="1400" i="1" dirty="0" smtClean="0">
                <a:solidFill>
                  <a:schemeClr val="bg1">
                    <a:lumMod val="50000"/>
                  </a:schemeClr>
                </a:solidFill>
                <a:latin typeface="微软雅黑" panose="020B0503020204020204" pitchFamily="34" charset="-122"/>
                <a:ea typeface="微软雅黑" panose="020B0503020204020204" pitchFamily="34" charset="-122"/>
              </a:rPr>
              <a:t>读写模式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accent2"/>
                </a:solidFill>
                <a:latin typeface="微软雅黑" panose="020B0503020204020204" pitchFamily="34" charset="-122"/>
                <a:ea typeface="微软雅黑" panose="020B0503020204020204" pitchFamily="34" charset="-122"/>
              </a:rPr>
              <a:t>as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文件对象</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p>
        </p:txBody>
      </p:sp>
      <p:sp>
        <p:nvSpPr>
          <p:cNvPr id="15" name="矩形 14"/>
          <p:cNvSpPr/>
          <p:nvPr/>
        </p:nvSpPr>
        <p:spPr>
          <a:xfrm>
            <a:off x="1474348" y="2798036"/>
            <a:ext cx="4984951" cy="377411"/>
          </a:xfrm>
          <a:prstGeom prst="rect">
            <a:avLst/>
          </a:prstGeom>
        </p:spPr>
        <p:txBody>
          <a:bodyPr wrap="square">
            <a:spAutoFit/>
          </a:bodyPr>
          <a:lstStyle/>
          <a:p>
            <a:pPr>
              <a:lnSpc>
                <a:spcPct val="150000"/>
              </a:lnSpc>
            </a:pP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示例：</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ch01-demo08-with.py</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1474347" y="5468783"/>
            <a:ext cx="9116315" cy="461665"/>
          </a:xfrm>
          <a:prstGeom prst="rect">
            <a:avLst/>
          </a:prstGeom>
        </p:spPr>
        <p:txBody>
          <a:bodyPr wrap="square">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将</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语言的简洁性，体现的淋漓尽致。 尝试追加写入 </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w</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的效果</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accent2"/>
              </a:solidFill>
              <a:latin typeface="微软雅黑" panose="020B0503020204020204" pitchFamily="34" charset="-122"/>
              <a:ea typeface="微软雅黑" panose="020B0503020204020204" pitchFamily="34" charset="-122"/>
            </a:endParaRPr>
          </a:p>
        </p:txBody>
      </p:sp>
      <p:sp>
        <p:nvSpPr>
          <p:cNvPr id="13" name="矩形 12"/>
          <p:cNvSpPr/>
          <p:nvPr/>
        </p:nvSpPr>
        <p:spPr>
          <a:xfrm>
            <a:off x="1571056" y="4862944"/>
            <a:ext cx="6958795" cy="415498"/>
          </a:xfrm>
          <a:prstGeom prst="rect">
            <a:avLst/>
          </a:prstGeom>
        </p:spPr>
        <p:txBody>
          <a:bodyPr wrap="square">
            <a:spAutoFit/>
          </a:bodyPr>
          <a:lstStyle/>
          <a:p>
            <a:pPr>
              <a:lnSpc>
                <a:spcPct val="150000"/>
              </a:lnSpc>
            </a:pPr>
            <a:r>
              <a:rPr lang="zh-CN" altLang="en-US" sz="1400" b="1" dirty="0" smtClean="0">
                <a:solidFill>
                  <a:schemeClr val="accent2"/>
                </a:solidFill>
                <a:latin typeface="微软雅黑" panose="020B0503020204020204" pitchFamily="34" charset="-122"/>
                <a:ea typeface="微软雅黑" panose="020B0503020204020204" pitchFamily="34" charset="-122"/>
              </a:rPr>
              <a:t>说明：</a:t>
            </a:r>
            <a:r>
              <a:rPr lang="zh-CN" altLang="en-US" sz="1400" dirty="0" smtClean="0">
                <a:solidFill>
                  <a:schemeClr val="accent2"/>
                </a:solidFill>
                <a:latin typeface="微软雅黑" panose="020B0503020204020204" pitchFamily="34" charset="-122"/>
                <a:ea typeface="微软雅黑" panose="020B0503020204020204" pitchFamily="34" charset="-122"/>
              </a:rPr>
              <a:t>取消了 </a:t>
            </a:r>
            <a:r>
              <a:rPr lang="en-US" altLang="zh-CN" sz="1400" dirty="0" smtClean="0">
                <a:solidFill>
                  <a:schemeClr val="accent2"/>
                </a:solidFill>
                <a:latin typeface="微软雅黑" panose="020B0503020204020204" pitchFamily="34" charset="-122"/>
                <a:ea typeface="微软雅黑" panose="020B0503020204020204" pitchFamily="34" charset="-122"/>
              </a:rPr>
              <a:t>close(), with</a:t>
            </a:r>
            <a:r>
              <a:rPr lang="zh-CN" altLang="en-US" sz="1400" dirty="0" smtClean="0">
                <a:solidFill>
                  <a:schemeClr val="accent2"/>
                </a:solidFill>
                <a:latin typeface="微软雅黑" panose="020B0503020204020204" pitchFamily="34" charset="-122"/>
                <a:ea typeface="微软雅黑" panose="020B0503020204020204" pitchFamily="34" charset="-122"/>
              </a:rPr>
              <a:t>语句会在执行完毕后，自动释放 </a:t>
            </a:r>
            <a:r>
              <a:rPr lang="en-US" altLang="zh-CN" sz="1400" dirty="0" err="1" smtClean="0">
                <a:solidFill>
                  <a:schemeClr val="accent2"/>
                </a:solidFill>
                <a:latin typeface="微软雅黑" panose="020B0503020204020204" pitchFamily="34" charset="-122"/>
                <a:ea typeface="微软雅黑" panose="020B0503020204020204" pitchFamily="34" charset="-122"/>
              </a:rPr>
              <a:t>fp</a:t>
            </a:r>
            <a:r>
              <a:rPr lang="en-US" altLang="zh-CN" sz="1400" dirty="0" smtClean="0">
                <a:solidFill>
                  <a:schemeClr val="accent2"/>
                </a:solidFill>
                <a:latin typeface="微软雅黑" panose="020B0503020204020204" pitchFamily="34" charset="-122"/>
                <a:ea typeface="微软雅黑" panose="020B0503020204020204" pitchFamily="34" charset="-122"/>
              </a:rPr>
              <a:t> </a:t>
            </a:r>
            <a:r>
              <a:rPr lang="zh-CN" altLang="en-US" sz="1400" dirty="0" smtClean="0">
                <a:solidFill>
                  <a:schemeClr val="accent2"/>
                </a:solidFill>
                <a:latin typeface="微软雅黑" panose="020B0503020204020204" pitchFamily="34" charset="-122"/>
                <a:ea typeface="微软雅黑" panose="020B0503020204020204" pitchFamily="34" charset="-122"/>
              </a:rPr>
              <a:t>对象</a:t>
            </a:r>
            <a:endParaRPr lang="en-US" altLang="zh-CN" sz="1400" dirty="0" smtClean="0">
              <a:solidFill>
                <a:schemeClr val="accent2"/>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1571056" y="3300644"/>
            <a:ext cx="6410325" cy="1381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776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文件操作模块介绍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6095332"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2.3 </a:t>
            </a:r>
            <a:r>
              <a:rPr lang="zh-CN" altLang="en-US" sz="2300" dirty="0" smtClean="0">
                <a:solidFill>
                  <a:schemeClr val="tx1">
                    <a:lumMod val="65000"/>
                    <a:lumOff val="35000"/>
                  </a:schemeClr>
                </a:solidFill>
              </a:rPr>
              <a:t>文件的读取操作</a:t>
            </a:r>
            <a:endParaRPr lang="zh-CN" altLang="en-US" sz="2300" baseline="-25000" dirty="0">
              <a:solidFill>
                <a:schemeClr val="tx1">
                  <a:lumMod val="65000"/>
                  <a:lumOff val="35000"/>
                </a:schemeClr>
              </a:solidFill>
            </a:endParaRPr>
          </a:p>
        </p:txBody>
      </p:sp>
      <p:sp>
        <p:nvSpPr>
          <p:cNvPr id="11" name="矩形 10"/>
          <p:cNvSpPr/>
          <p:nvPr/>
        </p:nvSpPr>
        <p:spPr>
          <a:xfrm>
            <a:off x="1122089" y="1798827"/>
            <a:ext cx="5688144"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使用 </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read ( ) </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函数实现向已关联的文件</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读取</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数据</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1368536" y="2255459"/>
            <a:ext cx="4727464" cy="418191"/>
          </a:xfrm>
          <a:prstGeom prst="rect">
            <a:avLst/>
          </a:prstGeom>
        </p:spPr>
        <p:txBody>
          <a:bodyPr wrap="square">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从指定的文件中读取数据</a:t>
            </a:r>
            <a:endParaRPr lang="en-US" altLang="zh-CN" sz="1600" dirty="0" smtClean="0">
              <a:solidFill>
                <a:schemeClr val="accent2"/>
              </a:solidFill>
              <a:latin typeface="微软雅黑" panose="020B0503020204020204" pitchFamily="34" charset="-122"/>
              <a:ea typeface="微软雅黑" panose="020B0503020204020204" pitchFamily="34" charset="-122"/>
            </a:endParaRPr>
          </a:p>
        </p:txBody>
      </p:sp>
      <p:sp>
        <p:nvSpPr>
          <p:cNvPr id="16" name="矩形 15"/>
          <p:cNvSpPr/>
          <p:nvPr/>
        </p:nvSpPr>
        <p:spPr>
          <a:xfrm>
            <a:off x="1692716" y="2667373"/>
            <a:ext cx="3733845" cy="461665"/>
          </a:xfrm>
          <a:prstGeom prst="rect">
            <a:avLst/>
          </a:prstGeom>
        </p:spPr>
        <p:txBody>
          <a:bodyPr wrap="square">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a:t>
            </a:r>
            <a:r>
              <a:rPr lang="en-US" altLang="zh-CN" sz="1600" dirty="0" smtClean="0">
                <a:solidFill>
                  <a:schemeClr val="accent2"/>
                </a:solidFill>
                <a:latin typeface="微软雅黑" panose="020B0503020204020204" pitchFamily="34" charset="-122"/>
                <a:ea typeface="微软雅黑" panose="020B0503020204020204" pitchFamily="34" charset="-122"/>
              </a:rPr>
              <a:t>read</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i="1" dirty="0" smtClean="0">
                <a:solidFill>
                  <a:schemeClr val="bg1">
                    <a:lumMod val="50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p>
        </p:txBody>
      </p:sp>
      <p:sp>
        <p:nvSpPr>
          <p:cNvPr id="19" name="矩形 18"/>
          <p:cNvSpPr/>
          <p:nvPr/>
        </p:nvSpPr>
        <p:spPr>
          <a:xfrm>
            <a:off x="1692715" y="3124005"/>
            <a:ext cx="3733846" cy="1107996"/>
          </a:xfrm>
          <a:prstGeom prst="rect">
            <a:avLst/>
          </a:prstGeom>
        </p:spPr>
        <p:txBody>
          <a:bodyPr wrap="square">
            <a:spAutoFit/>
          </a:bodyPr>
          <a:lstStyle/>
          <a:p>
            <a:pPr>
              <a:lnSpc>
                <a:spcPct val="150000"/>
              </a:lnSpc>
            </a:pP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标准步骤：</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步骤</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：获取程序与文件的关联</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步骤</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：读取并输出数据</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0" name="矩形 19"/>
          <p:cNvSpPr/>
          <p:nvPr/>
        </p:nvSpPr>
        <p:spPr>
          <a:xfrm>
            <a:off x="5503647" y="2630704"/>
            <a:ext cx="4984951" cy="377411"/>
          </a:xfrm>
          <a:prstGeom prst="rect">
            <a:avLst/>
          </a:prstGeom>
        </p:spPr>
        <p:txBody>
          <a:bodyPr wrap="square">
            <a:spAutoFit/>
          </a:bodyPr>
          <a:lstStyle/>
          <a:p>
            <a:pPr>
              <a:lnSpc>
                <a:spcPct val="150000"/>
              </a:lnSpc>
            </a:pP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示例：</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ch01-demo08-fileread.py</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5503647" y="3124005"/>
            <a:ext cx="5916589" cy="24791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8000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anim calcmode="lin" valueType="num">
                                      <p:cBhvr>
                                        <p:cTn id="12" dur="500" fill="hold"/>
                                        <p:tgtEl>
                                          <p:spTgt spid="14"/>
                                        </p:tgtEl>
                                        <p:attrNameLst>
                                          <p:attrName>ppt_x</p:attrName>
                                        </p:attrNameLst>
                                      </p:cBhvr>
                                      <p:tavLst>
                                        <p:tav tm="0">
                                          <p:val>
                                            <p:strVal val="#ppt_x"/>
                                          </p:val>
                                        </p:tav>
                                        <p:tav tm="100000">
                                          <p:val>
                                            <p:strVal val="#ppt_x"/>
                                          </p:val>
                                        </p:tav>
                                      </p:tavLst>
                                    </p:anim>
                                    <p:anim calcmode="lin" valueType="num">
                                      <p:cBhvr>
                                        <p:cTn id="13" dur="500" fill="hold"/>
                                        <p:tgtEl>
                                          <p:spTgt spid="14"/>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anim calcmode="lin" valueType="num">
                                      <p:cBhvr>
                                        <p:cTn id="17" dur="500" fill="hold"/>
                                        <p:tgtEl>
                                          <p:spTgt spid="16"/>
                                        </p:tgtEl>
                                        <p:attrNameLst>
                                          <p:attrName>ppt_x</p:attrName>
                                        </p:attrNameLst>
                                      </p:cBhvr>
                                      <p:tavLst>
                                        <p:tav tm="0">
                                          <p:val>
                                            <p:strVal val="#ppt_x"/>
                                          </p:val>
                                        </p:tav>
                                        <p:tav tm="100000">
                                          <p:val>
                                            <p:strVal val="#ppt_x"/>
                                          </p:val>
                                        </p:tav>
                                      </p:tavLst>
                                    </p:anim>
                                    <p:anim calcmode="lin" valueType="num">
                                      <p:cBhvr>
                                        <p:cTn id="18" dur="500" fill="hold"/>
                                        <p:tgtEl>
                                          <p:spTgt spid="16"/>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42" presetClass="entr" presetSubtype="0"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anim calcmode="lin" valueType="num">
                                      <p:cBhvr>
                                        <p:cTn id="23" dur="500" fill="hold"/>
                                        <p:tgtEl>
                                          <p:spTgt spid="19"/>
                                        </p:tgtEl>
                                        <p:attrNameLst>
                                          <p:attrName>ppt_x</p:attrName>
                                        </p:attrNameLst>
                                      </p:cBhvr>
                                      <p:tavLst>
                                        <p:tav tm="0">
                                          <p:val>
                                            <p:strVal val="#ppt_x"/>
                                          </p:val>
                                        </p:tav>
                                        <p:tav tm="100000">
                                          <p:val>
                                            <p:strVal val="#ppt_x"/>
                                          </p:val>
                                        </p:tav>
                                      </p:tavLst>
                                    </p:anim>
                                    <p:anim calcmode="lin" valueType="num">
                                      <p:cBhvr>
                                        <p:cTn id="24"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par>
                          <p:cTn id="30" fill="hold">
                            <p:stCondLst>
                              <p:cond delay="500"/>
                            </p:stCondLst>
                            <p:childTnLst>
                              <p:par>
                                <p:cTn id="31" presetID="42" presetClass="entr" presetSubtype="0"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anim calcmode="lin" valueType="num">
                                      <p:cBhvr>
                                        <p:cTn id="34" dur="500" fill="hold"/>
                                        <p:tgtEl>
                                          <p:spTgt spid="3"/>
                                        </p:tgtEl>
                                        <p:attrNameLst>
                                          <p:attrName>ppt_x</p:attrName>
                                        </p:attrNameLst>
                                      </p:cBhvr>
                                      <p:tavLst>
                                        <p:tav tm="0">
                                          <p:val>
                                            <p:strVal val="#ppt_x"/>
                                          </p:val>
                                        </p:tav>
                                        <p:tav tm="100000">
                                          <p:val>
                                            <p:strVal val="#ppt_x"/>
                                          </p:val>
                                        </p:tav>
                                      </p:tavLst>
                                    </p:anim>
                                    <p:anim calcmode="lin" valueType="num">
                                      <p:cBhvr>
                                        <p:cTn id="35"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6" grpId="0"/>
      <p:bldP spid="19"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81747" y="2283508"/>
            <a:ext cx="5442939" cy="810532"/>
          </a:xfrm>
        </p:spPr>
        <p:txBody>
          <a:bodyPr>
            <a:normAutofit/>
          </a:bodyPr>
          <a:lstStyle/>
          <a:p>
            <a:pPr algn="ctr"/>
            <a:r>
              <a:rPr lang="en-US" altLang="zh-CN" sz="3000" dirty="0" smtClean="0">
                <a:solidFill>
                  <a:schemeClr val="tx1">
                    <a:lumMod val="65000"/>
                    <a:lumOff val="35000"/>
                  </a:schemeClr>
                </a:solidFill>
              </a:rPr>
              <a:t>1. </a:t>
            </a:r>
            <a:r>
              <a:rPr lang="zh-CN" altLang="en-US" sz="3000" dirty="0" smtClean="0">
                <a:solidFill>
                  <a:schemeClr val="tx1">
                    <a:lumMod val="65000"/>
                    <a:lumOff val="35000"/>
                  </a:schemeClr>
                </a:solidFill>
              </a:rPr>
              <a:t>文件相关信息获取</a:t>
            </a:r>
            <a:endParaRPr lang="zh-CN" altLang="en-US" sz="3000" dirty="0">
              <a:solidFill>
                <a:schemeClr val="tx1">
                  <a:lumMod val="65000"/>
                  <a:lumOff val="3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文件操作基础</a:t>
            </a:r>
            <a:endParaRPr lang="zh-CN" altLang="en-US" sz="2000" b="1" dirty="0">
              <a:solidFill>
                <a:schemeClr val="bg1">
                  <a:lumMod val="95000"/>
                </a:schemeClr>
              </a:solidFill>
            </a:endParaRPr>
          </a:p>
        </p:txBody>
      </p:sp>
      <p:sp>
        <p:nvSpPr>
          <p:cNvPr id="11" name="标题 1"/>
          <p:cNvSpPr txBox="1">
            <a:spLocks/>
          </p:cNvSpPr>
          <p:nvPr/>
        </p:nvSpPr>
        <p:spPr>
          <a:xfrm>
            <a:off x="4885858" y="3166611"/>
            <a:ext cx="4911285" cy="13917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marL="342900" indent="-342900">
              <a:lnSpc>
                <a:spcPct val="150000"/>
              </a:lnSpc>
              <a:buFont typeface="+mj-ea"/>
              <a:buAutoNum type="circleNumDbPlain"/>
            </a:pPr>
            <a:r>
              <a:rPr lang="zh-CN" altLang="en-US" sz="1400" b="0" dirty="0" smtClean="0">
                <a:solidFill>
                  <a:schemeClr val="tx1">
                    <a:lumMod val="65000"/>
                    <a:lumOff val="35000"/>
                  </a:schemeClr>
                </a:solidFill>
              </a:rPr>
              <a:t>文件操作模块介绍</a:t>
            </a:r>
            <a:endParaRPr lang="en-US" altLang="zh-CN" sz="1400" b="0" dirty="0" smtClean="0">
              <a:solidFill>
                <a:schemeClr val="tx1">
                  <a:lumMod val="65000"/>
                  <a:lumOff val="35000"/>
                </a:schemeClr>
              </a:solidFill>
            </a:endParaRPr>
          </a:p>
          <a:p>
            <a:pPr marL="342900" indent="-342900">
              <a:lnSpc>
                <a:spcPct val="150000"/>
              </a:lnSpc>
              <a:buFont typeface="+mj-ea"/>
              <a:buAutoNum type="circleNumDbPlain"/>
            </a:pPr>
            <a:r>
              <a:rPr lang="zh-CN" altLang="en-US" sz="1400" b="0" dirty="0" smtClean="0">
                <a:solidFill>
                  <a:schemeClr val="tx1">
                    <a:lumMod val="65000"/>
                    <a:lumOff val="35000"/>
                  </a:schemeClr>
                </a:solidFill>
              </a:rPr>
              <a:t>文件的概念和定义</a:t>
            </a:r>
            <a:endParaRPr lang="en-US" altLang="zh-CN" sz="1400" b="0" dirty="0" smtClean="0">
              <a:solidFill>
                <a:schemeClr val="tx1">
                  <a:lumMod val="65000"/>
                  <a:lumOff val="35000"/>
                </a:schemeClr>
              </a:solidFill>
            </a:endParaRPr>
          </a:p>
          <a:p>
            <a:pPr marL="342900" indent="-342900">
              <a:lnSpc>
                <a:spcPct val="150000"/>
              </a:lnSpc>
              <a:buFont typeface="+mj-ea"/>
              <a:buAutoNum type="circleNumDbPlain"/>
            </a:pPr>
            <a:r>
              <a:rPr lang="en-US" altLang="zh-CN" sz="1400" b="0" dirty="0" smtClean="0">
                <a:solidFill>
                  <a:schemeClr val="tx1">
                    <a:lumMod val="65000"/>
                    <a:lumOff val="35000"/>
                  </a:schemeClr>
                </a:solidFill>
              </a:rPr>
              <a:t>OS</a:t>
            </a:r>
            <a:r>
              <a:rPr lang="zh-CN" altLang="en-US" sz="1400" b="0" dirty="0" smtClean="0">
                <a:solidFill>
                  <a:schemeClr val="tx1">
                    <a:lumMod val="65000"/>
                    <a:lumOff val="35000"/>
                  </a:schemeClr>
                </a:solidFill>
              </a:rPr>
              <a:t>模块获取文件的相关信息</a:t>
            </a:r>
            <a:endParaRPr lang="en-US" altLang="zh-CN" sz="1400" b="0" dirty="0" smtClean="0">
              <a:solidFill>
                <a:schemeClr val="tx1">
                  <a:lumMod val="65000"/>
                  <a:lumOff val="35000"/>
                </a:schemeClr>
              </a:solidFill>
            </a:endParaRPr>
          </a:p>
        </p:txBody>
      </p:sp>
    </p:spTree>
    <p:extLst>
      <p:ext uri="{BB962C8B-B14F-4D97-AF65-F5344CB8AC3E}">
        <p14:creationId xmlns:p14="http://schemas.microsoft.com/office/powerpoint/2010/main" val="16960569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下弧形箭头 6"/>
          <p:cNvSpPr/>
          <p:nvPr/>
        </p:nvSpPr>
        <p:spPr>
          <a:xfrm rot="19695137">
            <a:off x="6162567" y="4040545"/>
            <a:ext cx="1555844" cy="695446"/>
          </a:xfrm>
          <a:prstGeom prst="curvedUpArrow">
            <a:avLst>
              <a:gd name="adj1" fmla="val 25000"/>
              <a:gd name="adj2" fmla="val 50000"/>
              <a:gd name="adj3" fmla="val 54437"/>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endParaRPr>
          </a:p>
        </p:txBody>
      </p:sp>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文件操作模块介绍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6095332"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2.4 </a:t>
            </a:r>
            <a:r>
              <a:rPr lang="zh-CN" altLang="en-US" sz="2300" dirty="0" smtClean="0">
                <a:solidFill>
                  <a:schemeClr val="tx1">
                    <a:lumMod val="65000"/>
                    <a:lumOff val="35000"/>
                  </a:schemeClr>
                </a:solidFill>
              </a:rPr>
              <a:t>二进制文件的读写操作</a:t>
            </a:r>
            <a:endParaRPr lang="zh-CN" altLang="en-US" sz="2300" baseline="-25000" dirty="0">
              <a:solidFill>
                <a:schemeClr val="tx1">
                  <a:lumMod val="65000"/>
                  <a:lumOff val="35000"/>
                </a:schemeClr>
              </a:solidFill>
            </a:endParaRPr>
          </a:p>
        </p:txBody>
      </p:sp>
      <p:sp>
        <p:nvSpPr>
          <p:cNvPr id="11" name="矩形 10"/>
          <p:cNvSpPr/>
          <p:nvPr/>
        </p:nvSpPr>
        <p:spPr>
          <a:xfrm>
            <a:off x="1122089" y="1798827"/>
            <a:ext cx="5688144" cy="41819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实现图片文件的复制</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1392465" y="2265411"/>
            <a:ext cx="3733846" cy="1107996"/>
          </a:xfrm>
          <a:prstGeom prst="rect">
            <a:avLst/>
          </a:prstGeom>
        </p:spPr>
        <p:txBody>
          <a:bodyPr wrap="square">
            <a:spAutoFit/>
          </a:bodyPr>
          <a:lstStyle/>
          <a:p>
            <a:pPr>
              <a:lnSpc>
                <a:spcPct val="150000"/>
              </a:lnSpc>
            </a:pP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标准步骤：</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步骤</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：读取文件数据</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步骤</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：写入文件数据</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0" name="矩形 19"/>
          <p:cNvSpPr/>
          <p:nvPr/>
        </p:nvSpPr>
        <p:spPr>
          <a:xfrm>
            <a:off x="1392465" y="3531456"/>
            <a:ext cx="4984951" cy="377411"/>
          </a:xfrm>
          <a:prstGeom prst="rect">
            <a:avLst/>
          </a:prstGeom>
        </p:spPr>
        <p:txBody>
          <a:bodyPr wrap="square">
            <a:spAutoFit/>
          </a:bodyPr>
          <a:lstStyle/>
          <a:p>
            <a:pPr>
              <a:lnSpc>
                <a:spcPct val="150000"/>
              </a:lnSpc>
            </a:pP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示例：</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ch01-demo10-binaryfile.py</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458407" y="4066916"/>
            <a:ext cx="4982001" cy="2515911"/>
          </a:xfrm>
          <a:prstGeom prst="rect">
            <a:avLst/>
          </a:prstGeom>
          <a:ln>
            <a:noFill/>
          </a:ln>
          <a:effectLst>
            <a:outerShdw blurRad="292100" dist="139700" dir="2700000" algn="tl" rotWithShape="0">
              <a:srgbClr val="333333">
                <a:alpha val="65000"/>
              </a:srgbClr>
            </a:outerShdw>
          </a:effectLst>
        </p:spPr>
      </p:pic>
      <p:pic>
        <p:nvPicPr>
          <p:cNvPr id="6" name="图片 5"/>
          <p:cNvPicPr>
            <a:picLocks noChangeAspect="1"/>
          </p:cNvPicPr>
          <p:nvPr/>
        </p:nvPicPr>
        <p:blipFill>
          <a:blip r:embed="rId4"/>
          <a:stretch>
            <a:fillRect/>
          </a:stretch>
        </p:blipFill>
        <p:spPr>
          <a:xfrm>
            <a:off x="6096000" y="2556179"/>
            <a:ext cx="5600700" cy="1171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2130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anim calcmode="lin" valueType="num">
                                      <p:cBhvr>
                                        <p:cTn id="12" dur="500" fill="hold"/>
                                        <p:tgtEl>
                                          <p:spTgt spid="19"/>
                                        </p:tgtEl>
                                        <p:attrNameLst>
                                          <p:attrName>ppt_x</p:attrName>
                                        </p:attrNameLst>
                                      </p:cBhvr>
                                      <p:tavLst>
                                        <p:tav tm="0">
                                          <p:val>
                                            <p:strVal val="#ppt_x"/>
                                          </p:val>
                                        </p:tav>
                                        <p:tav tm="100000">
                                          <p:val>
                                            <p:strVal val="#ppt_x"/>
                                          </p:val>
                                        </p:tav>
                                      </p:tavLst>
                                    </p:anim>
                                    <p:anim calcmode="lin" valueType="num">
                                      <p:cBhvr>
                                        <p:cTn id="13"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anim calcmode="lin" valueType="num">
                                      <p:cBhvr>
                                        <p:cTn id="24" dur="500" fill="hold"/>
                                        <p:tgtEl>
                                          <p:spTgt spid="2"/>
                                        </p:tgtEl>
                                        <p:attrNameLst>
                                          <p:attrName>ppt_x</p:attrName>
                                        </p:attrNameLst>
                                      </p:cBhvr>
                                      <p:tavLst>
                                        <p:tav tm="0">
                                          <p:val>
                                            <p:strVal val="#ppt_x"/>
                                          </p:val>
                                        </p:tav>
                                        <p:tav tm="100000">
                                          <p:val>
                                            <p:strVal val="#ppt_x"/>
                                          </p:val>
                                        </p:tav>
                                      </p:tavLst>
                                    </p:anim>
                                    <p:anim calcmode="lin" valueType="num">
                                      <p:cBhvr>
                                        <p:cTn id="25"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par>
                          <p:cTn id="31" fill="hold">
                            <p:stCondLst>
                              <p:cond delay="500"/>
                            </p:stCondLst>
                            <p:childTnLst>
                              <p:par>
                                <p:cTn id="32" presetID="47" presetClass="entr" presetSubtype="0"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anim calcmode="lin" valueType="num">
                                      <p:cBhvr>
                                        <p:cTn id="35" dur="500" fill="hold"/>
                                        <p:tgtEl>
                                          <p:spTgt spid="6"/>
                                        </p:tgtEl>
                                        <p:attrNameLst>
                                          <p:attrName>ppt_x</p:attrName>
                                        </p:attrNameLst>
                                      </p:cBhvr>
                                      <p:tavLst>
                                        <p:tav tm="0">
                                          <p:val>
                                            <p:strVal val="#ppt_x"/>
                                          </p:val>
                                        </p:tav>
                                        <p:tav tm="100000">
                                          <p:val>
                                            <p:strVal val="#ppt_x"/>
                                          </p:val>
                                        </p:tav>
                                      </p:tavLst>
                                    </p:anim>
                                    <p:anim calcmode="lin" valueType="num">
                                      <p:cBhvr>
                                        <p:cTn id="36"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9" grpId="0"/>
      <p:bldP spid="2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45" name="标题 1"/>
          <p:cNvSpPr>
            <a:spLocks noGrp="1"/>
          </p:cNvSpPr>
          <p:nvPr>
            <p:ph type="title"/>
          </p:nvPr>
        </p:nvSpPr>
        <p:spPr>
          <a:xfrm>
            <a:off x="4056700" y="2660868"/>
            <a:ext cx="4194709" cy="810532"/>
          </a:xfrm>
        </p:spPr>
        <p:txBody>
          <a:bodyPr>
            <a:normAutofit/>
          </a:bodyPr>
          <a:lstStyle/>
          <a:p>
            <a:pPr algn="ctr"/>
            <a:r>
              <a:rPr lang="en-US" altLang="zh-CN" sz="2000" dirty="0" smtClean="0">
                <a:solidFill>
                  <a:schemeClr val="tx1">
                    <a:lumMod val="65000"/>
                    <a:lumOff val="35000"/>
                  </a:schemeClr>
                </a:solidFill>
              </a:rPr>
              <a:t>Thanks !</a:t>
            </a:r>
            <a:endParaRPr lang="zh-CN" altLang="en-US" sz="2000" dirty="0">
              <a:solidFill>
                <a:schemeClr val="tx1">
                  <a:lumMod val="65000"/>
                  <a:lumOff val="35000"/>
                </a:schemeClr>
              </a:solidFill>
            </a:endParaRPr>
          </a:p>
        </p:txBody>
      </p:sp>
      <p:sp>
        <p:nvSpPr>
          <p:cNvPr id="16" name="标题 1"/>
          <p:cNvSpPr txBox="1">
            <a:spLocks/>
          </p:cNvSpPr>
          <p:nvPr/>
        </p:nvSpPr>
        <p:spPr>
          <a:xfrm>
            <a:off x="4027672" y="3413344"/>
            <a:ext cx="419470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2000" dirty="0">
                <a:solidFill>
                  <a:schemeClr val="tx1">
                    <a:lumMod val="65000"/>
                    <a:lumOff val="35000"/>
                  </a:schemeClr>
                </a:solidFill>
              </a:rPr>
              <a:t>放飞</a:t>
            </a:r>
            <a:r>
              <a:rPr lang="zh-CN" altLang="en-US" sz="2000" dirty="0" smtClean="0">
                <a:solidFill>
                  <a:schemeClr val="tx1">
                    <a:lumMod val="65000"/>
                    <a:lumOff val="35000"/>
                  </a:schemeClr>
                </a:solidFill>
              </a:rPr>
              <a:t>自由梦想，成就卓越人生</a:t>
            </a:r>
            <a:endParaRPr lang="zh-CN" altLang="en-US" sz="2000" dirty="0">
              <a:solidFill>
                <a:schemeClr val="tx1">
                  <a:lumMod val="65000"/>
                  <a:lumOff val="35000"/>
                </a:schemeClr>
              </a:solidFill>
            </a:endParaRPr>
          </a:p>
        </p:txBody>
      </p:sp>
      <p:sp>
        <p:nvSpPr>
          <p:cNvPr id="6"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Python </a:t>
            </a:r>
            <a:r>
              <a:rPr lang="zh-CN" altLang="en-US" sz="2000" b="1" dirty="0" smtClean="0">
                <a:solidFill>
                  <a:schemeClr val="bg1">
                    <a:lumMod val="95000"/>
                  </a:schemeClr>
                </a:solidFill>
              </a:rPr>
              <a:t>快速入门</a:t>
            </a:r>
            <a:endParaRPr lang="zh-CN" altLang="en-US" sz="2000" b="1" dirty="0">
              <a:solidFill>
                <a:schemeClr val="bg1">
                  <a:lumMod val="95000"/>
                </a:schemeClr>
              </a:solidFill>
            </a:endParaRPr>
          </a:p>
        </p:txBody>
      </p:sp>
    </p:spTree>
    <p:extLst>
      <p:ext uri="{BB962C8B-B14F-4D97-AF65-F5344CB8AC3E}">
        <p14:creationId xmlns:p14="http://schemas.microsoft.com/office/powerpoint/2010/main" val="26025229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文件操作模块介绍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03860" y="1062264"/>
            <a:ext cx="539213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1.1 </a:t>
            </a:r>
            <a:r>
              <a:rPr lang="zh-CN" altLang="en-US" sz="2300" dirty="0" smtClean="0">
                <a:solidFill>
                  <a:schemeClr val="tx1">
                    <a:lumMod val="65000"/>
                    <a:lumOff val="35000"/>
                  </a:schemeClr>
                </a:solidFill>
              </a:rPr>
              <a:t>文件操作所涉及的模块</a:t>
            </a:r>
            <a:endParaRPr lang="zh-CN" altLang="en-US" sz="2300" dirty="0">
              <a:solidFill>
                <a:schemeClr val="tx1">
                  <a:lumMod val="65000"/>
                  <a:lumOff val="35000"/>
                </a:schemeClr>
              </a:solidFill>
            </a:endParaRPr>
          </a:p>
        </p:txBody>
      </p:sp>
      <p:sp>
        <p:nvSpPr>
          <p:cNvPr id="12" name="标题 1"/>
          <p:cNvSpPr txBox="1">
            <a:spLocks/>
          </p:cNvSpPr>
          <p:nvPr/>
        </p:nvSpPr>
        <p:spPr>
          <a:xfrm>
            <a:off x="1370975" y="1872796"/>
            <a:ext cx="10024906" cy="10751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marL="285750" indent="-285750">
              <a:lnSpc>
                <a:spcPct val="210000"/>
              </a:lnSpc>
              <a:buFont typeface="Arial" panose="020B0604020202020204" pitchFamily="34" charset="0"/>
              <a:buChar char="•"/>
            </a:pPr>
            <a:r>
              <a:rPr lang="en-US" altLang="zh-CN" sz="1600" b="0" dirty="0">
                <a:solidFill>
                  <a:schemeClr val="tx1">
                    <a:lumMod val="65000"/>
                    <a:lumOff val="35000"/>
                  </a:schemeClr>
                </a:solidFill>
              </a:rPr>
              <a:t>Python </a:t>
            </a:r>
            <a:r>
              <a:rPr lang="en-US" altLang="zh-CN" sz="1600" b="0" dirty="0" err="1">
                <a:solidFill>
                  <a:schemeClr val="tx1">
                    <a:lumMod val="65000"/>
                    <a:lumOff val="35000"/>
                  </a:schemeClr>
                </a:solidFill>
              </a:rPr>
              <a:t>os</a:t>
            </a:r>
            <a:r>
              <a:rPr lang="en-US" altLang="zh-CN" sz="1600" b="0" dirty="0">
                <a:solidFill>
                  <a:schemeClr val="tx1">
                    <a:lumMod val="65000"/>
                    <a:lumOff val="35000"/>
                  </a:schemeClr>
                </a:solidFill>
              </a:rPr>
              <a:t> </a:t>
            </a:r>
            <a:r>
              <a:rPr lang="zh-CN" altLang="en-US" sz="1600" b="0" dirty="0">
                <a:solidFill>
                  <a:schemeClr val="tx1">
                    <a:lumMod val="65000"/>
                    <a:lumOff val="35000"/>
                  </a:schemeClr>
                </a:solidFill>
              </a:rPr>
              <a:t>模块提供了一个统一的操作系统接口</a:t>
            </a:r>
            <a:r>
              <a:rPr lang="zh-CN" altLang="en-US" sz="1600" b="0" dirty="0" smtClean="0">
                <a:solidFill>
                  <a:schemeClr val="tx1">
                    <a:lumMod val="65000"/>
                    <a:lumOff val="35000"/>
                  </a:schemeClr>
                </a:solidFill>
              </a:rPr>
              <a:t>函数（特别对文件）。</a:t>
            </a:r>
            <a:endParaRPr lang="en-US" altLang="zh-CN" sz="1600" b="0" dirty="0" smtClean="0">
              <a:solidFill>
                <a:schemeClr val="tx1">
                  <a:lumMod val="65000"/>
                  <a:lumOff val="35000"/>
                </a:schemeClr>
              </a:solidFill>
            </a:endParaRPr>
          </a:p>
          <a:p>
            <a:pPr marL="285750" indent="-285750">
              <a:lnSpc>
                <a:spcPct val="210000"/>
              </a:lnSpc>
              <a:buFont typeface="Arial" panose="020B0604020202020204" pitchFamily="34" charset="0"/>
              <a:buChar char="•"/>
            </a:pPr>
            <a:r>
              <a:rPr lang="en-US" altLang="zh-CN" sz="1600" b="0" dirty="0" err="1" smtClean="0">
                <a:solidFill>
                  <a:schemeClr val="tx1">
                    <a:lumMod val="65000"/>
                    <a:lumOff val="35000"/>
                  </a:schemeClr>
                </a:solidFill>
              </a:rPr>
              <a:t>os</a:t>
            </a:r>
            <a:r>
              <a:rPr lang="en-US" altLang="zh-CN" sz="1600" b="0" dirty="0" smtClean="0">
                <a:solidFill>
                  <a:schemeClr val="tx1">
                    <a:lumMod val="65000"/>
                    <a:lumOff val="35000"/>
                  </a:schemeClr>
                </a:solidFill>
              </a:rPr>
              <a:t> </a:t>
            </a:r>
            <a:r>
              <a:rPr lang="zh-CN" altLang="en-US" sz="1600" b="0" dirty="0">
                <a:solidFill>
                  <a:schemeClr val="tx1">
                    <a:lumMod val="65000"/>
                    <a:lumOff val="35000"/>
                  </a:schemeClr>
                </a:solidFill>
              </a:rPr>
              <a:t>模块能在不同操作系统平台（如 </a:t>
            </a:r>
            <a:r>
              <a:rPr lang="en-US" altLang="zh-CN" sz="1600" b="0" dirty="0" err="1">
                <a:solidFill>
                  <a:schemeClr val="tx1">
                    <a:lumMod val="65000"/>
                    <a:lumOff val="35000"/>
                  </a:schemeClr>
                </a:solidFill>
              </a:rPr>
              <a:t>nt</a:t>
            </a:r>
            <a:r>
              <a:rPr lang="en-US" altLang="zh-CN" sz="1600" b="0" dirty="0">
                <a:solidFill>
                  <a:schemeClr val="tx1">
                    <a:lumMod val="65000"/>
                    <a:lumOff val="35000"/>
                  </a:schemeClr>
                </a:solidFill>
              </a:rPr>
              <a:t> </a:t>
            </a:r>
            <a:r>
              <a:rPr lang="zh-CN" altLang="en-US" sz="1600" b="0" dirty="0">
                <a:solidFill>
                  <a:schemeClr val="tx1">
                    <a:lumMod val="65000"/>
                    <a:lumOff val="35000"/>
                  </a:schemeClr>
                </a:solidFill>
              </a:rPr>
              <a:t>或 </a:t>
            </a:r>
            <a:r>
              <a:rPr lang="en-US" altLang="zh-CN" sz="1600" b="0" dirty="0" err="1">
                <a:solidFill>
                  <a:schemeClr val="tx1">
                    <a:lumMod val="65000"/>
                    <a:lumOff val="35000"/>
                  </a:schemeClr>
                </a:solidFill>
              </a:rPr>
              <a:t>posix</a:t>
            </a:r>
            <a:r>
              <a:rPr lang="zh-CN" altLang="en-US" sz="1600" b="0" dirty="0">
                <a:solidFill>
                  <a:schemeClr val="tx1">
                    <a:lumMod val="65000"/>
                    <a:lumOff val="35000"/>
                  </a:schemeClr>
                </a:solidFill>
              </a:rPr>
              <a:t>）中的</a:t>
            </a:r>
            <a:r>
              <a:rPr lang="zh-CN" altLang="en-US" sz="1600" b="0" dirty="0" smtClean="0">
                <a:solidFill>
                  <a:schemeClr val="tx1">
                    <a:lumMod val="65000"/>
                    <a:lumOff val="35000"/>
                  </a:schemeClr>
                </a:solidFill>
              </a:rPr>
              <a:t>特定函数间自动切换</a:t>
            </a:r>
            <a:r>
              <a:rPr lang="en-US" altLang="zh-CN" sz="1600" b="0" dirty="0" smtClean="0">
                <a:solidFill>
                  <a:schemeClr val="tx1">
                    <a:lumMod val="65000"/>
                    <a:lumOff val="35000"/>
                  </a:schemeClr>
                </a:solidFill>
              </a:rPr>
              <a:t>,</a:t>
            </a:r>
            <a:r>
              <a:rPr lang="zh-CN" altLang="en-US" sz="1600" b="0" dirty="0" smtClean="0">
                <a:solidFill>
                  <a:schemeClr val="tx1">
                    <a:lumMod val="65000"/>
                    <a:lumOff val="35000"/>
                  </a:schemeClr>
                </a:solidFill>
              </a:rPr>
              <a:t>从而能实现跨平台操作。</a:t>
            </a:r>
            <a:endParaRPr lang="en-US" altLang="zh-CN" sz="1600" b="0" dirty="0" smtClean="0">
              <a:solidFill>
                <a:schemeClr val="tx1">
                  <a:lumMod val="65000"/>
                  <a:lumOff val="35000"/>
                </a:schemeClr>
              </a:solidFill>
            </a:endParaRPr>
          </a:p>
        </p:txBody>
      </p:sp>
    </p:spTree>
    <p:extLst>
      <p:ext uri="{BB962C8B-B14F-4D97-AF65-F5344CB8AC3E}">
        <p14:creationId xmlns:p14="http://schemas.microsoft.com/office/powerpoint/2010/main" val="24715536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文件操作模块介绍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539213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1.2 </a:t>
            </a:r>
            <a:r>
              <a:rPr lang="zh-CN" altLang="en-US" sz="2300" dirty="0" smtClean="0">
                <a:solidFill>
                  <a:schemeClr val="tx1">
                    <a:lumMod val="65000"/>
                    <a:lumOff val="35000"/>
                  </a:schemeClr>
                </a:solidFill>
              </a:rPr>
              <a:t>文件？</a:t>
            </a:r>
            <a:endParaRPr lang="zh-CN" altLang="en-US" sz="2300" dirty="0">
              <a:solidFill>
                <a:schemeClr val="tx1">
                  <a:lumMod val="65000"/>
                  <a:lumOff val="35000"/>
                </a:schemeClr>
              </a:solidFill>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8614" y="2869939"/>
            <a:ext cx="639657" cy="767189"/>
          </a:xfrm>
          <a:prstGeom prst="rect">
            <a:avLst/>
          </a:prstGeom>
          <a:ln>
            <a:noFill/>
          </a:ln>
          <a:effectLst>
            <a:outerShdw blurRad="292100" dist="139700" dir="2700000" algn="tl" rotWithShape="0">
              <a:srgbClr val="333333">
                <a:alpha val="65000"/>
              </a:srgbClr>
            </a:outerShdw>
          </a:effectLst>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3947" y="2846386"/>
            <a:ext cx="935346" cy="935346"/>
          </a:xfrm>
          <a:prstGeom prst="rect">
            <a:avLst/>
          </a:prstGeom>
          <a:ln>
            <a:noFill/>
          </a:ln>
          <a:effectLst>
            <a:outerShdw blurRad="292100" dist="139700" dir="2700000" algn="tl" rotWithShape="0">
              <a:srgbClr val="333333">
                <a:alpha val="65000"/>
              </a:srgbClr>
            </a:outerShdw>
          </a:effectLst>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47727" y="2941046"/>
            <a:ext cx="631970" cy="696082"/>
          </a:xfrm>
          <a:prstGeom prst="rect">
            <a:avLst/>
          </a:prstGeom>
          <a:ln>
            <a:noFill/>
          </a:ln>
          <a:effectLst>
            <a:outerShdw blurRad="292100" dist="139700" dir="2700000" algn="tl" rotWithShape="0">
              <a:srgbClr val="333333">
                <a:alpha val="65000"/>
              </a:srgbClr>
            </a:outerShdw>
          </a:effectLst>
        </p:spPr>
      </p:pic>
      <p:sp>
        <p:nvSpPr>
          <p:cNvPr id="11" name="剪去单角的矩形 10"/>
          <p:cNvSpPr/>
          <p:nvPr/>
        </p:nvSpPr>
        <p:spPr>
          <a:xfrm>
            <a:off x="1566094" y="2665600"/>
            <a:ext cx="781322" cy="913527"/>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dirty="0" smtClean="0"/>
              <a:t>01010101010100101010</a:t>
            </a:r>
            <a:endParaRPr lang="zh-CN" altLang="en-US" sz="1400" dirty="0"/>
          </a:p>
        </p:txBody>
      </p:sp>
      <p:cxnSp>
        <p:nvCxnSpPr>
          <p:cNvPr id="14" name="肘形连接符 13"/>
          <p:cNvCxnSpPr>
            <a:stCxn id="11" idx="3"/>
            <a:endCxn id="3" idx="0"/>
          </p:cNvCxnSpPr>
          <p:nvPr/>
        </p:nvCxnSpPr>
        <p:spPr>
          <a:xfrm rot="16200000" flipH="1">
            <a:off x="2700429" y="1921925"/>
            <a:ext cx="204339" cy="1691688"/>
          </a:xfrm>
          <a:prstGeom prst="bentConnector3">
            <a:avLst>
              <a:gd name="adj1" fmla="val -71799"/>
            </a:avLst>
          </a:prstGeom>
          <a:ln>
            <a:prstDash val="dash"/>
            <a:tailEnd type="triangle"/>
          </a:ln>
        </p:spPr>
        <p:style>
          <a:lnRef idx="1">
            <a:schemeClr val="accent4"/>
          </a:lnRef>
          <a:fillRef idx="0">
            <a:schemeClr val="accent4"/>
          </a:fillRef>
          <a:effectRef idx="0">
            <a:schemeClr val="accent4"/>
          </a:effectRef>
          <a:fontRef idx="minor">
            <a:schemeClr val="tx1"/>
          </a:fontRef>
        </p:style>
      </p:cxnSp>
      <p:cxnSp>
        <p:nvCxnSpPr>
          <p:cNvPr id="16" name="肘形连接符 15"/>
          <p:cNvCxnSpPr>
            <a:stCxn id="11" idx="1"/>
            <a:endCxn id="7" idx="2"/>
          </p:cNvCxnSpPr>
          <p:nvPr/>
        </p:nvCxnSpPr>
        <p:spPr>
          <a:xfrm rot="16200000" flipH="1">
            <a:off x="3927885" y="1607996"/>
            <a:ext cx="202605" cy="4144865"/>
          </a:xfrm>
          <a:prstGeom prst="bentConnector3">
            <a:avLst>
              <a:gd name="adj1" fmla="val 212830"/>
            </a:avLst>
          </a:prstGeom>
          <a:ln>
            <a:prstDash val="dash"/>
            <a:tailEnd type="triangle"/>
          </a:ln>
        </p:spPr>
        <p:style>
          <a:lnRef idx="1">
            <a:schemeClr val="accent4"/>
          </a:lnRef>
          <a:fillRef idx="0">
            <a:schemeClr val="accent4"/>
          </a:fillRef>
          <a:effectRef idx="0">
            <a:schemeClr val="accent4"/>
          </a:effectRef>
          <a:fontRef idx="minor">
            <a:schemeClr val="tx1"/>
          </a:fontRef>
        </p:style>
      </p:cxnSp>
      <p:sp>
        <p:nvSpPr>
          <p:cNvPr id="29" name="矩形 28"/>
          <p:cNvSpPr/>
          <p:nvPr/>
        </p:nvSpPr>
        <p:spPr>
          <a:xfrm>
            <a:off x="1052408" y="1806286"/>
            <a:ext cx="5397631" cy="338554"/>
          </a:xfrm>
          <a:prstGeom prst="rect">
            <a:avLst/>
          </a:prstGeom>
        </p:spPr>
        <p:txBody>
          <a:bodyPr wrap="none">
            <a:spAutoFit/>
          </a:bodyPr>
          <a:lstStyle/>
          <a:p>
            <a:pPr marL="285750" indent="-285750">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文件可以认为是相关记录或存放在一起的</a:t>
            </a:r>
            <a:r>
              <a:rPr lang="zh-CN" altLang="en-US" sz="1600" dirty="0" smtClean="0">
                <a:solidFill>
                  <a:schemeClr val="accent2"/>
                </a:solidFill>
                <a:latin typeface="微软雅黑" panose="020B0503020204020204" pitchFamily="34" charset="-122"/>
                <a:ea typeface="微软雅黑" panose="020B0503020204020204" pitchFamily="34" charset="-122"/>
              </a:rPr>
              <a:t>数据的集合</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33" name="矩形 32"/>
          <p:cNvSpPr/>
          <p:nvPr/>
        </p:nvSpPr>
        <p:spPr>
          <a:xfrm>
            <a:off x="1605536" y="3645348"/>
            <a:ext cx="702436" cy="307777"/>
          </a:xfrm>
          <a:prstGeom prst="rect">
            <a:avLst/>
          </a:prstGeom>
        </p:spPr>
        <p:txBody>
          <a:bodyPr wrap="none">
            <a:spAutoFit/>
          </a:bodyPr>
          <a:lstStyle/>
          <a:p>
            <a:pPr algn="ctr"/>
            <a:r>
              <a:rPr lang="zh-CN" altLang="en-US" sz="1400" b="1" dirty="0" smtClean="0">
                <a:solidFill>
                  <a:schemeClr val="accent2"/>
                </a:solidFill>
                <a:latin typeface="微软雅黑" panose="020B0503020204020204" pitchFamily="34" charset="-122"/>
                <a:ea typeface="微软雅黑" panose="020B0503020204020204" pitchFamily="34" charset="-122"/>
              </a:rPr>
              <a:t>存   储</a:t>
            </a:r>
            <a:endParaRPr lang="zh-CN" altLang="en-US" sz="1400" dirty="0">
              <a:solidFill>
                <a:schemeClr val="accent2"/>
              </a:solidFill>
              <a:latin typeface="微软雅黑" panose="020B0503020204020204" pitchFamily="34" charset="-122"/>
              <a:ea typeface="微软雅黑" panose="020B0503020204020204" pitchFamily="34" charset="-122"/>
            </a:endParaRPr>
          </a:p>
        </p:txBody>
      </p:sp>
      <p:cxnSp>
        <p:nvCxnSpPr>
          <p:cNvPr id="57" name="肘形连接符 56"/>
          <p:cNvCxnSpPr>
            <a:stCxn id="11" idx="0"/>
            <a:endCxn id="9" idx="0"/>
          </p:cNvCxnSpPr>
          <p:nvPr/>
        </p:nvCxnSpPr>
        <p:spPr>
          <a:xfrm flipV="1">
            <a:off x="2347416" y="2941046"/>
            <a:ext cx="2616296" cy="181318"/>
          </a:xfrm>
          <a:prstGeom prst="bentConnector4">
            <a:avLst>
              <a:gd name="adj1" fmla="val 30920"/>
              <a:gd name="adj2" fmla="val 377990"/>
            </a:avLst>
          </a:prstGeom>
          <a:ln>
            <a:prstDash val="dash"/>
            <a:tailEnd type="triangle"/>
          </a:ln>
        </p:spPr>
        <p:style>
          <a:lnRef idx="1">
            <a:schemeClr val="accent4"/>
          </a:lnRef>
          <a:fillRef idx="0">
            <a:schemeClr val="accent4"/>
          </a:fillRef>
          <a:effectRef idx="0">
            <a:schemeClr val="accent4"/>
          </a:effectRef>
          <a:fontRef idx="minor">
            <a:schemeClr val="tx1"/>
          </a:fontRef>
        </p:style>
      </p:cxnSp>
      <p:sp>
        <p:nvSpPr>
          <p:cNvPr id="69" name="矩形 68"/>
          <p:cNvSpPr/>
          <p:nvPr/>
        </p:nvSpPr>
        <p:spPr>
          <a:xfrm>
            <a:off x="1052408" y="4367477"/>
            <a:ext cx="9742971" cy="156966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文件在计算机中可以</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分为</a:t>
            </a:r>
            <a:r>
              <a:rPr lang="zh-CN" altLang="en-US" sz="1600" dirty="0">
                <a:solidFill>
                  <a:schemeClr val="accent2"/>
                </a:solidFill>
                <a:latin typeface="微软雅黑" panose="020B0503020204020204" pitchFamily="34" charset="-122"/>
                <a:ea typeface="微软雅黑" panose="020B0503020204020204" pitchFamily="34" charset="-122"/>
              </a:rPr>
              <a:t>文本文件</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和</a:t>
            </a:r>
            <a:r>
              <a:rPr lang="zh-CN" altLang="en-US" sz="1600" dirty="0">
                <a:solidFill>
                  <a:schemeClr val="accent2"/>
                </a:solidFill>
                <a:latin typeface="微软雅黑" panose="020B0503020204020204" pitchFamily="34" charset="-122"/>
                <a:ea typeface="微软雅黑" panose="020B0503020204020204" pitchFamily="34" charset="-122"/>
              </a:rPr>
              <a:t>二进制</a:t>
            </a:r>
            <a:r>
              <a:rPr lang="zh-CN" altLang="en-US" sz="1600" dirty="0" smtClean="0">
                <a:solidFill>
                  <a:schemeClr val="accent2"/>
                </a:solidFill>
                <a:latin typeface="微软雅黑" panose="020B0503020204020204" pitchFamily="34" charset="-122"/>
                <a:ea typeface="微软雅黑" panose="020B0503020204020204" pitchFamily="34" charset="-122"/>
              </a:rPr>
              <a:t>文件</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两</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类</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ct val="150000"/>
              </a:lnSpc>
              <a:buFont typeface="+mj-ea"/>
              <a:buAutoNum type="circleNumDbPlain"/>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文本文件：在</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不同操作系统下，可以用文本编辑</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器进行读写操作的文件。</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ct val="150000"/>
              </a:lnSpc>
              <a:buFont typeface="+mj-ea"/>
              <a:buAutoNum type="circleNumDbPlain"/>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二进制文件：那么</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其他的文件就属于二进制文件。</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而二进制文件相比与文本文件的优势在于二进制文件的处理效率更高一些。</a:t>
            </a:r>
          </a:p>
        </p:txBody>
      </p:sp>
    </p:spTree>
    <p:extLst>
      <p:ext uri="{BB962C8B-B14F-4D97-AF65-F5344CB8AC3E}">
        <p14:creationId xmlns:p14="http://schemas.microsoft.com/office/powerpoint/2010/main" val="36709378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文件操作模块介绍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539213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1.3 </a:t>
            </a:r>
            <a:r>
              <a:rPr lang="zh-CN" altLang="en-US" sz="2300" dirty="0" smtClean="0">
                <a:solidFill>
                  <a:schemeClr val="tx1">
                    <a:lumMod val="65000"/>
                    <a:lumOff val="35000"/>
                  </a:schemeClr>
                </a:solidFill>
              </a:rPr>
              <a:t>文件路径</a:t>
            </a:r>
            <a:endParaRPr lang="zh-CN" altLang="en-US" sz="2300" dirty="0">
              <a:solidFill>
                <a:schemeClr val="tx1">
                  <a:lumMod val="65000"/>
                  <a:lumOff val="35000"/>
                </a:schemeClr>
              </a:solidFill>
            </a:endParaRPr>
          </a:p>
        </p:txBody>
      </p:sp>
      <p:sp>
        <p:nvSpPr>
          <p:cNvPr id="19" name="矩形 18"/>
          <p:cNvSpPr/>
          <p:nvPr/>
        </p:nvSpPr>
        <p:spPr>
          <a:xfrm>
            <a:off x="1122089" y="1790308"/>
            <a:ext cx="9973542" cy="304698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在程序编程中，我们会通过文件的</a:t>
            </a:r>
            <a:r>
              <a:rPr lang="zh-CN" altLang="en-US" sz="1600" dirty="0" smtClean="0">
                <a:solidFill>
                  <a:schemeClr val="accent2"/>
                </a:solidFill>
                <a:latin typeface="微软雅黑" panose="020B0503020204020204" pitchFamily="34" charset="-122"/>
                <a:ea typeface="微软雅黑" panose="020B0503020204020204" pitchFamily="34" charset="-122"/>
              </a:rPr>
              <a:t>路径</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来访问（写入操作</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读取操作）指定的文件。</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访问文件路径分为</a:t>
            </a:r>
            <a:r>
              <a:rPr lang="zh-CN" altLang="en-US" sz="1600" dirty="0" smtClean="0">
                <a:solidFill>
                  <a:schemeClr val="accent2"/>
                </a:solidFill>
                <a:latin typeface="微软雅黑" panose="020B0503020204020204" pitchFamily="34" charset="-122"/>
                <a:ea typeface="微软雅黑" panose="020B0503020204020204" pitchFamily="34" charset="-122"/>
              </a:rPr>
              <a:t>两类</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方式</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ct val="150000"/>
              </a:lnSpc>
              <a:buFont typeface="+mj-ea"/>
              <a:buAutoNum type="circleNumDbPlain"/>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绝对路径</a:t>
            </a:r>
            <a:endPar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绝对</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路径是</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由 </a:t>
            </a:r>
            <a:r>
              <a:rPr lang="zh-CN" altLang="en-US" sz="1600" dirty="0" smtClean="0">
                <a:solidFill>
                  <a:schemeClr val="accent2"/>
                </a:solidFill>
                <a:latin typeface="微软雅黑" panose="020B0503020204020204" pitchFamily="34" charset="-122"/>
                <a:ea typeface="微软雅黑" panose="020B0503020204020204" pitchFamily="34" charset="-122"/>
              </a:rPr>
              <a:t>驱动器字母</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accent2"/>
                </a:solidFill>
                <a:latin typeface="微软雅黑" panose="020B0503020204020204" pitchFamily="34" charset="-122"/>
                <a:ea typeface="微软雅黑" panose="020B0503020204020204" pitchFamily="34" charset="-122"/>
              </a:rPr>
              <a:t>文件所在的</a:t>
            </a:r>
            <a:r>
              <a:rPr lang="zh-CN" altLang="en-US" sz="1600" dirty="0">
                <a:solidFill>
                  <a:schemeClr val="accent2"/>
                </a:solidFill>
                <a:latin typeface="微软雅黑" panose="020B0503020204020204" pitchFamily="34" charset="-122"/>
                <a:ea typeface="微软雅黑" panose="020B0503020204020204" pitchFamily="34" charset="-122"/>
              </a:rPr>
              <a:t>完整</a:t>
            </a:r>
            <a:r>
              <a:rPr lang="zh-CN" altLang="en-US" sz="1600" dirty="0" smtClean="0">
                <a:solidFill>
                  <a:schemeClr val="accent2"/>
                </a:solidFill>
                <a:latin typeface="微软雅黑" panose="020B0503020204020204" pitchFamily="34" charset="-122"/>
                <a:ea typeface="微软雅黑" panose="020B0503020204020204" pitchFamily="34" charset="-122"/>
              </a:rPr>
              <a:t>路径</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accent2"/>
                </a:solidFill>
                <a:latin typeface="微软雅黑" panose="020B0503020204020204" pitchFamily="34" charset="-122"/>
                <a:ea typeface="微软雅黑" panose="020B0503020204020204" pitchFamily="34" charset="-122"/>
              </a:rPr>
              <a:t>文件名称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组成的。</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1200150" lvl="2" indent="-285750">
              <a:lnSpc>
                <a:spcPct val="15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如果</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是</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Windows</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系统，那么</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某一个文件的绝对</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路径</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例如</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accent6"/>
                </a:solidFill>
                <a:latin typeface="微软雅黑" panose="020B0503020204020204" pitchFamily="34" charset="-122"/>
                <a:ea typeface="微软雅黑" panose="020B0503020204020204" pitchFamily="34" charset="-122"/>
              </a:rPr>
              <a:t>d:\dev\python\ch01-demo01.py</a:t>
            </a:r>
          </a:p>
          <a:p>
            <a:pPr marL="1200150" lvl="2" indent="-285750">
              <a:lnSpc>
                <a:spcPct val="150000"/>
              </a:lnSpc>
              <a:buFont typeface="Arial" panose="020B0604020202020204" pitchFamily="34" charset="0"/>
              <a:buChar cha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在</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Unix</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平台上，文件的绝对路径例如：</a:t>
            </a:r>
            <a:r>
              <a:rPr lang="en-US" altLang="zh-CN" sz="1600" dirty="0" smtClean="0">
                <a:solidFill>
                  <a:schemeClr val="accent6"/>
                </a:solidFill>
                <a:latin typeface="微软雅黑" panose="020B0503020204020204" pitchFamily="34" charset="-122"/>
                <a:ea typeface="微软雅黑" panose="020B0503020204020204" pitchFamily="34" charset="-122"/>
              </a:rPr>
              <a:t>/home/python/ch01-dmeo01.py</a:t>
            </a:r>
            <a:endParaRPr lang="en-US" altLang="zh-CN" sz="1600" dirty="0">
              <a:solidFill>
                <a:schemeClr val="accent6"/>
              </a:solidFill>
              <a:latin typeface="微软雅黑" panose="020B0503020204020204" pitchFamily="34" charset="-122"/>
              <a:ea typeface="微软雅黑" panose="020B0503020204020204" pitchFamily="34" charset="-122"/>
            </a:endParaRPr>
          </a:p>
          <a:p>
            <a:pPr marL="800100" lvl="1" indent="-342900">
              <a:lnSpc>
                <a:spcPct val="150000"/>
              </a:lnSpc>
              <a:buFont typeface="+mj-ea"/>
              <a:buAutoNum type="circleNumDbPlain" startAt="2"/>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相对路径</a:t>
            </a:r>
            <a:endPar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是相对与文件当前的工作路径而言，例如： </a:t>
            </a:r>
            <a:r>
              <a:rPr lang="en-US" altLang="zh-CN" sz="1600" dirty="0" smtClean="0">
                <a:solidFill>
                  <a:schemeClr val="accent2"/>
                </a:solidFill>
                <a:latin typeface="微软雅黑" panose="020B0503020204020204" pitchFamily="34" charset="-122"/>
                <a:ea typeface="微软雅黑" panose="020B0503020204020204" pitchFamily="34" charset="-122"/>
              </a:rPr>
              <a:t>./</a:t>
            </a:r>
            <a:r>
              <a:rPr lang="en-US" altLang="zh-CN" sz="1600" dirty="0" smtClean="0">
                <a:solidFill>
                  <a:schemeClr val="accent6"/>
                </a:solidFill>
                <a:latin typeface="微软雅黑" panose="020B0503020204020204" pitchFamily="34" charset="-122"/>
                <a:ea typeface="微软雅黑" panose="020B0503020204020204" pitchFamily="34" charset="-122"/>
              </a:rPr>
              <a:t>ch01-demo01.py</a:t>
            </a:r>
            <a:endParaRPr lang="zh-CN" altLang="en-US" sz="1600" dirty="0">
              <a:solidFill>
                <a:schemeClr val="accent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47970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文件操作模块介绍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539213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1.4 </a:t>
            </a:r>
            <a:r>
              <a:rPr lang="en-US" altLang="zh-CN" sz="2300" dirty="0" err="1" smtClean="0">
                <a:solidFill>
                  <a:schemeClr val="tx1">
                    <a:lumMod val="65000"/>
                    <a:lumOff val="35000"/>
                  </a:schemeClr>
                </a:solidFill>
              </a:rPr>
              <a:t>os</a:t>
            </a:r>
            <a:r>
              <a:rPr lang="zh-CN" altLang="en-US" sz="2300" dirty="0" smtClean="0">
                <a:solidFill>
                  <a:schemeClr val="tx1">
                    <a:lumMod val="65000"/>
                    <a:lumOff val="35000"/>
                  </a:schemeClr>
                </a:solidFill>
              </a:rPr>
              <a:t>模块介绍</a:t>
            </a:r>
            <a:endParaRPr lang="zh-CN" altLang="en-US" sz="2300" dirty="0">
              <a:solidFill>
                <a:schemeClr val="tx1">
                  <a:lumMod val="65000"/>
                  <a:lumOff val="35000"/>
                </a:schemeClr>
              </a:solidFill>
            </a:endParaRPr>
          </a:p>
        </p:txBody>
      </p:sp>
      <p:sp>
        <p:nvSpPr>
          <p:cNvPr id="19" name="矩形 18"/>
          <p:cNvSpPr/>
          <p:nvPr/>
        </p:nvSpPr>
        <p:spPr>
          <a:xfrm>
            <a:off x="1122089" y="1790308"/>
            <a:ext cx="9973542"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b="1" dirty="0" err="1" smtClean="0">
                <a:solidFill>
                  <a:schemeClr val="tx1">
                    <a:lumMod val="65000"/>
                    <a:lumOff val="35000"/>
                  </a:schemeClr>
                </a:solidFill>
                <a:latin typeface="微软雅黑" panose="020B0503020204020204" pitchFamily="34" charset="-122"/>
                <a:ea typeface="微软雅黑" panose="020B0503020204020204" pitchFamily="34" charset="-122"/>
              </a:rPr>
              <a:t>os</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模块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是</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编程语言</a:t>
            </a:r>
            <a:r>
              <a:rPr lang="zh-CN" altLang="en-US" sz="1600" dirty="0" smtClean="0">
                <a:solidFill>
                  <a:schemeClr val="accent2"/>
                </a:solidFill>
                <a:latin typeface="微软雅黑" panose="020B0503020204020204" pitchFamily="34" charset="-122"/>
                <a:ea typeface="微软雅黑" panose="020B0503020204020204" pitchFamily="34" charset="-122"/>
              </a:rPr>
              <a:t>获取文件相关参数</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（如：文件路径、文件名称、文件大小、修改时间</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等）</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的重要操作模块。</a:t>
            </a:r>
            <a:r>
              <a:rPr lang="zh-CN" altLang="en-US" sz="1400" dirty="0" smtClean="0">
                <a:solidFill>
                  <a:srgbClr val="C00000"/>
                </a:solidFill>
                <a:latin typeface="微软雅黑" panose="020B0503020204020204" pitchFamily="34" charset="-122"/>
                <a:ea typeface="微软雅黑" panose="020B0503020204020204" pitchFamily="34" charset="-122"/>
              </a:rPr>
              <a:t>（特别说明：</a:t>
            </a:r>
            <a:r>
              <a:rPr lang="en-US" altLang="zh-CN" sz="1400" dirty="0" err="1" smtClean="0">
                <a:solidFill>
                  <a:srgbClr val="C00000"/>
                </a:solidFill>
                <a:latin typeface="微软雅黑" panose="020B0503020204020204" pitchFamily="34" charset="-122"/>
                <a:ea typeface="微软雅黑" panose="020B0503020204020204" pitchFamily="34" charset="-122"/>
              </a:rPr>
              <a:t>os</a:t>
            </a:r>
            <a:r>
              <a:rPr lang="zh-CN" altLang="en-US" sz="1400" dirty="0" smtClean="0">
                <a:solidFill>
                  <a:srgbClr val="C00000"/>
                </a:solidFill>
                <a:latin typeface="微软雅黑" panose="020B0503020204020204" pitchFamily="34" charset="-122"/>
                <a:ea typeface="微软雅黑" panose="020B0503020204020204" pitchFamily="34" charset="-122"/>
              </a:rPr>
              <a:t>模块不参与文件的读写操作）</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1122089" y="2689308"/>
            <a:ext cx="9973542"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b="1" dirty="0" err="1" smtClean="0">
                <a:solidFill>
                  <a:schemeClr val="tx1">
                    <a:lumMod val="65000"/>
                    <a:lumOff val="35000"/>
                  </a:schemeClr>
                </a:solidFill>
                <a:latin typeface="微软雅黑" panose="020B0503020204020204" pitchFamily="34" charset="-122"/>
                <a:ea typeface="微软雅黑" panose="020B0503020204020204" pitchFamily="34" charset="-122"/>
              </a:rPr>
              <a:t>os</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模块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是</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语言的内置模块，但不属于脚本默认导入模块，因此在使用的时候需要使用 </a:t>
            </a:r>
            <a:r>
              <a:rPr lang="en-US" altLang="zh-CN" sz="1400" dirty="0" smtClean="0">
                <a:solidFill>
                  <a:srgbClr val="C00000"/>
                </a:solidFill>
                <a:latin typeface="微软雅黑" panose="020B0503020204020204" pitchFamily="34" charset="-122"/>
                <a:ea typeface="微软雅黑" panose="020B0503020204020204" pitchFamily="34" charset="-122"/>
              </a:rPr>
              <a:t>import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关键字预先导入后方可使用。</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487999" y="3624256"/>
            <a:ext cx="6605124" cy="409433"/>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&gt;&gt;&gt; </a:t>
            </a: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import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os</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03185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文件操作模块介绍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6095332"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1.5 Python</a:t>
            </a:r>
            <a:r>
              <a:rPr lang="zh-CN" altLang="en-US" sz="2300" dirty="0" smtClean="0">
                <a:solidFill>
                  <a:schemeClr val="tx1">
                    <a:lumMod val="65000"/>
                    <a:lumOff val="35000"/>
                  </a:schemeClr>
                </a:solidFill>
              </a:rPr>
              <a:t>中查看文件路径及文件名称 </a:t>
            </a:r>
            <a:r>
              <a:rPr lang="en-US" altLang="zh-CN" sz="2300" dirty="0" smtClean="0">
                <a:solidFill>
                  <a:schemeClr val="accent2"/>
                </a:solidFill>
              </a:rPr>
              <a:t>1</a:t>
            </a:r>
            <a:r>
              <a:rPr lang="en-US" altLang="zh-CN" sz="2300" dirty="0" smtClean="0">
                <a:solidFill>
                  <a:schemeClr val="tx1">
                    <a:lumMod val="65000"/>
                    <a:lumOff val="35000"/>
                  </a:schemeClr>
                </a:solidFill>
              </a:rPr>
              <a:t>/</a:t>
            </a:r>
            <a:r>
              <a:rPr lang="en-US" altLang="zh-CN" sz="2300" baseline="-25000" dirty="0" smtClean="0">
                <a:solidFill>
                  <a:schemeClr val="tx1">
                    <a:lumMod val="65000"/>
                    <a:lumOff val="35000"/>
                  </a:schemeClr>
                </a:solidFill>
              </a:rPr>
              <a:t>3</a:t>
            </a:r>
            <a:endParaRPr lang="zh-CN" altLang="en-US" sz="2300" baseline="-25000" dirty="0">
              <a:solidFill>
                <a:schemeClr val="tx1">
                  <a:lumMod val="65000"/>
                  <a:lumOff val="35000"/>
                </a:schemeClr>
              </a:solidFill>
            </a:endParaRPr>
          </a:p>
        </p:txBody>
      </p:sp>
      <p:sp>
        <p:nvSpPr>
          <p:cNvPr id="19" name="矩形 18"/>
          <p:cNvSpPr/>
          <p:nvPr/>
        </p:nvSpPr>
        <p:spPr>
          <a:xfrm>
            <a:off x="1122089" y="1790308"/>
            <a:ext cx="9973542"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os</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模块查看当前脚本文件的目录、文件名称、文件大小等相关参数信息</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1122089" y="2276502"/>
            <a:ext cx="4984951"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示例：</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ch01-demo01-filepath.py</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1368536" y="2733134"/>
            <a:ext cx="8253136" cy="461665"/>
          </a:xfrm>
          <a:prstGeom prst="rect">
            <a:avLst/>
          </a:prstGeom>
        </p:spPr>
        <p:txBody>
          <a:bodyPr wrap="square">
            <a:spAutoFit/>
          </a:bodyPr>
          <a:lstStyle/>
          <a:p>
            <a:pPr marL="342900" indent="-342900">
              <a:lnSpc>
                <a:spcPct val="150000"/>
              </a:lnSpc>
              <a:buFont typeface="+mj-ea"/>
              <a:buAutoNum type="circleNumDbPlain"/>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查看当前文件的</a:t>
            </a:r>
            <a:r>
              <a:rPr lang="zh-CN" altLang="en-US" sz="1600" dirty="0" smtClean="0">
                <a:solidFill>
                  <a:schemeClr val="accent2"/>
                </a:solidFill>
                <a:latin typeface="微软雅黑" panose="020B0503020204020204" pitchFamily="34" charset="-122"/>
                <a:ea typeface="微软雅黑" panose="020B0503020204020204" pitchFamily="34" charset="-122"/>
              </a:rPr>
              <a:t>绝对路径</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地址</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1692715" y="3775888"/>
            <a:ext cx="4914900" cy="723900"/>
          </a:xfrm>
          <a:prstGeom prst="rect">
            <a:avLst/>
          </a:prstGeom>
          <a:ln>
            <a:noFill/>
          </a:ln>
          <a:effectLst>
            <a:outerShdw blurRad="292100" dist="139700" dir="2700000" algn="tl" rotWithShape="0">
              <a:srgbClr val="333333">
                <a:alpha val="65000"/>
              </a:srgbClr>
            </a:outerShdw>
          </a:effectLst>
        </p:spPr>
      </p:pic>
      <p:sp>
        <p:nvSpPr>
          <p:cNvPr id="10" name="矩形 9"/>
          <p:cNvSpPr/>
          <p:nvPr/>
        </p:nvSpPr>
        <p:spPr>
          <a:xfrm>
            <a:off x="7346257" y="3765944"/>
            <a:ext cx="3749374" cy="738664"/>
          </a:xfrm>
          <a:prstGeom prst="rect">
            <a:avLst/>
          </a:prstGeom>
        </p:spPr>
        <p:txBody>
          <a:bodyPr wrap="square">
            <a:spAutoFit/>
          </a:bodyPr>
          <a:lstStyle/>
          <a:p>
            <a:pPr>
              <a:lnSpc>
                <a:spcPct val="150000"/>
              </a:lnSpc>
            </a:pPr>
            <a:r>
              <a:rPr lang="en-US" altLang="zh-CN" sz="1400" b="1" dirty="0" smtClean="0">
                <a:solidFill>
                  <a:schemeClr val="accent2"/>
                </a:solidFill>
                <a:latin typeface="微软雅黑" panose="020B0503020204020204" pitchFamily="34" charset="-122"/>
                <a:ea typeface="微软雅黑" panose="020B0503020204020204" pitchFamily="34" charset="-122"/>
              </a:rPr>
              <a:t>__file__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为</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语言内置的关键对象，专门获取当前</a:t>
            </a:r>
            <a:r>
              <a:rPr lang="zh-CN" altLang="en-US" sz="1400" dirty="0" smtClean="0">
                <a:solidFill>
                  <a:schemeClr val="accent2"/>
                </a:solidFill>
                <a:latin typeface="微软雅黑" panose="020B0503020204020204" pitchFamily="34" charset="-122"/>
                <a:ea typeface="微软雅黑" panose="020B0503020204020204" pitchFamily="34" charset="-122"/>
              </a:rPr>
              <a:t>文件对象</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的引用。</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1692716" y="3145048"/>
            <a:ext cx="9649362" cy="461665"/>
          </a:xfrm>
          <a:prstGeom prst="rect">
            <a:avLst/>
          </a:prstGeom>
        </p:spPr>
        <p:txBody>
          <a:bodyPr wrap="square">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os.</a:t>
            </a:r>
            <a:r>
              <a:rPr lang="en-US" altLang="zh-CN" sz="1600" b="1" dirty="0" err="1" smtClean="0">
                <a:solidFill>
                  <a:schemeClr val="tx1">
                    <a:lumMod val="65000"/>
                    <a:lumOff val="35000"/>
                  </a:schemeClr>
                </a:solidFill>
                <a:latin typeface="微软雅黑" panose="020B0503020204020204" pitchFamily="34" charset="-122"/>
                <a:ea typeface="微软雅黑" panose="020B0503020204020204" pitchFamily="34" charset="-122"/>
              </a:rPr>
              <a:t>path</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err="1" smtClean="0">
                <a:solidFill>
                  <a:schemeClr val="accent2"/>
                </a:solidFill>
                <a:latin typeface="微软雅黑" panose="020B0503020204020204" pitchFamily="34" charset="-122"/>
                <a:ea typeface="微软雅黑" panose="020B0503020204020204" pitchFamily="34" charset="-122"/>
              </a:rPr>
              <a:t>realpath</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i="1" dirty="0" smtClean="0">
                <a:solidFill>
                  <a:schemeClr val="bg1">
                    <a:lumMod val="50000"/>
                  </a:schemeClr>
                </a:solidFill>
                <a:latin typeface="微软雅黑" panose="020B0503020204020204" pitchFamily="34" charset="-122"/>
                <a:ea typeface="微软雅黑" panose="020B0503020204020204" pitchFamily="34" charset="-122"/>
              </a:rPr>
              <a:t>文件对象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，该函数返回指定文件对象的绝对访问路径地址。</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8" name="直接箭头连接符 17"/>
          <p:cNvCxnSpPr>
            <a:stCxn id="10" idx="1"/>
          </p:cNvCxnSpPr>
          <p:nvPr/>
        </p:nvCxnSpPr>
        <p:spPr>
          <a:xfrm flipH="1">
            <a:off x="5882185" y="4135276"/>
            <a:ext cx="1464072" cy="2562"/>
          </a:xfrm>
          <a:prstGeom prst="straightConnector1">
            <a:avLst/>
          </a:prstGeom>
          <a:ln>
            <a:prstDash val="dash"/>
            <a:tailEnd type="triangle"/>
          </a:ln>
        </p:spPr>
        <p:style>
          <a:lnRef idx="1">
            <a:schemeClr val="accent2"/>
          </a:lnRef>
          <a:fillRef idx="0">
            <a:schemeClr val="accent2"/>
          </a:fillRef>
          <a:effectRef idx="0">
            <a:schemeClr val="accent2"/>
          </a:effectRef>
          <a:fontRef idx="minor">
            <a:schemeClr val="tx1"/>
          </a:fontRef>
        </p:style>
      </p:cxnSp>
      <p:sp>
        <p:nvSpPr>
          <p:cNvPr id="20" name="矩形 19"/>
          <p:cNvSpPr/>
          <p:nvPr/>
        </p:nvSpPr>
        <p:spPr>
          <a:xfrm>
            <a:off x="1368536" y="4751822"/>
            <a:ext cx="8253136" cy="461665"/>
          </a:xfrm>
          <a:prstGeom prst="rect">
            <a:avLst/>
          </a:prstGeom>
        </p:spPr>
        <p:txBody>
          <a:bodyPr wrap="square">
            <a:spAutoFit/>
          </a:bodyPr>
          <a:lstStyle/>
          <a:p>
            <a:pPr marL="342900" indent="-342900">
              <a:lnSpc>
                <a:spcPct val="150000"/>
              </a:lnSpc>
              <a:buFont typeface="+mj-ea"/>
              <a:buAutoNum type="circleNumDbPlain"/>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查看当前文件的</a:t>
            </a:r>
            <a:r>
              <a:rPr lang="zh-CN" altLang="en-US" sz="1600" dirty="0" smtClean="0">
                <a:solidFill>
                  <a:schemeClr val="accent2"/>
                </a:solidFill>
                <a:latin typeface="微软雅黑" panose="020B0503020204020204" pitchFamily="34" charset="-122"/>
                <a:ea typeface="微软雅黑" panose="020B0503020204020204" pitchFamily="34" charset="-122"/>
              </a:rPr>
              <a:t>所在目录绝对路径</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地址</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1692716" y="5163736"/>
            <a:ext cx="9649362" cy="461665"/>
          </a:xfrm>
          <a:prstGeom prst="rect">
            <a:avLst/>
          </a:prstGeom>
        </p:spPr>
        <p:txBody>
          <a:bodyPr wrap="square">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os.</a:t>
            </a:r>
            <a:r>
              <a:rPr lang="en-US" altLang="zh-CN" sz="1600" b="1" dirty="0" err="1" smtClean="0">
                <a:solidFill>
                  <a:schemeClr val="tx1">
                    <a:lumMod val="65000"/>
                    <a:lumOff val="35000"/>
                  </a:schemeClr>
                </a:solidFill>
                <a:latin typeface="微软雅黑" panose="020B0503020204020204" pitchFamily="34" charset="-122"/>
                <a:ea typeface="微软雅黑" panose="020B0503020204020204" pitchFamily="34" charset="-122"/>
              </a:rPr>
              <a:t>path</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err="1" smtClean="0">
                <a:solidFill>
                  <a:schemeClr val="accent2"/>
                </a:solidFill>
                <a:latin typeface="微软雅黑" panose="020B0503020204020204" pitchFamily="34" charset="-122"/>
                <a:ea typeface="微软雅黑" panose="020B0503020204020204" pitchFamily="34" charset="-122"/>
              </a:rPr>
              <a:t>dirname</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i="1" dirty="0" smtClean="0">
                <a:solidFill>
                  <a:schemeClr val="bg1">
                    <a:lumMod val="50000"/>
                  </a:schemeClr>
                </a:solidFill>
                <a:latin typeface="微软雅黑" panose="020B0503020204020204" pitchFamily="34" charset="-122"/>
                <a:ea typeface="微软雅黑" panose="020B0503020204020204" pitchFamily="34" charset="-122"/>
              </a:rPr>
              <a:t>文件绝对路径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，该函数返回指定文件对象所在目录的绝对路径地址。</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3" name="图片 22"/>
          <p:cNvPicPr>
            <a:picLocks noChangeAspect="1"/>
          </p:cNvPicPr>
          <p:nvPr/>
        </p:nvPicPr>
        <p:blipFill>
          <a:blip r:embed="rId4"/>
          <a:stretch>
            <a:fillRect/>
          </a:stretch>
        </p:blipFill>
        <p:spPr>
          <a:xfrm>
            <a:off x="1711765" y="5744612"/>
            <a:ext cx="4876800" cy="723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8089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anim calcmode="lin" valueType="num">
                                      <p:cBhvr>
                                        <p:cTn id="12" dur="500" fill="hold"/>
                                        <p:tgtEl>
                                          <p:spTgt spid="9"/>
                                        </p:tgtEl>
                                        <p:attrNameLst>
                                          <p:attrName>ppt_x</p:attrName>
                                        </p:attrNameLst>
                                      </p:cBhvr>
                                      <p:tavLst>
                                        <p:tav tm="0">
                                          <p:val>
                                            <p:strVal val="#ppt_x"/>
                                          </p:val>
                                        </p:tav>
                                        <p:tav tm="100000">
                                          <p:val>
                                            <p:strVal val="#ppt_x"/>
                                          </p:val>
                                        </p:tav>
                                      </p:tavLst>
                                    </p:anim>
                                    <p:anim calcmode="lin" valueType="num">
                                      <p:cBhvr>
                                        <p:cTn id="13" dur="500" fill="hold"/>
                                        <p:tgtEl>
                                          <p:spTgt spid="9"/>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anim calcmode="lin" valueType="num">
                                      <p:cBhvr>
                                        <p:cTn id="17" dur="500" fill="hold"/>
                                        <p:tgtEl>
                                          <p:spTgt spid="17"/>
                                        </p:tgtEl>
                                        <p:attrNameLst>
                                          <p:attrName>ppt_x</p:attrName>
                                        </p:attrNameLst>
                                      </p:cBhvr>
                                      <p:tavLst>
                                        <p:tav tm="0">
                                          <p:val>
                                            <p:strVal val="#ppt_x"/>
                                          </p:val>
                                        </p:tav>
                                        <p:tav tm="100000">
                                          <p:val>
                                            <p:strVal val="#ppt_x"/>
                                          </p:val>
                                        </p:tav>
                                      </p:tavLst>
                                    </p:anim>
                                    <p:anim calcmode="lin" valueType="num">
                                      <p:cBhvr>
                                        <p:cTn id="18"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anim calcmode="lin" valueType="num">
                                      <p:cBhvr>
                                        <p:cTn id="24" dur="500" fill="hold"/>
                                        <p:tgtEl>
                                          <p:spTgt spid="3"/>
                                        </p:tgtEl>
                                        <p:attrNameLst>
                                          <p:attrName>ppt_x</p:attrName>
                                        </p:attrNameLst>
                                      </p:cBhvr>
                                      <p:tavLst>
                                        <p:tav tm="0">
                                          <p:val>
                                            <p:strVal val="#ppt_x"/>
                                          </p:val>
                                        </p:tav>
                                        <p:tav tm="100000">
                                          <p:val>
                                            <p:strVal val="#ppt_x"/>
                                          </p:val>
                                        </p:tav>
                                      </p:tavLst>
                                    </p:anim>
                                    <p:anim calcmode="lin" valueType="num">
                                      <p:cBhvr>
                                        <p:cTn id="25" dur="500" fill="hold"/>
                                        <p:tgtEl>
                                          <p:spTgt spid="3"/>
                                        </p:tgtEl>
                                        <p:attrNameLst>
                                          <p:attrName>ppt_y</p:attrName>
                                        </p:attrNameLst>
                                      </p:cBhvr>
                                      <p:tavLst>
                                        <p:tav tm="0">
                                          <p:val>
                                            <p:strVal val="#ppt_y+.1"/>
                                          </p:val>
                                        </p:tav>
                                        <p:tav tm="100000">
                                          <p:val>
                                            <p:strVal val="#ppt_y"/>
                                          </p:val>
                                        </p:tav>
                                      </p:tavLst>
                                    </p:anim>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anim calcmode="lin" valueType="num">
                                      <p:cBhvr>
                                        <p:cTn id="39" dur="500" fill="hold"/>
                                        <p:tgtEl>
                                          <p:spTgt spid="20"/>
                                        </p:tgtEl>
                                        <p:attrNameLst>
                                          <p:attrName>ppt_x</p:attrName>
                                        </p:attrNameLst>
                                      </p:cBhvr>
                                      <p:tavLst>
                                        <p:tav tm="0">
                                          <p:val>
                                            <p:strVal val="#ppt_x"/>
                                          </p:val>
                                        </p:tav>
                                        <p:tav tm="100000">
                                          <p:val>
                                            <p:strVal val="#ppt_x"/>
                                          </p:val>
                                        </p:tav>
                                      </p:tavLst>
                                    </p:anim>
                                    <p:anim calcmode="lin" valueType="num">
                                      <p:cBhvr>
                                        <p:cTn id="40" dur="500" fill="hold"/>
                                        <p:tgtEl>
                                          <p:spTgt spid="20"/>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anim calcmode="lin" valueType="num">
                                      <p:cBhvr>
                                        <p:cTn id="44" dur="500" fill="hold"/>
                                        <p:tgtEl>
                                          <p:spTgt spid="22"/>
                                        </p:tgtEl>
                                        <p:attrNameLst>
                                          <p:attrName>ppt_x</p:attrName>
                                        </p:attrNameLst>
                                      </p:cBhvr>
                                      <p:tavLst>
                                        <p:tav tm="0">
                                          <p:val>
                                            <p:strVal val="#ppt_x"/>
                                          </p:val>
                                        </p:tav>
                                        <p:tav tm="100000">
                                          <p:val>
                                            <p:strVal val="#ppt_x"/>
                                          </p:val>
                                        </p:tav>
                                      </p:tavLst>
                                    </p:anim>
                                    <p:anim calcmode="lin" valueType="num">
                                      <p:cBhvr>
                                        <p:cTn id="45" dur="500" fill="hold"/>
                                        <p:tgtEl>
                                          <p:spTgt spid="22"/>
                                        </p:tgtEl>
                                        <p:attrNameLst>
                                          <p:attrName>ppt_y</p:attrName>
                                        </p:attrNameLst>
                                      </p:cBhvr>
                                      <p:tavLst>
                                        <p:tav tm="0">
                                          <p:val>
                                            <p:strVal val="#ppt_y+.1"/>
                                          </p:val>
                                        </p:tav>
                                        <p:tav tm="100000">
                                          <p:val>
                                            <p:strVal val="#ppt_y"/>
                                          </p:val>
                                        </p:tav>
                                      </p:tavLst>
                                    </p:anim>
                                  </p:childTnLst>
                                </p:cTn>
                              </p:par>
                            </p:childTnLst>
                          </p:cTn>
                        </p:par>
                        <p:par>
                          <p:cTn id="46" fill="hold">
                            <p:stCondLst>
                              <p:cond delay="500"/>
                            </p:stCondLst>
                            <p:childTnLst>
                              <p:par>
                                <p:cTn id="47" presetID="42" presetClass="entr" presetSubtype="0" fill="hold"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anim calcmode="lin" valueType="num">
                                      <p:cBhvr>
                                        <p:cTn id="50" dur="500" fill="hold"/>
                                        <p:tgtEl>
                                          <p:spTgt spid="23"/>
                                        </p:tgtEl>
                                        <p:attrNameLst>
                                          <p:attrName>ppt_x</p:attrName>
                                        </p:attrNameLst>
                                      </p:cBhvr>
                                      <p:tavLst>
                                        <p:tav tm="0">
                                          <p:val>
                                            <p:strVal val="#ppt_x"/>
                                          </p:val>
                                        </p:tav>
                                        <p:tav tm="100000">
                                          <p:val>
                                            <p:strVal val="#ppt_x"/>
                                          </p:val>
                                        </p:tav>
                                      </p:tavLst>
                                    </p:anim>
                                    <p:anim calcmode="lin" valueType="num">
                                      <p:cBhvr>
                                        <p:cTn id="51" dur="5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7" grpId="0"/>
      <p:bldP spid="20"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文件操作模块介绍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6095332"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1.5 Python</a:t>
            </a:r>
            <a:r>
              <a:rPr lang="zh-CN" altLang="en-US" sz="2300" dirty="0" smtClean="0">
                <a:solidFill>
                  <a:schemeClr val="tx1">
                    <a:lumMod val="65000"/>
                    <a:lumOff val="35000"/>
                  </a:schemeClr>
                </a:solidFill>
              </a:rPr>
              <a:t>中查看文件路径及文件名称 </a:t>
            </a:r>
            <a:r>
              <a:rPr lang="en-US" altLang="zh-CN" sz="2300" dirty="0" smtClean="0">
                <a:solidFill>
                  <a:schemeClr val="accent2"/>
                </a:solidFill>
              </a:rPr>
              <a:t>2</a:t>
            </a:r>
            <a:r>
              <a:rPr lang="en-US" altLang="zh-CN" sz="2300" dirty="0" smtClean="0">
                <a:solidFill>
                  <a:schemeClr val="tx1">
                    <a:lumMod val="65000"/>
                    <a:lumOff val="35000"/>
                  </a:schemeClr>
                </a:solidFill>
              </a:rPr>
              <a:t>/</a:t>
            </a:r>
            <a:r>
              <a:rPr lang="en-US" altLang="zh-CN" sz="2300" baseline="-25000" dirty="0" smtClean="0">
                <a:solidFill>
                  <a:schemeClr val="tx1">
                    <a:lumMod val="65000"/>
                    <a:lumOff val="35000"/>
                  </a:schemeClr>
                </a:solidFill>
              </a:rPr>
              <a:t>3</a:t>
            </a:r>
            <a:endParaRPr lang="zh-CN" altLang="en-US" sz="2300" baseline="-25000" dirty="0">
              <a:solidFill>
                <a:schemeClr val="tx1">
                  <a:lumMod val="65000"/>
                  <a:lumOff val="35000"/>
                </a:schemeClr>
              </a:solidFill>
            </a:endParaRPr>
          </a:p>
        </p:txBody>
      </p:sp>
      <p:sp>
        <p:nvSpPr>
          <p:cNvPr id="6" name="矩形 5"/>
          <p:cNvSpPr/>
          <p:nvPr/>
        </p:nvSpPr>
        <p:spPr>
          <a:xfrm>
            <a:off x="1122089" y="1798827"/>
            <a:ext cx="4984951"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示例：</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ch01-demo01-filepath.py</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1368536" y="2255459"/>
            <a:ext cx="8253136" cy="418191"/>
          </a:xfrm>
          <a:prstGeom prst="rect">
            <a:avLst/>
          </a:prstGeom>
        </p:spPr>
        <p:txBody>
          <a:bodyPr wrap="square">
            <a:spAutoFit/>
          </a:bodyPr>
          <a:lstStyle/>
          <a:p>
            <a:pPr marL="342900" indent="-342900">
              <a:lnSpc>
                <a:spcPct val="150000"/>
              </a:lnSpc>
              <a:buFont typeface="+mj-ea"/>
              <a:buAutoNum type="circleNumDbPlain" startAt="3"/>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查看当前</a:t>
            </a:r>
            <a:r>
              <a:rPr lang="zh-CN" altLang="en-US" sz="1600" dirty="0" smtClean="0">
                <a:solidFill>
                  <a:schemeClr val="accent2"/>
                </a:solidFill>
                <a:latin typeface="微软雅黑" panose="020B0503020204020204" pitchFamily="34" charset="-122"/>
                <a:ea typeface="微软雅黑" panose="020B0503020204020204" pitchFamily="34" charset="-122"/>
              </a:rPr>
              <a:t>文件的名称</a:t>
            </a:r>
            <a:endParaRPr lang="en-US" altLang="zh-CN" sz="1600" dirty="0" smtClean="0">
              <a:solidFill>
                <a:schemeClr val="accent2"/>
              </a:solidFill>
              <a:latin typeface="微软雅黑" panose="020B0503020204020204" pitchFamily="34" charset="-122"/>
              <a:ea typeface="微软雅黑" panose="020B0503020204020204" pitchFamily="34" charset="-122"/>
            </a:endParaRPr>
          </a:p>
        </p:txBody>
      </p:sp>
      <p:sp>
        <p:nvSpPr>
          <p:cNvPr id="17" name="矩形 16"/>
          <p:cNvSpPr/>
          <p:nvPr/>
        </p:nvSpPr>
        <p:spPr>
          <a:xfrm>
            <a:off x="1692716" y="2667373"/>
            <a:ext cx="9649362" cy="461665"/>
          </a:xfrm>
          <a:prstGeom prst="rect">
            <a:avLst/>
          </a:prstGeom>
        </p:spPr>
        <p:txBody>
          <a:bodyPr wrap="square">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os.</a:t>
            </a:r>
            <a:r>
              <a:rPr lang="en-US" altLang="zh-CN" sz="1600" b="1" dirty="0" err="1" smtClean="0">
                <a:solidFill>
                  <a:schemeClr val="tx1">
                    <a:lumMod val="65000"/>
                    <a:lumOff val="35000"/>
                  </a:schemeClr>
                </a:solidFill>
                <a:latin typeface="微软雅黑" panose="020B0503020204020204" pitchFamily="34" charset="-122"/>
                <a:ea typeface="微软雅黑" panose="020B0503020204020204" pitchFamily="34" charset="-122"/>
              </a:rPr>
              <a:t>path</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err="1" smtClean="0">
                <a:solidFill>
                  <a:schemeClr val="accent2"/>
                </a:solidFill>
                <a:latin typeface="微软雅黑" panose="020B0503020204020204" pitchFamily="34" charset="-122"/>
                <a:ea typeface="微软雅黑" panose="020B0503020204020204" pitchFamily="34" charset="-122"/>
              </a:rPr>
              <a:t>basename</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i="1" dirty="0" smtClean="0">
                <a:solidFill>
                  <a:schemeClr val="bg1">
                    <a:lumMod val="50000"/>
                  </a:schemeClr>
                </a:solidFill>
                <a:latin typeface="微软雅黑" panose="020B0503020204020204" pitchFamily="34" charset="-122"/>
                <a:ea typeface="微软雅黑" panose="020B0503020204020204" pitchFamily="34" charset="-122"/>
              </a:rPr>
              <a:t>文件绝对路径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，该函数返回指定文件对象的名称。</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747307" y="3220452"/>
            <a:ext cx="4524375" cy="742950"/>
          </a:xfrm>
          <a:prstGeom prst="rect">
            <a:avLst/>
          </a:prstGeom>
          <a:ln>
            <a:noFill/>
          </a:ln>
          <a:effectLst>
            <a:outerShdw blurRad="292100" dist="139700" dir="2700000" algn="tl" rotWithShape="0">
              <a:srgbClr val="333333">
                <a:alpha val="65000"/>
              </a:srgbClr>
            </a:outerShdw>
          </a:effectLst>
        </p:spPr>
      </p:pic>
      <p:sp>
        <p:nvSpPr>
          <p:cNvPr id="16" name="矩形 15"/>
          <p:cNvSpPr/>
          <p:nvPr/>
        </p:nvSpPr>
        <p:spPr>
          <a:xfrm>
            <a:off x="1368535" y="4103041"/>
            <a:ext cx="8253136" cy="461665"/>
          </a:xfrm>
          <a:prstGeom prst="rect">
            <a:avLst/>
          </a:prstGeom>
        </p:spPr>
        <p:txBody>
          <a:bodyPr wrap="square">
            <a:spAutoFit/>
          </a:bodyPr>
          <a:lstStyle/>
          <a:p>
            <a:pPr marL="342900" indent="-342900">
              <a:lnSpc>
                <a:spcPct val="150000"/>
              </a:lnSpc>
              <a:buFont typeface="+mj-ea"/>
              <a:buAutoNum type="circleNumDbPlain" startAt="4"/>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查看</a:t>
            </a:r>
            <a:r>
              <a:rPr lang="zh-CN" altLang="en-US" sz="1600" dirty="0" smtClean="0">
                <a:solidFill>
                  <a:schemeClr val="accent2"/>
                </a:solidFill>
                <a:latin typeface="微软雅黑" panose="020B0503020204020204" pitchFamily="34" charset="-122"/>
                <a:ea typeface="微软雅黑" panose="020B0503020204020204" pitchFamily="34" charset="-122"/>
              </a:rPr>
              <a:t>当前工程文件夹</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的绝对路径地址</a:t>
            </a:r>
            <a:endParaRPr lang="en-US" altLang="zh-CN" sz="1600" dirty="0" smtClean="0">
              <a:solidFill>
                <a:schemeClr val="accent2"/>
              </a:solidFill>
              <a:latin typeface="微软雅黑" panose="020B0503020204020204" pitchFamily="34" charset="-122"/>
              <a:ea typeface="微软雅黑" panose="020B0503020204020204" pitchFamily="34" charset="-122"/>
            </a:endParaRPr>
          </a:p>
        </p:txBody>
      </p:sp>
      <p:sp>
        <p:nvSpPr>
          <p:cNvPr id="21" name="矩形 20"/>
          <p:cNvSpPr/>
          <p:nvPr/>
        </p:nvSpPr>
        <p:spPr>
          <a:xfrm>
            <a:off x="1692715" y="4514955"/>
            <a:ext cx="9649362" cy="461665"/>
          </a:xfrm>
          <a:prstGeom prst="rect">
            <a:avLst/>
          </a:prstGeom>
        </p:spPr>
        <p:txBody>
          <a:bodyPr wrap="square">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os.</a:t>
            </a:r>
            <a:r>
              <a:rPr lang="en-US" altLang="zh-CN" sz="1600" dirty="0" err="1" smtClean="0">
                <a:solidFill>
                  <a:schemeClr val="accent2"/>
                </a:solidFill>
                <a:latin typeface="微软雅黑" panose="020B0503020204020204" pitchFamily="34" charset="-122"/>
                <a:ea typeface="微软雅黑" panose="020B0503020204020204" pitchFamily="34" charset="-122"/>
              </a:rPr>
              <a:t>getcwd</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i="1" dirty="0" smtClean="0">
                <a:solidFill>
                  <a:schemeClr val="bg1">
                    <a:lumMod val="50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，该函数返回当前工程文件夹的绝对路径地址。</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4"/>
          <a:stretch>
            <a:fillRect/>
          </a:stretch>
        </p:blipFill>
        <p:spPr>
          <a:xfrm>
            <a:off x="1747307" y="5084839"/>
            <a:ext cx="4610100" cy="723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277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anim calcmode="lin" valueType="num">
                                      <p:cBhvr>
                                        <p:cTn id="12" dur="500" fill="hold"/>
                                        <p:tgtEl>
                                          <p:spTgt spid="9"/>
                                        </p:tgtEl>
                                        <p:attrNameLst>
                                          <p:attrName>ppt_x</p:attrName>
                                        </p:attrNameLst>
                                      </p:cBhvr>
                                      <p:tavLst>
                                        <p:tav tm="0">
                                          <p:val>
                                            <p:strVal val="#ppt_x"/>
                                          </p:val>
                                        </p:tav>
                                        <p:tav tm="100000">
                                          <p:val>
                                            <p:strVal val="#ppt_x"/>
                                          </p:val>
                                        </p:tav>
                                      </p:tavLst>
                                    </p:anim>
                                    <p:anim calcmode="lin" valueType="num">
                                      <p:cBhvr>
                                        <p:cTn id="13" dur="500" fill="hold"/>
                                        <p:tgtEl>
                                          <p:spTgt spid="9"/>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anim calcmode="lin" valueType="num">
                                      <p:cBhvr>
                                        <p:cTn id="17" dur="500" fill="hold"/>
                                        <p:tgtEl>
                                          <p:spTgt spid="17"/>
                                        </p:tgtEl>
                                        <p:attrNameLst>
                                          <p:attrName>ppt_x</p:attrName>
                                        </p:attrNameLst>
                                      </p:cBhvr>
                                      <p:tavLst>
                                        <p:tav tm="0">
                                          <p:val>
                                            <p:strVal val="#ppt_x"/>
                                          </p:val>
                                        </p:tav>
                                        <p:tav tm="100000">
                                          <p:val>
                                            <p:strVal val="#ppt_x"/>
                                          </p:val>
                                        </p:tav>
                                      </p:tavLst>
                                    </p:anim>
                                    <p:anim calcmode="lin" valueType="num">
                                      <p:cBhvr>
                                        <p:cTn id="18"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anim calcmode="lin" valueType="num">
                                      <p:cBhvr>
                                        <p:cTn id="24" dur="500" fill="hold"/>
                                        <p:tgtEl>
                                          <p:spTgt spid="2"/>
                                        </p:tgtEl>
                                        <p:attrNameLst>
                                          <p:attrName>ppt_x</p:attrName>
                                        </p:attrNameLst>
                                      </p:cBhvr>
                                      <p:tavLst>
                                        <p:tav tm="0">
                                          <p:val>
                                            <p:strVal val="#ppt_x"/>
                                          </p:val>
                                        </p:tav>
                                        <p:tav tm="100000">
                                          <p:val>
                                            <p:strVal val="#ppt_x"/>
                                          </p:val>
                                        </p:tav>
                                      </p:tavLst>
                                    </p:anim>
                                    <p:anim calcmode="lin" valueType="num">
                                      <p:cBhvr>
                                        <p:cTn id="25"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anim calcmode="lin" valueType="num">
                                      <p:cBhvr>
                                        <p:cTn id="31" dur="500" fill="hold"/>
                                        <p:tgtEl>
                                          <p:spTgt spid="16"/>
                                        </p:tgtEl>
                                        <p:attrNameLst>
                                          <p:attrName>ppt_x</p:attrName>
                                        </p:attrNameLst>
                                      </p:cBhvr>
                                      <p:tavLst>
                                        <p:tav tm="0">
                                          <p:val>
                                            <p:strVal val="#ppt_x"/>
                                          </p:val>
                                        </p:tav>
                                        <p:tav tm="100000">
                                          <p:val>
                                            <p:strVal val="#ppt_x"/>
                                          </p:val>
                                        </p:tav>
                                      </p:tavLst>
                                    </p:anim>
                                    <p:anim calcmode="lin" valueType="num">
                                      <p:cBhvr>
                                        <p:cTn id="32" dur="500" fill="hold"/>
                                        <p:tgtEl>
                                          <p:spTgt spid="16"/>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anim calcmode="lin" valueType="num">
                                      <p:cBhvr>
                                        <p:cTn id="36" dur="500" fill="hold"/>
                                        <p:tgtEl>
                                          <p:spTgt spid="21"/>
                                        </p:tgtEl>
                                        <p:attrNameLst>
                                          <p:attrName>ppt_x</p:attrName>
                                        </p:attrNameLst>
                                      </p:cBhvr>
                                      <p:tavLst>
                                        <p:tav tm="0">
                                          <p:val>
                                            <p:strVal val="#ppt_x"/>
                                          </p:val>
                                        </p:tav>
                                        <p:tav tm="100000">
                                          <p:val>
                                            <p:strVal val="#ppt_x"/>
                                          </p:val>
                                        </p:tav>
                                      </p:tavLst>
                                    </p:anim>
                                    <p:anim calcmode="lin" valueType="num">
                                      <p:cBhvr>
                                        <p:cTn id="37"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anim calcmode="lin" valueType="num">
                                      <p:cBhvr>
                                        <p:cTn id="43" dur="500" fill="hold"/>
                                        <p:tgtEl>
                                          <p:spTgt spid="7"/>
                                        </p:tgtEl>
                                        <p:attrNameLst>
                                          <p:attrName>ppt_x</p:attrName>
                                        </p:attrNameLst>
                                      </p:cBhvr>
                                      <p:tavLst>
                                        <p:tav tm="0">
                                          <p:val>
                                            <p:strVal val="#ppt_x"/>
                                          </p:val>
                                        </p:tav>
                                        <p:tav tm="100000">
                                          <p:val>
                                            <p:strVal val="#ppt_x"/>
                                          </p:val>
                                        </p:tav>
                                      </p:tavLst>
                                    </p:anim>
                                    <p:anim calcmode="lin" valueType="num">
                                      <p:cBhvr>
                                        <p:cTn id="44"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7" grpId="0"/>
      <p:bldP spid="16" grpId="0"/>
      <p:bldP spid="2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4756</TotalTime>
  <Words>1873</Words>
  <Application>Microsoft Office PowerPoint</Application>
  <PresentationFormat>自定义</PresentationFormat>
  <Paragraphs>208</Paragraphs>
  <Slides>31</Slides>
  <Notes>0</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Office 主题</vt:lpstr>
      <vt:lpstr>第09讲：文件操作基础</vt:lpstr>
      <vt:lpstr>技能点</vt:lpstr>
      <vt:lpstr>1. 文件相关信息获取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实战任务1：创建获取文件相关信息</vt:lpstr>
      <vt:lpstr>步骤1：创建功能函数</vt:lpstr>
      <vt:lpstr>步骤2：创建计算文件和文件夹大小的函数</vt:lpstr>
      <vt:lpstr>步骤3：创建显示文件信息的函数</vt:lpstr>
      <vt:lpstr>步骤4：创建显示文件信息的函数</vt:lpstr>
      <vt:lpstr>PowerPoint 演示文稿</vt:lpstr>
      <vt:lpstr>2. 文件读写操作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 !</vt:lpstr>
    </vt:vector>
  </TitlesOfParts>
  <Company>Personal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alvin yan</dc:creator>
  <cp:lastModifiedBy>admin</cp:lastModifiedBy>
  <cp:revision>2102</cp:revision>
  <dcterms:created xsi:type="dcterms:W3CDTF">2017-04-17T02:08:04Z</dcterms:created>
  <dcterms:modified xsi:type="dcterms:W3CDTF">2020-06-30T05:49:50Z</dcterms:modified>
</cp:coreProperties>
</file>