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65" r:id="rId3"/>
    <p:sldId id="266" r:id="rId4"/>
    <p:sldId id="261" r:id="rId5"/>
    <p:sldId id="267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C58BA-DB6E-4346-AE36-933412AEA3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72CF19A-13F8-4661-966A-56B0F5CDFBE5}">
      <dgm:prSet phldrT="[Szöveg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Dokumentumbetöltés</a:t>
          </a:r>
        </a:p>
      </dgm:t>
    </dgm:pt>
    <dgm:pt modelId="{22062465-218C-42D4-9807-0C5F37D26B67}" type="parTrans" cxnId="{105B2CDE-D2EA-436E-A8F6-A6BE7634EB95}">
      <dgm:prSet/>
      <dgm:spPr/>
      <dgm:t>
        <a:bodyPr/>
        <a:lstStyle/>
        <a:p>
          <a:endParaRPr lang="hu-HU"/>
        </a:p>
      </dgm:t>
    </dgm:pt>
    <dgm:pt modelId="{FDBC135F-EF14-4007-A2F6-116ADA6DF4BD}" type="sibTrans" cxnId="{105B2CDE-D2EA-436E-A8F6-A6BE7634EB9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hu-HU"/>
        </a:p>
      </dgm:t>
    </dgm:pt>
    <dgm:pt modelId="{22605CAB-B1D9-4B10-B226-E39E52BBE3D2}">
      <dgm:prSet phldrT="[Szöveg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Szövegfeldolgozás</a:t>
          </a:r>
        </a:p>
      </dgm:t>
    </dgm:pt>
    <dgm:pt modelId="{8925210B-7BA1-4690-8DEE-C09D5EF175F3}" type="parTrans" cxnId="{BB1A110E-0CDA-4CB0-8DAA-7E9B46A20008}">
      <dgm:prSet/>
      <dgm:spPr/>
      <dgm:t>
        <a:bodyPr/>
        <a:lstStyle/>
        <a:p>
          <a:endParaRPr lang="hu-HU"/>
        </a:p>
      </dgm:t>
    </dgm:pt>
    <dgm:pt modelId="{16A0B9A1-D763-4D1A-8888-89137A627012}" type="sibTrans" cxnId="{BB1A110E-0CDA-4CB0-8DAA-7E9B46A2000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hu-HU"/>
        </a:p>
      </dgm:t>
    </dgm:pt>
    <dgm:pt modelId="{BB68B41D-06D8-447B-8B82-2895599D62E5}">
      <dgm:prSet phldrT="[Szöveg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dirty="0" err="1">
              <a:solidFill>
                <a:schemeClr val="tx1"/>
              </a:solidFill>
            </a:rPr>
            <a:t>Vektorizálás</a:t>
          </a:r>
          <a:endParaRPr lang="hu-HU" dirty="0">
            <a:solidFill>
              <a:schemeClr val="tx1"/>
            </a:solidFill>
          </a:endParaRPr>
        </a:p>
      </dgm:t>
    </dgm:pt>
    <dgm:pt modelId="{E11E9D4D-539A-496C-B977-7AA5FB9EAC6E}" type="parTrans" cxnId="{77575315-1129-4E00-8AF9-6191540FA2AD}">
      <dgm:prSet/>
      <dgm:spPr/>
      <dgm:t>
        <a:bodyPr/>
        <a:lstStyle/>
        <a:p>
          <a:endParaRPr lang="hu-HU"/>
        </a:p>
      </dgm:t>
    </dgm:pt>
    <dgm:pt modelId="{44923260-E5CB-441F-B3BB-CD6BF62D71C2}" type="sibTrans" cxnId="{77575315-1129-4E00-8AF9-6191540FA2A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hu-HU"/>
        </a:p>
      </dgm:t>
    </dgm:pt>
    <dgm:pt modelId="{9249996E-BD08-429D-94D7-C708789ACBD9}">
      <dgm:prSet phldrT="[Szöveg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Vektortárolás</a:t>
          </a:r>
        </a:p>
      </dgm:t>
    </dgm:pt>
    <dgm:pt modelId="{BB065543-A64E-4860-BF00-CE2E7C11CB6E}" type="parTrans" cxnId="{9075658C-85B1-41B7-984B-E1AB64E690A5}">
      <dgm:prSet/>
      <dgm:spPr/>
      <dgm:t>
        <a:bodyPr/>
        <a:lstStyle/>
        <a:p>
          <a:endParaRPr lang="hu-HU"/>
        </a:p>
      </dgm:t>
    </dgm:pt>
    <dgm:pt modelId="{85DF82B5-D8F7-4DEB-B020-1BEDDFB07121}" type="sibTrans" cxnId="{9075658C-85B1-41B7-984B-E1AB64E690A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hu-HU"/>
        </a:p>
      </dgm:t>
    </dgm:pt>
    <dgm:pt modelId="{465ECF47-C405-444D-A374-7311BF3ECB20}">
      <dgm:prSet phldrT="[Szöveg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Lekérdezés</a:t>
          </a:r>
        </a:p>
      </dgm:t>
    </dgm:pt>
    <dgm:pt modelId="{5FE2A484-06FF-4840-96F5-3B41942159EF}" type="parTrans" cxnId="{CD8B3FE5-BFA3-4F15-9B71-D4182D0D972B}">
      <dgm:prSet/>
      <dgm:spPr/>
      <dgm:t>
        <a:bodyPr/>
        <a:lstStyle/>
        <a:p>
          <a:endParaRPr lang="hu-HU"/>
        </a:p>
      </dgm:t>
    </dgm:pt>
    <dgm:pt modelId="{7B51A6DE-8AF8-4941-B47F-CEFD1C744613}" type="sibTrans" cxnId="{CD8B3FE5-BFA3-4F15-9B71-D4182D0D972B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hu-HU"/>
        </a:p>
      </dgm:t>
    </dgm:pt>
    <dgm:pt modelId="{02088D98-9467-4D57-B4AD-7EB391A4CE95}">
      <dgm:prSet phldrT="[Szöveg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Láncolás (válasz)</a:t>
          </a:r>
        </a:p>
      </dgm:t>
    </dgm:pt>
    <dgm:pt modelId="{B9527984-7912-438E-B636-2E5601885D60}" type="parTrans" cxnId="{6C2845A0-BD26-4E26-A866-D4EAF2A36906}">
      <dgm:prSet/>
      <dgm:spPr/>
      <dgm:t>
        <a:bodyPr/>
        <a:lstStyle/>
        <a:p>
          <a:endParaRPr lang="hu-HU"/>
        </a:p>
      </dgm:t>
    </dgm:pt>
    <dgm:pt modelId="{77D63891-9046-4A60-B417-C4B12B9D3DA9}" type="sibTrans" cxnId="{6C2845A0-BD26-4E26-A866-D4EAF2A36906}">
      <dgm:prSet/>
      <dgm:spPr/>
      <dgm:t>
        <a:bodyPr/>
        <a:lstStyle/>
        <a:p>
          <a:endParaRPr lang="hu-HU"/>
        </a:p>
      </dgm:t>
    </dgm:pt>
    <dgm:pt modelId="{D27181A2-E396-4056-8A7F-1EC46A6948CA}" type="pres">
      <dgm:prSet presAssocID="{AF9C58BA-DB6E-4346-AE36-933412AEA346}" presName="Name0" presStyleCnt="0">
        <dgm:presLayoutVars>
          <dgm:dir/>
          <dgm:resizeHandles val="exact"/>
        </dgm:presLayoutVars>
      </dgm:prSet>
      <dgm:spPr/>
    </dgm:pt>
    <dgm:pt modelId="{FB80ADD7-374D-4EB5-8ED1-1578B1512C67}" type="pres">
      <dgm:prSet presAssocID="{472CF19A-13F8-4661-966A-56B0F5CDFBE5}" presName="node" presStyleLbl="node1" presStyleIdx="0" presStyleCnt="6">
        <dgm:presLayoutVars>
          <dgm:bulletEnabled val="1"/>
        </dgm:presLayoutVars>
      </dgm:prSet>
      <dgm:spPr/>
    </dgm:pt>
    <dgm:pt modelId="{20439D40-22E9-40EC-922C-38042B4EEE9F}" type="pres">
      <dgm:prSet presAssocID="{FDBC135F-EF14-4007-A2F6-116ADA6DF4BD}" presName="sibTrans" presStyleLbl="sibTrans2D1" presStyleIdx="0" presStyleCnt="5"/>
      <dgm:spPr/>
    </dgm:pt>
    <dgm:pt modelId="{31F27120-D405-4997-B264-B94397889546}" type="pres">
      <dgm:prSet presAssocID="{FDBC135F-EF14-4007-A2F6-116ADA6DF4BD}" presName="connectorText" presStyleLbl="sibTrans2D1" presStyleIdx="0" presStyleCnt="5"/>
      <dgm:spPr/>
    </dgm:pt>
    <dgm:pt modelId="{933DE913-C4BE-42D6-8A44-4F872CA81CC8}" type="pres">
      <dgm:prSet presAssocID="{22605CAB-B1D9-4B10-B226-E39E52BBE3D2}" presName="node" presStyleLbl="node1" presStyleIdx="1" presStyleCnt="6">
        <dgm:presLayoutVars>
          <dgm:bulletEnabled val="1"/>
        </dgm:presLayoutVars>
      </dgm:prSet>
      <dgm:spPr/>
    </dgm:pt>
    <dgm:pt modelId="{2BE0A816-7E0F-4B4C-AA4A-B509905E9589}" type="pres">
      <dgm:prSet presAssocID="{16A0B9A1-D763-4D1A-8888-89137A627012}" presName="sibTrans" presStyleLbl="sibTrans2D1" presStyleIdx="1" presStyleCnt="5"/>
      <dgm:spPr/>
    </dgm:pt>
    <dgm:pt modelId="{66F51B7B-C0A2-40D5-B11C-D4760D4FBBF0}" type="pres">
      <dgm:prSet presAssocID="{16A0B9A1-D763-4D1A-8888-89137A627012}" presName="connectorText" presStyleLbl="sibTrans2D1" presStyleIdx="1" presStyleCnt="5"/>
      <dgm:spPr/>
    </dgm:pt>
    <dgm:pt modelId="{D0A8C52F-0D37-435B-B676-C146CDD84DC5}" type="pres">
      <dgm:prSet presAssocID="{BB68B41D-06D8-447B-8B82-2895599D62E5}" presName="node" presStyleLbl="node1" presStyleIdx="2" presStyleCnt="6">
        <dgm:presLayoutVars>
          <dgm:bulletEnabled val="1"/>
        </dgm:presLayoutVars>
      </dgm:prSet>
      <dgm:spPr/>
    </dgm:pt>
    <dgm:pt modelId="{5FB43547-77B4-4EBA-99F3-6FC6DC181162}" type="pres">
      <dgm:prSet presAssocID="{44923260-E5CB-441F-B3BB-CD6BF62D71C2}" presName="sibTrans" presStyleLbl="sibTrans2D1" presStyleIdx="2" presStyleCnt="5"/>
      <dgm:spPr/>
    </dgm:pt>
    <dgm:pt modelId="{320C5DC4-9A14-4082-8833-DB2F16445AA3}" type="pres">
      <dgm:prSet presAssocID="{44923260-E5CB-441F-B3BB-CD6BF62D71C2}" presName="connectorText" presStyleLbl="sibTrans2D1" presStyleIdx="2" presStyleCnt="5"/>
      <dgm:spPr/>
    </dgm:pt>
    <dgm:pt modelId="{71CD6699-2874-48F7-8F7C-E730850D730C}" type="pres">
      <dgm:prSet presAssocID="{9249996E-BD08-429D-94D7-C708789ACBD9}" presName="node" presStyleLbl="node1" presStyleIdx="3" presStyleCnt="6">
        <dgm:presLayoutVars>
          <dgm:bulletEnabled val="1"/>
        </dgm:presLayoutVars>
      </dgm:prSet>
      <dgm:spPr/>
    </dgm:pt>
    <dgm:pt modelId="{A9ACE250-DC4E-4BCA-B408-6BBC4F0D9004}" type="pres">
      <dgm:prSet presAssocID="{85DF82B5-D8F7-4DEB-B020-1BEDDFB07121}" presName="sibTrans" presStyleLbl="sibTrans2D1" presStyleIdx="3" presStyleCnt="5"/>
      <dgm:spPr/>
    </dgm:pt>
    <dgm:pt modelId="{3691ED9A-6A34-4062-AE69-FACCCB92A327}" type="pres">
      <dgm:prSet presAssocID="{85DF82B5-D8F7-4DEB-B020-1BEDDFB07121}" presName="connectorText" presStyleLbl="sibTrans2D1" presStyleIdx="3" presStyleCnt="5"/>
      <dgm:spPr/>
    </dgm:pt>
    <dgm:pt modelId="{E017C97C-4F7D-4DDA-B8F2-045F41C7D088}" type="pres">
      <dgm:prSet presAssocID="{465ECF47-C405-444D-A374-7311BF3ECB20}" presName="node" presStyleLbl="node1" presStyleIdx="4" presStyleCnt="6">
        <dgm:presLayoutVars>
          <dgm:bulletEnabled val="1"/>
        </dgm:presLayoutVars>
      </dgm:prSet>
      <dgm:spPr/>
    </dgm:pt>
    <dgm:pt modelId="{83AA3BD6-A988-4ABE-8581-DB198DDB597B}" type="pres">
      <dgm:prSet presAssocID="{7B51A6DE-8AF8-4941-B47F-CEFD1C744613}" presName="sibTrans" presStyleLbl="sibTrans2D1" presStyleIdx="4" presStyleCnt="5"/>
      <dgm:spPr/>
    </dgm:pt>
    <dgm:pt modelId="{F6E3C1CF-28D5-4C64-8861-52F75684ECF6}" type="pres">
      <dgm:prSet presAssocID="{7B51A6DE-8AF8-4941-B47F-CEFD1C744613}" presName="connectorText" presStyleLbl="sibTrans2D1" presStyleIdx="4" presStyleCnt="5"/>
      <dgm:spPr/>
    </dgm:pt>
    <dgm:pt modelId="{BB9DF82E-D90C-4B0D-9F78-7EA8AB7D414F}" type="pres">
      <dgm:prSet presAssocID="{02088D98-9467-4D57-B4AD-7EB391A4CE95}" presName="node" presStyleLbl="node1" presStyleIdx="5" presStyleCnt="6">
        <dgm:presLayoutVars>
          <dgm:bulletEnabled val="1"/>
        </dgm:presLayoutVars>
      </dgm:prSet>
      <dgm:spPr/>
    </dgm:pt>
  </dgm:ptLst>
  <dgm:cxnLst>
    <dgm:cxn modelId="{1334150A-275D-4DFF-8F1D-7DC6CBE39120}" type="presOf" srcId="{BB68B41D-06D8-447B-8B82-2895599D62E5}" destId="{D0A8C52F-0D37-435B-B676-C146CDD84DC5}" srcOrd="0" destOrd="0" presId="urn:microsoft.com/office/officeart/2005/8/layout/process1"/>
    <dgm:cxn modelId="{BB1A110E-0CDA-4CB0-8DAA-7E9B46A20008}" srcId="{AF9C58BA-DB6E-4346-AE36-933412AEA346}" destId="{22605CAB-B1D9-4B10-B226-E39E52BBE3D2}" srcOrd="1" destOrd="0" parTransId="{8925210B-7BA1-4690-8DEE-C09D5EF175F3}" sibTransId="{16A0B9A1-D763-4D1A-8888-89137A627012}"/>
    <dgm:cxn modelId="{77575315-1129-4E00-8AF9-6191540FA2AD}" srcId="{AF9C58BA-DB6E-4346-AE36-933412AEA346}" destId="{BB68B41D-06D8-447B-8B82-2895599D62E5}" srcOrd="2" destOrd="0" parTransId="{E11E9D4D-539A-496C-B977-7AA5FB9EAC6E}" sibTransId="{44923260-E5CB-441F-B3BB-CD6BF62D71C2}"/>
    <dgm:cxn modelId="{0D069820-4867-4A52-AD4E-21F16C239179}" type="presOf" srcId="{44923260-E5CB-441F-B3BB-CD6BF62D71C2}" destId="{5FB43547-77B4-4EBA-99F3-6FC6DC181162}" srcOrd="0" destOrd="0" presId="urn:microsoft.com/office/officeart/2005/8/layout/process1"/>
    <dgm:cxn modelId="{316FF920-D7C0-47DC-814D-0BBF30D930CA}" type="presOf" srcId="{FDBC135F-EF14-4007-A2F6-116ADA6DF4BD}" destId="{20439D40-22E9-40EC-922C-38042B4EEE9F}" srcOrd="0" destOrd="0" presId="urn:microsoft.com/office/officeart/2005/8/layout/process1"/>
    <dgm:cxn modelId="{A4D3602A-36A6-435D-8E56-39A965A035D1}" type="presOf" srcId="{AF9C58BA-DB6E-4346-AE36-933412AEA346}" destId="{D27181A2-E396-4056-8A7F-1EC46A6948CA}" srcOrd="0" destOrd="0" presId="urn:microsoft.com/office/officeart/2005/8/layout/process1"/>
    <dgm:cxn modelId="{E2C00E6C-62F5-4A1D-BBC7-67A19B5DD810}" type="presOf" srcId="{02088D98-9467-4D57-B4AD-7EB391A4CE95}" destId="{BB9DF82E-D90C-4B0D-9F78-7EA8AB7D414F}" srcOrd="0" destOrd="0" presId="urn:microsoft.com/office/officeart/2005/8/layout/process1"/>
    <dgm:cxn modelId="{231BA06D-3862-4AA9-908E-3A514914D2B2}" type="presOf" srcId="{22605CAB-B1D9-4B10-B226-E39E52BBE3D2}" destId="{933DE913-C4BE-42D6-8A44-4F872CA81CC8}" srcOrd="0" destOrd="0" presId="urn:microsoft.com/office/officeart/2005/8/layout/process1"/>
    <dgm:cxn modelId="{A223834E-F81E-4981-B765-4F02772AA8A3}" type="presOf" srcId="{7B51A6DE-8AF8-4941-B47F-CEFD1C744613}" destId="{83AA3BD6-A988-4ABE-8581-DB198DDB597B}" srcOrd="0" destOrd="0" presId="urn:microsoft.com/office/officeart/2005/8/layout/process1"/>
    <dgm:cxn modelId="{9075658C-85B1-41B7-984B-E1AB64E690A5}" srcId="{AF9C58BA-DB6E-4346-AE36-933412AEA346}" destId="{9249996E-BD08-429D-94D7-C708789ACBD9}" srcOrd="3" destOrd="0" parTransId="{BB065543-A64E-4860-BF00-CE2E7C11CB6E}" sibTransId="{85DF82B5-D8F7-4DEB-B020-1BEDDFB07121}"/>
    <dgm:cxn modelId="{00CAEC8C-442E-4738-979B-8A0B4C907CAA}" type="presOf" srcId="{7B51A6DE-8AF8-4941-B47F-CEFD1C744613}" destId="{F6E3C1CF-28D5-4C64-8861-52F75684ECF6}" srcOrd="1" destOrd="0" presId="urn:microsoft.com/office/officeart/2005/8/layout/process1"/>
    <dgm:cxn modelId="{F6EDF494-99F0-45FA-AADA-54F0BBC15F82}" type="presOf" srcId="{9249996E-BD08-429D-94D7-C708789ACBD9}" destId="{71CD6699-2874-48F7-8F7C-E730850D730C}" srcOrd="0" destOrd="0" presId="urn:microsoft.com/office/officeart/2005/8/layout/process1"/>
    <dgm:cxn modelId="{CE382999-FA41-4247-9257-FF20E6CCB757}" type="presOf" srcId="{465ECF47-C405-444D-A374-7311BF3ECB20}" destId="{E017C97C-4F7D-4DDA-B8F2-045F41C7D088}" srcOrd="0" destOrd="0" presId="urn:microsoft.com/office/officeart/2005/8/layout/process1"/>
    <dgm:cxn modelId="{6C2845A0-BD26-4E26-A866-D4EAF2A36906}" srcId="{AF9C58BA-DB6E-4346-AE36-933412AEA346}" destId="{02088D98-9467-4D57-B4AD-7EB391A4CE95}" srcOrd="5" destOrd="0" parTransId="{B9527984-7912-438E-B636-2E5601885D60}" sibTransId="{77D63891-9046-4A60-B417-C4B12B9D3DA9}"/>
    <dgm:cxn modelId="{BA3880A5-D1BA-4E83-B368-0E4738B7756E}" type="presOf" srcId="{16A0B9A1-D763-4D1A-8888-89137A627012}" destId="{2BE0A816-7E0F-4B4C-AA4A-B509905E9589}" srcOrd="0" destOrd="0" presId="urn:microsoft.com/office/officeart/2005/8/layout/process1"/>
    <dgm:cxn modelId="{C91CD7AE-0501-4B43-89F8-B0C8BD07C656}" type="presOf" srcId="{85DF82B5-D8F7-4DEB-B020-1BEDDFB07121}" destId="{A9ACE250-DC4E-4BCA-B408-6BBC4F0D9004}" srcOrd="0" destOrd="0" presId="urn:microsoft.com/office/officeart/2005/8/layout/process1"/>
    <dgm:cxn modelId="{594374BC-83A6-467E-8BD9-969E027F378B}" type="presOf" srcId="{85DF82B5-D8F7-4DEB-B020-1BEDDFB07121}" destId="{3691ED9A-6A34-4062-AE69-FACCCB92A327}" srcOrd="1" destOrd="0" presId="urn:microsoft.com/office/officeart/2005/8/layout/process1"/>
    <dgm:cxn modelId="{105B2CDE-D2EA-436E-A8F6-A6BE7634EB95}" srcId="{AF9C58BA-DB6E-4346-AE36-933412AEA346}" destId="{472CF19A-13F8-4661-966A-56B0F5CDFBE5}" srcOrd="0" destOrd="0" parTransId="{22062465-218C-42D4-9807-0C5F37D26B67}" sibTransId="{FDBC135F-EF14-4007-A2F6-116ADA6DF4BD}"/>
    <dgm:cxn modelId="{CD8B3FE5-BFA3-4F15-9B71-D4182D0D972B}" srcId="{AF9C58BA-DB6E-4346-AE36-933412AEA346}" destId="{465ECF47-C405-444D-A374-7311BF3ECB20}" srcOrd="4" destOrd="0" parTransId="{5FE2A484-06FF-4840-96F5-3B41942159EF}" sibTransId="{7B51A6DE-8AF8-4941-B47F-CEFD1C744613}"/>
    <dgm:cxn modelId="{2206FEE5-BB24-4D54-97A2-4CAE1A2C36EA}" type="presOf" srcId="{44923260-E5CB-441F-B3BB-CD6BF62D71C2}" destId="{320C5DC4-9A14-4082-8833-DB2F16445AA3}" srcOrd="1" destOrd="0" presId="urn:microsoft.com/office/officeart/2005/8/layout/process1"/>
    <dgm:cxn modelId="{420F1BE9-BA08-426C-B496-5D3C881B235B}" type="presOf" srcId="{472CF19A-13F8-4661-966A-56B0F5CDFBE5}" destId="{FB80ADD7-374D-4EB5-8ED1-1578B1512C67}" srcOrd="0" destOrd="0" presId="urn:microsoft.com/office/officeart/2005/8/layout/process1"/>
    <dgm:cxn modelId="{92455FED-D8E8-4A0A-91E7-E5DD92B8419F}" type="presOf" srcId="{FDBC135F-EF14-4007-A2F6-116ADA6DF4BD}" destId="{31F27120-D405-4997-B264-B94397889546}" srcOrd="1" destOrd="0" presId="urn:microsoft.com/office/officeart/2005/8/layout/process1"/>
    <dgm:cxn modelId="{BE1F13F8-4D2A-4A5A-8D93-A67AC965AF68}" type="presOf" srcId="{16A0B9A1-D763-4D1A-8888-89137A627012}" destId="{66F51B7B-C0A2-40D5-B11C-D4760D4FBBF0}" srcOrd="1" destOrd="0" presId="urn:microsoft.com/office/officeart/2005/8/layout/process1"/>
    <dgm:cxn modelId="{CAB177F0-319D-49C2-80A9-19F3C5BF4D32}" type="presParOf" srcId="{D27181A2-E396-4056-8A7F-1EC46A6948CA}" destId="{FB80ADD7-374D-4EB5-8ED1-1578B1512C67}" srcOrd="0" destOrd="0" presId="urn:microsoft.com/office/officeart/2005/8/layout/process1"/>
    <dgm:cxn modelId="{26F1E5F9-EF25-4BAD-834D-62C02C822154}" type="presParOf" srcId="{D27181A2-E396-4056-8A7F-1EC46A6948CA}" destId="{20439D40-22E9-40EC-922C-38042B4EEE9F}" srcOrd="1" destOrd="0" presId="urn:microsoft.com/office/officeart/2005/8/layout/process1"/>
    <dgm:cxn modelId="{FA5A57CE-2C6A-4C22-9609-58786DB3321A}" type="presParOf" srcId="{20439D40-22E9-40EC-922C-38042B4EEE9F}" destId="{31F27120-D405-4997-B264-B94397889546}" srcOrd="0" destOrd="0" presId="urn:microsoft.com/office/officeart/2005/8/layout/process1"/>
    <dgm:cxn modelId="{DCA50260-AB59-4771-943E-6632B2D9B6A9}" type="presParOf" srcId="{D27181A2-E396-4056-8A7F-1EC46A6948CA}" destId="{933DE913-C4BE-42D6-8A44-4F872CA81CC8}" srcOrd="2" destOrd="0" presId="urn:microsoft.com/office/officeart/2005/8/layout/process1"/>
    <dgm:cxn modelId="{794C735B-F065-41C2-B857-BC19B71DDDAD}" type="presParOf" srcId="{D27181A2-E396-4056-8A7F-1EC46A6948CA}" destId="{2BE0A816-7E0F-4B4C-AA4A-B509905E9589}" srcOrd="3" destOrd="0" presId="urn:microsoft.com/office/officeart/2005/8/layout/process1"/>
    <dgm:cxn modelId="{ED7BA3A3-C7F4-4299-9616-41BE6FEF8EE8}" type="presParOf" srcId="{2BE0A816-7E0F-4B4C-AA4A-B509905E9589}" destId="{66F51B7B-C0A2-40D5-B11C-D4760D4FBBF0}" srcOrd="0" destOrd="0" presId="urn:microsoft.com/office/officeart/2005/8/layout/process1"/>
    <dgm:cxn modelId="{F55E0FD3-2982-4521-B6EE-0AF37301C552}" type="presParOf" srcId="{D27181A2-E396-4056-8A7F-1EC46A6948CA}" destId="{D0A8C52F-0D37-435B-B676-C146CDD84DC5}" srcOrd="4" destOrd="0" presId="urn:microsoft.com/office/officeart/2005/8/layout/process1"/>
    <dgm:cxn modelId="{B8D39F5E-F8BB-4A20-9038-FB39FC56DAA7}" type="presParOf" srcId="{D27181A2-E396-4056-8A7F-1EC46A6948CA}" destId="{5FB43547-77B4-4EBA-99F3-6FC6DC181162}" srcOrd="5" destOrd="0" presId="urn:microsoft.com/office/officeart/2005/8/layout/process1"/>
    <dgm:cxn modelId="{A3647575-3A72-42AA-B287-7E5393BAC01D}" type="presParOf" srcId="{5FB43547-77B4-4EBA-99F3-6FC6DC181162}" destId="{320C5DC4-9A14-4082-8833-DB2F16445AA3}" srcOrd="0" destOrd="0" presId="urn:microsoft.com/office/officeart/2005/8/layout/process1"/>
    <dgm:cxn modelId="{C883528B-B0D2-46C7-8C36-DD196B9317F2}" type="presParOf" srcId="{D27181A2-E396-4056-8A7F-1EC46A6948CA}" destId="{71CD6699-2874-48F7-8F7C-E730850D730C}" srcOrd="6" destOrd="0" presId="urn:microsoft.com/office/officeart/2005/8/layout/process1"/>
    <dgm:cxn modelId="{E6947ECF-38AC-4AC2-8F90-801C1FC45DFD}" type="presParOf" srcId="{D27181A2-E396-4056-8A7F-1EC46A6948CA}" destId="{A9ACE250-DC4E-4BCA-B408-6BBC4F0D9004}" srcOrd="7" destOrd="0" presId="urn:microsoft.com/office/officeart/2005/8/layout/process1"/>
    <dgm:cxn modelId="{53B8933E-0C7E-477D-AEA0-946A7B078B60}" type="presParOf" srcId="{A9ACE250-DC4E-4BCA-B408-6BBC4F0D9004}" destId="{3691ED9A-6A34-4062-AE69-FACCCB92A327}" srcOrd="0" destOrd="0" presId="urn:microsoft.com/office/officeart/2005/8/layout/process1"/>
    <dgm:cxn modelId="{D336D381-2D21-4EE1-ABDC-AE820576670D}" type="presParOf" srcId="{D27181A2-E396-4056-8A7F-1EC46A6948CA}" destId="{E017C97C-4F7D-4DDA-B8F2-045F41C7D088}" srcOrd="8" destOrd="0" presId="urn:microsoft.com/office/officeart/2005/8/layout/process1"/>
    <dgm:cxn modelId="{3CF9AA86-88C5-4062-8C0B-2038280CC2A3}" type="presParOf" srcId="{D27181A2-E396-4056-8A7F-1EC46A6948CA}" destId="{83AA3BD6-A988-4ABE-8581-DB198DDB597B}" srcOrd="9" destOrd="0" presId="urn:microsoft.com/office/officeart/2005/8/layout/process1"/>
    <dgm:cxn modelId="{EFE80AE1-0628-4369-97FF-A4E2825434A7}" type="presParOf" srcId="{83AA3BD6-A988-4ABE-8581-DB198DDB597B}" destId="{F6E3C1CF-28D5-4C64-8861-52F75684ECF6}" srcOrd="0" destOrd="0" presId="urn:microsoft.com/office/officeart/2005/8/layout/process1"/>
    <dgm:cxn modelId="{189C955C-6507-4777-B97B-98866F911A2D}" type="presParOf" srcId="{D27181A2-E396-4056-8A7F-1EC46A6948CA}" destId="{BB9DF82E-D90C-4B0D-9F78-7EA8AB7D414F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ADD7-374D-4EB5-8ED1-1578B1512C67}">
      <dsp:nvSpPr>
        <dsp:cNvPr id="0" name=""/>
        <dsp:cNvSpPr/>
      </dsp:nvSpPr>
      <dsp:spPr>
        <a:xfrm>
          <a:off x="0" y="1846908"/>
          <a:ext cx="1457325" cy="8743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tx1"/>
              </a:solidFill>
            </a:rPr>
            <a:t>Dokumentumbetöltés</a:t>
          </a:r>
        </a:p>
      </dsp:txBody>
      <dsp:txXfrm>
        <a:off x="25610" y="1872518"/>
        <a:ext cx="1406105" cy="823175"/>
      </dsp:txXfrm>
    </dsp:sp>
    <dsp:sp modelId="{20439D40-22E9-40EC-922C-38042B4EEE9F}">
      <dsp:nvSpPr>
        <dsp:cNvPr id="0" name=""/>
        <dsp:cNvSpPr/>
      </dsp:nvSpPr>
      <dsp:spPr>
        <a:xfrm>
          <a:off x="1603057" y="2103397"/>
          <a:ext cx="308952" cy="36141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1603057" y="2175680"/>
        <a:ext cx="216266" cy="216850"/>
      </dsp:txXfrm>
    </dsp:sp>
    <dsp:sp modelId="{933DE913-C4BE-42D6-8A44-4F872CA81CC8}">
      <dsp:nvSpPr>
        <dsp:cNvPr id="0" name=""/>
        <dsp:cNvSpPr/>
      </dsp:nvSpPr>
      <dsp:spPr>
        <a:xfrm>
          <a:off x="2040255" y="1846908"/>
          <a:ext cx="1457325" cy="8743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tx1"/>
              </a:solidFill>
            </a:rPr>
            <a:t>Szövegfeldolgozás</a:t>
          </a:r>
        </a:p>
      </dsp:txBody>
      <dsp:txXfrm>
        <a:off x="2065865" y="1872518"/>
        <a:ext cx="1406105" cy="823175"/>
      </dsp:txXfrm>
    </dsp:sp>
    <dsp:sp modelId="{2BE0A816-7E0F-4B4C-AA4A-B509905E9589}">
      <dsp:nvSpPr>
        <dsp:cNvPr id="0" name=""/>
        <dsp:cNvSpPr/>
      </dsp:nvSpPr>
      <dsp:spPr>
        <a:xfrm>
          <a:off x="3643312" y="2103397"/>
          <a:ext cx="308952" cy="36141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3643312" y="2175680"/>
        <a:ext cx="216266" cy="216850"/>
      </dsp:txXfrm>
    </dsp:sp>
    <dsp:sp modelId="{D0A8C52F-0D37-435B-B676-C146CDD84DC5}">
      <dsp:nvSpPr>
        <dsp:cNvPr id="0" name=""/>
        <dsp:cNvSpPr/>
      </dsp:nvSpPr>
      <dsp:spPr>
        <a:xfrm>
          <a:off x="4080510" y="1846908"/>
          <a:ext cx="1457325" cy="8743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 err="1">
              <a:solidFill>
                <a:schemeClr val="tx1"/>
              </a:solidFill>
            </a:rPr>
            <a:t>Vektorizálás</a:t>
          </a:r>
          <a:endParaRPr lang="hu-HU" sz="1100" kern="1200" dirty="0">
            <a:solidFill>
              <a:schemeClr val="tx1"/>
            </a:solidFill>
          </a:endParaRPr>
        </a:p>
      </dsp:txBody>
      <dsp:txXfrm>
        <a:off x="4106120" y="1872518"/>
        <a:ext cx="1406105" cy="823175"/>
      </dsp:txXfrm>
    </dsp:sp>
    <dsp:sp modelId="{5FB43547-77B4-4EBA-99F3-6FC6DC181162}">
      <dsp:nvSpPr>
        <dsp:cNvPr id="0" name=""/>
        <dsp:cNvSpPr/>
      </dsp:nvSpPr>
      <dsp:spPr>
        <a:xfrm>
          <a:off x="5683567" y="2103397"/>
          <a:ext cx="308952" cy="36141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5683567" y="2175680"/>
        <a:ext cx="216266" cy="216850"/>
      </dsp:txXfrm>
    </dsp:sp>
    <dsp:sp modelId="{71CD6699-2874-48F7-8F7C-E730850D730C}">
      <dsp:nvSpPr>
        <dsp:cNvPr id="0" name=""/>
        <dsp:cNvSpPr/>
      </dsp:nvSpPr>
      <dsp:spPr>
        <a:xfrm>
          <a:off x="6120765" y="1846908"/>
          <a:ext cx="1457325" cy="8743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tx1"/>
              </a:solidFill>
            </a:rPr>
            <a:t>Vektortárolás</a:t>
          </a:r>
        </a:p>
      </dsp:txBody>
      <dsp:txXfrm>
        <a:off x="6146375" y="1872518"/>
        <a:ext cx="1406105" cy="823175"/>
      </dsp:txXfrm>
    </dsp:sp>
    <dsp:sp modelId="{A9ACE250-DC4E-4BCA-B408-6BBC4F0D9004}">
      <dsp:nvSpPr>
        <dsp:cNvPr id="0" name=""/>
        <dsp:cNvSpPr/>
      </dsp:nvSpPr>
      <dsp:spPr>
        <a:xfrm>
          <a:off x="7723823" y="2103397"/>
          <a:ext cx="308952" cy="36141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7723823" y="2175680"/>
        <a:ext cx="216266" cy="216850"/>
      </dsp:txXfrm>
    </dsp:sp>
    <dsp:sp modelId="{E017C97C-4F7D-4DDA-B8F2-045F41C7D088}">
      <dsp:nvSpPr>
        <dsp:cNvPr id="0" name=""/>
        <dsp:cNvSpPr/>
      </dsp:nvSpPr>
      <dsp:spPr>
        <a:xfrm>
          <a:off x="8161020" y="1846908"/>
          <a:ext cx="1457325" cy="8743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tx1"/>
              </a:solidFill>
            </a:rPr>
            <a:t>Lekérdezés</a:t>
          </a:r>
        </a:p>
      </dsp:txBody>
      <dsp:txXfrm>
        <a:off x="8186630" y="1872518"/>
        <a:ext cx="1406105" cy="823175"/>
      </dsp:txXfrm>
    </dsp:sp>
    <dsp:sp modelId="{83AA3BD6-A988-4ABE-8581-DB198DDB597B}">
      <dsp:nvSpPr>
        <dsp:cNvPr id="0" name=""/>
        <dsp:cNvSpPr/>
      </dsp:nvSpPr>
      <dsp:spPr>
        <a:xfrm>
          <a:off x="9764078" y="2103397"/>
          <a:ext cx="308952" cy="36141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9764078" y="2175680"/>
        <a:ext cx="216266" cy="216850"/>
      </dsp:txXfrm>
    </dsp:sp>
    <dsp:sp modelId="{BB9DF82E-D90C-4B0D-9F78-7EA8AB7D414F}">
      <dsp:nvSpPr>
        <dsp:cNvPr id="0" name=""/>
        <dsp:cNvSpPr/>
      </dsp:nvSpPr>
      <dsp:spPr>
        <a:xfrm>
          <a:off x="10201275" y="1846908"/>
          <a:ext cx="1457325" cy="8743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tx1"/>
              </a:solidFill>
            </a:rPr>
            <a:t>Láncolás (válasz)</a:t>
          </a:r>
        </a:p>
      </dsp:txBody>
      <dsp:txXfrm>
        <a:off x="10226885" y="1872518"/>
        <a:ext cx="1406105" cy="82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75EA9-B5A5-41F4-A698-A9109971B653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C0F7A-0B89-42A7-A5F7-F21ADAEBEB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4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DFCB-9AB2-4C9F-8AC9-D711BA92F403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7C95-E389-4182-BE6F-6E0556E73856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334-795E-48B6-A2F2-CEAA287CEEDD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3859-3727-44CF-94E0-C4FCE90542D6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22F-F517-43B6-8031-2A1CB1424EF5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35DC-FEA0-4958-8A85-C4A71975EDE8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4F0A-817D-48D4-9CA8-76A12C2AA252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7E79-737B-4A71-8DB8-68E8AAE56D2C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24C-DAD1-4B53-9292-34A36F82AD75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3D7-18F4-4FF3-9584-062F44BA737F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D22603-AD05-4F7E-A946-0CCD5F3E7A5F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12B9C7-531D-4BF8-9DD6-98B7CBEB1FB6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5.jpe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8511D0-788B-49C2-4FA1-97760C568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cap="none" dirty="0"/>
              <a:t>Dokumentumfeldolgozáson alapuló magyar nyelvű chat AI RAG technológiával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29EEE8-9E60-1534-CAFA-DE4391B4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452" y="4263028"/>
            <a:ext cx="7321095" cy="17354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u-HU" dirty="0"/>
              <a:t>Önálló laboratórium 2 – Szladek Máté (TGPZTT)</a:t>
            </a:r>
          </a:p>
          <a:p>
            <a:pPr marL="457200" indent="-457200">
              <a:buAutoNum type="arabicPeriod"/>
            </a:pPr>
            <a:r>
              <a:rPr lang="hu-HU" dirty="0"/>
              <a:t>Konzulensek: </a:t>
            </a:r>
            <a:r>
              <a:rPr lang="hu-HU" dirty="0" err="1"/>
              <a:t>Gyires</a:t>
            </a:r>
            <a:r>
              <a:rPr lang="hu-HU" dirty="0"/>
              <a:t>-Tóth Bálint és Ónozó Lívia </a:t>
            </a:r>
          </a:p>
          <a:p>
            <a:pPr marL="457200" indent="-457200">
              <a:buAutoNum type="arabicPeriod"/>
            </a:pPr>
            <a:r>
              <a:rPr lang="hu-HU" dirty="0"/>
              <a:t>https://github.com/TGPZTT/Onlab2</a:t>
            </a:r>
          </a:p>
          <a:p>
            <a:pPr marL="457200" indent="-457200">
              <a:buAutoNum type="arabicPeriod"/>
            </a:pPr>
            <a:r>
              <a:rPr lang="hu-HU" dirty="0"/>
              <a:t>2024.05.21.</a:t>
            </a:r>
          </a:p>
        </p:txBody>
      </p:sp>
      <p:pic>
        <p:nvPicPr>
          <p:cNvPr id="4" name="Picture 2" descr="Számítástudományi és Információelméleti Tanszék">
            <a:extLst>
              <a:ext uri="{FF2B5EF4-FFF2-40B4-BE49-F238E27FC236}">
                <a16:creationId xmlns:a16="http://schemas.microsoft.com/office/drawing/2014/main" id="{9F8BA031-C32D-E8FC-313A-F9B36418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07" y="285943"/>
            <a:ext cx="2777218" cy="8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657BD5-D43F-E92C-74E4-609A0BD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46B9249-4574-5540-4944-AACBB75AE3A9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6137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7007-C95F-961E-78AB-D9EB7858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bemutatása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CE0A9A-131E-BF0B-59AE-6F44319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930F263-96FE-1200-7B9A-3558CB9A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5746">
            <a:off x="777957" y="1967948"/>
            <a:ext cx="2906359" cy="4536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BAD18FD-96BD-0BEB-D3AF-94CBC642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53" y="2653815"/>
            <a:ext cx="2520687" cy="4101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A9C9B55-37A2-D40D-DE91-8511E589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5008">
            <a:off x="2919891" y="3399938"/>
            <a:ext cx="1921645" cy="3152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Chatting PNGs for Free Download">
            <a:extLst>
              <a:ext uri="{FF2B5EF4-FFF2-40B4-BE49-F238E27FC236}">
                <a16:creationId xmlns:a16="http://schemas.microsoft.com/office/drawing/2014/main" id="{2009E7F4-4B41-29D4-9EFD-174C2B8E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6932">
            <a:off x="7788296" y="3143356"/>
            <a:ext cx="2120872" cy="21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ll E Icon | Wall-E Iconpack | Noctuline">
            <a:extLst>
              <a:ext uri="{FF2B5EF4-FFF2-40B4-BE49-F238E27FC236}">
                <a16:creationId xmlns:a16="http://schemas.microsoft.com/office/drawing/2014/main" id="{FC606C0B-7C24-4AFE-E9EA-5421FAC6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44" y="3716935"/>
            <a:ext cx="2350169" cy="23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D01DDA8C-D8FB-4366-8277-8D8A74ED6220}"/>
              </a:ext>
            </a:extLst>
          </p:cNvPr>
          <p:cNvSpPr/>
          <p:nvPr/>
        </p:nvSpPr>
        <p:spPr>
          <a:xfrm>
            <a:off x="4844649" y="5191284"/>
            <a:ext cx="1375951" cy="523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32" name="Picture 8" descr="3d Character PNG Transparent Images Free Download | Vector Files | Pngtree">
            <a:extLst>
              <a:ext uri="{FF2B5EF4-FFF2-40B4-BE49-F238E27FC236}">
                <a16:creationId xmlns:a16="http://schemas.microsoft.com/office/drawing/2014/main" id="{2A586686-E9DD-B417-17BD-7F45D29C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14" y="3013319"/>
            <a:ext cx="3355248" cy="33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941EBCB5-50E1-0900-38AC-8C05096A93BF}"/>
              </a:ext>
            </a:extLst>
          </p:cNvPr>
          <p:cNvSpPr txBox="1"/>
          <p:nvPr/>
        </p:nvSpPr>
        <p:spPr>
          <a:xfrm>
            <a:off x="5195113" y="2283775"/>
            <a:ext cx="4746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feltétlenül strukturált kérdések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Pontos válaszok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Hivatkozások (forrás)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Magyar nyelvű válasz (lehet angol a forrás)</a:t>
            </a: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9224C6-8DEC-3B59-5BBB-682B0F098745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79612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églalap 32">
            <a:extLst>
              <a:ext uri="{FF2B5EF4-FFF2-40B4-BE49-F238E27FC236}">
                <a16:creationId xmlns:a16="http://schemas.microsoft.com/office/drawing/2014/main" id="{C30321AB-E9F9-A9D0-D3E4-94953BF42BA7}"/>
              </a:ext>
            </a:extLst>
          </p:cNvPr>
          <p:cNvSpPr/>
          <p:nvPr/>
        </p:nvSpPr>
        <p:spPr>
          <a:xfrm>
            <a:off x="4087103" y="3337595"/>
            <a:ext cx="2406318" cy="646331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FBCE1FE3-5BD2-4E39-E02F-F91FD653949A}"/>
              </a:ext>
            </a:extLst>
          </p:cNvPr>
          <p:cNvSpPr/>
          <p:nvPr/>
        </p:nvSpPr>
        <p:spPr>
          <a:xfrm>
            <a:off x="4087103" y="2517740"/>
            <a:ext cx="2406318" cy="646331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6F97416-7F56-1CCF-6FD6-0BDA45A35195}"/>
              </a:ext>
            </a:extLst>
          </p:cNvPr>
          <p:cNvSpPr/>
          <p:nvPr/>
        </p:nvSpPr>
        <p:spPr>
          <a:xfrm>
            <a:off x="131825" y="1575125"/>
            <a:ext cx="3332922" cy="1300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C027007-C95F-961E-78AB-D9EB7858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779" y="196066"/>
            <a:ext cx="7729728" cy="1188720"/>
          </a:xfrm>
        </p:spPr>
        <p:txBody>
          <a:bodyPr/>
          <a:lstStyle/>
          <a:p>
            <a:r>
              <a:rPr lang="hu-HU" dirty="0"/>
              <a:t>megoldások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CE0A9A-131E-BF0B-59AE-6F44319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D64068D-3376-250D-884C-1FB28F1CC30A}"/>
              </a:ext>
            </a:extLst>
          </p:cNvPr>
          <p:cNvSpPr txBox="1"/>
          <p:nvPr/>
        </p:nvSpPr>
        <p:spPr>
          <a:xfrm>
            <a:off x="131825" y="1575125"/>
            <a:ext cx="249105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Kulcsszavas keresés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50152FD-95F0-5DF4-9C88-1DFEB9660744}"/>
              </a:ext>
            </a:extLst>
          </p:cNvPr>
          <p:cNvSpPr txBox="1"/>
          <p:nvPr/>
        </p:nvSpPr>
        <p:spPr>
          <a:xfrm>
            <a:off x="131825" y="1897827"/>
            <a:ext cx="320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339933"/>
                </a:solidFill>
              </a:rPr>
              <a:t>Nagyon egyszerű</a:t>
            </a:r>
          </a:p>
          <a:p>
            <a:r>
              <a:rPr lang="hu-HU" dirty="0">
                <a:solidFill>
                  <a:srgbClr val="339933"/>
                </a:solidFill>
              </a:rPr>
              <a:t>Könnyen implementálható</a:t>
            </a:r>
          </a:p>
          <a:p>
            <a:r>
              <a:rPr lang="hu-HU" dirty="0">
                <a:solidFill>
                  <a:srgbClr val="C00000"/>
                </a:solidFill>
              </a:rPr>
              <a:t>Kontextus nem vizsgál, pontatlan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1C81A046-BA31-D035-0ECC-57F714208596}"/>
              </a:ext>
            </a:extLst>
          </p:cNvPr>
          <p:cNvSpPr/>
          <p:nvPr/>
        </p:nvSpPr>
        <p:spPr>
          <a:xfrm>
            <a:off x="131825" y="3436373"/>
            <a:ext cx="3332922" cy="1300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CA73A81-4CAC-CD39-B9EE-2BCDBA93FD53}"/>
              </a:ext>
            </a:extLst>
          </p:cNvPr>
          <p:cNvSpPr txBox="1"/>
          <p:nvPr/>
        </p:nvSpPr>
        <p:spPr>
          <a:xfrm>
            <a:off x="131825" y="3436373"/>
            <a:ext cx="249105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Szemantikus keresés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2A7F4EF-14D2-8997-E2B2-4889A0201F28}"/>
              </a:ext>
            </a:extLst>
          </p:cNvPr>
          <p:cNvSpPr txBox="1"/>
          <p:nvPr/>
        </p:nvSpPr>
        <p:spPr>
          <a:xfrm>
            <a:off x="131825" y="3759075"/>
            <a:ext cx="320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339933"/>
                </a:solidFill>
              </a:rPr>
              <a:t>A szöveg jelentését is ismeri (vektoros reprezentációk)</a:t>
            </a:r>
          </a:p>
          <a:p>
            <a:r>
              <a:rPr lang="hu-HU" dirty="0">
                <a:solidFill>
                  <a:srgbClr val="C00000"/>
                </a:solidFill>
              </a:rPr>
              <a:t>Módszertani korlátok: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82E54577-5174-992B-4BEF-442E8CABA1E2}"/>
              </a:ext>
            </a:extLst>
          </p:cNvPr>
          <p:cNvSpPr/>
          <p:nvPr/>
        </p:nvSpPr>
        <p:spPr>
          <a:xfrm>
            <a:off x="131825" y="5297621"/>
            <a:ext cx="3332922" cy="1300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0147F98-8500-303E-01C0-20F9C2BE7B25}"/>
              </a:ext>
            </a:extLst>
          </p:cNvPr>
          <p:cNvSpPr txBox="1"/>
          <p:nvPr/>
        </p:nvSpPr>
        <p:spPr>
          <a:xfrm>
            <a:off x="131825" y="5297621"/>
            <a:ext cx="249105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Q&amp;A rendszerek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E820384-BDF4-0FBB-671E-1391DFE978AF}"/>
              </a:ext>
            </a:extLst>
          </p:cNvPr>
          <p:cNvSpPr txBox="1"/>
          <p:nvPr/>
        </p:nvSpPr>
        <p:spPr>
          <a:xfrm>
            <a:off x="131825" y="5620323"/>
            <a:ext cx="320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339933"/>
                </a:solidFill>
              </a:rPr>
              <a:t>Információkinyerési technológia</a:t>
            </a:r>
          </a:p>
          <a:p>
            <a:r>
              <a:rPr lang="hu-HU" dirty="0">
                <a:solidFill>
                  <a:srgbClr val="339933"/>
                </a:solidFill>
              </a:rPr>
              <a:t>Mély tanulás megjelenésével óriási fejlődésnek indult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06729451-468B-FB02-DB53-6E7656367E3E}"/>
              </a:ext>
            </a:extLst>
          </p:cNvPr>
          <p:cNvSpPr txBox="1"/>
          <p:nvPr/>
        </p:nvSpPr>
        <p:spPr>
          <a:xfrm>
            <a:off x="2343779" y="4327999"/>
            <a:ext cx="1534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rgbClr val="C00000"/>
                </a:solidFill>
              </a:rPr>
              <a:t>Lexikai homonímia</a:t>
            </a:r>
          </a:p>
          <a:p>
            <a:r>
              <a:rPr lang="hu-HU" sz="1000" dirty="0">
                <a:solidFill>
                  <a:srgbClr val="C00000"/>
                </a:solidFill>
              </a:rPr>
              <a:t>Out-of-</a:t>
            </a:r>
            <a:r>
              <a:rPr lang="hu-HU" sz="1000" dirty="0" err="1">
                <a:solidFill>
                  <a:srgbClr val="C00000"/>
                </a:solidFill>
              </a:rPr>
              <a:t>vocabulary</a:t>
            </a:r>
            <a:endParaRPr lang="hu-HU" sz="1000" dirty="0">
              <a:solidFill>
                <a:srgbClr val="C00000"/>
              </a:solidFill>
            </a:endParaRPr>
          </a:p>
          <a:p>
            <a:endParaRPr lang="hu-HU" dirty="0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C776C725-D0CC-5659-1D40-50E543D0E1FF}"/>
              </a:ext>
            </a:extLst>
          </p:cNvPr>
          <p:cNvSpPr/>
          <p:nvPr/>
        </p:nvSpPr>
        <p:spPr>
          <a:xfrm>
            <a:off x="7249026" y="1624263"/>
            <a:ext cx="4638173" cy="3820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368E9AE-B545-18E4-1939-4FC81963D7E8}"/>
              </a:ext>
            </a:extLst>
          </p:cNvPr>
          <p:cNvSpPr txBox="1"/>
          <p:nvPr/>
        </p:nvSpPr>
        <p:spPr>
          <a:xfrm>
            <a:off x="4078625" y="2642145"/>
            <a:ext cx="184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Témamodellezés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A99C926-870B-C582-8D7D-CEF59DD5C433}"/>
              </a:ext>
            </a:extLst>
          </p:cNvPr>
          <p:cNvSpPr txBox="1"/>
          <p:nvPr/>
        </p:nvSpPr>
        <p:spPr>
          <a:xfrm>
            <a:off x="4029709" y="3345179"/>
            <a:ext cx="240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Transzformer</a:t>
            </a:r>
            <a:r>
              <a:rPr lang="hu-HU" dirty="0"/>
              <a:t> modellek </a:t>
            </a:r>
            <a:r>
              <a:rPr lang="hu-HU" dirty="0" err="1"/>
              <a:t>fine-tuningolása</a:t>
            </a:r>
            <a:endParaRPr lang="hu-HU" dirty="0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7BAC3770-4C18-D566-3BFB-AF73C74E2130}"/>
              </a:ext>
            </a:extLst>
          </p:cNvPr>
          <p:cNvSpPr/>
          <p:nvPr/>
        </p:nvSpPr>
        <p:spPr>
          <a:xfrm>
            <a:off x="4087103" y="4167393"/>
            <a:ext cx="2406318" cy="6463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3D39CBB-4B27-5C00-A704-E9D2880BAC36}"/>
              </a:ext>
            </a:extLst>
          </p:cNvPr>
          <p:cNvSpPr txBox="1"/>
          <p:nvPr/>
        </p:nvSpPr>
        <p:spPr>
          <a:xfrm>
            <a:off x="4063600" y="4297024"/>
            <a:ext cx="240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Még sok más…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7EDDC7FF-9886-56E2-617F-413974B6CACA}"/>
              </a:ext>
            </a:extLst>
          </p:cNvPr>
          <p:cNvSpPr txBox="1"/>
          <p:nvPr/>
        </p:nvSpPr>
        <p:spPr>
          <a:xfrm>
            <a:off x="7256558" y="1624263"/>
            <a:ext cx="388105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RAG - </a:t>
            </a:r>
            <a:r>
              <a:rPr lang="hu-HU" dirty="0" err="1"/>
              <a:t>Retreival</a:t>
            </a:r>
            <a:r>
              <a:rPr lang="hu-HU" dirty="0"/>
              <a:t> </a:t>
            </a:r>
            <a:r>
              <a:rPr lang="hu-HU" dirty="0" err="1"/>
              <a:t>Augmented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DC4C37C-618B-0B96-1802-FA9615DA01A8}"/>
              </a:ext>
            </a:extLst>
          </p:cNvPr>
          <p:cNvSpPr txBox="1"/>
          <p:nvPr/>
        </p:nvSpPr>
        <p:spPr>
          <a:xfrm>
            <a:off x="7256557" y="2088147"/>
            <a:ext cx="45404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dirty="0"/>
              <a:t>Generatív- és információ-visszakeresési (IR) modell ötvözése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dirty="0"/>
              <a:t>Egyszerre ad választ és tanul is. (A legtöbb megoldás külön lépésekben csinálja)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dirty="0"/>
              <a:t>Kontextusérzékeny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dirty="0"/>
              <a:t>Iteratív válaszfinomítás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dirty="0"/>
              <a:t>Tudásintegrálás – a nyelvi modell meglévő tudása + a visszakeresett információk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82324D33-5704-4262-FE6D-BF2C1E3ACCA1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179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884A6-9A89-D29B-96FD-E74BB253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3092"/>
            <a:ext cx="7729728" cy="1188720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Felhasznált komponensek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F008A0-48BD-81F4-D660-60761F59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85" y="2181765"/>
            <a:ext cx="4394951" cy="2570060"/>
          </a:xfrm>
        </p:spPr>
        <p:txBody>
          <a:bodyPr/>
          <a:lstStyle/>
          <a:p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arxiv</a:t>
            </a:r>
            <a:endParaRPr lang="hu-H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FIASS vektortároló</a:t>
            </a:r>
            <a:r>
              <a:rPr lang="hu-HU" dirty="0">
                <a:solidFill>
                  <a:srgbClr val="212121"/>
                </a:solidFill>
                <a:latin typeface="Roboto" panose="02000000000000000000" pitchFamily="2" charset="0"/>
              </a:rPr>
              <a:t> (META – facebook)</a:t>
            </a:r>
            <a:endParaRPr lang="hu-H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RAG-os </a:t>
            </a: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LangChain</a:t>
            </a:r>
            <a:endParaRPr lang="hu-H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hu-HU" dirty="0" err="1">
                <a:solidFill>
                  <a:srgbClr val="212121"/>
                </a:solidFill>
                <a:latin typeface="Roboto" panose="02000000000000000000" pitchFamily="2" charset="0"/>
              </a:rPr>
              <a:t>Gradio</a:t>
            </a:r>
            <a:r>
              <a:rPr lang="hu-HU" dirty="0">
                <a:solidFill>
                  <a:srgbClr val="212121"/>
                </a:solidFill>
                <a:latin typeface="Roboto" panose="02000000000000000000" pitchFamily="2" charset="0"/>
              </a:rPr>
              <a:t> chatbot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876CFC-C787-912D-82B9-71E2392B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44" y="5640839"/>
            <a:ext cx="1495634" cy="87642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D312EBB-E588-5DFD-CCDE-340E2D690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9" y="5433460"/>
            <a:ext cx="3385931" cy="1120542"/>
          </a:xfrm>
          <a:prstGeom prst="rect">
            <a:avLst/>
          </a:prstGeom>
        </p:spPr>
      </p:pic>
      <p:pic>
        <p:nvPicPr>
          <p:cNvPr id="3074" name="Picture 2" descr="数据库- Vector database entry guide: First acquaintance with Faiss, how to  convert data into vectors (1) - 个人文章- SegmentFault 思否">
            <a:extLst>
              <a:ext uri="{FF2B5EF4-FFF2-40B4-BE49-F238E27FC236}">
                <a16:creationId xmlns:a16="http://schemas.microsoft.com/office/drawing/2014/main" id="{32320DD0-005A-AFFA-84DA-3A85B90E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77" y="5483467"/>
            <a:ext cx="2429366" cy="10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ild a Langchain Helper Bot using Langchain | by Himanshu Bahuguna |  GoPenAI">
            <a:extLst>
              <a:ext uri="{FF2B5EF4-FFF2-40B4-BE49-F238E27FC236}">
                <a16:creationId xmlns:a16="http://schemas.microsoft.com/office/drawing/2014/main" id="{64543DC8-C436-250E-ED3F-EE6642798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9" y="5640839"/>
            <a:ext cx="1890740" cy="10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E1189A5-572E-1187-3218-7F8C9605D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989" y="2558430"/>
            <a:ext cx="2456263" cy="31235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AE28685-709B-E305-C3BF-89033877FED4}"/>
              </a:ext>
            </a:extLst>
          </p:cNvPr>
          <p:cNvSpPr txBox="1"/>
          <p:nvPr/>
        </p:nvSpPr>
        <p:spPr>
          <a:xfrm>
            <a:off x="5887967" y="3304694"/>
            <a:ext cx="2319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{'input': 'Tell me about Hungary!', 'history': '', 'context': '[Quote from Digital Economy And Society. A Cross Country Comparison Of Hungary And Ukraine] Table 2. Connectivity scores Source: EC (2017)\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nHungary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ranks 14th in this component, compared to\n16th in 2016. Hungary has made progress both in the supply 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nand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the demand side. Fast broadband coverage increased to \n81% from 78%. The Hungarian government launched two 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ninitiatives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to increase 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deman</a:t>
            </a:r>
            <a:r>
              <a:rPr lang="hu-HU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 </a:t>
            </a:r>
            <a:r>
              <a:rPr lang="hu-HU" sz="800" b="0" i="0" dirty="0">
                <a:solidFill>
                  <a:srgbClr val="007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[…]</a:t>
            </a:r>
            <a:r>
              <a:rPr lang="hu-HU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}</a:t>
            </a:r>
            <a:endParaRPr lang="hu-HU" sz="800" dirty="0">
              <a:solidFill>
                <a:srgbClr val="0070C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2B7392E-70FE-2C61-A028-5911B0365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558" y="2361880"/>
            <a:ext cx="3606473" cy="3077853"/>
          </a:xfrm>
          <a:prstGeom prst="rect">
            <a:avLst/>
          </a:prstGeom>
        </p:spPr>
      </p:pic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847E3376-F902-B008-6667-B182D81255DB}"/>
              </a:ext>
            </a:extLst>
          </p:cNvPr>
          <p:cNvSpPr/>
          <p:nvPr/>
        </p:nvSpPr>
        <p:spPr>
          <a:xfrm>
            <a:off x="7684289" y="2558430"/>
            <a:ext cx="523374" cy="282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F3B3399-2992-DB73-CFE1-22769DBA9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825" y="3900806"/>
            <a:ext cx="3523247" cy="1170443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89F4A01-31D3-A79B-609B-2F617C4824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002" y="4666549"/>
            <a:ext cx="1267002" cy="457264"/>
          </a:xfrm>
          <a:prstGeom prst="rect">
            <a:avLst/>
          </a:prstGeom>
        </p:spPr>
      </p:pic>
      <p:pic>
        <p:nvPicPr>
          <p:cNvPr id="17" name="Picture 2" descr="Számítástudományi és Információelméleti Tanszék">
            <a:extLst>
              <a:ext uri="{FF2B5EF4-FFF2-40B4-BE49-F238E27FC236}">
                <a16:creationId xmlns:a16="http://schemas.microsoft.com/office/drawing/2014/main" id="{7C12F173-C3B6-D09B-2B5C-1C67BFDF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1B6AEB28-8302-FE02-4053-28698C8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17745ED-DC41-5F30-5479-5CB2715AC67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61989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A45CA7-5AEB-DB8F-4248-BF69F260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RAG folyamat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0AA4F2-465E-187D-FA09-5F05E660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A507D0-AA0F-2F85-780F-0AF4B0FF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708194"/>
              </p:ext>
            </p:extLst>
          </p:nvPr>
        </p:nvGraphicFramePr>
        <p:xfrm>
          <a:off x="306804" y="719667"/>
          <a:ext cx="11658601" cy="456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FEB50B8B-BE62-7883-2675-40397F243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705746">
            <a:off x="242491" y="3807333"/>
            <a:ext cx="768607" cy="119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B3EA9E9-C8A9-87D0-8E33-B4155FD8D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213" y="3954522"/>
            <a:ext cx="666613" cy="1084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DD3101A-8144-72DD-0750-7D7DC19BDD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75008">
            <a:off x="1201090" y="4239296"/>
            <a:ext cx="508193" cy="833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3F03254-6458-BA8D-1529-5B04D41B5B81}"/>
              </a:ext>
            </a:extLst>
          </p:cNvPr>
          <p:cNvSpPr txBox="1"/>
          <p:nvPr/>
        </p:nvSpPr>
        <p:spPr>
          <a:xfrm>
            <a:off x="161878" y="6202906"/>
            <a:ext cx="168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+mj-lt"/>
              </a:rPr>
              <a:t>Akár különböző forrásokból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87A49E9-8959-E568-2572-7ED30DEEC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390" y="5438430"/>
            <a:ext cx="880228" cy="515802"/>
          </a:xfrm>
          <a:prstGeom prst="rect">
            <a:avLst/>
          </a:prstGeom>
        </p:spPr>
      </p:pic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09FE2B0-DB63-716B-3E36-F6A316D716AE}"/>
              </a:ext>
            </a:extLst>
          </p:cNvPr>
          <p:cNvCxnSpPr/>
          <p:nvPr/>
        </p:nvCxnSpPr>
        <p:spPr>
          <a:xfrm>
            <a:off x="2051384" y="3795963"/>
            <a:ext cx="0" cy="290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2C196424-B895-9449-D414-AF64724B3D57}"/>
              </a:ext>
            </a:extLst>
          </p:cNvPr>
          <p:cNvCxnSpPr/>
          <p:nvPr/>
        </p:nvCxnSpPr>
        <p:spPr>
          <a:xfrm>
            <a:off x="4140868" y="3795021"/>
            <a:ext cx="0" cy="290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7A2FB1FC-2758-5975-60EE-60AD2DF888F8}"/>
              </a:ext>
            </a:extLst>
          </p:cNvPr>
          <p:cNvCxnSpPr/>
          <p:nvPr/>
        </p:nvCxnSpPr>
        <p:spPr>
          <a:xfrm>
            <a:off x="6138109" y="3795021"/>
            <a:ext cx="0" cy="290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18BBB272-9EB9-9DCB-00E5-413798FAA5C3}"/>
              </a:ext>
            </a:extLst>
          </p:cNvPr>
          <p:cNvCxnSpPr/>
          <p:nvPr/>
        </p:nvCxnSpPr>
        <p:spPr>
          <a:xfrm>
            <a:off x="8197514" y="3795021"/>
            <a:ext cx="0" cy="290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FF66775-872F-70EC-B326-D0B86D6CD482}"/>
              </a:ext>
            </a:extLst>
          </p:cNvPr>
          <p:cNvCxnSpPr/>
          <p:nvPr/>
        </p:nvCxnSpPr>
        <p:spPr>
          <a:xfrm>
            <a:off x="10236867" y="3795021"/>
            <a:ext cx="0" cy="290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Bronzos arany színű professzionális olló - Csinoda.hu">
            <a:extLst>
              <a:ext uri="{FF2B5EF4-FFF2-40B4-BE49-F238E27FC236}">
                <a16:creationId xmlns:a16="http://schemas.microsoft.com/office/drawing/2014/main" id="{613D3191-859B-E384-1EFF-FC9A5352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88" y="4231520"/>
            <a:ext cx="1320672" cy="132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CFE09F35-95D4-8955-6D99-3A64DD84E0CB}"/>
              </a:ext>
            </a:extLst>
          </p:cNvPr>
          <p:cNvSpPr txBox="1"/>
          <p:nvPr/>
        </p:nvSpPr>
        <p:spPr>
          <a:xfrm>
            <a:off x="2073352" y="3954522"/>
            <a:ext cx="922510" cy="276999"/>
          </a:xfrm>
          <a:custGeom>
            <a:avLst/>
            <a:gdLst>
              <a:gd name="connsiteX0" fmla="*/ 0 w 922510"/>
              <a:gd name="connsiteY0" fmla="*/ 0 h 276999"/>
              <a:gd name="connsiteX1" fmla="*/ 452030 w 922510"/>
              <a:gd name="connsiteY1" fmla="*/ 0 h 276999"/>
              <a:gd name="connsiteX2" fmla="*/ 922510 w 922510"/>
              <a:gd name="connsiteY2" fmla="*/ 0 h 276999"/>
              <a:gd name="connsiteX3" fmla="*/ 922510 w 922510"/>
              <a:gd name="connsiteY3" fmla="*/ 276999 h 276999"/>
              <a:gd name="connsiteX4" fmla="*/ 452030 w 922510"/>
              <a:gd name="connsiteY4" fmla="*/ 276999 h 276999"/>
              <a:gd name="connsiteX5" fmla="*/ 0 w 922510"/>
              <a:gd name="connsiteY5" fmla="*/ 276999 h 276999"/>
              <a:gd name="connsiteX6" fmla="*/ 0 w 92251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510" h="276999" extrusionOk="0">
                <a:moveTo>
                  <a:pt x="0" y="0"/>
                </a:moveTo>
                <a:cubicBezTo>
                  <a:pt x="223154" y="-35578"/>
                  <a:pt x="228815" y="630"/>
                  <a:pt x="452030" y="0"/>
                </a:cubicBezTo>
                <a:cubicBezTo>
                  <a:pt x="675245" y="-630"/>
                  <a:pt x="795823" y="14576"/>
                  <a:pt x="922510" y="0"/>
                </a:cubicBezTo>
                <a:cubicBezTo>
                  <a:pt x="935485" y="70878"/>
                  <a:pt x="893787" y="143557"/>
                  <a:pt x="922510" y="276999"/>
                </a:cubicBezTo>
                <a:cubicBezTo>
                  <a:pt x="724202" y="284689"/>
                  <a:pt x="606013" y="270794"/>
                  <a:pt x="452030" y="276999"/>
                </a:cubicBezTo>
                <a:cubicBezTo>
                  <a:pt x="298047" y="283204"/>
                  <a:pt x="102040" y="256419"/>
                  <a:pt x="0" y="276999"/>
                </a:cubicBezTo>
                <a:cubicBezTo>
                  <a:pt x="-29973" y="200296"/>
                  <a:pt x="94" y="6310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7752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hu-HU" dirty="0"/>
              <a:t>Szöveg da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BEDF4700-E024-96A0-CD6D-1833AA3DD6E3}"/>
              </a:ext>
            </a:extLst>
          </p:cNvPr>
          <p:cNvSpPr txBox="1"/>
          <p:nvPr/>
        </p:nvSpPr>
        <p:spPr>
          <a:xfrm>
            <a:off x="3163338" y="3954521"/>
            <a:ext cx="922510" cy="276999"/>
          </a:xfrm>
          <a:custGeom>
            <a:avLst/>
            <a:gdLst>
              <a:gd name="connsiteX0" fmla="*/ 0 w 922510"/>
              <a:gd name="connsiteY0" fmla="*/ 0 h 276999"/>
              <a:gd name="connsiteX1" fmla="*/ 452030 w 922510"/>
              <a:gd name="connsiteY1" fmla="*/ 0 h 276999"/>
              <a:gd name="connsiteX2" fmla="*/ 922510 w 922510"/>
              <a:gd name="connsiteY2" fmla="*/ 0 h 276999"/>
              <a:gd name="connsiteX3" fmla="*/ 922510 w 922510"/>
              <a:gd name="connsiteY3" fmla="*/ 276999 h 276999"/>
              <a:gd name="connsiteX4" fmla="*/ 452030 w 922510"/>
              <a:gd name="connsiteY4" fmla="*/ 276999 h 276999"/>
              <a:gd name="connsiteX5" fmla="*/ 0 w 922510"/>
              <a:gd name="connsiteY5" fmla="*/ 276999 h 276999"/>
              <a:gd name="connsiteX6" fmla="*/ 0 w 92251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510" h="276999" extrusionOk="0">
                <a:moveTo>
                  <a:pt x="0" y="0"/>
                </a:moveTo>
                <a:cubicBezTo>
                  <a:pt x="223154" y="-35578"/>
                  <a:pt x="228815" y="630"/>
                  <a:pt x="452030" y="0"/>
                </a:cubicBezTo>
                <a:cubicBezTo>
                  <a:pt x="675245" y="-630"/>
                  <a:pt x="795823" y="14576"/>
                  <a:pt x="922510" y="0"/>
                </a:cubicBezTo>
                <a:cubicBezTo>
                  <a:pt x="935485" y="70878"/>
                  <a:pt x="893787" y="143557"/>
                  <a:pt x="922510" y="276999"/>
                </a:cubicBezTo>
                <a:cubicBezTo>
                  <a:pt x="724202" y="284689"/>
                  <a:pt x="606013" y="270794"/>
                  <a:pt x="452030" y="276999"/>
                </a:cubicBezTo>
                <a:cubicBezTo>
                  <a:pt x="298047" y="283204"/>
                  <a:pt x="102040" y="256419"/>
                  <a:pt x="0" y="276999"/>
                </a:cubicBezTo>
                <a:cubicBezTo>
                  <a:pt x="-29973" y="200296"/>
                  <a:pt x="94" y="6310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7752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dirty="0" err="1"/>
              <a:t>rabolás</a:t>
            </a:r>
            <a:endParaRPr lang="hu-HU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4501BAD-64E1-050C-5CF8-B13925390F51}"/>
              </a:ext>
            </a:extLst>
          </p:cNvPr>
          <p:cNvSpPr txBox="1"/>
          <p:nvPr/>
        </p:nvSpPr>
        <p:spPr>
          <a:xfrm>
            <a:off x="2188430" y="5552192"/>
            <a:ext cx="179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kern="50" dirty="0">
                <a:effectLst/>
                <a:latin typeface="+mj-lt"/>
                <a:ea typeface="DejaVu Sans"/>
                <a:cs typeface="FreeSans"/>
              </a:rPr>
              <a:t>1000 karakter méretű, de átfedő szövegszeletek</a:t>
            </a:r>
            <a:endParaRPr lang="hu-HU" sz="1600" dirty="0">
              <a:latin typeface="+mj-lt"/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4F69197-629C-B6E0-9E93-D66A37F6145B}"/>
              </a:ext>
            </a:extLst>
          </p:cNvPr>
          <p:cNvSpPr txBox="1"/>
          <p:nvPr/>
        </p:nvSpPr>
        <p:spPr>
          <a:xfrm>
            <a:off x="2039558" y="6478225"/>
            <a:ext cx="208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kern="50" dirty="0">
                <a:effectLst/>
                <a:latin typeface="+mj-lt"/>
                <a:ea typeface="DejaVu Sans"/>
                <a:cs typeface="FreeSans"/>
              </a:rPr>
              <a:t>Ha X&lt;200 akkor kuka</a:t>
            </a:r>
            <a:endParaRPr lang="hu-HU" sz="1600" dirty="0">
              <a:latin typeface="+mj-lt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F7F7A30D-620F-0236-5357-5F3C8F00386D}"/>
              </a:ext>
            </a:extLst>
          </p:cNvPr>
          <p:cNvSpPr txBox="1"/>
          <p:nvPr/>
        </p:nvSpPr>
        <p:spPr>
          <a:xfrm>
            <a:off x="2100506" y="3700606"/>
            <a:ext cx="18939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50" kern="5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DejaVu Sans"/>
                <a:cs typeface="FreeSans"/>
              </a:rPr>
              <a:t>RecursiveCharacterTextSplitter</a:t>
            </a:r>
            <a:endParaRPr lang="hu-HU" sz="10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89454ABC-629E-3283-7961-50E920AECE49}"/>
              </a:ext>
            </a:extLst>
          </p:cNvPr>
          <p:cNvSpPr txBox="1"/>
          <p:nvPr/>
        </p:nvSpPr>
        <p:spPr>
          <a:xfrm rot="21228112">
            <a:off x="4928282" y="4481547"/>
            <a:ext cx="1183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400" dirty="0"/>
              <a:t>nvolveqa_40k</a:t>
            </a:r>
          </a:p>
          <a:p>
            <a:pPr algn="ctr"/>
            <a:r>
              <a:rPr lang="hu-HU" sz="1400" dirty="0"/>
              <a:t>modell</a:t>
            </a:r>
          </a:p>
        </p:txBody>
      </p:sp>
      <p:pic>
        <p:nvPicPr>
          <p:cNvPr id="34" name="Picture 8" descr="LeChat Logo">
            <a:extLst>
              <a:ext uri="{FF2B5EF4-FFF2-40B4-BE49-F238E27FC236}">
                <a16:creationId xmlns:a16="http://schemas.microsoft.com/office/drawing/2014/main" id="{31DEE10F-E2DE-809E-A824-8D429773E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64"/>
          <a:stretch/>
        </p:blipFill>
        <p:spPr bwMode="auto">
          <a:xfrm>
            <a:off x="4370608" y="4621423"/>
            <a:ext cx="435382" cy="369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zövegdoboz 34">
            <a:extLst>
              <a:ext uri="{FF2B5EF4-FFF2-40B4-BE49-F238E27FC236}">
                <a16:creationId xmlns:a16="http://schemas.microsoft.com/office/drawing/2014/main" id="{1E7E968C-B1A7-C2D2-875A-1E976F41DCA2}"/>
              </a:ext>
            </a:extLst>
          </p:cNvPr>
          <p:cNvSpPr txBox="1"/>
          <p:nvPr/>
        </p:nvSpPr>
        <p:spPr>
          <a:xfrm>
            <a:off x="4372206" y="4026250"/>
            <a:ext cx="8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7C4CC09-10F4-4FF6-522B-A0203AEE92F8}"/>
              </a:ext>
            </a:extLst>
          </p:cNvPr>
          <p:cNvSpPr txBox="1"/>
          <p:nvPr/>
        </p:nvSpPr>
        <p:spPr>
          <a:xfrm>
            <a:off x="4085848" y="5191779"/>
            <a:ext cx="211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numerikus vektorok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41616540-1347-0057-8F33-BCA9C72ECFF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4804392" y="4395582"/>
            <a:ext cx="339138" cy="796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aiss: A library for efficient similarity search - Engineering at Meta">
            <a:extLst>
              <a:ext uri="{FF2B5EF4-FFF2-40B4-BE49-F238E27FC236}">
                <a16:creationId xmlns:a16="http://schemas.microsoft.com/office/drawing/2014/main" id="{F4C59D0A-7998-0B02-1A2F-A05519DC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80" y="5537101"/>
            <a:ext cx="1139863" cy="71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Szövegdoboz 55">
            <a:extLst>
              <a:ext uri="{FF2B5EF4-FFF2-40B4-BE49-F238E27FC236}">
                <a16:creationId xmlns:a16="http://schemas.microsoft.com/office/drawing/2014/main" id="{7EF16498-05BE-A638-22C3-2BC7E9BA3915}"/>
              </a:ext>
            </a:extLst>
          </p:cNvPr>
          <p:cNvSpPr txBox="1"/>
          <p:nvPr/>
        </p:nvSpPr>
        <p:spPr>
          <a:xfrm>
            <a:off x="6181942" y="3823521"/>
            <a:ext cx="186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Vektorok: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Szövegrészek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Metaadatok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Extra információk (cím)</a:t>
            </a:r>
          </a:p>
        </p:txBody>
      </p: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DA5B4365-5FCA-E2F9-8CAE-898DE5E189AF}"/>
              </a:ext>
            </a:extLst>
          </p:cNvPr>
          <p:cNvCxnSpPr>
            <a:cxnSpLocks/>
          </p:cNvCxnSpPr>
          <p:nvPr/>
        </p:nvCxnSpPr>
        <p:spPr>
          <a:xfrm>
            <a:off x="7000373" y="4654518"/>
            <a:ext cx="0" cy="8244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F8B3367F-52DD-29D9-1E4A-0DB14B1ACD13}"/>
              </a:ext>
            </a:extLst>
          </p:cNvPr>
          <p:cNvSpPr txBox="1"/>
          <p:nvPr/>
        </p:nvSpPr>
        <p:spPr>
          <a:xfrm>
            <a:off x="8284776" y="3795021"/>
            <a:ext cx="186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 kérdésnek megfelelő </a:t>
            </a:r>
            <a:r>
              <a:rPr lang="hu-HU" sz="1200" dirty="0" err="1"/>
              <a:t>max</a:t>
            </a:r>
            <a:r>
              <a:rPr lang="hu-HU" sz="1200" dirty="0"/>
              <a:t> 5000 karakteres válaszcsomag a vektortárolóból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709E46A2-4EA0-21CB-9A43-0951F5FC75A0}"/>
              </a:ext>
            </a:extLst>
          </p:cNvPr>
          <p:cNvSpPr txBox="1"/>
          <p:nvPr/>
        </p:nvSpPr>
        <p:spPr>
          <a:xfrm>
            <a:off x="8440133" y="4603724"/>
            <a:ext cx="15415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{'input': 'Tell me about Hungary!', 'history': '', 'context': '[Quote from Digital Economy And Society. A Cross Country Comparison Of Hungary And Ukraine] Table 2. Connectivity scores Source: EC (2017)\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nHungary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ranks 14th in this component, compared to\n16th in 2016. Hungary has made progress both in the supply </a:t>
            </a:r>
            <a:r>
              <a:rPr lang="hu-HU" sz="800" b="0" i="0" dirty="0">
                <a:solidFill>
                  <a:srgbClr val="007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[…]</a:t>
            </a:r>
            <a:r>
              <a:rPr lang="hu-HU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}</a:t>
            </a:r>
            <a:endParaRPr lang="hu-HU" sz="800" dirty="0">
              <a:solidFill>
                <a:srgbClr val="0070C0"/>
              </a:solidFill>
            </a:endParaRP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5B0BD9FC-A5F6-F02F-02C1-FB68202A216F}"/>
              </a:ext>
            </a:extLst>
          </p:cNvPr>
          <p:cNvSpPr txBox="1"/>
          <p:nvPr/>
        </p:nvSpPr>
        <p:spPr>
          <a:xfrm>
            <a:off x="10324130" y="3782221"/>
            <a:ext cx="1864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Prompt </a:t>
            </a:r>
            <a:r>
              <a:rPr lang="hu-HU" sz="1200" dirty="0" err="1"/>
              <a:t>engineering</a:t>
            </a:r>
            <a:endParaRPr lang="hu-H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b="1" dirty="0"/>
              <a:t>Input:</a:t>
            </a:r>
            <a:r>
              <a:rPr lang="hu-HU" sz="1200" dirty="0"/>
              <a:t> kérdés + válaszcsomag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b="1" dirty="0"/>
              <a:t>Output:</a:t>
            </a:r>
            <a:r>
              <a:rPr lang="hu-HU" sz="1200" dirty="0"/>
              <a:t> Megfogalmazott válasz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/>
              <a:t>Ha nincs válasz a </a:t>
            </a:r>
            <a:r>
              <a:rPr lang="hu-HU" sz="900" dirty="0" err="1"/>
              <a:t>dokukban</a:t>
            </a:r>
            <a:r>
              <a:rPr lang="hu-HU" sz="900" dirty="0"/>
              <a:t>, akkor a modell önálló tudását is használhatja, csak akkor nem hivatkozik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DD64E88C-F8BB-728A-6249-111C23FF21F4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56704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églalap: lekerekített 58">
            <a:extLst>
              <a:ext uri="{FF2B5EF4-FFF2-40B4-BE49-F238E27FC236}">
                <a16:creationId xmlns:a16="http://schemas.microsoft.com/office/drawing/2014/main" id="{3495BEB9-BC70-CDB4-8447-6155A6E8B7D5}"/>
              </a:ext>
            </a:extLst>
          </p:cNvPr>
          <p:cNvSpPr/>
          <p:nvPr/>
        </p:nvSpPr>
        <p:spPr>
          <a:xfrm>
            <a:off x="-76200" y="5625631"/>
            <a:ext cx="2935594" cy="13180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7884A6-9A89-D29B-96FD-E74BB253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3092"/>
            <a:ext cx="7729728" cy="1188720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Dokumentum - chatbot</a:t>
            </a:r>
            <a:endParaRPr lang="hu-HU" dirty="0"/>
          </a:p>
        </p:txBody>
      </p:sp>
      <p:pic>
        <p:nvPicPr>
          <p:cNvPr id="17" name="Picture 2" descr="Számítástudományi és Információelméleti Tanszék">
            <a:extLst>
              <a:ext uri="{FF2B5EF4-FFF2-40B4-BE49-F238E27FC236}">
                <a16:creationId xmlns:a16="http://schemas.microsoft.com/office/drawing/2014/main" id="{7C12F173-C3B6-D09B-2B5C-1C67BFDF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1B6AEB28-8302-FE02-4053-28698C8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17745ED-DC41-5F30-5479-5CB2715AC67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50DDB6A-2C71-E0B1-AF87-B5B91C8F4F5D}"/>
              </a:ext>
            </a:extLst>
          </p:cNvPr>
          <p:cNvSpPr/>
          <p:nvPr/>
        </p:nvSpPr>
        <p:spPr>
          <a:xfrm>
            <a:off x="222722" y="2319557"/>
            <a:ext cx="2253342" cy="1494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A5DD184-8331-3659-8551-1FE24F7C4DE9}"/>
              </a:ext>
            </a:extLst>
          </p:cNvPr>
          <p:cNvSpPr txBox="1"/>
          <p:nvPr/>
        </p:nvSpPr>
        <p:spPr>
          <a:xfrm>
            <a:off x="222722" y="2613292"/>
            <a:ext cx="186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ai-mixtral-8x7b-instruct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nvolveqa_40k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LangChain</a:t>
            </a:r>
            <a:endParaRPr lang="hu-HU" dirty="0"/>
          </a:p>
        </p:txBody>
      </p:sp>
      <p:pic>
        <p:nvPicPr>
          <p:cNvPr id="2050" name="Picture 2" descr="Faiss: A library for efficient similarity search - Engineering at Meta">
            <a:extLst>
              <a:ext uri="{FF2B5EF4-FFF2-40B4-BE49-F238E27FC236}">
                <a16:creationId xmlns:a16="http://schemas.microsoft.com/office/drawing/2014/main" id="{20D41835-99DD-1F31-DB3D-0959E21A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1841804"/>
            <a:ext cx="753400" cy="4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uments PNG Transparent Images Free Download | Vector Files | Pngtree">
            <a:extLst>
              <a:ext uri="{FF2B5EF4-FFF2-40B4-BE49-F238E27FC236}">
                <a16:creationId xmlns:a16="http://schemas.microsoft.com/office/drawing/2014/main" id="{54B857AF-5E93-40B4-A8E6-76E495CA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" y="1692684"/>
            <a:ext cx="769116" cy="7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7A5BA5A4-1987-839E-43C5-0F0A40C68DFF}"/>
              </a:ext>
            </a:extLst>
          </p:cNvPr>
          <p:cNvSpPr txBox="1"/>
          <p:nvPr/>
        </p:nvSpPr>
        <p:spPr>
          <a:xfrm>
            <a:off x="670614" y="176212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embender</a:t>
            </a:r>
            <a:endParaRPr lang="hu-HU" dirty="0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C548C7CA-7B02-7E23-14C9-B6FC4EFD952C}"/>
              </a:ext>
            </a:extLst>
          </p:cNvPr>
          <p:cNvCxnSpPr>
            <a:cxnSpLocks/>
          </p:cNvCxnSpPr>
          <p:nvPr/>
        </p:nvCxnSpPr>
        <p:spPr>
          <a:xfrm>
            <a:off x="670614" y="2177616"/>
            <a:ext cx="10520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Kép 24">
            <a:extLst>
              <a:ext uri="{FF2B5EF4-FFF2-40B4-BE49-F238E27FC236}">
                <a16:creationId xmlns:a16="http://schemas.microsoft.com/office/drawing/2014/main" id="{D9CD9F0B-93D3-6D75-C27E-30CCB9B79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0000"/>
                    </a14:imgEffect>
                    <a14:imgEffect>
                      <a14:colorTemperature colorTemp="5946"/>
                    </a14:imgEffect>
                    <a14:imgEffect>
                      <a14:saturation sat="348000"/>
                    </a14:imgEffect>
                    <a14:imgEffect>
                      <a14:brightnessContrast contrast="-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3489" y="3914704"/>
            <a:ext cx="5596195" cy="282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églalap 25">
            <a:extLst>
              <a:ext uri="{FF2B5EF4-FFF2-40B4-BE49-F238E27FC236}">
                <a16:creationId xmlns:a16="http://schemas.microsoft.com/office/drawing/2014/main" id="{5B650811-C5C0-5A85-EB8B-DD69B2D74C4E}"/>
              </a:ext>
            </a:extLst>
          </p:cNvPr>
          <p:cNvSpPr/>
          <p:nvPr/>
        </p:nvSpPr>
        <p:spPr>
          <a:xfrm>
            <a:off x="2859599" y="2023088"/>
            <a:ext cx="2933680" cy="179053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Nyíl: jobbra mutató 26">
            <a:extLst>
              <a:ext uri="{FF2B5EF4-FFF2-40B4-BE49-F238E27FC236}">
                <a16:creationId xmlns:a16="http://schemas.microsoft.com/office/drawing/2014/main" id="{56B2FA88-938C-701E-298A-8F9BB13A037F}"/>
              </a:ext>
            </a:extLst>
          </p:cNvPr>
          <p:cNvSpPr/>
          <p:nvPr/>
        </p:nvSpPr>
        <p:spPr>
          <a:xfrm>
            <a:off x="2408464" y="2906486"/>
            <a:ext cx="489857" cy="38372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32905F7-4CEE-DDE3-CAC2-3246D4DD82DA}"/>
              </a:ext>
            </a:extLst>
          </p:cNvPr>
          <p:cNvSpPr txBox="1"/>
          <p:nvPr/>
        </p:nvSpPr>
        <p:spPr>
          <a:xfrm>
            <a:off x="2777929" y="2023088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chain</a:t>
            </a:r>
            <a:r>
              <a:rPr lang="hu-HU" dirty="0"/>
              <a:t>: chat prompt | </a:t>
            </a:r>
            <a:r>
              <a:rPr lang="hu-HU" dirty="0" err="1"/>
              <a:t>llm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3F102EE-E8CD-9F50-CEA8-9539DAEAF341}"/>
              </a:ext>
            </a:extLst>
          </p:cNvPr>
          <p:cNvSpPr txBox="1"/>
          <p:nvPr/>
        </p:nvSpPr>
        <p:spPr>
          <a:xfrm rot="20552234">
            <a:off x="2869563" y="3142900"/>
            <a:ext cx="196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mixtral_8x7b</a:t>
            </a:r>
            <a:endParaRPr lang="hu-H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F3477A95-FCC5-BC49-F8DF-39A4CC25E62C}"/>
              </a:ext>
            </a:extLst>
          </p:cNvPr>
          <p:cNvCxnSpPr>
            <a:cxnSpLocks/>
          </p:cNvCxnSpPr>
          <p:nvPr/>
        </p:nvCxnSpPr>
        <p:spPr>
          <a:xfrm flipV="1">
            <a:off x="2408464" y="3701644"/>
            <a:ext cx="588471" cy="611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D6C88FB1-F52A-180D-9A3B-A20695E92AA5}"/>
              </a:ext>
            </a:extLst>
          </p:cNvPr>
          <p:cNvSpPr txBox="1"/>
          <p:nvPr/>
        </p:nvSpPr>
        <p:spPr>
          <a:xfrm>
            <a:off x="333478" y="3937817"/>
            <a:ext cx="2103022" cy="92333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Képes nagy bemeneteket kezelni (llama3 nem)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C94BA6F-FF58-6138-7CCD-9723C72C6095}"/>
              </a:ext>
            </a:extLst>
          </p:cNvPr>
          <p:cNvSpPr txBox="1"/>
          <p:nvPr/>
        </p:nvSpPr>
        <p:spPr>
          <a:xfrm>
            <a:off x="3453121" y="246892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Angol válasz</a:t>
            </a:r>
          </a:p>
        </p:txBody>
      </p:sp>
      <p:pic>
        <p:nvPicPr>
          <p:cNvPr id="2054" name="Picture 6" descr="Az angol nyelv csodái | Hírek | infoSzentendre">
            <a:extLst>
              <a:ext uri="{FF2B5EF4-FFF2-40B4-BE49-F238E27FC236}">
                <a16:creationId xmlns:a16="http://schemas.microsoft.com/office/drawing/2014/main" id="{3812C277-83A0-F0F9-712C-382CD3A3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96" y="2420739"/>
            <a:ext cx="830408" cy="519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5F0DB965-63B7-5FAF-F2AF-4537C61D5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368" y="1539480"/>
            <a:ext cx="514350" cy="257175"/>
          </a:xfrm>
          <a:prstGeom prst="rect">
            <a:avLst/>
          </a:prstGeom>
        </p:spPr>
      </p:pic>
      <p:sp>
        <p:nvSpPr>
          <p:cNvPr id="39" name="Nyíl: jobbra mutató 38">
            <a:extLst>
              <a:ext uri="{FF2B5EF4-FFF2-40B4-BE49-F238E27FC236}">
                <a16:creationId xmlns:a16="http://schemas.microsoft.com/office/drawing/2014/main" id="{1C18B5D2-652E-BDB3-19DB-0356CDC6A22F}"/>
              </a:ext>
            </a:extLst>
          </p:cNvPr>
          <p:cNvSpPr/>
          <p:nvPr/>
        </p:nvSpPr>
        <p:spPr>
          <a:xfrm>
            <a:off x="5786472" y="2747883"/>
            <a:ext cx="612251" cy="38372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F27285A8-6FE5-5022-42FD-5042A7A2EC75}"/>
              </a:ext>
            </a:extLst>
          </p:cNvPr>
          <p:cNvSpPr/>
          <p:nvPr/>
        </p:nvSpPr>
        <p:spPr>
          <a:xfrm>
            <a:off x="6381750" y="2023088"/>
            <a:ext cx="3257550" cy="1790533"/>
          </a:xfrm>
          <a:prstGeom prst="rect">
            <a:avLst/>
          </a:prstGeom>
          <a:solidFill>
            <a:srgbClr val="00B0F0">
              <a:alpha val="28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4103C25C-10D9-A505-40A7-68068F7FAA9A}"/>
              </a:ext>
            </a:extLst>
          </p:cNvPr>
          <p:cNvSpPr txBox="1"/>
          <p:nvPr/>
        </p:nvSpPr>
        <p:spPr>
          <a:xfrm>
            <a:off x="6418829" y="2072135"/>
            <a:ext cx="3144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Fordító modellnek: llama3</a:t>
            </a:r>
          </a:p>
          <a:p>
            <a:endParaRPr lang="hu-HU" dirty="0"/>
          </a:p>
          <a:p>
            <a:r>
              <a:rPr lang="hu-HU" dirty="0" err="1"/>
              <a:t>Promptolással</a:t>
            </a:r>
            <a:r>
              <a:rPr lang="hu-HU" dirty="0"/>
              <a:t> jó nyelvezetet ad.</a:t>
            </a:r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9ACC26F2-A7E0-23C2-D99B-63010D0EB1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1384" y="3063808"/>
            <a:ext cx="4613298" cy="69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Összekötő: görbe 44">
            <a:extLst>
              <a:ext uri="{FF2B5EF4-FFF2-40B4-BE49-F238E27FC236}">
                <a16:creationId xmlns:a16="http://schemas.microsoft.com/office/drawing/2014/main" id="{9CC88DE4-DEBD-0B85-9CFB-E860DEB956B6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>
            <a:off x="4506489" y="3436000"/>
            <a:ext cx="1899236" cy="1885236"/>
          </a:xfrm>
          <a:prstGeom prst="curvedConnector4">
            <a:avLst>
              <a:gd name="adj1" fmla="val -14796"/>
              <a:gd name="adj2" fmla="val 112126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LeChat Logo">
            <a:extLst>
              <a:ext uri="{FF2B5EF4-FFF2-40B4-BE49-F238E27FC236}">
                <a16:creationId xmlns:a16="http://schemas.microsoft.com/office/drawing/2014/main" id="{A387D1D6-D23C-0FDD-D45D-435254DA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52" y="3360358"/>
            <a:ext cx="1260653" cy="369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Kép 51">
            <a:extLst>
              <a:ext uri="{FF2B5EF4-FFF2-40B4-BE49-F238E27FC236}">
                <a16:creationId xmlns:a16="http://schemas.microsoft.com/office/drawing/2014/main" id="{B426EA72-F40A-B641-8523-CA0CEFD273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1611" y="1922005"/>
            <a:ext cx="1695450" cy="955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3" name="Összekötő: görbe 52">
            <a:extLst>
              <a:ext uri="{FF2B5EF4-FFF2-40B4-BE49-F238E27FC236}">
                <a16:creationId xmlns:a16="http://schemas.microsoft.com/office/drawing/2014/main" id="{162142B3-5565-E108-4B60-5EAAFDB993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49644" y="4363788"/>
            <a:ext cx="1750793" cy="772893"/>
          </a:xfrm>
          <a:prstGeom prst="curvedConnector3">
            <a:avLst>
              <a:gd name="adj1" fmla="val -596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What Is an API Key? Benefits, Best Practices &amp; Use Cases | Postman Blog">
            <a:extLst>
              <a:ext uri="{FF2B5EF4-FFF2-40B4-BE49-F238E27FC236}">
                <a16:creationId xmlns:a16="http://schemas.microsoft.com/office/drawing/2014/main" id="{79C13EBB-3BDA-3CE1-48DB-1EF127672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4736" r="20051" b="1"/>
          <a:stretch/>
        </p:blipFill>
        <p:spPr bwMode="auto">
          <a:xfrm>
            <a:off x="199368" y="5797499"/>
            <a:ext cx="1127061" cy="923055"/>
          </a:xfrm>
          <a:custGeom>
            <a:avLst/>
            <a:gdLst>
              <a:gd name="connsiteX0" fmla="*/ 0 w 1127061"/>
              <a:gd name="connsiteY0" fmla="*/ 0 h 923055"/>
              <a:gd name="connsiteX1" fmla="*/ 574801 w 1127061"/>
              <a:gd name="connsiteY1" fmla="*/ 0 h 923055"/>
              <a:gd name="connsiteX2" fmla="*/ 1127061 w 1127061"/>
              <a:gd name="connsiteY2" fmla="*/ 0 h 923055"/>
              <a:gd name="connsiteX3" fmla="*/ 1127061 w 1127061"/>
              <a:gd name="connsiteY3" fmla="*/ 433836 h 923055"/>
              <a:gd name="connsiteX4" fmla="*/ 1127061 w 1127061"/>
              <a:gd name="connsiteY4" fmla="*/ 923055 h 923055"/>
              <a:gd name="connsiteX5" fmla="*/ 540989 w 1127061"/>
              <a:gd name="connsiteY5" fmla="*/ 923055 h 923055"/>
              <a:gd name="connsiteX6" fmla="*/ 0 w 1127061"/>
              <a:gd name="connsiteY6" fmla="*/ 923055 h 923055"/>
              <a:gd name="connsiteX7" fmla="*/ 0 w 1127061"/>
              <a:gd name="connsiteY7" fmla="*/ 452297 h 923055"/>
              <a:gd name="connsiteX8" fmla="*/ 0 w 1127061"/>
              <a:gd name="connsiteY8" fmla="*/ 0 h 92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7061" h="923055" fill="none" extrusionOk="0">
                <a:moveTo>
                  <a:pt x="0" y="0"/>
                </a:moveTo>
                <a:cubicBezTo>
                  <a:pt x="161767" y="-1605"/>
                  <a:pt x="317365" y="7832"/>
                  <a:pt x="574801" y="0"/>
                </a:cubicBezTo>
                <a:cubicBezTo>
                  <a:pt x="832237" y="-7832"/>
                  <a:pt x="875985" y="43743"/>
                  <a:pt x="1127061" y="0"/>
                </a:cubicBezTo>
                <a:cubicBezTo>
                  <a:pt x="1173653" y="162617"/>
                  <a:pt x="1110049" y="259764"/>
                  <a:pt x="1127061" y="433836"/>
                </a:cubicBezTo>
                <a:cubicBezTo>
                  <a:pt x="1144073" y="607908"/>
                  <a:pt x="1107229" y="805305"/>
                  <a:pt x="1127061" y="923055"/>
                </a:cubicBezTo>
                <a:cubicBezTo>
                  <a:pt x="885167" y="954573"/>
                  <a:pt x="701914" y="871561"/>
                  <a:pt x="540989" y="923055"/>
                </a:cubicBezTo>
                <a:cubicBezTo>
                  <a:pt x="380064" y="974549"/>
                  <a:pt x="185975" y="885054"/>
                  <a:pt x="0" y="923055"/>
                </a:cubicBezTo>
                <a:cubicBezTo>
                  <a:pt x="-53576" y="733573"/>
                  <a:pt x="43502" y="563746"/>
                  <a:pt x="0" y="452297"/>
                </a:cubicBezTo>
                <a:cubicBezTo>
                  <a:pt x="-43502" y="340848"/>
                  <a:pt x="20372" y="177225"/>
                  <a:pt x="0" y="0"/>
                </a:cubicBezTo>
                <a:close/>
              </a:path>
              <a:path w="1127061" h="923055" stroke="0" extrusionOk="0">
                <a:moveTo>
                  <a:pt x="0" y="0"/>
                </a:moveTo>
                <a:cubicBezTo>
                  <a:pt x="249065" y="-66134"/>
                  <a:pt x="367285" y="63519"/>
                  <a:pt x="574801" y="0"/>
                </a:cubicBezTo>
                <a:cubicBezTo>
                  <a:pt x="782317" y="-63519"/>
                  <a:pt x="861826" y="40773"/>
                  <a:pt x="1127061" y="0"/>
                </a:cubicBezTo>
                <a:cubicBezTo>
                  <a:pt x="1143795" y="209284"/>
                  <a:pt x="1125542" y="360647"/>
                  <a:pt x="1127061" y="452297"/>
                </a:cubicBezTo>
                <a:cubicBezTo>
                  <a:pt x="1128580" y="543947"/>
                  <a:pt x="1093705" y="746052"/>
                  <a:pt x="1127061" y="923055"/>
                </a:cubicBezTo>
                <a:cubicBezTo>
                  <a:pt x="897323" y="954480"/>
                  <a:pt x="764178" y="887760"/>
                  <a:pt x="586072" y="923055"/>
                </a:cubicBezTo>
                <a:cubicBezTo>
                  <a:pt x="407966" y="958350"/>
                  <a:pt x="216814" y="859857"/>
                  <a:pt x="0" y="923055"/>
                </a:cubicBezTo>
                <a:cubicBezTo>
                  <a:pt x="-29695" y="814766"/>
                  <a:pt x="32535" y="579291"/>
                  <a:pt x="0" y="470758"/>
                </a:cubicBezTo>
                <a:cubicBezTo>
                  <a:pt x="-32535" y="362225"/>
                  <a:pt x="18412" y="125622"/>
                  <a:pt x="0" y="0"/>
                </a:cubicBezTo>
                <a:close/>
              </a:path>
            </a:pathLst>
          </a:custGeom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Szövegdoboz 59">
            <a:extLst>
              <a:ext uri="{FF2B5EF4-FFF2-40B4-BE49-F238E27FC236}">
                <a16:creationId xmlns:a16="http://schemas.microsoft.com/office/drawing/2014/main" id="{7B76C31D-1699-F169-1F2B-641EF0DAA07F}"/>
              </a:ext>
            </a:extLst>
          </p:cNvPr>
          <p:cNvSpPr txBox="1"/>
          <p:nvPr/>
        </p:nvSpPr>
        <p:spPr>
          <a:xfrm>
            <a:off x="1527511" y="5961512"/>
            <a:ext cx="112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API </a:t>
            </a:r>
            <a:r>
              <a:rPr lang="hu-HU" b="1" dirty="0" err="1">
                <a:solidFill>
                  <a:schemeClr val="bg1"/>
                </a:solidFill>
              </a:rPr>
              <a:t>key</a:t>
            </a:r>
            <a:r>
              <a:rPr lang="hu-HU" b="1" dirty="0">
                <a:solidFill>
                  <a:schemeClr val="bg1"/>
                </a:solidFill>
              </a:rPr>
              <a:t> kérdés</a:t>
            </a:r>
          </a:p>
        </p:txBody>
      </p:sp>
    </p:spTree>
    <p:extLst>
      <p:ext uri="{BB962C8B-B14F-4D97-AF65-F5344CB8AC3E}">
        <p14:creationId xmlns:p14="http://schemas.microsoft.com/office/powerpoint/2010/main" val="217120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A5CFD53-930F-0F62-311A-F2E8939C619C}"/>
              </a:ext>
            </a:extLst>
          </p:cNvPr>
          <p:cNvSpPr txBox="1">
            <a:spLocks/>
          </p:cNvSpPr>
          <p:nvPr/>
        </p:nvSpPr>
        <p:spPr bwMode="black">
          <a:xfrm>
            <a:off x="2231136" y="2696060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Köszönöm a figyelmet!</a:t>
            </a:r>
          </a:p>
        </p:txBody>
      </p:sp>
      <p:pic>
        <p:nvPicPr>
          <p:cNvPr id="5" name="Picture 2" descr="Számítástudományi és Információelméleti Tanszék">
            <a:extLst>
              <a:ext uri="{FF2B5EF4-FFF2-40B4-BE49-F238E27FC236}">
                <a16:creationId xmlns:a16="http://schemas.microsoft.com/office/drawing/2014/main" id="{150630C9-C6BB-4D6D-1E77-EC2E1A97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B957BE-E896-4EDA-B368-FCBD1F95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3FA37A-E9F6-B93F-3270-B5F9E0DE84F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553413500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190</TotalTime>
  <Words>470</Words>
  <Application>Microsoft Office PowerPoint</Application>
  <PresentationFormat>Szélesvásznú</PresentationFormat>
  <Paragraphs>95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Roboto</vt:lpstr>
      <vt:lpstr>Times New Roman</vt:lpstr>
      <vt:lpstr>Csomag</vt:lpstr>
      <vt:lpstr>Dokumentumfeldolgozáson alapuló magyar nyelvű chat AI RAG technológiával</vt:lpstr>
      <vt:lpstr>Feladat bemutatása</vt:lpstr>
      <vt:lpstr>megoldások</vt:lpstr>
      <vt:lpstr>Felhasznált komponensek</vt:lpstr>
      <vt:lpstr>RAG folyamat</vt:lpstr>
      <vt:lpstr>Dokumentum - chatbot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Önálló Laboratórium 2</dc:title>
  <dc:creator>Szladek Máté</dc:creator>
  <cp:lastModifiedBy>Szladek Máté Nándor</cp:lastModifiedBy>
  <cp:revision>5</cp:revision>
  <dcterms:created xsi:type="dcterms:W3CDTF">2024-03-24T23:18:01Z</dcterms:created>
  <dcterms:modified xsi:type="dcterms:W3CDTF">2024-05-20T19:18:55Z</dcterms:modified>
</cp:coreProperties>
</file>