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75EA9-B5A5-41F4-A698-A9109971B653}" type="datetimeFigureOut">
              <a:rPr lang="hu-HU" smtClean="0"/>
              <a:t>2024. 03. 25.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C0F7A-0B89-42A7-A5F7-F21ADAEBEBA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348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DFCB-9AB2-4C9F-8AC9-D711BA92F403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7C95-E389-4182-BE6F-6E0556E73856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A334-795E-48B6-A2F2-CEAA287CEEDD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3859-3727-44CF-94E0-C4FCE90542D6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C22F-F517-43B6-8031-2A1CB1424EF5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35DC-FEA0-4958-8A85-C4A71975EDE8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4F0A-817D-48D4-9CA8-76A12C2AA252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7E79-737B-4A71-8DB8-68E8AAE56D2C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124C-DAD1-4B53-9292-34A36F82AD75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3D7-18F4-4FF3-9584-062F44BA737F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7D22603-AD05-4F7E-A946-0CCD5F3E7A5F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212B9C7-531D-4BF8-9DD6-98B7CBEB1FB6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2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www.pngwing.com/id/free-png-dtiog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10" Type="http://schemas.openxmlformats.org/officeDocument/2006/relationships/image" Target="../media/image1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8511D0-788B-49C2-4FA1-97760C568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Önálló Laboratórium 2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429EEE8-9E60-1534-CAFA-DE4391B40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hu-HU" dirty="0"/>
              <a:t>Szimpózium – Szladek Máté (TGPZTT)</a:t>
            </a:r>
          </a:p>
          <a:p>
            <a:pPr marL="457200" indent="-457200">
              <a:buAutoNum type="arabicPeriod"/>
            </a:pPr>
            <a:r>
              <a:rPr lang="hu-HU" dirty="0"/>
              <a:t>2024.03.21.</a:t>
            </a:r>
          </a:p>
        </p:txBody>
      </p:sp>
      <p:pic>
        <p:nvPicPr>
          <p:cNvPr id="4" name="Picture 2" descr="Számítástudományi és Információelméleti Tanszék">
            <a:extLst>
              <a:ext uri="{FF2B5EF4-FFF2-40B4-BE49-F238E27FC236}">
                <a16:creationId xmlns:a16="http://schemas.microsoft.com/office/drawing/2014/main" id="{9F8BA031-C32D-E8FC-313A-F9B364187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07" y="285943"/>
            <a:ext cx="2777218" cy="89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9657BD5-D43F-E92C-74E4-609A0BDA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46B9249-4574-5540-4944-AACBB75AE3A9}"/>
              </a:ext>
            </a:extLst>
          </p:cNvPr>
          <p:cNvSpPr txBox="1"/>
          <p:nvPr/>
        </p:nvSpPr>
        <p:spPr>
          <a:xfrm>
            <a:off x="11063039" y="6400800"/>
            <a:ext cx="294772" cy="23461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900" dirty="0">
                <a:solidFill>
                  <a:schemeClr val="bg1"/>
                </a:solidFill>
              </a:rPr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61376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343D6D-4842-E2FB-3607-B3894640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227" y="540689"/>
            <a:ext cx="7729728" cy="1188720"/>
          </a:xfrm>
        </p:spPr>
        <p:txBody>
          <a:bodyPr/>
          <a:lstStyle/>
          <a:p>
            <a:r>
              <a:rPr lang="hu-HU" dirty="0" err="1"/>
              <a:t>Önlab</a:t>
            </a:r>
            <a:r>
              <a:rPr lang="hu-HU" dirty="0"/>
              <a:t> 1 téma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1BC35A8F-1DEE-9899-C8E6-E34786844F17}"/>
              </a:ext>
            </a:extLst>
          </p:cNvPr>
          <p:cNvSpPr/>
          <p:nvPr/>
        </p:nvSpPr>
        <p:spPr>
          <a:xfrm>
            <a:off x="668341" y="2439648"/>
            <a:ext cx="3069772" cy="1665514"/>
          </a:xfrm>
          <a:prstGeom prst="roundRect">
            <a:avLst/>
          </a:prstGeom>
          <a:noFill/>
          <a:ln>
            <a:solidFill>
              <a:srgbClr val="BF8F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BDC99C2-5369-78D6-A1FE-F7E5C2847F4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04222" y="2979927"/>
            <a:ext cx="1315954" cy="1213774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963E775-96A3-6A47-6BFB-041F3B10BDBE}"/>
              </a:ext>
            </a:extLst>
          </p:cNvPr>
          <p:cNvSpPr txBox="1"/>
          <p:nvPr/>
        </p:nvSpPr>
        <p:spPr>
          <a:xfrm>
            <a:off x="692427" y="2496686"/>
            <a:ext cx="33208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500" dirty="0">
                <a:solidFill>
                  <a:srgbClr val="1B213E"/>
                </a:solidFill>
                <a:latin typeface="Georgia" panose="02040502050405020303" pitchFamily="18" charset="0"/>
              </a:rPr>
              <a:t>NYTK/PULI-GPT-2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78133D9-41F1-612D-86D5-72F1B2E1F462}"/>
              </a:ext>
            </a:extLst>
          </p:cNvPr>
          <p:cNvSpPr txBox="1"/>
          <p:nvPr/>
        </p:nvSpPr>
        <p:spPr>
          <a:xfrm>
            <a:off x="758327" y="2952263"/>
            <a:ext cx="22295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>
                <a:solidFill>
                  <a:srgbClr val="1B213E"/>
                </a:solidFill>
                <a:latin typeface="Georgia" panose="02040502050405020303" pitchFamily="18" charset="0"/>
              </a:rPr>
              <a:t>Magyar GPT-2 </a:t>
            </a:r>
            <a:r>
              <a:rPr lang="hu-HU" sz="1400" dirty="0" err="1">
                <a:solidFill>
                  <a:srgbClr val="1B213E"/>
                </a:solidFill>
                <a:latin typeface="Georgia" panose="02040502050405020303" pitchFamily="18" charset="0"/>
              </a:rPr>
              <a:t>model</a:t>
            </a:r>
            <a:endParaRPr lang="hu-HU" sz="1400" dirty="0">
              <a:solidFill>
                <a:srgbClr val="1B213E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D1323E1-AFE7-6B9C-7682-9DB0805E9796}"/>
              </a:ext>
            </a:extLst>
          </p:cNvPr>
          <p:cNvSpPr txBox="1"/>
          <p:nvPr/>
        </p:nvSpPr>
        <p:spPr>
          <a:xfrm>
            <a:off x="761228" y="3250402"/>
            <a:ext cx="23968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1400" dirty="0" err="1">
                <a:solidFill>
                  <a:srgbClr val="1B213E"/>
                </a:solidFill>
                <a:latin typeface="Georgia" panose="02040502050405020303" pitchFamily="18" charset="0"/>
              </a:rPr>
              <a:t>Dataset</a:t>
            </a:r>
            <a:r>
              <a:rPr lang="hu-HU" sz="1400" dirty="0">
                <a:solidFill>
                  <a:srgbClr val="1B213E"/>
                </a:solidFill>
                <a:latin typeface="Georgia" panose="02040502050405020303" pitchFamily="18" charset="0"/>
              </a:rPr>
              <a:t>: 36.3 </a:t>
            </a:r>
            <a:r>
              <a:rPr lang="hu-HU" sz="1400" dirty="0" err="1">
                <a:solidFill>
                  <a:srgbClr val="1B213E"/>
                </a:solidFill>
                <a:latin typeface="Georgia" panose="02040502050405020303" pitchFamily="18" charset="0"/>
              </a:rPr>
              <a:t>billion</a:t>
            </a:r>
            <a:r>
              <a:rPr lang="hu-HU" sz="1400" dirty="0">
                <a:solidFill>
                  <a:srgbClr val="1B213E"/>
                </a:solidFill>
                <a:latin typeface="Georgia" panose="02040502050405020303" pitchFamily="18" charset="0"/>
              </a:rPr>
              <a:t> </a:t>
            </a:r>
            <a:r>
              <a:rPr lang="hu-HU" sz="1400" dirty="0" err="1">
                <a:solidFill>
                  <a:srgbClr val="1B213E"/>
                </a:solidFill>
                <a:latin typeface="Georgia" panose="02040502050405020303" pitchFamily="18" charset="0"/>
              </a:rPr>
              <a:t>words</a:t>
            </a:r>
            <a:r>
              <a:rPr lang="hu-HU" sz="1400" dirty="0">
                <a:solidFill>
                  <a:srgbClr val="1B213E"/>
                </a:solidFill>
                <a:latin typeface="Georgia" panose="02040502050405020303" pitchFamily="18" charset="0"/>
              </a:rPr>
              <a:t>, 500 000 </a:t>
            </a:r>
            <a:r>
              <a:rPr lang="hu-HU" sz="1400" dirty="0" err="1">
                <a:solidFill>
                  <a:srgbClr val="1B213E"/>
                </a:solidFill>
                <a:latin typeface="Georgia" panose="02040502050405020303" pitchFamily="18" charset="0"/>
              </a:rPr>
              <a:t>steps</a:t>
            </a:r>
            <a:endParaRPr lang="hu-HU" sz="1400" dirty="0">
              <a:solidFill>
                <a:srgbClr val="1B213E"/>
              </a:solidFill>
              <a:latin typeface="Georgia" panose="02040502050405020303" pitchFamily="18" charset="0"/>
            </a:endParaRPr>
          </a:p>
        </p:txBody>
      </p:sp>
      <p:pic>
        <p:nvPicPr>
          <p:cNvPr id="12" name="Picture 4" descr="Reasons to Choose PyTorch for Deep Learning | by Claire D. Costa | Towards  Data Science">
            <a:extLst>
              <a:ext uri="{FF2B5EF4-FFF2-40B4-BE49-F238E27FC236}">
                <a16:creationId xmlns:a16="http://schemas.microsoft.com/office/drawing/2014/main" id="{B62A9E70-8B73-1EB7-8322-63D8064EA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45" y="4733228"/>
            <a:ext cx="1730828" cy="86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in-transformers · PyPI">
            <a:extLst>
              <a:ext uri="{FF2B5EF4-FFF2-40B4-BE49-F238E27FC236}">
                <a16:creationId xmlns:a16="http://schemas.microsoft.com/office/drawing/2014/main" id="{881DF880-7A46-13A3-A8A7-266C414B5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583" y="5540505"/>
            <a:ext cx="2093459" cy="35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54D5211D-3D08-7F8A-5BFE-CC9C0D58BCF4}"/>
              </a:ext>
            </a:extLst>
          </p:cNvPr>
          <p:cNvSpPr txBox="1"/>
          <p:nvPr/>
        </p:nvSpPr>
        <p:spPr>
          <a:xfrm>
            <a:off x="1506046" y="5927251"/>
            <a:ext cx="209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>
                <a:solidFill>
                  <a:srgbClr val="1B213E"/>
                </a:solidFill>
                <a:latin typeface="Georgia" panose="02040502050405020303" pitchFamily="18" charset="0"/>
              </a:rPr>
              <a:t>Accelerate</a:t>
            </a:r>
            <a:endParaRPr lang="hu-HU" sz="2400" dirty="0">
              <a:solidFill>
                <a:srgbClr val="1B213E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7EBC828B-466A-4704-A1E7-30E1205B5BB0}"/>
              </a:ext>
            </a:extLst>
          </p:cNvPr>
          <p:cNvSpPr/>
          <p:nvPr/>
        </p:nvSpPr>
        <p:spPr>
          <a:xfrm>
            <a:off x="692427" y="4814542"/>
            <a:ext cx="3069772" cy="1665514"/>
          </a:xfrm>
          <a:prstGeom prst="roundRect">
            <a:avLst/>
          </a:prstGeom>
          <a:noFill/>
          <a:ln>
            <a:solidFill>
              <a:srgbClr val="BF8F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CDD89E31-79E0-B77A-7802-224A9D01B7EF}"/>
              </a:ext>
            </a:extLst>
          </p:cNvPr>
          <p:cNvSpPr/>
          <p:nvPr/>
        </p:nvSpPr>
        <p:spPr>
          <a:xfrm>
            <a:off x="5140859" y="2369805"/>
            <a:ext cx="3069772" cy="1665514"/>
          </a:xfrm>
          <a:prstGeom prst="roundRect">
            <a:avLst/>
          </a:prstGeom>
          <a:noFill/>
          <a:ln>
            <a:solidFill>
              <a:srgbClr val="BF8F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7" name="Picture 10" descr="Docker for Developers: Understanding the Core Concepts – Code with Dan Blog">
            <a:extLst>
              <a:ext uri="{FF2B5EF4-FFF2-40B4-BE49-F238E27FC236}">
                <a16:creationId xmlns:a16="http://schemas.microsoft.com/office/drawing/2014/main" id="{C2773D55-6A64-FA5F-EFB5-3A6CEFA7B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57" y="5630809"/>
            <a:ext cx="1874750" cy="105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What is GitHub? — Pythia Foundations">
            <a:extLst>
              <a:ext uri="{FF2B5EF4-FFF2-40B4-BE49-F238E27FC236}">
                <a16:creationId xmlns:a16="http://schemas.microsoft.com/office/drawing/2014/main" id="{BF97BC42-A4AF-77A3-C1E8-22DD75307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207" y="4675233"/>
            <a:ext cx="2533076" cy="142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Visual Studio Code launches as a snap">
            <a:extLst>
              <a:ext uri="{FF2B5EF4-FFF2-40B4-BE49-F238E27FC236}">
                <a16:creationId xmlns:a16="http://schemas.microsoft.com/office/drawing/2014/main" id="{EA6F966D-32CB-E20C-ECD3-5A5F2895E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673" y="4876052"/>
            <a:ext cx="2046437" cy="102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Cheat-sheet for Google Colab. In this tutorial, you will learn how to… | by  Tanu N Prabhu | Towards Data Science">
            <a:extLst>
              <a:ext uri="{FF2B5EF4-FFF2-40B4-BE49-F238E27FC236}">
                <a16:creationId xmlns:a16="http://schemas.microsoft.com/office/drawing/2014/main" id="{31DFA436-5F92-23F0-223E-DC78608ED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023" y="2369805"/>
            <a:ext cx="2423164" cy="107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9BD6D7A1-34BA-54F6-3692-D10AABCAD394}"/>
              </a:ext>
            </a:extLst>
          </p:cNvPr>
          <p:cNvSpPr/>
          <p:nvPr/>
        </p:nvSpPr>
        <p:spPr>
          <a:xfrm>
            <a:off x="5140859" y="4814542"/>
            <a:ext cx="3069772" cy="1665514"/>
          </a:xfrm>
          <a:prstGeom prst="roundRect">
            <a:avLst/>
          </a:prstGeom>
          <a:noFill/>
          <a:ln>
            <a:solidFill>
              <a:srgbClr val="BF8F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22" name="Picture 18" descr="Dashed Line Arrow 17059176 PNG">
            <a:extLst>
              <a:ext uri="{FF2B5EF4-FFF2-40B4-BE49-F238E27FC236}">
                <a16:creationId xmlns:a16="http://schemas.microsoft.com/office/drawing/2014/main" id="{8D160E23-8CFB-301C-CF98-F77D509C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437" y="3260040"/>
            <a:ext cx="2524830" cy="17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Nyíl: jobbra mutató 22">
            <a:extLst>
              <a:ext uri="{FF2B5EF4-FFF2-40B4-BE49-F238E27FC236}">
                <a16:creationId xmlns:a16="http://schemas.microsoft.com/office/drawing/2014/main" id="{AB56B5BB-D3B9-863D-510E-3FDF8194B6F2}"/>
              </a:ext>
            </a:extLst>
          </p:cNvPr>
          <p:cNvSpPr/>
          <p:nvPr/>
        </p:nvSpPr>
        <p:spPr>
          <a:xfrm>
            <a:off x="8304225" y="5540505"/>
            <a:ext cx="905760" cy="386746"/>
          </a:xfrm>
          <a:prstGeom prst="rightArrow">
            <a:avLst/>
          </a:prstGeom>
          <a:solidFill>
            <a:srgbClr val="1012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Nyíl: jobbra mutató 23">
            <a:extLst>
              <a:ext uri="{FF2B5EF4-FFF2-40B4-BE49-F238E27FC236}">
                <a16:creationId xmlns:a16="http://schemas.microsoft.com/office/drawing/2014/main" id="{8FFFDDC6-4198-65F4-97D6-955259222544}"/>
              </a:ext>
            </a:extLst>
          </p:cNvPr>
          <p:cNvSpPr/>
          <p:nvPr/>
        </p:nvSpPr>
        <p:spPr>
          <a:xfrm rot="5400000">
            <a:off x="10117238" y="3838786"/>
            <a:ext cx="905760" cy="386746"/>
          </a:xfrm>
          <a:prstGeom prst="rightArrow">
            <a:avLst/>
          </a:prstGeom>
          <a:solidFill>
            <a:srgbClr val="1012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5" name="Kép 24" descr="A képen szöveg, embléma, Grafika, Betűtípus látható&#10;&#10;Automatikusan generált leírás">
            <a:extLst>
              <a:ext uri="{FF2B5EF4-FFF2-40B4-BE49-F238E27FC236}">
                <a16:creationId xmlns:a16="http://schemas.microsoft.com/office/drawing/2014/main" id="{CD031A89-E35A-3172-2797-5EF81A116E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237653" y="2690040"/>
            <a:ext cx="647487" cy="647487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26" name="Picture 2" descr="ChatGPT - Wikipedia">
            <a:extLst>
              <a:ext uri="{FF2B5EF4-FFF2-40B4-BE49-F238E27FC236}">
                <a16:creationId xmlns:a16="http://schemas.microsoft.com/office/drawing/2014/main" id="{A8640A17-FFA2-8862-661C-325ACB57C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739" y="2923264"/>
            <a:ext cx="431706" cy="43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Facemark">
            <a:extLst>
              <a:ext uri="{FF2B5EF4-FFF2-40B4-BE49-F238E27FC236}">
                <a16:creationId xmlns:a16="http://schemas.microsoft.com/office/drawing/2014/main" id="{73ADAFA1-824C-38BE-054B-4ED87BACB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15" y="3354970"/>
            <a:ext cx="936642" cy="57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zövegdoboz 27">
            <a:extLst>
              <a:ext uri="{FF2B5EF4-FFF2-40B4-BE49-F238E27FC236}">
                <a16:creationId xmlns:a16="http://schemas.microsoft.com/office/drawing/2014/main" id="{66E3B6FC-9C9E-A74F-A485-334C236990D1}"/>
              </a:ext>
            </a:extLst>
          </p:cNvPr>
          <p:cNvSpPr txBox="1"/>
          <p:nvPr/>
        </p:nvSpPr>
        <p:spPr>
          <a:xfrm>
            <a:off x="6681685" y="3533536"/>
            <a:ext cx="14988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>
                <a:solidFill>
                  <a:srgbClr val="1B213E"/>
                </a:solidFill>
                <a:latin typeface="Georgia" panose="02040502050405020303" pitchFamily="18" charset="0"/>
              </a:rPr>
              <a:t>27% hírekből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C9267A8B-F1F9-21D0-770D-6F2D19FC9D4B}"/>
              </a:ext>
            </a:extLst>
          </p:cNvPr>
          <p:cNvSpPr txBox="1"/>
          <p:nvPr/>
        </p:nvSpPr>
        <p:spPr>
          <a:xfrm>
            <a:off x="6688501" y="2934863"/>
            <a:ext cx="1498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>
                <a:solidFill>
                  <a:srgbClr val="1B213E"/>
                </a:solidFill>
                <a:latin typeface="Georgia" panose="02040502050405020303" pitchFamily="18" charset="0"/>
              </a:rPr>
              <a:t>3593 sor (mondat)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BF01BABE-84BE-5CE1-2CF1-D37914285B34}"/>
              </a:ext>
            </a:extLst>
          </p:cNvPr>
          <p:cNvSpPr txBox="1"/>
          <p:nvPr/>
        </p:nvSpPr>
        <p:spPr>
          <a:xfrm>
            <a:off x="5816199" y="2396299"/>
            <a:ext cx="33208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500" dirty="0" err="1">
                <a:solidFill>
                  <a:srgbClr val="1B213E"/>
                </a:solidFill>
                <a:latin typeface="Georgia" panose="02040502050405020303" pitchFamily="18" charset="0"/>
              </a:rPr>
              <a:t>Training</a:t>
            </a:r>
            <a:r>
              <a:rPr lang="hu-HU" sz="2500" dirty="0">
                <a:solidFill>
                  <a:srgbClr val="1B213E"/>
                </a:solidFill>
                <a:latin typeface="Georgia" panose="02040502050405020303" pitchFamily="18" charset="0"/>
              </a:rPr>
              <a:t> corpus</a:t>
            </a:r>
          </a:p>
        </p:txBody>
      </p:sp>
      <p:pic>
        <p:nvPicPr>
          <p:cNvPr id="31" name="Picture 24" descr="Cycle Recyclage Recycler - Images vectorielles gratuites sur Pixabay -  Pixabay">
            <a:extLst>
              <a:ext uri="{FF2B5EF4-FFF2-40B4-BE49-F238E27FC236}">
                <a16:creationId xmlns:a16="http://schemas.microsoft.com/office/drawing/2014/main" id="{8396A78E-59D4-F2EB-F1B4-26FD9594C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245" y="2882882"/>
            <a:ext cx="696346" cy="73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zövegdoboz 31">
            <a:extLst>
              <a:ext uri="{FF2B5EF4-FFF2-40B4-BE49-F238E27FC236}">
                <a16:creationId xmlns:a16="http://schemas.microsoft.com/office/drawing/2014/main" id="{B66D304A-F537-1BBB-2DFC-0BDB7B4A688C}"/>
              </a:ext>
            </a:extLst>
          </p:cNvPr>
          <p:cNvSpPr txBox="1"/>
          <p:nvPr/>
        </p:nvSpPr>
        <p:spPr>
          <a:xfrm>
            <a:off x="7934270" y="3058657"/>
            <a:ext cx="14988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>
                <a:solidFill>
                  <a:srgbClr val="1B213E"/>
                </a:solidFill>
                <a:latin typeface="Georgia" panose="02040502050405020303" pitchFamily="18" charset="0"/>
              </a:rPr>
              <a:t>11</a:t>
            </a:r>
          </a:p>
        </p:txBody>
      </p:sp>
      <p:pic>
        <p:nvPicPr>
          <p:cNvPr id="33" name="Picture 2" descr="Számítástudományi és Információelméleti Tanszék">
            <a:extLst>
              <a:ext uri="{FF2B5EF4-FFF2-40B4-BE49-F238E27FC236}">
                <a16:creationId xmlns:a16="http://schemas.microsoft.com/office/drawing/2014/main" id="{CAEFC2CD-1C7C-65DC-77D5-6C98BF4A3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561"/>
            <a:ext cx="2080591" cy="6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Dia számának helye 33">
            <a:extLst>
              <a:ext uri="{FF2B5EF4-FFF2-40B4-BE49-F238E27FC236}">
                <a16:creationId xmlns:a16="http://schemas.microsoft.com/office/drawing/2014/main" id="{24787B62-4494-8343-97DE-95FF3F0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35C02CE4-3618-A609-C267-38E8F3E4EF41}"/>
              </a:ext>
            </a:extLst>
          </p:cNvPr>
          <p:cNvSpPr txBox="1"/>
          <p:nvPr/>
        </p:nvSpPr>
        <p:spPr>
          <a:xfrm>
            <a:off x="11063039" y="6400800"/>
            <a:ext cx="294772" cy="2346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900" dirty="0">
                <a:solidFill>
                  <a:schemeClr val="bg1"/>
                </a:solidFill>
              </a:rPr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68156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E80CAA-F30D-0DE0-4D29-23443BBF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Önlab</a:t>
            </a:r>
            <a:r>
              <a:rPr lang="hu-HU" dirty="0"/>
              <a:t> 2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7F5624-BAD0-2D1B-6F73-C52BC3ED9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NER</a:t>
            </a:r>
          </a:p>
          <a:p>
            <a:r>
              <a:rPr lang="hu-HU" sz="2400" dirty="0"/>
              <a:t>RAG</a:t>
            </a:r>
          </a:p>
          <a:p>
            <a:r>
              <a:rPr lang="hu-HU" sz="2400" dirty="0"/>
              <a:t>prompt </a:t>
            </a:r>
            <a:r>
              <a:rPr lang="hu-HU" sz="2400" dirty="0" err="1"/>
              <a:t>engineering</a:t>
            </a:r>
            <a:r>
              <a:rPr lang="hu-HU" sz="2400" dirty="0"/>
              <a:t>, </a:t>
            </a:r>
            <a:r>
              <a:rPr lang="hu-HU" sz="2400" dirty="0" err="1"/>
              <a:t>kategorizáció</a:t>
            </a:r>
            <a:r>
              <a:rPr lang="hu-HU" sz="2400" dirty="0"/>
              <a:t>, külső adatforrások használata (dokumentumok, adatbázisok)</a:t>
            </a:r>
          </a:p>
        </p:txBody>
      </p:sp>
      <p:pic>
        <p:nvPicPr>
          <p:cNvPr id="4" name="Picture 2" descr="Számítástudományi és Információelméleti Tanszék">
            <a:extLst>
              <a:ext uri="{FF2B5EF4-FFF2-40B4-BE49-F238E27FC236}">
                <a16:creationId xmlns:a16="http://schemas.microsoft.com/office/drawing/2014/main" id="{45811698-B932-33B2-9D54-5316FC32F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561"/>
            <a:ext cx="2080591" cy="6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ABC9E40-3176-05BE-3B02-C637F6F7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C3DD7E9-0EFF-4E74-A8B2-C2944E3394D5}"/>
              </a:ext>
            </a:extLst>
          </p:cNvPr>
          <p:cNvSpPr txBox="1"/>
          <p:nvPr/>
        </p:nvSpPr>
        <p:spPr>
          <a:xfrm>
            <a:off x="11063039" y="6400800"/>
            <a:ext cx="294772" cy="2346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900" dirty="0">
                <a:solidFill>
                  <a:schemeClr val="bg1"/>
                </a:solidFill>
              </a:rPr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272279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04B0E2-1D1F-2DB8-4B69-EED9B6E8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040346-6997-7915-A319-87745863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728" y="2843453"/>
            <a:ext cx="7729728" cy="3101983"/>
          </a:xfrm>
        </p:spPr>
        <p:txBody>
          <a:bodyPr>
            <a:normAutofit lnSpcReduction="10000"/>
          </a:bodyPr>
          <a:lstStyle/>
          <a:p>
            <a:r>
              <a:rPr lang="hu-HU" dirty="0"/>
              <a:t>3 „magyarul tudó” modell</a:t>
            </a:r>
          </a:p>
          <a:p>
            <a:r>
              <a:rPr lang="hu-HU" sz="1400" b="1" i="1" dirty="0">
                <a:solidFill>
                  <a:srgbClr val="212121"/>
                </a:solidFill>
                <a:latin typeface="Roboto" panose="02000000000000000000" pitchFamily="2" charset="0"/>
              </a:rPr>
              <a:t>NYTK/</a:t>
            </a:r>
            <a:r>
              <a:rPr lang="hu-HU" sz="1400" b="1" i="1" dirty="0" err="1">
                <a:solidFill>
                  <a:srgbClr val="212121"/>
                </a:solidFill>
                <a:latin typeface="Roboto" panose="02000000000000000000" pitchFamily="2" charset="0"/>
              </a:rPr>
              <a:t>named-entity-recognition-nerkor-hubert-hungarian</a:t>
            </a:r>
            <a:endParaRPr lang="hu-HU" sz="1400" b="1" i="1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lvl="1"/>
            <a:r>
              <a:rPr lang="hu-HU" sz="1200" dirty="0">
                <a:solidFill>
                  <a:srgbClr val="212121"/>
                </a:solidFill>
                <a:latin typeface="Roboto" panose="02000000000000000000" pitchFamily="2" charset="0"/>
              </a:rPr>
              <a:t>Kellően pontos, de időnként pontatlan</a:t>
            </a:r>
          </a:p>
          <a:p>
            <a:pPr lvl="1"/>
            <a:r>
              <a:rPr lang="hu-HU" sz="1200" dirty="0" err="1">
                <a:solidFill>
                  <a:srgbClr val="212121"/>
                </a:solidFill>
                <a:latin typeface="Roboto" panose="02000000000000000000" pitchFamily="2" charset="0"/>
              </a:rPr>
              <a:t>Labels</a:t>
            </a:r>
            <a:r>
              <a:rPr lang="hu-HU" sz="1200" dirty="0">
                <a:solidFill>
                  <a:srgbClr val="212121"/>
                </a:solidFill>
                <a:latin typeface="Roboto" panose="02000000000000000000" pitchFamily="2" charset="0"/>
              </a:rPr>
              <a:t>: </a:t>
            </a:r>
            <a:r>
              <a:rPr lang="hu-HU" sz="120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PER, LOC, MISC, ORG</a:t>
            </a:r>
          </a:p>
          <a:p>
            <a:r>
              <a:rPr lang="hu-HU" sz="1400" b="1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xlm-roberta-large-finetuned-conll03-english</a:t>
            </a:r>
            <a:endParaRPr lang="hu-HU" sz="1400" b="1" i="1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lvl="1"/>
            <a:r>
              <a:rPr lang="hu-HU" sz="1200" dirty="0" err="1">
                <a:solidFill>
                  <a:srgbClr val="212121"/>
                </a:solidFill>
                <a:latin typeface="Roboto" panose="02000000000000000000" pitchFamily="2" charset="0"/>
              </a:rPr>
              <a:t>Multilingual</a:t>
            </a:r>
            <a:r>
              <a:rPr lang="hu-HU" sz="1200" dirty="0">
                <a:solidFill>
                  <a:srgbClr val="212121"/>
                </a:solidFill>
                <a:latin typeface="Roboto" panose="02000000000000000000" pitchFamily="2" charset="0"/>
              </a:rPr>
              <a:t>, nagyon pontatlan, facebook volt a </a:t>
            </a:r>
            <a:r>
              <a:rPr lang="hu-HU" sz="1200" dirty="0" err="1">
                <a:solidFill>
                  <a:srgbClr val="212121"/>
                </a:solidFill>
                <a:latin typeface="Roboto" panose="02000000000000000000" pitchFamily="2" charset="0"/>
              </a:rPr>
              <a:t>dataset</a:t>
            </a:r>
            <a:r>
              <a:rPr lang="hu-HU" sz="1200" dirty="0">
                <a:solidFill>
                  <a:srgbClr val="212121"/>
                </a:solidFill>
                <a:latin typeface="Roboto" panose="02000000000000000000" pitchFamily="2" charset="0"/>
              </a:rPr>
              <a:t> a tanítás során</a:t>
            </a:r>
          </a:p>
          <a:p>
            <a:pPr lvl="1"/>
            <a:r>
              <a:rPr lang="hu-HU" sz="1200" dirty="0" err="1">
                <a:solidFill>
                  <a:srgbClr val="212121"/>
                </a:solidFill>
                <a:latin typeface="Roboto" panose="02000000000000000000" pitchFamily="2" charset="0"/>
              </a:rPr>
              <a:t>Labels</a:t>
            </a:r>
            <a:r>
              <a:rPr lang="hu-HU" sz="1200" dirty="0">
                <a:solidFill>
                  <a:srgbClr val="212121"/>
                </a:solidFill>
                <a:latin typeface="Roboto" panose="02000000000000000000" pitchFamily="2" charset="0"/>
              </a:rPr>
              <a:t>: I-PER, I-LOC, I-MISC, I-ORG</a:t>
            </a:r>
          </a:p>
          <a:p>
            <a:r>
              <a:rPr lang="hu-HU" sz="1400" b="1" i="1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novakat</a:t>
            </a:r>
            <a:r>
              <a:rPr lang="hu-HU" sz="1400" b="1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hu-HU" sz="1400" b="1" i="1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nerkor-cars-onpp-hubert</a:t>
            </a:r>
            <a:endParaRPr lang="hu-HU" sz="1400" b="1" i="1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hu-HU" sz="1200" dirty="0">
                <a:solidFill>
                  <a:srgbClr val="212121"/>
                </a:solidFill>
                <a:latin typeface="Roboto" panose="02000000000000000000" pitchFamily="2" charset="0"/>
              </a:rPr>
              <a:t>Kellően pontos, viszonylag megbízható</a:t>
            </a:r>
          </a:p>
          <a:p>
            <a:pPr lvl="1"/>
            <a:r>
              <a:rPr lang="hu-HU" sz="1200" dirty="0" err="1">
                <a:solidFill>
                  <a:srgbClr val="212121"/>
                </a:solidFill>
                <a:latin typeface="Roboto" panose="02000000000000000000" pitchFamily="2" charset="0"/>
              </a:rPr>
              <a:t>Labels</a:t>
            </a:r>
            <a:r>
              <a:rPr lang="hu-HU" sz="1200" dirty="0">
                <a:solidFill>
                  <a:srgbClr val="212121"/>
                </a:solidFill>
                <a:latin typeface="Roboto" panose="02000000000000000000" pitchFamily="2" charset="0"/>
              </a:rPr>
              <a:t>: MISC-ORG, MONEY, PER, DATE, GPE, DUR, ORG, LOC</a:t>
            </a:r>
          </a:p>
          <a:p>
            <a:pPr lvl="1"/>
            <a:endParaRPr lang="hu-HU" sz="1200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pic>
        <p:nvPicPr>
          <p:cNvPr id="7" name="Ábra 6" descr="Egycsillagos értékelés egyszínű kitöltéssel">
            <a:extLst>
              <a:ext uri="{FF2B5EF4-FFF2-40B4-BE49-F238E27FC236}">
                <a16:creationId xmlns:a16="http://schemas.microsoft.com/office/drawing/2014/main" id="{E47CFDD1-E1B5-5EDA-9137-466ACDCB7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1774" y="3792772"/>
            <a:ext cx="914400" cy="914400"/>
          </a:xfrm>
          <a:prstGeom prst="rect">
            <a:avLst/>
          </a:prstGeom>
        </p:spPr>
      </p:pic>
      <p:pic>
        <p:nvPicPr>
          <p:cNvPr id="9" name="Ábra 8" descr="Minősítő csillag egyszínű kitöltéssel">
            <a:extLst>
              <a:ext uri="{FF2B5EF4-FFF2-40B4-BE49-F238E27FC236}">
                <a16:creationId xmlns:a16="http://schemas.microsoft.com/office/drawing/2014/main" id="{6D8670C5-B5A5-42E8-698A-866925147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51774" y="2843453"/>
            <a:ext cx="914400" cy="914400"/>
          </a:xfrm>
          <a:prstGeom prst="rect">
            <a:avLst/>
          </a:prstGeom>
        </p:spPr>
      </p:pic>
      <p:pic>
        <p:nvPicPr>
          <p:cNvPr id="11" name="Ábra 10" descr="Háromcsillagos értékelés egyszínű kitöltéssel">
            <a:extLst>
              <a:ext uri="{FF2B5EF4-FFF2-40B4-BE49-F238E27FC236}">
                <a16:creationId xmlns:a16="http://schemas.microsoft.com/office/drawing/2014/main" id="{B5EFE27B-A32B-F6AF-DBE7-B190B0700B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51774" y="5184317"/>
            <a:ext cx="914400" cy="914400"/>
          </a:xfrm>
          <a:prstGeom prst="rect">
            <a:avLst/>
          </a:prstGeom>
        </p:spPr>
      </p:pic>
      <p:pic>
        <p:nvPicPr>
          <p:cNvPr id="1026" name="Picture 2" descr="What Is Named Entity Recognition (NER)? | Symbl.ai">
            <a:extLst>
              <a:ext uri="{FF2B5EF4-FFF2-40B4-BE49-F238E27FC236}">
                <a16:creationId xmlns:a16="http://schemas.microsoft.com/office/drawing/2014/main" id="{9A463CBA-D880-FEF4-2110-9893F98DE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0" t="5426" r="17011" b="-845"/>
          <a:stretch/>
        </p:blipFill>
        <p:spPr bwMode="auto">
          <a:xfrm>
            <a:off x="278295" y="2789518"/>
            <a:ext cx="3790122" cy="303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Számítástudományi és Információelméleti Tanszék">
            <a:extLst>
              <a:ext uri="{FF2B5EF4-FFF2-40B4-BE49-F238E27FC236}">
                <a16:creationId xmlns:a16="http://schemas.microsoft.com/office/drawing/2014/main" id="{C99FE132-4B2D-864A-93F4-DFAF3A17C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561"/>
            <a:ext cx="2080591" cy="6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ia számának helye 12">
            <a:extLst>
              <a:ext uri="{FF2B5EF4-FFF2-40B4-BE49-F238E27FC236}">
                <a16:creationId xmlns:a16="http://schemas.microsoft.com/office/drawing/2014/main" id="{2473AC67-1874-5A02-01BE-6B1DC06D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90E7A6F-3B4B-70AF-6BE5-8399CD630EBA}"/>
              </a:ext>
            </a:extLst>
          </p:cNvPr>
          <p:cNvSpPr txBox="1"/>
          <p:nvPr/>
        </p:nvSpPr>
        <p:spPr>
          <a:xfrm>
            <a:off x="11063039" y="6400800"/>
            <a:ext cx="294772" cy="2346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900" dirty="0">
                <a:solidFill>
                  <a:schemeClr val="bg1"/>
                </a:solidFill>
              </a:rPr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154037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FA5DF6-DE06-DE49-47C2-C43286A8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2821"/>
            <a:ext cx="7729728" cy="1377616"/>
          </a:xfrm>
        </p:spPr>
        <p:txBody>
          <a:bodyPr>
            <a:normAutofit/>
          </a:bodyPr>
          <a:lstStyle/>
          <a:p>
            <a:r>
              <a:rPr lang="hu-HU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Prompt e. </a:t>
            </a:r>
            <a:r>
              <a:rPr lang="hu-HU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kategorizáció</a:t>
            </a:r>
            <a:r>
              <a:rPr lang="hu-HU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 </a:t>
            </a:r>
            <a:br>
              <a:rPr lang="hu-HU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hu-HU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Nvidia</a:t>
            </a:r>
            <a:r>
              <a:rPr lang="hu-HU" dirty="0">
                <a:solidFill>
                  <a:srgbClr val="212121"/>
                </a:solidFill>
                <a:latin typeface="Roboto" panose="02000000000000000000" pitchFamily="2" charset="0"/>
              </a:rPr>
              <a:t> -</a:t>
            </a:r>
            <a:r>
              <a:rPr lang="hu-HU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mixtral-8x7b-instruct-v0.1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FA9F73-80FF-D621-41AB-AEDBEEBA8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776" y="2041664"/>
            <a:ext cx="8178447" cy="1072597"/>
          </a:xfrm>
        </p:spPr>
        <p:txBody>
          <a:bodyPr/>
          <a:lstStyle/>
          <a:p>
            <a:r>
              <a:rPr lang="hu-HU" dirty="0" err="1"/>
              <a:t>Zero-shot</a:t>
            </a:r>
            <a:r>
              <a:rPr lang="hu-HU" dirty="0"/>
              <a:t> osztályozás</a:t>
            </a:r>
          </a:p>
          <a:p>
            <a:r>
              <a:rPr lang="hu-HU" dirty="0" err="1"/>
              <a:t>Options</a:t>
            </a:r>
            <a:r>
              <a:rPr lang="hu-HU" dirty="0"/>
              <a:t> megadása, melyekből a program választ egyet, az input mondatra leginkább illeszkedőt.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E4ACC73-E071-B0BD-303F-25FA17F0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8" y="3185208"/>
            <a:ext cx="2441180" cy="78194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CE0B6D5-57E2-E3D3-9713-A73E0D022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44" y="4495358"/>
            <a:ext cx="5479774" cy="1813479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96D82DD5-488D-377A-92AE-D33927E0D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094" y="3276190"/>
            <a:ext cx="6534192" cy="732562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419656B4-2C9B-3D60-E23D-36ABD8BF0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7026" y="4853169"/>
            <a:ext cx="3746491" cy="760426"/>
          </a:xfrm>
          <a:prstGeom prst="rect">
            <a:avLst/>
          </a:prstGeom>
        </p:spPr>
      </p:pic>
      <p:sp>
        <p:nvSpPr>
          <p:cNvPr id="15" name="Nyíl: lefelé mutató 14">
            <a:extLst>
              <a:ext uri="{FF2B5EF4-FFF2-40B4-BE49-F238E27FC236}">
                <a16:creationId xmlns:a16="http://schemas.microsoft.com/office/drawing/2014/main" id="{9AEA3765-78AF-EC20-9620-4FC9442D88DB}"/>
              </a:ext>
            </a:extLst>
          </p:cNvPr>
          <p:cNvSpPr/>
          <p:nvPr/>
        </p:nvSpPr>
        <p:spPr>
          <a:xfrm>
            <a:off x="8566746" y="4114800"/>
            <a:ext cx="543339" cy="5830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6" name="Picture 2" descr="Számítástudományi és Információelméleti Tanszék">
            <a:extLst>
              <a:ext uri="{FF2B5EF4-FFF2-40B4-BE49-F238E27FC236}">
                <a16:creationId xmlns:a16="http://schemas.microsoft.com/office/drawing/2014/main" id="{0C308D03-678D-0F79-5DD6-4329FC5EB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561"/>
            <a:ext cx="2080591" cy="6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Dia számának helye 16">
            <a:extLst>
              <a:ext uri="{FF2B5EF4-FFF2-40B4-BE49-F238E27FC236}">
                <a16:creationId xmlns:a16="http://schemas.microsoft.com/office/drawing/2014/main" id="{FFC42D09-BF9D-7EBE-9D46-F217AC11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74D88439-E9E9-4777-2577-771F42D97F2E}"/>
              </a:ext>
            </a:extLst>
          </p:cNvPr>
          <p:cNvSpPr txBox="1"/>
          <p:nvPr/>
        </p:nvSpPr>
        <p:spPr>
          <a:xfrm>
            <a:off x="11063039" y="6400800"/>
            <a:ext cx="294772" cy="2346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900" dirty="0">
                <a:solidFill>
                  <a:schemeClr val="bg1"/>
                </a:solidFill>
              </a:rPr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288630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7884A6-9A89-D29B-96FD-E74BB253A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73092"/>
            <a:ext cx="7729728" cy="1188720"/>
          </a:xfrm>
        </p:spPr>
        <p:txBody>
          <a:bodyPr>
            <a:normAutofit/>
          </a:bodyPr>
          <a:lstStyle/>
          <a:p>
            <a:r>
              <a:rPr lang="hu-HU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RAG dokumentumokból való infók kinyeréséhez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F008A0-48BD-81F4-D660-60761F596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799" y="2558430"/>
            <a:ext cx="4394951" cy="2570060"/>
          </a:xfrm>
        </p:spPr>
        <p:txBody>
          <a:bodyPr/>
          <a:lstStyle/>
          <a:p>
            <a:r>
              <a:rPr lang="hu-HU" dirty="0"/>
              <a:t>Dokumentumok felosztása, „</a:t>
            </a:r>
            <a:r>
              <a:rPr lang="hu-HU" dirty="0" err="1"/>
              <a:t>chunk</a:t>
            </a:r>
            <a:r>
              <a:rPr lang="hu-HU" dirty="0"/>
              <a:t>”-</a:t>
            </a:r>
            <a:r>
              <a:rPr lang="hu-HU" dirty="0" err="1"/>
              <a:t>olása</a:t>
            </a:r>
            <a:endParaRPr lang="hu-HU" dirty="0"/>
          </a:p>
          <a:p>
            <a:r>
              <a:rPr lang="hu-HU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FIASS vektortároló, index</a:t>
            </a:r>
          </a:p>
          <a:p>
            <a:r>
              <a:rPr lang="hu-HU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RAG-os </a:t>
            </a:r>
            <a:r>
              <a:rPr lang="hu-HU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LangChain</a:t>
            </a:r>
            <a:endParaRPr lang="hu-HU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r>
              <a:rPr lang="hu-HU" dirty="0" err="1">
                <a:solidFill>
                  <a:srgbClr val="212121"/>
                </a:solidFill>
                <a:latin typeface="Roboto" panose="02000000000000000000" pitchFamily="2" charset="0"/>
              </a:rPr>
              <a:t>Gradio</a:t>
            </a:r>
            <a:r>
              <a:rPr lang="hu-HU" dirty="0">
                <a:solidFill>
                  <a:srgbClr val="212121"/>
                </a:solidFill>
                <a:latin typeface="Roboto" panose="02000000000000000000" pitchFamily="2" charset="0"/>
              </a:rPr>
              <a:t> chatbot</a:t>
            </a:r>
            <a:endParaRPr lang="hu-HU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F876CFC-C787-912D-82B9-71E2392B4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344" y="5640839"/>
            <a:ext cx="1495634" cy="87642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D312EBB-E588-5DFD-CCDE-340E2D690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99" y="5433460"/>
            <a:ext cx="3385931" cy="1120542"/>
          </a:xfrm>
          <a:prstGeom prst="rect">
            <a:avLst/>
          </a:prstGeom>
        </p:spPr>
      </p:pic>
      <p:pic>
        <p:nvPicPr>
          <p:cNvPr id="3074" name="Picture 2" descr="数据库- Vector database entry guide: First acquaintance with Faiss, how to  convert data into vectors (1) - 个人文章- SegmentFault 思否">
            <a:extLst>
              <a:ext uri="{FF2B5EF4-FFF2-40B4-BE49-F238E27FC236}">
                <a16:creationId xmlns:a16="http://schemas.microsoft.com/office/drawing/2014/main" id="{32320DD0-005A-AFFA-84DA-3A85B90E2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577" y="5483467"/>
            <a:ext cx="2429366" cy="104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uild a Langchain Helper Bot using Langchain | by Himanshu Bahuguna |  GoPenAI">
            <a:extLst>
              <a:ext uri="{FF2B5EF4-FFF2-40B4-BE49-F238E27FC236}">
                <a16:creationId xmlns:a16="http://schemas.microsoft.com/office/drawing/2014/main" id="{64543DC8-C436-250E-ED3F-EE6642798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379" y="5640839"/>
            <a:ext cx="1890740" cy="109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E1189A5-572E-1187-3218-7F8C9605D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9989" y="2558430"/>
            <a:ext cx="2456263" cy="312357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6AE28685-709B-E305-C3BF-89033877FED4}"/>
              </a:ext>
            </a:extLst>
          </p:cNvPr>
          <p:cNvSpPr txBox="1"/>
          <p:nvPr/>
        </p:nvSpPr>
        <p:spPr>
          <a:xfrm>
            <a:off x="5887967" y="3304694"/>
            <a:ext cx="2319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{'input': 'Tell me about Hungary!', 'history': '', 'context': '[Quote from Digital Economy And Society. A Cross Country Comparison Of Hungary And Ukraine] Table 2. Connectivity scores Source: EC (2017)\</a:t>
            </a:r>
            <a:r>
              <a:rPr lang="en-US" sz="800" b="0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nHungary</a:t>
            </a:r>
            <a:r>
              <a:rPr lang="en-US" sz="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ranks 14th in this component, compared to\n16th in 2016. Hungary has made progress both in the supply \</a:t>
            </a:r>
            <a:r>
              <a:rPr lang="en-US" sz="800" b="0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nand</a:t>
            </a:r>
            <a:r>
              <a:rPr lang="en-US" sz="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the demand side. Fast broadband coverage increased to \n81% from 78%. The Hungarian government launched two \</a:t>
            </a:r>
            <a:r>
              <a:rPr lang="en-US" sz="800" b="0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ninitiatives</a:t>
            </a:r>
            <a:r>
              <a:rPr lang="en-US" sz="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to increase </a:t>
            </a:r>
            <a:r>
              <a:rPr lang="en-US" sz="800" b="0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deman</a:t>
            </a:r>
            <a:r>
              <a:rPr lang="hu-HU" sz="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d </a:t>
            </a:r>
            <a:r>
              <a:rPr lang="hu-HU" sz="800" b="0" i="0" dirty="0">
                <a:solidFill>
                  <a:srgbClr val="0070C0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[…]</a:t>
            </a:r>
            <a:r>
              <a:rPr lang="hu-HU" sz="800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}</a:t>
            </a:r>
            <a:endParaRPr lang="hu-HU" sz="800" dirty="0">
              <a:solidFill>
                <a:srgbClr val="0070C0"/>
              </a:solidFill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22B7392E-70FE-2C61-A028-5911B03651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7558" y="2361880"/>
            <a:ext cx="3606473" cy="3077853"/>
          </a:xfrm>
          <a:prstGeom prst="rect">
            <a:avLst/>
          </a:prstGeom>
        </p:spPr>
      </p:pic>
      <p:sp>
        <p:nvSpPr>
          <p:cNvPr id="12" name="Nyíl: jobbra mutató 11">
            <a:extLst>
              <a:ext uri="{FF2B5EF4-FFF2-40B4-BE49-F238E27FC236}">
                <a16:creationId xmlns:a16="http://schemas.microsoft.com/office/drawing/2014/main" id="{847E3376-F902-B008-6667-B182D81255DB}"/>
              </a:ext>
            </a:extLst>
          </p:cNvPr>
          <p:cNvSpPr/>
          <p:nvPr/>
        </p:nvSpPr>
        <p:spPr>
          <a:xfrm>
            <a:off x="7684289" y="2558430"/>
            <a:ext cx="523374" cy="282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CF3B3399-2992-DB73-CFE1-22769DBA9A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4825" y="3900806"/>
            <a:ext cx="3523247" cy="1170443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389F4A01-31D3-A79B-609B-2F617C4824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002" y="4666549"/>
            <a:ext cx="1267002" cy="457264"/>
          </a:xfrm>
          <a:prstGeom prst="rect">
            <a:avLst/>
          </a:prstGeom>
        </p:spPr>
      </p:pic>
      <p:pic>
        <p:nvPicPr>
          <p:cNvPr id="17" name="Picture 2" descr="Számítástudományi és Információelméleti Tanszék">
            <a:extLst>
              <a:ext uri="{FF2B5EF4-FFF2-40B4-BE49-F238E27FC236}">
                <a16:creationId xmlns:a16="http://schemas.microsoft.com/office/drawing/2014/main" id="{7C12F173-C3B6-D09B-2B5C-1C67BFDF3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561"/>
            <a:ext cx="2080591" cy="6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ia számának helye 17">
            <a:extLst>
              <a:ext uri="{FF2B5EF4-FFF2-40B4-BE49-F238E27FC236}">
                <a16:creationId xmlns:a16="http://schemas.microsoft.com/office/drawing/2014/main" id="{1B6AEB28-8302-FE02-4053-28698C81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017745ED-DC41-5F30-5479-5CB2715AC67E}"/>
              </a:ext>
            </a:extLst>
          </p:cNvPr>
          <p:cNvSpPr txBox="1"/>
          <p:nvPr/>
        </p:nvSpPr>
        <p:spPr>
          <a:xfrm>
            <a:off x="11063039" y="6400800"/>
            <a:ext cx="294772" cy="2346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900" dirty="0">
                <a:solidFill>
                  <a:schemeClr val="bg1"/>
                </a:solidFill>
              </a:rPr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161989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E22465-9008-0EEF-4F5A-C5371386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025" y="772186"/>
            <a:ext cx="7729728" cy="1188720"/>
          </a:xfrm>
        </p:spPr>
        <p:txBody>
          <a:bodyPr/>
          <a:lstStyle/>
          <a:p>
            <a:r>
              <a:rPr lang="hu-HU" dirty="0"/>
              <a:t>További célok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55B2E4-FC48-5109-CE78-2330D5F4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025" y="2017135"/>
            <a:ext cx="7729728" cy="2196727"/>
          </a:xfrm>
        </p:spPr>
        <p:txBody>
          <a:bodyPr/>
          <a:lstStyle/>
          <a:p>
            <a:r>
              <a:rPr lang="hu-HU" sz="2400" dirty="0"/>
              <a:t>Egységesítés</a:t>
            </a:r>
          </a:p>
          <a:p>
            <a:r>
              <a:rPr lang="hu-HU" sz="2400" dirty="0"/>
              <a:t>„Magyarítás”</a:t>
            </a:r>
          </a:p>
          <a:p>
            <a:r>
              <a:rPr lang="hu-HU" sz="2400" dirty="0"/>
              <a:t>Adatbázis (SQL vagy JSON) alapú RAG</a:t>
            </a:r>
          </a:p>
          <a:p>
            <a:endParaRPr lang="hu-HU" dirty="0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1A5CFD53-930F-0F62-311A-F2E8939C619C}"/>
              </a:ext>
            </a:extLst>
          </p:cNvPr>
          <p:cNvSpPr txBox="1">
            <a:spLocks/>
          </p:cNvSpPr>
          <p:nvPr/>
        </p:nvSpPr>
        <p:spPr bwMode="black">
          <a:xfrm>
            <a:off x="2231136" y="4915385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Köszönöm a figyelmet!</a:t>
            </a:r>
          </a:p>
        </p:txBody>
      </p:sp>
      <p:pic>
        <p:nvPicPr>
          <p:cNvPr id="5" name="Picture 2" descr="Számítástudományi és Információelméleti Tanszék">
            <a:extLst>
              <a:ext uri="{FF2B5EF4-FFF2-40B4-BE49-F238E27FC236}">
                <a16:creationId xmlns:a16="http://schemas.microsoft.com/office/drawing/2014/main" id="{150630C9-C6BB-4D6D-1E77-EC2E1A977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561"/>
            <a:ext cx="2080591" cy="6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B957BE-E896-4EDA-B368-FCBD1F95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C3FA37A-E9F6-B93F-3270-B5F9E0DE84FE}"/>
              </a:ext>
            </a:extLst>
          </p:cNvPr>
          <p:cNvSpPr txBox="1"/>
          <p:nvPr/>
        </p:nvSpPr>
        <p:spPr>
          <a:xfrm>
            <a:off x="11063039" y="6400800"/>
            <a:ext cx="294772" cy="2346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900" dirty="0">
                <a:solidFill>
                  <a:schemeClr val="bg1"/>
                </a:solidFill>
              </a:rPr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3553413500"/>
      </p:ext>
    </p:extLst>
  </p:cSld>
  <p:clrMapOvr>
    <a:masterClrMapping/>
  </p:clrMapOvr>
</p:sld>
</file>

<file path=ppt/theme/theme1.xml><?xml version="1.0" encoding="utf-8"?>
<a:theme xmlns:a="http://schemas.openxmlformats.org/drawingml/2006/main" name="Csomag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TM10001115[[fn=Csomag]]</Template>
  <TotalTime>41</TotalTime>
  <Words>308</Words>
  <Application>Microsoft Office PowerPoint</Application>
  <PresentationFormat>Szélesvásznú</PresentationFormat>
  <Paragraphs>55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Georgia</vt:lpstr>
      <vt:lpstr>Gill Sans MT</vt:lpstr>
      <vt:lpstr>Roboto</vt:lpstr>
      <vt:lpstr>Csomag</vt:lpstr>
      <vt:lpstr>Önálló Laboratórium 2</vt:lpstr>
      <vt:lpstr>Önlab 1 téma</vt:lpstr>
      <vt:lpstr>Önlab 2</vt:lpstr>
      <vt:lpstr>NER</vt:lpstr>
      <vt:lpstr>Prompt e. kategorizáció   Nvidia - mixtral-8x7b-instruct-v0.1</vt:lpstr>
      <vt:lpstr>RAG dokumentumokból való infók kinyeréséhez</vt:lpstr>
      <vt:lpstr>További célok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Önálló Laboratórium 2</dc:title>
  <dc:creator>Szladek Máté</dc:creator>
  <cp:lastModifiedBy>Szladek Máté</cp:lastModifiedBy>
  <cp:revision>1</cp:revision>
  <dcterms:created xsi:type="dcterms:W3CDTF">2024-03-24T23:18:01Z</dcterms:created>
  <dcterms:modified xsi:type="dcterms:W3CDTF">2024-03-24T23:59:16Z</dcterms:modified>
</cp:coreProperties>
</file>