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3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75EA9-B5A5-41F4-A698-A9109971B653}" type="datetimeFigureOut">
              <a:rPr lang="hu-HU" smtClean="0"/>
              <a:t>2024. 05. 01.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C0F7A-0B89-42A7-A5F7-F21ADAEBEB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348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DFCB-9AB2-4C9F-8AC9-D711BA92F403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7C95-E389-4182-BE6F-6E0556E73856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A334-795E-48B6-A2F2-CEAA287CEEDD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3859-3727-44CF-94E0-C4FCE90542D6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22F-F517-43B6-8031-2A1CB1424EF5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35DC-FEA0-4958-8A85-C4A71975EDE8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4F0A-817D-48D4-9CA8-76A12C2AA252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7E79-737B-4A71-8DB8-68E8AAE56D2C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124C-DAD1-4B53-9292-34A36F82AD75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3D7-18F4-4FF3-9584-062F44BA737F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7D22603-AD05-4F7E-A946-0CCD5F3E7A5F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212B9C7-531D-4BF8-9DD6-98B7CBEB1FB6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10" Type="http://schemas.openxmlformats.org/officeDocument/2006/relationships/image" Target="../media/image1.png"/><Relationship Id="rId4" Type="http://schemas.openxmlformats.org/officeDocument/2006/relationships/image" Target="../media/image23.jpe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37.jpeg"/><Relationship Id="rId3" Type="http://schemas.openxmlformats.org/officeDocument/2006/relationships/image" Target="../media/image29.png"/><Relationship Id="rId7" Type="http://schemas.microsoft.com/office/2007/relationships/hdphoto" Target="../media/hdphoto2.wdp"/><Relationship Id="rId12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microsoft.com/office/2007/relationships/hdphoto" Target="../media/hdphoto1.wdp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8511D0-788B-49C2-4FA1-97760C568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Önálló Laboratórium 2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429EEE8-9E60-1534-CAFA-DE4391B40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hu-HU" dirty="0"/>
              <a:t>Szimpózium – Szladek Máté (TGPZTT)</a:t>
            </a:r>
          </a:p>
          <a:p>
            <a:pPr marL="457200" indent="-457200">
              <a:buAutoNum type="arabicPeriod"/>
            </a:pPr>
            <a:r>
              <a:rPr lang="hu-HU" dirty="0"/>
              <a:t>2024.05.02.</a:t>
            </a:r>
          </a:p>
        </p:txBody>
      </p:sp>
      <p:pic>
        <p:nvPicPr>
          <p:cNvPr id="4" name="Picture 2" descr="Számítástudományi és Információelméleti Tanszék">
            <a:extLst>
              <a:ext uri="{FF2B5EF4-FFF2-40B4-BE49-F238E27FC236}">
                <a16:creationId xmlns:a16="http://schemas.microsoft.com/office/drawing/2014/main" id="{9F8BA031-C32D-E8FC-313A-F9B364187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07" y="285943"/>
            <a:ext cx="2777218" cy="89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9657BD5-D43F-E92C-74E4-609A0BDA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46B9249-4574-5540-4944-AACBB75AE3A9}"/>
              </a:ext>
            </a:extLst>
          </p:cNvPr>
          <p:cNvSpPr txBox="1"/>
          <p:nvPr/>
        </p:nvSpPr>
        <p:spPr>
          <a:xfrm>
            <a:off x="11063039" y="6400800"/>
            <a:ext cx="294772" cy="23461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900" dirty="0">
                <a:solidFill>
                  <a:schemeClr val="bg1"/>
                </a:solidFill>
              </a:rPr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61376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E80CAA-F30D-0DE0-4D29-23443BBF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Önlab</a:t>
            </a:r>
            <a:r>
              <a:rPr lang="hu-HU" dirty="0"/>
              <a:t> 2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7F5624-BAD0-2D1B-6F73-C52BC3ED9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NER</a:t>
            </a:r>
          </a:p>
          <a:p>
            <a:r>
              <a:rPr lang="hu-HU" sz="2400" dirty="0"/>
              <a:t>RAG</a:t>
            </a:r>
          </a:p>
          <a:p>
            <a:r>
              <a:rPr lang="hu-HU" sz="2400" dirty="0"/>
              <a:t>prompt </a:t>
            </a:r>
            <a:r>
              <a:rPr lang="hu-HU" sz="2400" dirty="0" err="1"/>
              <a:t>engineering</a:t>
            </a:r>
            <a:r>
              <a:rPr lang="hu-HU" sz="2400" dirty="0"/>
              <a:t>, </a:t>
            </a:r>
            <a:r>
              <a:rPr lang="hu-HU" sz="2400" dirty="0" err="1"/>
              <a:t>kategorizáció</a:t>
            </a:r>
            <a:r>
              <a:rPr lang="hu-HU" sz="2400" dirty="0"/>
              <a:t>, külső adatforrások használata (dokumentumok)</a:t>
            </a:r>
          </a:p>
        </p:txBody>
      </p:sp>
      <p:pic>
        <p:nvPicPr>
          <p:cNvPr id="4" name="Picture 2" descr="Számítástudományi és Információelméleti Tanszék">
            <a:extLst>
              <a:ext uri="{FF2B5EF4-FFF2-40B4-BE49-F238E27FC236}">
                <a16:creationId xmlns:a16="http://schemas.microsoft.com/office/drawing/2014/main" id="{45811698-B932-33B2-9D54-5316FC32F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561"/>
            <a:ext cx="2080591" cy="6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ABC9E40-3176-05BE-3B02-C637F6F7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2C3DD7E9-0EFF-4E74-A8B2-C2944E3394D5}"/>
              </a:ext>
            </a:extLst>
          </p:cNvPr>
          <p:cNvSpPr txBox="1"/>
          <p:nvPr/>
        </p:nvSpPr>
        <p:spPr>
          <a:xfrm>
            <a:off x="11063039" y="6400800"/>
            <a:ext cx="294772" cy="2346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900" dirty="0">
                <a:solidFill>
                  <a:schemeClr val="bg1"/>
                </a:solidFill>
              </a:rPr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272279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04B0E2-1D1F-2DB8-4B69-EED9B6E8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040346-6997-7915-A319-87745863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728" y="2843453"/>
            <a:ext cx="7729728" cy="3101983"/>
          </a:xfrm>
        </p:spPr>
        <p:txBody>
          <a:bodyPr>
            <a:normAutofit lnSpcReduction="10000"/>
          </a:bodyPr>
          <a:lstStyle/>
          <a:p>
            <a:r>
              <a:rPr lang="hu-HU" dirty="0"/>
              <a:t>3 „magyarul tudó” modell</a:t>
            </a:r>
          </a:p>
          <a:p>
            <a:r>
              <a:rPr lang="hu-HU" sz="1400" b="1" i="1" dirty="0">
                <a:solidFill>
                  <a:srgbClr val="212121"/>
                </a:solidFill>
                <a:latin typeface="Roboto" panose="02000000000000000000" pitchFamily="2" charset="0"/>
              </a:rPr>
              <a:t>NYTK/</a:t>
            </a:r>
            <a:r>
              <a:rPr lang="hu-HU" sz="1400" b="1" i="1" dirty="0" err="1">
                <a:solidFill>
                  <a:srgbClr val="212121"/>
                </a:solidFill>
                <a:latin typeface="Roboto" panose="02000000000000000000" pitchFamily="2" charset="0"/>
              </a:rPr>
              <a:t>named-entity-recognition-nerkor-hubert-hungarian</a:t>
            </a:r>
            <a:endParaRPr lang="hu-HU" sz="1400" b="1" i="1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lvl="1"/>
            <a:r>
              <a:rPr lang="hu-HU" sz="1200" dirty="0">
                <a:solidFill>
                  <a:srgbClr val="212121"/>
                </a:solidFill>
                <a:latin typeface="Roboto" panose="02000000000000000000" pitchFamily="2" charset="0"/>
              </a:rPr>
              <a:t>Kellően pontos, de időnként pontatlan</a:t>
            </a:r>
          </a:p>
          <a:p>
            <a:pPr lvl="1"/>
            <a:r>
              <a:rPr lang="hu-HU" sz="1200" dirty="0" err="1">
                <a:solidFill>
                  <a:srgbClr val="212121"/>
                </a:solidFill>
                <a:latin typeface="Roboto" panose="02000000000000000000" pitchFamily="2" charset="0"/>
              </a:rPr>
              <a:t>Labels</a:t>
            </a:r>
            <a:r>
              <a:rPr lang="hu-HU" sz="1200" dirty="0">
                <a:solidFill>
                  <a:srgbClr val="212121"/>
                </a:solidFill>
                <a:latin typeface="Roboto" panose="02000000000000000000" pitchFamily="2" charset="0"/>
              </a:rPr>
              <a:t>: </a:t>
            </a:r>
            <a:r>
              <a:rPr lang="hu-HU" sz="120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PER, LOC, MISC, ORG</a:t>
            </a:r>
          </a:p>
          <a:p>
            <a:r>
              <a:rPr lang="hu-HU" sz="1400" b="1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xlm-roberta-large-finetuned-conll03-english</a:t>
            </a:r>
            <a:endParaRPr lang="hu-HU" sz="1400" b="1" i="1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lvl="1"/>
            <a:r>
              <a:rPr lang="hu-HU" sz="1200" dirty="0" err="1">
                <a:solidFill>
                  <a:srgbClr val="212121"/>
                </a:solidFill>
                <a:latin typeface="Roboto" panose="02000000000000000000" pitchFamily="2" charset="0"/>
              </a:rPr>
              <a:t>Multilingual</a:t>
            </a:r>
            <a:r>
              <a:rPr lang="hu-HU" sz="1200" dirty="0">
                <a:solidFill>
                  <a:srgbClr val="212121"/>
                </a:solidFill>
                <a:latin typeface="Roboto" panose="02000000000000000000" pitchFamily="2" charset="0"/>
              </a:rPr>
              <a:t>, nagyon pontatlan, facebook volt a </a:t>
            </a:r>
            <a:r>
              <a:rPr lang="hu-HU" sz="1200" dirty="0" err="1">
                <a:solidFill>
                  <a:srgbClr val="212121"/>
                </a:solidFill>
                <a:latin typeface="Roboto" panose="02000000000000000000" pitchFamily="2" charset="0"/>
              </a:rPr>
              <a:t>dataset</a:t>
            </a:r>
            <a:r>
              <a:rPr lang="hu-HU" sz="1200" dirty="0">
                <a:solidFill>
                  <a:srgbClr val="212121"/>
                </a:solidFill>
                <a:latin typeface="Roboto" panose="02000000000000000000" pitchFamily="2" charset="0"/>
              </a:rPr>
              <a:t> a tanítás során</a:t>
            </a:r>
          </a:p>
          <a:p>
            <a:pPr lvl="1"/>
            <a:r>
              <a:rPr lang="hu-HU" sz="1200" dirty="0" err="1">
                <a:solidFill>
                  <a:srgbClr val="212121"/>
                </a:solidFill>
                <a:latin typeface="Roboto" panose="02000000000000000000" pitchFamily="2" charset="0"/>
              </a:rPr>
              <a:t>Labels</a:t>
            </a:r>
            <a:r>
              <a:rPr lang="hu-HU" sz="1200" dirty="0">
                <a:solidFill>
                  <a:srgbClr val="212121"/>
                </a:solidFill>
                <a:latin typeface="Roboto" panose="02000000000000000000" pitchFamily="2" charset="0"/>
              </a:rPr>
              <a:t>: I-PER, I-LOC, I-MISC, I-ORG</a:t>
            </a:r>
          </a:p>
          <a:p>
            <a:r>
              <a:rPr lang="hu-HU" sz="1400" b="1" i="1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novakat</a:t>
            </a:r>
            <a:r>
              <a:rPr lang="hu-HU" sz="1400" b="1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hu-HU" sz="1400" b="1" i="1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nerkor-cars-onpp-hubert</a:t>
            </a:r>
            <a:endParaRPr lang="hu-HU" sz="1400" b="1" i="1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hu-HU" sz="1200" dirty="0">
                <a:solidFill>
                  <a:srgbClr val="212121"/>
                </a:solidFill>
                <a:latin typeface="Roboto" panose="02000000000000000000" pitchFamily="2" charset="0"/>
              </a:rPr>
              <a:t>Kellően pontos, viszonylag megbízható</a:t>
            </a:r>
          </a:p>
          <a:p>
            <a:pPr lvl="1"/>
            <a:r>
              <a:rPr lang="hu-HU" sz="1200" dirty="0" err="1">
                <a:solidFill>
                  <a:srgbClr val="212121"/>
                </a:solidFill>
                <a:latin typeface="Roboto" panose="02000000000000000000" pitchFamily="2" charset="0"/>
              </a:rPr>
              <a:t>Labels</a:t>
            </a:r>
            <a:r>
              <a:rPr lang="hu-HU" sz="1200" dirty="0">
                <a:solidFill>
                  <a:srgbClr val="212121"/>
                </a:solidFill>
                <a:latin typeface="Roboto" panose="02000000000000000000" pitchFamily="2" charset="0"/>
              </a:rPr>
              <a:t>: MISC-ORG, MONEY, PER, DATE, GPE, DUR, ORG, LOC</a:t>
            </a:r>
          </a:p>
          <a:p>
            <a:pPr lvl="1"/>
            <a:endParaRPr lang="hu-HU" sz="1200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pic>
        <p:nvPicPr>
          <p:cNvPr id="7" name="Ábra 6" descr="Egycsillagos értékelés egyszínű kitöltéssel">
            <a:extLst>
              <a:ext uri="{FF2B5EF4-FFF2-40B4-BE49-F238E27FC236}">
                <a16:creationId xmlns:a16="http://schemas.microsoft.com/office/drawing/2014/main" id="{E47CFDD1-E1B5-5EDA-9137-466ACDCB7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1774" y="3792772"/>
            <a:ext cx="914400" cy="914400"/>
          </a:xfrm>
          <a:prstGeom prst="rect">
            <a:avLst/>
          </a:prstGeom>
        </p:spPr>
      </p:pic>
      <p:pic>
        <p:nvPicPr>
          <p:cNvPr id="9" name="Ábra 8" descr="Minősítő csillag egyszínű kitöltéssel">
            <a:extLst>
              <a:ext uri="{FF2B5EF4-FFF2-40B4-BE49-F238E27FC236}">
                <a16:creationId xmlns:a16="http://schemas.microsoft.com/office/drawing/2014/main" id="{6D8670C5-B5A5-42E8-698A-866925147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51774" y="2843453"/>
            <a:ext cx="914400" cy="914400"/>
          </a:xfrm>
          <a:prstGeom prst="rect">
            <a:avLst/>
          </a:prstGeom>
        </p:spPr>
      </p:pic>
      <p:pic>
        <p:nvPicPr>
          <p:cNvPr id="11" name="Ábra 10" descr="Háromcsillagos értékelés egyszínű kitöltéssel">
            <a:extLst>
              <a:ext uri="{FF2B5EF4-FFF2-40B4-BE49-F238E27FC236}">
                <a16:creationId xmlns:a16="http://schemas.microsoft.com/office/drawing/2014/main" id="{B5EFE27B-A32B-F6AF-DBE7-B190B0700B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51774" y="5184317"/>
            <a:ext cx="914400" cy="914400"/>
          </a:xfrm>
          <a:prstGeom prst="rect">
            <a:avLst/>
          </a:prstGeom>
        </p:spPr>
      </p:pic>
      <p:pic>
        <p:nvPicPr>
          <p:cNvPr id="1026" name="Picture 2" descr="What Is Named Entity Recognition (NER)? | Symbl.ai">
            <a:extLst>
              <a:ext uri="{FF2B5EF4-FFF2-40B4-BE49-F238E27FC236}">
                <a16:creationId xmlns:a16="http://schemas.microsoft.com/office/drawing/2014/main" id="{9A463CBA-D880-FEF4-2110-9893F98DE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0" t="5426" r="17011" b="-845"/>
          <a:stretch/>
        </p:blipFill>
        <p:spPr bwMode="auto">
          <a:xfrm>
            <a:off x="278295" y="2789518"/>
            <a:ext cx="3790122" cy="303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Számítástudományi és Információelméleti Tanszék">
            <a:extLst>
              <a:ext uri="{FF2B5EF4-FFF2-40B4-BE49-F238E27FC236}">
                <a16:creationId xmlns:a16="http://schemas.microsoft.com/office/drawing/2014/main" id="{C99FE132-4B2D-864A-93F4-DFAF3A17C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561"/>
            <a:ext cx="2080591" cy="6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ia számának helye 12">
            <a:extLst>
              <a:ext uri="{FF2B5EF4-FFF2-40B4-BE49-F238E27FC236}">
                <a16:creationId xmlns:a16="http://schemas.microsoft.com/office/drawing/2014/main" id="{2473AC67-1874-5A02-01BE-6B1DC06D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90E7A6F-3B4B-70AF-6BE5-8399CD630EBA}"/>
              </a:ext>
            </a:extLst>
          </p:cNvPr>
          <p:cNvSpPr txBox="1"/>
          <p:nvPr/>
        </p:nvSpPr>
        <p:spPr>
          <a:xfrm>
            <a:off x="11063039" y="6400800"/>
            <a:ext cx="294772" cy="2346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900" dirty="0">
                <a:solidFill>
                  <a:schemeClr val="bg1"/>
                </a:solidFill>
              </a:rPr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154037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FA5DF6-DE06-DE49-47C2-C43286A8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2821"/>
            <a:ext cx="7729728" cy="1377616"/>
          </a:xfrm>
        </p:spPr>
        <p:txBody>
          <a:bodyPr>
            <a:normAutofit/>
          </a:bodyPr>
          <a:lstStyle/>
          <a:p>
            <a:r>
              <a:rPr lang="hu-HU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Prompt e. </a:t>
            </a:r>
            <a:r>
              <a:rPr lang="hu-HU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kategorizáció</a:t>
            </a:r>
            <a:r>
              <a:rPr lang="hu-HU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 </a:t>
            </a:r>
            <a:br>
              <a:rPr lang="hu-HU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hu-HU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Nvidia</a:t>
            </a:r>
            <a:r>
              <a:rPr lang="hu-HU" dirty="0">
                <a:solidFill>
                  <a:srgbClr val="212121"/>
                </a:solidFill>
                <a:latin typeface="Roboto" panose="02000000000000000000" pitchFamily="2" charset="0"/>
              </a:rPr>
              <a:t> -</a:t>
            </a:r>
            <a:r>
              <a:rPr lang="hu-HU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mixtral-8x7b-instruct-v0.1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FA9F73-80FF-D621-41AB-AEDBEEBA8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776" y="2041664"/>
            <a:ext cx="8178447" cy="1072597"/>
          </a:xfrm>
        </p:spPr>
        <p:txBody>
          <a:bodyPr/>
          <a:lstStyle/>
          <a:p>
            <a:r>
              <a:rPr lang="hu-HU" dirty="0" err="1"/>
              <a:t>Zero-shot</a:t>
            </a:r>
            <a:r>
              <a:rPr lang="hu-HU" dirty="0"/>
              <a:t> osztályozás</a:t>
            </a:r>
          </a:p>
          <a:p>
            <a:r>
              <a:rPr lang="hu-HU" dirty="0" err="1"/>
              <a:t>Options</a:t>
            </a:r>
            <a:r>
              <a:rPr lang="hu-HU" dirty="0"/>
              <a:t> megadása, melyekből a program választ egyet, az input mondatra leginkább illeszkedőt.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E4ACC73-E071-B0BD-303F-25FA17F0E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8" y="3185208"/>
            <a:ext cx="2441180" cy="78194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ECE0B6D5-57E2-E3D3-9713-A73E0D022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44" y="4495358"/>
            <a:ext cx="5479774" cy="1813479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96D82DD5-488D-377A-92AE-D33927E0D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094" y="3276190"/>
            <a:ext cx="6534192" cy="732562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419656B4-2C9B-3D60-E23D-36ABD8BF0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7026" y="4853169"/>
            <a:ext cx="3746491" cy="760426"/>
          </a:xfrm>
          <a:prstGeom prst="rect">
            <a:avLst/>
          </a:prstGeom>
        </p:spPr>
      </p:pic>
      <p:sp>
        <p:nvSpPr>
          <p:cNvPr id="15" name="Nyíl: lefelé mutató 14">
            <a:extLst>
              <a:ext uri="{FF2B5EF4-FFF2-40B4-BE49-F238E27FC236}">
                <a16:creationId xmlns:a16="http://schemas.microsoft.com/office/drawing/2014/main" id="{9AEA3765-78AF-EC20-9620-4FC9442D88DB}"/>
              </a:ext>
            </a:extLst>
          </p:cNvPr>
          <p:cNvSpPr/>
          <p:nvPr/>
        </p:nvSpPr>
        <p:spPr>
          <a:xfrm>
            <a:off x="8566746" y="4114800"/>
            <a:ext cx="543339" cy="5830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6" name="Picture 2" descr="Számítástudományi és Információelméleti Tanszék">
            <a:extLst>
              <a:ext uri="{FF2B5EF4-FFF2-40B4-BE49-F238E27FC236}">
                <a16:creationId xmlns:a16="http://schemas.microsoft.com/office/drawing/2014/main" id="{0C308D03-678D-0F79-5DD6-4329FC5EB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561"/>
            <a:ext cx="2080591" cy="6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Dia számának helye 16">
            <a:extLst>
              <a:ext uri="{FF2B5EF4-FFF2-40B4-BE49-F238E27FC236}">
                <a16:creationId xmlns:a16="http://schemas.microsoft.com/office/drawing/2014/main" id="{FFC42D09-BF9D-7EBE-9D46-F217AC11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74D88439-E9E9-4777-2577-771F42D97F2E}"/>
              </a:ext>
            </a:extLst>
          </p:cNvPr>
          <p:cNvSpPr txBox="1"/>
          <p:nvPr/>
        </p:nvSpPr>
        <p:spPr>
          <a:xfrm>
            <a:off x="11063039" y="6400800"/>
            <a:ext cx="294772" cy="2346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900" dirty="0">
                <a:solidFill>
                  <a:schemeClr val="bg1"/>
                </a:solidFill>
              </a:rPr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288630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églalap 30">
            <a:extLst>
              <a:ext uri="{FF2B5EF4-FFF2-40B4-BE49-F238E27FC236}">
                <a16:creationId xmlns:a16="http://schemas.microsoft.com/office/drawing/2014/main" id="{44E60199-B592-EDC2-DD6F-71BB43DF2FC7}"/>
              </a:ext>
            </a:extLst>
          </p:cNvPr>
          <p:cNvSpPr/>
          <p:nvPr/>
        </p:nvSpPr>
        <p:spPr>
          <a:xfrm>
            <a:off x="220435" y="3447445"/>
            <a:ext cx="4261757" cy="33069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églalap 29">
            <a:extLst>
              <a:ext uri="{FF2B5EF4-FFF2-40B4-BE49-F238E27FC236}">
                <a16:creationId xmlns:a16="http://schemas.microsoft.com/office/drawing/2014/main" id="{60B2E055-63C4-74FE-DE2A-3941E44885FE}"/>
              </a:ext>
            </a:extLst>
          </p:cNvPr>
          <p:cNvSpPr/>
          <p:nvPr/>
        </p:nvSpPr>
        <p:spPr>
          <a:xfrm>
            <a:off x="220436" y="1857534"/>
            <a:ext cx="4261757" cy="15203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4FA5DF6-DE06-DE49-47C2-C43286A8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2821"/>
            <a:ext cx="7729728" cy="1377616"/>
          </a:xfrm>
        </p:spPr>
        <p:txBody>
          <a:bodyPr>
            <a:normAutofit/>
          </a:bodyPr>
          <a:lstStyle/>
          <a:p>
            <a:r>
              <a:rPr lang="hu-HU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Prompt e. </a:t>
            </a:r>
            <a:r>
              <a:rPr lang="hu-HU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kategorizáció</a:t>
            </a:r>
            <a:r>
              <a:rPr lang="hu-HU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 </a:t>
            </a:r>
            <a:br>
              <a:rPr lang="hu-HU" dirty="0">
                <a:solidFill>
                  <a:srgbClr val="212121"/>
                </a:solidFill>
                <a:latin typeface="Roboto" panose="02000000000000000000" pitchFamily="2" charset="0"/>
              </a:rPr>
            </a:br>
            <a:r>
              <a:rPr lang="hu-HU" i="1" dirty="0">
                <a:solidFill>
                  <a:srgbClr val="212121"/>
                </a:solidFill>
                <a:latin typeface="Roboto" panose="02000000000000000000" pitchFamily="2" charset="0"/>
              </a:rPr>
              <a:t>„</a:t>
            </a:r>
            <a:r>
              <a:rPr lang="hu-HU" i="1" dirty="0" err="1">
                <a:solidFill>
                  <a:srgbClr val="212121"/>
                </a:solidFill>
                <a:latin typeface="Roboto" panose="02000000000000000000" pitchFamily="2" charset="0"/>
              </a:rPr>
              <a:t>MagyarítáS</a:t>
            </a:r>
            <a:r>
              <a:rPr lang="hu-HU" i="1" dirty="0">
                <a:solidFill>
                  <a:srgbClr val="212121"/>
                </a:solidFill>
                <a:latin typeface="Roboto" panose="02000000000000000000" pitchFamily="2" charset="0"/>
              </a:rPr>
              <a:t>”</a:t>
            </a:r>
            <a:endParaRPr lang="hu-HU" i="1" dirty="0"/>
          </a:p>
        </p:txBody>
      </p:sp>
      <p:pic>
        <p:nvPicPr>
          <p:cNvPr id="16" name="Picture 2" descr="Számítástudományi és Információelméleti Tanszék">
            <a:extLst>
              <a:ext uri="{FF2B5EF4-FFF2-40B4-BE49-F238E27FC236}">
                <a16:creationId xmlns:a16="http://schemas.microsoft.com/office/drawing/2014/main" id="{0C308D03-678D-0F79-5DD6-4329FC5EB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561"/>
            <a:ext cx="2080591" cy="6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Dia számának helye 16">
            <a:extLst>
              <a:ext uri="{FF2B5EF4-FFF2-40B4-BE49-F238E27FC236}">
                <a16:creationId xmlns:a16="http://schemas.microsoft.com/office/drawing/2014/main" id="{FFC42D09-BF9D-7EBE-9D46-F217AC11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74D88439-E9E9-4777-2577-771F42D97F2E}"/>
              </a:ext>
            </a:extLst>
          </p:cNvPr>
          <p:cNvSpPr txBox="1"/>
          <p:nvPr/>
        </p:nvSpPr>
        <p:spPr>
          <a:xfrm>
            <a:off x="11063039" y="6400800"/>
            <a:ext cx="294772" cy="2346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900" dirty="0">
                <a:solidFill>
                  <a:schemeClr val="bg1"/>
                </a:solidFill>
              </a:rPr>
              <a:t>/7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3426AF0-06CC-6031-50D1-B6212AE83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564" y="1001629"/>
            <a:ext cx="887186" cy="609201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FC7B4456-FDC9-37CB-D693-BAEFB7193B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7" t="2776" r="1577" b="5181"/>
          <a:stretch/>
        </p:blipFill>
        <p:spPr>
          <a:xfrm>
            <a:off x="293914" y="1958581"/>
            <a:ext cx="2122212" cy="1273629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D6F2573B-0FF8-A643-4402-6B3677476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022" y="3504718"/>
            <a:ext cx="3886392" cy="2345565"/>
          </a:xfrm>
          <a:prstGeom prst="rect">
            <a:avLst/>
          </a:prstGeom>
        </p:spPr>
      </p:pic>
      <p:sp>
        <p:nvSpPr>
          <p:cNvPr id="24" name="Szövegdoboz 23">
            <a:extLst>
              <a:ext uri="{FF2B5EF4-FFF2-40B4-BE49-F238E27FC236}">
                <a16:creationId xmlns:a16="http://schemas.microsoft.com/office/drawing/2014/main" id="{B362FCB8-74F5-5888-48A8-5D7C6A134C05}"/>
              </a:ext>
            </a:extLst>
          </p:cNvPr>
          <p:cNvSpPr txBox="1"/>
          <p:nvPr/>
        </p:nvSpPr>
        <p:spPr>
          <a:xfrm>
            <a:off x="2416126" y="1920213"/>
            <a:ext cx="1878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Nem sorolják az 5 nyelv között a magyart, de elég jó magyarul.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79C95844-8FC9-7B9D-4465-1F5878219EF3}"/>
              </a:ext>
            </a:extLst>
          </p:cNvPr>
          <p:cNvSpPr txBox="1"/>
          <p:nvPr/>
        </p:nvSpPr>
        <p:spPr>
          <a:xfrm>
            <a:off x="408022" y="6053157"/>
            <a:ext cx="243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Nagyon ügyes magyarul.</a:t>
            </a:r>
          </a:p>
        </p:txBody>
      </p:sp>
      <p:pic>
        <p:nvPicPr>
          <p:cNvPr id="27" name="Ábra 26" descr="Pipa egyszínű kitöltéssel">
            <a:extLst>
              <a:ext uri="{FF2B5EF4-FFF2-40B4-BE49-F238E27FC236}">
                <a16:creationId xmlns:a16="http://schemas.microsoft.com/office/drawing/2014/main" id="{DE8DEC53-91A3-54BB-DD68-B758C29AD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44450" y="2727646"/>
            <a:ext cx="650252" cy="650252"/>
          </a:xfrm>
          <a:prstGeom prst="rect">
            <a:avLst/>
          </a:prstGeom>
        </p:spPr>
      </p:pic>
      <p:pic>
        <p:nvPicPr>
          <p:cNvPr id="29" name="Ábra 28" descr="Pajzs, rajta egy pipa egyszínű kitöltéssel">
            <a:extLst>
              <a:ext uri="{FF2B5EF4-FFF2-40B4-BE49-F238E27FC236}">
                <a16:creationId xmlns:a16="http://schemas.microsoft.com/office/drawing/2014/main" id="{91147EBE-6B9A-5665-2B88-867B8438AE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7429" y="5907556"/>
            <a:ext cx="771340" cy="771340"/>
          </a:xfrm>
          <a:prstGeom prst="rect">
            <a:avLst/>
          </a:prstGeom>
        </p:spPr>
      </p:pic>
      <p:pic>
        <p:nvPicPr>
          <p:cNvPr id="33" name="Kép 32">
            <a:extLst>
              <a:ext uri="{FF2B5EF4-FFF2-40B4-BE49-F238E27FC236}">
                <a16:creationId xmlns:a16="http://schemas.microsoft.com/office/drawing/2014/main" id="{A4CFBE3B-FCFC-7A7E-55B0-B1DF5F1748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4959" y="1958910"/>
            <a:ext cx="6206937" cy="840669"/>
          </a:xfrm>
          <a:prstGeom prst="rect">
            <a:avLst/>
          </a:prstGeom>
        </p:spPr>
      </p:pic>
      <p:pic>
        <p:nvPicPr>
          <p:cNvPr id="35" name="Kép 34">
            <a:extLst>
              <a:ext uri="{FF2B5EF4-FFF2-40B4-BE49-F238E27FC236}">
                <a16:creationId xmlns:a16="http://schemas.microsoft.com/office/drawing/2014/main" id="{83320609-01AC-FF4C-E439-0A98CD76FC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9779" y="3120542"/>
            <a:ext cx="7199884" cy="28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7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7884A6-9A89-D29B-96FD-E74BB253A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73092"/>
            <a:ext cx="7729728" cy="1188720"/>
          </a:xfrm>
        </p:spPr>
        <p:txBody>
          <a:bodyPr>
            <a:normAutofit/>
          </a:bodyPr>
          <a:lstStyle/>
          <a:p>
            <a:r>
              <a:rPr lang="hu-HU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RAG dokumentumokból való infók kinyeréséhez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F008A0-48BD-81F4-D660-60761F596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799" y="2558430"/>
            <a:ext cx="4394951" cy="2570060"/>
          </a:xfrm>
        </p:spPr>
        <p:txBody>
          <a:bodyPr/>
          <a:lstStyle/>
          <a:p>
            <a:r>
              <a:rPr lang="hu-HU" dirty="0"/>
              <a:t>Dokumentumok felosztása, „</a:t>
            </a:r>
            <a:r>
              <a:rPr lang="hu-HU" dirty="0" err="1"/>
              <a:t>chunk</a:t>
            </a:r>
            <a:r>
              <a:rPr lang="hu-HU" dirty="0"/>
              <a:t>”-</a:t>
            </a:r>
            <a:r>
              <a:rPr lang="hu-HU" dirty="0" err="1"/>
              <a:t>olása</a:t>
            </a:r>
            <a:endParaRPr lang="hu-HU" dirty="0"/>
          </a:p>
          <a:p>
            <a:r>
              <a:rPr lang="hu-HU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FIASS vektortároló, index</a:t>
            </a:r>
          </a:p>
          <a:p>
            <a:r>
              <a:rPr lang="hu-HU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RAG-os </a:t>
            </a:r>
            <a:r>
              <a:rPr lang="hu-HU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LangChain</a:t>
            </a:r>
            <a:endParaRPr lang="hu-HU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r>
              <a:rPr lang="hu-HU" dirty="0" err="1">
                <a:solidFill>
                  <a:srgbClr val="212121"/>
                </a:solidFill>
                <a:latin typeface="Roboto" panose="02000000000000000000" pitchFamily="2" charset="0"/>
              </a:rPr>
              <a:t>Gradio</a:t>
            </a:r>
            <a:r>
              <a:rPr lang="hu-HU" dirty="0">
                <a:solidFill>
                  <a:srgbClr val="212121"/>
                </a:solidFill>
                <a:latin typeface="Roboto" panose="02000000000000000000" pitchFamily="2" charset="0"/>
              </a:rPr>
              <a:t> chatbot</a:t>
            </a:r>
            <a:endParaRPr lang="hu-HU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F876CFC-C787-912D-82B9-71E2392B4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344" y="5640839"/>
            <a:ext cx="1495634" cy="87642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D312EBB-E588-5DFD-CCDE-340E2D690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99" y="5433460"/>
            <a:ext cx="3385931" cy="1120542"/>
          </a:xfrm>
          <a:prstGeom prst="rect">
            <a:avLst/>
          </a:prstGeom>
        </p:spPr>
      </p:pic>
      <p:pic>
        <p:nvPicPr>
          <p:cNvPr id="3074" name="Picture 2" descr="数据库- Vector database entry guide: First acquaintance with Faiss, how to  convert data into vectors (1) - 个人文章- SegmentFault 思否">
            <a:extLst>
              <a:ext uri="{FF2B5EF4-FFF2-40B4-BE49-F238E27FC236}">
                <a16:creationId xmlns:a16="http://schemas.microsoft.com/office/drawing/2014/main" id="{32320DD0-005A-AFFA-84DA-3A85B90E2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577" y="5483467"/>
            <a:ext cx="2429366" cy="104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uild a Langchain Helper Bot using Langchain | by Himanshu Bahuguna |  GoPenAI">
            <a:extLst>
              <a:ext uri="{FF2B5EF4-FFF2-40B4-BE49-F238E27FC236}">
                <a16:creationId xmlns:a16="http://schemas.microsoft.com/office/drawing/2014/main" id="{64543DC8-C436-250E-ED3F-EE6642798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379" y="5640839"/>
            <a:ext cx="1890740" cy="109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E1189A5-572E-1187-3218-7F8C9605D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9989" y="2558430"/>
            <a:ext cx="2456263" cy="312357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6AE28685-709B-E305-C3BF-89033877FED4}"/>
              </a:ext>
            </a:extLst>
          </p:cNvPr>
          <p:cNvSpPr txBox="1"/>
          <p:nvPr/>
        </p:nvSpPr>
        <p:spPr>
          <a:xfrm>
            <a:off x="5887967" y="3304694"/>
            <a:ext cx="2319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{'input': 'Tell me about Hungary!', 'history': '', 'context': '[Quote from Digital Economy And Society. A Cross Country Comparison Of Hungary And Ukraine] Table 2. Connectivity scores Source: EC (2017)\</a:t>
            </a:r>
            <a:r>
              <a:rPr lang="en-US" sz="800" b="0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nHungary</a:t>
            </a:r>
            <a:r>
              <a:rPr lang="en-US" sz="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 ranks 14th in this component, compared to\n16th in 2016. Hungary has made progress both in the supply \</a:t>
            </a:r>
            <a:r>
              <a:rPr lang="en-US" sz="800" b="0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nand</a:t>
            </a:r>
            <a:r>
              <a:rPr lang="en-US" sz="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 the demand side. Fast broadband coverage increased to \n81% from 78%. The Hungarian government launched two \</a:t>
            </a:r>
            <a:r>
              <a:rPr lang="en-US" sz="800" b="0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ninitiatives</a:t>
            </a:r>
            <a:r>
              <a:rPr lang="en-US" sz="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 to increase </a:t>
            </a:r>
            <a:r>
              <a:rPr lang="en-US" sz="800" b="0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deman</a:t>
            </a:r>
            <a:r>
              <a:rPr lang="hu-HU" sz="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d </a:t>
            </a:r>
            <a:r>
              <a:rPr lang="hu-HU" sz="800" b="0" i="0" dirty="0">
                <a:solidFill>
                  <a:srgbClr val="0070C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[…]</a:t>
            </a:r>
            <a:r>
              <a:rPr lang="hu-HU" sz="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 }</a:t>
            </a:r>
            <a:endParaRPr lang="hu-HU" sz="800" dirty="0">
              <a:solidFill>
                <a:srgbClr val="0070C0"/>
              </a:solidFill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22B7392E-70FE-2C61-A028-5911B03651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7558" y="2361880"/>
            <a:ext cx="3606473" cy="3077853"/>
          </a:xfrm>
          <a:prstGeom prst="rect">
            <a:avLst/>
          </a:prstGeom>
        </p:spPr>
      </p:pic>
      <p:sp>
        <p:nvSpPr>
          <p:cNvPr id="12" name="Nyíl: jobbra mutató 11">
            <a:extLst>
              <a:ext uri="{FF2B5EF4-FFF2-40B4-BE49-F238E27FC236}">
                <a16:creationId xmlns:a16="http://schemas.microsoft.com/office/drawing/2014/main" id="{847E3376-F902-B008-6667-B182D81255DB}"/>
              </a:ext>
            </a:extLst>
          </p:cNvPr>
          <p:cNvSpPr/>
          <p:nvPr/>
        </p:nvSpPr>
        <p:spPr>
          <a:xfrm>
            <a:off x="7684289" y="2558430"/>
            <a:ext cx="523374" cy="282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CF3B3399-2992-DB73-CFE1-22769DBA9A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4825" y="3900806"/>
            <a:ext cx="3523247" cy="1170443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389F4A01-31D3-A79B-609B-2F617C4824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002" y="4666549"/>
            <a:ext cx="1267002" cy="457264"/>
          </a:xfrm>
          <a:prstGeom prst="rect">
            <a:avLst/>
          </a:prstGeom>
        </p:spPr>
      </p:pic>
      <p:pic>
        <p:nvPicPr>
          <p:cNvPr id="17" name="Picture 2" descr="Számítástudományi és Információelméleti Tanszék">
            <a:extLst>
              <a:ext uri="{FF2B5EF4-FFF2-40B4-BE49-F238E27FC236}">
                <a16:creationId xmlns:a16="http://schemas.microsoft.com/office/drawing/2014/main" id="{7C12F173-C3B6-D09B-2B5C-1C67BFDF3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561"/>
            <a:ext cx="2080591" cy="6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Dia számának helye 17">
            <a:extLst>
              <a:ext uri="{FF2B5EF4-FFF2-40B4-BE49-F238E27FC236}">
                <a16:creationId xmlns:a16="http://schemas.microsoft.com/office/drawing/2014/main" id="{1B6AEB28-8302-FE02-4053-28698C81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017745ED-DC41-5F30-5479-5CB2715AC67E}"/>
              </a:ext>
            </a:extLst>
          </p:cNvPr>
          <p:cNvSpPr txBox="1"/>
          <p:nvPr/>
        </p:nvSpPr>
        <p:spPr>
          <a:xfrm>
            <a:off x="11063039" y="6400800"/>
            <a:ext cx="294772" cy="2346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900" dirty="0">
                <a:solidFill>
                  <a:schemeClr val="bg1"/>
                </a:solidFill>
              </a:rPr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161989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églalap: lekerekített 58">
            <a:extLst>
              <a:ext uri="{FF2B5EF4-FFF2-40B4-BE49-F238E27FC236}">
                <a16:creationId xmlns:a16="http://schemas.microsoft.com/office/drawing/2014/main" id="{3495BEB9-BC70-CDB4-8447-6155A6E8B7D5}"/>
              </a:ext>
            </a:extLst>
          </p:cNvPr>
          <p:cNvSpPr/>
          <p:nvPr/>
        </p:nvSpPr>
        <p:spPr>
          <a:xfrm>
            <a:off x="-76200" y="5625631"/>
            <a:ext cx="2935594" cy="131809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17884A6-9A89-D29B-96FD-E74BB253A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73092"/>
            <a:ext cx="7729728" cy="1188720"/>
          </a:xfrm>
        </p:spPr>
        <p:txBody>
          <a:bodyPr>
            <a:normAutofit/>
          </a:bodyPr>
          <a:lstStyle/>
          <a:p>
            <a:r>
              <a:rPr lang="hu-HU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Dokumentum - chatbot</a:t>
            </a:r>
            <a:endParaRPr lang="hu-HU" dirty="0"/>
          </a:p>
        </p:txBody>
      </p:sp>
      <p:pic>
        <p:nvPicPr>
          <p:cNvPr id="17" name="Picture 2" descr="Számítástudományi és Információelméleti Tanszék">
            <a:extLst>
              <a:ext uri="{FF2B5EF4-FFF2-40B4-BE49-F238E27FC236}">
                <a16:creationId xmlns:a16="http://schemas.microsoft.com/office/drawing/2014/main" id="{7C12F173-C3B6-D09B-2B5C-1C67BFDF3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561"/>
            <a:ext cx="2080591" cy="6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Dia számának helye 17">
            <a:extLst>
              <a:ext uri="{FF2B5EF4-FFF2-40B4-BE49-F238E27FC236}">
                <a16:creationId xmlns:a16="http://schemas.microsoft.com/office/drawing/2014/main" id="{1B6AEB28-8302-FE02-4053-28698C81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017745ED-DC41-5F30-5479-5CB2715AC67E}"/>
              </a:ext>
            </a:extLst>
          </p:cNvPr>
          <p:cNvSpPr txBox="1"/>
          <p:nvPr/>
        </p:nvSpPr>
        <p:spPr>
          <a:xfrm>
            <a:off x="11063039" y="6400800"/>
            <a:ext cx="294772" cy="2346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900" dirty="0">
                <a:solidFill>
                  <a:schemeClr val="bg1"/>
                </a:solidFill>
              </a:rPr>
              <a:t>/7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E50DDB6A-2C71-E0B1-AF87-B5B91C8F4F5D}"/>
              </a:ext>
            </a:extLst>
          </p:cNvPr>
          <p:cNvSpPr/>
          <p:nvPr/>
        </p:nvSpPr>
        <p:spPr>
          <a:xfrm>
            <a:off x="222722" y="2319557"/>
            <a:ext cx="2253342" cy="1494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3A5DD184-8331-3659-8551-1FE24F7C4DE9}"/>
              </a:ext>
            </a:extLst>
          </p:cNvPr>
          <p:cNvSpPr txBox="1"/>
          <p:nvPr/>
        </p:nvSpPr>
        <p:spPr>
          <a:xfrm>
            <a:off x="222722" y="2613292"/>
            <a:ext cx="1868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ai-mixtral-8x7b-instruct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nvolveqa_40k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LangChain</a:t>
            </a:r>
            <a:endParaRPr lang="hu-HU" dirty="0"/>
          </a:p>
        </p:txBody>
      </p:sp>
      <p:pic>
        <p:nvPicPr>
          <p:cNvPr id="2050" name="Picture 2" descr="Faiss: A library for efficient similarity search - Engineering at Meta">
            <a:extLst>
              <a:ext uri="{FF2B5EF4-FFF2-40B4-BE49-F238E27FC236}">
                <a16:creationId xmlns:a16="http://schemas.microsoft.com/office/drawing/2014/main" id="{20D41835-99DD-1F31-DB3D-0959E21AE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664" y="1841804"/>
            <a:ext cx="753400" cy="47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cuments PNG Transparent Images Free Download | Vector Files | Pngtree">
            <a:extLst>
              <a:ext uri="{FF2B5EF4-FFF2-40B4-BE49-F238E27FC236}">
                <a16:creationId xmlns:a16="http://schemas.microsoft.com/office/drawing/2014/main" id="{54B857AF-5E93-40B4-A8E6-76E495CA6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5" y="1692684"/>
            <a:ext cx="769116" cy="76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7A5BA5A4-1987-839E-43C5-0F0A40C68DFF}"/>
              </a:ext>
            </a:extLst>
          </p:cNvPr>
          <p:cNvSpPr txBox="1"/>
          <p:nvPr/>
        </p:nvSpPr>
        <p:spPr>
          <a:xfrm>
            <a:off x="670614" y="176212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embender</a:t>
            </a:r>
            <a:endParaRPr lang="hu-HU" dirty="0"/>
          </a:p>
        </p:txBody>
      </p: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C548C7CA-7B02-7E23-14C9-B6FC4EFD952C}"/>
              </a:ext>
            </a:extLst>
          </p:cNvPr>
          <p:cNvCxnSpPr>
            <a:cxnSpLocks/>
          </p:cNvCxnSpPr>
          <p:nvPr/>
        </p:nvCxnSpPr>
        <p:spPr>
          <a:xfrm>
            <a:off x="670614" y="2177616"/>
            <a:ext cx="10520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Kép 24">
            <a:extLst>
              <a:ext uri="{FF2B5EF4-FFF2-40B4-BE49-F238E27FC236}">
                <a16:creationId xmlns:a16="http://schemas.microsoft.com/office/drawing/2014/main" id="{D9CD9F0B-93D3-6D75-C27E-30CCB9B794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60000"/>
                    </a14:imgEffect>
                    <a14:imgEffect>
                      <a14:colorTemperature colorTemp="5946"/>
                    </a14:imgEffect>
                    <a14:imgEffect>
                      <a14:saturation sat="348000"/>
                    </a14:imgEffect>
                    <a14:imgEffect>
                      <a14:brightnessContrast contrast="-2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13489" y="3914704"/>
            <a:ext cx="5596195" cy="2827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églalap 25">
            <a:extLst>
              <a:ext uri="{FF2B5EF4-FFF2-40B4-BE49-F238E27FC236}">
                <a16:creationId xmlns:a16="http://schemas.microsoft.com/office/drawing/2014/main" id="{5B650811-C5C0-5A85-EB8B-DD69B2D74C4E}"/>
              </a:ext>
            </a:extLst>
          </p:cNvPr>
          <p:cNvSpPr/>
          <p:nvPr/>
        </p:nvSpPr>
        <p:spPr>
          <a:xfrm>
            <a:off x="2859599" y="2023088"/>
            <a:ext cx="2933680" cy="179053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Nyíl: jobbra mutató 26">
            <a:extLst>
              <a:ext uri="{FF2B5EF4-FFF2-40B4-BE49-F238E27FC236}">
                <a16:creationId xmlns:a16="http://schemas.microsoft.com/office/drawing/2014/main" id="{56B2FA88-938C-701E-298A-8F9BB13A037F}"/>
              </a:ext>
            </a:extLst>
          </p:cNvPr>
          <p:cNvSpPr/>
          <p:nvPr/>
        </p:nvSpPr>
        <p:spPr>
          <a:xfrm>
            <a:off x="2408464" y="2906486"/>
            <a:ext cx="489857" cy="383721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832905F7-4CEE-DDE3-CAC2-3246D4DD82DA}"/>
              </a:ext>
            </a:extLst>
          </p:cNvPr>
          <p:cNvSpPr txBox="1"/>
          <p:nvPr/>
        </p:nvSpPr>
        <p:spPr>
          <a:xfrm>
            <a:off x="2777929" y="2023088"/>
            <a:ext cx="33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Stream</a:t>
            </a:r>
            <a:r>
              <a:rPr lang="hu-HU" dirty="0"/>
              <a:t> </a:t>
            </a:r>
            <a:r>
              <a:rPr lang="hu-HU" dirty="0" err="1"/>
              <a:t>chain</a:t>
            </a:r>
            <a:r>
              <a:rPr lang="hu-HU" dirty="0"/>
              <a:t>: chat prompt | </a:t>
            </a:r>
            <a:r>
              <a:rPr lang="hu-HU" dirty="0" err="1"/>
              <a:t>llm</a:t>
            </a:r>
            <a:endParaRPr lang="hu-HU" dirty="0"/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83F102EE-E8CD-9F50-CEA8-9539DAEAF341}"/>
              </a:ext>
            </a:extLst>
          </p:cNvPr>
          <p:cNvSpPr txBox="1"/>
          <p:nvPr/>
        </p:nvSpPr>
        <p:spPr>
          <a:xfrm rot="20552234">
            <a:off x="2869563" y="3142900"/>
            <a:ext cx="1963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mixtral_8x7b</a:t>
            </a:r>
            <a:endParaRPr lang="hu-HU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F3477A95-FCC5-BC49-F8DF-39A4CC25E62C}"/>
              </a:ext>
            </a:extLst>
          </p:cNvPr>
          <p:cNvCxnSpPr>
            <a:cxnSpLocks/>
          </p:cNvCxnSpPr>
          <p:nvPr/>
        </p:nvCxnSpPr>
        <p:spPr>
          <a:xfrm flipV="1">
            <a:off x="2408464" y="3701644"/>
            <a:ext cx="588471" cy="61192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D6C88FB1-F52A-180D-9A3B-A20695E92AA5}"/>
              </a:ext>
            </a:extLst>
          </p:cNvPr>
          <p:cNvSpPr txBox="1"/>
          <p:nvPr/>
        </p:nvSpPr>
        <p:spPr>
          <a:xfrm>
            <a:off x="333478" y="3937817"/>
            <a:ext cx="2103022" cy="1477328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/>
              <a:t>Képes nagy bemeneteket kezelni (llama3 nem)</a:t>
            </a:r>
          </a:p>
          <a:p>
            <a:pPr algn="ctr"/>
            <a:r>
              <a:rPr lang="hu-HU" dirty="0"/>
              <a:t>Elvileg kéne, de a </a:t>
            </a:r>
            <a:r>
              <a:rPr lang="hu-HU" dirty="0" err="1"/>
              <a:t>mistrial</a:t>
            </a:r>
            <a:r>
              <a:rPr lang="hu-HU" dirty="0"/>
              <a:t> </a:t>
            </a:r>
            <a:r>
              <a:rPr lang="hu-HU" dirty="0" err="1"/>
              <a:t>large</a:t>
            </a:r>
            <a:r>
              <a:rPr lang="hu-HU" dirty="0"/>
              <a:t> sem.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FC94BA6F-FF58-6138-7CCD-9723C72C6095}"/>
              </a:ext>
            </a:extLst>
          </p:cNvPr>
          <p:cNvSpPr txBox="1"/>
          <p:nvPr/>
        </p:nvSpPr>
        <p:spPr>
          <a:xfrm>
            <a:off x="3453121" y="2468926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Angol válasz</a:t>
            </a:r>
          </a:p>
        </p:txBody>
      </p:sp>
      <p:pic>
        <p:nvPicPr>
          <p:cNvPr id="2054" name="Picture 6" descr="Az angol nyelv csodái | Hírek | infoSzentendre">
            <a:extLst>
              <a:ext uri="{FF2B5EF4-FFF2-40B4-BE49-F238E27FC236}">
                <a16:creationId xmlns:a16="http://schemas.microsoft.com/office/drawing/2014/main" id="{3812C277-83A0-F0F9-712C-382CD3A3E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296" y="2420739"/>
            <a:ext cx="830408" cy="519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Kép 37">
            <a:extLst>
              <a:ext uri="{FF2B5EF4-FFF2-40B4-BE49-F238E27FC236}">
                <a16:creationId xmlns:a16="http://schemas.microsoft.com/office/drawing/2014/main" id="{5F0DB965-63B7-5FAF-F2AF-4537C61D53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368" y="1539480"/>
            <a:ext cx="514350" cy="257175"/>
          </a:xfrm>
          <a:prstGeom prst="rect">
            <a:avLst/>
          </a:prstGeom>
        </p:spPr>
      </p:pic>
      <p:sp>
        <p:nvSpPr>
          <p:cNvPr id="39" name="Nyíl: jobbra mutató 38">
            <a:extLst>
              <a:ext uri="{FF2B5EF4-FFF2-40B4-BE49-F238E27FC236}">
                <a16:creationId xmlns:a16="http://schemas.microsoft.com/office/drawing/2014/main" id="{1C18B5D2-652E-BDB3-19DB-0356CDC6A22F}"/>
              </a:ext>
            </a:extLst>
          </p:cNvPr>
          <p:cNvSpPr/>
          <p:nvPr/>
        </p:nvSpPr>
        <p:spPr>
          <a:xfrm>
            <a:off x="5786472" y="2747883"/>
            <a:ext cx="612251" cy="383721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Téglalap 39">
            <a:extLst>
              <a:ext uri="{FF2B5EF4-FFF2-40B4-BE49-F238E27FC236}">
                <a16:creationId xmlns:a16="http://schemas.microsoft.com/office/drawing/2014/main" id="{F27285A8-6FE5-5022-42FD-5042A7A2EC75}"/>
              </a:ext>
            </a:extLst>
          </p:cNvPr>
          <p:cNvSpPr/>
          <p:nvPr/>
        </p:nvSpPr>
        <p:spPr>
          <a:xfrm>
            <a:off x="6381750" y="2023088"/>
            <a:ext cx="3257550" cy="1790533"/>
          </a:xfrm>
          <a:prstGeom prst="rect">
            <a:avLst/>
          </a:prstGeom>
          <a:solidFill>
            <a:srgbClr val="00B0F0">
              <a:alpha val="28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4103C25C-10D9-A505-40A7-68068F7FAA9A}"/>
              </a:ext>
            </a:extLst>
          </p:cNvPr>
          <p:cNvSpPr txBox="1"/>
          <p:nvPr/>
        </p:nvSpPr>
        <p:spPr>
          <a:xfrm>
            <a:off x="6418829" y="2072135"/>
            <a:ext cx="3144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Fordító modellnek: llama3</a:t>
            </a:r>
          </a:p>
          <a:p>
            <a:endParaRPr lang="hu-HU" dirty="0"/>
          </a:p>
          <a:p>
            <a:r>
              <a:rPr lang="hu-HU" dirty="0" err="1"/>
              <a:t>Promptolással</a:t>
            </a:r>
            <a:r>
              <a:rPr lang="hu-HU" dirty="0"/>
              <a:t> jó nyelvezetet ad.</a:t>
            </a:r>
          </a:p>
        </p:txBody>
      </p:sp>
      <p:pic>
        <p:nvPicPr>
          <p:cNvPr id="43" name="Kép 42">
            <a:extLst>
              <a:ext uri="{FF2B5EF4-FFF2-40B4-BE49-F238E27FC236}">
                <a16:creationId xmlns:a16="http://schemas.microsoft.com/office/drawing/2014/main" id="{9ACC26F2-A7E0-23C2-D99B-63010D0EB1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1384" y="3063808"/>
            <a:ext cx="4613298" cy="69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5" name="Összekötő: görbe 44">
            <a:extLst>
              <a:ext uri="{FF2B5EF4-FFF2-40B4-BE49-F238E27FC236}">
                <a16:creationId xmlns:a16="http://schemas.microsoft.com/office/drawing/2014/main" id="{9CC88DE4-DEBD-0B85-9CFB-E860DEB956B6}"/>
              </a:ext>
            </a:extLst>
          </p:cNvPr>
          <p:cNvCxnSpPr>
            <a:cxnSpLocks/>
            <a:endCxn id="25" idx="1"/>
          </p:cNvCxnSpPr>
          <p:nvPr/>
        </p:nvCxnSpPr>
        <p:spPr>
          <a:xfrm rot="5400000">
            <a:off x="4506489" y="3436000"/>
            <a:ext cx="1899236" cy="1885236"/>
          </a:xfrm>
          <a:prstGeom prst="curvedConnector4">
            <a:avLst>
              <a:gd name="adj1" fmla="val -14796"/>
              <a:gd name="adj2" fmla="val 112126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LeChat Logo">
            <a:extLst>
              <a:ext uri="{FF2B5EF4-FFF2-40B4-BE49-F238E27FC236}">
                <a16:creationId xmlns:a16="http://schemas.microsoft.com/office/drawing/2014/main" id="{A387D1D6-D23C-0FDD-D45D-435254DA8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152" y="3360358"/>
            <a:ext cx="1260653" cy="369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Kép 51">
            <a:extLst>
              <a:ext uri="{FF2B5EF4-FFF2-40B4-BE49-F238E27FC236}">
                <a16:creationId xmlns:a16="http://schemas.microsoft.com/office/drawing/2014/main" id="{B426EA72-F40A-B641-8523-CA0CEFD273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21611" y="1922005"/>
            <a:ext cx="1695450" cy="955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3" name="Összekötő: görbe 52">
            <a:extLst>
              <a:ext uri="{FF2B5EF4-FFF2-40B4-BE49-F238E27FC236}">
                <a16:creationId xmlns:a16="http://schemas.microsoft.com/office/drawing/2014/main" id="{162142B3-5565-E108-4B60-5EAAFDB9932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49644" y="4363788"/>
            <a:ext cx="1750793" cy="772893"/>
          </a:xfrm>
          <a:prstGeom prst="curvedConnector3">
            <a:avLst>
              <a:gd name="adj1" fmla="val -596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What Is an API Key? Benefits, Best Practices &amp; Use Cases | Postman Blog">
            <a:extLst>
              <a:ext uri="{FF2B5EF4-FFF2-40B4-BE49-F238E27FC236}">
                <a16:creationId xmlns:a16="http://schemas.microsoft.com/office/drawing/2014/main" id="{79C13EBB-3BDA-3CE1-48DB-1EF127672B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2" t="4736" r="20051" b="1"/>
          <a:stretch/>
        </p:blipFill>
        <p:spPr bwMode="auto">
          <a:xfrm>
            <a:off x="199368" y="5797499"/>
            <a:ext cx="1127061" cy="923055"/>
          </a:xfrm>
          <a:custGeom>
            <a:avLst/>
            <a:gdLst>
              <a:gd name="connsiteX0" fmla="*/ 0 w 1127061"/>
              <a:gd name="connsiteY0" fmla="*/ 0 h 923055"/>
              <a:gd name="connsiteX1" fmla="*/ 574801 w 1127061"/>
              <a:gd name="connsiteY1" fmla="*/ 0 h 923055"/>
              <a:gd name="connsiteX2" fmla="*/ 1127061 w 1127061"/>
              <a:gd name="connsiteY2" fmla="*/ 0 h 923055"/>
              <a:gd name="connsiteX3" fmla="*/ 1127061 w 1127061"/>
              <a:gd name="connsiteY3" fmla="*/ 433836 h 923055"/>
              <a:gd name="connsiteX4" fmla="*/ 1127061 w 1127061"/>
              <a:gd name="connsiteY4" fmla="*/ 923055 h 923055"/>
              <a:gd name="connsiteX5" fmla="*/ 540989 w 1127061"/>
              <a:gd name="connsiteY5" fmla="*/ 923055 h 923055"/>
              <a:gd name="connsiteX6" fmla="*/ 0 w 1127061"/>
              <a:gd name="connsiteY6" fmla="*/ 923055 h 923055"/>
              <a:gd name="connsiteX7" fmla="*/ 0 w 1127061"/>
              <a:gd name="connsiteY7" fmla="*/ 452297 h 923055"/>
              <a:gd name="connsiteX8" fmla="*/ 0 w 1127061"/>
              <a:gd name="connsiteY8" fmla="*/ 0 h 923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7061" h="923055" fill="none" extrusionOk="0">
                <a:moveTo>
                  <a:pt x="0" y="0"/>
                </a:moveTo>
                <a:cubicBezTo>
                  <a:pt x="161767" y="-1605"/>
                  <a:pt x="317365" y="7832"/>
                  <a:pt x="574801" y="0"/>
                </a:cubicBezTo>
                <a:cubicBezTo>
                  <a:pt x="832237" y="-7832"/>
                  <a:pt x="875985" y="43743"/>
                  <a:pt x="1127061" y="0"/>
                </a:cubicBezTo>
                <a:cubicBezTo>
                  <a:pt x="1173653" y="162617"/>
                  <a:pt x="1110049" y="259764"/>
                  <a:pt x="1127061" y="433836"/>
                </a:cubicBezTo>
                <a:cubicBezTo>
                  <a:pt x="1144073" y="607908"/>
                  <a:pt x="1107229" y="805305"/>
                  <a:pt x="1127061" y="923055"/>
                </a:cubicBezTo>
                <a:cubicBezTo>
                  <a:pt x="885167" y="954573"/>
                  <a:pt x="701914" y="871561"/>
                  <a:pt x="540989" y="923055"/>
                </a:cubicBezTo>
                <a:cubicBezTo>
                  <a:pt x="380064" y="974549"/>
                  <a:pt x="185975" y="885054"/>
                  <a:pt x="0" y="923055"/>
                </a:cubicBezTo>
                <a:cubicBezTo>
                  <a:pt x="-53576" y="733573"/>
                  <a:pt x="43502" y="563746"/>
                  <a:pt x="0" y="452297"/>
                </a:cubicBezTo>
                <a:cubicBezTo>
                  <a:pt x="-43502" y="340848"/>
                  <a:pt x="20372" y="177225"/>
                  <a:pt x="0" y="0"/>
                </a:cubicBezTo>
                <a:close/>
              </a:path>
              <a:path w="1127061" h="923055" stroke="0" extrusionOk="0">
                <a:moveTo>
                  <a:pt x="0" y="0"/>
                </a:moveTo>
                <a:cubicBezTo>
                  <a:pt x="249065" y="-66134"/>
                  <a:pt x="367285" y="63519"/>
                  <a:pt x="574801" y="0"/>
                </a:cubicBezTo>
                <a:cubicBezTo>
                  <a:pt x="782317" y="-63519"/>
                  <a:pt x="861826" y="40773"/>
                  <a:pt x="1127061" y="0"/>
                </a:cubicBezTo>
                <a:cubicBezTo>
                  <a:pt x="1143795" y="209284"/>
                  <a:pt x="1125542" y="360647"/>
                  <a:pt x="1127061" y="452297"/>
                </a:cubicBezTo>
                <a:cubicBezTo>
                  <a:pt x="1128580" y="543947"/>
                  <a:pt x="1093705" y="746052"/>
                  <a:pt x="1127061" y="923055"/>
                </a:cubicBezTo>
                <a:cubicBezTo>
                  <a:pt x="897323" y="954480"/>
                  <a:pt x="764178" y="887760"/>
                  <a:pt x="586072" y="923055"/>
                </a:cubicBezTo>
                <a:cubicBezTo>
                  <a:pt x="407966" y="958350"/>
                  <a:pt x="216814" y="859857"/>
                  <a:pt x="0" y="923055"/>
                </a:cubicBezTo>
                <a:cubicBezTo>
                  <a:pt x="-29695" y="814766"/>
                  <a:pt x="32535" y="579291"/>
                  <a:pt x="0" y="470758"/>
                </a:cubicBezTo>
                <a:cubicBezTo>
                  <a:pt x="-32535" y="362225"/>
                  <a:pt x="18412" y="125622"/>
                  <a:pt x="0" y="0"/>
                </a:cubicBezTo>
                <a:close/>
              </a:path>
            </a:pathLst>
          </a:custGeom>
          <a:ln w="571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18191836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Szövegdoboz 59">
            <a:extLst>
              <a:ext uri="{FF2B5EF4-FFF2-40B4-BE49-F238E27FC236}">
                <a16:creationId xmlns:a16="http://schemas.microsoft.com/office/drawing/2014/main" id="{7B76C31D-1699-F169-1F2B-641EF0DAA07F}"/>
              </a:ext>
            </a:extLst>
          </p:cNvPr>
          <p:cNvSpPr txBox="1"/>
          <p:nvPr/>
        </p:nvSpPr>
        <p:spPr>
          <a:xfrm>
            <a:off x="1527511" y="5961512"/>
            <a:ext cx="1127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API </a:t>
            </a:r>
            <a:r>
              <a:rPr lang="hu-HU" b="1" dirty="0" err="1">
                <a:solidFill>
                  <a:schemeClr val="bg1"/>
                </a:solidFill>
              </a:rPr>
              <a:t>key</a:t>
            </a:r>
            <a:r>
              <a:rPr lang="hu-HU" b="1" dirty="0">
                <a:solidFill>
                  <a:schemeClr val="bg1"/>
                </a:solidFill>
              </a:rPr>
              <a:t> kérdés</a:t>
            </a:r>
          </a:p>
        </p:txBody>
      </p:sp>
    </p:spTree>
    <p:extLst>
      <p:ext uri="{BB962C8B-B14F-4D97-AF65-F5344CB8AC3E}">
        <p14:creationId xmlns:p14="http://schemas.microsoft.com/office/powerpoint/2010/main" val="217120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1A5CFD53-930F-0F62-311A-F2E8939C619C}"/>
              </a:ext>
            </a:extLst>
          </p:cNvPr>
          <p:cNvSpPr txBox="1">
            <a:spLocks/>
          </p:cNvSpPr>
          <p:nvPr/>
        </p:nvSpPr>
        <p:spPr bwMode="black">
          <a:xfrm>
            <a:off x="2231136" y="2696060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Köszönöm a figyelmet!</a:t>
            </a:r>
          </a:p>
        </p:txBody>
      </p:sp>
      <p:pic>
        <p:nvPicPr>
          <p:cNvPr id="5" name="Picture 2" descr="Számítástudományi és Információelméleti Tanszék">
            <a:extLst>
              <a:ext uri="{FF2B5EF4-FFF2-40B4-BE49-F238E27FC236}">
                <a16:creationId xmlns:a16="http://schemas.microsoft.com/office/drawing/2014/main" id="{150630C9-C6BB-4D6D-1E77-EC2E1A977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561"/>
            <a:ext cx="2080591" cy="6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B957BE-E896-4EDA-B368-FCBD1F95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C3FA37A-E9F6-B93F-3270-B5F9E0DE84FE}"/>
              </a:ext>
            </a:extLst>
          </p:cNvPr>
          <p:cNvSpPr txBox="1"/>
          <p:nvPr/>
        </p:nvSpPr>
        <p:spPr>
          <a:xfrm>
            <a:off x="11063039" y="6400800"/>
            <a:ext cx="294772" cy="2346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900" dirty="0">
                <a:solidFill>
                  <a:schemeClr val="bg1"/>
                </a:solidFill>
              </a:rPr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3553413500"/>
      </p:ext>
    </p:extLst>
  </p:cSld>
  <p:clrMapOvr>
    <a:masterClrMapping/>
  </p:clrMapOvr>
</p:sld>
</file>

<file path=ppt/theme/theme1.xml><?xml version="1.0" encoding="utf-8"?>
<a:theme xmlns:a="http://schemas.openxmlformats.org/drawingml/2006/main" name="Csomag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TM10001115[[fn=Csomag]]</Template>
  <TotalTime>108</TotalTime>
  <Words>341</Words>
  <Application>Microsoft Office PowerPoint</Application>
  <PresentationFormat>Szélesvásznú</PresentationFormat>
  <Paragraphs>61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Gill Sans MT</vt:lpstr>
      <vt:lpstr>Roboto</vt:lpstr>
      <vt:lpstr>Csomag</vt:lpstr>
      <vt:lpstr>Önálló Laboratórium 2</vt:lpstr>
      <vt:lpstr>Önlab 2</vt:lpstr>
      <vt:lpstr>NER</vt:lpstr>
      <vt:lpstr>Prompt e. kategorizáció   Nvidia - mixtral-8x7b-instruct-v0.1</vt:lpstr>
      <vt:lpstr>Prompt e. kategorizáció   „MagyarítáS”</vt:lpstr>
      <vt:lpstr>RAG dokumentumokból való infók kinyeréséhez</vt:lpstr>
      <vt:lpstr>Dokumentum - chatbot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Önálló Laboratórium 2</dc:title>
  <dc:creator>Szladek Máté</dc:creator>
  <cp:lastModifiedBy>Szladek Máté Nándor</cp:lastModifiedBy>
  <cp:revision>2</cp:revision>
  <dcterms:created xsi:type="dcterms:W3CDTF">2024-03-24T23:18:01Z</dcterms:created>
  <dcterms:modified xsi:type="dcterms:W3CDTF">2024-05-01T19:28:30Z</dcterms:modified>
</cp:coreProperties>
</file>