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8"/>
  </p:notesMasterIdLst>
  <p:handoutMasterIdLst>
    <p:handoutMasterId r:id="rId69"/>
  </p:handoutMasterIdLst>
  <p:sldIdLst>
    <p:sldId id="329" r:id="rId2"/>
    <p:sldId id="445" r:id="rId3"/>
    <p:sldId id="507" r:id="rId4"/>
    <p:sldId id="508" r:id="rId5"/>
    <p:sldId id="509" r:id="rId6"/>
    <p:sldId id="510" r:id="rId7"/>
    <p:sldId id="297" r:id="rId8"/>
    <p:sldId id="353" r:id="rId9"/>
    <p:sldId id="446" r:id="rId10"/>
    <p:sldId id="447" r:id="rId11"/>
    <p:sldId id="448" r:id="rId12"/>
    <p:sldId id="449" r:id="rId13"/>
    <p:sldId id="450" r:id="rId14"/>
    <p:sldId id="452" r:id="rId15"/>
    <p:sldId id="453" r:id="rId16"/>
    <p:sldId id="454" r:id="rId17"/>
    <p:sldId id="455" r:id="rId18"/>
    <p:sldId id="489" r:id="rId19"/>
    <p:sldId id="456" r:id="rId20"/>
    <p:sldId id="511" r:id="rId21"/>
    <p:sldId id="478" r:id="rId22"/>
    <p:sldId id="458" r:id="rId23"/>
    <p:sldId id="457" r:id="rId24"/>
    <p:sldId id="459" r:id="rId25"/>
    <p:sldId id="460" r:id="rId26"/>
    <p:sldId id="461" r:id="rId27"/>
    <p:sldId id="462" r:id="rId28"/>
    <p:sldId id="479" r:id="rId29"/>
    <p:sldId id="463" r:id="rId30"/>
    <p:sldId id="480" r:id="rId31"/>
    <p:sldId id="464" r:id="rId32"/>
    <p:sldId id="465" r:id="rId33"/>
    <p:sldId id="466" r:id="rId34"/>
    <p:sldId id="496" r:id="rId35"/>
    <p:sldId id="467" r:id="rId36"/>
    <p:sldId id="470" r:id="rId37"/>
    <p:sldId id="492" r:id="rId38"/>
    <p:sldId id="468" r:id="rId39"/>
    <p:sldId id="469" r:id="rId40"/>
    <p:sldId id="481" r:id="rId41"/>
    <p:sldId id="482" r:id="rId42"/>
    <p:sldId id="488" r:id="rId43"/>
    <p:sldId id="472" r:id="rId44"/>
    <p:sldId id="471" r:id="rId45"/>
    <p:sldId id="473" r:id="rId46"/>
    <p:sldId id="486" r:id="rId47"/>
    <p:sldId id="487" r:id="rId48"/>
    <p:sldId id="490" r:id="rId49"/>
    <p:sldId id="491" r:id="rId50"/>
    <p:sldId id="493" r:id="rId51"/>
    <p:sldId id="494" r:id="rId52"/>
    <p:sldId id="495" r:id="rId53"/>
    <p:sldId id="497" r:id="rId54"/>
    <p:sldId id="498" r:id="rId55"/>
    <p:sldId id="499" r:id="rId56"/>
    <p:sldId id="500" r:id="rId57"/>
    <p:sldId id="501" r:id="rId58"/>
    <p:sldId id="502" r:id="rId59"/>
    <p:sldId id="505" r:id="rId60"/>
    <p:sldId id="504" r:id="rId61"/>
    <p:sldId id="506" r:id="rId62"/>
    <p:sldId id="474" r:id="rId63"/>
    <p:sldId id="475" r:id="rId64"/>
    <p:sldId id="476" r:id="rId65"/>
    <p:sldId id="483" r:id="rId66"/>
    <p:sldId id="485" r:id="rId67"/>
  </p:sldIdLst>
  <p:sldSz cx="9144000" cy="6858000" type="screen4x3"/>
  <p:notesSz cx="6646863" cy="97774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333333"/>
    <a:srgbClr val="046E91"/>
    <a:srgbClr val="9DA4AA"/>
    <a:srgbClr val="0071A0"/>
    <a:srgbClr val="B4C8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84"/>
      </p:cViewPr>
      <p:guideLst>
        <p:guide orient="horz" pos="1434"/>
        <p:guide orient="horz" pos="2886"/>
        <p:guide pos="1882"/>
        <p:guide pos="3878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626" y="-90"/>
      </p:cViewPr>
      <p:guideLst>
        <p:guide orient="horz" pos="3080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0308" cy="488871"/>
          </a:xfrm>
          <a:prstGeom prst="rect">
            <a:avLst/>
          </a:prstGeom>
        </p:spPr>
        <p:txBody>
          <a:bodyPr vert="horz" lIns="89675" tIns="44838" rIns="89675" bIns="44838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765018" y="0"/>
            <a:ext cx="2880308" cy="488871"/>
          </a:xfrm>
          <a:prstGeom prst="rect">
            <a:avLst/>
          </a:prstGeom>
        </p:spPr>
        <p:txBody>
          <a:bodyPr vert="horz" lIns="89675" tIns="44838" rIns="89675" bIns="44838" rtlCol="0"/>
          <a:lstStyle>
            <a:lvl1pPr algn="r">
              <a:defRPr sz="1200"/>
            </a:lvl1pPr>
          </a:lstStyle>
          <a:p>
            <a:fld id="{9FD5D83E-5093-4F3C-BDF5-5070AD962C3E}" type="datetimeFigureOut">
              <a:rPr lang="ko-KR" altLang="en-US" smtClean="0"/>
              <a:pPr/>
              <a:t>2012-10-16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286846"/>
            <a:ext cx="2880308" cy="488871"/>
          </a:xfrm>
          <a:prstGeom prst="rect">
            <a:avLst/>
          </a:prstGeom>
        </p:spPr>
        <p:txBody>
          <a:bodyPr vert="horz" lIns="89675" tIns="44838" rIns="89675" bIns="44838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765018" y="9286846"/>
            <a:ext cx="2880308" cy="488871"/>
          </a:xfrm>
          <a:prstGeom prst="rect">
            <a:avLst/>
          </a:prstGeom>
        </p:spPr>
        <p:txBody>
          <a:bodyPr vert="horz" lIns="89675" tIns="44838" rIns="89675" bIns="44838" rtlCol="0" anchor="b"/>
          <a:lstStyle>
            <a:lvl1pPr algn="r">
              <a:defRPr sz="1200"/>
            </a:lvl1pPr>
          </a:lstStyle>
          <a:p>
            <a:fld id="{E481079A-A45A-4457-9F4C-5935750A912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93640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0308" cy="488871"/>
          </a:xfrm>
          <a:prstGeom prst="rect">
            <a:avLst/>
          </a:prstGeom>
        </p:spPr>
        <p:txBody>
          <a:bodyPr vert="horz" lIns="89675" tIns="44838" rIns="89675" bIns="44838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765018" y="0"/>
            <a:ext cx="2880308" cy="488871"/>
          </a:xfrm>
          <a:prstGeom prst="rect">
            <a:avLst/>
          </a:prstGeom>
        </p:spPr>
        <p:txBody>
          <a:bodyPr vert="horz" lIns="89675" tIns="44838" rIns="89675" bIns="44838" rtlCol="0"/>
          <a:lstStyle>
            <a:lvl1pPr algn="r">
              <a:defRPr sz="1200"/>
            </a:lvl1pPr>
          </a:lstStyle>
          <a:p>
            <a:fld id="{6B403B9E-0BC0-4983-A3D8-892259055C4B}" type="datetimeFigureOut">
              <a:rPr lang="ko-KR" altLang="en-US" smtClean="0"/>
              <a:pPr/>
              <a:t>2012-10-16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881063" y="733425"/>
            <a:ext cx="4884737" cy="36655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9675" tIns="44838" rIns="89675" bIns="4483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64687" y="4644271"/>
            <a:ext cx="5317490" cy="4399836"/>
          </a:xfrm>
          <a:prstGeom prst="rect">
            <a:avLst/>
          </a:prstGeom>
        </p:spPr>
        <p:txBody>
          <a:bodyPr vert="horz" lIns="89675" tIns="44838" rIns="89675" bIns="44838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286846"/>
            <a:ext cx="2880308" cy="488871"/>
          </a:xfrm>
          <a:prstGeom prst="rect">
            <a:avLst/>
          </a:prstGeom>
        </p:spPr>
        <p:txBody>
          <a:bodyPr vert="horz" lIns="89675" tIns="44838" rIns="89675" bIns="44838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765018" y="9286846"/>
            <a:ext cx="2880308" cy="488871"/>
          </a:xfrm>
          <a:prstGeom prst="rect">
            <a:avLst/>
          </a:prstGeom>
        </p:spPr>
        <p:txBody>
          <a:bodyPr vert="horz" lIns="89675" tIns="44838" rIns="89675" bIns="44838" rtlCol="0" anchor="b"/>
          <a:lstStyle>
            <a:lvl1pPr algn="r">
              <a:defRPr sz="1200"/>
            </a:lvl1pPr>
          </a:lstStyle>
          <a:p>
            <a:fld id="{A441B034-F97C-4B6E-BDF8-698AFB0AE68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31797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rgbClr val="046E9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1AC34-0537-4781-8021-455185EAB7BE}" type="datetime1">
              <a:rPr lang="ko-KR" altLang="en-US" smtClean="0"/>
              <a:pPr/>
              <a:t>2012-10-16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03FC2-D81B-41CC-AB0B-D0B7961F93AC}" type="datetime1">
              <a:rPr lang="ko-KR" altLang="en-US" smtClean="0"/>
              <a:pPr/>
              <a:t>2012-10-16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6D0FE-309C-4EC6-AA9D-A4E6B20E6936}" type="datetime1">
              <a:rPr lang="ko-KR" altLang="en-US" smtClean="0"/>
              <a:pPr/>
              <a:t>2012-10-16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333333"/>
                </a:solidFill>
              </a:defRPr>
            </a:lvl1pPr>
            <a:lvl2pPr>
              <a:defRPr>
                <a:solidFill>
                  <a:srgbClr val="333333"/>
                </a:solidFill>
              </a:defRPr>
            </a:lvl2pPr>
            <a:lvl3pPr>
              <a:defRPr>
                <a:solidFill>
                  <a:srgbClr val="333333"/>
                </a:solidFill>
              </a:defRPr>
            </a:lvl3pPr>
            <a:lvl4pPr>
              <a:defRPr>
                <a:solidFill>
                  <a:srgbClr val="333333"/>
                </a:solidFill>
              </a:defRPr>
            </a:lvl4pPr>
            <a:lvl5pPr>
              <a:defRPr>
                <a:solidFill>
                  <a:srgbClr val="333333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54341-807D-4A61-97ED-426C42A13AB2}" type="datetime1">
              <a:rPr lang="ko-KR" altLang="en-US" smtClean="0"/>
              <a:pPr/>
              <a:t>2012-10-16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428596" y="714356"/>
            <a:ext cx="8501122" cy="0"/>
          </a:xfrm>
          <a:prstGeom prst="line">
            <a:avLst/>
          </a:prstGeom>
          <a:ln w="19050">
            <a:solidFill>
              <a:srgbClr val="B4C8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Pr>
        <a:solidFill>
          <a:srgbClr val="046E9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57252" y="2786047"/>
            <a:ext cx="7772400" cy="1362075"/>
          </a:xfrm>
        </p:spPr>
        <p:txBody>
          <a:bodyPr anchor="t"/>
          <a:lstStyle>
            <a:lvl1pPr algn="l">
              <a:defRPr sz="3200" b="1" cap="none"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57252" y="3440981"/>
            <a:ext cx="7772400" cy="1500187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642910" y="3357562"/>
            <a:ext cx="8001056" cy="0"/>
          </a:xfrm>
          <a:prstGeom prst="line">
            <a:avLst/>
          </a:prstGeom>
          <a:ln w="19050">
            <a:solidFill>
              <a:srgbClr val="B4C8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날짜 개체 틀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5BAA4-75B4-40C9-B1B6-B6A7F5583C8D}" type="datetime1">
              <a:rPr lang="ko-KR" altLang="en-US" smtClean="0"/>
              <a:pPr/>
              <a:t>2012-10-16</a:t>
            </a:fld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3" name="바닥글 개체 틀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980728"/>
            <a:ext cx="4038600" cy="514543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980728"/>
            <a:ext cx="4038600" cy="514543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E205B-1D86-406B-93AA-392D05106CF6}" type="datetime1">
              <a:rPr lang="ko-KR" altLang="en-US" smtClean="0"/>
              <a:pPr/>
              <a:t>2012-10-16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428596" y="714356"/>
            <a:ext cx="8501122" cy="0"/>
          </a:xfrm>
          <a:prstGeom prst="line">
            <a:avLst/>
          </a:prstGeom>
          <a:ln w="19050">
            <a:solidFill>
              <a:srgbClr val="B4C8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3644C-CDE8-47F7-946F-1B5CD7D299F0}" type="datetime1">
              <a:rPr lang="ko-KR" altLang="en-US" smtClean="0"/>
              <a:pPr/>
              <a:t>2012-10-16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10" name="직선 연결선 9"/>
          <p:cNvCxnSpPr/>
          <p:nvPr userDrawn="1"/>
        </p:nvCxnSpPr>
        <p:spPr>
          <a:xfrm>
            <a:off x="428596" y="714356"/>
            <a:ext cx="8501122" cy="0"/>
          </a:xfrm>
          <a:prstGeom prst="line">
            <a:avLst/>
          </a:prstGeom>
          <a:ln w="19050">
            <a:solidFill>
              <a:srgbClr val="B4C8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2201F-6BCA-4D3A-95B3-88B0009AF925}" type="datetime1">
              <a:rPr lang="ko-KR" altLang="en-US" smtClean="0"/>
              <a:pPr/>
              <a:t>2012-10-16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428596" y="714356"/>
            <a:ext cx="8501122" cy="0"/>
          </a:xfrm>
          <a:prstGeom prst="line">
            <a:avLst/>
          </a:prstGeom>
          <a:ln w="19050">
            <a:solidFill>
              <a:srgbClr val="B4C8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D21FF-522D-4C0E-B4F9-2C5480B30270}" type="datetime1">
              <a:rPr lang="ko-KR" altLang="en-US" smtClean="0"/>
              <a:pPr/>
              <a:t>2012-10-16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B3294-F6FD-4C91-9164-A23AB5A1C8C4}" type="datetime1">
              <a:rPr lang="ko-KR" altLang="en-US" smtClean="0"/>
              <a:pPr/>
              <a:t>2012-10-16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75FCA-213A-49D2-8007-D30DC987674E}" type="datetime1">
              <a:rPr lang="ko-KR" altLang="en-US" smtClean="0"/>
              <a:pPr/>
              <a:t>2012-10-16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14290"/>
            <a:ext cx="8229600" cy="5111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928670"/>
            <a:ext cx="8229600" cy="51974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EF5B0F-63A1-4F54-BBE0-228912E7B21A}" type="datetime1">
              <a:rPr lang="ko-KR" altLang="en-US" smtClean="0"/>
              <a:pPr/>
              <a:t>2012-10-16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rgbClr val="0071A0"/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2400" b="1" kern="1200">
          <a:solidFill>
            <a:srgbClr val="0071A0"/>
          </a:solidFill>
          <a:effectLst/>
          <a:latin typeface="+mj-ea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z="3200" smtClean="0"/>
              <a:t>OOP </a:t>
            </a:r>
            <a:r>
              <a:rPr lang="ko-KR" altLang="en-US" sz="3200" smtClean="0"/>
              <a:t>소개 </a:t>
            </a:r>
            <a:r>
              <a:rPr lang="en-US" altLang="ko-KR" sz="3200" smtClean="0"/>
              <a:t>@Daum</a:t>
            </a:r>
            <a:endParaRPr lang="ko-KR" altLang="en-US" sz="320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78940" y="3188568"/>
            <a:ext cx="6400800" cy="888504"/>
          </a:xfrm>
        </p:spPr>
        <p:txBody>
          <a:bodyPr>
            <a:normAutofit/>
          </a:bodyPr>
          <a:lstStyle/>
          <a:p>
            <a:pPr algn="l"/>
            <a:endParaRPr lang="ko-KR" altLang="en-US" sz="200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3568" y="3964994"/>
            <a:ext cx="62504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mtClean="0">
                <a:solidFill>
                  <a:schemeClr val="bg1"/>
                </a:solidFill>
                <a:latin typeface="+mn-ea"/>
              </a:rPr>
              <a:t>최범균</a:t>
            </a:r>
            <a:endParaRPr lang="en-US" altLang="ko-KR" sz="2000">
              <a:solidFill>
                <a:schemeClr val="bg1"/>
              </a:solidFill>
              <a:latin typeface="+mn-ea"/>
            </a:endParaRPr>
          </a:p>
          <a:p>
            <a:r>
              <a:rPr lang="ko-KR" altLang="en-US" sz="2000" smtClean="0">
                <a:solidFill>
                  <a:schemeClr val="bg1"/>
                </a:solidFill>
                <a:latin typeface="+mn-ea"/>
              </a:rPr>
              <a:t>트위터</a:t>
            </a:r>
            <a:r>
              <a:rPr lang="en-US" altLang="ko-KR" sz="2000" smtClean="0">
                <a:solidFill>
                  <a:schemeClr val="bg1"/>
                </a:solidFill>
                <a:latin typeface="+mn-ea"/>
              </a:rPr>
              <a:t>: @madvirus, </a:t>
            </a:r>
            <a:r>
              <a:rPr lang="ko-KR" altLang="en-US" sz="2000" smtClean="0">
                <a:solidFill>
                  <a:schemeClr val="bg1"/>
                </a:solidFill>
                <a:latin typeface="+mn-ea"/>
              </a:rPr>
              <a:t>이메일</a:t>
            </a:r>
            <a:r>
              <a:rPr lang="en-US" altLang="ko-KR" sz="2000" smtClean="0">
                <a:solidFill>
                  <a:schemeClr val="bg1"/>
                </a:solidFill>
                <a:latin typeface="+mn-ea"/>
              </a:rPr>
              <a:t>: madvirus@madvirus.net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비용의 구성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1043608" y="2132856"/>
            <a:ext cx="1368152" cy="208823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최초 개발 비용</a:t>
            </a:r>
            <a:endParaRPr lang="ko-KR" altLang="en-US"/>
          </a:p>
        </p:txBody>
      </p:sp>
      <p:sp>
        <p:nvSpPr>
          <p:cNvPr id="6" name="오각형 5"/>
          <p:cNvSpPr/>
          <p:nvPr/>
        </p:nvSpPr>
        <p:spPr>
          <a:xfrm>
            <a:off x="2588568" y="2132856"/>
            <a:ext cx="6015880" cy="2088232"/>
          </a:xfrm>
          <a:prstGeom prst="homePlat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유지보수 비용</a:t>
            </a:r>
            <a:endParaRPr lang="en-US" altLang="ko-KR" smtClean="0"/>
          </a:p>
          <a:p>
            <a:pPr algn="ctr"/>
            <a:r>
              <a:rPr lang="en-US" altLang="ko-KR" smtClean="0"/>
              <a:t>(</a:t>
            </a:r>
            <a:r>
              <a:rPr lang="ko-KR" altLang="en-US" smtClean="0"/>
              <a:t>무수한 변화</a:t>
            </a:r>
            <a:r>
              <a:rPr lang="en-US" altLang="ko-KR" smtClean="0"/>
              <a:t>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0660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유지보수 사례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11</a:t>
            </a:fld>
            <a:endParaRPr lang="ko-KR" altLang="en-US"/>
          </a:p>
        </p:txBody>
      </p:sp>
      <p:pic>
        <p:nvPicPr>
          <p:cNvPr id="1026" name="Picture 2" descr="Microsoft Windows XP Logo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606" y="1844824"/>
            <a:ext cx="3064170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242584"/>
            <a:ext cx="2934494" cy="19401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9771" y="3789040"/>
            <a:ext cx="3177183" cy="21006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292080" y="3172326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다음 카페</a:t>
            </a:r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477484" y="5889682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아고라 게시판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172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비용을 줄이려면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유지보수 비용 줄이려면</a:t>
            </a:r>
            <a:endParaRPr lang="en-US" altLang="ko-KR" smtClean="0"/>
          </a:p>
          <a:p>
            <a:pPr lvl="1"/>
            <a:r>
              <a:rPr lang="ko-KR" altLang="en-US" smtClean="0"/>
              <a:t>코드 변경이 용이</a:t>
            </a:r>
            <a:endParaRPr lang="en-US" altLang="ko-KR" smtClean="0"/>
          </a:p>
          <a:p>
            <a:pPr lvl="1"/>
            <a:r>
              <a:rPr lang="ko-KR" altLang="en-US" smtClean="0"/>
              <a:t>코드 분석이 용이</a:t>
            </a:r>
            <a:endParaRPr lang="en-US" altLang="ko-KR" smtClean="0"/>
          </a:p>
          <a:p>
            <a:endParaRPr lang="en-US" altLang="ko-KR"/>
          </a:p>
          <a:p>
            <a:r>
              <a:rPr lang="ko-KR" altLang="en-US" smtClean="0"/>
              <a:t>코드 변경</a:t>
            </a:r>
            <a:r>
              <a:rPr lang="en-US" altLang="ko-KR" smtClean="0"/>
              <a:t>/</a:t>
            </a:r>
            <a:r>
              <a:rPr lang="ko-KR" altLang="en-US" smtClean="0"/>
              <a:t>분석이 용이하려면</a:t>
            </a:r>
            <a:r>
              <a:rPr lang="en-US" altLang="ko-KR" smtClean="0"/>
              <a:t>,</a:t>
            </a:r>
          </a:p>
          <a:p>
            <a:pPr lvl="1"/>
            <a:r>
              <a:rPr lang="ko-KR" altLang="en-US" smtClean="0"/>
              <a:t>코드 자체의 가독성 향상</a:t>
            </a:r>
            <a:endParaRPr lang="en-US" altLang="ko-KR" smtClean="0"/>
          </a:p>
          <a:p>
            <a:pPr lvl="1"/>
            <a:r>
              <a:rPr lang="ko-KR" altLang="en-US" smtClean="0"/>
              <a:t>변경에 유연하게 대처 가능한 구조</a:t>
            </a:r>
            <a:endParaRPr lang="en-US" altLang="ko-KR" smtClean="0"/>
          </a:p>
          <a:p>
            <a:pPr lvl="1"/>
            <a:r>
              <a:rPr lang="ko-KR" altLang="en-US" smtClean="0"/>
              <a:t>코드가 비즈니스 모델을 표현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0225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답 중의 하나</a:t>
            </a:r>
            <a:endParaRPr lang="ko-KR" altLang="en-US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0" y="2132856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smtClean="0">
                <a:latin typeface="휴먼둥근헤드라인" pitchFamily="18" charset="-127"/>
                <a:ea typeface="휴먼둥근헤드라인" pitchFamily="18" charset="-127"/>
              </a:rPr>
              <a:t>Object Oriented</a:t>
            </a:r>
            <a:endParaRPr lang="ko-KR" altLang="en-US" sz="5400">
              <a:latin typeface="휴먼둥근헤드라인" pitchFamily="18" charset="-127"/>
              <a:ea typeface="휴먼둥근헤드라인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91294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객체 지향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244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절차 지향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15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139952" y="3022406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487674" y="3168316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923928" y="3370603"/>
            <a:ext cx="432048" cy="1080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788024" y="3388924"/>
            <a:ext cx="432048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3995935" y="3555174"/>
            <a:ext cx="371531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4552358" y="3603830"/>
            <a:ext cx="108012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4932896" y="3118978"/>
            <a:ext cx="287176" cy="1080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2195736" y="1848044"/>
            <a:ext cx="1296144" cy="6983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smtClean="0"/>
              <a:t>프로시</a:t>
            </a:r>
            <a:r>
              <a:rPr lang="ko-KR" altLang="en-US" sz="1400"/>
              <a:t>저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979712" y="3669871"/>
            <a:ext cx="1296144" cy="6983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smtClean="0"/>
              <a:t>프로시</a:t>
            </a:r>
            <a:r>
              <a:rPr lang="ko-KR" altLang="en-US" sz="1400"/>
              <a:t>저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5611020" y="1680223"/>
            <a:ext cx="1296144" cy="6983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smtClean="0"/>
              <a:t>프로시</a:t>
            </a:r>
            <a:r>
              <a:rPr lang="ko-KR" altLang="en-US" sz="1400"/>
              <a:t>저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5724128" y="3954760"/>
            <a:ext cx="1296144" cy="6983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smtClean="0"/>
              <a:t>프로시</a:t>
            </a:r>
            <a:r>
              <a:rPr lang="ko-KR" altLang="en-US" sz="1400"/>
              <a:t>저</a:t>
            </a:r>
          </a:p>
        </p:txBody>
      </p:sp>
      <p:sp>
        <p:nvSpPr>
          <p:cNvPr id="17" name="타원 16"/>
          <p:cNvSpPr/>
          <p:nvPr/>
        </p:nvSpPr>
        <p:spPr>
          <a:xfrm>
            <a:off x="3670260" y="2292752"/>
            <a:ext cx="1909852" cy="1909852"/>
          </a:xfrm>
          <a:prstGeom prst="ellipse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ko-KR" altLang="en-US" sz="1400" smtClean="0"/>
              <a:t>데이터</a:t>
            </a:r>
            <a:endParaRPr lang="ko-KR" altLang="en-US" sz="1400"/>
          </a:p>
        </p:txBody>
      </p:sp>
      <p:cxnSp>
        <p:nvCxnSpPr>
          <p:cNvPr id="18" name="직선 화살표 연결선 17"/>
          <p:cNvCxnSpPr/>
          <p:nvPr/>
        </p:nvCxnSpPr>
        <p:spPr>
          <a:xfrm>
            <a:off x="3347864" y="2546420"/>
            <a:ext cx="432048" cy="3097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flipV="1">
            <a:off x="3275856" y="3592231"/>
            <a:ext cx="432048" cy="41605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 flipH="1">
            <a:off x="5364088" y="2378599"/>
            <a:ext cx="360040" cy="3226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flipH="1" flipV="1">
            <a:off x="5431000" y="3805253"/>
            <a:ext cx="293128" cy="27503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endCxn id="13" idx="2"/>
          </p:cNvCxnSpPr>
          <p:nvPr/>
        </p:nvCxnSpPr>
        <p:spPr>
          <a:xfrm flipV="1">
            <a:off x="2843808" y="2546420"/>
            <a:ext cx="0" cy="11167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endCxn id="15" idx="1"/>
          </p:cNvCxnSpPr>
          <p:nvPr/>
        </p:nvCxnSpPr>
        <p:spPr>
          <a:xfrm>
            <a:off x="3491880" y="2029411"/>
            <a:ext cx="211914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151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객체 지향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16</a:t>
            </a:fld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2430618" y="2350774"/>
            <a:ext cx="864096" cy="897124"/>
            <a:chOff x="1331640" y="1894598"/>
            <a:chExt cx="864096" cy="897124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1331640" y="1894598"/>
              <a:ext cx="864096" cy="897124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ko-KR" altLang="en-US" sz="1400" smtClean="0"/>
                <a:t>객체</a:t>
              </a:r>
              <a:endParaRPr lang="ko-KR" altLang="en-US" sz="1400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655676" y="2350774"/>
              <a:ext cx="216024" cy="2160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5377443" y="1727912"/>
            <a:ext cx="864096" cy="897124"/>
            <a:chOff x="3780768" y="1669674"/>
            <a:chExt cx="864096" cy="897124"/>
          </a:xfrm>
        </p:grpSpPr>
        <p:sp>
          <p:nvSpPr>
            <p:cNvPr id="8" name="모서리가 둥근 직사각형 7"/>
            <p:cNvSpPr/>
            <p:nvPr/>
          </p:nvSpPr>
          <p:spPr>
            <a:xfrm>
              <a:off x="3780768" y="1669674"/>
              <a:ext cx="864096" cy="897124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ko-KR" altLang="en-US" sz="1400" smtClean="0"/>
                <a:t>객체</a:t>
              </a:r>
              <a:endParaRPr lang="ko-KR" altLang="en-US" sz="140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4100638" y="2163376"/>
              <a:ext cx="216024" cy="2160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3880215" y="1432502"/>
            <a:ext cx="864096" cy="897124"/>
            <a:chOff x="2567710" y="1416605"/>
            <a:chExt cx="864096" cy="897124"/>
          </a:xfrm>
        </p:grpSpPr>
        <p:sp>
          <p:nvSpPr>
            <p:cNvPr id="11" name="모서리가 둥근 직사각형 10"/>
            <p:cNvSpPr/>
            <p:nvPr/>
          </p:nvSpPr>
          <p:spPr>
            <a:xfrm>
              <a:off x="2567710" y="1416605"/>
              <a:ext cx="864096" cy="897124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ko-KR" altLang="en-US" sz="1400" smtClean="0"/>
                <a:t>객체</a:t>
              </a:r>
              <a:endParaRPr lang="ko-KR" altLang="en-US" sz="1400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2783734" y="2060848"/>
              <a:ext cx="432048" cy="1080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2616826" y="3841880"/>
            <a:ext cx="864096" cy="897124"/>
            <a:chOff x="2134036" y="2949072"/>
            <a:chExt cx="864096" cy="897124"/>
          </a:xfrm>
        </p:grpSpPr>
        <p:sp>
          <p:nvSpPr>
            <p:cNvPr id="14" name="모서리가 둥근 직사각형 13"/>
            <p:cNvSpPr/>
            <p:nvPr/>
          </p:nvSpPr>
          <p:spPr>
            <a:xfrm>
              <a:off x="2134036" y="2949072"/>
              <a:ext cx="864096" cy="897124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ko-KR" altLang="en-US" sz="1400" smtClean="0"/>
                <a:t>객체</a:t>
              </a:r>
              <a:endParaRPr lang="ko-KR" altLang="en-US" sz="140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2381944" y="3397634"/>
              <a:ext cx="371531" cy="2160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4015650" y="4124294"/>
            <a:ext cx="864096" cy="897124"/>
            <a:chOff x="3107139" y="3307936"/>
            <a:chExt cx="864096" cy="897124"/>
          </a:xfrm>
        </p:grpSpPr>
        <p:sp>
          <p:nvSpPr>
            <p:cNvPr id="17" name="모서리가 둥근 직사각형 16"/>
            <p:cNvSpPr/>
            <p:nvPr/>
          </p:nvSpPr>
          <p:spPr>
            <a:xfrm>
              <a:off x="3107139" y="3307936"/>
              <a:ext cx="864096" cy="897124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ko-KR" altLang="en-US" sz="1400" smtClean="0"/>
                <a:t>객체</a:t>
              </a:r>
              <a:endParaRPr lang="ko-KR" altLang="en-US" sz="1400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3485181" y="3756498"/>
              <a:ext cx="108012" cy="2160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4152641" y="2749967"/>
            <a:ext cx="864096" cy="897124"/>
            <a:chOff x="4212816" y="3841005"/>
            <a:chExt cx="864096" cy="897124"/>
          </a:xfrm>
        </p:grpSpPr>
        <p:sp>
          <p:nvSpPr>
            <p:cNvPr id="20" name="모서리가 둥근 직사각형 19"/>
            <p:cNvSpPr/>
            <p:nvPr/>
          </p:nvSpPr>
          <p:spPr>
            <a:xfrm>
              <a:off x="4212816" y="3841005"/>
              <a:ext cx="864096" cy="897124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ko-KR" altLang="en-US" sz="1400" smtClean="0"/>
                <a:t>객체</a:t>
              </a:r>
              <a:endParaRPr lang="ko-KR" altLang="en-US" sz="1400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4501276" y="4437112"/>
              <a:ext cx="287176" cy="1080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5546924" y="3505091"/>
            <a:ext cx="864096" cy="897124"/>
            <a:chOff x="4860032" y="2669224"/>
            <a:chExt cx="864096" cy="897124"/>
          </a:xfrm>
        </p:grpSpPr>
        <p:sp>
          <p:nvSpPr>
            <p:cNvPr id="23" name="모서리가 둥근 직사각형 22"/>
            <p:cNvSpPr/>
            <p:nvPr/>
          </p:nvSpPr>
          <p:spPr>
            <a:xfrm>
              <a:off x="4860032" y="2669224"/>
              <a:ext cx="864096" cy="897124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ko-KR" altLang="en-US" sz="1400" smtClean="0"/>
                <a:t>객체</a:t>
              </a:r>
              <a:endParaRPr lang="ko-KR" altLang="en-US" sz="1400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5076056" y="3169680"/>
              <a:ext cx="432048" cy="2160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5" name="꺾인 연결선 24"/>
          <p:cNvCxnSpPr>
            <a:stCxn id="5" idx="0"/>
            <a:endCxn id="11" idx="1"/>
          </p:cNvCxnSpPr>
          <p:nvPr/>
        </p:nvCxnSpPr>
        <p:spPr>
          <a:xfrm rot="5400000" flipH="1" flipV="1">
            <a:off x="3136585" y="1607145"/>
            <a:ext cx="469710" cy="1017549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꺾인 연결선 25"/>
          <p:cNvCxnSpPr>
            <a:stCxn id="11" idx="2"/>
            <a:endCxn id="20" idx="0"/>
          </p:cNvCxnSpPr>
          <p:nvPr/>
        </p:nvCxnSpPr>
        <p:spPr>
          <a:xfrm rot="16200000" flipH="1">
            <a:off x="4238306" y="2403583"/>
            <a:ext cx="420341" cy="272426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꺾인 연결선 26"/>
          <p:cNvCxnSpPr>
            <a:stCxn id="11" idx="3"/>
            <a:endCxn id="8" idx="1"/>
          </p:cNvCxnSpPr>
          <p:nvPr/>
        </p:nvCxnSpPr>
        <p:spPr>
          <a:xfrm>
            <a:off x="4744311" y="1881064"/>
            <a:ext cx="633132" cy="295410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꺾인 연결선 27"/>
          <p:cNvCxnSpPr>
            <a:stCxn id="5" idx="2"/>
            <a:endCxn id="14" idx="0"/>
          </p:cNvCxnSpPr>
          <p:nvPr/>
        </p:nvCxnSpPr>
        <p:spPr>
          <a:xfrm rot="16200000" flipH="1">
            <a:off x="2658779" y="3451785"/>
            <a:ext cx="593982" cy="186208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꺾인 연결선 28"/>
          <p:cNvCxnSpPr>
            <a:stCxn id="14" idx="3"/>
            <a:endCxn id="17" idx="1"/>
          </p:cNvCxnSpPr>
          <p:nvPr/>
        </p:nvCxnSpPr>
        <p:spPr>
          <a:xfrm>
            <a:off x="3480922" y="4290442"/>
            <a:ext cx="534728" cy="282414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꺾인 연결선 29"/>
          <p:cNvCxnSpPr>
            <a:stCxn id="20" idx="2"/>
            <a:endCxn id="17" idx="0"/>
          </p:cNvCxnSpPr>
          <p:nvPr/>
        </p:nvCxnSpPr>
        <p:spPr>
          <a:xfrm rot="5400000">
            <a:off x="4277593" y="3817197"/>
            <a:ext cx="477203" cy="136991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꺾인 연결선 30"/>
          <p:cNvCxnSpPr>
            <a:stCxn id="17" idx="3"/>
            <a:endCxn id="23" idx="1"/>
          </p:cNvCxnSpPr>
          <p:nvPr/>
        </p:nvCxnSpPr>
        <p:spPr>
          <a:xfrm flipV="1">
            <a:off x="4879746" y="3953653"/>
            <a:ext cx="667178" cy="619203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4153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객체</a:t>
            </a:r>
            <a:r>
              <a:rPr lang="en-US" altLang="ko-KR" smtClean="0"/>
              <a:t>(Object)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mtClean="0"/>
              <a:t>객체는 제공하는 기능으로 정의</a:t>
            </a:r>
            <a:endParaRPr lang="en-US" altLang="ko-KR" smtClean="0"/>
          </a:p>
          <a:p>
            <a:pPr lvl="1"/>
            <a:r>
              <a:rPr lang="ko-KR" altLang="en-US" smtClean="0"/>
              <a:t>객체는 역할을 가짐</a:t>
            </a:r>
            <a:endParaRPr lang="en-US" altLang="ko-KR" smtClean="0"/>
          </a:p>
          <a:p>
            <a:pPr lvl="1"/>
            <a:r>
              <a:rPr lang="ko-KR" altLang="en-US" smtClean="0"/>
              <a:t>객체가 어떤 데이터를 보관하는지로 정의하지 않음</a:t>
            </a:r>
            <a:endParaRPr lang="en-US" altLang="ko-KR" smtClean="0"/>
          </a:p>
          <a:p>
            <a:r>
              <a:rPr lang="ko-KR" altLang="en-US" smtClean="0"/>
              <a:t>메시징</a:t>
            </a:r>
            <a:endParaRPr lang="en-US" altLang="ko-KR" smtClean="0"/>
          </a:p>
          <a:p>
            <a:pPr lvl="1"/>
            <a:r>
              <a:rPr lang="ko-KR" altLang="en-US" smtClean="0"/>
              <a:t>객체와 </a:t>
            </a:r>
            <a:r>
              <a:rPr lang="ko-KR" altLang="en-US"/>
              <a:t>객체는 기능 실행을 위해 메시지를 주고 받음</a:t>
            </a:r>
            <a:endParaRPr lang="en-US" altLang="ko-KR"/>
          </a:p>
          <a:p>
            <a:pPr lvl="1"/>
            <a:r>
              <a:rPr lang="ko-KR" altLang="en-US"/>
              <a:t>일반적으로 메서드 호출을 통해 메시지 전달</a:t>
            </a:r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17</a:t>
            </a:fld>
            <a:endParaRPr lang="ko-KR" altLang="en-US"/>
          </a:p>
        </p:txBody>
      </p:sp>
      <p:sp>
        <p:nvSpPr>
          <p:cNvPr id="5" name="TextBox 17"/>
          <p:cNvSpPr txBox="1">
            <a:spLocks noChangeArrowheads="1"/>
          </p:cNvSpPr>
          <p:nvPr/>
        </p:nvSpPr>
        <p:spPr bwMode="auto">
          <a:xfrm>
            <a:off x="1286972" y="4221088"/>
            <a:ext cx="155683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ko-KR" altLang="en-US" sz="2000" b="1">
                <a:latin typeface="맑은 고딕" pitchFamily="50" charset="-127"/>
                <a:ea typeface="맑은 고딕" pitchFamily="50" charset="-127"/>
              </a:rPr>
              <a:t>리모콘 객체</a:t>
            </a:r>
          </a:p>
        </p:txBody>
      </p:sp>
      <p:sp>
        <p:nvSpPr>
          <p:cNvPr id="6" name="TextBox 17"/>
          <p:cNvSpPr txBox="1">
            <a:spLocks noChangeArrowheads="1"/>
          </p:cNvSpPr>
          <p:nvPr/>
        </p:nvSpPr>
        <p:spPr bwMode="auto">
          <a:xfrm>
            <a:off x="5976654" y="3892986"/>
            <a:ext cx="111562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2000" b="1">
                <a:latin typeface="맑은 고딕" pitchFamily="50" charset="-127"/>
                <a:ea typeface="맑은 고딕" pitchFamily="50" charset="-127"/>
              </a:rPr>
              <a:t>TV </a:t>
            </a:r>
            <a:r>
              <a:rPr lang="ko-KR" altLang="en-US" sz="2000" b="1">
                <a:latin typeface="맑은 고딕" pitchFamily="50" charset="-127"/>
                <a:ea typeface="맑은 고딕" pitchFamily="50" charset="-127"/>
              </a:rPr>
              <a:t>객체</a:t>
            </a:r>
          </a:p>
        </p:txBody>
      </p:sp>
      <p:pic>
        <p:nvPicPr>
          <p:cNvPr id="7" name="Picture 10" descr="C:\Users\madvirus\AppData\Local\Microsoft\Windows\Temporary Internet Files\Content.IE5\ON5UEHW3\MC900432649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355148">
            <a:off x="1275708" y="4268558"/>
            <a:ext cx="1714500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11" descr="C:\Users\madvirus\AppData\Local\Microsoft\Windows\Temporary Internet Files\Content.IE5\V4IBR9D5\MC900432517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5679765" y="4386033"/>
            <a:ext cx="1762125" cy="140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직선 화살표 연결선 8"/>
          <p:cNvCxnSpPr/>
          <p:nvPr/>
        </p:nvCxnSpPr>
        <p:spPr>
          <a:xfrm>
            <a:off x="3145783" y="4995633"/>
            <a:ext cx="2330926" cy="1754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17"/>
          <p:cNvSpPr txBox="1">
            <a:spLocks noChangeArrowheads="1"/>
          </p:cNvSpPr>
          <p:nvPr/>
        </p:nvSpPr>
        <p:spPr bwMode="auto">
          <a:xfrm>
            <a:off x="3269608" y="5071833"/>
            <a:ext cx="156645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ko-KR" altLang="en-US" sz="1400">
                <a:latin typeface="맑은 고딕" pitchFamily="50" charset="-127"/>
                <a:ea typeface="맑은 고딕" pitchFamily="50" charset="-127"/>
              </a:rPr>
              <a:t>채널 변경 메시지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715820" y="5889466"/>
            <a:ext cx="1808508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1400">
                <a:latin typeface="맑은 고딕" pitchFamily="50" charset="-127"/>
                <a:ea typeface="맑은 고딕" pitchFamily="50" charset="-127"/>
              </a:rPr>
              <a:t>채널 변경 기능 제공</a:t>
            </a:r>
            <a:endParaRPr lang="en-US" altLang="ko-KR" sz="1400">
              <a:latin typeface="맑은 고딕" pitchFamily="50" charset="-127"/>
              <a:ea typeface="맑은 고딕" pitchFamily="50" charset="-127"/>
            </a:endParaRPr>
          </a:p>
          <a:p>
            <a:pPr>
              <a:defRPr/>
            </a:pPr>
            <a:r>
              <a:rPr lang="ko-KR" altLang="en-US" sz="1400">
                <a:latin typeface="맑은 고딕" pitchFamily="50" charset="-127"/>
                <a:ea typeface="맑은 고딕" pitchFamily="50" charset="-127"/>
              </a:rPr>
              <a:t>볼륨 조절 기능 제공</a:t>
            </a:r>
          </a:p>
        </p:txBody>
      </p:sp>
    </p:spTree>
    <p:extLst>
      <p:ext uri="{BB962C8B-B14F-4D97-AF65-F5344CB8AC3E}">
        <p14:creationId xmlns:p14="http://schemas.microsoft.com/office/powerpoint/2010/main" val="1526525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클래스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객체를 표현하기 위한 수단</a:t>
            </a:r>
            <a:endParaRPr lang="en-US" altLang="ko-KR" smtClean="0"/>
          </a:p>
          <a:p>
            <a:pPr lvl="1"/>
            <a:r>
              <a:rPr lang="ko-KR" altLang="en-US" smtClean="0"/>
              <a:t>자바</a:t>
            </a:r>
            <a:r>
              <a:rPr lang="en-US" altLang="ko-KR" smtClean="0"/>
              <a:t>, C#</a:t>
            </a:r>
            <a:r>
              <a:rPr lang="ko-KR" altLang="en-US" smtClean="0"/>
              <a:t>과 같은 언어에서 객체를 정의하기 위한 수단으로 클래스를 사용함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18</a:t>
            </a:fld>
            <a:endParaRPr lang="ko-KR" altLang="en-US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187624" y="2348880"/>
            <a:ext cx="3816424" cy="258532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mtClean="0">
                <a:latin typeface="+mn-ea"/>
                <a:cs typeface="굴림" pitchFamily="50" charset="-127"/>
              </a:rPr>
              <a:t>public class TV {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>
              <a:latin typeface="+mn-ea"/>
              <a:cs typeface="굴림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mtClean="0">
                <a:latin typeface="+mn-ea"/>
                <a:cs typeface="굴림" pitchFamily="50" charset="-127"/>
              </a:rPr>
              <a:t>    public void increaseVolume() {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mtClean="0">
                <a:latin typeface="+mn-ea"/>
                <a:cs typeface="굴림" pitchFamily="50" charset="-127"/>
              </a:rPr>
              <a:t>        …</a:t>
            </a:r>
            <a:endParaRPr kumimoji="1" lang="en-US" altLang="ko-KR">
              <a:latin typeface="+mn-ea"/>
              <a:cs typeface="굴림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mtClean="0">
                <a:latin typeface="+mn-ea"/>
                <a:cs typeface="굴림" pitchFamily="50" charset="-127"/>
              </a:rPr>
              <a:t>    }</a:t>
            </a:r>
            <a:endParaRPr kumimoji="1" lang="en-US" altLang="ko-KR">
              <a:latin typeface="+mn-ea"/>
              <a:cs typeface="굴림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mtClean="0">
                <a:latin typeface="+mn-ea"/>
                <a:cs typeface="굴림" pitchFamily="50" charset="-127"/>
              </a:rPr>
              <a:t>    public void decreaseVolume() {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mtClean="0">
                <a:latin typeface="+mn-ea"/>
                <a:cs typeface="굴림" pitchFamily="50" charset="-127"/>
              </a:rPr>
              <a:t>        …</a:t>
            </a:r>
            <a:endParaRPr kumimoji="1" lang="en-US" altLang="ko-KR">
              <a:latin typeface="+mn-ea"/>
              <a:cs typeface="굴림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mtClean="0">
                <a:latin typeface="+mn-ea"/>
                <a:cs typeface="굴림" pitchFamily="50" charset="-127"/>
              </a:rPr>
              <a:t>    }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mtClean="0">
                <a:latin typeface="+mn-ea"/>
                <a:cs typeface="굴림" pitchFamily="50" charset="-127"/>
              </a:rPr>
              <a:t>}</a:t>
            </a:r>
            <a:endParaRPr kumimoji="1" lang="en-US" altLang="ko-KR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860032" y="3002469"/>
            <a:ext cx="72008" cy="64807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004048" y="3141839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제공할 기능을 정의</a:t>
            </a:r>
            <a:endParaRPr lang="ko-KR" altLang="en-US"/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1187624" y="5085184"/>
            <a:ext cx="2772816" cy="110398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굴림" pitchFamily="50" charset="-127"/>
              </a:rPr>
              <a:t>TV tv = new TV();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>
              <a:latin typeface="+mn-ea"/>
              <a:cs typeface="굴림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굴림" pitchFamily="50" charset="-127"/>
              </a:rPr>
              <a:t>tv.increaseVolume();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3491880" y="5584594"/>
            <a:ext cx="45719" cy="50870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635896" y="5656602"/>
            <a:ext cx="242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객체에 메시지를 전달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1605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역할</a:t>
            </a:r>
            <a:r>
              <a:rPr lang="en-US" altLang="ko-KR" smtClean="0"/>
              <a:t>/</a:t>
            </a:r>
            <a:r>
              <a:rPr lang="ko-KR" altLang="en-US" smtClean="0"/>
              <a:t>책임</a:t>
            </a:r>
            <a:r>
              <a:rPr lang="en-US" altLang="ko-KR" smtClean="0"/>
              <a:t>(Responsibility) </a:t>
            </a:r>
            <a:r>
              <a:rPr lang="ko-KR" altLang="en-US" smtClean="0"/>
              <a:t>그리고 관계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각 객체들은 자신만의 역할을 가짐</a:t>
            </a:r>
            <a:endParaRPr lang="en-US" altLang="ko-KR" smtClean="0"/>
          </a:p>
          <a:p>
            <a:r>
              <a:rPr lang="ko-KR" altLang="en-US" smtClean="0"/>
              <a:t>객체 간 관계 형</a:t>
            </a:r>
            <a:r>
              <a:rPr lang="ko-KR" altLang="en-US"/>
              <a:t>성</a:t>
            </a:r>
            <a:endParaRPr lang="en-US" altLang="ko-KR" smtClean="0"/>
          </a:p>
          <a:p>
            <a:pPr lvl="1"/>
            <a:r>
              <a:rPr lang="ko-KR" altLang="en-US" smtClean="0"/>
              <a:t>서로 다른 역할을 수행하는 객체 간 메시지 전달을 통해 전체 기능 수행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19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779912" y="2996952"/>
            <a:ext cx="1656184" cy="75692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smtClean="0"/>
              <a:t>로그 수집</a:t>
            </a:r>
            <a:endParaRPr lang="en-US" altLang="ko-KR" sz="2000" smtClean="0"/>
          </a:p>
          <a:p>
            <a:pPr algn="ctr"/>
            <a:r>
              <a:rPr lang="ko-KR" altLang="en-US" sz="2000" smtClean="0"/>
              <a:t>객체</a:t>
            </a:r>
            <a:endParaRPr lang="ko-KR" altLang="en-US" sz="2000"/>
          </a:p>
        </p:txBody>
      </p:sp>
      <p:sp>
        <p:nvSpPr>
          <p:cNvPr id="6" name="직사각형 5"/>
          <p:cNvSpPr/>
          <p:nvPr/>
        </p:nvSpPr>
        <p:spPr>
          <a:xfrm>
            <a:off x="3779912" y="4098777"/>
            <a:ext cx="1656184" cy="69837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smtClean="0"/>
              <a:t>로그 분석</a:t>
            </a:r>
            <a:endParaRPr lang="en-US" altLang="ko-KR" sz="2000" smtClean="0"/>
          </a:p>
          <a:p>
            <a:pPr algn="ctr"/>
            <a:r>
              <a:rPr lang="ko-KR" altLang="en-US" sz="2000" smtClean="0"/>
              <a:t>객체</a:t>
            </a:r>
            <a:endParaRPr lang="ko-KR" altLang="en-US" sz="2000"/>
          </a:p>
        </p:txBody>
      </p:sp>
      <p:sp>
        <p:nvSpPr>
          <p:cNvPr id="7" name="직사각형 6"/>
          <p:cNvSpPr/>
          <p:nvPr/>
        </p:nvSpPr>
        <p:spPr>
          <a:xfrm>
            <a:off x="6516216" y="4098777"/>
            <a:ext cx="1656184" cy="69837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smtClean="0"/>
              <a:t>DB </a:t>
            </a:r>
            <a:r>
              <a:rPr lang="ko-KR" altLang="en-US" sz="2000" smtClean="0"/>
              <a:t>연동</a:t>
            </a:r>
            <a:endParaRPr lang="en-US" altLang="ko-KR" sz="2000" smtClean="0"/>
          </a:p>
          <a:p>
            <a:pPr algn="ctr"/>
            <a:r>
              <a:rPr lang="ko-KR" altLang="en-US" sz="2000" smtClean="0"/>
              <a:t>객체</a:t>
            </a:r>
            <a:endParaRPr lang="ko-KR" altLang="en-US" sz="2000"/>
          </a:p>
        </p:txBody>
      </p:sp>
      <p:sp>
        <p:nvSpPr>
          <p:cNvPr id="8" name="직사각형 7"/>
          <p:cNvSpPr/>
          <p:nvPr/>
        </p:nvSpPr>
        <p:spPr>
          <a:xfrm>
            <a:off x="1187624" y="4098777"/>
            <a:ext cx="1656184" cy="69837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smtClean="0"/>
              <a:t>흐름 제어 </a:t>
            </a:r>
            <a:endParaRPr lang="en-US" altLang="ko-KR" sz="2000" smtClean="0"/>
          </a:p>
          <a:p>
            <a:pPr algn="ctr"/>
            <a:r>
              <a:rPr lang="ko-KR" altLang="en-US" sz="2000" smtClean="0"/>
              <a:t>객체</a:t>
            </a:r>
            <a:endParaRPr lang="ko-KR" altLang="en-US" sz="2000"/>
          </a:p>
        </p:txBody>
      </p:sp>
      <p:cxnSp>
        <p:nvCxnSpPr>
          <p:cNvPr id="10" name="꺾인 연결선 9"/>
          <p:cNvCxnSpPr>
            <a:stCxn id="8" idx="0"/>
            <a:endCxn id="5" idx="1"/>
          </p:cNvCxnSpPr>
          <p:nvPr/>
        </p:nvCxnSpPr>
        <p:spPr>
          <a:xfrm rot="5400000" flipH="1" flipV="1">
            <a:off x="2536134" y="2854999"/>
            <a:ext cx="723360" cy="1764196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꺾인 연결선 11"/>
          <p:cNvCxnSpPr>
            <a:stCxn id="8" idx="3"/>
            <a:endCxn id="6" idx="1"/>
          </p:cNvCxnSpPr>
          <p:nvPr/>
        </p:nvCxnSpPr>
        <p:spPr>
          <a:xfrm>
            <a:off x="2843808" y="4447965"/>
            <a:ext cx="936104" cy="127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꺾인 연결선 13"/>
          <p:cNvCxnSpPr>
            <a:stCxn id="6" idx="3"/>
            <a:endCxn id="7" idx="1"/>
          </p:cNvCxnSpPr>
          <p:nvPr/>
        </p:nvCxnSpPr>
        <p:spPr>
          <a:xfrm>
            <a:off x="5436096" y="4447965"/>
            <a:ext cx="1080120" cy="127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3779912" y="5229201"/>
            <a:ext cx="1656184" cy="64807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smtClean="0"/>
              <a:t>결과 가공</a:t>
            </a:r>
            <a:endParaRPr lang="en-US" altLang="ko-KR" sz="2000" smtClean="0"/>
          </a:p>
          <a:p>
            <a:pPr algn="ctr"/>
            <a:r>
              <a:rPr lang="ko-KR" altLang="en-US" sz="2000" smtClean="0"/>
              <a:t>객체</a:t>
            </a:r>
            <a:endParaRPr lang="ko-KR" altLang="en-US" sz="2000"/>
          </a:p>
        </p:txBody>
      </p:sp>
      <p:cxnSp>
        <p:nvCxnSpPr>
          <p:cNvPr id="17" name="꺾인 연결선 16"/>
          <p:cNvCxnSpPr>
            <a:stCxn id="8" idx="2"/>
            <a:endCxn id="15" idx="1"/>
          </p:cNvCxnSpPr>
          <p:nvPr/>
        </p:nvCxnSpPr>
        <p:spPr>
          <a:xfrm rot="16200000" flipH="1">
            <a:off x="2519772" y="4293097"/>
            <a:ext cx="756084" cy="1764196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2476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강사 소개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최범균</a:t>
            </a:r>
            <a:endParaRPr lang="en-US" altLang="ko-KR" smtClean="0"/>
          </a:p>
          <a:p>
            <a:pPr lvl="1"/>
            <a:r>
              <a:rPr lang="ko-KR" altLang="en-US" smtClean="0"/>
              <a:t>트위터</a:t>
            </a:r>
            <a:r>
              <a:rPr lang="en-US" altLang="ko-KR"/>
              <a:t>: @</a:t>
            </a:r>
            <a:r>
              <a:rPr lang="en-US" altLang="ko-KR" smtClean="0"/>
              <a:t>madvirus</a:t>
            </a:r>
          </a:p>
          <a:p>
            <a:pPr lvl="1"/>
            <a:r>
              <a:rPr lang="ko-KR" altLang="en-US" smtClean="0"/>
              <a:t>이메일</a:t>
            </a:r>
            <a:r>
              <a:rPr lang="en-US" altLang="ko-KR"/>
              <a:t>: madvirus@madvirus.net</a:t>
            </a:r>
          </a:p>
          <a:p>
            <a:endParaRPr lang="en-US" altLang="ko-KR" smtClean="0"/>
          </a:p>
          <a:p>
            <a:r>
              <a:rPr lang="ko-KR" altLang="en-US" smtClean="0"/>
              <a:t>이력</a:t>
            </a:r>
            <a:endParaRPr lang="en-US" altLang="ko-KR" smtClean="0"/>
          </a:p>
          <a:p>
            <a:pPr lvl="1"/>
            <a:r>
              <a:rPr lang="ko-KR" altLang="en-US" smtClean="0"/>
              <a:t>현</a:t>
            </a:r>
            <a:r>
              <a:rPr lang="en-US" altLang="ko-KR" smtClean="0"/>
              <a:t>) </a:t>
            </a:r>
            <a:r>
              <a:rPr lang="ko-KR" altLang="en-US" smtClean="0"/>
              <a:t>에스씨지솔루션즈</a:t>
            </a:r>
            <a:endParaRPr lang="en-US" altLang="ko-KR" smtClean="0"/>
          </a:p>
          <a:p>
            <a:pPr lvl="1"/>
            <a:r>
              <a:rPr lang="ko-KR" altLang="en-US" smtClean="0"/>
              <a:t>전</a:t>
            </a:r>
            <a:r>
              <a:rPr lang="en-US" altLang="ko-KR" smtClean="0"/>
              <a:t>) </a:t>
            </a:r>
            <a:r>
              <a:rPr lang="ko-KR" altLang="en-US" smtClean="0"/>
              <a:t>위메이드 엔터테인먼트</a:t>
            </a:r>
            <a:endParaRPr lang="en-US" altLang="ko-KR" smtClean="0"/>
          </a:p>
          <a:p>
            <a:pPr lvl="1"/>
            <a:r>
              <a:rPr lang="ko-KR" altLang="en-US" smtClean="0"/>
              <a:t>전</a:t>
            </a:r>
            <a:r>
              <a:rPr lang="en-US" altLang="ko-KR" smtClean="0"/>
              <a:t>) </a:t>
            </a:r>
            <a:r>
              <a:rPr lang="ko-KR" altLang="en-US" smtClean="0"/>
              <a:t>다음 커뮤니케이션</a:t>
            </a:r>
            <a:endParaRPr lang="en-US" altLang="ko-KR" smtClean="0"/>
          </a:p>
          <a:p>
            <a:pPr lvl="1"/>
            <a:r>
              <a:rPr lang="ko-KR" altLang="en-US" smtClean="0"/>
              <a:t>자바 </a:t>
            </a:r>
            <a:r>
              <a:rPr lang="en-US" altLang="ko-KR" smtClean="0"/>
              <a:t>7 </a:t>
            </a:r>
            <a:r>
              <a:rPr lang="ko-KR" altLang="en-US" smtClean="0"/>
              <a:t>프로그래밍</a:t>
            </a:r>
            <a:r>
              <a:rPr lang="en-US" altLang="ko-KR" smtClean="0"/>
              <a:t>, JSP </a:t>
            </a:r>
            <a:r>
              <a:rPr lang="ko-KR" altLang="en-US" smtClean="0"/>
              <a:t>프로그래밍 등 저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3084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역할의 크기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작을수록</a:t>
            </a:r>
            <a:r>
              <a:rPr lang="en-US" altLang="ko-KR" smtClean="0"/>
              <a:t> </a:t>
            </a:r>
            <a:r>
              <a:rPr lang="ko-KR" altLang="en-US" smtClean="0"/>
              <a:t>좋음</a:t>
            </a:r>
            <a:endParaRPr lang="en-US" altLang="ko-KR" smtClean="0"/>
          </a:p>
          <a:p>
            <a:pPr lvl="1"/>
            <a:r>
              <a:rPr lang="ko-KR" altLang="en-US" smtClean="0"/>
              <a:t>역할이 많아질수록 그 자체가 절차지향 되기 쉬움</a:t>
            </a:r>
            <a:endParaRPr lang="en-US" altLang="ko-KR" smtClean="0"/>
          </a:p>
          <a:p>
            <a:pPr lvl="1"/>
            <a:r>
              <a:rPr lang="en-US" altLang="ko-KR" smtClean="0"/>
              <a:t>SOLID </a:t>
            </a:r>
            <a:r>
              <a:rPr lang="ko-KR" altLang="en-US" smtClean="0"/>
              <a:t>원칙의 </a:t>
            </a:r>
            <a:r>
              <a:rPr lang="en-US" altLang="ko-KR" smtClean="0"/>
              <a:t>S: Single Responsibility Principle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20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899592" y="2564904"/>
            <a:ext cx="2160240" cy="273630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HomeActivity</a:t>
            </a:r>
            <a:endParaRPr lang="ko-KR" altLang="en-US"/>
          </a:p>
        </p:txBody>
      </p:sp>
      <p:sp>
        <p:nvSpPr>
          <p:cNvPr id="6" name="오른쪽 화살표 5"/>
          <p:cNvSpPr/>
          <p:nvPr/>
        </p:nvSpPr>
        <p:spPr>
          <a:xfrm>
            <a:off x="3419872" y="3645024"/>
            <a:ext cx="936104" cy="93610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5237726" y="2514174"/>
            <a:ext cx="2160240" cy="98683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HomeActivity</a:t>
            </a: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572000" y="4314375"/>
            <a:ext cx="1584176" cy="98683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TopFeatured</a:t>
            </a:r>
          </a:p>
          <a:p>
            <a:pPr algn="ctr"/>
            <a:r>
              <a:rPr lang="en-US" altLang="ko-KR" smtClean="0"/>
              <a:t>ListView</a:t>
            </a:r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6588224" y="4305795"/>
            <a:ext cx="1584176" cy="98683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BottomBest</a:t>
            </a:r>
          </a:p>
          <a:p>
            <a:pPr algn="ctr"/>
            <a:r>
              <a:rPr lang="en-US" altLang="ko-KR" smtClean="0"/>
              <a:t>ListView</a:t>
            </a:r>
            <a:endParaRPr lang="ko-KR" altLang="en-US"/>
          </a:p>
        </p:txBody>
      </p:sp>
      <p:cxnSp>
        <p:nvCxnSpPr>
          <p:cNvPr id="11" name="직선 화살표 연결선 10"/>
          <p:cNvCxnSpPr>
            <a:endCxn id="8" idx="0"/>
          </p:cNvCxnSpPr>
          <p:nvPr/>
        </p:nvCxnSpPr>
        <p:spPr>
          <a:xfrm flipH="1">
            <a:off x="5364088" y="3501007"/>
            <a:ext cx="576064" cy="8133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endCxn id="9" idx="0"/>
          </p:cNvCxnSpPr>
          <p:nvPr/>
        </p:nvCxnSpPr>
        <p:spPr>
          <a:xfrm>
            <a:off x="6660232" y="3501007"/>
            <a:ext cx="720080" cy="8047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17096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객체 설계의 기본 과정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기능</a:t>
            </a:r>
            <a:r>
              <a:rPr lang="en-US" altLang="ko-KR" smtClean="0"/>
              <a:t>(</a:t>
            </a:r>
            <a:r>
              <a:rPr lang="ko-KR" altLang="en-US" smtClean="0"/>
              <a:t>역할</a:t>
            </a:r>
            <a:r>
              <a:rPr lang="en-US" altLang="ko-KR" smtClean="0"/>
              <a:t>)</a:t>
            </a:r>
            <a:r>
              <a:rPr lang="ko-KR" altLang="en-US" smtClean="0"/>
              <a:t>을 제공할 객체 후보 선별</a:t>
            </a:r>
            <a:endParaRPr lang="en-US" altLang="ko-KR" smtClean="0"/>
          </a:p>
          <a:p>
            <a:pPr lvl="1"/>
            <a:r>
              <a:rPr lang="ko-KR" altLang="en-US" smtClean="0"/>
              <a:t>내부에서 필요한 데이터 선별</a:t>
            </a:r>
            <a:endParaRPr lang="en-US" altLang="ko-KR" smtClean="0"/>
          </a:p>
          <a:p>
            <a:pPr lvl="1"/>
            <a:r>
              <a:rPr lang="ko-KR" altLang="en-US" smtClean="0"/>
              <a:t>클래스 다이어그램 </a:t>
            </a:r>
            <a:r>
              <a:rPr lang="en-US" altLang="ko-KR" smtClean="0"/>
              <a:t>(</a:t>
            </a:r>
            <a:r>
              <a:rPr lang="ko-KR" altLang="en-US" smtClean="0"/>
              <a:t>정적</a:t>
            </a:r>
            <a:r>
              <a:rPr lang="en-US" altLang="ko-KR" smtClean="0"/>
              <a:t>)</a:t>
            </a:r>
          </a:p>
          <a:p>
            <a:endParaRPr lang="en-US" altLang="ko-KR" smtClean="0"/>
          </a:p>
          <a:p>
            <a:r>
              <a:rPr lang="ko-KR" altLang="en-US" smtClean="0"/>
              <a:t>객체 간 메시지 흐름 연결</a:t>
            </a:r>
            <a:endParaRPr lang="en-US" altLang="ko-KR" smtClean="0"/>
          </a:p>
          <a:p>
            <a:pPr lvl="1"/>
            <a:r>
              <a:rPr lang="ko-KR" altLang="en-US" smtClean="0"/>
              <a:t>커뮤니케이션 다이어그램</a:t>
            </a:r>
            <a:r>
              <a:rPr lang="en-US" altLang="ko-KR" smtClean="0"/>
              <a:t>/</a:t>
            </a:r>
            <a:r>
              <a:rPr lang="ko-KR" altLang="en-US" smtClean="0"/>
              <a:t>시퀀스 다이어그램 </a:t>
            </a:r>
            <a:r>
              <a:rPr lang="en-US" altLang="ko-KR" smtClean="0"/>
              <a:t>(</a:t>
            </a:r>
            <a:r>
              <a:rPr lang="ko-KR" altLang="en-US" smtClean="0"/>
              <a:t>동적</a:t>
            </a:r>
            <a:r>
              <a:rPr lang="en-US" altLang="ko-KR" smtClean="0"/>
              <a:t>)</a:t>
            </a:r>
          </a:p>
          <a:p>
            <a:endParaRPr lang="en-US" altLang="ko-KR" smtClean="0"/>
          </a:p>
          <a:p>
            <a:r>
              <a:rPr lang="ko-KR" altLang="en-US" smtClean="0"/>
              <a:t>위 과정 되풀이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6163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캡슐화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4945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캡슐화</a:t>
            </a:r>
            <a:r>
              <a:rPr lang="en-US" altLang="ko-KR" smtClean="0"/>
              <a:t>(Encapsulation)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객체가 </a:t>
            </a:r>
            <a:r>
              <a:rPr lang="ko-KR" altLang="en-US"/>
              <a:t>내부적으로 어떻게 기능을 구현했는지는 </a:t>
            </a:r>
            <a:r>
              <a:rPr lang="ko-KR" altLang="en-US" smtClean="0"/>
              <a:t>감춤</a:t>
            </a:r>
            <a:endParaRPr lang="en-US" altLang="ko-KR" smtClean="0"/>
          </a:p>
          <a:p>
            <a:endParaRPr lang="en-US" altLang="ko-KR" smtClean="0"/>
          </a:p>
          <a:p>
            <a:r>
              <a:rPr lang="ko-KR" altLang="en-US" smtClean="0"/>
              <a:t>캡슐화를 통해 객체의 내부 구현이 변경되더라도 객체를 사용하는 코드는 변경되지 않도록 함</a:t>
            </a:r>
            <a:endParaRPr lang="en-US" altLang="ko-KR" smtClean="0"/>
          </a:p>
          <a:p>
            <a:pPr lvl="1"/>
            <a:r>
              <a:rPr lang="ko-KR" altLang="en-US" smtClean="0"/>
              <a:t>코드 변경에 따른 비용 최소화</a:t>
            </a:r>
            <a:endParaRPr lang="en-US" altLang="ko-KR" smtClean="0"/>
          </a:p>
          <a:p>
            <a:endParaRPr lang="en-US" altLang="ko-KR"/>
          </a:p>
          <a:p>
            <a:r>
              <a:rPr lang="ko-KR" altLang="en-US"/>
              <a:t>객체 지향의 가장 </a:t>
            </a:r>
            <a:r>
              <a:rPr lang="ko-KR" altLang="en-US" smtClean="0"/>
              <a:t>기본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1072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데이터 중심 구현</a:t>
            </a:r>
            <a:r>
              <a:rPr lang="en-US" altLang="ko-KR" smtClean="0"/>
              <a:t>: </a:t>
            </a:r>
            <a:r>
              <a:rPr lang="ko-KR" altLang="en-US" smtClean="0"/>
              <a:t>절차 지향 스톱워치 </a:t>
            </a:r>
            <a:r>
              <a:rPr lang="en-US" altLang="ko-KR" smtClean="0"/>
              <a:t>- </a:t>
            </a:r>
            <a:r>
              <a:rPr lang="ko-KR" altLang="en-US" smtClean="0"/>
              <a:t>최초 코드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24</a:t>
            </a:fld>
            <a:endParaRPr lang="ko-KR" altLang="en-US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539552" y="893620"/>
            <a:ext cx="7848872" cy="2246769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public class ProceduralStopWatch {</a:t>
            </a:r>
            <a:endParaRPr kumimoji="1" lang="en-US" altLang="ko-KR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public long startTime; // </a:t>
            </a:r>
            <a:r>
              <a:rPr kumimoji="1" lang="ko-KR" alt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밀리초</a:t>
            </a:r>
            <a:r>
              <a:rPr kumimoji="1" lang="en-US" altLang="ko-KR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(1/1000</a:t>
            </a:r>
            <a:r>
              <a:rPr kumimoji="1" lang="ko-KR" alt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초</a:t>
            </a:r>
            <a:r>
              <a:rPr kumimoji="1" lang="en-US" altLang="ko-KR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) </a:t>
            </a:r>
            <a:r>
              <a:rPr kumimoji="1" lang="ko-KR" alt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단위</a:t>
            </a:r>
            <a:endParaRPr kumimoji="1" lang="ko-KR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</a:t>
            </a:r>
            <a:r>
              <a:rPr kumimoji="1" lang="en-US" altLang="ko-KR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public long stopTime; // 1/1000</a:t>
            </a:r>
            <a:r>
              <a:rPr kumimoji="1" lang="ko-KR" alt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초 단위</a:t>
            </a:r>
            <a:endParaRPr kumimoji="1" lang="ko-KR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</a:t>
            </a:r>
            <a:r>
              <a:rPr kumimoji="1" lang="en-US" altLang="ko-KR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public long getElapsedTime() {</a:t>
            </a:r>
            <a:endParaRPr kumimoji="1" lang="en-US" altLang="ko-KR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    return stopTime - startTime;</a:t>
            </a:r>
            <a:endParaRPr kumimoji="1" lang="en-US" altLang="ko-KR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}</a:t>
            </a:r>
            <a:r>
              <a:rPr kumimoji="1" lang="en-US" altLang="ko-KR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굴림" pitchFamily="50" charset="-127"/>
              </a:rPr>
              <a:t> 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467544" y="3573016"/>
            <a:ext cx="7920880" cy="163121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ProceduralStopWatch stopWatch = new ProceduralStopWatch();</a:t>
            </a:r>
            <a:endParaRPr kumimoji="1" lang="en-US" altLang="ko-KR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stopWatch</a:t>
            </a:r>
            <a:r>
              <a:rPr kumimoji="1" lang="en-US" altLang="ko-KR" sz="2000" b="1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.startTime</a:t>
            </a:r>
            <a:r>
              <a:rPr kumimoji="1" lang="en-US" altLang="ko-KR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= System.currentTimeMillis(); // </a:t>
            </a:r>
            <a:r>
              <a:rPr kumimoji="1" lang="ko-KR" alt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시작 시간</a:t>
            </a:r>
            <a:endParaRPr kumimoji="1" lang="ko-KR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// </a:t>
            </a:r>
            <a:r>
              <a:rPr kumimoji="1" lang="ko-KR" alt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측정 대상 기능 실행</a:t>
            </a:r>
            <a:endParaRPr kumimoji="1" lang="ko-KR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stopWatch</a:t>
            </a:r>
            <a:r>
              <a:rPr kumimoji="1" lang="en-US" altLang="ko-KR" sz="2000" b="1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.stopTime</a:t>
            </a:r>
            <a:r>
              <a:rPr kumimoji="1" lang="en-US" altLang="ko-KR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= System.currentTimeMillis(); // </a:t>
            </a:r>
            <a:r>
              <a:rPr kumimoji="1" lang="ko-KR" alt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종료 시간</a:t>
            </a:r>
            <a:endParaRPr kumimoji="1" lang="ko-KR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long elapsedTime = stopWatch.getElapsedTime(); // </a:t>
            </a:r>
            <a:r>
              <a:rPr kumimoji="1" lang="ko-KR" alt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시간 차이</a:t>
            </a:r>
            <a:endParaRPr kumimoji="1" lang="ko-KR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50852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데이터 중심의 절차 지향 구현 방식</a:t>
            </a:r>
            <a:r>
              <a:rPr lang="en-US" altLang="ko-KR" smtClean="0"/>
              <a:t> - </a:t>
            </a:r>
            <a:r>
              <a:rPr lang="ko-KR" altLang="en-US" smtClean="0"/>
              <a:t>기능 추가 여파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25</a:t>
            </a:fld>
            <a:endParaRPr lang="ko-KR" altLang="en-US"/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467544" y="672953"/>
            <a:ext cx="7848872" cy="3170099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2000" smtClean="0"/>
              <a:t>public class ProceduralStopWatch {</a:t>
            </a:r>
            <a:endParaRPr lang="ko-KR" altLang="ko-KR" sz="2000" smtClean="0"/>
          </a:p>
          <a:p>
            <a:r>
              <a:rPr lang="en-US" altLang="ko-KR" sz="2000" smtClean="0"/>
              <a:t>    public long startTime;</a:t>
            </a:r>
            <a:endParaRPr lang="ko-KR" altLang="ko-KR" sz="2000" smtClean="0"/>
          </a:p>
          <a:p>
            <a:r>
              <a:rPr lang="en-US" altLang="ko-KR" sz="2000" smtClean="0"/>
              <a:t>    public long stopTime;</a:t>
            </a:r>
            <a:endParaRPr lang="ko-KR" altLang="ko-KR" sz="2000" smtClean="0"/>
          </a:p>
          <a:p>
            <a:r>
              <a:rPr lang="en-US" altLang="ko-KR" sz="2000" smtClean="0"/>
              <a:t>    </a:t>
            </a:r>
            <a:r>
              <a:rPr lang="en-US" altLang="ko-KR" sz="2000" b="1" smtClean="0"/>
              <a:t>public long startNanoTime;</a:t>
            </a:r>
            <a:endParaRPr lang="ko-KR" altLang="ko-KR" sz="2000" b="1" smtClean="0"/>
          </a:p>
          <a:p>
            <a:r>
              <a:rPr lang="en-US" altLang="ko-KR" sz="2000" smtClean="0"/>
              <a:t>    </a:t>
            </a:r>
            <a:r>
              <a:rPr lang="en-US" altLang="ko-KR" sz="2000" b="1" smtClean="0"/>
              <a:t>public long stopNanoTime;</a:t>
            </a:r>
            <a:endParaRPr lang="ko-KR" altLang="ko-KR" sz="2000" smtClean="0"/>
          </a:p>
          <a:p>
            <a:r>
              <a:rPr lang="en-US" altLang="ko-KR" sz="2000" smtClean="0"/>
              <a:t>    …</a:t>
            </a:r>
            <a:endParaRPr lang="ko-KR" altLang="ko-KR" sz="2000" smtClean="0"/>
          </a:p>
          <a:p>
            <a:r>
              <a:rPr lang="en-US" altLang="ko-KR" sz="2000" smtClean="0"/>
              <a:t>    public long getElapsedNanoTime() {</a:t>
            </a:r>
            <a:endParaRPr lang="ko-KR" altLang="ko-KR" sz="2000" smtClean="0"/>
          </a:p>
          <a:p>
            <a:r>
              <a:rPr lang="en-US" altLang="ko-KR" sz="2000" smtClean="0"/>
              <a:t>        return stopNanoTime - startNanoTime;</a:t>
            </a:r>
            <a:endParaRPr lang="ko-KR" altLang="ko-KR" sz="2000" smtClean="0"/>
          </a:p>
          <a:p>
            <a:r>
              <a:rPr lang="en-US" altLang="ko-KR" sz="2000" smtClean="0"/>
              <a:t>    }</a:t>
            </a:r>
            <a:endParaRPr lang="ko-KR" altLang="ko-KR" sz="2000" smtClean="0"/>
          </a:p>
          <a:p>
            <a:r>
              <a:rPr lang="en-US" altLang="ko-KR" sz="2000" smtClean="0"/>
              <a:t>}</a:t>
            </a:r>
            <a:endParaRPr lang="ko-KR" altLang="ko-KR" sz="200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467544" y="4149080"/>
            <a:ext cx="7920880" cy="163121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2000" smtClean="0"/>
              <a:t>ProceduralStopWatch stopWatch = new ProceduralStopWatch();</a:t>
            </a:r>
            <a:endParaRPr lang="ko-KR" altLang="ko-KR" sz="2000" smtClean="0"/>
          </a:p>
          <a:p>
            <a:r>
              <a:rPr lang="en-US" altLang="ko-KR" sz="2000" smtClean="0"/>
              <a:t>stopWatch.</a:t>
            </a:r>
            <a:r>
              <a:rPr lang="en-US" altLang="ko-KR" sz="2000" b="1" smtClean="0"/>
              <a:t>startNanoTime = System.nanoTime();</a:t>
            </a:r>
            <a:r>
              <a:rPr lang="en-US" altLang="ko-KR" sz="2000" smtClean="0"/>
              <a:t> // </a:t>
            </a:r>
            <a:r>
              <a:rPr lang="ko-KR" altLang="ko-KR" sz="2000" smtClean="0"/>
              <a:t>시작 시간</a:t>
            </a:r>
          </a:p>
          <a:p>
            <a:r>
              <a:rPr lang="en-US" altLang="ko-KR" sz="2000" smtClean="0"/>
              <a:t>// </a:t>
            </a:r>
            <a:r>
              <a:rPr lang="ko-KR" altLang="ko-KR" sz="2000" smtClean="0"/>
              <a:t>측정 대상 기능 실행</a:t>
            </a:r>
          </a:p>
          <a:p>
            <a:r>
              <a:rPr lang="en-US" altLang="ko-KR" sz="2000" smtClean="0"/>
              <a:t>stopWatch.</a:t>
            </a:r>
            <a:r>
              <a:rPr lang="en-US" altLang="ko-KR" sz="2000" b="1" smtClean="0"/>
              <a:t>stopNanoTime = System.nanoTime();</a:t>
            </a:r>
            <a:r>
              <a:rPr lang="en-US" altLang="ko-KR" sz="2000" smtClean="0"/>
              <a:t> // </a:t>
            </a:r>
            <a:r>
              <a:rPr lang="ko-KR" altLang="ko-KR" sz="2000" smtClean="0"/>
              <a:t>종료 시간</a:t>
            </a:r>
          </a:p>
          <a:p>
            <a:r>
              <a:rPr lang="en-US" altLang="ko-KR" sz="2000" smtClean="0"/>
              <a:t>long elapsedTime = stopWatch.</a:t>
            </a:r>
            <a:r>
              <a:rPr lang="en-US" altLang="ko-KR" sz="2000" b="1" smtClean="0"/>
              <a:t>getElapsedNanoTime()</a:t>
            </a:r>
            <a:r>
              <a:rPr lang="en-US" altLang="ko-KR" sz="2000" smtClean="0"/>
              <a:t>; // </a:t>
            </a:r>
            <a:r>
              <a:rPr lang="ko-KR" altLang="ko-KR" sz="2000" smtClean="0"/>
              <a:t>차이</a:t>
            </a:r>
          </a:p>
        </p:txBody>
      </p:sp>
    </p:spTree>
    <p:extLst>
      <p:ext uri="{BB962C8B-B14F-4D97-AF65-F5344CB8AC3E}">
        <p14:creationId xmlns:p14="http://schemas.microsoft.com/office/powerpoint/2010/main" val="776897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madvirus\AppData\Local\Microsoft\Windows\Temporary Internet Files\Content.IE5\K56WU0VO\MP900432855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3837990"/>
            <a:ext cx="2768354" cy="2077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절차 지향의 한계 </a:t>
            </a:r>
            <a:r>
              <a:rPr lang="en-US" altLang="ko-KR" smtClean="0"/>
              <a:t>- </a:t>
            </a:r>
            <a:r>
              <a:rPr lang="ko-KR" altLang="en-US" smtClean="0"/>
              <a:t>요구사항 변경에 따른 수정 전파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26</a:t>
            </a:fld>
            <a:endParaRPr lang="ko-KR" altLang="en-US"/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2534" y="1196752"/>
            <a:ext cx="8171914" cy="2952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20606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객체 지향 방식 </a:t>
            </a:r>
            <a:r>
              <a:rPr lang="en-US" altLang="ko-KR" smtClean="0"/>
              <a:t>- </a:t>
            </a:r>
            <a:r>
              <a:rPr lang="ko-KR" altLang="en-US" smtClean="0"/>
              <a:t>데이터가 아닌 기능</a:t>
            </a:r>
            <a:r>
              <a:rPr lang="en-US" altLang="ko-KR" smtClean="0"/>
              <a:t>/</a:t>
            </a:r>
            <a:r>
              <a:rPr lang="ko-KR" altLang="en-US" smtClean="0"/>
              <a:t>모델을 제공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27</a:t>
            </a:fld>
            <a:endParaRPr lang="ko-KR" altLang="en-US"/>
          </a:p>
        </p:txBody>
      </p:sp>
      <p:sp>
        <p:nvSpPr>
          <p:cNvPr id="43009" name="Rectangle 1"/>
          <p:cNvSpPr>
            <a:spLocks noChangeArrowheads="1"/>
          </p:cNvSpPr>
          <p:nvPr/>
        </p:nvSpPr>
        <p:spPr bwMode="auto">
          <a:xfrm>
            <a:off x="612576" y="1076538"/>
            <a:ext cx="7703840" cy="501675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public class StopWatch {</a:t>
            </a:r>
            <a:endParaRPr kumimoji="1" lang="en-US" altLang="ko-KR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</a:t>
            </a:r>
            <a:r>
              <a:rPr kumimoji="1" lang="en-US" altLang="ko-KR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private</a:t>
            </a:r>
            <a:r>
              <a:rPr kumimoji="1" lang="en-US" altLang="ko-KR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long startTime;</a:t>
            </a:r>
            <a:endParaRPr kumimoji="1" lang="en-US" altLang="ko-KR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</a:t>
            </a:r>
            <a:r>
              <a:rPr kumimoji="1" lang="en-US" altLang="ko-KR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private</a:t>
            </a:r>
            <a:r>
              <a:rPr kumimoji="1" lang="en-US" altLang="ko-KR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long stopTime;</a:t>
            </a:r>
            <a:endParaRPr kumimoji="1" lang="en-US" altLang="ko-KR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public void </a:t>
            </a:r>
            <a:r>
              <a:rPr kumimoji="1" lang="en-US" altLang="ko-KR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start()</a:t>
            </a:r>
            <a:r>
              <a:rPr kumimoji="1" lang="en-US" altLang="ko-KR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{</a:t>
            </a:r>
            <a:endParaRPr kumimoji="1" lang="en-US" altLang="ko-KR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    startTime = System.currentTimeMillis();</a:t>
            </a:r>
            <a:endParaRPr kumimoji="1" lang="en-US" altLang="ko-KR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}</a:t>
            </a:r>
            <a:endParaRPr kumimoji="1" lang="en-US" altLang="ko-KR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public void </a:t>
            </a:r>
            <a:r>
              <a:rPr kumimoji="1" lang="en-US" altLang="ko-KR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stop()</a:t>
            </a:r>
            <a:r>
              <a:rPr kumimoji="1" lang="en-US" altLang="ko-KR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{</a:t>
            </a:r>
            <a:endParaRPr kumimoji="1" lang="en-US" altLang="ko-KR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    stopTime = System.currentTimeMillis();</a:t>
            </a:r>
            <a:endParaRPr kumimoji="1" lang="en-US" altLang="ko-KR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}</a:t>
            </a:r>
            <a:endParaRPr kumimoji="1" lang="en-US" altLang="ko-KR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public </a:t>
            </a:r>
            <a:r>
              <a:rPr kumimoji="1" lang="en-US" altLang="ko-KR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Time</a:t>
            </a:r>
            <a:r>
              <a:rPr kumimoji="1" lang="en-US" altLang="ko-KR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getElapsedTime() {</a:t>
            </a:r>
            <a:endParaRPr kumimoji="1" lang="en-US" altLang="ko-KR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    return new Time(stopTime - startTime);</a:t>
            </a:r>
            <a:endParaRPr kumimoji="1" lang="en-US" altLang="ko-KR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}</a:t>
            </a:r>
            <a:r>
              <a:rPr kumimoji="1" lang="en-US" altLang="ko-KR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굴림" pitchFamily="50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69044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객체가 제공하는 기능을 사용</a:t>
            </a:r>
            <a:r>
              <a:rPr lang="en-US" altLang="ko-KR" smtClean="0"/>
              <a:t>/</a:t>
            </a:r>
            <a:r>
              <a:rPr lang="ko-KR" altLang="en-US" smtClean="0"/>
              <a:t>모델을 사용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28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611560" y="1268760"/>
            <a:ext cx="7992888" cy="224676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2000" smtClean="0">
                <a:latin typeface="+mn-ea"/>
              </a:rPr>
              <a:t>StopWatch stopWatch = new StopWatch();</a:t>
            </a:r>
            <a:endParaRPr lang="ko-KR" altLang="ko-KR" sz="2000" smtClean="0">
              <a:latin typeface="+mn-ea"/>
            </a:endParaRPr>
          </a:p>
          <a:p>
            <a:r>
              <a:rPr lang="en-US" altLang="ko-KR" sz="2000" smtClean="0">
                <a:latin typeface="+mn-ea"/>
              </a:rPr>
              <a:t>stopWatch</a:t>
            </a:r>
            <a:r>
              <a:rPr lang="en-US" altLang="ko-KR" sz="2000" b="1" smtClean="0">
                <a:latin typeface="+mn-ea"/>
              </a:rPr>
              <a:t>.start()</a:t>
            </a:r>
            <a:r>
              <a:rPr lang="en-US" altLang="ko-KR" sz="2000" smtClean="0">
                <a:latin typeface="+mn-ea"/>
              </a:rPr>
              <a:t>; // startTime </a:t>
            </a:r>
            <a:r>
              <a:rPr lang="ko-KR" altLang="ko-KR" sz="2000" smtClean="0">
                <a:latin typeface="+mn-ea"/>
              </a:rPr>
              <a:t>필드에 값을 할당</a:t>
            </a:r>
            <a:r>
              <a:rPr lang="en-US" altLang="ko-KR" sz="2000" smtClean="0">
                <a:latin typeface="+mn-ea"/>
              </a:rPr>
              <a:t> </a:t>
            </a:r>
            <a:r>
              <a:rPr lang="ko-KR" altLang="ko-KR" sz="2000" smtClean="0">
                <a:latin typeface="+mn-ea"/>
              </a:rPr>
              <a:t>아닌</a:t>
            </a:r>
            <a:r>
              <a:rPr lang="en-US" altLang="ko-KR" sz="2000" smtClean="0">
                <a:latin typeface="+mn-ea"/>
              </a:rPr>
              <a:t>, </a:t>
            </a:r>
            <a:r>
              <a:rPr lang="ko-KR" altLang="ko-KR" sz="2000" smtClean="0">
                <a:latin typeface="+mn-ea"/>
              </a:rPr>
              <a:t>기능 실행</a:t>
            </a:r>
          </a:p>
          <a:p>
            <a:r>
              <a:rPr lang="en-US" altLang="ko-KR" sz="2000" smtClean="0">
                <a:latin typeface="+mn-ea"/>
              </a:rPr>
              <a:t>// </a:t>
            </a:r>
            <a:r>
              <a:rPr lang="ko-KR" altLang="ko-KR" sz="2000" smtClean="0">
                <a:latin typeface="+mn-ea"/>
              </a:rPr>
              <a:t>코드</a:t>
            </a:r>
          </a:p>
          <a:p>
            <a:r>
              <a:rPr lang="en-US" altLang="ko-KR" sz="2000" smtClean="0">
                <a:latin typeface="+mn-ea"/>
              </a:rPr>
              <a:t>stopWatch</a:t>
            </a:r>
            <a:r>
              <a:rPr lang="en-US" altLang="ko-KR" sz="2000" b="1" smtClean="0">
                <a:latin typeface="+mn-ea"/>
              </a:rPr>
              <a:t>.stop()</a:t>
            </a:r>
            <a:r>
              <a:rPr lang="en-US" altLang="ko-KR" sz="2000" smtClean="0">
                <a:latin typeface="+mn-ea"/>
              </a:rPr>
              <a:t>; // stopTime </a:t>
            </a:r>
            <a:r>
              <a:rPr lang="ko-KR" altLang="ko-KR" sz="2000" smtClean="0">
                <a:latin typeface="+mn-ea"/>
              </a:rPr>
              <a:t>필드에 값을 할당</a:t>
            </a:r>
            <a:r>
              <a:rPr lang="en-US" altLang="ko-KR" sz="2000" smtClean="0">
                <a:latin typeface="+mn-ea"/>
              </a:rPr>
              <a:t> </a:t>
            </a:r>
            <a:r>
              <a:rPr lang="ko-KR" altLang="ko-KR" sz="2000" smtClean="0">
                <a:latin typeface="+mn-ea"/>
              </a:rPr>
              <a:t>아닌</a:t>
            </a:r>
            <a:r>
              <a:rPr lang="en-US" altLang="ko-KR" sz="2000" smtClean="0">
                <a:latin typeface="+mn-ea"/>
              </a:rPr>
              <a:t>, </a:t>
            </a:r>
            <a:r>
              <a:rPr lang="ko-KR" altLang="ko-KR" sz="2000" smtClean="0">
                <a:latin typeface="+mn-ea"/>
              </a:rPr>
              <a:t>기능 실행</a:t>
            </a:r>
          </a:p>
          <a:p>
            <a:r>
              <a:rPr lang="en-US" altLang="ko-KR" sz="2000" b="1" smtClean="0">
                <a:latin typeface="+mn-ea"/>
              </a:rPr>
              <a:t>Time</a:t>
            </a:r>
            <a:r>
              <a:rPr lang="en-US" altLang="ko-KR" sz="2000" smtClean="0">
                <a:latin typeface="+mn-ea"/>
              </a:rPr>
              <a:t> time = stopWatch.getElapsedTime(); // long </a:t>
            </a:r>
            <a:r>
              <a:rPr lang="ko-KR" altLang="ko-KR" sz="2000" smtClean="0">
                <a:latin typeface="+mn-ea"/>
              </a:rPr>
              <a:t>타입이 아</a:t>
            </a:r>
            <a:r>
              <a:rPr lang="ko-KR" altLang="en-US" sz="2000" smtClean="0">
                <a:latin typeface="+mn-ea"/>
              </a:rPr>
              <a:t>님</a:t>
            </a:r>
            <a:endParaRPr lang="en-US" altLang="ko-KR" sz="2000" smtClean="0">
              <a:latin typeface="+mn-ea"/>
            </a:endParaRPr>
          </a:p>
          <a:p>
            <a:endParaRPr lang="ko-KR" altLang="ko-KR" sz="2000" smtClean="0">
              <a:latin typeface="+mn-ea"/>
            </a:endParaRPr>
          </a:p>
          <a:p>
            <a:r>
              <a:rPr lang="en-US" altLang="ko-KR" sz="2000" smtClean="0">
                <a:latin typeface="+mn-ea"/>
              </a:rPr>
              <a:t>time.getMilliTime();</a:t>
            </a:r>
            <a:endParaRPr lang="ko-KR" altLang="ko-KR" sz="200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94279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객체 지향 </a:t>
            </a:r>
            <a:r>
              <a:rPr lang="en-US" altLang="ko-KR" smtClean="0"/>
              <a:t>- </a:t>
            </a:r>
            <a:r>
              <a:rPr lang="ko-KR" altLang="en-US" smtClean="0"/>
              <a:t>요구사항 변경에 따른 변화가 객체로 수렴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29</a:t>
            </a:fld>
            <a:endParaRPr lang="ko-KR" altLang="en-US"/>
          </a:p>
        </p:txBody>
      </p:sp>
      <p:sp>
        <p:nvSpPr>
          <p:cNvPr id="46081" name="Rectangle 1"/>
          <p:cNvSpPr>
            <a:spLocks noChangeArrowheads="1"/>
          </p:cNvSpPr>
          <p:nvPr/>
        </p:nvSpPr>
        <p:spPr bwMode="auto">
          <a:xfrm>
            <a:off x="107504" y="1124744"/>
            <a:ext cx="5184576" cy="3693319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public class StopWatch {</a:t>
            </a:r>
            <a:endParaRPr kumimoji="1" lang="en-US" altLang="ko-KR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private long startTime;</a:t>
            </a:r>
            <a:endParaRPr kumimoji="1" lang="en-US" altLang="ko-KR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private long stopTime;</a:t>
            </a:r>
            <a:endParaRPr kumimoji="1" lang="en-US" altLang="ko-KR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public void start() {</a:t>
            </a:r>
            <a:endParaRPr kumimoji="1" lang="en-US" altLang="ko-KR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    startTime = </a:t>
            </a:r>
            <a:r>
              <a:rPr kumimoji="1" lang="en-US" altLang="ko-KR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System.nanoTime()</a:t>
            </a:r>
            <a:r>
              <a:rPr kumimoji="1" lang="en-US" altLang="ko-KR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;</a:t>
            </a:r>
            <a:endParaRPr kumimoji="1" lang="en-US" altLang="ko-KR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}</a:t>
            </a:r>
            <a:endParaRPr kumimoji="1" lang="en-US" altLang="ko-KR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public void stop() {</a:t>
            </a:r>
            <a:endParaRPr kumimoji="1" lang="en-US" altLang="ko-KR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    stopTime = </a:t>
            </a:r>
            <a:r>
              <a:rPr kumimoji="1" lang="en-US" altLang="ko-KR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System.nanoTime()</a:t>
            </a:r>
            <a:r>
              <a:rPr kumimoji="1" lang="en-US" altLang="ko-KR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;</a:t>
            </a:r>
            <a:endParaRPr kumimoji="1" lang="en-US" altLang="ko-KR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}</a:t>
            </a:r>
            <a:endParaRPr kumimoji="1" lang="en-US" altLang="ko-KR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public Time getElapsedTime() {</a:t>
            </a:r>
            <a:endParaRPr kumimoji="1" lang="en-US" altLang="ko-KR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    return new Time(stopTime - startTime);</a:t>
            </a:r>
            <a:endParaRPr kumimoji="1" lang="en-US" altLang="ko-KR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}</a:t>
            </a:r>
            <a:r>
              <a:rPr kumimoji="1" lang="en-US" altLang="ko-KR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굴림" pitchFamily="50" charset="-127"/>
              </a:rPr>
              <a:t> </a:t>
            </a:r>
          </a:p>
        </p:txBody>
      </p:sp>
      <p:sp>
        <p:nvSpPr>
          <p:cNvPr id="46082" name="Rectangle 2"/>
          <p:cNvSpPr>
            <a:spLocks noChangeArrowheads="1"/>
          </p:cNvSpPr>
          <p:nvPr/>
        </p:nvSpPr>
        <p:spPr bwMode="auto">
          <a:xfrm>
            <a:off x="5436096" y="1124744"/>
            <a:ext cx="3600400" cy="3693319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public class Time {</a:t>
            </a:r>
            <a:endParaRPr kumimoji="1" lang="en-US" altLang="ko-KR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private long t;</a:t>
            </a:r>
            <a:endParaRPr kumimoji="1" lang="en-US" altLang="ko-KR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</a:t>
            </a:r>
            <a:endParaRPr kumimoji="1" lang="en-US" altLang="ko-KR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public Time(long t) {</a:t>
            </a:r>
            <a:endParaRPr kumimoji="1" lang="en-US" altLang="ko-KR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    this.t = t;</a:t>
            </a:r>
            <a:endParaRPr kumimoji="1" lang="en-US" altLang="ko-KR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}</a:t>
            </a:r>
            <a:endParaRPr kumimoji="1" lang="en-US" altLang="ko-KR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public long getMilliTime() {</a:t>
            </a:r>
            <a:endParaRPr kumimoji="1" lang="en-US" altLang="ko-KR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    return </a:t>
            </a:r>
            <a:r>
              <a:rPr kumimoji="1" lang="en-US" altLang="ko-KR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t / 1000000L</a:t>
            </a:r>
            <a:r>
              <a:rPr kumimoji="1" lang="en-US" altLang="ko-KR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;</a:t>
            </a:r>
            <a:endParaRPr kumimoji="1" lang="en-US" altLang="ko-KR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}</a:t>
            </a:r>
            <a:endParaRPr kumimoji="1" lang="en-US" altLang="ko-KR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public long </a:t>
            </a:r>
            <a:r>
              <a:rPr kumimoji="1" lang="en-US" altLang="ko-KR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getNanoTime()</a:t>
            </a:r>
            <a:r>
              <a:rPr kumimoji="1" lang="en-US" altLang="ko-KR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{</a:t>
            </a:r>
            <a:endParaRPr kumimoji="1" lang="en-US" altLang="ko-KR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    return t;</a:t>
            </a:r>
            <a:endParaRPr kumimoji="1" lang="en-US" altLang="ko-KR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}</a:t>
            </a:r>
            <a:r>
              <a:rPr kumimoji="1" lang="en-US" altLang="ko-KR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굴림" pitchFamily="50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18662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흔한 이야기</a:t>
            </a:r>
            <a:r>
              <a:rPr lang="en-US" altLang="ko-KR" smtClean="0"/>
              <a:t>?</a:t>
            </a:r>
            <a:endParaRPr lang="ko-KR" altLang="en-US"/>
          </a:p>
        </p:txBody>
      </p:sp>
      <p:sp>
        <p:nvSpPr>
          <p:cNvPr id="6" name="텍스트 개체 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46730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절차 지향에 비해 확실히 작은 변경의 여파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30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474934" y="1052736"/>
            <a:ext cx="8064896" cy="224676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2000" smtClean="0">
                <a:latin typeface="+mn-ea"/>
              </a:rPr>
              <a:t>StopWatch stopWatch = new StopWatch();</a:t>
            </a:r>
            <a:endParaRPr lang="ko-KR" altLang="ko-KR" sz="2000" smtClean="0">
              <a:latin typeface="+mn-ea"/>
            </a:endParaRPr>
          </a:p>
          <a:p>
            <a:r>
              <a:rPr lang="en-US" altLang="ko-KR" sz="2000" smtClean="0">
                <a:latin typeface="+mn-ea"/>
              </a:rPr>
              <a:t>stopWatch.start();</a:t>
            </a:r>
            <a:endParaRPr lang="ko-KR" altLang="ko-KR" sz="2000" smtClean="0">
              <a:latin typeface="+mn-ea"/>
            </a:endParaRPr>
          </a:p>
          <a:p>
            <a:r>
              <a:rPr lang="en-US" altLang="ko-KR" sz="2000" smtClean="0">
                <a:latin typeface="+mn-ea"/>
              </a:rPr>
              <a:t>// </a:t>
            </a:r>
            <a:r>
              <a:rPr lang="ko-KR" altLang="ko-KR" sz="2000" smtClean="0">
                <a:latin typeface="+mn-ea"/>
              </a:rPr>
              <a:t>코드</a:t>
            </a:r>
          </a:p>
          <a:p>
            <a:r>
              <a:rPr lang="en-US" altLang="ko-KR" sz="2000" smtClean="0">
                <a:latin typeface="+mn-ea"/>
              </a:rPr>
              <a:t>stopWatch.stop();</a:t>
            </a:r>
            <a:endParaRPr lang="ko-KR" altLang="ko-KR" sz="2000" smtClean="0">
              <a:latin typeface="+mn-ea"/>
            </a:endParaRPr>
          </a:p>
          <a:p>
            <a:r>
              <a:rPr lang="en-US" altLang="ko-KR" sz="2000" smtClean="0">
                <a:latin typeface="+mn-ea"/>
              </a:rPr>
              <a:t>Time time = stopWatch.getElapsedTime();</a:t>
            </a:r>
            <a:endParaRPr lang="ko-KR" altLang="ko-KR" sz="2000" smtClean="0">
              <a:latin typeface="+mn-ea"/>
            </a:endParaRPr>
          </a:p>
          <a:p>
            <a:endParaRPr lang="en-US" altLang="ko-KR" sz="2000">
              <a:latin typeface="+mn-ea"/>
            </a:endParaRPr>
          </a:p>
          <a:p>
            <a:r>
              <a:rPr lang="en-US" altLang="ko-KR" sz="2000" smtClean="0">
                <a:latin typeface="+mn-ea"/>
              </a:rPr>
              <a:t>time</a:t>
            </a:r>
            <a:r>
              <a:rPr lang="en-US" altLang="ko-KR" sz="2000" b="1" smtClean="0">
                <a:latin typeface="+mn-ea"/>
              </a:rPr>
              <a:t>.getNanoTime()</a:t>
            </a:r>
            <a:r>
              <a:rPr lang="en-US" altLang="ko-KR" sz="2000">
                <a:latin typeface="+mn-ea"/>
              </a:rPr>
              <a:t>;</a:t>
            </a:r>
            <a:endParaRPr lang="ko-KR" altLang="en-US" sz="2000">
              <a:latin typeface="+mn-ea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67544" y="4183920"/>
            <a:ext cx="7920880" cy="147732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ko-KR" smtClean="0"/>
              <a:t>ProceduralStopWatch stopWatch = new ProceduralStopWatch();</a:t>
            </a:r>
            <a:endParaRPr lang="ko-KR" altLang="ko-KR" smtClean="0"/>
          </a:p>
          <a:p>
            <a:r>
              <a:rPr lang="en-US" altLang="ko-KR" b="1" smtClean="0"/>
              <a:t>stopWatch.startNanoTime = System.nanoTime()</a:t>
            </a:r>
            <a:r>
              <a:rPr lang="en-US" altLang="ko-KR" smtClean="0"/>
              <a:t>; // </a:t>
            </a:r>
            <a:r>
              <a:rPr lang="ko-KR" altLang="ko-KR" smtClean="0"/>
              <a:t>시작 시간</a:t>
            </a:r>
          </a:p>
          <a:p>
            <a:r>
              <a:rPr lang="en-US" altLang="ko-KR" smtClean="0"/>
              <a:t>// </a:t>
            </a:r>
            <a:r>
              <a:rPr lang="ko-KR" altLang="ko-KR" smtClean="0"/>
              <a:t>측정 대상 기능 실행</a:t>
            </a:r>
          </a:p>
          <a:p>
            <a:r>
              <a:rPr lang="en-US" altLang="ko-KR" b="1" smtClean="0"/>
              <a:t>stopWatch.stopNanoTime = System.nanoTime();</a:t>
            </a:r>
            <a:r>
              <a:rPr lang="en-US" altLang="ko-KR" smtClean="0"/>
              <a:t> // </a:t>
            </a:r>
            <a:r>
              <a:rPr lang="ko-KR" altLang="ko-KR" smtClean="0"/>
              <a:t>종료 시간</a:t>
            </a:r>
          </a:p>
          <a:p>
            <a:r>
              <a:rPr lang="en-US" altLang="ko-KR" smtClean="0"/>
              <a:t>long elapsedTime = </a:t>
            </a:r>
            <a:r>
              <a:rPr lang="en-US" altLang="ko-KR" b="1" smtClean="0"/>
              <a:t>stopWatch.getElapsedNanoTime();</a:t>
            </a:r>
            <a:r>
              <a:rPr lang="en-US" altLang="ko-KR" smtClean="0"/>
              <a:t> // </a:t>
            </a:r>
            <a:r>
              <a:rPr lang="ko-KR" altLang="ko-KR" smtClean="0"/>
              <a:t>차이</a:t>
            </a:r>
          </a:p>
        </p:txBody>
      </p:sp>
      <p:sp>
        <p:nvSpPr>
          <p:cNvPr id="6" name="위쪽 화살표 5"/>
          <p:cNvSpPr/>
          <p:nvPr/>
        </p:nvSpPr>
        <p:spPr>
          <a:xfrm>
            <a:off x="3643286" y="2996952"/>
            <a:ext cx="1072730" cy="144284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499992" y="3645024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수정 비용의 감소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7991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캡슐화 </a:t>
            </a:r>
            <a:r>
              <a:rPr lang="en-US" altLang="ko-KR" smtClean="0"/>
              <a:t>- </a:t>
            </a:r>
            <a:r>
              <a:rPr lang="ko-KR" altLang="en-US" smtClean="0"/>
              <a:t>구현 변경의 유연함</a:t>
            </a:r>
            <a:r>
              <a:rPr lang="en-US" altLang="ko-KR" smtClean="0"/>
              <a:t>!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31</a:t>
            </a:fld>
            <a:endParaRPr lang="ko-KR" altLang="en-US"/>
          </a:p>
        </p:txBody>
      </p:sp>
      <p:pic>
        <p:nvPicPr>
          <p:cNvPr id="45057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7019" y="1484784"/>
            <a:ext cx="7689397" cy="2952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47502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기본 규칙</a:t>
            </a:r>
            <a:r>
              <a:rPr lang="en-US" altLang="ko-KR" smtClean="0"/>
              <a:t>: Tell, Don't Ask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5607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Tell, Don't Ask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데이터 달라하지</a:t>
            </a:r>
            <a:r>
              <a:rPr lang="en-US" altLang="ko-KR" smtClean="0"/>
              <a:t>/</a:t>
            </a:r>
            <a:r>
              <a:rPr lang="ko-KR" altLang="en-US" smtClean="0"/>
              <a:t>넣지 말고</a:t>
            </a:r>
            <a:r>
              <a:rPr lang="en-US" altLang="ko-KR" smtClean="0"/>
              <a:t>, </a:t>
            </a:r>
            <a:r>
              <a:rPr lang="ko-KR" altLang="en-US" smtClean="0"/>
              <a:t>기능 실행해 하기</a:t>
            </a:r>
            <a:endParaRPr lang="en-US" altLang="ko-KR" smtClean="0"/>
          </a:p>
          <a:p>
            <a:pPr lvl="1"/>
            <a:r>
              <a:rPr lang="ko-KR" altLang="en-US" smtClean="0"/>
              <a:t>다른 말로 하면</a:t>
            </a:r>
            <a:endParaRPr lang="en-US" altLang="ko-KR" smtClean="0"/>
          </a:p>
          <a:p>
            <a:pPr lvl="2"/>
            <a:r>
              <a:rPr lang="ko-KR" altLang="en-US" smtClean="0"/>
              <a:t>데이터가 흘러 다니지 않도록</a:t>
            </a:r>
            <a:endParaRPr lang="en-US" altLang="ko-KR" smtClean="0"/>
          </a:p>
          <a:p>
            <a:pPr lvl="2"/>
            <a:r>
              <a:rPr lang="ko-KR" altLang="en-US" smtClean="0"/>
              <a:t>즉</a:t>
            </a:r>
            <a:r>
              <a:rPr lang="en-US" altLang="ko-KR" smtClean="0"/>
              <a:t>, </a:t>
            </a:r>
            <a:r>
              <a:rPr lang="ko-KR" altLang="en-US" smtClean="0"/>
              <a:t>절차 지향이 되지 않도록</a:t>
            </a:r>
            <a:endParaRPr lang="en-US" altLang="ko-KR" smtClean="0"/>
          </a:p>
          <a:p>
            <a:endParaRPr lang="en-US" altLang="ko-KR" smtClean="0"/>
          </a:p>
          <a:p>
            <a:r>
              <a:rPr lang="ko-KR" altLang="en-US" smtClean="0"/>
              <a:t>간단한 예</a:t>
            </a:r>
            <a:endParaRPr lang="en-US" altLang="ko-KR"/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33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95536" y="3861048"/>
            <a:ext cx="8208912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mtClean="0"/>
              <a:t>if (member.</a:t>
            </a:r>
            <a:r>
              <a:rPr lang="en-US" altLang="ko-KR" b="1" u="sng" smtClean="0"/>
              <a:t>getExpireDate().getTime()</a:t>
            </a:r>
            <a:r>
              <a:rPr lang="en-US" altLang="ko-KR" smtClean="0"/>
              <a:t> &lt; System.</a:t>
            </a:r>
            <a:r>
              <a:rPr kumimoji="1" lang="en-US" altLang="ko-KR">
                <a:latin typeface="+mn-ea"/>
                <a:cs typeface="Times New Roman" pitchFamily="18" charset="0"/>
              </a:rPr>
              <a:t> </a:t>
            </a:r>
            <a:r>
              <a:rPr kumimoji="1" lang="en-US" altLang="ko-KR" smtClean="0">
                <a:latin typeface="+mn-ea"/>
                <a:cs typeface="Times New Roman" pitchFamily="18" charset="0"/>
              </a:rPr>
              <a:t>System.currentTimeMillis) {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95536" y="5013176"/>
            <a:ext cx="8208912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mtClean="0"/>
              <a:t>if (member.</a:t>
            </a:r>
            <a:r>
              <a:rPr lang="en-US" altLang="ko-KR" b="1" smtClean="0"/>
              <a:t>isExpired()</a:t>
            </a:r>
            <a:r>
              <a:rPr kumimoji="1" lang="en-US" altLang="ko-KR" smtClean="0">
                <a:latin typeface="+mn-ea"/>
                <a:cs typeface="Times New Roman" pitchFamily="18" charset="0"/>
              </a:rPr>
              <a:t>) {</a:t>
            </a:r>
          </a:p>
        </p:txBody>
      </p:sp>
      <p:sp>
        <p:nvSpPr>
          <p:cNvPr id="7" name="아래쪽 화살표 6"/>
          <p:cNvSpPr/>
          <p:nvPr/>
        </p:nvSpPr>
        <p:spPr>
          <a:xfrm>
            <a:off x="4067944" y="4302388"/>
            <a:ext cx="576064" cy="638780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6125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도움되는 내</a:t>
            </a:r>
            <a:r>
              <a:rPr lang="ko-KR" altLang="en-US"/>
              <a:t>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Law of Demeter</a:t>
            </a:r>
          </a:p>
          <a:p>
            <a:pPr lvl="1"/>
            <a:r>
              <a:rPr lang="ko-KR" altLang="en-US" smtClean="0"/>
              <a:t>메서드에서 생성한 객체의 메서드만 호출</a:t>
            </a:r>
            <a:endParaRPr lang="en-US" altLang="ko-KR" smtClean="0"/>
          </a:p>
          <a:p>
            <a:pPr lvl="1"/>
            <a:r>
              <a:rPr lang="ko-KR" altLang="en-US" smtClean="0"/>
              <a:t>파라미터로 받은 객체의 메서드만 호출</a:t>
            </a:r>
            <a:endParaRPr lang="en-US" altLang="ko-KR" smtClean="0"/>
          </a:p>
          <a:p>
            <a:pPr lvl="1"/>
            <a:r>
              <a:rPr lang="ko-KR" altLang="en-US" smtClean="0"/>
              <a:t>필드로 참조하는 객체의 메서드만 호출</a:t>
            </a:r>
            <a:endParaRPr lang="en-US" altLang="ko-KR"/>
          </a:p>
          <a:p>
            <a:endParaRPr lang="en-US" altLang="ko-KR" smtClean="0"/>
          </a:p>
          <a:p>
            <a:r>
              <a:rPr lang="en-US" altLang="ko-KR" smtClean="0"/>
              <a:t>CQRS(Command </a:t>
            </a:r>
            <a:r>
              <a:rPr lang="en-US" altLang="ko-KR"/>
              <a:t>Query Responsibility Segregation</a:t>
            </a:r>
            <a:r>
              <a:rPr lang="en-US" altLang="ko-KR" smtClean="0"/>
              <a:t>)</a:t>
            </a:r>
          </a:p>
          <a:p>
            <a:pPr lvl="1"/>
            <a:endParaRPr lang="en-US" altLang="ko-KR"/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58674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추상화와 다형성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561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다형성</a:t>
            </a:r>
            <a:r>
              <a:rPr lang="en-US" altLang="ko-KR" smtClean="0"/>
              <a:t>Polymorphism</a:t>
            </a:r>
            <a:r>
              <a:rPr lang="ko-KR" altLang="en-US" smtClean="0"/>
              <a:t>이란</a:t>
            </a:r>
            <a:r>
              <a:rPr lang="en-US" altLang="ko-KR" smtClean="0"/>
              <a:t>?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객체가 여러 역할을 수행할 수 있음</a:t>
            </a:r>
            <a:endParaRPr lang="en-US" altLang="ko-KR" smtClean="0"/>
          </a:p>
          <a:p>
            <a:pPr lvl="1"/>
            <a:r>
              <a:rPr lang="en-US" altLang="ko-KR" smtClean="0"/>
              <a:t>Java/C# </a:t>
            </a:r>
            <a:r>
              <a:rPr lang="ko-KR" altLang="en-US" smtClean="0"/>
              <a:t>등 언어에서는 </a:t>
            </a:r>
            <a:r>
              <a:rPr lang="en-US" altLang="ko-KR" smtClean="0"/>
              <a:t>'</a:t>
            </a:r>
            <a:r>
              <a:rPr lang="ko-KR" altLang="en-US" smtClean="0"/>
              <a:t>상속</a:t>
            </a:r>
            <a:r>
              <a:rPr lang="en-US" altLang="ko-KR" smtClean="0"/>
              <a:t>Inheritance'</a:t>
            </a:r>
            <a:r>
              <a:rPr lang="ko-KR" altLang="en-US" smtClean="0"/>
              <a:t>으로 구현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36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51520" y="2420888"/>
            <a:ext cx="1512168" cy="7920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Motorcycle</a:t>
            </a:r>
          </a:p>
          <a:p>
            <a:pPr algn="ctr"/>
            <a:r>
              <a:rPr lang="en-US" altLang="ko-KR" smtClean="0"/>
              <a:t>start()</a:t>
            </a: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375756" y="2420888"/>
            <a:ext cx="1512168" cy="7920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ZetEngine</a:t>
            </a:r>
          </a:p>
          <a:p>
            <a:pPr algn="ctr"/>
            <a:r>
              <a:rPr lang="en-US" altLang="ko-KR" smtClean="0"/>
              <a:t>zetOn()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79512" y="4077072"/>
            <a:ext cx="1872208" cy="7920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ZetMotorcycle</a:t>
            </a:r>
          </a:p>
          <a:p>
            <a:pPr algn="ctr"/>
            <a:r>
              <a:rPr lang="en-US" altLang="ko-KR" smtClean="0"/>
              <a:t>start()</a:t>
            </a:r>
            <a:endParaRPr lang="ko-KR" altLang="en-US"/>
          </a:p>
        </p:txBody>
      </p:sp>
      <p:cxnSp>
        <p:nvCxnSpPr>
          <p:cNvPr id="9" name="꺾인 연결선 8"/>
          <p:cNvCxnSpPr>
            <a:stCxn id="7" idx="0"/>
            <a:endCxn id="5" idx="2"/>
          </p:cNvCxnSpPr>
          <p:nvPr/>
        </p:nvCxnSpPr>
        <p:spPr>
          <a:xfrm rot="16200000" flipV="1">
            <a:off x="629562" y="3591018"/>
            <a:ext cx="864096" cy="108012"/>
          </a:xfrm>
          <a:prstGeom prst="bentConnector3">
            <a:avLst/>
          </a:prstGeom>
          <a:ln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꺾인 연결선 9"/>
          <p:cNvCxnSpPr>
            <a:stCxn id="7" idx="0"/>
            <a:endCxn id="6" idx="2"/>
          </p:cNvCxnSpPr>
          <p:nvPr/>
        </p:nvCxnSpPr>
        <p:spPr>
          <a:xfrm rot="5400000" flipH="1" flipV="1">
            <a:off x="1691680" y="2636912"/>
            <a:ext cx="864096" cy="2016224"/>
          </a:xfrm>
          <a:prstGeom prst="bentConnector3">
            <a:avLst/>
          </a:prstGeom>
          <a:ln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211960" y="2132856"/>
            <a:ext cx="4588115" cy="3416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mtClean="0"/>
              <a:t>ZetMotorcycle zm = new ZetMotorcycle();</a:t>
            </a:r>
          </a:p>
          <a:p>
            <a:r>
              <a:rPr lang="en-US" altLang="ko-KR" smtClean="0"/>
              <a:t>zm.start();</a:t>
            </a:r>
          </a:p>
          <a:p>
            <a:r>
              <a:rPr lang="en-US" altLang="ko-KR" smtClean="0"/>
              <a:t>zm.zetOn();</a:t>
            </a:r>
          </a:p>
          <a:p>
            <a:endParaRPr lang="en-US" altLang="ko-KR" smtClean="0"/>
          </a:p>
          <a:p>
            <a:r>
              <a:rPr lang="en-US" altLang="ko-KR" smtClean="0"/>
              <a:t>Motorcycle </a:t>
            </a:r>
            <a:r>
              <a:rPr lang="en-US" altLang="ko-KR"/>
              <a:t>mc = zm;</a:t>
            </a:r>
          </a:p>
          <a:p>
            <a:r>
              <a:rPr lang="en-US" altLang="ko-KR"/>
              <a:t>mc.start();</a:t>
            </a:r>
          </a:p>
          <a:p>
            <a:endParaRPr lang="en-US" altLang="ko-KR" smtClean="0"/>
          </a:p>
          <a:p>
            <a:r>
              <a:rPr lang="en-US" altLang="ko-KR" smtClean="0"/>
              <a:t>ZetEngine ze = zm;</a:t>
            </a:r>
          </a:p>
          <a:p>
            <a:r>
              <a:rPr lang="en-US" altLang="ko-KR" smtClean="0"/>
              <a:t>ze.zetOn();</a:t>
            </a:r>
          </a:p>
          <a:p>
            <a:endParaRPr lang="en-US" altLang="ko-KR"/>
          </a:p>
          <a:p>
            <a:r>
              <a:rPr lang="en-US" altLang="ko-KR" smtClean="0"/>
              <a:t>ZetEngine ap = new AirPlane();</a:t>
            </a:r>
          </a:p>
          <a:p>
            <a:r>
              <a:rPr lang="en-US" altLang="ko-KR" smtClean="0"/>
              <a:t>ap.zetOn();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2699792" y="4077072"/>
            <a:ext cx="1188132" cy="7920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AirPlane</a:t>
            </a:r>
            <a:endParaRPr lang="ko-KR" altLang="en-US"/>
          </a:p>
        </p:txBody>
      </p:sp>
      <p:cxnSp>
        <p:nvCxnSpPr>
          <p:cNvPr id="20" name="직선 화살표 연결선 19"/>
          <p:cNvCxnSpPr/>
          <p:nvPr/>
        </p:nvCxnSpPr>
        <p:spPr>
          <a:xfrm flipV="1">
            <a:off x="3491880" y="3212976"/>
            <a:ext cx="0" cy="864096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5849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상속의 두 가지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smtClean="0"/>
              <a:t>구현</a:t>
            </a:r>
            <a:r>
              <a:rPr lang="en-US" altLang="ko-KR" smtClean="0"/>
              <a:t> </a:t>
            </a:r>
            <a:r>
              <a:rPr lang="ko-KR" altLang="en-US" smtClean="0"/>
              <a:t>상속</a:t>
            </a:r>
            <a:endParaRPr lang="en-US" altLang="ko-KR" smtClean="0"/>
          </a:p>
          <a:p>
            <a:pPr lvl="1"/>
            <a:r>
              <a:rPr lang="ko-KR" altLang="en-US" smtClean="0"/>
              <a:t>상위 타입의 구현을 재사용하는 방법</a:t>
            </a:r>
            <a:endParaRPr lang="en-US" altLang="ko-KR"/>
          </a:p>
          <a:p>
            <a:endParaRPr lang="en-US" altLang="ko-KR" smtClean="0"/>
          </a:p>
        </p:txBody>
      </p:sp>
      <p:sp>
        <p:nvSpPr>
          <p:cNvPr id="5" name="내용 개체 틀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smtClean="0"/>
              <a:t>인터페이스 상속</a:t>
            </a:r>
            <a:endParaRPr lang="en-US" altLang="ko-KR" smtClean="0"/>
          </a:p>
          <a:p>
            <a:pPr lvl="1"/>
            <a:r>
              <a:rPr lang="ko-KR" altLang="en-US" smtClean="0"/>
              <a:t>다형을 갖는 방법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37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23528" y="2348880"/>
            <a:ext cx="4176465" cy="255454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600" smtClean="0"/>
              <a:t>public class ZetEngine {</a:t>
            </a:r>
          </a:p>
          <a:p>
            <a:r>
              <a:rPr lang="en-US" altLang="ko-KR" sz="1600" smtClean="0"/>
              <a:t>    public void zetOn() { … }</a:t>
            </a:r>
            <a:endParaRPr lang="en-US" altLang="ko-KR" sz="1600"/>
          </a:p>
          <a:p>
            <a:r>
              <a:rPr lang="en-US" altLang="ko-KR" sz="1600" smtClean="0"/>
              <a:t>}</a:t>
            </a:r>
          </a:p>
          <a:p>
            <a:r>
              <a:rPr lang="en-US" altLang="ko-KR" sz="1600" smtClean="0"/>
              <a:t>public class AirPlane extends ZetEngine {</a:t>
            </a:r>
          </a:p>
          <a:p>
            <a:r>
              <a:rPr lang="en-US" altLang="ko-KR" sz="1600" smtClean="0"/>
              <a:t>    public void turnManualMode() { … }</a:t>
            </a:r>
            <a:endParaRPr lang="en-US" altLang="ko-KR" sz="1600"/>
          </a:p>
          <a:p>
            <a:r>
              <a:rPr lang="en-US" altLang="ko-KR" sz="1600" smtClean="0"/>
              <a:t>}</a:t>
            </a:r>
          </a:p>
          <a:p>
            <a:endParaRPr lang="en-US" altLang="ko-KR" sz="1600"/>
          </a:p>
          <a:p>
            <a:endParaRPr lang="en-US" altLang="ko-KR" sz="1600" smtClean="0"/>
          </a:p>
          <a:p>
            <a:r>
              <a:rPr lang="en-US" altLang="ko-KR" sz="1600" smtClean="0"/>
              <a:t>AirPlane ap = new AirPlane();</a:t>
            </a:r>
          </a:p>
          <a:p>
            <a:r>
              <a:rPr lang="en-US" altLang="ko-KR" sz="1600" smtClean="0"/>
              <a:t>ap.zetOn();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788024" y="2348880"/>
            <a:ext cx="4176465" cy="403187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600" smtClean="0"/>
              <a:t>public interface ZetEngine {</a:t>
            </a:r>
          </a:p>
          <a:p>
            <a:r>
              <a:rPr lang="en-US" altLang="ko-KR" sz="1600" smtClean="0"/>
              <a:t>    public void zetOn();</a:t>
            </a:r>
            <a:endParaRPr lang="en-US" altLang="ko-KR" sz="1600"/>
          </a:p>
          <a:p>
            <a:r>
              <a:rPr lang="en-US" altLang="ko-KR" sz="1600" smtClean="0"/>
              <a:t>}</a:t>
            </a:r>
          </a:p>
          <a:p>
            <a:r>
              <a:rPr lang="en-US" altLang="ko-KR" sz="1600" smtClean="0"/>
              <a:t>public interface Motorcycle {</a:t>
            </a:r>
          </a:p>
          <a:p>
            <a:r>
              <a:rPr lang="en-US" altLang="ko-KR" sz="1600" smtClean="0"/>
              <a:t>    public void start();</a:t>
            </a:r>
            <a:endParaRPr lang="en-US" altLang="ko-KR" sz="1600"/>
          </a:p>
          <a:p>
            <a:r>
              <a:rPr lang="en-US" altLang="ko-KR" sz="1600" smtClean="0"/>
              <a:t>}</a:t>
            </a:r>
          </a:p>
          <a:p>
            <a:r>
              <a:rPr lang="en-US" altLang="ko-KR" sz="1600" smtClean="0"/>
              <a:t>public class ZetMotorcycle</a:t>
            </a:r>
          </a:p>
          <a:p>
            <a:r>
              <a:rPr lang="en-US" altLang="ko-KR" sz="1600"/>
              <a:t> </a:t>
            </a:r>
            <a:r>
              <a:rPr lang="en-US" altLang="ko-KR" sz="1600" smtClean="0"/>
              <a:t>   implements ZetEngine, Motorcycle {</a:t>
            </a:r>
          </a:p>
          <a:p>
            <a:r>
              <a:rPr lang="en-US" altLang="ko-KR" sz="1600" smtClean="0"/>
              <a:t>    public void turnManualMode() { … }</a:t>
            </a:r>
          </a:p>
          <a:p>
            <a:r>
              <a:rPr lang="en-US" altLang="ko-KR" sz="1600"/>
              <a:t> </a:t>
            </a:r>
            <a:r>
              <a:rPr lang="en-US" altLang="ko-KR" sz="1600" smtClean="0"/>
              <a:t>   public void start(0 { … }</a:t>
            </a:r>
            <a:endParaRPr lang="en-US" altLang="ko-KR" sz="1600"/>
          </a:p>
          <a:p>
            <a:r>
              <a:rPr lang="en-US" altLang="ko-KR" sz="1600" smtClean="0"/>
              <a:t>}</a:t>
            </a:r>
          </a:p>
          <a:p>
            <a:endParaRPr lang="en-US" altLang="ko-KR" sz="1600"/>
          </a:p>
          <a:p>
            <a:endParaRPr lang="en-US" altLang="ko-KR" sz="1600" smtClean="0"/>
          </a:p>
          <a:p>
            <a:r>
              <a:rPr lang="en-US" altLang="ko-KR" sz="1600" smtClean="0"/>
              <a:t>ZetMotorcycle zm = new ZetMotorcycle();</a:t>
            </a:r>
          </a:p>
          <a:p>
            <a:r>
              <a:rPr lang="en-US" altLang="ko-KR" sz="1600" smtClean="0"/>
              <a:t>ZetEngine ze = zm;</a:t>
            </a:r>
          </a:p>
          <a:p>
            <a:r>
              <a:rPr lang="en-US" altLang="ko-KR" sz="1600" smtClean="0"/>
              <a:t>Motorcycle mc = zm;</a:t>
            </a:r>
          </a:p>
        </p:txBody>
      </p:sp>
    </p:spTree>
    <p:extLst>
      <p:ext uri="{BB962C8B-B14F-4D97-AF65-F5344CB8AC3E}">
        <p14:creationId xmlns:p14="http://schemas.microsoft.com/office/powerpoint/2010/main" val="355300790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추상화</a:t>
            </a:r>
            <a:r>
              <a:rPr lang="en-US" altLang="ko-KR" smtClean="0"/>
              <a:t>Abstraction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데이터</a:t>
            </a:r>
            <a:r>
              <a:rPr lang="en-US" altLang="ko-KR" smtClean="0"/>
              <a:t>/</a:t>
            </a:r>
            <a:r>
              <a:rPr lang="ko-KR" altLang="en-US" smtClean="0"/>
              <a:t>프로세스 등을 의미가 비슷한 개념</a:t>
            </a:r>
            <a:r>
              <a:rPr lang="en-US" altLang="ko-KR" smtClean="0"/>
              <a:t>/</a:t>
            </a:r>
            <a:r>
              <a:rPr lang="ko-KR" altLang="en-US" smtClean="0"/>
              <a:t>표현으로 정의하는 </a:t>
            </a:r>
            <a:r>
              <a:rPr lang="ko-KR" altLang="en-US" smtClean="0"/>
              <a:t>과정</a:t>
            </a:r>
            <a:endParaRPr lang="en-US" altLang="ko-KR" smtClean="0"/>
          </a:p>
          <a:p>
            <a:r>
              <a:rPr lang="ko-KR" altLang="en-US" smtClean="0"/>
              <a:t>상세한 구현으로부터 개념을 도출하는 과정</a:t>
            </a:r>
            <a:endParaRPr lang="en-US" altLang="ko-KR" smtClean="0"/>
          </a:p>
          <a:p>
            <a:endParaRPr lang="en-US" altLang="ko-KR"/>
          </a:p>
          <a:p>
            <a:endParaRPr lang="en-US" altLang="ko-KR" smtClean="0"/>
          </a:p>
          <a:p>
            <a:endParaRPr lang="en-US" altLang="ko-KR"/>
          </a:p>
          <a:p>
            <a:endParaRPr lang="en-US" altLang="ko-KR" smtClean="0"/>
          </a:p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38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115616" y="2852936"/>
            <a:ext cx="3653629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mtClean="0"/>
              <a:t>원격 서버 파일을 </a:t>
            </a:r>
            <a:r>
              <a:rPr lang="en-US" altLang="ko-KR" smtClean="0"/>
              <a:t>FTP</a:t>
            </a:r>
            <a:r>
              <a:rPr lang="ko-KR" altLang="en-US" smtClean="0"/>
              <a:t>로 다운로드</a:t>
            </a: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115616" y="3419708"/>
            <a:ext cx="3653629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mtClean="0"/>
              <a:t>원격 서버 파일을 </a:t>
            </a:r>
            <a:r>
              <a:rPr lang="en-US" altLang="ko-KR" smtClean="0"/>
              <a:t>SCP</a:t>
            </a:r>
            <a:r>
              <a:rPr lang="ko-KR" altLang="en-US" smtClean="0"/>
              <a:t>로 복사</a:t>
            </a:r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115616" y="3995772"/>
            <a:ext cx="3653629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mtClean="0"/>
              <a:t>DB </a:t>
            </a:r>
            <a:r>
              <a:rPr lang="ko-KR" altLang="en-US" smtClean="0"/>
              <a:t>서버 로그 테이블을 조회</a:t>
            </a:r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6444208" y="2868615"/>
            <a:ext cx="1656184" cy="147151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400" b="1" smtClean="0"/>
              <a:t>로그 수집</a:t>
            </a:r>
            <a:endParaRPr lang="ko-KR" altLang="en-US" sz="2400" b="1"/>
          </a:p>
        </p:txBody>
      </p:sp>
      <p:sp>
        <p:nvSpPr>
          <p:cNvPr id="10" name="오른쪽 화살표 9"/>
          <p:cNvSpPr/>
          <p:nvPr/>
        </p:nvSpPr>
        <p:spPr>
          <a:xfrm>
            <a:off x="5004048" y="3222268"/>
            <a:ext cx="1224136" cy="773504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추상화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5005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타입 추상화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공통된 데이터나 프로세스를 제공하는 객체들을 하나의 </a:t>
            </a:r>
            <a:r>
              <a:rPr lang="en-US" altLang="ko-KR" smtClean="0"/>
              <a:t>(</a:t>
            </a:r>
            <a:r>
              <a:rPr lang="ko-KR" altLang="en-US" smtClean="0"/>
              <a:t>인터페이스</a:t>
            </a:r>
            <a:r>
              <a:rPr lang="en-US" altLang="ko-KR" smtClean="0"/>
              <a:t>) </a:t>
            </a:r>
            <a:r>
              <a:rPr lang="ko-KR" altLang="en-US" smtClean="0"/>
              <a:t>타입으로 추상화하는 것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39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23528" y="1916832"/>
            <a:ext cx="4134716" cy="23083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mtClean="0"/>
              <a:t>class FtpLogCollector {</a:t>
            </a:r>
          </a:p>
          <a:p>
            <a:r>
              <a:rPr lang="en-US" altLang="ko-KR" smtClean="0"/>
              <a:t>    private String ftpServer;   </a:t>
            </a:r>
          </a:p>
          <a:p>
            <a:r>
              <a:rPr lang="en-US" altLang="ko-KR"/>
              <a:t>  </a:t>
            </a:r>
            <a:r>
              <a:rPr lang="en-US" altLang="ko-KR" smtClean="0"/>
              <a:t>  public FtpLogSet collect() { … }</a:t>
            </a:r>
          </a:p>
          <a:p>
            <a:r>
              <a:rPr lang="en-US" altLang="ko-KR" smtClean="0"/>
              <a:t>}</a:t>
            </a:r>
            <a:endParaRPr lang="en-US" altLang="ko-KR"/>
          </a:p>
          <a:p>
            <a:r>
              <a:rPr lang="en-US" altLang="ko-KR" smtClean="0"/>
              <a:t>class FtpLogSet {</a:t>
            </a:r>
          </a:p>
          <a:p>
            <a:r>
              <a:rPr lang="en-US" altLang="ko-KR"/>
              <a:t> </a:t>
            </a:r>
            <a:r>
              <a:rPr lang="en-US" altLang="ko-KR" smtClean="0"/>
              <a:t>   …</a:t>
            </a:r>
          </a:p>
          <a:p>
            <a:r>
              <a:rPr lang="en-US" altLang="ko-KR" smtClean="0"/>
              <a:t>    Iterator iterator() { … }</a:t>
            </a:r>
            <a:endParaRPr lang="en-US" altLang="ko-KR"/>
          </a:p>
          <a:p>
            <a:r>
              <a:rPr lang="en-US" altLang="ko-KR" smtClean="0"/>
              <a:t>}</a:t>
            </a:r>
            <a:endParaRPr lang="en-US" altLang="ko-KR"/>
          </a:p>
        </p:txBody>
      </p:sp>
      <p:sp>
        <p:nvSpPr>
          <p:cNvPr id="6" name="TextBox 5"/>
          <p:cNvSpPr txBox="1"/>
          <p:nvPr/>
        </p:nvSpPr>
        <p:spPr>
          <a:xfrm>
            <a:off x="324612" y="4361036"/>
            <a:ext cx="4133632" cy="23083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mtClean="0"/>
              <a:t>class DBLogCollector {</a:t>
            </a:r>
          </a:p>
          <a:p>
            <a:r>
              <a:rPr lang="en-US" altLang="ko-KR" smtClean="0"/>
              <a:t>    private String jdbcUrl;   </a:t>
            </a:r>
          </a:p>
          <a:p>
            <a:r>
              <a:rPr lang="en-US" altLang="ko-KR"/>
              <a:t>  </a:t>
            </a:r>
            <a:r>
              <a:rPr lang="en-US" altLang="ko-KR" smtClean="0"/>
              <a:t>  public DBRowLogSet collect() { … }</a:t>
            </a:r>
          </a:p>
          <a:p>
            <a:r>
              <a:rPr lang="en-US" altLang="ko-KR" smtClean="0"/>
              <a:t>}</a:t>
            </a:r>
            <a:endParaRPr lang="en-US" altLang="ko-KR"/>
          </a:p>
          <a:p>
            <a:r>
              <a:rPr lang="en-US" altLang="ko-KR" smtClean="0"/>
              <a:t>class DBrowLogSet {</a:t>
            </a:r>
          </a:p>
          <a:p>
            <a:r>
              <a:rPr lang="en-US" altLang="ko-KR"/>
              <a:t> </a:t>
            </a:r>
            <a:r>
              <a:rPr lang="en-US" altLang="ko-KR" smtClean="0"/>
              <a:t>   …</a:t>
            </a:r>
          </a:p>
          <a:p>
            <a:r>
              <a:rPr lang="en-US" altLang="ko-KR" smtClean="0"/>
              <a:t>    Iterator iterator() { … }</a:t>
            </a:r>
            <a:endParaRPr lang="en-US" altLang="ko-KR"/>
          </a:p>
          <a:p>
            <a:r>
              <a:rPr lang="en-US" altLang="ko-KR" smtClean="0"/>
              <a:t>}</a:t>
            </a:r>
            <a:endParaRPr lang="en-US" altLang="ko-KR"/>
          </a:p>
        </p:txBody>
      </p:sp>
      <p:sp>
        <p:nvSpPr>
          <p:cNvPr id="7" name="TextBox 6"/>
          <p:cNvSpPr txBox="1"/>
          <p:nvPr/>
        </p:nvSpPr>
        <p:spPr>
          <a:xfrm>
            <a:off x="5361320" y="2708920"/>
            <a:ext cx="3459152" cy="26776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400" smtClean="0"/>
              <a:t>interface LogCollector {</a:t>
            </a:r>
          </a:p>
          <a:p>
            <a:r>
              <a:rPr lang="en-US" altLang="ko-KR" sz="2400" smtClean="0"/>
              <a:t>    LogSet collect();</a:t>
            </a:r>
          </a:p>
          <a:p>
            <a:r>
              <a:rPr lang="en-US" altLang="ko-KR" sz="2400" smtClean="0"/>
              <a:t>}</a:t>
            </a:r>
          </a:p>
          <a:p>
            <a:endParaRPr lang="en-US" altLang="ko-KR" sz="2400"/>
          </a:p>
          <a:p>
            <a:r>
              <a:rPr lang="en-US" altLang="ko-KR" sz="2400" smtClean="0"/>
              <a:t>interface LogSet {</a:t>
            </a:r>
          </a:p>
          <a:p>
            <a:r>
              <a:rPr lang="en-US" altLang="ko-KR" sz="2400" smtClean="0"/>
              <a:t>    Iterator iterator();</a:t>
            </a:r>
          </a:p>
          <a:p>
            <a:r>
              <a:rPr lang="en-US" altLang="ko-KR" sz="2400" smtClean="0"/>
              <a:t>}</a:t>
            </a:r>
            <a:endParaRPr lang="en-US" altLang="ko-KR" sz="2400"/>
          </a:p>
        </p:txBody>
      </p:sp>
      <p:sp>
        <p:nvSpPr>
          <p:cNvPr id="8" name="오른쪽 화살표 7"/>
          <p:cNvSpPr/>
          <p:nvPr/>
        </p:nvSpPr>
        <p:spPr>
          <a:xfrm>
            <a:off x="4193244" y="3861048"/>
            <a:ext cx="1098836" cy="792088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664982" y="5386576"/>
            <a:ext cx="2507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mtClean="0"/>
              <a:t>구현 없이 기능만 정의</a:t>
            </a:r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217781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최초 시작한 코드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11560" y="980728"/>
            <a:ext cx="7992888" cy="418576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400"/>
              <a:t>case R.id.txt_all:</a:t>
            </a:r>
          </a:p>
          <a:p>
            <a:r>
              <a:rPr lang="en-US" altLang="ko-KR" sz="1400"/>
              <a:t>    switch (menu_type) {</a:t>
            </a:r>
          </a:p>
          <a:p>
            <a:r>
              <a:rPr lang="en-US" altLang="ko-KR" sz="1400"/>
              <a:t>    case GROUP_ALL:</a:t>
            </a:r>
          </a:p>
          <a:p>
            <a:r>
              <a:rPr lang="en-US" altLang="ko-KR" sz="1400"/>
              <a:t>        showRecommend("month");</a:t>
            </a:r>
          </a:p>
          <a:p>
            <a:r>
              <a:rPr lang="en-US" altLang="ko-KR" sz="1400"/>
              <a:t>        break;</a:t>
            </a:r>
          </a:p>
          <a:p>
            <a:r>
              <a:rPr lang="en-US" altLang="ko-KR" sz="1400"/>
              <a:t>    case GROUP_MY:</a:t>
            </a:r>
          </a:p>
          <a:p>
            <a:r>
              <a:rPr lang="en-US" altLang="ko-KR" sz="1400"/>
              <a:t>        type = "all";</a:t>
            </a:r>
          </a:p>
          <a:p>
            <a:r>
              <a:rPr lang="en-US" altLang="ko-KR" sz="1400"/>
              <a:t>        showMyGroup(type, "newest");</a:t>
            </a:r>
          </a:p>
          <a:p>
            <a:r>
              <a:rPr lang="en-US" altLang="ko-KR" sz="1400"/>
              <a:t>        break;</a:t>
            </a:r>
          </a:p>
          <a:p>
            <a:r>
              <a:rPr lang="en-US" altLang="ko-KR" sz="1400"/>
              <a:t>    break;</a:t>
            </a:r>
          </a:p>
          <a:p>
            <a:r>
              <a:rPr lang="en-US" altLang="ko-KR" sz="1400"/>
              <a:t>case R.id.txt_share:</a:t>
            </a:r>
          </a:p>
          <a:p>
            <a:r>
              <a:rPr lang="en-US" altLang="ko-KR" sz="1400"/>
              <a:t>    switch (menu_type) {</a:t>
            </a:r>
          </a:p>
          <a:p>
            <a:r>
              <a:rPr lang="en-US" altLang="ko-KR" sz="1400"/>
              <a:t>    case GROUP_ALL:</a:t>
            </a:r>
          </a:p>
          <a:p>
            <a:r>
              <a:rPr lang="en-US" altLang="ko-KR" sz="1400"/>
              <a:t>        showGroup("newest");</a:t>
            </a:r>
          </a:p>
          <a:p>
            <a:r>
              <a:rPr lang="en-US" altLang="ko-KR" sz="1400"/>
              <a:t>        break;</a:t>
            </a:r>
          </a:p>
          <a:p>
            <a:r>
              <a:rPr lang="en-US" altLang="ko-KR" sz="1400"/>
              <a:t>    case GROUP_MY:</a:t>
            </a:r>
          </a:p>
          <a:p>
            <a:r>
              <a:rPr lang="en-US" altLang="ko-KR" sz="1400"/>
              <a:t>        type = "share";</a:t>
            </a:r>
          </a:p>
          <a:p>
            <a:r>
              <a:rPr lang="en-US" altLang="ko-KR" sz="1400"/>
              <a:t>        showMyGroup(type, "share");</a:t>
            </a:r>
          </a:p>
          <a:p>
            <a:r>
              <a:rPr lang="en-US" altLang="ko-KR" sz="1400"/>
              <a:t>        break;</a:t>
            </a:r>
          </a:p>
        </p:txBody>
      </p:sp>
    </p:spTree>
    <p:extLst>
      <p:ext uri="{BB962C8B-B14F-4D97-AF65-F5344CB8AC3E}">
        <p14:creationId xmlns:p14="http://schemas.microsoft.com/office/powerpoint/2010/main" val="302001106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추상 타입과 구현과의 연결</a:t>
            </a:r>
            <a:r>
              <a:rPr lang="en-US" altLang="ko-KR" smtClean="0"/>
              <a:t>: </a:t>
            </a:r>
            <a:r>
              <a:rPr lang="ko-KR" altLang="en-US" smtClean="0"/>
              <a:t>상속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40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25493" y="980728"/>
            <a:ext cx="6250763" cy="31393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mtClean="0"/>
              <a:t>class FtpLogCollector </a:t>
            </a:r>
            <a:r>
              <a:rPr lang="en-US" altLang="ko-KR" b="1" smtClean="0"/>
              <a:t>implements LogCollector</a:t>
            </a:r>
            <a:r>
              <a:rPr lang="en-US" altLang="ko-KR" smtClean="0"/>
              <a:t> {</a:t>
            </a:r>
          </a:p>
          <a:p>
            <a:r>
              <a:rPr lang="en-US" altLang="ko-KR" smtClean="0"/>
              <a:t>    private String ftpServer;   </a:t>
            </a:r>
          </a:p>
          <a:p>
            <a:r>
              <a:rPr lang="en-US" altLang="ko-KR"/>
              <a:t>  </a:t>
            </a:r>
            <a:r>
              <a:rPr lang="en-US" altLang="ko-KR" smtClean="0"/>
              <a:t>  public LogSet collect() {</a:t>
            </a:r>
          </a:p>
          <a:p>
            <a:r>
              <a:rPr lang="en-US" altLang="ko-KR"/>
              <a:t> </a:t>
            </a:r>
            <a:r>
              <a:rPr lang="en-US" altLang="ko-KR" smtClean="0"/>
              <a:t>       …</a:t>
            </a:r>
          </a:p>
          <a:p>
            <a:r>
              <a:rPr lang="en-US" altLang="ko-KR"/>
              <a:t> </a:t>
            </a:r>
            <a:r>
              <a:rPr lang="en-US" altLang="ko-KR" smtClean="0"/>
              <a:t>       return new FtpLogSet(…);</a:t>
            </a:r>
          </a:p>
          <a:p>
            <a:r>
              <a:rPr lang="en-US" altLang="ko-KR"/>
              <a:t> </a:t>
            </a:r>
            <a:r>
              <a:rPr lang="en-US" altLang="ko-KR" smtClean="0"/>
              <a:t>   }</a:t>
            </a:r>
          </a:p>
          <a:p>
            <a:r>
              <a:rPr lang="en-US" altLang="ko-KR" smtClean="0"/>
              <a:t>}</a:t>
            </a:r>
            <a:endParaRPr lang="en-US" altLang="ko-KR"/>
          </a:p>
          <a:p>
            <a:r>
              <a:rPr lang="en-US" altLang="ko-KR" smtClean="0"/>
              <a:t>class FtpLogSet  </a:t>
            </a:r>
            <a:r>
              <a:rPr lang="en-US" altLang="ko-KR" b="1" smtClean="0"/>
              <a:t>implements LogSet</a:t>
            </a:r>
            <a:r>
              <a:rPr lang="en-US" altLang="ko-KR" smtClean="0"/>
              <a:t> {</a:t>
            </a:r>
          </a:p>
          <a:p>
            <a:r>
              <a:rPr lang="en-US" altLang="ko-KR"/>
              <a:t> </a:t>
            </a:r>
            <a:r>
              <a:rPr lang="en-US" altLang="ko-KR" smtClean="0"/>
              <a:t>   …</a:t>
            </a:r>
          </a:p>
          <a:p>
            <a:r>
              <a:rPr lang="en-US" altLang="ko-KR" smtClean="0"/>
              <a:t>    Iterator iterator() { … }</a:t>
            </a:r>
            <a:endParaRPr lang="en-US" altLang="ko-KR"/>
          </a:p>
          <a:p>
            <a:r>
              <a:rPr lang="en-US" altLang="ko-KR" smtClean="0"/>
              <a:t>}</a:t>
            </a:r>
            <a:endParaRPr lang="en-US" altLang="ko-KR"/>
          </a:p>
        </p:txBody>
      </p:sp>
      <p:sp>
        <p:nvSpPr>
          <p:cNvPr id="6" name="TextBox 5"/>
          <p:cNvSpPr txBox="1"/>
          <p:nvPr/>
        </p:nvSpPr>
        <p:spPr>
          <a:xfrm>
            <a:off x="2411760" y="3356992"/>
            <a:ext cx="5472608" cy="31393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mtClean="0"/>
              <a:t>class DBLogCollector </a:t>
            </a:r>
            <a:r>
              <a:rPr lang="en-US" altLang="ko-KR" b="1" smtClean="0"/>
              <a:t>implements LogCollector</a:t>
            </a:r>
            <a:r>
              <a:rPr lang="en-US" altLang="ko-KR" smtClean="0"/>
              <a:t> {</a:t>
            </a:r>
          </a:p>
          <a:p>
            <a:r>
              <a:rPr lang="en-US" altLang="ko-KR" smtClean="0"/>
              <a:t>    private String jdbcUrl;   </a:t>
            </a:r>
          </a:p>
          <a:p>
            <a:r>
              <a:rPr lang="en-US" altLang="ko-KR"/>
              <a:t>  </a:t>
            </a:r>
            <a:r>
              <a:rPr lang="en-US" altLang="ko-KR" smtClean="0"/>
              <a:t>  public LogSet collect() {</a:t>
            </a:r>
          </a:p>
          <a:p>
            <a:r>
              <a:rPr lang="en-US" altLang="ko-KR" smtClean="0"/>
              <a:t>        … </a:t>
            </a:r>
          </a:p>
          <a:p>
            <a:r>
              <a:rPr lang="en-US" altLang="ko-KR"/>
              <a:t> </a:t>
            </a:r>
            <a:r>
              <a:rPr lang="en-US" altLang="ko-KR" smtClean="0"/>
              <a:t>       return new DBRowLogSet(…);</a:t>
            </a:r>
          </a:p>
          <a:p>
            <a:r>
              <a:rPr lang="en-US" altLang="ko-KR"/>
              <a:t> </a:t>
            </a:r>
            <a:r>
              <a:rPr lang="en-US" altLang="ko-KR" smtClean="0"/>
              <a:t>   }</a:t>
            </a:r>
          </a:p>
          <a:p>
            <a:r>
              <a:rPr lang="en-US" altLang="ko-KR" smtClean="0"/>
              <a:t>}</a:t>
            </a:r>
            <a:endParaRPr lang="en-US" altLang="ko-KR"/>
          </a:p>
          <a:p>
            <a:r>
              <a:rPr lang="en-US" altLang="ko-KR" smtClean="0"/>
              <a:t>class DBrowLogSet </a:t>
            </a:r>
            <a:r>
              <a:rPr lang="en-US" altLang="ko-KR" b="1" smtClean="0"/>
              <a:t>implements LogSet</a:t>
            </a:r>
            <a:r>
              <a:rPr lang="en-US" altLang="ko-KR" smtClean="0"/>
              <a:t> {</a:t>
            </a:r>
          </a:p>
          <a:p>
            <a:r>
              <a:rPr lang="en-US" altLang="ko-KR"/>
              <a:t> </a:t>
            </a:r>
            <a:r>
              <a:rPr lang="en-US" altLang="ko-KR" smtClean="0"/>
              <a:t>   …</a:t>
            </a:r>
          </a:p>
          <a:p>
            <a:r>
              <a:rPr lang="en-US" altLang="ko-KR" smtClean="0"/>
              <a:t>    Iterator iterator() { … }</a:t>
            </a:r>
            <a:endParaRPr lang="en-US" altLang="ko-KR"/>
          </a:p>
          <a:p>
            <a:r>
              <a:rPr lang="en-US" altLang="ko-KR" smtClean="0"/>
              <a:t>}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7447277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추상화와 다형성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41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23528" y="2165371"/>
            <a:ext cx="8136904" cy="16927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800" b="1" smtClean="0"/>
              <a:t>LogCollector collector</a:t>
            </a:r>
            <a:r>
              <a:rPr lang="en-US" altLang="ko-KR" sz="2000" smtClean="0"/>
              <a:t> = new FtpLogCollector(ftpServer);</a:t>
            </a:r>
          </a:p>
          <a:p>
            <a:endParaRPr lang="en-US" altLang="ko-KR" sz="2000" smtClean="0"/>
          </a:p>
          <a:p>
            <a:r>
              <a:rPr lang="en-US" altLang="ko-KR" sz="2800" b="1" smtClean="0"/>
              <a:t>LogSet logSet = collector.collect();</a:t>
            </a:r>
          </a:p>
          <a:p>
            <a:r>
              <a:rPr lang="en-US" altLang="ko-KR" sz="2800" b="1" smtClean="0"/>
              <a:t>Iterator iter = logSet.iterator();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70556" y="4109010"/>
            <a:ext cx="68018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u="sng" smtClean="0"/>
              <a:t>구현 클래스가 아닌 추상화 타입을 이용한 코드 작성 가능</a:t>
            </a:r>
            <a:endParaRPr lang="ko-KR" altLang="en-US" sz="2000" b="1" u="sng"/>
          </a:p>
        </p:txBody>
      </p:sp>
    </p:spTree>
    <p:extLst>
      <p:ext uri="{BB962C8B-B14F-4D97-AF65-F5344CB8AC3E}">
        <p14:creationId xmlns:p14="http://schemas.microsoft.com/office/powerpoint/2010/main" val="229828479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추상화와 뇌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42</a:t>
            </a:fld>
            <a:endParaRPr lang="ko-KR" altLang="en-US"/>
          </a:p>
        </p:txBody>
      </p:sp>
      <p:sp>
        <p:nvSpPr>
          <p:cNvPr id="4" name="위쪽 화살표 3"/>
          <p:cNvSpPr/>
          <p:nvPr/>
        </p:nvSpPr>
        <p:spPr>
          <a:xfrm>
            <a:off x="1547664" y="1951672"/>
            <a:ext cx="484632" cy="978408"/>
          </a:xfrm>
          <a:prstGeom prst="up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아래쪽 화살표 4"/>
          <p:cNvSpPr/>
          <p:nvPr/>
        </p:nvSpPr>
        <p:spPr>
          <a:xfrm>
            <a:off x="1547664" y="4111912"/>
            <a:ext cx="484632" cy="978408"/>
          </a:xfrm>
          <a:prstGeom prst="down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>
            <a:off x="755576" y="3573016"/>
            <a:ext cx="6984776" cy="0"/>
          </a:xfrm>
          <a:prstGeom prst="line">
            <a:avLst/>
          </a:prstGeom>
          <a:ln>
            <a:prstDash val="sys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195736" y="3895888"/>
            <a:ext cx="51125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디렉토리에서 파일을 읽어와 메모리에 저장하고</a:t>
            </a:r>
            <a:r>
              <a:rPr lang="en-US" altLang="ko-KR" smtClean="0"/>
              <a:t>,</a:t>
            </a:r>
          </a:p>
          <a:p>
            <a:r>
              <a:rPr lang="ko-KR" altLang="en-US" smtClean="0"/>
              <a:t>한 줄 한 줄을 정규 표현식으로 파싱하고</a:t>
            </a:r>
            <a:endParaRPr lang="en-US" altLang="ko-KR" smtClean="0"/>
          </a:p>
          <a:p>
            <a:r>
              <a:rPr lang="ko-KR" altLang="en-US" smtClean="0"/>
              <a:t>그 결과를 </a:t>
            </a:r>
            <a:r>
              <a:rPr lang="en-US" altLang="ko-KR" smtClean="0"/>
              <a:t>DB</a:t>
            </a:r>
            <a:r>
              <a:rPr lang="ko-KR" altLang="en-US" smtClean="0"/>
              <a:t>에 일단 저장한 다음에</a:t>
            </a:r>
            <a:endParaRPr lang="en-US" altLang="ko-KR" smtClean="0"/>
          </a:p>
          <a:p>
            <a:r>
              <a:rPr lang="en-US" altLang="ko-KR" smtClean="0"/>
              <a:t>…….</a:t>
            </a:r>
          </a:p>
          <a:p>
            <a:r>
              <a:rPr lang="en-US" altLang="ko-KR" smtClean="0"/>
              <a:t>…….</a:t>
            </a: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23528" y="4327936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상세 구현</a:t>
            </a:r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829325" y="238372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설계</a:t>
            </a:r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2555776" y="1484784"/>
            <a:ext cx="1224136" cy="75492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로그수집</a:t>
            </a:r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4716016" y="1484784"/>
            <a:ext cx="1224136" cy="75492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로그분석</a:t>
            </a:r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3563888" y="2530064"/>
            <a:ext cx="1224136" cy="75492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결과저장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493037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추상화</a:t>
            </a:r>
            <a:r>
              <a:rPr lang="en-US" altLang="ko-KR" smtClean="0"/>
              <a:t>/</a:t>
            </a:r>
            <a:r>
              <a:rPr lang="ko-KR" altLang="en-US" smtClean="0"/>
              <a:t>다형성과 유연함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0627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구현 클래스를 직접 사용한다면</a:t>
            </a:r>
            <a:r>
              <a:rPr lang="en-US" altLang="ko-KR" smtClean="0"/>
              <a:t>,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44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39552" y="1189201"/>
            <a:ext cx="8136904" cy="10156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b="1" smtClean="0"/>
              <a:t>FtpLogCollector</a:t>
            </a:r>
            <a:r>
              <a:rPr lang="en-US" altLang="ko-KR" sz="2000" smtClean="0"/>
              <a:t> collector = new </a:t>
            </a:r>
            <a:r>
              <a:rPr lang="en-US" altLang="ko-KR" sz="2000" b="1" smtClean="0"/>
              <a:t>FtpLogcollector</a:t>
            </a:r>
            <a:r>
              <a:rPr lang="en-US" altLang="ko-KR" sz="2000" smtClean="0"/>
              <a:t>();</a:t>
            </a:r>
          </a:p>
          <a:p>
            <a:r>
              <a:rPr lang="en-US" altLang="ko-KR" sz="2000" b="1" smtClean="0"/>
              <a:t>FtpLogSet</a:t>
            </a:r>
            <a:r>
              <a:rPr lang="en-US" altLang="ko-KR" sz="2000" smtClean="0"/>
              <a:t> logSet = collector.collect();</a:t>
            </a:r>
          </a:p>
          <a:p>
            <a:r>
              <a:rPr lang="en-US" altLang="ko-KR" sz="2000" smtClean="0"/>
              <a:t>Iterator iter = logSet.iterator();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3140968"/>
            <a:ext cx="8136904" cy="10156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b="1" smtClean="0"/>
              <a:t>FileLogCollector</a:t>
            </a:r>
            <a:r>
              <a:rPr lang="en-US" altLang="ko-KR" sz="2000" smtClean="0"/>
              <a:t> collector = new </a:t>
            </a:r>
            <a:r>
              <a:rPr lang="en-US" altLang="ko-KR" sz="2000" b="1" smtClean="0"/>
              <a:t>FileLogcollector</a:t>
            </a:r>
            <a:r>
              <a:rPr lang="en-US" altLang="ko-KR" sz="2000" smtClean="0"/>
              <a:t>();</a:t>
            </a:r>
          </a:p>
          <a:p>
            <a:r>
              <a:rPr lang="en-US" altLang="ko-KR" sz="2000" b="1" smtClean="0"/>
              <a:t>FileLogSet</a:t>
            </a:r>
            <a:r>
              <a:rPr lang="en-US" altLang="ko-KR" sz="2000" smtClean="0"/>
              <a:t> logSet = collector.collect();</a:t>
            </a:r>
          </a:p>
          <a:p>
            <a:r>
              <a:rPr lang="en-US" altLang="ko-KR" sz="2000" smtClean="0"/>
              <a:t>Iterator iter = logSet.iterator();</a:t>
            </a:r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4427984" y="2276872"/>
            <a:ext cx="0" cy="8640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547153" y="2420888"/>
            <a:ext cx="2113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파일로 바꿔주세요</a:t>
            </a:r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39552" y="5005625"/>
            <a:ext cx="8136904" cy="10156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b="1" smtClean="0"/>
              <a:t>XXXLogCollector</a:t>
            </a:r>
            <a:r>
              <a:rPr lang="en-US" altLang="ko-KR" sz="2000" smtClean="0"/>
              <a:t> collector = new </a:t>
            </a:r>
            <a:r>
              <a:rPr lang="en-US" altLang="ko-KR" sz="2000" b="1" smtClean="0"/>
              <a:t>XXXLogcollector</a:t>
            </a:r>
            <a:r>
              <a:rPr lang="en-US" altLang="ko-KR" sz="2000" smtClean="0"/>
              <a:t>();</a:t>
            </a:r>
          </a:p>
          <a:p>
            <a:r>
              <a:rPr lang="en-US" altLang="ko-KR" sz="2000" b="1" smtClean="0"/>
              <a:t>XXXLogSet</a:t>
            </a:r>
            <a:r>
              <a:rPr lang="en-US" altLang="ko-KR" sz="2000" smtClean="0"/>
              <a:t> logSet = collector.collect();</a:t>
            </a:r>
          </a:p>
          <a:p>
            <a:r>
              <a:rPr lang="en-US" altLang="ko-KR" sz="2000" smtClean="0"/>
              <a:t>Iterator iter = logSet.iterator();</a:t>
            </a:r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4427984" y="4149080"/>
            <a:ext cx="0" cy="8640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547153" y="429309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바꿔주세요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971907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추상화 타입에 대고 프로그래밍하기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(</a:t>
            </a:r>
            <a:r>
              <a:rPr lang="ko-KR" altLang="en-US" smtClean="0"/>
              <a:t>가능한</a:t>
            </a:r>
            <a:r>
              <a:rPr lang="en-US" altLang="ko-KR" smtClean="0"/>
              <a:t>) </a:t>
            </a:r>
            <a:r>
              <a:rPr lang="ko-KR" altLang="en-US" smtClean="0"/>
              <a:t>구현 클래스가 아닌 인터페이</a:t>
            </a:r>
            <a:r>
              <a:rPr lang="ko-KR" altLang="en-US"/>
              <a:t>스</a:t>
            </a:r>
            <a:r>
              <a:rPr lang="ko-KR" altLang="en-US" smtClean="0"/>
              <a:t> 사용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45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99592" y="1621249"/>
            <a:ext cx="7776864" cy="10156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smtClean="0"/>
              <a:t>LogCollector collector = </a:t>
            </a:r>
            <a:r>
              <a:rPr lang="en-US" altLang="ko-KR" sz="2000" b="1" smtClean="0"/>
              <a:t>…</a:t>
            </a:r>
            <a:r>
              <a:rPr lang="en-US" altLang="ko-KR" sz="2000" smtClean="0"/>
              <a:t>;</a:t>
            </a:r>
          </a:p>
          <a:p>
            <a:r>
              <a:rPr lang="en-US" altLang="ko-KR" sz="2000" smtClean="0"/>
              <a:t>LogSet logSet = collector.collect();</a:t>
            </a:r>
          </a:p>
          <a:p>
            <a:r>
              <a:rPr lang="en-US" altLang="ko-KR" sz="2000" smtClean="0"/>
              <a:t>Iterator iter = logSet.iterator();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99592" y="3356992"/>
            <a:ext cx="7776864" cy="10156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smtClean="0"/>
              <a:t>LogCollector collector = </a:t>
            </a:r>
            <a:r>
              <a:rPr lang="en-US" altLang="ko-KR" sz="2000" b="1" smtClean="0"/>
              <a:t>…</a:t>
            </a:r>
            <a:r>
              <a:rPr lang="ko-KR" altLang="en-US" sz="2000" b="1" smtClean="0"/>
              <a:t>요기</a:t>
            </a:r>
            <a:r>
              <a:rPr lang="en-US" altLang="ko-KR" sz="2000" smtClean="0"/>
              <a:t>;</a:t>
            </a:r>
          </a:p>
          <a:p>
            <a:r>
              <a:rPr lang="en-US" altLang="ko-KR" sz="2000" smtClean="0"/>
              <a:t>LogSet logSet = collector.collect();</a:t>
            </a:r>
          </a:p>
          <a:p>
            <a:r>
              <a:rPr lang="en-US" altLang="ko-KR" sz="2000" smtClean="0"/>
              <a:t>Iterator iter = logSet.iterator();</a:t>
            </a:r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4427984" y="2636912"/>
            <a:ext cx="0" cy="7200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499992" y="285293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바꿔주세요</a:t>
            </a:r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899592" y="5085184"/>
            <a:ext cx="7776864" cy="10156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smtClean="0"/>
              <a:t>LogCollector collector = </a:t>
            </a:r>
            <a:r>
              <a:rPr lang="en-US" altLang="ko-KR" sz="2000" b="1" smtClean="0"/>
              <a:t>…</a:t>
            </a:r>
            <a:r>
              <a:rPr lang="ko-KR" altLang="en-US" sz="2000" b="1" smtClean="0"/>
              <a:t>요기</a:t>
            </a:r>
            <a:r>
              <a:rPr lang="en-US" altLang="ko-KR" sz="2000" smtClean="0"/>
              <a:t>;</a:t>
            </a:r>
          </a:p>
          <a:p>
            <a:r>
              <a:rPr lang="en-US" altLang="ko-KR" sz="2000" smtClean="0"/>
              <a:t>LogSet logSet = collector.collect();</a:t>
            </a:r>
          </a:p>
          <a:p>
            <a:r>
              <a:rPr lang="en-US" altLang="ko-KR" sz="2000" smtClean="0"/>
              <a:t>Iterator iter = logSet.iterator();</a:t>
            </a:r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4427984" y="4365104"/>
            <a:ext cx="0" cy="7200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499992" y="458112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바꿔주세요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792788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추상화</a:t>
            </a:r>
            <a:r>
              <a:rPr lang="en-US" altLang="ko-KR" smtClean="0"/>
              <a:t>/</a:t>
            </a:r>
            <a:r>
              <a:rPr lang="ko-KR" altLang="en-US" smtClean="0"/>
              <a:t>다형성의 혜택</a:t>
            </a:r>
            <a:r>
              <a:rPr lang="en-US" altLang="ko-KR" smtClean="0"/>
              <a:t>: </a:t>
            </a:r>
            <a:r>
              <a:rPr lang="ko-KR" altLang="en-US" smtClean="0"/>
              <a:t>구현 교체의 유연함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46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83568" y="1340768"/>
            <a:ext cx="7776864" cy="10156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smtClean="0"/>
              <a:t>LogCollector collector = LogCollectorFactory.create();</a:t>
            </a:r>
          </a:p>
          <a:p>
            <a:r>
              <a:rPr lang="en-US" altLang="ko-KR" sz="2000" smtClean="0"/>
              <a:t>LogSet logSet = collector.collect();</a:t>
            </a:r>
          </a:p>
          <a:p>
            <a:r>
              <a:rPr lang="en-US" altLang="ko-KR" sz="2000" smtClean="0"/>
              <a:t>Iterator iter = logSet.iterator();</a:t>
            </a:r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4139952" y="2420888"/>
            <a:ext cx="0" cy="7200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211960" y="263691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바꿔주세요</a:t>
            </a:r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683568" y="3133417"/>
            <a:ext cx="7776864" cy="10156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smtClean="0"/>
              <a:t>LogCollector collector = LogCollectorFactory.create();</a:t>
            </a:r>
          </a:p>
          <a:p>
            <a:r>
              <a:rPr lang="en-US" altLang="ko-KR" sz="2000" smtClean="0"/>
              <a:t>LogSet logSet = collector.collect();</a:t>
            </a:r>
          </a:p>
          <a:p>
            <a:r>
              <a:rPr lang="en-US" altLang="ko-KR" sz="2000" smtClean="0"/>
              <a:t>Iterator iter = logSet.iterator();</a:t>
            </a:r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4139952" y="4149080"/>
            <a:ext cx="0" cy="7200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211960" y="436510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바꿔주세요</a:t>
            </a:r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683568" y="4861609"/>
            <a:ext cx="7776864" cy="10156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smtClean="0"/>
              <a:t>LogCollector collector = LogCollectorFactory.create();</a:t>
            </a:r>
          </a:p>
          <a:p>
            <a:r>
              <a:rPr lang="en-US" altLang="ko-KR" sz="2000" smtClean="0"/>
              <a:t>LogSet logSet = collector.collect();</a:t>
            </a:r>
          </a:p>
          <a:p>
            <a:r>
              <a:rPr lang="en-US" altLang="ko-KR" sz="2000" smtClean="0"/>
              <a:t>Iterator iter = logSet.iterator();</a:t>
            </a:r>
          </a:p>
        </p:txBody>
      </p:sp>
    </p:spTree>
    <p:extLst>
      <p:ext uri="{BB962C8B-B14F-4D97-AF65-F5344CB8AC3E}">
        <p14:creationId xmlns:p14="http://schemas.microsoft.com/office/powerpoint/2010/main" val="333412161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중요한</a:t>
            </a:r>
            <a:r>
              <a:rPr lang="en-US" altLang="ko-KR" smtClean="0"/>
              <a:t>/</a:t>
            </a:r>
            <a:r>
              <a:rPr lang="ko-KR" altLang="en-US" smtClean="0"/>
              <a:t>필요한 역량</a:t>
            </a:r>
            <a:r>
              <a:rPr lang="en-US" altLang="ko-KR" smtClean="0"/>
              <a:t>: </a:t>
            </a:r>
            <a:r>
              <a:rPr lang="ko-KR" altLang="en-US" smtClean="0"/>
              <a:t>인터페이스</a:t>
            </a:r>
            <a:r>
              <a:rPr lang="en-US" altLang="ko-KR" smtClean="0"/>
              <a:t>(</a:t>
            </a:r>
            <a:r>
              <a:rPr lang="ko-KR" altLang="en-US" smtClean="0"/>
              <a:t>추상 타입</a:t>
            </a:r>
            <a:r>
              <a:rPr lang="en-US" altLang="ko-KR" smtClean="0"/>
              <a:t>)</a:t>
            </a:r>
            <a:r>
              <a:rPr lang="ko-KR" altLang="en-US" smtClean="0"/>
              <a:t> 뽑아내기</a:t>
            </a:r>
            <a:r>
              <a:rPr lang="en-US" altLang="ko-KR" smtClean="0"/>
              <a:t>!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smtClean="0"/>
              <a:t>인터페이스 후보</a:t>
            </a:r>
            <a:endParaRPr lang="en-US" altLang="ko-KR" smtClean="0"/>
          </a:p>
          <a:p>
            <a:pPr lvl="1"/>
            <a:r>
              <a:rPr lang="ko-KR" altLang="en-US" smtClean="0"/>
              <a:t>크기가 큰 메서드</a:t>
            </a:r>
            <a:endParaRPr lang="en-US" altLang="ko-KR" smtClean="0"/>
          </a:p>
          <a:p>
            <a:pPr lvl="2"/>
            <a:r>
              <a:rPr lang="ko-KR" altLang="en-US" smtClean="0"/>
              <a:t>크기가 큰 메서드는 별도 개념에 대응될 가능성 높음</a:t>
            </a:r>
            <a:endParaRPr lang="en-US" altLang="ko-KR" smtClean="0"/>
          </a:p>
          <a:p>
            <a:pPr lvl="2"/>
            <a:r>
              <a:rPr lang="ko-KR" altLang="en-US" smtClean="0"/>
              <a:t>기능은 공통된 프로세스일 가능성이 높음</a:t>
            </a:r>
            <a:endParaRPr lang="en-US" altLang="ko-KR" smtClean="0"/>
          </a:p>
          <a:p>
            <a:pPr lvl="1"/>
            <a:r>
              <a:rPr lang="ko-KR" altLang="en-US" smtClean="0"/>
              <a:t>여러 클래스에서 중복되는 구현</a:t>
            </a:r>
            <a:endParaRPr lang="en-US" altLang="ko-KR" smtClean="0"/>
          </a:p>
          <a:p>
            <a:pPr lvl="2"/>
            <a:r>
              <a:rPr lang="ko-KR" altLang="en-US" smtClean="0"/>
              <a:t>공통의 프로세스일 가능성 높음</a:t>
            </a:r>
            <a:endParaRPr lang="en-US" altLang="ko-KR" smtClean="0"/>
          </a:p>
          <a:p>
            <a:pPr lvl="1"/>
            <a:r>
              <a:rPr lang="ko-KR" altLang="en-US" smtClean="0"/>
              <a:t>동일한 구조의 </a:t>
            </a:r>
            <a:r>
              <a:rPr lang="en-US" altLang="ko-KR" smtClean="0"/>
              <a:t>if-else </a:t>
            </a:r>
            <a:r>
              <a:rPr lang="ko-KR" altLang="en-US" smtClean="0"/>
              <a:t>블록</a:t>
            </a:r>
            <a:endParaRPr lang="en-US" altLang="ko-KR" smtClean="0"/>
          </a:p>
          <a:p>
            <a:pPr lvl="2"/>
            <a:r>
              <a:rPr lang="ko-KR" altLang="en-US" smtClean="0"/>
              <a:t>기능</a:t>
            </a:r>
            <a:r>
              <a:rPr lang="en-US" altLang="ko-KR" smtClean="0"/>
              <a:t>/</a:t>
            </a:r>
            <a:r>
              <a:rPr lang="ko-KR" altLang="en-US" smtClean="0"/>
              <a:t>역할 추상화 필요성 높음</a:t>
            </a:r>
            <a:endParaRPr lang="en-US" altLang="ko-KR" smtClean="0"/>
          </a:p>
          <a:p>
            <a:endParaRPr lang="en-US" altLang="ko-KR"/>
          </a:p>
          <a:p>
            <a:r>
              <a:rPr lang="ko-KR" altLang="en-US" smtClean="0"/>
              <a:t>인터페이스는 항상</a:t>
            </a:r>
            <a:r>
              <a:rPr lang="en-US" altLang="ko-KR" smtClean="0"/>
              <a:t>?</a:t>
            </a:r>
          </a:p>
          <a:p>
            <a:pPr lvl="1"/>
            <a:r>
              <a:rPr lang="ko-KR" altLang="en-US" smtClean="0"/>
              <a:t>미래를 너무 대비할 필요는 없다</a:t>
            </a:r>
            <a:r>
              <a:rPr lang="en-US" altLang="ko-KR" smtClean="0"/>
              <a:t>.</a:t>
            </a:r>
          </a:p>
          <a:p>
            <a:pPr lvl="2"/>
            <a:r>
              <a:rPr lang="ko-KR" altLang="en-US" smtClean="0"/>
              <a:t>모든 클래스에 대해 상위 인터페이스를 만들 필요 없음</a:t>
            </a:r>
            <a:endParaRPr lang="en-US" altLang="ko-KR" smtClean="0"/>
          </a:p>
          <a:p>
            <a:pPr lvl="1"/>
            <a:r>
              <a:rPr lang="ko-KR" altLang="en-US" smtClean="0"/>
              <a:t>단</a:t>
            </a:r>
            <a:r>
              <a:rPr lang="en-US" altLang="ko-KR" smtClean="0"/>
              <a:t>, </a:t>
            </a:r>
            <a:r>
              <a:rPr lang="ko-KR" altLang="en-US" smtClean="0"/>
              <a:t>객체 간 호출이 많다면 인터페이스 분리 좋음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02013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기본규칙</a:t>
            </a:r>
            <a:r>
              <a:rPr lang="en-US" altLang="ko-KR" smtClean="0"/>
              <a:t>:Composition over inheritance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956887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(</a:t>
            </a:r>
            <a:r>
              <a:rPr lang="ko-KR" altLang="en-US" smtClean="0"/>
              <a:t>잘못된</a:t>
            </a:r>
            <a:r>
              <a:rPr lang="en-US" altLang="ko-KR" smtClean="0"/>
              <a:t>) </a:t>
            </a:r>
            <a:r>
              <a:rPr lang="ko-KR" altLang="en-US" smtClean="0"/>
              <a:t>구현 상속의 문제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49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27141" y="1124744"/>
            <a:ext cx="4392488" cy="452431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600"/>
              <a:t>public class </a:t>
            </a:r>
            <a:r>
              <a:rPr lang="en-US" altLang="ko-KR" sz="1600" smtClean="0"/>
              <a:t>LuggageCompartment</a:t>
            </a:r>
          </a:p>
          <a:p>
            <a:r>
              <a:rPr lang="en-US" altLang="ko-KR" sz="1600"/>
              <a:t> </a:t>
            </a:r>
            <a:r>
              <a:rPr lang="en-US" altLang="ko-KR" sz="1600" smtClean="0"/>
              <a:t>      </a:t>
            </a:r>
            <a:r>
              <a:rPr lang="en-US" altLang="ko-KR" sz="1600"/>
              <a:t> </a:t>
            </a:r>
            <a:r>
              <a:rPr lang="en-US" altLang="ko-KR" sz="1600" b="1"/>
              <a:t>extends ArrayList&lt;Luggage&gt;</a:t>
            </a:r>
            <a:r>
              <a:rPr lang="en-US" altLang="ko-KR" sz="1600"/>
              <a:t> {</a:t>
            </a:r>
          </a:p>
          <a:p>
            <a:r>
              <a:rPr lang="en-US" altLang="ko-KR" sz="1600"/>
              <a:t>    private int restSpce;</a:t>
            </a:r>
          </a:p>
          <a:p>
            <a:r>
              <a:rPr lang="en-US" altLang="ko-KR" sz="1600"/>
              <a:t>    public void add(Luggage piece) {</a:t>
            </a:r>
          </a:p>
          <a:p>
            <a:r>
              <a:rPr lang="en-US" altLang="ko-KR" sz="1600"/>
              <a:t>        this.restSpace -= piece.getSize();</a:t>
            </a:r>
          </a:p>
          <a:p>
            <a:r>
              <a:rPr lang="en-US" altLang="ko-KR" sz="1600"/>
              <a:t>        super</a:t>
            </a:r>
            <a:r>
              <a:rPr lang="en-US" altLang="ko-KR" sz="1600" b="1"/>
              <a:t>.add</a:t>
            </a:r>
            <a:r>
              <a:rPr lang="en-US" altLang="ko-KR" sz="1600"/>
              <a:t>(piece);</a:t>
            </a:r>
          </a:p>
          <a:p>
            <a:r>
              <a:rPr lang="en-US" altLang="ko-KR" sz="1600"/>
              <a:t>    </a:t>
            </a:r>
            <a:r>
              <a:rPr lang="en-US" altLang="ko-KR" sz="1600" smtClean="0"/>
              <a:t>}</a:t>
            </a:r>
            <a:r>
              <a:rPr lang="en-US" altLang="ko-KR" sz="1600"/>
              <a:t/>
            </a:r>
            <a:br>
              <a:rPr lang="en-US" altLang="ko-KR" sz="1600"/>
            </a:br>
            <a:endParaRPr lang="en-US" altLang="ko-KR" sz="1600"/>
          </a:p>
          <a:p>
            <a:r>
              <a:rPr lang="en-US" altLang="ko-KR" sz="1600"/>
              <a:t>    public void canContain(Luggage piece) {</a:t>
            </a:r>
          </a:p>
          <a:p>
            <a:r>
              <a:rPr lang="en-US" altLang="ko-KR" sz="1600"/>
              <a:t>        return this.restSpace &gt; piece.size();</a:t>
            </a:r>
          </a:p>
          <a:p>
            <a:r>
              <a:rPr lang="en-US" altLang="ko-KR" sz="1600"/>
              <a:t>    }</a:t>
            </a:r>
          </a:p>
          <a:p>
            <a:endParaRPr lang="en-US" altLang="ko-KR" sz="1600"/>
          </a:p>
          <a:p>
            <a:r>
              <a:rPr lang="en-US" altLang="ko-KR" sz="1600"/>
              <a:t>    public void extract(Luggage piece) {</a:t>
            </a:r>
          </a:p>
          <a:p>
            <a:r>
              <a:rPr lang="en-US" altLang="ko-KR" sz="1600"/>
              <a:t>        this.restSpace += piece.getSize();</a:t>
            </a:r>
          </a:p>
          <a:p>
            <a:r>
              <a:rPr lang="en-US" altLang="ko-KR" sz="1600"/>
              <a:t>        super.</a:t>
            </a:r>
            <a:r>
              <a:rPr lang="en-US" altLang="ko-KR" sz="1600" b="1"/>
              <a:t>remove</a:t>
            </a:r>
            <a:r>
              <a:rPr lang="en-US" altLang="ko-KR" sz="1600"/>
              <a:t>(piece);</a:t>
            </a:r>
          </a:p>
          <a:p>
            <a:r>
              <a:rPr lang="en-US" altLang="ko-KR" sz="1600"/>
              <a:t>    </a:t>
            </a:r>
            <a:r>
              <a:rPr lang="en-US" altLang="ko-KR" sz="1600" smtClean="0"/>
              <a:t>}</a:t>
            </a:r>
            <a:r>
              <a:rPr lang="en-US" altLang="ko-KR" sz="1600"/>
              <a:t/>
            </a:r>
            <a:br>
              <a:rPr lang="en-US" altLang="ko-KR" sz="1600"/>
            </a:br>
            <a:endParaRPr lang="en-US" altLang="ko-KR" sz="1600"/>
          </a:p>
          <a:p>
            <a:r>
              <a:rPr lang="en-US" altLang="ko-KR" sz="1600"/>
              <a:t>}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4932040" y="1150293"/>
            <a:ext cx="4032448" cy="230832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600"/>
              <a:t>LuggageCompoartment lc </a:t>
            </a:r>
            <a:r>
              <a:rPr lang="en-US" altLang="ko-KR" sz="1600" smtClean="0"/>
              <a:t>=</a:t>
            </a:r>
          </a:p>
          <a:p>
            <a:r>
              <a:rPr lang="en-US" altLang="ko-KR" sz="1600"/>
              <a:t> </a:t>
            </a:r>
            <a:r>
              <a:rPr lang="en-US" altLang="ko-KR" sz="1600" smtClean="0"/>
              <a:t>        </a:t>
            </a:r>
            <a:r>
              <a:rPr lang="en-US" altLang="ko-KR" sz="1600"/>
              <a:t>new LuggageCompartment();</a:t>
            </a:r>
          </a:p>
          <a:p>
            <a:r>
              <a:rPr lang="en-US" altLang="ko-KR" sz="1600"/>
              <a:t>lc.add(new Luggage(10</a:t>
            </a:r>
            <a:r>
              <a:rPr lang="en-US" altLang="ko-KR" sz="1600" smtClean="0"/>
              <a:t>));</a:t>
            </a:r>
          </a:p>
          <a:p>
            <a:endParaRPr lang="en-US" altLang="ko-KR" sz="1600"/>
          </a:p>
          <a:p>
            <a:r>
              <a:rPr lang="en-US" altLang="ko-KR" sz="1600" b="1"/>
              <a:t>// </a:t>
            </a:r>
            <a:r>
              <a:rPr lang="ko-KR" altLang="en-US" sz="1600" b="1"/>
              <a:t>앗</a:t>
            </a:r>
            <a:r>
              <a:rPr lang="en-US" altLang="ko-KR" sz="1600" b="1"/>
              <a:t>!! restSpace</a:t>
            </a:r>
            <a:r>
              <a:rPr lang="ko-KR" altLang="en-US" sz="1600" b="1"/>
              <a:t>가 계산되지 않는다</a:t>
            </a:r>
            <a:r>
              <a:rPr lang="en-US" altLang="ko-KR" sz="1600" b="1"/>
              <a:t>!</a:t>
            </a:r>
            <a:endParaRPr lang="en-US" altLang="ko-KR" sz="1600"/>
          </a:p>
          <a:p>
            <a:r>
              <a:rPr lang="en-US" altLang="ko-KR" sz="1600" b="1"/>
              <a:t>lc.remove(someLuggage); </a:t>
            </a:r>
            <a:endParaRPr lang="ko-KR" altLang="en-US" sz="1600"/>
          </a:p>
          <a:p>
            <a:endParaRPr lang="en-US" altLang="ko-KR" sz="1600" smtClean="0"/>
          </a:p>
          <a:p>
            <a:r>
              <a:rPr lang="en-US" altLang="ko-KR" sz="1600" smtClean="0"/>
              <a:t>lc.extract(anyLuggage</a:t>
            </a:r>
            <a:r>
              <a:rPr lang="en-US" altLang="ko-KR" sz="1600"/>
              <a:t>);</a:t>
            </a:r>
          </a:p>
          <a:p>
            <a:r>
              <a:rPr lang="en-US" altLang="ko-KR" sz="1600"/>
              <a:t>lc.canContain(aLuggage); // </a:t>
            </a:r>
            <a:r>
              <a:rPr lang="ko-KR" altLang="en-US" sz="1600"/>
              <a:t>잘못된 결과</a:t>
            </a:r>
          </a:p>
        </p:txBody>
      </p:sp>
    </p:spTree>
    <p:extLst>
      <p:ext uri="{BB962C8B-B14F-4D97-AF65-F5344CB8AC3E}">
        <p14:creationId xmlns:p14="http://schemas.microsoft.com/office/powerpoint/2010/main" val="3770708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개발이 조금 더 진행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683568" y="980728"/>
            <a:ext cx="3816424" cy="504753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400"/>
              <a:t>case R.id.txt_all:</a:t>
            </a:r>
          </a:p>
          <a:p>
            <a:r>
              <a:rPr lang="en-US" altLang="ko-KR" sz="1400"/>
              <a:t>    switch (menu_type) {</a:t>
            </a:r>
          </a:p>
          <a:p>
            <a:r>
              <a:rPr lang="en-US" altLang="ko-KR" sz="1400"/>
              <a:t>    case GROUP_ALL:</a:t>
            </a:r>
          </a:p>
          <a:p>
            <a:r>
              <a:rPr lang="en-US" altLang="ko-KR" sz="1400"/>
              <a:t>        showRecommend("month");</a:t>
            </a:r>
          </a:p>
          <a:p>
            <a:r>
              <a:rPr lang="en-US" altLang="ko-KR" sz="1400"/>
              <a:t>        break;</a:t>
            </a:r>
          </a:p>
          <a:p>
            <a:r>
              <a:rPr lang="en-US" altLang="ko-KR" sz="1400"/>
              <a:t>    case GROUP_MY:</a:t>
            </a:r>
          </a:p>
          <a:p>
            <a:r>
              <a:rPr lang="en-US" altLang="ko-KR" sz="1400"/>
              <a:t>        type = "all";</a:t>
            </a:r>
          </a:p>
          <a:p>
            <a:r>
              <a:rPr lang="en-US" altLang="ko-KR" sz="1400"/>
              <a:t>        showMyGroup(type, "newest");</a:t>
            </a:r>
          </a:p>
          <a:p>
            <a:r>
              <a:rPr lang="en-US" altLang="ko-KR" sz="1400"/>
              <a:t>        break;</a:t>
            </a:r>
          </a:p>
          <a:p>
            <a:r>
              <a:rPr lang="en-US" altLang="ko-KR" sz="1400"/>
              <a:t>    case GROUP_FAVORITE:</a:t>
            </a:r>
          </a:p>
          <a:p>
            <a:r>
              <a:rPr lang="en-US" altLang="ko-KR" sz="1400"/>
              <a:t>        type = "";</a:t>
            </a:r>
          </a:p>
          <a:p>
            <a:r>
              <a:rPr lang="en-US" altLang="ko-KR" sz="1400"/>
              <a:t>        showFavorite(type, "newest");</a:t>
            </a:r>
          </a:p>
          <a:p>
            <a:r>
              <a:rPr lang="en-US" altLang="ko-KR" sz="1400"/>
              <a:t>        break;</a:t>
            </a:r>
          </a:p>
          <a:p>
            <a:r>
              <a:rPr lang="en-US" altLang="ko-KR" sz="1400"/>
              <a:t>    case GROUP_LIST:</a:t>
            </a:r>
          </a:p>
          <a:p>
            <a:r>
              <a:rPr lang="en-US" altLang="ko-KR" sz="1400"/>
              <a:t>        type = "";</a:t>
            </a:r>
          </a:p>
          <a:p>
            <a:r>
              <a:rPr lang="en-US" altLang="ko-KR" sz="1400"/>
              <a:t>        showList(type);</a:t>
            </a:r>
          </a:p>
          <a:p>
            <a:r>
              <a:rPr lang="en-US" altLang="ko-KR" sz="1400"/>
              <a:t>        break;</a:t>
            </a:r>
          </a:p>
          <a:p>
            <a:r>
              <a:rPr lang="en-US" altLang="ko-KR" sz="1400"/>
              <a:t>    case GROUP_WORDS:</a:t>
            </a:r>
          </a:p>
          <a:p>
            <a:r>
              <a:rPr lang="en-US" altLang="ko-KR" sz="1400"/>
              <a:t>        type = "";</a:t>
            </a:r>
          </a:p>
          <a:p>
            <a:r>
              <a:rPr lang="en-US" altLang="ko-KR" sz="1400"/>
              <a:t>        showWordList(type);</a:t>
            </a:r>
          </a:p>
          <a:p>
            <a:r>
              <a:rPr lang="en-US" altLang="ko-KR" sz="1400"/>
              <a:t>        break;</a:t>
            </a:r>
          </a:p>
          <a:p>
            <a:r>
              <a:rPr lang="en-US" altLang="ko-KR" sz="1400"/>
              <a:t>    </a:t>
            </a:r>
            <a:r>
              <a:rPr lang="en-US" altLang="ko-KR" sz="1400" smtClean="0"/>
              <a:t>}</a:t>
            </a:r>
            <a:endParaRPr lang="en-US" altLang="ko-KR" sz="1400"/>
          </a:p>
          <a:p>
            <a:r>
              <a:rPr lang="en-US" altLang="ko-KR" sz="1400"/>
              <a:t>    break</a:t>
            </a:r>
            <a:r>
              <a:rPr lang="en-US" altLang="ko-KR" sz="1400" smtClean="0"/>
              <a:t>;</a:t>
            </a:r>
            <a:endParaRPr lang="en-US" altLang="ko-KR" sz="1400"/>
          </a:p>
        </p:txBody>
      </p:sp>
      <p:sp>
        <p:nvSpPr>
          <p:cNvPr id="7" name="직사각형 6"/>
          <p:cNvSpPr/>
          <p:nvPr/>
        </p:nvSpPr>
        <p:spPr>
          <a:xfrm>
            <a:off x="4788024" y="980728"/>
            <a:ext cx="3528392" cy="504753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400" smtClean="0"/>
              <a:t>case </a:t>
            </a:r>
            <a:r>
              <a:rPr lang="en-US" altLang="ko-KR" sz="1400"/>
              <a:t>R.id.txt_share:</a:t>
            </a:r>
          </a:p>
          <a:p>
            <a:r>
              <a:rPr lang="en-US" altLang="ko-KR" sz="1400"/>
              <a:t>    switch (menu_type) {</a:t>
            </a:r>
          </a:p>
          <a:p>
            <a:r>
              <a:rPr lang="en-US" altLang="ko-KR" sz="1400"/>
              <a:t>    case GROUP_ALL:</a:t>
            </a:r>
          </a:p>
          <a:p>
            <a:r>
              <a:rPr lang="en-US" altLang="ko-KR" sz="1400"/>
              <a:t>        showGroup("newest");</a:t>
            </a:r>
          </a:p>
          <a:p>
            <a:r>
              <a:rPr lang="en-US" altLang="ko-KR" sz="1400"/>
              <a:t>        break;</a:t>
            </a:r>
          </a:p>
          <a:p>
            <a:r>
              <a:rPr lang="en-US" altLang="ko-KR" sz="1400"/>
              <a:t>    case GROUP_MY:</a:t>
            </a:r>
          </a:p>
          <a:p>
            <a:r>
              <a:rPr lang="en-US" altLang="ko-KR" sz="1400"/>
              <a:t>        type = "share";</a:t>
            </a:r>
          </a:p>
          <a:p>
            <a:r>
              <a:rPr lang="en-US" altLang="ko-KR" sz="1400"/>
              <a:t>        showMyGroup(type, "share");</a:t>
            </a:r>
          </a:p>
          <a:p>
            <a:r>
              <a:rPr lang="en-US" altLang="ko-KR" sz="1400"/>
              <a:t>        break;</a:t>
            </a:r>
          </a:p>
          <a:p>
            <a:r>
              <a:rPr lang="en-US" altLang="ko-KR" sz="1400"/>
              <a:t>    case GROUP_FAVORITE:</a:t>
            </a:r>
          </a:p>
          <a:p>
            <a:r>
              <a:rPr lang="en-US" altLang="ko-KR" sz="1400"/>
              <a:t>        type = "program";</a:t>
            </a:r>
          </a:p>
          <a:p>
            <a:r>
              <a:rPr lang="en-US" altLang="ko-KR" sz="1400"/>
              <a:t>        showFavorite(type, "newest");</a:t>
            </a:r>
          </a:p>
          <a:p>
            <a:r>
              <a:rPr lang="en-US" altLang="ko-KR" sz="1400"/>
              <a:t>        break;</a:t>
            </a:r>
          </a:p>
          <a:p>
            <a:r>
              <a:rPr lang="en-US" altLang="ko-KR" sz="1400"/>
              <a:t>    case GROUP_LIST:</a:t>
            </a:r>
          </a:p>
          <a:p>
            <a:r>
              <a:rPr lang="en-US" altLang="ko-KR" sz="1400"/>
              <a:t>        type = "PROGRAM";</a:t>
            </a:r>
          </a:p>
          <a:p>
            <a:r>
              <a:rPr lang="en-US" altLang="ko-KR" sz="1400"/>
              <a:t>        showList(type);</a:t>
            </a:r>
          </a:p>
          <a:p>
            <a:r>
              <a:rPr lang="en-US" altLang="ko-KR" sz="1400"/>
              <a:t>        break;</a:t>
            </a:r>
          </a:p>
          <a:p>
            <a:r>
              <a:rPr lang="en-US" altLang="ko-KR" sz="1400"/>
              <a:t>    case GROUP_WORDS:</a:t>
            </a:r>
          </a:p>
          <a:p>
            <a:r>
              <a:rPr lang="en-US" altLang="ko-KR" sz="1400"/>
              <a:t>        type = "PROGRAMCONTENT";</a:t>
            </a:r>
          </a:p>
          <a:p>
            <a:r>
              <a:rPr lang="en-US" altLang="ko-KR" sz="1400"/>
              <a:t>        showWordList(type);</a:t>
            </a:r>
          </a:p>
          <a:p>
            <a:r>
              <a:rPr lang="en-US" altLang="ko-KR" sz="1400"/>
              <a:t>        break;</a:t>
            </a:r>
          </a:p>
          <a:p>
            <a:r>
              <a:rPr lang="en-US" altLang="ko-KR" sz="1400"/>
              <a:t>    }</a:t>
            </a:r>
          </a:p>
          <a:p>
            <a:r>
              <a:rPr lang="en-US" altLang="ko-KR" sz="1400"/>
              <a:t>    break;</a:t>
            </a:r>
          </a:p>
        </p:txBody>
      </p:sp>
    </p:spTree>
    <p:extLst>
      <p:ext uri="{BB962C8B-B14F-4D97-AF65-F5344CB8AC3E}">
        <p14:creationId xmlns:p14="http://schemas.microsoft.com/office/powerpoint/2010/main" val="161128437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상속은 </a:t>
            </a:r>
            <a:r>
              <a:rPr lang="en-US" altLang="ko-KR" smtClean="0"/>
              <a:t>IS-A </a:t>
            </a:r>
            <a:r>
              <a:rPr lang="ko-KR" altLang="en-US" smtClean="0"/>
              <a:t>에 대한 것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수화물 창고 </a:t>
            </a:r>
            <a:r>
              <a:rPr lang="en-US" altLang="ko-KR"/>
              <a:t>!= </a:t>
            </a:r>
            <a:r>
              <a:rPr lang="ko-KR" altLang="en-US"/>
              <a:t>배열기반 </a:t>
            </a:r>
            <a:r>
              <a:rPr lang="ko-KR" altLang="en-US" smtClean="0"/>
              <a:t>목록</a:t>
            </a:r>
            <a:endParaRPr lang="en-US" altLang="ko-KR" smtClean="0"/>
          </a:p>
          <a:p>
            <a:endParaRPr lang="en-US" altLang="ko-KR" smtClean="0"/>
          </a:p>
          <a:p>
            <a:r>
              <a:rPr lang="ko-KR" altLang="en-US" smtClean="0"/>
              <a:t>동일 역할인 경우에만 구현 상속 통한 재사용</a:t>
            </a:r>
            <a:endParaRPr lang="en-US" altLang="ko-KR" smtClean="0"/>
          </a:p>
          <a:p>
            <a:pPr lvl="1"/>
            <a:r>
              <a:rPr lang="ko-KR" altLang="en-US" smtClean="0"/>
              <a:t>예</a:t>
            </a:r>
            <a:r>
              <a:rPr lang="en-US" altLang="ko-KR" smtClean="0"/>
              <a:t>, ArrayList is a AbstractList</a:t>
            </a:r>
          </a:p>
          <a:p>
            <a:endParaRPr lang="en-US" altLang="ko-KR"/>
          </a:p>
          <a:p>
            <a:r>
              <a:rPr lang="ko-KR" altLang="en-US" smtClean="0"/>
              <a:t>구현 상속의 고민거리</a:t>
            </a:r>
            <a:endParaRPr lang="en-US" altLang="ko-KR" smtClean="0"/>
          </a:p>
          <a:p>
            <a:pPr lvl="1"/>
            <a:r>
              <a:rPr lang="ko-KR" altLang="en-US" smtClean="0"/>
              <a:t>구현 상속은 상위 클래스의 변경이 모든 하위 클래스에 영향을 줌</a:t>
            </a:r>
            <a:endParaRPr lang="en-US" altLang="ko-KR"/>
          </a:p>
          <a:p>
            <a:endParaRPr lang="en-US" altLang="ko-KR" smtClean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779037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조립을 통한 구현 재사용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구현 재사용은 상속 보단 조립</a:t>
            </a:r>
            <a:r>
              <a:rPr lang="en-US" altLang="ko-KR" smtClean="0"/>
              <a:t>(composition)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51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971600" y="1671186"/>
            <a:ext cx="7200800" cy="427809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600"/>
              <a:t>public class LuggageCompartment </a:t>
            </a:r>
            <a:r>
              <a:rPr lang="en-US" altLang="ko-KR" sz="1600" smtClean="0"/>
              <a:t>{</a:t>
            </a:r>
            <a:r>
              <a:rPr lang="en-US" altLang="ko-KR" sz="1600"/>
              <a:t/>
            </a:r>
            <a:br>
              <a:rPr lang="en-US" altLang="ko-KR" sz="1600"/>
            </a:br>
            <a:endParaRPr lang="en-US" altLang="ko-KR" sz="1600"/>
          </a:p>
          <a:p>
            <a:r>
              <a:rPr lang="en-US" altLang="ko-KR" sz="1600"/>
              <a:t>    </a:t>
            </a:r>
            <a:r>
              <a:rPr lang="en-US" altLang="ko-KR" sz="1600" b="1"/>
              <a:t>private List&lt;Luggage&gt; luggages = new ArrayList&lt;Luggage&gt;();</a:t>
            </a:r>
            <a:endParaRPr lang="en-US" altLang="ko-KR" sz="1600"/>
          </a:p>
          <a:p>
            <a:r>
              <a:rPr lang="en-US" altLang="ko-KR" sz="1600"/>
              <a:t>    private int restSpce</a:t>
            </a:r>
            <a:r>
              <a:rPr lang="en-US" altLang="ko-KR" sz="1600" smtClean="0"/>
              <a:t>;</a:t>
            </a:r>
            <a:r>
              <a:rPr lang="en-US" altLang="ko-KR" sz="1600"/>
              <a:t/>
            </a:r>
            <a:br>
              <a:rPr lang="en-US" altLang="ko-KR" sz="1600"/>
            </a:br>
            <a:endParaRPr lang="en-US" altLang="ko-KR" sz="1600"/>
          </a:p>
          <a:p>
            <a:r>
              <a:rPr lang="en-US" altLang="ko-KR" sz="1600"/>
              <a:t>    public void add(Luggage piece) {</a:t>
            </a:r>
          </a:p>
          <a:p>
            <a:r>
              <a:rPr lang="en-US" altLang="ko-KR" sz="1600"/>
              <a:t>        restSpace -= piece.getSize();</a:t>
            </a:r>
          </a:p>
          <a:p>
            <a:r>
              <a:rPr lang="en-US" altLang="ko-KR" sz="1600"/>
              <a:t>        luggages.add(piece);</a:t>
            </a:r>
          </a:p>
          <a:p>
            <a:r>
              <a:rPr lang="en-US" altLang="ko-KR" sz="1600"/>
              <a:t>    </a:t>
            </a:r>
            <a:r>
              <a:rPr lang="en-US" altLang="ko-KR" sz="1600" smtClean="0"/>
              <a:t>}</a:t>
            </a:r>
            <a:endParaRPr lang="en-US" altLang="ko-KR" sz="1600"/>
          </a:p>
          <a:p>
            <a:r>
              <a:rPr lang="en-US" altLang="ko-KR" sz="1600"/>
              <a:t>    public void canContain(Luggage piece) {</a:t>
            </a:r>
          </a:p>
          <a:p>
            <a:r>
              <a:rPr lang="en-US" altLang="ko-KR" sz="1600"/>
              <a:t>        return this.restSpace &gt; piece.size();</a:t>
            </a:r>
          </a:p>
          <a:p>
            <a:r>
              <a:rPr lang="en-US" altLang="ko-KR" sz="1600"/>
              <a:t>    </a:t>
            </a:r>
            <a:r>
              <a:rPr lang="en-US" altLang="ko-KR" sz="1600" smtClean="0"/>
              <a:t>}</a:t>
            </a:r>
            <a:endParaRPr lang="en-US" altLang="ko-KR" sz="1600"/>
          </a:p>
          <a:p>
            <a:r>
              <a:rPr lang="en-US" altLang="ko-KR" sz="1600"/>
              <a:t>    public void extract(Luggage piece) {</a:t>
            </a:r>
          </a:p>
          <a:p>
            <a:r>
              <a:rPr lang="en-US" altLang="ko-KR" sz="1600"/>
              <a:t>        restSpace += piece.getSize();</a:t>
            </a:r>
          </a:p>
          <a:p>
            <a:r>
              <a:rPr lang="en-US" altLang="ko-KR" sz="1600"/>
              <a:t>        luggage.remove(piece);</a:t>
            </a:r>
          </a:p>
          <a:p>
            <a:r>
              <a:rPr lang="en-US" altLang="ko-KR" sz="1600"/>
              <a:t>    </a:t>
            </a:r>
            <a:r>
              <a:rPr lang="en-US" altLang="ko-KR" sz="1600" smtClean="0"/>
              <a:t>}</a:t>
            </a:r>
            <a:endParaRPr lang="en-US" altLang="ko-KR" sz="1600"/>
          </a:p>
          <a:p>
            <a:r>
              <a:rPr lang="en-US" altLang="ko-KR" sz="160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5912627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조립과 유연함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조립과 다형성이 만나 유연함을 증가시킴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52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79512" y="1556792"/>
            <a:ext cx="4320480" cy="230832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600" smtClean="0"/>
              <a:t>public class Calculator {</a:t>
            </a:r>
          </a:p>
          <a:p>
            <a:r>
              <a:rPr lang="en-US" altLang="ko-KR" sz="1600" smtClean="0"/>
              <a:t>    private PriceStrategy strategy;</a:t>
            </a:r>
          </a:p>
          <a:p>
            <a:r>
              <a:rPr lang="en-US" altLang="ko-KR" sz="1600" smtClean="0"/>
              <a:t>    public Calculator(PriceStrategy strategy) {</a:t>
            </a:r>
          </a:p>
          <a:p>
            <a:r>
              <a:rPr lang="en-US" altLang="ko-KR" sz="1600" smtClean="0"/>
              <a:t>        this.strategy = strategy;</a:t>
            </a:r>
          </a:p>
          <a:p>
            <a:r>
              <a:rPr lang="en-US" altLang="ko-KR" sz="1600" smtClean="0"/>
              <a:t>    }</a:t>
            </a:r>
          </a:p>
          <a:p>
            <a:r>
              <a:rPr lang="en-US" altLang="ko-KR" sz="1600" smtClean="0"/>
              <a:t>    public void calculate(…) {</a:t>
            </a:r>
          </a:p>
          <a:p>
            <a:r>
              <a:rPr lang="en-US" altLang="ko-KR" sz="1600" smtClean="0"/>
              <a:t>        this.strategy.apply(price);</a:t>
            </a:r>
          </a:p>
          <a:p>
            <a:r>
              <a:rPr lang="en-US" altLang="ko-KR" sz="1600" smtClean="0"/>
              <a:t>    }</a:t>
            </a:r>
          </a:p>
          <a:p>
            <a:r>
              <a:rPr lang="en-US" altLang="ko-KR" sz="1600" smtClean="0"/>
              <a:t>}</a:t>
            </a:r>
            <a:endParaRPr lang="en-US" altLang="ko-KR" sz="1600"/>
          </a:p>
        </p:txBody>
      </p:sp>
      <p:sp>
        <p:nvSpPr>
          <p:cNvPr id="6" name="직사각형 5"/>
          <p:cNvSpPr/>
          <p:nvPr/>
        </p:nvSpPr>
        <p:spPr>
          <a:xfrm>
            <a:off x="4687416" y="1552724"/>
            <a:ext cx="4349080" cy="230832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600" smtClean="0"/>
              <a:t>public interface PriceStrategy {</a:t>
            </a:r>
          </a:p>
          <a:p>
            <a:r>
              <a:rPr lang="en-US" altLang="ko-KR" sz="1600" smtClean="0"/>
              <a:t>    void apply(Money price);</a:t>
            </a:r>
            <a:endParaRPr lang="en-US" altLang="ko-KR" sz="1600"/>
          </a:p>
          <a:p>
            <a:r>
              <a:rPr lang="en-US" altLang="ko-KR" sz="1600" smtClean="0"/>
              <a:t>}</a:t>
            </a:r>
          </a:p>
          <a:p>
            <a:endParaRPr lang="en-US" altLang="ko-KR" sz="1600" smtClean="0"/>
          </a:p>
          <a:p>
            <a:r>
              <a:rPr lang="en-US" altLang="ko-KR" sz="1600" smtClean="0"/>
              <a:t>public class RegularCustomerStrategy</a:t>
            </a:r>
          </a:p>
          <a:p>
            <a:r>
              <a:rPr lang="en-US" altLang="ko-KR" sz="1600"/>
              <a:t> </a:t>
            </a:r>
            <a:r>
              <a:rPr lang="en-US" altLang="ko-KR" sz="1600" smtClean="0"/>
              <a:t>    implements PriceStrategy { … }</a:t>
            </a:r>
          </a:p>
          <a:p>
            <a:endParaRPr lang="en-US" altLang="ko-KR" sz="1600"/>
          </a:p>
          <a:p>
            <a:r>
              <a:rPr lang="en-US" altLang="ko-KR" sz="1600" smtClean="0"/>
              <a:t>public class FirstCustomerStrategy</a:t>
            </a:r>
          </a:p>
          <a:p>
            <a:r>
              <a:rPr lang="en-US" altLang="ko-KR" sz="1600"/>
              <a:t> </a:t>
            </a:r>
            <a:r>
              <a:rPr lang="en-US" altLang="ko-KR" sz="1600" smtClean="0"/>
              <a:t>    implements PriceStrategy { … }</a:t>
            </a:r>
            <a:endParaRPr lang="en-US" altLang="ko-KR" sz="1600"/>
          </a:p>
        </p:txBody>
      </p:sp>
      <p:sp>
        <p:nvSpPr>
          <p:cNvPr id="7" name="직사각형 6"/>
          <p:cNvSpPr/>
          <p:nvPr/>
        </p:nvSpPr>
        <p:spPr>
          <a:xfrm>
            <a:off x="1619672" y="4293096"/>
            <a:ext cx="5976664" cy="18158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600" smtClean="0"/>
              <a:t>PriceStrategy strategy = new RegularCustomerStrategy();</a:t>
            </a:r>
          </a:p>
          <a:p>
            <a:r>
              <a:rPr lang="en-US" altLang="ko-KR" sz="1600" smtClean="0"/>
              <a:t>Calculator cal = new Calculator(strategy);</a:t>
            </a:r>
          </a:p>
          <a:p>
            <a:r>
              <a:rPr lang="en-US" altLang="ko-KR" sz="1600" smtClean="0"/>
              <a:t>cal.calculate();</a:t>
            </a:r>
          </a:p>
          <a:p>
            <a:endParaRPr lang="en-US" altLang="ko-KR" sz="1600"/>
          </a:p>
          <a:p>
            <a:r>
              <a:rPr lang="en-US" altLang="ko-KR" sz="1600"/>
              <a:t>PriceStrategy strategy = new </a:t>
            </a:r>
            <a:r>
              <a:rPr lang="en-US" altLang="ko-KR" sz="1600" smtClean="0"/>
              <a:t>FirstCustomerStrategy</a:t>
            </a:r>
            <a:r>
              <a:rPr lang="en-US" altLang="ko-KR" sz="1600"/>
              <a:t>();</a:t>
            </a:r>
          </a:p>
          <a:p>
            <a:r>
              <a:rPr lang="en-US" altLang="ko-KR" sz="1600"/>
              <a:t>Calculator cal = new Calculator(strategy);</a:t>
            </a:r>
          </a:p>
          <a:p>
            <a:r>
              <a:rPr lang="en-US" altLang="ko-KR" sz="1600"/>
              <a:t>cal.calculate</a:t>
            </a:r>
            <a:r>
              <a:rPr lang="en-US" altLang="ko-KR" sz="1600" smtClean="0"/>
              <a:t>();</a:t>
            </a:r>
            <a:endParaRPr lang="en-US" altLang="ko-KR" sz="1600"/>
          </a:p>
        </p:txBody>
      </p:sp>
      <p:sp>
        <p:nvSpPr>
          <p:cNvPr id="8" name="아래쪽 화살표 7"/>
          <p:cNvSpPr/>
          <p:nvPr/>
        </p:nvSpPr>
        <p:spPr>
          <a:xfrm>
            <a:off x="4319972" y="3717032"/>
            <a:ext cx="576064" cy="5760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804248" y="4739372"/>
            <a:ext cx="2228174" cy="92333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mtClean="0"/>
              <a:t>Calculator </a:t>
            </a:r>
            <a:r>
              <a:rPr lang="ko-KR" altLang="en-US" smtClean="0"/>
              <a:t>변경없이</a:t>
            </a:r>
            <a:endParaRPr lang="en-US" altLang="ko-KR" smtClean="0"/>
          </a:p>
          <a:p>
            <a:r>
              <a:rPr lang="ko-KR" altLang="en-US" smtClean="0"/>
              <a:t>새로운 가격정책</a:t>
            </a:r>
            <a:endParaRPr lang="en-US" altLang="ko-KR" smtClean="0"/>
          </a:p>
          <a:p>
            <a:r>
              <a:rPr lang="ko-KR" altLang="en-US" smtClean="0"/>
              <a:t>적용이 가능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475517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역할</a:t>
            </a:r>
            <a:r>
              <a:rPr lang="en-US" altLang="ko-KR" smtClean="0"/>
              <a:t>/</a:t>
            </a:r>
            <a:r>
              <a:rPr lang="ko-KR" altLang="en-US" smtClean="0"/>
              <a:t>추상화 예시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267215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만들려고 하는 것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54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971600" y="836712"/>
            <a:ext cx="4896544" cy="27363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smtClean="0"/>
              <a:t>영상 플레이 영역</a:t>
            </a:r>
            <a:endParaRPr lang="ko-KR" altLang="en-US" sz="1600"/>
          </a:p>
        </p:txBody>
      </p:sp>
      <p:sp>
        <p:nvSpPr>
          <p:cNvPr id="8" name="직사각형 7"/>
          <p:cNvSpPr/>
          <p:nvPr/>
        </p:nvSpPr>
        <p:spPr>
          <a:xfrm>
            <a:off x="1043608" y="908720"/>
            <a:ext cx="4680520" cy="2880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smtClean="0"/>
              <a:t>제목</a:t>
            </a:r>
            <a:endParaRPr lang="ko-KR" altLang="en-US" sz="1600"/>
          </a:p>
        </p:txBody>
      </p:sp>
      <p:sp>
        <p:nvSpPr>
          <p:cNvPr id="9" name="직사각형 8"/>
          <p:cNvSpPr/>
          <p:nvPr/>
        </p:nvSpPr>
        <p:spPr>
          <a:xfrm>
            <a:off x="1043608" y="3212976"/>
            <a:ext cx="4680520" cy="2880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smtClean="0"/>
              <a:t>Seekbar/</a:t>
            </a:r>
            <a:r>
              <a:rPr lang="ko-KR" altLang="en-US" sz="1600" smtClean="0"/>
              <a:t>볼륨 조절</a:t>
            </a:r>
            <a:endParaRPr lang="ko-KR" altLang="en-US" sz="1600"/>
          </a:p>
        </p:txBody>
      </p:sp>
      <p:sp>
        <p:nvSpPr>
          <p:cNvPr id="10" name="직사각형 9"/>
          <p:cNvSpPr/>
          <p:nvPr/>
        </p:nvSpPr>
        <p:spPr>
          <a:xfrm>
            <a:off x="4572000" y="1268760"/>
            <a:ext cx="1152128" cy="187220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smtClean="0"/>
              <a:t>추천</a:t>
            </a:r>
            <a:endParaRPr lang="en-US" altLang="ko-KR" sz="1600" smtClean="0"/>
          </a:p>
          <a:p>
            <a:pPr algn="ctr"/>
            <a:r>
              <a:rPr lang="ko-KR" altLang="en-US" sz="1600" smtClean="0"/>
              <a:t>리스트</a:t>
            </a:r>
            <a:endParaRPr lang="ko-KR" altLang="en-US" sz="1600"/>
          </a:p>
        </p:txBody>
      </p:sp>
      <p:sp>
        <p:nvSpPr>
          <p:cNvPr id="11" name="직사각형 10"/>
          <p:cNvSpPr/>
          <p:nvPr/>
        </p:nvSpPr>
        <p:spPr>
          <a:xfrm>
            <a:off x="3203848" y="3789040"/>
            <a:ext cx="4896544" cy="27363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smtClean="0"/>
              <a:t>영상 플레이 영역</a:t>
            </a:r>
            <a:endParaRPr lang="ko-KR" altLang="en-US" sz="1600"/>
          </a:p>
        </p:txBody>
      </p:sp>
      <p:sp>
        <p:nvSpPr>
          <p:cNvPr id="12" name="직사각형 11"/>
          <p:cNvSpPr/>
          <p:nvPr/>
        </p:nvSpPr>
        <p:spPr>
          <a:xfrm>
            <a:off x="3275856" y="3861048"/>
            <a:ext cx="4680520" cy="2880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smtClean="0"/>
              <a:t>기능 버튼</a:t>
            </a:r>
            <a:endParaRPr lang="ko-KR" altLang="en-US" sz="1600"/>
          </a:p>
        </p:txBody>
      </p:sp>
      <p:sp>
        <p:nvSpPr>
          <p:cNvPr id="13" name="직사각형 12"/>
          <p:cNvSpPr/>
          <p:nvPr/>
        </p:nvSpPr>
        <p:spPr>
          <a:xfrm>
            <a:off x="3275856" y="6165304"/>
            <a:ext cx="4680520" cy="2880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smtClean="0"/>
              <a:t>Seekbar/</a:t>
            </a:r>
            <a:r>
              <a:rPr lang="ko-KR" altLang="en-US" sz="1600" smtClean="0"/>
              <a:t>볼륨 조절</a:t>
            </a:r>
            <a:endParaRPr lang="ko-KR" altLang="en-US" sz="1600"/>
          </a:p>
        </p:txBody>
      </p:sp>
      <p:sp>
        <p:nvSpPr>
          <p:cNvPr id="14" name="직사각형 13"/>
          <p:cNvSpPr/>
          <p:nvPr/>
        </p:nvSpPr>
        <p:spPr>
          <a:xfrm>
            <a:off x="6804248" y="4221088"/>
            <a:ext cx="1152128" cy="187220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smtClean="0"/>
              <a:t>영상내</a:t>
            </a:r>
            <a:endParaRPr lang="en-US" altLang="ko-KR" sz="1600" smtClean="0"/>
          </a:p>
          <a:p>
            <a:pPr algn="ctr"/>
            <a:r>
              <a:rPr lang="ko-KR" altLang="en-US" sz="1600" smtClean="0"/>
              <a:t>주요지</a:t>
            </a:r>
            <a:r>
              <a:rPr lang="ko-KR" altLang="en-US" sz="1600"/>
              <a:t>점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40072" y="4365104"/>
            <a:ext cx="25891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mtClean="0"/>
              <a:t>영상을 플레이하고</a:t>
            </a:r>
            <a:endParaRPr lang="en-US" altLang="ko-KR" smtClean="0"/>
          </a:p>
          <a:p>
            <a:pPr algn="r"/>
            <a:r>
              <a:rPr lang="ko-KR" altLang="en-US" smtClean="0"/>
              <a:t>화면 위에 추가 뷰 표시</a:t>
            </a:r>
            <a:endParaRPr lang="ko-KR" altLang="en-US"/>
          </a:p>
        </p:txBody>
      </p:sp>
      <p:cxnSp>
        <p:nvCxnSpPr>
          <p:cNvPr id="17" name="직선 화살표 연결선 16"/>
          <p:cNvCxnSpPr/>
          <p:nvPr/>
        </p:nvCxnSpPr>
        <p:spPr>
          <a:xfrm flipH="1">
            <a:off x="1691680" y="2420888"/>
            <a:ext cx="936104" cy="19442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flipH="1" flipV="1">
            <a:off x="2829242" y="4797152"/>
            <a:ext cx="1598742" cy="5040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694466" y="1700808"/>
            <a:ext cx="21948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영상위에 추가 뷰는</a:t>
            </a:r>
            <a:endParaRPr lang="en-US" altLang="ko-KR" smtClean="0"/>
          </a:p>
          <a:p>
            <a:r>
              <a:rPr lang="ko-KR" altLang="en-US" smtClean="0"/>
              <a:t>컨텐츠 종류에 따라</a:t>
            </a:r>
            <a:endParaRPr lang="en-US" altLang="ko-KR" smtClean="0"/>
          </a:p>
          <a:p>
            <a:r>
              <a:rPr lang="ko-KR" altLang="en-US" smtClean="0"/>
              <a:t>다른 뷰가 표시됨</a:t>
            </a:r>
            <a:endParaRPr lang="ko-KR" altLang="en-US"/>
          </a:p>
        </p:txBody>
      </p:sp>
      <p:cxnSp>
        <p:nvCxnSpPr>
          <p:cNvPr id="22" name="직선 화살표 연결선 21"/>
          <p:cNvCxnSpPr/>
          <p:nvPr/>
        </p:nvCxnSpPr>
        <p:spPr>
          <a:xfrm>
            <a:off x="5364088" y="1052736"/>
            <a:ext cx="1330378" cy="4320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 flipV="1">
            <a:off x="5508104" y="2060848"/>
            <a:ext cx="1080120" cy="1016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>
            <a:stCxn id="9" idx="3"/>
          </p:cNvCxnSpPr>
          <p:nvPr/>
        </p:nvCxnSpPr>
        <p:spPr>
          <a:xfrm flipV="1">
            <a:off x="5724128" y="2564904"/>
            <a:ext cx="970338" cy="7920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 flipV="1">
            <a:off x="6372200" y="2624138"/>
            <a:ext cx="576064" cy="13809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 flipV="1">
            <a:off x="7596336" y="2708920"/>
            <a:ext cx="195578" cy="19793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 flipV="1">
            <a:off x="5940152" y="2708920"/>
            <a:ext cx="1152128" cy="3600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336027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역할 분리와 추상화가 되지 않은 코드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55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614553" y="836712"/>
            <a:ext cx="3743397" cy="569386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400" smtClean="0"/>
              <a:t>public class Player {</a:t>
            </a:r>
            <a:endParaRPr lang="en-US" altLang="ko-KR" sz="1400"/>
          </a:p>
          <a:p>
            <a:r>
              <a:rPr lang="en-US" altLang="ko-KR" sz="1400" smtClean="0"/>
              <a:t>    private TitleView titleView;</a:t>
            </a:r>
          </a:p>
          <a:p>
            <a:r>
              <a:rPr lang="en-US" altLang="ko-KR" sz="1400"/>
              <a:t> </a:t>
            </a:r>
            <a:r>
              <a:rPr lang="en-US" altLang="ko-KR" sz="1400" smtClean="0"/>
              <a:t>   private RecListView recListView;</a:t>
            </a:r>
            <a:endParaRPr lang="en-US" altLang="ko-KR" sz="1400"/>
          </a:p>
          <a:p>
            <a:r>
              <a:rPr lang="en-US" altLang="ko-KR" sz="1400" smtClean="0"/>
              <a:t>    private FuncButtonView funcButtonView;</a:t>
            </a:r>
          </a:p>
          <a:p>
            <a:r>
              <a:rPr lang="en-US" altLang="ko-KR" sz="1400"/>
              <a:t> </a:t>
            </a:r>
            <a:r>
              <a:rPr lang="en-US" altLang="ko-KR" sz="1400" smtClean="0"/>
              <a:t>   private ClipPointView clipPointView;</a:t>
            </a:r>
          </a:p>
          <a:p>
            <a:r>
              <a:rPr lang="en-US" altLang="ko-KR" sz="1400" smtClean="0"/>
              <a:t>    private </a:t>
            </a:r>
            <a:r>
              <a:rPr lang="en-US" altLang="ko-KR" sz="1400"/>
              <a:t>Controller controller</a:t>
            </a:r>
            <a:r>
              <a:rPr lang="en-US" altLang="ko-KR" sz="1400" smtClean="0"/>
              <a:t>;</a:t>
            </a:r>
          </a:p>
          <a:p>
            <a:r>
              <a:rPr lang="en-US" altLang="ko-KR" sz="1400"/>
              <a:t> </a:t>
            </a:r>
            <a:r>
              <a:rPr lang="en-US" altLang="ko-KR" sz="1400" smtClean="0"/>
              <a:t>   private boolean viewVisible;</a:t>
            </a:r>
          </a:p>
          <a:p>
            <a:r>
              <a:rPr lang="en-US" altLang="ko-KR" sz="1400" smtClean="0"/>
              <a:t>    private int mode = 0;</a:t>
            </a:r>
          </a:p>
          <a:p>
            <a:endParaRPr lang="en-US" altLang="ko-KR" sz="1400" smtClean="0"/>
          </a:p>
          <a:p>
            <a:r>
              <a:rPr lang="en-US" altLang="ko-KR" sz="1400" smtClean="0"/>
              <a:t>    private void initViewLayout() { …. }</a:t>
            </a:r>
            <a:endParaRPr lang="en-US" altLang="ko-KR" sz="1400"/>
          </a:p>
          <a:p>
            <a:r>
              <a:rPr lang="en-US" altLang="ko-KR" sz="1400" smtClean="0"/>
              <a:t>    private void toggleVisibility () {</a:t>
            </a:r>
          </a:p>
          <a:p>
            <a:r>
              <a:rPr lang="en-US" altLang="ko-KR" sz="1400"/>
              <a:t> </a:t>
            </a:r>
            <a:r>
              <a:rPr lang="en-US" altLang="ko-KR" sz="1400" smtClean="0"/>
              <a:t>       if (!viewShowing) {</a:t>
            </a:r>
          </a:p>
          <a:p>
            <a:r>
              <a:rPr lang="en-US" altLang="ko-KR" sz="1400" smtClean="0"/>
              <a:t>            if (mode == 0) {</a:t>
            </a:r>
          </a:p>
          <a:p>
            <a:r>
              <a:rPr lang="en-US" altLang="ko-KR" sz="1400" smtClean="0"/>
              <a:t>                titleView.show();</a:t>
            </a:r>
          </a:p>
          <a:p>
            <a:r>
              <a:rPr lang="en-US" altLang="ko-KR" sz="1400"/>
              <a:t> </a:t>
            </a:r>
            <a:r>
              <a:rPr lang="en-US" altLang="ko-KR" sz="1400" smtClean="0"/>
              <a:t>               recListView.show();</a:t>
            </a:r>
          </a:p>
          <a:p>
            <a:r>
              <a:rPr lang="en-US" altLang="ko-KR" sz="1400"/>
              <a:t> </a:t>
            </a:r>
            <a:r>
              <a:rPr lang="en-US" altLang="ko-KR" sz="1400" smtClean="0"/>
              <a:t>           } else if (mode == 1) {</a:t>
            </a:r>
          </a:p>
          <a:p>
            <a:r>
              <a:rPr lang="en-US" altLang="ko-KR" sz="1400"/>
              <a:t> </a:t>
            </a:r>
            <a:r>
              <a:rPr lang="en-US" altLang="ko-KR" sz="1400" smtClean="0"/>
              <a:t>               …</a:t>
            </a:r>
            <a:endParaRPr lang="en-US" altLang="ko-KR" sz="1400"/>
          </a:p>
          <a:p>
            <a:r>
              <a:rPr lang="en-US" altLang="ko-KR" sz="1400" smtClean="0"/>
              <a:t>            }</a:t>
            </a:r>
          </a:p>
          <a:p>
            <a:r>
              <a:rPr lang="en-US" altLang="ko-KR" sz="1400"/>
              <a:t> </a:t>
            </a:r>
            <a:r>
              <a:rPr lang="en-US" altLang="ko-KR" sz="1400" smtClean="0"/>
              <a:t>           controller.show();</a:t>
            </a:r>
            <a:endParaRPr lang="en-US" altLang="ko-KR" sz="1400"/>
          </a:p>
          <a:p>
            <a:r>
              <a:rPr lang="en-US" altLang="ko-KR" sz="1400" smtClean="0"/>
              <a:t>        } else {</a:t>
            </a:r>
          </a:p>
          <a:p>
            <a:r>
              <a:rPr lang="en-US" altLang="ko-KR" sz="1400" smtClean="0"/>
              <a:t>            // </a:t>
            </a:r>
            <a:r>
              <a:rPr lang="ko-KR" altLang="en-US" sz="1400" smtClean="0"/>
              <a:t>비슷한 </a:t>
            </a:r>
            <a:r>
              <a:rPr lang="en-US" altLang="ko-KR" sz="1400" smtClean="0"/>
              <a:t>if-else</a:t>
            </a:r>
            <a:r>
              <a:rPr lang="ko-KR" altLang="en-US" sz="1400" smtClean="0"/>
              <a:t>와 </a:t>
            </a:r>
            <a:r>
              <a:rPr lang="en-US" altLang="ko-KR" sz="1400" smtClean="0"/>
              <a:t>hide() </a:t>
            </a:r>
            <a:r>
              <a:rPr lang="ko-KR" altLang="en-US" sz="1400" smtClean="0"/>
              <a:t>호출</a:t>
            </a:r>
            <a:endParaRPr lang="en-US" altLang="ko-KR" sz="1400"/>
          </a:p>
          <a:p>
            <a:r>
              <a:rPr lang="en-US" altLang="ko-KR" sz="1400" smtClean="0"/>
              <a:t>        }</a:t>
            </a:r>
            <a:endParaRPr lang="en-US" altLang="ko-KR" sz="1400"/>
          </a:p>
          <a:p>
            <a:r>
              <a:rPr lang="en-US" altLang="ko-KR" sz="1400" smtClean="0"/>
              <a:t>    }</a:t>
            </a:r>
          </a:p>
          <a:p>
            <a:endParaRPr lang="en-US" altLang="ko-KR" sz="1400"/>
          </a:p>
          <a:p>
            <a:r>
              <a:rPr lang="en-US" altLang="ko-KR" sz="1400" smtClean="0"/>
              <a:t>    private void play() { … }</a:t>
            </a:r>
          </a:p>
          <a:p>
            <a:r>
              <a:rPr lang="en-US" altLang="ko-KR" sz="1400"/>
              <a:t>}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11697736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역할 분리와 추상화가 되지 않은 코드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56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382461" y="836712"/>
            <a:ext cx="3743397" cy="569386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400" smtClean="0"/>
              <a:t>public class Player {</a:t>
            </a:r>
            <a:endParaRPr lang="en-US" altLang="ko-KR" sz="1400"/>
          </a:p>
          <a:p>
            <a:r>
              <a:rPr lang="en-US" altLang="ko-KR" sz="1400" smtClean="0"/>
              <a:t>    private TitleView titleView;</a:t>
            </a:r>
          </a:p>
          <a:p>
            <a:r>
              <a:rPr lang="en-US" altLang="ko-KR" sz="1400"/>
              <a:t> </a:t>
            </a:r>
            <a:r>
              <a:rPr lang="en-US" altLang="ko-KR" sz="1400" smtClean="0"/>
              <a:t>   private RecListView recListView;</a:t>
            </a:r>
            <a:endParaRPr lang="en-US" altLang="ko-KR" sz="1400"/>
          </a:p>
          <a:p>
            <a:r>
              <a:rPr lang="en-US" altLang="ko-KR" sz="1400" smtClean="0"/>
              <a:t>    private FuncButtonView funcButtonView;</a:t>
            </a:r>
          </a:p>
          <a:p>
            <a:r>
              <a:rPr lang="en-US" altLang="ko-KR" sz="1400"/>
              <a:t> </a:t>
            </a:r>
            <a:r>
              <a:rPr lang="en-US" altLang="ko-KR" sz="1400" smtClean="0"/>
              <a:t>   private ClipPointView clipPointView;</a:t>
            </a:r>
          </a:p>
          <a:p>
            <a:r>
              <a:rPr lang="en-US" altLang="ko-KR" sz="1400" smtClean="0"/>
              <a:t>    private </a:t>
            </a:r>
            <a:r>
              <a:rPr lang="en-US" altLang="ko-KR" sz="1400"/>
              <a:t>Controller controller</a:t>
            </a:r>
            <a:r>
              <a:rPr lang="en-US" altLang="ko-KR" sz="1400" smtClean="0"/>
              <a:t>;</a:t>
            </a:r>
          </a:p>
          <a:p>
            <a:r>
              <a:rPr lang="en-US" altLang="ko-KR" sz="1400"/>
              <a:t> </a:t>
            </a:r>
            <a:r>
              <a:rPr lang="en-US" altLang="ko-KR" sz="1400" smtClean="0"/>
              <a:t>   private boolean viewVisible;</a:t>
            </a:r>
          </a:p>
          <a:p>
            <a:r>
              <a:rPr lang="en-US" altLang="ko-KR" sz="1400" smtClean="0"/>
              <a:t>    private int mode = 0;</a:t>
            </a:r>
          </a:p>
          <a:p>
            <a:endParaRPr lang="en-US" altLang="ko-KR" sz="1400" smtClean="0"/>
          </a:p>
          <a:p>
            <a:r>
              <a:rPr lang="en-US" altLang="ko-KR" sz="1400" smtClean="0"/>
              <a:t>    private void initViewLayout() { …. }</a:t>
            </a:r>
            <a:endParaRPr lang="en-US" altLang="ko-KR" sz="1400"/>
          </a:p>
          <a:p>
            <a:r>
              <a:rPr lang="en-US" altLang="ko-KR" sz="1400" smtClean="0"/>
              <a:t>    private void toggleVisibility () {</a:t>
            </a:r>
          </a:p>
          <a:p>
            <a:r>
              <a:rPr lang="en-US" altLang="ko-KR" sz="1400"/>
              <a:t> </a:t>
            </a:r>
            <a:r>
              <a:rPr lang="en-US" altLang="ko-KR" sz="1400" smtClean="0"/>
              <a:t>       if (!viewShowing) {</a:t>
            </a:r>
          </a:p>
          <a:p>
            <a:r>
              <a:rPr lang="en-US" altLang="ko-KR" sz="1400" smtClean="0"/>
              <a:t>            if (mode == 0) {</a:t>
            </a:r>
          </a:p>
          <a:p>
            <a:r>
              <a:rPr lang="en-US" altLang="ko-KR" sz="1400" smtClean="0"/>
              <a:t>                titleView.show();</a:t>
            </a:r>
          </a:p>
          <a:p>
            <a:r>
              <a:rPr lang="en-US" altLang="ko-KR" sz="1400"/>
              <a:t> </a:t>
            </a:r>
            <a:r>
              <a:rPr lang="en-US" altLang="ko-KR" sz="1400" smtClean="0"/>
              <a:t>               recListView.show();</a:t>
            </a:r>
          </a:p>
          <a:p>
            <a:r>
              <a:rPr lang="en-US" altLang="ko-KR" sz="1400"/>
              <a:t> </a:t>
            </a:r>
            <a:r>
              <a:rPr lang="en-US" altLang="ko-KR" sz="1400" smtClean="0"/>
              <a:t>           } else if (mode == 1) {</a:t>
            </a:r>
          </a:p>
          <a:p>
            <a:r>
              <a:rPr lang="en-US" altLang="ko-KR" sz="1400"/>
              <a:t> </a:t>
            </a:r>
            <a:r>
              <a:rPr lang="en-US" altLang="ko-KR" sz="1400" smtClean="0"/>
              <a:t>               …</a:t>
            </a:r>
            <a:endParaRPr lang="en-US" altLang="ko-KR" sz="1400"/>
          </a:p>
          <a:p>
            <a:r>
              <a:rPr lang="en-US" altLang="ko-KR" sz="1400" smtClean="0"/>
              <a:t>            }</a:t>
            </a:r>
          </a:p>
          <a:p>
            <a:r>
              <a:rPr lang="en-US" altLang="ko-KR" sz="1400"/>
              <a:t> </a:t>
            </a:r>
            <a:r>
              <a:rPr lang="en-US" altLang="ko-KR" sz="1400" smtClean="0"/>
              <a:t>           controller.show();</a:t>
            </a:r>
            <a:endParaRPr lang="en-US" altLang="ko-KR" sz="1400"/>
          </a:p>
          <a:p>
            <a:r>
              <a:rPr lang="en-US" altLang="ko-KR" sz="1400" smtClean="0"/>
              <a:t>        } else {</a:t>
            </a:r>
          </a:p>
          <a:p>
            <a:r>
              <a:rPr lang="en-US" altLang="ko-KR" sz="1400" smtClean="0"/>
              <a:t>            // </a:t>
            </a:r>
            <a:r>
              <a:rPr lang="ko-KR" altLang="en-US" sz="1400" smtClean="0"/>
              <a:t>비슷한 </a:t>
            </a:r>
            <a:r>
              <a:rPr lang="en-US" altLang="ko-KR" sz="1400" smtClean="0"/>
              <a:t>if-else</a:t>
            </a:r>
            <a:r>
              <a:rPr lang="ko-KR" altLang="en-US" sz="1400" smtClean="0"/>
              <a:t>와 </a:t>
            </a:r>
            <a:r>
              <a:rPr lang="en-US" altLang="ko-KR" sz="1400" smtClean="0"/>
              <a:t>hide() </a:t>
            </a:r>
            <a:r>
              <a:rPr lang="ko-KR" altLang="en-US" sz="1400" smtClean="0"/>
              <a:t>호출</a:t>
            </a:r>
            <a:endParaRPr lang="en-US" altLang="ko-KR" sz="1400"/>
          </a:p>
          <a:p>
            <a:r>
              <a:rPr lang="en-US" altLang="ko-KR" sz="1400" smtClean="0"/>
              <a:t>        }</a:t>
            </a:r>
            <a:endParaRPr lang="en-US" altLang="ko-KR" sz="1400"/>
          </a:p>
          <a:p>
            <a:r>
              <a:rPr lang="en-US" altLang="ko-KR" sz="1400" smtClean="0"/>
              <a:t>    }</a:t>
            </a:r>
            <a:endParaRPr lang="en-US" altLang="ko-KR" sz="1400"/>
          </a:p>
          <a:p>
            <a:r>
              <a:rPr lang="en-US" altLang="ko-KR" sz="1400" smtClean="0"/>
              <a:t>    public void play() { … }</a:t>
            </a:r>
          </a:p>
          <a:p>
            <a:r>
              <a:rPr lang="en-US" altLang="ko-KR" sz="1400"/>
              <a:t> </a:t>
            </a:r>
            <a:r>
              <a:rPr lang="en-US" altLang="ko-KR" sz="1400" smtClean="0"/>
              <a:t>   public void stop() { … }</a:t>
            </a:r>
          </a:p>
          <a:p>
            <a:r>
              <a:rPr lang="en-US" altLang="ko-KR" sz="1400"/>
              <a:t>}</a:t>
            </a:r>
            <a:endParaRPr lang="ko-KR" altLang="en-US" sz="1400"/>
          </a:p>
        </p:txBody>
      </p:sp>
      <p:sp>
        <p:nvSpPr>
          <p:cNvPr id="5" name="TextBox 4"/>
          <p:cNvSpPr txBox="1"/>
          <p:nvPr/>
        </p:nvSpPr>
        <p:spPr>
          <a:xfrm>
            <a:off x="472314" y="5862702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영상 플레이어</a:t>
            </a: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23827" y="2780928"/>
            <a:ext cx="21948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뷰들의 레이아웃</a:t>
            </a:r>
            <a:r>
              <a:rPr lang="en-US" altLang="ko-KR"/>
              <a:t> </a:t>
            </a:r>
            <a:r>
              <a:rPr lang="ko-KR" altLang="en-US" smtClean="0"/>
              <a:t>및</a:t>
            </a:r>
            <a:endParaRPr lang="en-US" altLang="ko-KR" smtClean="0"/>
          </a:p>
          <a:p>
            <a:r>
              <a:rPr lang="ko-KR" altLang="en-US" smtClean="0"/>
              <a:t>보임</a:t>
            </a:r>
            <a:r>
              <a:rPr lang="en-US" altLang="ko-KR" smtClean="0"/>
              <a:t>/</a:t>
            </a:r>
            <a:r>
              <a:rPr lang="ko-KR" altLang="en-US" smtClean="0"/>
              <a:t>안보임 관리</a:t>
            </a:r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228184" y="3635732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뭔가 뷰들의 공통점</a:t>
            </a:r>
            <a:endParaRPr lang="ko-KR" altLang="en-US"/>
          </a:p>
        </p:txBody>
      </p:sp>
      <p:sp>
        <p:nvSpPr>
          <p:cNvPr id="8" name="오른쪽 화살표 7"/>
          <p:cNvSpPr/>
          <p:nvPr/>
        </p:nvSpPr>
        <p:spPr>
          <a:xfrm>
            <a:off x="2267744" y="2996952"/>
            <a:ext cx="432048" cy="21602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오른쪽 화살표 8"/>
          <p:cNvSpPr/>
          <p:nvPr/>
        </p:nvSpPr>
        <p:spPr>
          <a:xfrm>
            <a:off x="2123728" y="5949280"/>
            <a:ext cx="504056" cy="21602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왼쪽 화살표 10"/>
          <p:cNvSpPr/>
          <p:nvPr/>
        </p:nvSpPr>
        <p:spPr>
          <a:xfrm>
            <a:off x="5004048" y="3676382"/>
            <a:ext cx="1224136" cy="256674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왼쪽 화살표 11"/>
          <p:cNvSpPr/>
          <p:nvPr/>
        </p:nvSpPr>
        <p:spPr>
          <a:xfrm>
            <a:off x="4499992" y="2348880"/>
            <a:ext cx="1800200" cy="256674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6300192" y="2206605"/>
            <a:ext cx="28200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mode</a:t>
            </a:r>
            <a:r>
              <a:rPr lang="ko-KR" altLang="en-US" smtClean="0"/>
              <a:t>에 따라</a:t>
            </a:r>
            <a:endParaRPr lang="en-US" altLang="ko-KR" smtClean="0"/>
          </a:p>
          <a:p>
            <a:r>
              <a:rPr lang="ko-KR" altLang="en-US" smtClean="0"/>
              <a:t>사용되는 뷰 및 배치 다름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72157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Player</a:t>
            </a:r>
            <a:r>
              <a:rPr lang="ko-KR" altLang="en-US" smtClean="0"/>
              <a:t>로부터 레이아웃 관리 역할 분리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57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28596" y="863181"/>
            <a:ext cx="3743397" cy="569386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400" smtClean="0"/>
              <a:t>public class Player {</a:t>
            </a:r>
            <a:endParaRPr lang="en-US" altLang="ko-KR" sz="1400"/>
          </a:p>
          <a:p>
            <a:r>
              <a:rPr lang="en-US" altLang="ko-KR" sz="1400" smtClean="0"/>
              <a:t>    private TitleView titleView;</a:t>
            </a:r>
          </a:p>
          <a:p>
            <a:r>
              <a:rPr lang="en-US" altLang="ko-KR" sz="1400"/>
              <a:t> </a:t>
            </a:r>
            <a:r>
              <a:rPr lang="en-US" altLang="ko-KR" sz="1400" smtClean="0"/>
              <a:t>   private RecListView recListView;</a:t>
            </a:r>
            <a:endParaRPr lang="en-US" altLang="ko-KR" sz="1400"/>
          </a:p>
          <a:p>
            <a:r>
              <a:rPr lang="en-US" altLang="ko-KR" sz="1400" smtClean="0"/>
              <a:t>    private FuncButtonView funcButtonView;</a:t>
            </a:r>
          </a:p>
          <a:p>
            <a:r>
              <a:rPr lang="en-US" altLang="ko-KR" sz="1400"/>
              <a:t> </a:t>
            </a:r>
            <a:r>
              <a:rPr lang="en-US" altLang="ko-KR" sz="1400" smtClean="0"/>
              <a:t>   private ClipPointView clipPointView;</a:t>
            </a:r>
          </a:p>
          <a:p>
            <a:r>
              <a:rPr lang="en-US" altLang="ko-KR" sz="1400" smtClean="0"/>
              <a:t>    private </a:t>
            </a:r>
            <a:r>
              <a:rPr lang="en-US" altLang="ko-KR" sz="1400"/>
              <a:t>Controller controller</a:t>
            </a:r>
            <a:r>
              <a:rPr lang="en-US" altLang="ko-KR" sz="1400" smtClean="0"/>
              <a:t>;</a:t>
            </a:r>
          </a:p>
          <a:p>
            <a:r>
              <a:rPr lang="en-US" altLang="ko-KR" sz="1400"/>
              <a:t> </a:t>
            </a:r>
            <a:r>
              <a:rPr lang="en-US" altLang="ko-KR" sz="1400" smtClean="0"/>
              <a:t>   private boolean viewVisible;</a:t>
            </a:r>
          </a:p>
          <a:p>
            <a:r>
              <a:rPr lang="en-US" altLang="ko-KR" sz="1400" smtClean="0"/>
              <a:t>    private int mode = 0;</a:t>
            </a:r>
          </a:p>
          <a:p>
            <a:endParaRPr lang="en-US" altLang="ko-KR" sz="1400" smtClean="0"/>
          </a:p>
          <a:p>
            <a:r>
              <a:rPr lang="en-US" altLang="ko-KR" sz="1400" smtClean="0"/>
              <a:t>    private void initViewLayout() { …. }</a:t>
            </a:r>
            <a:endParaRPr lang="en-US" altLang="ko-KR" sz="1400"/>
          </a:p>
          <a:p>
            <a:r>
              <a:rPr lang="en-US" altLang="ko-KR" sz="1400" smtClean="0"/>
              <a:t>    private void toggleVisibility () {</a:t>
            </a:r>
          </a:p>
          <a:p>
            <a:r>
              <a:rPr lang="en-US" altLang="ko-KR" sz="1400"/>
              <a:t> </a:t>
            </a:r>
            <a:r>
              <a:rPr lang="en-US" altLang="ko-KR" sz="1400" smtClean="0"/>
              <a:t>       if (!viewShowing) {</a:t>
            </a:r>
          </a:p>
          <a:p>
            <a:r>
              <a:rPr lang="en-US" altLang="ko-KR" sz="1400" smtClean="0"/>
              <a:t>            if (mode == 0) {</a:t>
            </a:r>
          </a:p>
          <a:p>
            <a:r>
              <a:rPr lang="en-US" altLang="ko-KR" sz="1400" smtClean="0"/>
              <a:t>                titleView.show();</a:t>
            </a:r>
          </a:p>
          <a:p>
            <a:r>
              <a:rPr lang="en-US" altLang="ko-KR" sz="1400"/>
              <a:t> </a:t>
            </a:r>
            <a:r>
              <a:rPr lang="en-US" altLang="ko-KR" sz="1400" smtClean="0"/>
              <a:t>               recListView.show();</a:t>
            </a:r>
          </a:p>
          <a:p>
            <a:r>
              <a:rPr lang="en-US" altLang="ko-KR" sz="1400"/>
              <a:t> </a:t>
            </a:r>
            <a:r>
              <a:rPr lang="en-US" altLang="ko-KR" sz="1400" smtClean="0"/>
              <a:t>           } else if (mode == 1) {</a:t>
            </a:r>
          </a:p>
          <a:p>
            <a:r>
              <a:rPr lang="en-US" altLang="ko-KR" sz="1400"/>
              <a:t> </a:t>
            </a:r>
            <a:r>
              <a:rPr lang="en-US" altLang="ko-KR" sz="1400" smtClean="0"/>
              <a:t>               …</a:t>
            </a:r>
            <a:endParaRPr lang="en-US" altLang="ko-KR" sz="1400"/>
          </a:p>
          <a:p>
            <a:r>
              <a:rPr lang="en-US" altLang="ko-KR" sz="1400" smtClean="0"/>
              <a:t>            }</a:t>
            </a:r>
          </a:p>
          <a:p>
            <a:r>
              <a:rPr lang="en-US" altLang="ko-KR" sz="1400"/>
              <a:t> </a:t>
            </a:r>
            <a:r>
              <a:rPr lang="en-US" altLang="ko-KR" sz="1400" smtClean="0"/>
              <a:t>           controller.show();</a:t>
            </a:r>
            <a:endParaRPr lang="en-US" altLang="ko-KR" sz="1400"/>
          </a:p>
          <a:p>
            <a:r>
              <a:rPr lang="en-US" altLang="ko-KR" sz="1400" smtClean="0"/>
              <a:t>        } else {</a:t>
            </a:r>
          </a:p>
          <a:p>
            <a:r>
              <a:rPr lang="en-US" altLang="ko-KR" sz="1400" smtClean="0"/>
              <a:t>            // </a:t>
            </a:r>
            <a:r>
              <a:rPr lang="ko-KR" altLang="en-US" sz="1400" smtClean="0"/>
              <a:t>비슷한 </a:t>
            </a:r>
            <a:r>
              <a:rPr lang="en-US" altLang="ko-KR" sz="1400" smtClean="0"/>
              <a:t>if-else</a:t>
            </a:r>
            <a:r>
              <a:rPr lang="ko-KR" altLang="en-US" sz="1400" smtClean="0"/>
              <a:t>와 </a:t>
            </a:r>
            <a:r>
              <a:rPr lang="en-US" altLang="ko-KR" sz="1400" smtClean="0"/>
              <a:t>hide() </a:t>
            </a:r>
            <a:r>
              <a:rPr lang="ko-KR" altLang="en-US" sz="1400" smtClean="0"/>
              <a:t>호출</a:t>
            </a:r>
            <a:endParaRPr lang="en-US" altLang="ko-KR" sz="1400"/>
          </a:p>
          <a:p>
            <a:r>
              <a:rPr lang="en-US" altLang="ko-KR" sz="1400" smtClean="0"/>
              <a:t>        }</a:t>
            </a:r>
            <a:endParaRPr lang="en-US" altLang="ko-KR" sz="1400"/>
          </a:p>
          <a:p>
            <a:r>
              <a:rPr lang="en-US" altLang="ko-KR" sz="1400" smtClean="0"/>
              <a:t>    }</a:t>
            </a:r>
            <a:endParaRPr lang="en-US" altLang="ko-KR" sz="1400"/>
          </a:p>
          <a:p>
            <a:r>
              <a:rPr lang="en-US" altLang="ko-KR" sz="1400" smtClean="0"/>
              <a:t>    public void play() { … }</a:t>
            </a:r>
          </a:p>
          <a:p>
            <a:r>
              <a:rPr lang="en-US" altLang="ko-KR" sz="1400"/>
              <a:t> </a:t>
            </a:r>
            <a:r>
              <a:rPr lang="en-US" altLang="ko-KR" sz="1400" smtClean="0"/>
              <a:t>   public void stop() { … }</a:t>
            </a:r>
          </a:p>
          <a:p>
            <a:r>
              <a:rPr lang="en-US" altLang="ko-KR" sz="1400"/>
              <a:t>}</a:t>
            </a:r>
            <a:endParaRPr lang="ko-KR" altLang="en-US" sz="1400"/>
          </a:p>
        </p:txBody>
      </p:sp>
      <p:sp>
        <p:nvSpPr>
          <p:cNvPr id="5" name="오른쪽 화살표 4"/>
          <p:cNvSpPr/>
          <p:nvPr/>
        </p:nvSpPr>
        <p:spPr>
          <a:xfrm>
            <a:off x="3929058" y="3066110"/>
            <a:ext cx="936104" cy="720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004048" y="826339"/>
            <a:ext cx="3718696" cy="206210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600" smtClean="0"/>
              <a:t>public class Player {</a:t>
            </a:r>
            <a:endParaRPr lang="en-US" altLang="ko-KR" sz="1600"/>
          </a:p>
          <a:p>
            <a:r>
              <a:rPr lang="en-US" altLang="ko-KR" sz="1600" smtClean="0"/>
              <a:t>    private ViewLayout layout;</a:t>
            </a:r>
          </a:p>
          <a:p>
            <a:r>
              <a:rPr lang="en-US" altLang="ko-KR" sz="1600" smtClean="0"/>
              <a:t>    private void onTouch() {</a:t>
            </a:r>
          </a:p>
          <a:p>
            <a:r>
              <a:rPr lang="en-US" altLang="ko-KR" sz="1600"/>
              <a:t> </a:t>
            </a:r>
            <a:r>
              <a:rPr lang="en-US" altLang="ko-KR" sz="1600" smtClean="0"/>
              <a:t>       layout.toggleVisibility();</a:t>
            </a:r>
          </a:p>
          <a:p>
            <a:r>
              <a:rPr lang="en-US" altLang="ko-KR" sz="1600" smtClean="0"/>
              <a:t>    }</a:t>
            </a:r>
            <a:endParaRPr lang="en-US" altLang="ko-KR" sz="1600"/>
          </a:p>
          <a:p>
            <a:r>
              <a:rPr lang="en-US" altLang="ko-KR" sz="1600" smtClean="0"/>
              <a:t>    public void play() { … }</a:t>
            </a:r>
          </a:p>
          <a:p>
            <a:r>
              <a:rPr lang="en-US" altLang="ko-KR" sz="1600"/>
              <a:t> </a:t>
            </a:r>
            <a:r>
              <a:rPr lang="en-US" altLang="ko-KR" sz="1600" smtClean="0"/>
              <a:t>   public void stop() { … }</a:t>
            </a:r>
          </a:p>
          <a:p>
            <a:r>
              <a:rPr lang="en-US" altLang="ko-KR" sz="1600"/>
              <a:t>}</a:t>
            </a:r>
            <a:endParaRPr lang="ko-KR" altLang="en-US" sz="1600"/>
          </a:p>
        </p:txBody>
      </p:sp>
      <p:sp>
        <p:nvSpPr>
          <p:cNvPr id="7" name="TextBox 6"/>
          <p:cNvSpPr txBox="1"/>
          <p:nvPr/>
        </p:nvSpPr>
        <p:spPr>
          <a:xfrm>
            <a:off x="5004048" y="3079996"/>
            <a:ext cx="3658246" cy="329320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600" smtClean="0"/>
              <a:t>public class ViewLayout {</a:t>
            </a:r>
            <a:endParaRPr lang="en-US" altLang="ko-KR" sz="1600"/>
          </a:p>
          <a:p>
            <a:r>
              <a:rPr lang="en-US" altLang="ko-KR" sz="1600" smtClean="0"/>
              <a:t>    private TitleView titleView;</a:t>
            </a:r>
          </a:p>
          <a:p>
            <a:r>
              <a:rPr lang="en-US" altLang="ko-KR" sz="1600"/>
              <a:t> </a:t>
            </a:r>
            <a:r>
              <a:rPr lang="en-US" altLang="ko-KR" sz="1600" smtClean="0"/>
              <a:t>   private RecListView recListView;</a:t>
            </a:r>
          </a:p>
          <a:p>
            <a:r>
              <a:rPr lang="en-US" altLang="ko-KR" sz="1600" smtClean="0"/>
              <a:t>    …</a:t>
            </a:r>
          </a:p>
          <a:p>
            <a:r>
              <a:rPr lang="en-US" altLang="ko-KR" sz="1600" smtClean="0"/>
              <a:t>    private </a:t>
            </a:r>
            <a:r>
              <a:rPr lang="en-US" altLang="ko-KR" sz="1600"/>
              <a:t>Controller controller</a:t>
            </a:r>
            <a:r>
              <a:rPr lang="en-US" altLang="ko-KR" sz="1600" smtClean="0"/>
              <a:t>;</a:t>
            </a:r>
          </a:p>
          <a:p>
            <a:r>
              <a:rPr lang="en-US" altLang="ko-KR" sz="1600"/>
              <a:t> </a:t>
            </a:r>
            <a:r>
              <a:rPr lang="en-US" altLang="ko-KR" sz="1600" smtClean="0"/>
              <a:t>   private boolean viewVisible;</a:t>
            </a:r>
          </a:p>
          <a:p>
            <a:r>
              <a:rPr lang="en-US" altLang="ko-KR" sz="1600" smtClean="0"/>
              <a:t>    private int mode = 0;</a:t>
            </a:r>
          </a:p>
          <a:p>
            <a:endParaRPr lang="en-US" altLang="ko-KR" sz="1600" smtClean="0"/>
          </a:p>
          <a:p>
            <a:r>
              <a:rPr lang="en-US" altLang="ko-KR" sz="1600" smtClean="0"/>
              <a:t>    private void initViewLayout() { …. }</a:t>
            </a:r>
            <a:endParaRPr lang="en-US" altLang="ko-KR" sz="1600"/>
          </a:p>
          <a:p>
            <a:r>
              <a:rPr lang="en-US" altLang="ko-KR" sz="1600" smtClean="0"/>
              <a:t>    public void toggleVisibility () {</a:t>
            </a:r>
          </a:p>
          <a:p>
            <a:r>
              <a:rPr lang="en-US" altLang="ko-KR" sz="1600" smtClean="0"/>
              <a:t>       …</a:t>
            </a:r>
            <a:endParaRPr lang="en-US" altLang="ko-KR" sz="1600"/>
          </a:p>
          <a:p>
            <a:r>
              <a:rPr lang="en-US" altLang="ko-KR" sz="1600" smtClean="0"/>
              <a:t>    }</a:t>
            </a:r>
          </a:p>
          <a:p>
            <a:r>
              <a:rPr lang="en-US" altLang="ko-KR" sz="1600" smtClean="0"/>
              <a:t>}</a:t>
            </a:r>
            <a:endParaRPr lang="ko-KR" altLang="en-US" sz="1600"/>
          </a:p>
        </p:txBody>
      </p:sp>
    </p:spTree>
    <p:extLst>
      <p:ext uri="{BB962C8B-B14F-4D97-AF65-F5344CB8AC3E}">
        <p14:creationId xmlns:p14="http://schemas.microsoft.com/office/powerpoint/2010/main" val="316265254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View </a:t>
            </a:r>
            <a:r>
              <a:rPr lang="ko-KR" altLang="en-US" smtClean="0"/>
              <a:t>들의 추상화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58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23528" y="1268760"/>
            <a:ext cx="3743397" cy="39703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400" smtClean="0"/>
              <a:t>public class ViewLayout {</a:t>
            </a:r>
            <a:endParaRPr lang="en-US" altLang="ko-KR" sz="1400"/>
          </a:p>
          <a:p>
            <a:r>
              <a:rPr lang="en-US" altLang="ko-KR" sz="1400" smtClean="0"/>
              <a:t>    private TitleView titleView;</a:t>
            </a:r>
          </a:p>
          <a:p>
            <a:r>
              <a:rPr lang="en-US" altLang="ko-KR" sz="1400"/>
              <a:t> </a:t>
            </a:r>
            <a:r>
              <a:rPr lang="en-US" altLang="ko-KR" sz="1400" smtClean="0"/>
              <a:t>   private RecListView recListView;</a:t>
            </a:r>
            <a:endParaRPr lang="en-US" altLang="ko-KR" sz="1400"/>
          </a:p>
          <a:p>
            <a:r>
              <a:rPr lang="en-US" altLang="ko-KR" sz="1400" smtClean="0"/>
              <a:t>    private FuncButtonView funcButtonView;</a:t>
            </a:r>
          </a:p>
          <a:p>
            <a:r>
              <a:rPr lang="en-US" altLang="ko-KR" sz="1400"/>
              <a:t> </a:t>
            </a:r>
            <a:r>
              <a:rPr lang="en-US" altLang="ko-KR" sz="1400" smtClean="0"/>
              <a:t>   private ClipPointView clipPointView;</a:t>
            </a:r>
          </a:p>
          <a:p>
            <a:r>
              <a:rPr lang="en-US" altLang="ko-KR" sz="1400" smtClean="0"/>
              <a:t>    private </a:t>
            </a:r>
            <a:r>
              <a:rPr lang="en-US" altLang="ko-KR" sz="1400"/>
              <a:t>Controller controller</a:t>
            </a:r>
            <a:r>
              <a:rPr lang="en-US" altLang="ko-KR" sz="1400" smtClean="0"/>
              <a:t>;</a:t>
            </a:r>
          </a:p>
          <a:p>
            <a:r>
              <a:rPr lang="en-US" altLang="ko-KR" sz="1400"/>
              <a:t> </a:t>
            </a:r>
            <a:r>
              <a:rPr lang="en-US" altLang="ko-KR" sz="1400" smtClean="0"/>
              <a:t>   private boolean viewVisible;</a:t>
            </a:r>
          </a:p>
          <a:p>
            <a:r>
              <a:rPr lang="en-US" altLang="ko-KR" sz="1400" smtClean="0"/>
              <a:t>    private int mode = 0;</a:t>
            </a:r>
          </a:p>
          <a:p>
            <a:endParaRPr lang="en-US" altLang="ko-KR" sz="1400" smtClean="0"/>
          </a:p>
          <a:p>
            <a:r>
              <a:rPr lang="en-US" altLang="ko-KR" sz="1400" smtClean="0"/>
              <a:t>    private void initViewLayout() { …. }</a:t>
            </a:r>
            <a:endParaRPr lang="en-US" altLang="ko-KR" sz="1400"/>
          </a:p>
          <a:p>
            <a:r>
              <a:rPr lang="en-US" altLang="ko-KR" sz="1400" smtClean="0"/>
              <a:t>    public void toggleVisibility () {</a:t>
            </a:r>
          </a:p>
          <a:p>
            <a:r>
              <a:rPr lang="en-US" altLang="ko-KR" sz="1400"/>
              <a:t> </a:t>
            </a:r>
            <a:r>
              <a:rPr lang="en-US" altLang="ko-KR" sz="1400" smtClean="0"/>
              <a:t>       if (!viewShowing) {</a:t>
            </a:r>
          </a:p>
          <a:p>
            <a:r>
              <a:rPr lang="en-US" altLang="ko-KR" sz="1400"/>
              <a:t> </a:t>
            </a:r>
            <a:r>
              <a:rPr lang="en-US" altLang="ko-KR" sz="1400" smtClean="0"/>
              <a:t>           …</a:t>
            </a:r>
          </a:p>
          <a:p>
            <a:r>
              <a:rPr lang="en-US" altLang="ko-KR" sz="1400" smtClean="0"/>
              <a:t>        } else {</a:t>
            </a:r>
          </a:p>
          <a:p>
            <a:r>
              <a:rPr lang="en-US" altLang="ko-KR" sz="1400" smtClean="0"/>
              <a:t>            …</a:t>
            </a:r>
            <a:endParaRPr lang="en-US" altLang="ko-KR" sz="1400"/>
          </a:p>
          <a:p>
            <a:r>
              <a:rPr lang="en-US" altLang="ko-KR" sz="1400" smtClean="0"/>
              <a:t>        }</a:t>
            </a:r>
            <a:endParaRPr lang="en-US" altLang="ko-KR" sz="1400"/>
          </a:p>
          <a:p>
            <a:r>
              <a:rPr lang="en-US" altLang="ko-KR" sz="1400" smtClean="0"/>
              <a:t>    }</a:t>
            </a:r>
          </a:p>
          <a:p>
            <a:r>
              <a:rPr lang="en-US" altLang="ko-KR" sz="1400" smtClean="0"/>
              <a:t>}</a:t>
            </a:r>
            <a:endParaRPr lang="ko-KR" altLang="en-US" sz="1400"/>
          </a:p>
        </p:txBody>
      </p:sp>
      <p:sp>
        <p:nvSpPr>
          <p:cNvPr id="6" name="TextBox 5"/>
          <p:cNvSpPr txBox="1"/>
          <p:nvPr/>
        </p:nvSpPr>
        <p:spPr>
          <a:xfrm>
            <a:off x="4714876" y="1280212"/>
            <a:ext cx="4071966" cy="10772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600" smtClean="0"/>
              <a:t>public interface View {</a:t>
            </a:r>
            <a:endParaRPr lang="en-US" altLang="ko-KR" sz="1600"/>
          </a:p>
          <a:p>
            <a:r>
              <a:rPr lang="en-US" altLang="ko-KR" sz="1600" smtClean="0"/>
              <a:t>    public void show();</a:t>
            </a:r>
          </a:p>
          <a:p>
            <a:r>
              <a:rPr lang="en-US" altLang="ko-KR" sz="1600"/>
              <a:t> </a:t>
            </a:r>
            <a:r>
              <a:rPr lang="en-US" altLang="ko-KR" sz="1600" smtClean="0"/>
              <a:t>   public void hide();</a:t>
            </a:r>
          </a:p>
          <a:p>
            <a:r>
              <a:rPr lang="en-US" altLang="ko-KR" sz="1600" smtClean="0"/>
              <a:t>}</a:t>
            </a:r>
            <a:endParaRPr lang="ko-KR" altLang="en-US" sz="1600"/>
          </a:p>
        </p:txBody>
      </p:sp>
      <p:sp>
        <p:nvSpPr>
          <p:cNvPr id="7" name="TextBox 6"/>
          <p:cNvSpPr txBox="1"/>
          <p:nvPr/>
        </p:nvSpPr>
        <p:spPr>
          <a:xfrm>
            <a:off x="4714876" y="2643182"/>
            <a:ext cx="4143404" cy="10772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600" smtClean="0"/>
              <a:t>public class TitleView implements View {</a:t>
            </a:r>
          </a:p>
          <a:p>
            <a:r>
              <a:rPr lang="en-US" altLang="ko-KR" sz="1600" smtClean="0"/>
              <a:t>    public void show() {…}</a:t>
            </a:r>
          </a:p>
          <a:p>
            <a:r>
              <a:rPr lang="en-US" altLang="ko-KR" sz="1600"/>
              <a:t> </a:t>
            </a:r>
            <a:r>
              <a:rPr lang="en-US" altLang="ko-KR" sz="1600" smtClean="0"/>
              <a:t>   public void hide() {…}</a:t>
            </a:r>
          </a:p>
          <a:p>
            <a:r>
              <a:rPr lang="en-US" altLang="ko-KR" sz="1600" smtClean="0"/>
              <a:t>}</a:t>
            </a:r>
            <a:endParaRPr lang="ko-KR" altLang="en-US" sz="1600"/>
          </a:p>
        </p:txBody>
      </p:sp>
      <p:sp>
        <p:nvSpPr>
          <p:cNvPr id="10" name="TextBox 9"/>
          <p:cNvSpPr txBox="1"/>
          <p:nvPr/>
        </p:nvSpPr>
        <p:spPr>
          <a:xfrm>
            <a:off x="4714876" y="3994856"/>
            <a:ext cx="4143404" cy="10772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600" smtClean="0"/>
              <a:t>public class Controllerimplements View {</a:t>
            </a:r>
          </a:p>
          <a:p>
            <a:r>
              <a:rPr lang="en-US" altLang="ko-KR" sz="1600" smtClean="0"/>
              <a:t>    public void show() {…}</a:t>
            </a:r>
          </a:p>
          <a:p>
            <a:r>
              <a:rPr lang="en-US" altLang="ko-KR" sz="1600"/>
              <a:t> </a:t>
            </a:r>
            <a:r>
              <a:rPr lang="en-US" altLang="ko-KR" sz="1600" smtClean="0"/>
              <a:t>   public void hide() {…}</a:t>
            </a:r>
          </a:p>
          <a:p>
            <a:r>
              <a:rPr lang="en-US" altLang="ko-KR" sz="1600" smtClean="0"/>
              <a:t>}</a:t>
            </a:r>
            <a:endParaRPr lang="ko-KR" altLang="en-US" sz="1600"/>
          </a:p>
        </p:txBody>
      </p:sp>
      <p:sp>
        <p:nvSpPr>
          <p:cNvPr id="5" name="오른쪽 화살표 4"/>
          <p:cNvSpPr/>
          <p:nvPr/>
        </p:nvSpPr>
        <p:spPr>
          <a:xfrm>
            <a:off x="3850210" y="2616880"/>
            <a:ext cx="936104" cy="720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539754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View</a:t>
            </a:r>
            <a:r>
              <a:rPr lang="ko-KR" altLang="en-US" smtClean="0"/>
              <a:t>들의 추상화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59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643438" y="1071546"/>
            <a:ext cx="4283968" cy="501675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600" smtClean="0"/>
              <a:t>public class ViewLayout {</a:t>
            </a:r>
          </a:p>
          <a:p>
            <a:r>
              <a:rPr lang="en-US" altLang="ko-KR" sz="1600"/>
              <a:t> </a:t>
            </a:r>
            <a:r>
              <a:rPr lang="en-US" altLang="ko-KR" sz="1600" smtClean="0"/>
              <a:t>   private Map&lt;Position, View&gt; viewMap;</a:t>
            </a:r>
          </a:p>
          <a:p>
            <a:r>
              <a:rPr lang="en-US" altLang="ko-KR" sz="1600" smtClean="0"/>
              <a:t>    public void setView(</a:t>
            </a:r>
          </a:p>
          <a:p>
            <a:r>
              <a:rPr lang="en-US" altLang="ko-KR" sz="1600" smtClean="0"/>
              <a:t>             Position pos, View view) {</a:t>
            </a:r>
          </a:p>
          <a:p>
            <a:r>
              <a:rPr lang="en-US" altLang="ko-KR" sz="1600" smtClean="0"/>
              <a:t>        viewMap.put(pos, view);</a:t>
            </a:r>
            <a:endParaRPr lang="en-US" altLang="ko-KR" sz="1600"/>
          </a:p>
          <a:p>
            <a:r>
              <a:rPr lang="en-US" altLang="ko-KR" sz="1600" smtClean="0"/>
              <a:t>    }</a:t>
            </a:r>
          </a:p>
          <a:p>
            <a:endParaRPr lang="en-US" altLang="ko-KR" sz="1600" smtClean="0"/>
          </a:p>
          <a:p>
            <a:r>
              <a:rPr lang="en-US" altLang="ko-KR" sz="1600" smtClean="0"/>
              <a:t>    private </a:t>
            </a:r>
            <a:r>
              <a:rPr lang="en-US" altLang="ko-KR" sz="1600"/>
              <a:t>void initViewLayout() { …. </a:t>
            </a:r>
            <a:r>
              <a:rPr lang="en-US" altLang="ko-KR" sz="1600" smtClean="0"/>
              <a:t>}</a:t>
            </a:r>
          </a:p>
          <a:p>
            <a:endParaRPr lang="en-US" altLang="ko-KR" sz="1600"/>
          </a:p>
          <a:p>
            <a:r>
              <a:rPr lang="en-US" altLang="ko-KR" sz="1600" smtClean="0"/>
              <a:t>    public void toggleVisibility() {</a:t>
            </a:r>
          </a:p>
          <a:p>
            <a:r>
              <a:rPr lang="en-US" altLang="ko-KR" sz="1600"/>
              <a:t> </a:t>
            </a:r>
            <a:r>
              <a:rPr lang="en-US" altLang="ko-KR" sz="1600" smtClean="0"/>
              <a:t>       for (View view : viewMap.values()) {</a:t>
            </a:r>
          </a:p>
          <a:p>
            <a:r>
              <a:rPr lang="en-US" altLang="ko-KR" sz="1600" smtClean="0"/>
              <a:t>            if (!viewShowing) {</a:t>
            </a:r>
          </a:p>
          <a:p>
            <a:r>
              <a:rPr lang="en-US" altLang="ko-KR" sz="1600"/>
              <a:t> </a:t>
            </a:r>
            <a:r>
              <a:rPr lang="en-US" altLang="ko-KR" sz="1600" smtClean="0"/>
              <a:t>               view.show();</a:t>
            </a:r>
          </a:p>
          <a:p>
            <a:r>
              <a:rPr lang="en-US" altLang="ko-KR" sz="1600" smtClean="0"/>
              <a:t>            } else {</a:t>
            </a:r>
          </a:p>
          <a:p>
            <a:r>
              <a:rPr lang="en-US" altLang="ko-KR" sz="1600"/>
              <a:t> </a:t>
            </a:r>
            <a:r>
              <a:rPr lang="en-US" altLang="ko-KR" sz="1600" smtClean="0"/>
              <a:t>               view.hide();</a:t>
            </a:r>
          </a:p>
          <a:p>
            <a:r>
              <a:rPr lang="en-US" altLang="ko-KR" sz="1600"/>
              <a:t> </a:t>
            </a:r>
            <a:r>
              <a:rPr lang="en-US" altLang="ko-KR" sz="1600" smtClean="0"/>
              <a:t>           }</a:t>
            </a:r>
            <a:endParaRPr lang="en-US" altLang="ko-KR" sz="1600"/>
          </a:p>
          <a:p>
            <a:r>
              <a:rPr lang="en-US" altLang="ko-KR" sz="1600" smtClean="0"/>
              <a:t>        }</a:t>
            </a:r>
          </a:p>
          <a:p>
            <a:r>
              <a:rPr lang="en-US" altLang="ko-KR" sz="1600"/>
              <a:t> </a:t>
            </a:r>
            <a:r>
              <a:rPr lang="en-US" altLang="ko-KR" sz="1600" smtClean="0"/>
              <a:t>       viewShowing = !viewShowing;</a:t>
            </a:r>
          </a:p>
          <a:p>
            <a:r>
              <a:rPr lang="en-US" altLang="ko-KR" sz="1600" smtClean="0"/>
              <a:t>    }</a:t>
            </a:r>
          </a:p>
          <a:p>
            <a:r>
              <a:rPr lang="en-US" altLang="ko-KR" sz="1600" smtClean="0"/>
              <a:t>}</a:t>
            </a:r>
            <a:endParaRPr lang="ko-KR" altLang="en-US" sz="1600"/>
          </a:p>
        </p:txBody>
      </p:sp>
      <p:sp>
        <p:nvSpPr>
          <p:cNvPr id="6" name="TextBox 5"/>
          <p:cNvSpPr txBox="1"/>
          <p:nvPr/>
        </p:nvSpPr>
        <p:spPr>
          <a:xfrm>
            <a:off x="323528" y="1268760"/>
            <a:ext cx="3743397" cy="39703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400" smtClean="0"/>
              <a:t>public class ViewLayout {</a:t>
            </a:r>
            <a:endParaRPr lang="en-US" altLang="ko-KR" sz="1400"/>
          </a:p>
          <a:p>
            <a:r>
              <a:rPr lang="en-US" altLang="ko-KR" sz="1400" smtClean="0"/>
              <a:t>    private TitleView titleView;</a:t>
            </a:r>
          </a:p>
          <a:p>
            <a:r>
              <a:rPr lang="en-US" altLang="ko-KR" sz="1400"/>
              <a:t> </a:t>
            </a:r>
            <a:r>
              <a:rPr lang="en-US" altLang="ko-KR" sz="1400" smtClean="0"/>
              <a:t>   private RecListView recListView;</a:t>
            </a:r>
            <a:endParaRPr lang="en-US" altLang="ko-KR" sz="1400"/>
          </a:p>
          <a:p>
            <a:r>
              <a:rPr lang="en-US" altLang="ko-KR" sz="1400" smtClean="0"/>
              <a:t>    private FuncButtonView funcButtonView;</a:t>
            </a:r>
          </a:p>
          <a:p>
            <a:r>
              <a:rPr lang="en-US" altLang="ko-KR" sz="1400"/>
              <a:t> </a:t>
            </a:r>
            <a:r>
              <a:rPr lang="en-US" altLang="ko-KR" sz="1400" smtClean="0"/>
              <a:t>   private ClipPointView clipPointView;</a:t>
            </a:r>
          </a:p>
          <a:p>
            <a:r>
              <a:rPr lang="en-US" altLang="ko-KR" sz="1400" smtClean="0"/>
              <a:t>    private </a:t>
            </a:r>
            <a:r>
              <a:rPr lang="en-US" altLang="ko-KR" sz="1400"/>
              <a:t>Controller controller</a:t>
            </a:r>
            <a:r>
              <a:rPr lang="en-US" altLang="ko-KR" sz="1400" smtClean="0"/>
              <a:t>;</a:t>
            </a:r>
          </a:p>
          <a:p>
            <a:r>
              <a:rPr lang="en-US" altLang="ko-KR" sz="1400"/>
              <a:t> </a:t>
            </a:r>
            <a:r>
              <a:rPr lang="en-US" altLang="ko-KR" sz="1400" smtClean="0"/>
              <a:t>   private boolean viewVisible;</a:t>
            </a:r>
          </a:p>
          <a:p>
            <a:r>
              <a:rPr lang="en-US" altLang="ko-KR" sz="1400" smtClean="0"/>
              <a:t>    private int mode = 0;</a:t>
            </a:r>
          </a:p>
          <a:p>
            <a:endParaRPr lang="en-US" altLang="ko-KR" sz="1400" smtClean="0"/>
          </a:p>
          <a:p>
            <a:r>
              <a:rPr lang="en-US" altLang="ko-KR" sz="1400" smtClean="0"/>
              <a:t>    private void initViewLayout() { …. }</a:t>
            </a:r>
            <a:endParaRPr lang="en-US" altLang="ko-KR" sz="1400"/>
          </a:p>
          <a:p>
            <a:r>
              <a:rPr lang="en-US" altLang="ko-KR" sz="1400" smtClean="0"/>
              <a:t>    public void toggleVisibility () {</a:t>
            </a:r>
          </a:p>
          <a:p>
            <a:r>
              <a:rPr lang="en-US" altLang="ko-KR" sz="1400"/>
              <a:t> </a:t>
            </a:r>
            <a:r>
              <a:rPr lang="en-US" altLang="ko-KR" sz="1400" smtClean="0"/>
              <a:t>       if (!viewShowing) {</a:t>
            </a:r>
          </a:p>
          <a:p>
            <a:r>
              <a:rPr lang="en-US" altLang="ko-KR" sz="1400"/>
              <a:t> </a:t>
            </a:r>
            <a:r>
              <a:rPr lang="en-US" altLang="ko-KR" sz="1400" smtClean="0"/>
              <a:t>           …</a:t>
            </a:r>
          </a:p>
          <a:p>
            <a:r>
              <a:rPr lang="en-US" altLang="ko-KR" sz="1400" smtClean="0"/>
              <a:t>        } else {</a:t>
            </a:r>
          </a:p>
          <a:p>
            <a:r>
              <a:rPr lang="en-US" altLang="ko-KR" sz="1400" smtClean="0"/>
              <a:t>            …</a:t>
            </a:r>
            <a:endParaRPr lang="en-US" altLang="ko-KR" sz="1400"/>
          </a:p>
          <a:p>
            <a:r>
              <a:rPr lang="en-US" altLang="ko-KR" sz="1400" smtClean="0"/>
              <a:t>        }</a:t>
            </a:r>
            <a:endParaRPr lang="en-US" altLang="ko-KR" sz="1400"/>
          </a:p>
          <a:p>
            <a:r>
              <a:rPr lang="en-US" altLang="ko-KR" sz="1400" smtClean="0"/>
              <a:t>    }</a:t>
            </a:r>
          </a:p>
          <a:p>
            <a:r>
              <a:rPr lang="en-US" altLang="ko-KR" sz="1400" smtClean="0"/>
              <a:t>}</a:t>
            </a:r>
            <a:endParaRPr lang="ko-KR" altLang="en-US" sz="1400"/>
          </a:p>
        </p:txBody>
      </p:sp>
      <p:sp>
        <p:nvSpPr>
          <p:cNvPr id="7" name="오른쪽 화살표 6"/>
          <p:cNvSpPr/>
          <p:nvPr/>
        </p:nvSpPr>
        <p:spPr>
          <a:xfrm>
            <a:off x="3850210" y="2708920"/>
            <a:ext cx="936104" cy="720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완성</a:t>
            </a:r>
            <a:r>
              <a:rPr lang="en-US" altLang="ko-KR" smtClean="0"/>
              <a:t>????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323528" y="908720"/>
            <a:ext cx="2664296" cy="563231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900"/>
              <a:t>case R.id.txt_all:</a:t>
            </a:r>
          </a:p>
          <a:p>
            <a:r>
              <a:rPr lang="en-US" altLang="ko-KR" sz="900"/>
              <a:t>    switch (menu_type) {</a:t>
            </a:r>
          </a:p>
          <a:p>
            <a:r>
              <a:rPr lang="en-US" altLang="ko-KR" sz="900"/>
              <a:t>    case GROUP_ALL:</a:t>
            </a:r>
          </a:p>
          <a:p>
            <a:r>
              <a:rPr lang="en-US" altLang="ko-KR" sz="900"/>
              <a:t>        showRecommend("month");</a:t>
            </a:r>
          </a:p>
          <a:p>
            <a:r>
              <a:rPr lang="en-US" altLang="ko-KR" sz="900"/>
              <a:t>        break;</a:t>
            </a:r>
          </a:p>
          <a:p>
            <a:r>
              <a:rPr lang="en-US" altLang="ko-KR" sz="900"/>
              <a:t>    case GROUP_MY:</a:t>
            </a:r>
          </a:p>
          <a:p>
            <a:r>
              <a:rPr lang="en-US" altLang="ko-KR" sz="900"/>
              <a:t>        type = "all";</a:t>
            </a:r>
          </a:p>
          <a:p>
            <a:r>
              <a:rPr lang="en-US" altLang="ko-KR" sz="900"/>
              <a:t>        showMyGroup(type, "newest");</a:t>
            </a:r>
          </a:p>
          <a:p>
            <a:r>
              <a:rPr lang="en-US" altLang="ko-KR" sz="900"/>
              <a:t>        break;</a:t>
            </a:r>
          </a:p>
          <a:p>
            <a:r>
              <a:rPr lang="en-US" altLang="ko-KR" sz="900"/>
              <a:t>    case GROUP_FAVORITE:</a:t>
            </a:r>
          </a:p>
          <a:p>
            <a:r>
              <a:rPr lang="en-US" altLang="ko-KR" sz="900"/>
              <a:t>        type = "";</a:t>
            </a:r>
          </a:p>
          <a:p>
            <a:r>
              <a:rPr lang="en-US" altLang="ko-KR" sz="900"/>
              <a:t>        showFavorite(type, "newest");</a:t>
            </a:r>
          </a:p>
          <a:p>
            <a:r>
              <a:rPr lang="en-US" altLang="ko-KR" sz="900"/>
              <a:t>        break;</a:t>
            </a:r>
          </a:p>
          <a:p>
            <a:r>
              <a:rPr lang="en-US" altLang="ko-KR" sz="900"/>
              <a:t>    case GROUP_LIST:</a:t>
            </a:r>
          </a:p>
          <a:p>
            <a:r>
              <a:rPr lang="en-US" altLang="ko-KR" sz="900"/>
              <a:t>        type = "";</a:t>
            </a:r>
          </a:p>
          <a:p>
            <a:r>
              <a:rPr lang="en-US" altLang="ko-KR" sz="900"/>
              <a:t>        showList(type);</a:t>
            </a:r>
          </a:p>
          <a:p>
            <a:r>
              <a:rPr lang="en-US" altLang="ko-KR" sz="900"/>
              <a:t>        break;</a:t>
            </a:r>
          </a:p>
          <a:p>
            <a:r>
              <a:rPr lang="en-US" altLang="ko-KR" sz="900"/>
              <a:t>    case GROUP_WORDS:</a:t>
            </a:r>
          </a:p>
          <a:p>
            <a:r>
              <a:rPr lang="en-US" altLang="ko-KR" sz="900"/>
              <a:t>        type = "";</a:t>
            </a:r>
          </a:p>
          <a:p>
            <a:r>
              <a:rPr lang="en-US" altLang="ko-KR" sz="900"/>
              <a:t>        showWordList(type);</a:t>
            </a:r>
          </a:p>
          <a:p>
            <a:r>
              <a:rPr lang="en-US" altLang="ko-KR" sz="900"/>
              <a:t>        break;</a:t>
            </a:r>
          </a:p>
          <a:p>
            <a:r>
              <a:rPr lang="en-US" altLang="ko-KR" sz="900"/>
              <a:t>    }</a:t>
            </a:r>
          </a:p>
          <a:p>
            <a:r>
              <a:rPr lang="en-US" altLang="ko-KR" sz="900"/>
              <a:t>    break;</a:t>
            </a:r>
          </a:p>
          <a:p>
            <a:r>
              <a:rPr lang="en-US" altLang="ko-KR" sz="900"/>
              <a:t>case R.id.txt_share:</a:t>
            </a:r>
          </a:p>
          <a:p>
            <a:r>
              <a:rPr lang="en-US" altLang="ko-KR" sz="900"/>
              <a:t>    switch (menu_type) {</a:t>
            </a:r>
          </a:p>
          <a:p>
            <a:r>
              <a:rPr lang="en-US" altLang="ko-KR" sz="900"/>
              <a:t>    case GROUP_ALL:</a:t>
            </a:r>
          </a:p>
          <a:p>
            <a:r>
              <a:rPr lang="en-US" altLang="ko-KR" sz="900"/>
              <a:t>        showGroup("newest");</a:t>
            </a:r>
          </a:p>
          <a:p>
            <a:r>
              <a:rPr lang="en-US" altLang="ko-KR" sz="900"/>
              <a:t>        break;</a:t>
            </a:r>
          </a:p>
          <a:p>
            <a:r>
              <a:rPr lang="en-US" altLang="ko-KR" sz="900"/>
              <a:t>    case GROUP_MY:</a:t>
            </a:r>
          </a:p>
          <a:p>
            <a:r>
              <a:rPr lang="en-US" altLang="ko-KR" sz="900"/>
              <a:t>        type = "share";</a:t>
            </a:r>
          </a:p>
          <a:p>
            <a:r>
              <a:rPr lang="en-US" altLang="ko-KR" sz="900"/>
              <a:t>        showMyGroup(type, "share");</a:t>
            </a:r>
          </a:p>
          <a:p>
            <a:r>
              <a:rPr lang="en-US" altLang="ko-KR" sz="900"/>
              <a:t>        break;</a:t>
            </a:r>
          </a:p>
          <a:p>
            <a:r>
              <a:rPr lang="en-US" altLang="ko-KR" sz="900"/>
              <a:t>    case GROUP_FAVORITE:</a:t>
            </a:r>
          </a:p>
          <a:p>
            <a:r>
              <a:rPr lang="en-US" altLang="ko-KR" sz="900"/>
              <a:t>        type = "program";</a:t>
            </a:r>
          </a:p>
          <a:p>
            <a:r>
              <a:rPr lang="en-US" altLang="ko-KR" sz="900"/>
              <a:t>        showFavorite(type, "newest");</a:t>
            </a:r>
          </a:p>
          <a:p>
            <a:r>
              <a:rPr lang="en-US" altLang="ko-KR" sz="900"/>
              <a:t>        break;</a:t>
            </a:r>
          </a:p>
          <a:p>
            <a:r>
              <a:rPr lang="en-US" altLang="ko-KR" sz="900"/>
              <a:t>    case GROUP_LIST:</a:t>
            </a:r>
          </a:p>
          <a:p>
            <a:r>
              <a:rPr lang="en-US" altLang="ko-KR" sz="900"/>
              <a:t>        type = "PROGRAM";</a:t>
            </a:r>
          </a:p>
          <a:p>
            <a:r>
              <a:rPr lang="en-US" altLang="ko-KR" sz="900"/>
              <a:t>        showList(type);</a:t>
            </a:r>
          </a:p>
          <a:p>
            <a:r>
              <a:rPr lang="en-US" altLang="ko-KR" sz="900"/>
              <a:t>        break</a:t>
            </a:r>
            <a:r>
              <a:rPr lang="en-US" altLang="ko-KR" sz="900" smtClean="0"/>
              <a:t>;</a:t>
            </a:r>
            <a:endParaRPr lang="en-US" altLang="ko-KR" sz="900"/>
          </a:p>
        </p:txBody>
      </p:sp>
      <p:sp>
        <p:nvSpPr>
          <p:cNvPr id="5" name="직사각형 4"/>
          <p:cNvSpPr/>
          <p:nvPr/>
        </p:nvSpPr>
        <p:spPr>
          <a:xfrm>
            <a:off x="3059832" y="908720"/>
            <a:ext cx="2664296" cy="53553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900" smtClean="0"/>
              <a:t>    case </a:t>
            </a:r>
            <a:r>
              <a:rPr lang="en-US" altLang="ko-KR" sz="900"/>
              <a:t>GROUP_WORDS:</a:t>
            </a:r>
          </a:p>
          <a:p>
            <a:r>
              <a:rPr lang="en-US" altLang="ko-KR" sz="900"/>
              <a:t>        type = "PROGRAMCONTENT";</a:t>
            </a:r>
          </a:p>
          <a:p>
            <a:r>
              <a:rPr lang="en-US" altLang="ko-KR" sz="900"/>
              <a:t>        showWordList(type);</a:t>
            </a:r>
          </a:p>
          <a:p>
            <a:r>
              <a:rPr lang="en-US" altLang="ko-KR" sz="900"/>
              <a:t>        break;</a:t>
            </a:r>
          </a:p>
          <a:p>
            <a:r>
              <a:rPr lang="en-US" altLang="ko-KR" sz="900"/>
              <a:t>    }</a:t>
            </a:r>
          </a:p>
          <a:p>
            <a:r>
              <a:rPr lang="en-US" altLang="ko-KR" sz="900"/>
              <a:t>    break;</a:t>
            </a:r>
          </a:p>
          <a:p>
            <a:r>
              <a:rPr lang="en-US" altLang="ko-KR" sz="900"/>
              <a:t>case R.id.txt_n_share:</a:t>
            </a:r>
          </a:p>
          <a:p>
            <a:r>
              <a:rPr lang="en-US" altLang="ko-KR" sz="900"/>
              <a:t>    switch (menu_type) {</a:t>
            </a:r>
          </a:p>
          <a:p>
            <a:r>
              <a:rPr lang="en-US" altLang="ko-KR" sz="900"/>
              <a:t>    case GROUP_ALL:</a:t>
            </a:r>
          </a:p>
          <a:p>
            <a:r>
              <a:rPr lang="en-US" altLang="ko-KR" sz="900"/>
              <a:t>        showGroup("hits");</a:t>
            </a:r>
          </a:p>
          <a:p>
            <a:r>
              <a:rPr lang="en-US" altLang="ko-KR" sz="900"/>
              <a:t>        break;</a:t>
            </a:r>
          </a:p>
          <a:p>
            <a:r>
              <a:rPr lang="en-US" altLang="ko-KR" sz="900"/>
              <a:t>    case GROUP_MY:</a:t>
            </a:r>
          </a:p>
          <a:p>
            <a:r>
              <a:rPr lang="en-US" altLang="ko-KR" sz="900"/>
              <a:t>        type = "unshare";</a:t>
            </a:r>
          </a:p>
          <a:p>
            <a:r>
              <a:rPr lang="en-US" altLang="ko-KR" sz="900"/>
              <a:t>        showMyGroup(type, "unshare");</a:t>
            </a:r>
          </a:p>
          <a:p>
            <a:r>
              <a:rPr lang="en-US" altLang="ko-KR" sz="900"/>
              <a:t>        break;</a:t>
            </a:r>
          </a:p>
          <a:p>
            <a:r>
              <a:rPr lang="en-US" altLang="ko-KR" sz="900"/>
              <a:t>    case GROUP_FAVORITE:</a:t>
            </a:r>
          </a:p>
          <a:p>
            <a:r>
              <a:rPr lang="en-US" altLang="ko-KR" sz="900"/>
              <a:t>        type = "movie";</a:t>
            </a:r>
          </a:p>
          <a:p>
            <a:r>
              <a:rPr lang="en-US" altLang="ko-KR" sz="900"/>
              <a:t>        showFavorite(type, "newest");</a:t>
            </a:r>
          </a:p>
          <a:p>
            <a:r>
              <a:rPr lang="en-US" altLang="ko-KR" sz="900"/>
              <a:t>        break;</a:t>
            </a:r>
          </a:p>
          <a:p>
            <a:r>
              <a:rPr lang="en-US" altLang="ko-KR" sz="900"/>
              <a:t>    case GROUP_LIST:</a:t>
            </a:r>
          </a:p>
          <a:p>
            <a:r>
              <a:rPr lang="en-US" altLang="ko-KR" sz="900"/>
              <a:t>        type = "MOVIE";</a:t>
            </a:r>
          </a:p>
          <a:p>
            <a:r>
              <a:rPr lang="en-US" altLang="ko-KR" sz="900"/>
              <a:t>        showList(type);</a:t>
            </a:r>
          </a:p>
          <a:p>
            <a:r>
              <a:rPr lang="en-US" altLang="ko-KR" sz="900"/>
              <a:t>        break;</a:t>
            </a:r>
          </a:p>
          <a:p>
            <a:r>
              <a:rPr lang="en-US" altLang="ko-KR" sz="900"/>
              <a:t>    case GROUP_WORDS:</a:t>
            </a:r>
          </a:p>
          <a:p>
            <a:r>
              <a:rPr lang="en-US" altLang="ko-KR" sz="900"/>
              <a:t>        type = "MOVIE";</a:t>
            </a:r>
          </a:p>
          <a:p>
            <a:r>
              <a:rPr lang="en-US" altLang="ko-KR" sz="900"/>
              <a:t>        showWordList(type);</a:t>
            </a:r>
          </a:p>
          <a:p>
            <a:r>
              <a:rPr lang="en-US" altLang="ko-KR" sz="900"/>
              <a:t>        break;</a:t>
            </a:r>
          </a:p>
          <a:p>
            <a:r>
              <a:rPr lang="en-US" altLang="ko-KR" sz="900"/>
              <a:t>    }</a:t>
            </a:r>
          </a:p>
          <a:p>
            <a:r>
              <a:rPr lang="en-US" altLang="ko-KR" sz="900"/>
              <a:t>    break;</a:t>
            </a:r>
          </a:p>
          <a:p>
            <a:r>
              <a:rPr lang="en-US" altLang="ko-KR" sz="900"/>
              <a:t>case R.id.txt_group:</a:t>
            </a:r>
          </a:p>
          <a:p>
            <a:r>
              <a:rPr lang="en-US" altLang="ko-KR" sz="900"/>
              <a:t>    switch (menu_type) {</a:t>
            </a:r>
          </a:p>
          <a:p>
            <a:r>
              <a:rPr lang="en-US" altLang="ko-KR" sz="900"/>
              <a:t>    case GROUP_ALL:</a:t>
            </a:r>
          </a:p>
          <a:p>
            <a:r>
              <a:rPr lang="en-US" altLang="ko-KR" sz="900"/>
              <a:t>        showGroup("hits");</a:t>
            </a:r>
          </a:p>
          <a:p>
            <a:r>
              <a:rPr lang="en-US" altLang="ko-KR" sz="900"/>
              <a:t>        break;</a:t>
            </a:r>
          </a:p>
          <a:p>
            <a:r>
              <a:rPr lang="en-US" altLang="ko-KR" sz="900"/>
              <a:t>    case GROUP_MY:</a:t>
            </a:r>
          </a:p>
          <a:p>
            <a:r>
              <a:rPr lang="en-US" altLang="ko-KR" sz="900"/>
              <a:t>        type = "unshare";</a:t>
            </a:r>
          </a:p>
          <a:p>
            <a:r>
              <a:rPr lang="en-US" altLang="ko-KR" sz="900"/>
              <a:t>        showMyGroup(type, "unshare");</a:t>
            </a:r>
          </a:p>
          <a:p>
            <a:r>
              <a:rPr lang="en-US" altLang="ko-KR" sz="900"/>
              <a:t>        break</a:t>
            </a:r>
            <a:r>
              <a:rPr lang="en-US" altLang="ko-KR" sz="900" smtClean="0"/>
              <a:t>;</a:t>
            </a:r>
            <a:endParaRPr lang="en-US" altLang="ko-KR" sz="900"/>
          </a:p>
        </p:txBody>
      </p:sp>
      <p:sp>
        <p:nvSpPr>
          <p:cNvPr id="6" name="직사각형 5"/>
          <p:cNvSpPr/>
          <p:nvPr/>
        </p:nvSpPr>
        <p:spPr>
          <a:xfrm>
            <a:off x="5796136" y="908720"/>
            <a:ext cx="2664296" cy="563231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900" smtClean="0"/>
              <a:t>case </a:t>
            </a:r>
            <a:r>
              <a:rPr lang="en-US" altLang="ko-KR" sz="900"/>
              <a:t>GROUP_FAVORITE:</a:t>
            </a:r>
          </a:p>
          <a:p>
            <a:r>
              <a:rPr lang="en-US" altLang="ko-KR" sz="900"/>
              <a:t>        type = "group";</a:t>
            </a:r>
          </a:p>
          <a:p>
            <a:r>
              <a:rPr lang="en-US" altLang="ko-KR" sz="900"/>
              <a:t>        showFavorite(type, "newest");</a:t>
            </a:r>
          </a:p>
          <a:p>
            <a:r>
              <a:rPr lang="en-US" altLang="ko-KR" sz="900"/>
              <a:t>        break;</a:t>
            </a:r>
          </a:p>
          <a:p>
            <a:r>
              <a:rPr lang="en-US" altLang="ko-KR" sz="900"/>
              <a:t>    case GROUP_LIST:</a:t>
            </a:r>
          </a:p>
          <a:p>
            <a:r>
              <a:rPr lang="en-US" altLang="ko-KR" sz="900"/>
              <a:t>        type = "GROUP";</a:t>
            </a:r>
          </a:p>
          <a:p>
            <a:r>
              <a:rPr lang="en-US" altLang="ko-KR" sz="900"/>
              <a:t>        showList(type);</a:t>
            </a:r>
          </a:p>
          <a:p>
            <a:r>
              <a:rPr lang="en-US" altLang="ko-KR" sz="900"/>
              <a:t>        break;</a:t>
            </a:r>
          </a:p>
          <a:p>
            <a:r>
              <a:rPr lang="en-US" altLang="ko-KR" sz="900"/>
              <a:t>    case GROUP_WORDS:</a:t>
            </a:r>
          </a:p>
          <a:p>
            <a:r>
              <a:rPr lang="en-US" altLang="ko-KR" sz="900"/>
              <a:t>        type = "GROUP";</a:t>
            </a:r>
          </a:p>
          <a:p>
            <a:r>
              <a:rPr lang="en-US" altLang="ko-KR" sz="900"/>
              <a:t>        showWordList(type);</a:t>
            </a:r>
          </a:p>
          <a:p>
            <a:r>
              <a:rPr lang="en-US" altLang="ko-KR" sz="900"/>
              <a:t>        break;</a:t>
            </a:r>
          </a:p>
          <a:p>
            <a:r>
              <a:rPr lang="en-US" altLang="ko-KR" sz="900"/>
              <a:t>    }</a:t>
            </a:r>
          </a:p>
          <a:p>
            <a:r>
              <a:rPr lang="en-US" altLang="ko-KR" sz="900"/>
              <a:t>    break</a:t>
            </a:r>
            <a:r>
              <a:rPr lang="en-US" altLang="ko-KR" sz="900" smtClean="0"/>
              <a:t>;</a:t>
            </a:r>
          </a:p>
          <a:p>
            <a:r>
              <a:rPr lang="en-US" altLang="ko-KR" sz="900"/>
              <a:t>case R.id.btn_delete:</a:t>
            </a:r>
          </a:p>
          <a:p>
            <a:r>
              <a:rPr lang="en-US" altLang="ko-KR" sz="900"/>
              <a:t>    if (btn_select.isShown()) {</a:t>
            </a:r>
          </a:p>
          <a:p>
            <a:r>
              <a:rPr lang="en-US" altLang="ko-KR" sz="900"/>
              <a:t>        switch (menu_type) {</a:t>
            </a:r>
          </a:p>
          <a:p>
            <a:r>
              <a:rPr lang="en-US" altLang="ko-KR" sz="900"/>
              <a:t>        case GROUP_MY:</a:t>
            </a:r>
          </a:p>
          <a:p>
            <a:r>
              <a:rPr lang="en-US" altLang="ko-KR" sz="900"/>
              <a:t>            delete();</a:t>
            </a:r>
          </a:p>
          <a:p>
            <a:r>
              <a:rPr lang="en-US" altLang="ko-KR" sz="900"/>
              <a:t>            break;</a:t>
            </a:r>
          </a:p>
          <a:p>
            <a:r>
              <a:rPr lang="en-US" altLang="ko-KR" sz="900"/>
              <a:t>        case GROUP_FAVORITE:</a:t>
            </a:r>
          </a:p>
          <a:p>
            <a:r>
              <a:rPr lang="en-US" altLang="ko-KR" sz="900"/>
              <a:t>            deleteFavorite();</a:t>
            </a:r>
          </a:p>
          <a:p>
            <a:r>
              <a:rPr lang="en-US" altLang="ko-KR" sz="900"/>
              <a:t>            break;</a:t>
            </a:r>
          </a:p>
          <a:p>
            <a:r>
              <a:rPr lang="en-US" altLang="ko-KR" sz="900"/>
              <a:t>        }</a:t>
            </a:r>
          </a:p>
          <a:p>
            <a:r>
              <a:rPr lang="en-US" altLang="ko-KR" sz="900"/>
              <a:t>    } else {</a:t>
            </a:r>
          </a:p>
          <a:p>
            <a:r>
              <a:rPr lang="en-US" altLang="ko-KR" sz="900"/>
              <a:t>        hideButton();</a:t>
            </a:r>
          </a:p>
          <a:p>
            <a:r>
              <a:rPr lang="en-US" altLang="ko-KR" sz="900" smtClean="0"/>
              <a:t>        …..</a:t>
            </a:r>
            <a:endParaRPr lang="en-US" altLang="ko-KR" sz="900"/>
          </a:p>
          <a:p>
            <a:r>
              <a:rPr lang="en-US" altLang="ko-KR" sz="900"/>
              <a:t>        switch (menu_type) {</a:t>
            </a:r>
          </a:p>
          <a:p>
            <a:r>
              <a:rPr lang="en-US" altLang="ko-KR" sz="900"/>
              <a:t>        case GROUP_MY:</a:t>
            </a:r>
          </a:p>
          <a:p>
            <a:r>
              <a:rPr lang="en-US" altLang="ko-KR" sz="900" smtClean="0"/>
              <a:t>            </a:t>
            </a:r>
            <a:r>
              <a:rPr lang="en-US" altLang="ko-KR" sz="900"/>
              <a:t>setMyGroupList(true);</a:t>
            </a:r>
          </a:p>
          <a:p>
            <a:r>
              <a:rPr lang="en-US" altLang="ko-KR" sz="900"/>
              <a:t>            break;</a:t>
            </a:r>
          </a:p>
          <a:p>
            <a:r>
              <a:rPr lang="en-US" altLang="ko-KR" sz="900" smtClean="0"/>
              <a:t>        </a:t>
            </a:r>
            <a:r>
              <a:rPr lang="en-US" altLang="ko-KR" sz="900"/>
              <a:t>case GROUP_FAVORITE:</a:t>
            </a:r>
          </a:p>
          <a:p>
            <a:r>
              <a:rPr lang="en-US" altLang="ko-KR" sz="900" smtClean="0"/>
              <a:t>            </a:t>
            </a:r>
            <a:r>
              <a:rPr lang="en-US" altLang="ko-KR" sz="900"/>
              <a:t>setFavoriteList(true);</a:t>
            </a:r>
          </a:p>
          <a:p>
            <a:r>
              <a:rPr lang="en-US" altLang="ko-KR" sz="900"/>
              <a:t>            break;</a:t>
            </a:r>
          </a:p>
          <a:p>
            <a:r>
              <a:rPr lang="en-US" altLang="ko-KR" sz="900"/>
              <a:t>        }</a:t>
            </a:r>
          </a:p>
          <a:p>
            <a:r>
              <a:rPr lang="en-US" altLang="ko-KR" sz="900"/>
              <a:t>    }</a:t>
            </a:r>
          </a:p>
          <a:p>
            <a:r>
              <a:rPr lang="en-US" altLang="ko-KR" sz="900"/>
              <a:t>    break;</a:t>
            </a:r>
          </a:p>
          <a:p>
            <a:r>
              <a:rPr lang="en-US" altLang="ko-KR" sz="900" smtClean="0"/>
              <a:t>…..</a:t>
            </a:r>
          </a:p>
          <a:p>
            <a:r>
              <a:rPr lang="en-US" altLang="ko-KR" sz="900" smtClean="0"/>
              <a:t>…..</a:t>
            </a:r>
          </a:p>
          <a:p>
            <a:r>
              <a:rPr lang="en-US" altLang="ko-KR" sz="900" smtClean="0"/>
              <a:t>…..</a:t>
            </a:r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137128994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ViewLayout</a:t>
            </a:r>
            <a:r>
              <a:rPr lang="ko-KR" altLang="en-US" smtClean="0"/>
              <a:t>의 추상화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60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714876" y="1142984"/>
            <a:ext cx="4071966" cy="83099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600" smtClean="0"/>
              <a:t>public interface ViewLayout {</a:t>
            </a:r>
            <a:endParaRPr lang="en-US" altLang="ko-KR" sz="1600"/>
          </a:p>
          <a:p>
            <a:r>
              <a:rPr lang="en-US" altLang="ko-KR" sz="1600" smtClean="0"/>
              <a:t>    public void toggleVisibility();</a:t>
            </a:r>
          </a:p>
          <a:p>
            <a:r>
              <a:rPr lang="en-US" altLang="ko-KR" sz="1600" smtClean="0"/>
              <a:t>}</a:t>
            </a:r>
            <a:endParaRPr lang="ko-KR" altLang="en-US" sz="1600"/>
          </a:p>
        </p:txBody>
      </p:sp>
      <p:sp>
        <p:nvSpPr>
          <p:cNvPr id="8" name="TextBox 7"/>
          <p:cNvSpPr txBox="1"/>
          <p:nvPr/>
        </p:nvSpPr>
        <p:spPr>
          <a:xfrm>
            <a:off x="4714876" y="2256906"/>
            <a:ext cx="4071966" cy="378565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600" smtClean="0"/>
              <a:t>public class BorderViewLayout</a:t>
            </a:r>
          </a:p>
          <a:p>
            <a:r>
              <a:rPr lang="en-US" altLang="ko-KR" sz="1600" smtClean="0"/>
              <a:t>            implements ViewLayout {</a:t>
            </a:r>
          </a:p>
          <a:p>
            <a:r>
              <a:rPr lang="en-US" altLang="ko-KR" sz="1600"/>
              <a:t> </a:t>
            </a:r>
            <a:r>
              <a:rPr lang="en-US" altLang="ko-KR" sz="1600" smtClean="0"/>
              <a:t>   private Map&lt;Position, View&gt; viewMap;</a:t>
            </a:r>
          </a:p>
          <a:p>
            <a:endParaRPr lang="en-US" altLang="ko-KR" sz="1600" smtClean="0"/>
          </a:p>
          <a:p>
            <a:r>
              <a:rPr lang="en-US" altLang="ko-KR" sz="1600" smtClean="0"/>
              <a:t>    public void setView(</a:t>
            </a:r>
          </a:p>
          <a:p>
            <a:r>
              <a:rPr lang="en-US" altLang="ko-KR" sz="1600" smtClean="0"/>
              <a:t>            Position pos, View view) {</a:t>
            </a:r>
          </a:p>
          <a:p>
            <a:r>
              <a:rPr lang="en-US" altLang="ko-KR" sz="1600" smtClean="0"/>
              <a:t>        viewMap.put(pos, view);</a:t>
            </a:r>
            <a:endParaRPr lang="en-US" altLang="ko-KR" sz="1600"/>
          </a:p>
          <a:p>
            <a:r>
              <a:rPr lang="en-US" altLang="ko-KR" sz="1600" smtClean="0"/>
              <a:t>    }</a:t>
            </a:r>
          </a:p>
          <a:p>
            <a:endParaRPr lang="en-US" altLang="ko-KR" sz="1600" smtClean="0"/>
          </a:p>
          <a:p>
            <a:r>
              <a:rPr lang="en-US" altLang="ko-KR" sz="1600" smtClean="0"/>
              <a:t>    private </a:t>
            </a:r>
            <a:r>
              <a:rPr lang="en-US" altLang="ko-KR" sz="1600"/>
              <a:t>void initViewLayout() { …. </a:t>
            </a:r>
            <a:r>
              <a:rPr lang="en-US" altLang="ko-KR" sz="1600" smtClean="0"/>
              <a:t>}</a:t>
            </a:r>
          </a:p>
          <a:p>
            <a:endParaRPr lang="en-US" altLang="ko-KR" sz="1600"/>
          </a:p>
          <a:p>
            <a:r>
              <a:rPr lang="en-US" altLang="ko-KR" sz="1600" smtClean="0"/>
              <a:t>    public void toggleVisibility() {</a:t>
            </a:r>
          </a:p>
          <a:p>
            <a:r>
              <a:rPr lang="en-US" altLang="ko-KR" sz="1600" smtClean="0"/>
              <a:t>         …</a:t>
            </a:r>
          </a:p>
          <a:p>
            <a:r>
              <a:rPr lang="en-US" altLang="ko-KR" sz="1600" smtClean="0"/>
              <a:t>    }</a:t>
            </a:r>
          </a:p>
          <a:p>
            <a:r>
              <a:rPr lang="en-US" altLang="ko-KR" sz="1600" smtClean="0"/>
              <a:t>}</a:t>
            </a:r>
            <a:endParaRPr lang="ko-KR" altLang="en-US" sz="1600"/>
          </a:p>
        </p:txBody>
      </p:sp>
      <p:sp>
        <p:nvSpPr>
          <p:cNvPr id="10" name="TextBox 9"/>
          <p:cNvSpPr txBox="1"/>
          <p:nvPr/>
        </p:nvSpPr>
        <p:spPr>
          <a:xfrm>
            <a:off x="142844" y="1428736"/>
            <a:ext cx="3929090" cy="418576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 smtClean="0"/>
              <a:t>public class ViewLayout {</a:t>
            </a:r>
          </a:p>
          <a:p>
            <a:r>
              <a:rPr lang="en-US" altLang="ko-KR" sz="1400"/>
              <a:t> </a:t>
            </a:r>
            <a:r>
              <a:rPr lang="en-US" altLang="ko-KR" sz="1400" smtClean="0"/>
              <a:t>   private Map&lt;Position, View&gt; viewMap;</a:t>
            </a:r>
          </a:p>
          <a:p>
            <a:r>
              <a:rPr lang="en-US" altLang="ko-KR" sz="1400" smtClean="0"/>
              <a:t>    public void setView(</a:t>
            </a:r>
          </a:p>
          <a:p>
            <a:r>
              <a:rPr lang="en-US" altLang="ko-KR" sz="1400" smtClean="0"/>
              <a:t>                Position pos, View view) {</a:t>
            </a:r>
          </a:p>
          <a:p>
            <a:r>
              <a:rPr lang="en-US" altLang="ko-KR" sz="1400" smtClean="0"/>
              <a:t>        viewMap.put(pos, view);</a:t>
            </a:r>
            <a:endParaRPr lang="en-US" altLang="ko-KR" sz="1400"/>
          </a:p>
          <a:p>
            <a:r>
              <a:rPr lang="en-US" altLang="ko-KR" sz="1400" smtClean="0"/>
              <a:t>    }</a:t>
            </a:r>
          </a:p>
          <a:p>
            <a:r>
              <a:rPr lang="en-US" altLang="ko-KR" sz="1400" smtClean="0"/>
              <a:t>    private </a:t>
            </a:r>
            <a:r>
              <a:rPr lang="en-US" altLang="ko-KR" sz="1400"/>
              <a:t>void initViewLayout() { …. </a:t>
            </a:r>
            <a:r>
              <a:rPr lang="en-US" altLang="ko-KR" sz="1400" smtClean="0"/>
              <a:t>}</a:t>
            </a:r>
          </a:p>
          <a:p>
            <a:endParaRPr lang="en-US" altLang="ko-KR" sz="1400"/>
          </a:p>
          <a:p>
            <a:r>
              <a:rPr lang="en-US" altLang="ko-KR" sz="1400" smtClean="0"/>
              <a:t>    public void toggleVisibility() {</a:t>
            </a:r>
          </a:p>
          <a:p>
            <a:r>
              <a:rPr lang="en-US" altLang="ko-KR" sz="1400"/>
              <a:t> </a:t>
            </a:r>
            <a:r>
              <a:rPr lang="en-US" altLang="ko-KR" sz="1400" smtClean="0"/>
              <a:t>       for (View view : viewMap.values()) {</a:t>
            </a:r>
          </a:p>
          <a:p>
            <a:r>
              <a:rPr lang="en-US" altLang="ko-KR" sz="1400" smtClean="0"/>
              <a:t>            if (!viewShowing) {</a:t>
            </a:r>
          </a:p>
          <a:p>
            <a:r>
              <a:rPr lang="en-US" altLang="ko-KR" sz="1400"/>
              <a:t> </a:t>
            </a:r>
            <a:r>
              <a:rPr lang="en-US" altLang="ko-KR" sz="1400" smtClean="0"/>
              <a:t>               view.show();</a:t>
            </a:r>
          </a:p>
          <a:p>
            <a:r>
              <a:rPr lang="en-US" altLang="ko-KR" sz="1400" smtClean="0"/>
              <a:t>            } else {</a:t>
            </a:r>
          </a:p>
          <a:p>
            <a:r>
              <a:rPr lang="en-US" altLang="ko-KR" sz="1400"/>
              <a:t> </a:t>
            </a:r>
            <a:r>
              <a:rPr lang="en-US" altLang="ko-KR" sz="1400" smtClean="0"/>
              <a:t>               view.hide();</a:t>
            </a:r>
          </a:p>
          <a:p>
            <a:r>
              <a:rPr lang="en-US" altLang="ko-KR" sz="1400"/>
              <a:t> </a:t>
            </a:r>
            <a:r>
              <a:rPr lang="en-US" altLang="ko-KR" sz="1400" smtClean="0"/>
              <a:t>           }</a:t>
            </a:r>
            <a:endParaRPr lang="en-US" altLang="ko-KR" sz="1400"/>
          </a:p>
          <a:p>
            <a:r>
              <a:rPr lang="en-US" altLang="ko-KR" sz="1400" smtClean="0"/>
              <a:t>        }</a:t>
            </a:r>
          </a:p>
          <a:p>
            <a:r>
              <a:rPr lang="en-US" altLang="ko-KR" sz="1400"/>
              <a:t> </a:t>
            </a:r>
            <a:r>
              <a:rPr lang="en-US" altLang="ko-KR" sz="1400" smtClean="0"/>
              <a:t>       viewShowing = !viewShowing;</a:t>
            </a:r>
          </a:p>
          <a:p>
            <a:r>
              <a:rPr lang="en-US" altLang="ko-KR" sz="1400" smtClean="0"/>
              <a:t>    }</a:t>
            </a:r>
          </a:p>
          <a:p>
            <a:r>
              <a:rPr lang="en-US" altLang="ko-KR" sz="1400" smtClean="0"/>
              <a:t>}</a:t>
            </a:r>
            <a:endParaRPr lang="ko-KR" altLang="en-US" sz="1400"/>
          </a:p>
        </p:txBody>
      </p:sp>
      <p:sp>
        <p:nvSpPr>
          <p:cNvPr id="5" name="오른쪽 화살표 4"/>
          <p:cNvSpPr/>
          <p:nvPr/>
        </p:nvSpPr>
        <p:spPr>
          <a:xfrm>
            <a:off x="3850210" y="2616880"/>
            <a:ext cx="936104" cy="720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539754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역할 분리 및 추상화 결과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61</a:t>
            </a:fld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36122"/>
            <a:ext cx="2736304" cy="29563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1988840"/>
            <a:ext cx="5475296" cy="3312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오른쪽 화살표 4"/>
          <p:cNvSpPr/>
          <p:nvPr/>
        </p:nvSpPr>
        <p:spPr>
          <a:xfrm>
            <a:off x="2699792" y="2132856"/>
            <a:ext cx="936104" cy="79208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자유형 12"/>
          <p:cNvSpPr/>
          <p:nvPr/>
        </p:nvSpPr>
        <p:spPr>
          <a:xfrm>
            <a:off x="4499992" y="1484783"/>
            <a:ext cx="3306738" cy="792089"/>
          </a:xfrm>
          <a:custGeom>
            <a:avLst/>
            <a:gdLst>
              <a:gd name="connsiteX0" fmla="*/ 0 w 3519577"/>
              <a:gd name="connsiteY0" fmla="*/ 1052972 h 1173741"/>
              <a:gd name="connsiteX1" fmla="*/ 1958196 w 3519577"/>
              <a:gd name="connsiteY1" fmla="*/ 549 h 1173741"/>
              <a:gd name="connsiteX2" fmla="*/ 3519577 w 3519577"/>
              <a:gd name="connsiteY2" fmla="*/ 1173741 h 1173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19577" h="1173741">
                <a:moveTo>
                  <a:pt x="0" y="1052972"/>
                </a:moveTo>
                <a:cubicBezTo>
                  <a:pt x="685800" y="516696"/>
                  <a:pt x="1371600" y="-19579"/>
                  <a:pt x="1958196" y="549"/>
                </a:cubicBezTo>
                <a:cubicBezTo>
                  <a:pt x="2544792" y="20677"/>
                  <a:pt x="3272287" y="966707"/>
                  <a:pt x="3519577" y="1173741"/>
                </a:cubicBezTo>
              </a:path>
            </a:pathLst>
          </a:custGeom>
          <a:ln>
            <a:prstDash val="solid"/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4427984" y="951111"/>
            <a:ext cx="36142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/>
              <a:t>Player</a:t>
            </a:r>
            <a:r>
              <a:rPr lang="ko-KR" altLang="en-US" sz="1200" smtClean="0"/>
              <a:t>에서 </a:t>
            </a:r>
            <a:r>
              <a:rPr lang="en-US" altLang="ko-KR" sz="1200" smtClean="0"/>
              <a:t>View </a:t>
            </a:r>
            <a:r>
              <a:rPr lang="ko-KR" altLang="en-US" sz="1200" smtClean="0"/>
              <a:t>구현체로의 커플링을 끊음으로써</a:t>
            </a:r>
            <a:endParaRPr lang="en-US" altLang="ko-KR" sz="1200" smtClean="0"/>
          </a:p>
          <a:p>
            <a:r>
              <a:rPr lang="ko-KR" altLang="en-US" sz="1200" smtClean="0"/>
              <a:t>새로운 </a:t>
            </a:r>
            <a:r>
              <a:rPr lang="en-US" altLang="ko-KR" sz="1200" smtClean="0"/>
              <a:t>View </a:t>
            </a:r>
            <a:r>
              <a:rPr lang="ko-KR" altLang="en-US" sz="1200" smtClean="0"/>
              <a:t>추가하더라도 </a:t>
            </a:r>
            <a:r>
              <a:rPr lang="en-US" altLang="ko-KR" sz="1200" smtClean="0"/>
              <a:t>Player </a:t>
            </a:r>
            <a:r>
              <a:rPr lang="ko-KR" altLang="en-US" sz="1200" smtClean="0"/>
              <a:t>영향 없음</a:t>
            </a:r>
            <a:endParaRPr lang="ko-KR" altLang="en-US" sz="1200"/>
          </a:p>
        </p:txBody>
      </p:sp>
      <p:sp>
        <p:nvSpPr>
          <p:cNvPr id="17" name="자유형 16"/>
          <p:cNvSpPr/>
          <p:nvPr/>
        </p:nvSpPr>
        <p:spPr>
          <a:xfrm>
            <a:off x="4139952" y="2743564"/>
            <a:ext cx="819510" cy="1549532"/>
          </a:xfrm>
          <a:custGeom>
            <a:avLst/>
            <a:gdLst>
              <a:gd name="connsiteX0" fmla="*/ 0 w 819510"/>
              <a:gd name="connsiteY0" fmla="*/ 0 h 1680813"/>
              <a:gd name="connsiteX1" fmla="*/ 301925 w 819510"/>
              <a:gd name="connsiteY1" fmla="*/ 1656271 h 1680813"/>
              <a:gd name="connsiteX2" fmla="*/ 819510 w 819510"/>
              <a:gd name="connsiteY2" fmla="*/ 1035169 h 1680813"/>
              <a:gd name="connsiteX3" fmla="*/ 819510 w 819510"/>
              <a:gd name="connsiteY3" fmla="*/ 1035169 h 1680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9510" h="1680813">
                <a:moveTo>
                  <a:pt x="0" y="0"/>
                </a:moveTo>
                <a:cubicBezTo>
                  <a:pt x="82670" y="741871"/>
                  <a:pt x="165340" y="1483743"/>
                  <a:pt x="301925" y="1656271"/>
                </a:cubicBezTo>
                <a:cubicBezTo>
                  <a:pt x="438510" y="1828799"/>
                  <a:pt x="819510" y="1035169"/>
                  <a:pt x="819510" y="1035169"/>
                </a:cubicBezTo>
                <a:lnTo>
                  <a:pt x="819510" y="1035169"/>
                </a:ln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3491880" y="4357553"/>
            <a:ext cx="173393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/>
              <a:t>Player</a:t>
            </a:r>
            <a:r>
              <a:rPr lang="ko-KR" altLang="en-US" sz="1200" smtClean="0"/>
              <a:t>로부터 레이아웃</a:t>
            </a:r>
            <a:endParaRPr lang="en-US" altLang="ko-KR" sz="1200" smtClean="0"/>
          </a:p>
          <a:p>
            <a:r>
              <a:rPr lang="ko-KR" altLang="en-US" sz="1200" smtClean="0"/>
              <a:t>역할을 분리함으로써</a:t>
            </a:r>
            <a:endParaRPr lang="en-US" altLang="ko-KR" sz="1200" smtClean="0"/>
          </a:p>
          <a:p>
            <a:r>
              <a:rPr lang="ko-KR" altLang="en-US" sz="1200" smtClean="0"/>
              <a:t>새로운 </a:t>
            </a:r>
            <a:r>
              <a:rPr lang="en-US" altLang="ko-KR" sz="1200" smtClean="0"/>
              <a:t>Layout</a:t>
            </a:r>
            <a:r>
              <a:rPr lang="ko-KR" altLang="en-US" sz="1200" smtClean="0"/>
              <a:t>이</a:t>
            </a:r>
            <a:endParaRPr lang="en-US" altLang="ko-KR" sz="1200" smtClean="0"/>
          </a:p>
          <a:p>
            <a:r>
              <a:rPr lang="ko-KR" altLang="en-US" sz="1200" smtClean="0"/>
              <a:t>필요하더라도 </a:t>
            </a:r>
            <a:r>
              <a:rPr lang="en-US" altLang="ko-KR" sz="1200" smtClean="0"/>
              <a:t>Player</a:t>
            </a:r>
          </a:p>
          <a:p>
            <a:r>
              <a:rPr lang="ko-KR" altLang="en-US" sz="1200" smtClean="0"/>
              <a:t>영향 없음</a:t>
            </a:r>
            <a:endParaRPr lang="ko-KR" altLang="en-US" sz="1200"/>
          </a:p>
        </p:txBody>
      </p:sp>
      <p:sp>
        <p:nvSpPr>
          <p:cNvPr id="19" name="자유형 18"/>
          <p:cNvSpPr/>
          <p:nvPr/>
        </p:nvSpPr>
        <p:spPr>
          <a:xfrm>
            <a:off x="5724128" y="3819757"/>
            <a:ext cx="1116623" cy="545347"/>
          </a:xfrm>
          <a:custGeom>
            <a:avLst/>
            <a:gdLst>
              <a:gd name="connsiteX0" fmla="*/ 0 w 1116623"/>
              <a:gd name="connsiteY0" fmla="*/ 0 h 545347"/>
              <a:gd name="connsiteX1" fmla="*/ 606669 w 1116623"/>
              <a:gd name="connsiteY1" fmla="*/ 545123 h 545347"/>
              <a:gd name="connsiteX2" fmla="*/ 1116623 w 1116623"/>
              <a:gd name="connsiteY2" fmla="*/ 52754 h 545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16623" h="545347">
                <a:moveTo>
                  <a:pt x="0" y="0"/>
                </a:moveTo>
                <a:cubicBezTo>
                  <a:pt x="210282" y="268165"/>
                  <a:pt x="420565" y="536331"/>
                  <a:pt x="606669" y="545123"/>
                </a:cubicBezTo>
                <a:cubicBezTo>
                  <a:pt x="792773" y="553915"/>
                  <a:pt x="954698" y="303334"/>
                  <a:pt x="1116623" y="52754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5508104" y="4437112"/>
            <a:ext cx="18565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/>
              <a:t>View</a:t>
            </a:r>
            <a:r>
              <a:rPr lang="ko-KR" altLang="en-US" sz="1200" smtClean="0"/>
              <a:t>를 추상화함으로써</a:t>
            </a:r>
            <a:endParaRPr lang="en-US" altLang="ko-KR" sz="1200" smtClean="0"/>
          </a:p>
          <a:p>
            <a:r>
              <a:rPr lang="ko-KR" altLang="en-US" sz="1200" smtClean="0"/>
              <a:t>새로운 </a:t>
            </a:r>
            <a:r>
              <a:rPr lang="en-US" altLang="ko-KR" sz="1200" smtClean="0"/>
              <a:t>View</a:t>
            </a:r>
            <a:r>
              <a:rPr lang="ko-KR" altLang="en-US" sz="1200" smtClean="0"/>
              <a:t>가 추가되도</a:t>
            </a:r>
            <a:endParaRPr lang="en-US" altLang="ko-KR" sz="1200" smtClean="0"/>
          </a:p>
          <a:p>
            <a:r>
              <a:rPr lang="en-US" altLang="ko-KR" sz="1200" smtClean="0"/>
              <a:t>BorderViewLayout</a:t>
            </a:r>
            <a:r>
              <a:rPr lang="ko-KR" altLang="en-US" sz="1200" smtClean="0"/>
              <a:t>은</a:t>
            </a:r>
            <a:endParaRPr lang="en-US" altLang="ko-KR" sz="1200" smtClean="0"/>
          </a:p>
          <a:p>
            <a:r>
              <a:rPr lang="ko-KR" altLang="en-US" sz="1200" smtClean="0"/>
              <a:t>영향 없음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20335291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정리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62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44164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모두 아우르는 大 원칙</a:t>
            </a:r>
            <a:r>
              <a:rPr lang="en-US" altLang="ko-KR" smtClean="0"/>
              <a:t>!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High Cohesion (</a:t>
            </a:r>
            <a:r>
              <a:rPr lang="ko-KR" altLang="en-US" smtClean="0"/>
              <a:t>높은 응집</a:t>
            </a:r>
            <a:r>
              <a:rPr lang="en-US" altLang="ko-KR" smtClean="0"/>
              <a:t>)</a:t>
            </a:r>
          </a:p>
          <a:p>
            <a:pPr lvl="1"/>
            <a:r>
              <a:rPr lang="ko-KR" altLang="en-US" smtClean="0"/>
              <a:t>관련된 것들은 최대한 한 곳에 모은다</a:t>
            </a:r>
            <a:endParaRPr lang="en-US" altLang="ko-KR" smtClean="0"/>
          </a:p>
          <a:p>
            <a:pPr lvl="1"/>
            <a:r>
              <a:rPr lang="ko-KR" altLang="en-US" smtClean="0"/>
              <a:t>변화가 한 곳에 집중되기 때문에</a:t>
            </a:r>
            <a:r>
              <a:rPr lang="en-US" altLang="ko-KR" smtClean="0"/>
              <a:t>, </a:t>
            </a:r>
            <a:r>
              <a:rPr lang="ko-KR" altLang="en-US" smtClean="0"/>
              <a:t>변화에 따른 영향 최소화</a:t>
            </a:r>
            <a:endParaRPr lang="en-US" altLang="ko-KR" smtClean="0"/>
          </a:p>
          <a:p>
            <a:endParaRPr lang="en-US" altLang="ko-KR"/>
          </a:p>
          <a:p>
            <a:r>
              <a:rPr lang="en-US" altLang="ko-KR" smtClean="0"/>
              <a:t>Low Coupling (</a:t>
            </a:r>
            <a:r>
              <a:rPr lang="ko-KR" altLang="en-US" smtClean="0"/>
              <a:t>낮은 결합도</a:t>
            </a:r>
            <a:r>
              <a:rPr lang="en-US" altLang="ko-KR" smtClean="0"/>
              <a:t>)</a:t>
            </a:r>
          </a:p>
          <a:p>
            <a:pPr lvl="1"/>
            <a:r>
              <a:rPr lang="ko-KR" altLang="en-US" smtClean="0"/>
              <a:t>상호 간 얽혀 있는 부분을 최소화</a:t>
            </a:r>
            <a:endParaRPr lang="en-US" altLang="ko-KR" smtClean="0"/>
          </a:p>
          <a:p>
            <a:pPr lvl="1"/>
            <a:r>
              <a:rPr lang="ko-KR" altLang="en-US" smtClean="0"/>
              <a:t>한 코드의 변화로 인해 다른 코드의 변화가 발생하는 것을 최소화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63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953425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정리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ko-KR" altLang="en-US" smtClean="0"/>
              <a:t>비용</a:t>
            </a:r>
            <a:r>
              <a:rPr lang="en-US" altLang="ko-KR" smtClean="0"/>
              <a:t>: </a:t>
            </a:r>
            <a:r>
              <a:rPr lang="ko-KR" altLang="en-US" smtClean="0"/>
              <a:t>최초 개발 </a:t>
            </a:r>
            <a:r>
              <a:rPr lang="en-US" altLang="ko-KR" smtClean="0"/>
              <a:t>&lt;&lt;&lt;&lt; </a:t>
            </a:r>
            <a:r>
              <a:rPr lang="ko-KR" altLang="en-US" smtClean="0"/>
              <a:t>유지보수</a:t>
            </a:r>
            <a:endParaRPr lang="en-US" altLang="ko-KR" smtClean="0"/>
          </a:p>
          <a:p>
            <a:pPr lvl="1"/>
            <a:r>
              <a:rPr lang="ko-KR" altLang="en-US" smtClean="0"/>
              <a:t>유지보수 비용을 줄이기 위한 방법</a:t>
            </a:r>
            <a:endParaRPr lang="en-US" altLang="ko-KR" smtClean="0"/>
          </a:p>
          <a:p>
            <a:pPr lvl="2"/>
            <a:r>
              <a:rPr lang="ko-KR" altLang="en-US" smtClean="0"/>
              <a:t>코드 가독성 향상</a:t>
            </a:r>
            <a:r>
              <a:rPr lang="en-US" altLang="ko-KR" smtClean="0"/>
              <a:t>, </a:t>
            </a:r>
            <a:r>
              <a:rPr lang="ko-KR" altLang="en-US" smtClean="0"/>
              <a:t>변경에 유연한 구조</a:t>
            </a:r>
            <a:r>
              <a:rPr lang="en-US" altLang="ko-KR" smtClean="0"/>
              <a:t>, </a:t>
            </a:r>
            <a:endParaRPr lang="en-US" altLang="ko-KR"/>
          </a:p>
          <a:p>
            <a:endParaRPr lang="en-US" altLang="ko-KR" smtClean="0"/>
          </a:p>
          <a:p>
            <a:r>
              <a:rPr lang="ko-KR" altLang="en-US" smtClean="0"/>
              <a:t>객체 지향</a:t>
            </a:r>
            <a:endParaRPr lang="en-US" altLang="ko-KR" smtClean="0"/>
          </a:p>
          <a:p>
            <a:pPr lvl="1"/>
            <a:r>
              <a:rPr lang="ko-KR" altLang="en-US" smtClean="0"/>
              <a:t>서로 다른 기능을 제공하는 객체 간의 메시징</a:t>
            </a:r>
            <a:endParaRPr lang="en-US" altLang="ko-KR" smtClean="0"/>
          </a:p>
          <a:p>
            <a:pPr lvl="2"/>
            <a:r>
              <a:rPr lang="ko-KR" altLang="en-US" smtClean="0"/>
              <a:t>자바나 </a:t>
            </a:r>
            <a:r>
              <a:rPr lang="en-US" altLang="ko-KR" smtClean="0"/>
              <a:t>C#</a:t>
            </a:r>
            <a:r>
              <a:rPr lang="ko-KR" altLang="en-US" smtClean="0"/>
              <a:t>과 같은 언어는 클래스와 메서드로 객체</a:t>
            </a:r>
            <a:r>
              <a:rPr lang="en-US" altLang="ko-KR" smtClean="0"/>
              <a:t>/</a:t>
            </a:r>
            <a:r>
              <a:rPr lang="ko-KR" altLang="en-US" smtClean="0"/>
              <a:t>메시징 구현</a:t>
            </a:r>
            <a:endParaRPr lang="en-US" altLang="ko-KR" smtClean="0"/>
          </a:p>
          <a:p>
            <a:pPr lvl="1"/>
            <a:r>
              <a:rPr lang="ko-KR" altLang="en-US" smtClean="0"/>
              <a:t>캡슐화</a:t>
            </a:r>
            <a:r>
              <a:rPr lang="en-US" altLang="ko-KR" smtClean="0"/>
              <a:t>, </a:t>
            </a:r>
            <a:r>
              <a:rPr lang="ko-KR" altLang="en-US" smtClean="0"/>
              <a:t>추상 타입을 통한 변화에 따른 영향 최소화</a:t>
            </a:r>
            <a:endParaRPr lang="en-US" altLang="ko-KR" smtClean="0"/>
          </a:p>
          <a:p>
            <a:pPr lvl="2"/>
            <a:r>
              <a:rPr lang="ko-KR" altLang="en-US" smtClean="0"/>
              <a:t>이는 개발 비용의 감소로 이어짐</a:t>
            </a:r>
            <a:endParaRPr lang="en-US" altLang="ko-KR" smtClean="0"/>
          </a:p>
          <a:p>
            <a:pPr lvl="1"/>
            <a:r>
              <a:rPr lang="ko-KR" altLang="en-US" smtClean="0"/>
              <a:t>기본 규칙</a:t>
            </a:r>
            <a:endParaRPr lang="en-US" altLang="ko-KR" smtClean="0"/>
          </a:p>
          <a:p>
            <a:pPr lvl="2"/>
            <a:r>
              <a:rPr lang="en-US" altLang="ko-KR" smtClean="0"/>
              <a:t>Tell, Don't Ask</a:t>
            </a:r>
          </a:p>
          <a:p>
            <a:pPr lvl="2"/>
            <a:r>
              <a:rPr lang="en-US" altLang="ko-KR" smtClean="0"/>
              <a:t>Program To Interface</a:t>
            </a:r>
          </a:p>
          <a:p>
            <a:pPr lvl="2"/>
            <a:r>
              <a:rPr lang="en-US" altLang="ko-KR" smtClean="0"/>
              <a:t>Composition over Inheritance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64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906548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개발자로서 성장하기 위해 해야할 것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smtClean="0"/>
              <a:t>표현 방법 익히기</a:t>
            </a:r>
            <a:endParaRPr lang="en-US" altLang="ko-KR" smtClean="0"/>
          </a:p>
          <a:p>
            <a:pPr lvl="1"/>
            <a:r>
              <a:rPr lang="en-US" altLang="ko-KR" smtClean="0"/>
              <a:t>UML</a:t>
            </a:r>
          </a:p>
          <a:p>
            <a:endParaRPr lang="en-US" altLang="ko-KR"/>
          </a:p>
          <a:p>
            <a:r>
              <a:rPr lang="ko-KR" altLang="en-US" smtClean="0"/>
              <a:t>객체 지향 익히기</a:t>
            </a:r>
            <a:endParaRPr lang="en-US" altLang="ko-KR" smtClean="0"/>
          </a:p>
          <a:p>
            <a:pPr lvl="1"/>
            <a:r>
              <a:rPr lang="ko-KR" altLang="en-US" smtClean="0"/>
              <a:t>캡슐화</a:t>
            </a:r>
            <a:r>
              <a:rPr lang="en-US" altLang="ko-KR" smtClean="0"/>
              <a:t>, </a:t>
            </a:r>
            <a:r>
              <a:rPr lang="ko-KR" altLang="en-US" smtClean="0"/>
              <a:t>추상화</a:t>
            </a:r>
            <a:endParaRPr lang="en-US" altLang="ko-KR" smtClean="0"/>
          </a:p>
          <a:p>
            <a:pPr lvl="1"/>
            <a:r>
              <a:rPr lang="ko-KR" altLang="en-US" smtClean="0"/>
              <a:t>설계 원칙</a:t>
            </a:r>
            <a:r>
              <a:rPr lang="en-US" altLang="ko-KR" smtClean="0"/>
              <a:t>: SOLID</a:t>
            </a:r>
          </a:p>
          <a:p>
            <a:pPr lvl="1"/>
            <a:r>
              <a:rPr lang="ko-KR" altLang="en-US" smtClean="0"/>
              <a:t>패턴 </a:t>
            </a:r>
            <a:r>
              <a:rPr lang="en-US" altLang="ko-KR" smtClean="0"/>
              <a:t>(GoF </a:t>
            </a:r>
            <a:r>
              <a:rPr lang="ko-KR" altLang="en-US" smtClean="0"/>
              <a:t>패턴</a:t>
            </a:r>
            <a:r>
              <a:rPr lang="en-US" altLang="ko-KR" smtClean="0"/>
              <a:t>): </a:t>
            </a:r>
            <a:r>
              <a:rPr lang="ko-KR" altLang="en-US" smtClean="0"/>
              <a:t>공통된 상황을 추상화하는 방법</a:t>
            </a:r>
            <a:endParaRPr lang="en-US" altLang="ko-KR" smtClean="0"/>
          </a:p>
          <a:p>
            <a:endParaRPr lang="en-US" altLang="ko-KR" smtClean="0"/>
          </a:p>
          <a:p>
            <a:r>
              <a:rPr lang="en-US" altLang="ko-KR" smtClean="0"/>
              <a:t>TDD</a:t>
            </a:r>
          </a:p>
          <a:p>
            <a:pPr lvl="1"/>
            <a:r>
              <a:rPr lang="ko-KR" altLang="en-US" smtClean="0"/>
              <a:t>기능 중심의 설계를 할 수 있도록 유도</a:t>
            </a:r>
            <a:r>
              <a:rPr lang="en-US" altLang="ko-KR" smtClean="0"/>
              <a:t>!</a:t>
            </a:r>
          </a:p>
          <a:p>
            <a:endParaRPr lang="en-US" altLang="ko-KR"/>
          </a:p>
          <a:p>
            <a:r>
              <a:rPr lang="ko-KR" altLang="en-US" smtClean="0"/>
              <a:t>좋은 코드 만들기</a:t>
            </a:r>
            <a:endParaRPr lang="en-US" altLang="ko-KR" smtClean="0"/>
          </a:p>
          <a:p>
            <a:pPr lvl="1"/>
            <a:r>
              <a:rPr lang="en-US" altLang="ko-KR" smtClean="0"/>
              <a:t>Clean Code</a:t>
            </a:r>
          </a:p>
          <a:p>
            <a:pPr lvl="1"/>
            <a:r>
              <a:rPr lang="en-US" altLang="ko-KR" smtClean="0"/>
              <a:t>Implementation Pattern</a:t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65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872132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66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-9088" y="1718226"/>
            <a:ext cx="9153088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600" smtClean="0"/>
              <a:t>질문</a:t>
            </a:r>
            <a:r>
              <a:rPr lang="ko-KR" altLang="en-US" sz="1100" smtClean="0"/>
              <a:t>생략</a:t>
            </a:r>
            <a:r>
              <a:rPr lang="en-US" altLang="ko-KR" sz="1100" smtClean="0"/>
              <a:t>?</a:t>
            </a:r>
            <a:endParaRPr lang="ko-KR" altLang="en-US" sz="16600"/>
          </a:p>
        </p:txBody>
      </p:sp>
    </p:spTree>
    <p:extLst>
      <p:ext uri="{BB962C8B-B14F-4D97-AF65-F5344CB8AC3E}">
        <p14:creationId xmlns:p14="http://schemas.microsoft.com/office/powerpoint/2010/main" val="8992295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TOC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mtClean="0"/>
              <a:t>비용</a:t>
            </a:r>
            <a:endParaRPr lang="en-US" altLang="ko-KR" smtClean="0"/>
          </a:p>
          <a:p>
            <a:r>
              <a:rPr lang="ko-KR" altLang="en-US" smtClean="0"/>
              <a:t>절차 지향 </a:t>
            </a:r>
            <a:r>
              <a:rPr lang="en-US" altLang="ko-KR" smtClean="0"/>
              <a:t>vs </a:t>
            </a:r>
            <a:r>
              <a:rPr lang="ko-KR" altLang="en-US" smtClean="0"/>
              <a:t>객체 지향</a:t>
            </a:r>
            <a:endParaRPr lang="en-US" altLang="ko-KR" smtClean="0"/>
          </a:p>
          <a:p>
            <a:r>
              <a:rPr lang="ko-KR" altLang="en-US" smtClean="0"/>
              <a:t>객체 지향</a:t>
            </a:r>
            <a:endParaRPr lang="en-US" altLang="ko-KR" smtClean="0"/>
          </a:p>
          <a:p>
            <a:r>
              <a:rPr lang="ko-KR" altLang="en-US" smtClean="0"/>
              <a:t>캡슐화</a:t>
            </a:r>
            <a:endParaRPr lang="en-US" altLang="ko-KR" smtClean="0"/>
          </a:p>
          <a:p>
            <a:r>
              <a:rPr lang="ko-KR" altLang="en-US" smtClean="0"/>
              <a:t>추상화</a:t>
            </a:r>
            <a:endParaRPr lang="en-US" altLang="ko-KR" smtClean="0"/>
          </a:p>
          <a:p>
            <a:r>
              <a:rPr lang="ko-KR" altLang="en-US" smtClean="0"/>
              <a:t>유연함</a:t>
            </a:r>
            <a:endParaRPr lang="en-US" altLang="ko-KR" smtClean="0"/>
          </a:p>
          <a:p>
            <a:r>
              <a:rPr lang="ko-KR" altLang="en-US" smtClean="0"/>
              <a:t>정리</a:t>
            </a:r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비용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2631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개발 비용</a:t>
            </a:r>
            <a:r>
              <a:rPr lang="en-US" altLang="ko-KR" smtClean="0"/>
              <a:t>?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9</a:t>
            </a:fld>
            <a:endParaRPr lang="ko-KR" altLang="en-US"/>
          </a:p>
        </p:txBody>
      </p:sp>
      <p:pic>
        <p:nvPicPr>
          <p:cNvPr id="1026" name="Picture 2" descr="C:\Users\madvirus\AppData\Local\Microsoft\Windows\Temporary Internet Files\Content.IE5\K56WU0VO\MP900432855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027176"/>
            <a:ext cx="6400800" cy="4803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832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6644</TotalTime>
  <Words>3806</Words>
  <Application>Microsoft Office PowerPoint</Application>
  <PresentationFormat>화면 슬라이드 쇼(4:3)</PresentationFormat>
  <Paragraphs>1042</Paragraphs>
  <Slides>66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66</vt:i4>
      </vt:variant>
    </vt:vector>
  </HeadingPairs>
  <TitlesOfParts>
    <vt:vector size="67" baseType="lpstr">
      <vt:lpstr>Office 테마</vt:lpstr>
      <vt:lpstr>OOP 소개 @Daum</vt:lpstr>
      <vt:lpstr>강사 소개</vt:lpstr>
      <vt:lpstr>흔한 이야기?</vt:lpstr>
      <vt:lpstr>최초 시작한 코드</vt:lpstr>
      <vt:lpstr>개발이 조금 더 진행</vt:lpstr>
      <vt:lpstr>완성????</vt:lpstr>
      <vt:lpstr>TOC</vt:lpstr>
      <vt:lpstr>비용</vt:lpstr>
      <vt:lpstr>개발 비용?</vt:lpstr>
      <vt:lpstr>비용의 구성</vt:lpstr>
      <vt:lpstr>유지보수 사례</vt:lpstr>
      <vt:lpstr>비용을 줄이려면</vt:lpstr>
      <vt:lpstr>답 중의 하나</vt:lpstr>
      <vt:lpstr>객체 지향</vt:lpstr>
      <vt:lpstr>절차 지향</vt:lpstr>
      <vt:lpstr>객체 지향</vt:lpstr>
      <vt:lpstr>객체(Object)</vt:lpstr>
      <vt:lpstr>클래스</vt:lpstr>
      <vt:lpstr>역할/책임(Responsibility) 그리고 관계</vt:lpstr>
      <vt:lpstr>역할의 크기</vt:lpstr>
      <vt:lpstr>객체 설계의 기본 과정</vt:lpstr>
      <vt:lpstr>캡슐화</vt:lpstr>
      <vt:lpstr>캡슐화(Encapsulation)</vt:lpstr>
      <vt:lpstr>데이터 중심 구현: 절차 지향 스톱워치 - 최초 코드</vt:lpstr>
      <vt:lpstr>데이터 중심의 절차 지향 구현 방식 - 기능 추가 여파</vt:lpstr>
      <vt:lpstr>절차 지향의 한계 - 요구사항 변경에 따른 수정 전파</vt:lpstr>
      <vt:lpstr>객체 지향 방식 - 데이터가 아닌 기능/모델을 제공</vt:lpstr>
      <vt:lpstr>객체가 제공하는 기능을 사용/모델을 사용</vt:lpstr>
      <vt:lpstr>객체 지향 - 요구사항 변경에 따른 변화가 객체로 수렴</vt:lpstr>
      <vt:lpstr>절차 지향에 비해 확실히 작은 변경의 여파</vt:lpstr>
      <vt:lpstr>캡슐화 - 구현 변경의 유연함!</vt:lpstr>
      <vt:lpstr>기본 규칙: Tell, Don't Ask</vt:lpstr>
      <vt:lpstr>Tell, Don't Ask</vt:lpstr>
      <vt:lpstr>도움되는 내용</vt:lpstr>
      <vt:lpstr>추상화와 다형성</vt:lpstr>
      <vt:lpstr>다형성Polymorphism이란?</vt:lpstr>
      <vt:lpstr>상속의 두 가지</vt:lpstr>
      <vt:lpstr>추상화Abstraction</vt:lpstr>
      <vt:lpstr>타입 추상화</vt:lpstr>
      <vt:lpstr>추상 타입과 구현과의 연결: 상속</vt:lpstr>
      <vt:lpstr>추상화와 다형성</vt:lpstr>
      <vt:lpstr>추상화와 뇌</vt:lpstr>
      <vt:lpstr>추상화/다형성과 유연함</vt:lpstr>
      <vt:lpstr>구현 클래스를 직접 사용한다면,</vt:lpstr>
      <vt:lpstr>추상화 타입에 대고 프로그래밍하기</vt:lpstr>
      <vt:lpstr>추상화/다형성의 혜택: 구현 교체의 유연함</vt:lpstr>
      <vt:lpstr>중요한/필요한 역량: 인터페이스(추상 타입) 뽑아내기!</vt:lpstr>
      <vt:lpstr>기본규칙:Composition over inheritance</vt:lpstr>
      <vt:lpstr>(잘못된) 구현 상속의 문제</vt:lpstr>
      <vt:lpstr>상속은 IS-A 에 대한 것</vt:lpstr>
      <vt:lpstr>조립을 통한 구현 재사용</vt:lpstr>
      <vt:lpstr>조립과 유연함</vt:lpstr>
      <vt:lpstr>역할/추상화 예시</vt:lpstr>
      <vt:lpstr>만들려고 하는 것</vt:lpstr>
      <vt:lpstr>역할 분리와 추상화가 되지 않은 코드</vt:lpstr>
      <vt:lpstr>역할 분리와 추상화가 되지 않은 코드</vt:lpstr>
      <vt:lpstr>Player로부터 레이아웃 관리 역할 분리</vt:lpstr>
      <vt:lpstr>View 들의 추상화</vt:lpstr>
      <vt:lpstr>View들의 추상화</vt:lpstr>
      <vt:lpstr>ViewLayout의 추상화</vt:lpstr>
      <vt:lpstr>역할 분리 및 추상화 결과</vt:lpstr>
      <vt:lpstr>정리</vt:lpstr>
      <vt:lpstr>모두 아우르는 大 원칙!</vt:lpstr>
      <vt:lpstr>정리</vt:lpstr>
      <vt:lpstr>개발자로서 성장하기 위해 해야할 것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1장 UML 소개</dc:title>
  <dc:creator>Microsoft Corporation</dc:creator>
  <cp:lastModifiedBy>madvirus</cp:lastModifiedBy>
  <cp:revision>870</cp:revision>
  <cp:lastPrinted>2012-09-11T01:45:02Z</cp:lastPrinted>
  <dcterms:created xsi:type="dcterms:W3CDTF">2006-10-05T04:04:58Z</dcterms:created>
  <dcterms:modified xsi:type="dcterms:W3CDTF">2012-10-16T06:43:24Z</dcterms:modified>
</cp:coreProperties>
</file>