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Titillium Web SemiBold"/>
      <p:regular r:id="rId34"/>
      <p:bold r:id="rId35"/>
      <p:italic r:id="rId36"/>
      <p:boldItalic r:id="rId37"/>
    </p:embeddedFont>
    <p:embeddedFont>
      <p:font typeface="Inter SemiBold"/>
      <p:regular r:id="rId38"/>
      <p:bold r:id="rId39"/>
    </p:embeddedFont>
    <p:embeddedFont>
      <p:font typeface="Roboto"/>
      <p:regular r:id="rId40"/>
      <p:bold r:id="rId41"/>
      <p:italic r:id="rId42"/>
      <p:boldItalic r:id="rId43"/>
    </p:embeddedFont>
    <p:embeddedFont>
      <p:font typeface="Inter"/>
      <p:regular r:id="rId44"/>
      <p:bold r:id="rId45"/>
    </p:embeddedFont>
    <p:embeddedFont>
      <p:font typeface="Titillium Web"/>
      <p:regular r:id="rId46"/>
      <p:bold r:id="rId47"/>
      <p:italic r:id="rId48"/>
      <p:boldItalic r:id="rId49"/>
    </p:embeddedFont>
    <p:embeddedFont>
      <p:font typeface="Titillium Web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Inter-regular.fntdata"/><Relationship Id="rId43" Type="http://schemas.openxmlformats.org/officeDocument/2006/relationships/font" Target="fonts/Roboto-boldItalic.fntdata"/><Relationship Id="rId46" Type="http://schemas.openxmlformats.org/officeDocument/2006/relationships/font" Target="fonts/TitilliumWeb-regular.fntdata"/><Relationship Id="rId45"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TitilliumWeb-italic.fntdata"/><Relationship Id="rId47" Type="http://schemas.openxmlformats.org/officeDocument/2006/relationships/font" Target="fonts/TitilliumWeb-bold.fntdata"/><Relationship Id="rId49" Type="http://schemas.openxmlformats.org/officeDocument/2006/relationships/font" Target="fonts/TitilliumWeb-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TitilliumWebSemiBold-bold.fntdata"/><Relationship Id="rId34" Type="http://schemas.openxmlformats.org/officeDocument/2006/relationships/font" Target="fonts/TitilliumWebSemiBold-regular.fntdata"/><Relationship Id="rId37" Type="http://schemas.openxmlformats.org/officeDocument/2006/relationships/font" Target="fonts/TitilliumWebSemiBold-boldItalic.fntdata"/><Relationship Id="rId36" Type="http://schemas.openxmlformats.org/officeDocument/2006/relationships/font" Target="fonts/TitilliumWebSemiBold-italic.fntdata"/><Relationship Id="rId39" Type="http://schemas.openxmlformats.org/officeDocument/2006/relationships/font" Target="fonts/InterSemiBold-bold.fntdata"/><Relationship Id="rId38" Type="http://schemas.openxmlformats.org/officeDocument/2006/relationships/font" Target="fonts/InterSemiBold-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TitilliumWebLight-bold.fntdata"/><Relationship Id="rId50" Type="http://schemas.openxmlformats.org/officeDocument/2006/relationships/font" Target="fonts/TitilliumWebLight-regular.fntdata"/><Relationship Id="rId53" Type="http://schemas.openxmlformats.org/officeDocument/2006/relationships/font" Target="fonts/TitilliumWebLight-boldItalic.fntdata"/><Relationship Id="rId52" Type="http://schemas.openxmlformats.org/officeDocument/2006/relationships/font" Target="fonts/TitilliumWebLigh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a6b3c3676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a6b3c367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a6b3c3676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a6b3c367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bf3d76d0b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bf3d76d0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a6b3c3676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a6b3c367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bf3d76d0b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bf3d76d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a6b3c3676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a6b3c367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a6b3c3676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a6b3c367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a6b3c3676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3a6b3c367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a6b3c3676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3a6b3c367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a6b3c3676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a6b3c367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a6b3c3676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a6b3c367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a6b3c3676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3a6b3c367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3a6b3c3676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3a6b3c367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3bf3d76d0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3bf3d76d0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a6b3c3676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3a6b3c367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3a6b3c3676_0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3a6b3c367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3a6b3c3676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3a6b3c367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49fc024d8_0_4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49fc024d8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a6b3c3676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a6b3c367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 name="Google Shape;13;p2"/>
          <p:cNvSpPr txBox="1"/>
          <p:nvPr>
            <p:ph type="ctrTitle"/>
          </p:nvPr>
        </p:nvSpPr>
        <p:spPr>
          <a:xfrm>
            <a:off x="855300" y="2589075"/>
            <a:ext cx="6470400" cy="1705500"/>
          </a:xfrm>
          <a:prstGeom prst="rect">
            <a:avLst/>
          </a:prstGeom>
          <a:effectLst>
            <a:outerShdw blurRad="14288" rotWithShape="0" algn="bl" dir="5400000" dist="9525">
              <a:schemeClr val="dk1">
                <a:alpha val="35000"/>
              </a:schemeClr>
            </a:outerShdw>
          </a:effectLst>
        </p:spPr>
        <p:txBody>
          <a:bodyPr anchorCtr="0" anchor="b" bIns="0" lIns="0" spcFirstLastPara="1" rIns="0" wrap="square" tIns="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gradFill>
          <a:gsLst>
            <a:gs pos="0">
              <a:schemeClr val="accent4"/>
            </a:gs>
            <a:gs pos="26000">
              <a:schemeClr val="accent3"/>
            </a:gs>
            <a:gs pos="78000">
              <a:schemeClr val="accent2"/>
            </a:gs>
            <a:gs pos="100000">
              <a:schemeClr val="accent1"/>
            </a:gs>
          </a:gsLst>
          <a:lin ang="2698631" scaled="0"/>
        </a:gradFill>
      </p:bgPr>
    </p:bg>
    <p:spTree>
      <p:nvGrpSpPr>
        <p:cNvPr id="86" name="Shape 86"/>
        <p:cNvGrpSpPr/>
        <p:nvPr/>
      </p:nvGrpSpPr>
      <p:grpSpPr>
        <a:xfrm>
          <a:off x="0" y="0"/>
          <a:ext cx="0" cy="0"/>
          <a:chOff x="0" y="0"/>
          <a:chExt cx="0" cy="0"/>
        </a:xfrm>
      </p:grpSpPr>
      <p:sp>
        <p:nvSpPr>
          <p:cNvPr id="87" name="Google Shape;87;p11"/>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1"/>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2"/>
            </a:gs>
            <a:gs pos="37000">
              <a:schemeClr val="accent1"/>
            </a:gs>
            <a:gs pos="100000">
              <a:schemeClr val="dk1"/>
            </a:gs>
          </a:gsLst>
          <a:lin ang="3600008" scaled="0"/>
        </a:gra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855300" y="2726350"/>
            <a:ext cx="5969100" cy="1159800"/>
          </a:xfrm>
          <a:prstGeom prst="rect">
            <a:avLst/>
          </a:prstGeom>
          <a:effectLst>
            <a:outerShdw blurRad="14288" rotWithShape="0" algn="bl" dir="5400000" dist="9525">
              <a:schemeClr val="dk1">
                <a:alpha val="35000"/>
              </a:schemeClr>
            </a:outerShdw>
          </a:effectLst>
        </p:spPr>
        <p:txBody>
          <a:bodyPr anchorCtr="0" anchor="b" bIns="0" lIns="0" spcFirstLastPara="1" rIns="0" wrap="square" tIns="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6" name="Google Shape;16;p3"/>
          <p:cNvSpPr txBox="1"/>
          <p:nvPr>
            <p:ph idx="1" type="subTitle"/>
          </p:nvPr>
        </p:nvSpPr>
        <p:spPr>
          <a:xfrm>
            <a:off x="855300" y="3983051"/>
            <a:ext cx="59691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1552750" y="906351"/>
            <a:ext cx="6038400" cy="819900"/>
          </a:xfrm>
          <a:prstGeom prst="rect">
            <a:avLst/>
          </a:prstGeom>
        </p:spPr>
        <p:txBody>
          <a:bodyPr anchorCtr="0" anchor="t" bIns="0" lIns="0" spcFirstLastPara="1" rIns="0" wrap="square" tIns="0">
            <a:noAutofit/>
          </a:bodyPr>
          <a:lstStyle>
            <a:lvl1pPr indent="-444500" lvl="0" marL="457200" rtl="0">
              <a:spcBef>
                <a:spcPts val="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1pPr>
            <a:lvl2pPr indent="-444500" lvl="1" marL="9144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2pPr>
            <a:lvl3pPr indent="-444500" lvl="2" marL="13716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3pPr>
            <a:lvl4pPr indent="-444500" lvl="3" marL="18288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4pPr>
            <a:lvl5pPr indent="-444500" lvl="4" marL="22860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5pPr>
            <a:lvl6pPr indent="-444500" lvl="5" marL="27432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6pPr>
            <a:lvl7pPr indent="-444500" lvl="6" marL="32004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7pPr>
            <a:lvl8pPr indent="-444500" lvl="7" marL="36576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8pPr>
            <a:lvl9pPr indent="-444500" lvl="8" marL="4114800" rtl="0">
              <a:spcBef>
                <a:spcPts val="1000"/>
              </a:spcBef>
              <a:spcAft>
                <a:spcPts val="100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9pPr>
          </a:lstStyle>
          <a:p/>
        </p:txBody>
      </p:sp>
      <p:sp>
        <p:nvSpPr>
          <p:cNvPr id="28" name="Google Shape;28;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4"/>
          <p:cNvSpPr/>
          <p:nvPr/>
        </p:nvSpPr>
        <p:spPr>
          <a:xfrm>
            <a:off x="761999" y="762000"/>
            <a:ext cx="599400" cy="472200"/>
          </a:xfrm>
          <a:prstGeom prst="rect">
            <a:avLst/>
          </a:prstGeom>
        </p:spPr>
        <p:txBody>
          <a:bodyPr>
            <a:prstTxWarp prst="textPlain"/>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 name="Google Shape;37;p5"/>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5"/>
          <p:cNvSpPr txBox="1"/>
          <p:nvPr>
            <p:ph idx="1" type="body"/>
          </p:nvPr>
        </p:nvSpPr>
        <p:spPr>
          <a:xfrm>
            <a:off x="855300" y="1627900"/>
            <a:ext cx="7433400" cy="27600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1000"/>
              </a:spcBef>
              <a:spcAft>
                <a:spcPts val="0"/>
              </a:spcAft>
              <a:buSzPts val="2400"/>
              <a:buChar char="⌾"/>
              <a:defRPr/>
            </a:lvl2pPr>
            <a:lvl3pPr indent="-381000" lvl="2" marL="1371600" rtl="0">
              <a:spcBef>
                <a:spcPts val="1000"/>
              </a:spcBef>
              <a:spcAft>
                <a:spcPts val="0"/>
              </a:spcAft>
              <a:buSzPts val="2400"/>
              <a:buChar char="•"/>
              <a:defRPr/>
            </a:lvl3pPr>
            <a:lvl4pPr indent="-381000" lvl="3" marL="1828800" rtl="0">
              <a:spcBef>
                <a:spcPts val="1000"/>
              </a:spcBef>
              <a:spcAft>
                <a:spcPts val="0"/>
              </a:spcAft>
              <a:buSzPts val="2400"/>
              <a:buChar char="●"/>
              <a:defRPr/>
            </a:lvl4pPr>
            <a:lvl5pPr indent="-381000" lvl="4" marL="2286000" rtl="0">
              <a:spcBef>
                <a:spcPts val="1000"/>
              </a:spcBef>
              <a:spcAft>
                <a:spcPts val="0"/>
              </a:spcAft>
              <a:buSzPts val="2400"/>
              <a:buChar char="○"/>
              <a:defRPr/>
            </a:lvl5pPr>
            <a:lvl6pPr indent="-381000" lvl="5" marL="2743200" rtl="0">
              <a:spcBef>
                <a:spcPts val="1000"/>
              </a:spcBef>
              <a:spcAft>
                <a:spcPts val="0"/>
              </a:spcAft>
              <a:buSzPts val="2400"/>
              <a:buChar char="■"/>
              <a:defRPr/>
            </a:lvl6pPr>
            <a:lvl7pPr indent="-381000" lvl="6" marL="3200400" rtl="0">
              <a:spcBef>
                <a:spcPts val="1000"/>
              </a:spcBef>
              <a:spcAft>
                <a:spcPts val="0"/>
              </a:spcAft>
              <a:buSzPts val="2400"/>
              <a:buChar char="●"/>
              <a:defRPr/>
            </a:lvl7pPr>
            <a:lvl8pPr indent="-381000" lvl="7" marL="3657600" rtl="0">
              <a:spcBef>
                <a:spcPts val="1000"/>
              </a:spcBef>
              <a:spcAft>
                <a:spcPts val="0"/>
              </a:spcAft>
              <a:buSzPts val="2400"/>
              <a:buChar char="○"/>
              <a:defRPr/>
            </a:lvl8pPr>
            <a:lvl9pPr indent="-381000" lvl="8" marL="4114800" rtl="0">
              <a:spcBef>
                <a:spcPts val="1000"/>
              </a:spcBef>
              <a:spcAft>
                <a:spcPts val="1000"/>
              </a:spcAft>
              <a:buSzPts val="2400"/>
              <a:buChar char="■"/>
              <a:defRPr/>
            </a:lvl9pPr>
          </a:lstStyle>
          <a:p/>
        </p:txBody>
      </p:sp>
      <p:sp>
        <p:nvSpPr>
          <p:cNvPr id="39" name="Google Shape;39;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0"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 name="Google Shape;47;p6"/>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6"/>
          <p:cNvSpPr txBox="1"/>
          <p:nvPr>
            <p:ph idx="1" type="body"/>
          </p:nvPr>
        </p:nvSpPr>
        <p:spPr>
          <a:xfrm>
            <a:off x="855275" y="1627900"/>
            <a:ext cx="3473100" cy="2870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49" name="Google Shape;49;p6"/>
          <p:cNvSpPr txBox="1"/>
          <p:nvPr>
            <p:ph idx="2" type="body"/>
          </p:nvPr>
        </p:nvSpPr>
        <p:spPr>
          <a:xfrm>
            <a:off x="4815599" y="1627900"/>
            <a:ext cx="3473100" cy="2870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50" name="Google Shape;50;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 name="Google Shape;58;p7"/>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7"/>
          <p:cNvSpPr txBox="1"/>
          <p:nvPr>
            <p:ph idx="1" type="body"/>
          </p:nvPr>
        </p:nvSpPr>
        <p:spPr>
          <a:xfrm>
            <a:off x="855300" y="1627900"/>
            <a:ext cx="2315700" cy="2870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60" name="Google Shape;60;p7"/>
          <p:cNvSpPr txBox="1"/>
          <p:nvPr>
            <p:ph idx="2" type="body"/>
          </p:nvPr>
        </p:nvSpPr>
        <p:spPr>
          <a:xfrm>
            <a:off x="3414199" y="1627900"/>
            <a:ext cx="2315700" cy="2870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61" name="Google Shape;61;p7"/>
          <p:cNvSpPr txBox="1"/>
          <p:nvPr>
            <p:ph idx="3" type="body"/>
          </p:nvPr>
        </p:nvSpPr>
        <p:spPr>
          <a:xfrm>
            <a:off x="5973097" y="1627900"/>
            <a:ext cx="2315700" cy="2870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62" name="Google Shape;62;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 name="Google Shape;70;p8"/>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9"/>
          <p:cNvSpPr txBox="1"/>
          <p:nvPr>
            <p:ph idx="1" type="body"/>
          </p:nvPr>
        </p:nvSpPr>
        <p:spPr>
          <a:xfrm>
            <a:off x="855300" y="4406300"/>
            <a:ext cx="7433400" cy="343500"/>
          </a:xfrm>
          <a:prstGeom prst="rect">
            <a:avLst/>
          </a:prstGeom>
        </p:spPr>
        <p:txBody>
          <a:bodyPr anchorCtr="0" anchor="t" bIns="0" lIns="0" spcFirstLastPara="1" rIns="0" wrap="square" tIns="0">
            <a:noAutofit/>
          </a:bodyPr>
          <a:lstStyle>
            <a:lvl1pPr indent="-228600" lvl="0" marL="457200" rtl="0">
              <a:spcBef>
                <a:spcPts val="0"/>
              </a:spcBef>
              <a:spcAft>
                <a:spcPts val="1000"/>
              </a:spcAft>
              <a:buSzPts val="1800"/>
              <a:buNone/>
              <a:defRPr sz="1800"/>
            </a:lvl1pPr>
          </a:lstStyle>
          <a:p/>
        </p:txBody>
      </p:sp>
      <p:sp>
        <p:nvSpPr>
          <p:cNvPr id="77" name="Google Shape;7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rotWithShape="0" algn="bl" dir="16200000" dist="9525">
              <a:schemeClr val="lt1">
                <a:alpha val="35000"/>
              </a:schemeClr>
            </a:outerShdw>
          </a:effectLst>
        </p:spPr>
        <p:txBody>
          <a:bodyPr anchorCtr="0" anchor="t" bIns="0" lIns="0" spcFirstLastPara="1" rIns="0" wrap="square" tIns="0">
            <a:noAutofit/>
          </a:bodyPr>
          <a:lstStyle>
            <a:lvl1pPr lvl="0"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855300" y="1627900"/>
            <a:ext cx="7433400" cy="2760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indent="-381000" lvl="1" marL="9144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indent="-381000" lvl="2" marL="13716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indent="-381000" lvl="3" marL="18288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indent="-381000" lvl="4" marL="2286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indent="-381000" lvl="5" marL="27432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indent="-381000" lvl="6" marL="32004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indent="-381000" lvl="7" marL="36576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indent="-381000" lvl="8" marL="41148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5000"/>
              </a:schemeClr>
            </a:outerShdw>
          </a:effectLst>
        </p:spPr>
        <p:txBody>
          <a:bodyPr anchorCtr="0" anchor="ctr" bIns="0" lIns="0" spcFirstLastPara="1" rIns="0" wrap="square" tIns="0">
            <a:noAutofit/>
          </a:bodyPr>
          <a:lstStyle>
            <a:lvl1pPr indent="0" lvl="0"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1pPr>
            <a:lvl2pPr indent="0" lvl="1"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2pPr>
            <a:lvl3pPr indent="0" lvl="2"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3pPr>
            <a:lvl4pPr indent="0" lvl="3"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4pPr>
            <a:lvl5pPr indent="0" lvl="4"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5pPr>
            <a:lvl6pPr indent="0" lvl="5"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6pPr>
            <a:lvl7pPr indent="0" lvl="6"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7pPr>
            <a:lvl8pPr indent="0" lvl="7"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8pPr>
            <a:lvl9pPr indent="0" lvl="8"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9pPr>
          </a:lstStyle>
          <a:p>
            <a:pPr indent="0" lvl="0" marL="0" rtl="0" algn="r">
              <a:spcBef>
                <a:spcPts val="0"/>
              </a:spcBef>
              <a:spcAft>
                <a:spcPts val="0"/>
              </a:spcAft>
              <a:buClr>
                <a:schemeClr val="lt1"/>
              </a:buClr>
              <a:buSzPts val="1200"/>
              <a:buFont typeface="Titillium Web"/>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20" Type="http://schemas.openxmlformats.org/officeDocument/2006/relationships/image" Target="../media/image1.png"/><Relationship Id="rId11" Type="http://schemas.openxmlformats.org/officeDocument/2006/relationships/hyperlink" Target="https://machinelearningmastery.com/regression-tutorial-keras-deep-learning-library-python/" TargetMode="External"/><Relationship Id="rId10" Type="http://schemas.openxmlformats.org/officeDocument/2006/relationships/hyperlink" Target="https://www.analyticsvidhya.com/blog/2021/08/a-walk-through-of-regression-analysis-using-artificial-neural-networks-in-tensorflow/" TargetMode="External"/><Relationship Id="rId13" Type="http://schemas.openxmlformats.org/officeDocument/2006/relationships/hyperlink" Target="https://www.tensorflow.org/text/guide/word_embeddings" TargetMode="External"/><Relationship Id="rId12" Type="http://schemas.openxmlformats.org/officeDocument/2006/relationships/hyperlink" Target="https://www.tensorflow.org/tutorials/keras/" TargetMode="External"/><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https://machinelearningmastery.com/adaboost-ensemble-in-python/" TargetMode="External"/><Relationship Id="rId4" Type="http://schemas.openxmlformats.org/officeDocument/2006/relationships/hyperlink" Target="https://towardsdatascience.com/predictive-analysis-rnn-lstm-and-gru-to-predict-water-consumption-e6bb3c2b4b02" TargetMode="External"/><Relationship Id="rId9" Type="http://schemas.openxmlformats.org/officeDocument/2006/relationships/hyperlink" Target="https://www.analyticsvidhya.com/blog/2016/03/complete-guide-parameter-tuning-xgboost-with-codes-python/" TargetMode="External"/><Relationship Id="rId15" Type="http://schemas.openxmlformats.org/officeDocument/2006/relationships/hyperlink" Target="https://towardsdatascience.com/machine-learning-basics-decision-tree-regression-1d73ea003fda" TargetMode="External"/><Relationship Id="rId14" Type="http://schemas.openxmlformats.org/officeDocument/2006/relationships/hyperlink" Target="https://www.tensorflow.org/text/guide/bert_preprocessing_guide" TargetMode="External"/><Relationship Id="rId17" Type="http://schemas.openxmlformats.org/officeDocument/2006/relationships/hyperlink" Target="https://towardsdatascience.com/random-forest-hyperparameters-and-how-to-fine-tune-them-17aee785ee0d" TargetMode="External"/><Relationship Id="rId16" Type="http://schemas.openxmlformats.org/officeDocument/2006/relationships/hyperlink" Target="https://towardsdatascience.com/how-to-tune-a-decision-tree-f03721801680" TargetMode="External"/><Relationship Id="rId5" Type="http://schemas.openxmlformats.org/officeDocument/2006/relationships/hyperlink" Target="https://towardsdatascience.com/lstm-and-bidirectional-lstm-for-regression-4fddf910c655" TargetMode="External"/><Relationship Id="rId19" Type="http://schemas.openxmlformats.org/officeDocument/2006/relationships/hyperlink" Target="https://towardsdatascience.com/unlocking-the-true-power-of-support-vector-regression-847fd123a4a0#:~:text=Support%20Vector%20Regression%20is%20a,the%20maximum%20number%20of%20points" TargetMode="External"/><Relationship Id="rId6" Type="http://schemas.openxmlformats.org/officeDocument/2006/relationships/hyperlink" Target="https://towardsdatascience.com/predictive-analysis-rnn-lstm-and-gru-to-predict-water-consumption-e6bb3c2b4b02" TargetMode="External"/><Relationship Id="rId18" Type="http://schemas.openxmlformats.org/officeDocument/2006/relationships/hyperlink" Target="https://www.analyticsvidhya.com/blog/2015/06/tuning-random-forest-model/" TargetMode="External"/><Relationship Id="rId7" Type="http://schemas.openxmlformats.org/officeDocument/2006/relationships/hyperlink" Target="https://towardsdatascience.com/understanding-adaboost-2f94f22d5bfe" TargetMode="External"/><Relationship Id="rId8" Type="http://schemas.openxmlformats.org/officeDocument/2006/relationships/hyperlink" Target="https://www.mygreatlearning.com/blog/adaboost-algorith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ph type="ctrTitle"/>
          </p:nvPr>
        </p:nvSpPr>
        <p:spPr>
          <a:xfrm>
            <a:off x="457675" y="2043150"/>
            <a:ext cx="7271100" cy="1705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Feature Based MT Evaluation</a:t>
            </a:r>
            <a:endParaRPr/>
          </a:p>
        </p:txBody>
      </p:sp>
      <p:pic>
        <p:nvPicPr>
          <p:cNvPr id="96" name="Google Shape;96;p12"/>
          <p:cNvPicPr preferRelativeResize="0"/>
          <p:nvPr/>
        </p:nvPicPr>
        <p:blipFill>
          <a:blip r:embed="rId3">
            <a:alphaModFix/>
          </a:blip>
          <a:stretch>
            <a:fillRect/>
          </a:stretch>
        </p:blipFill>
        <p:spPr>
          <a:xfrm>
            <a:off x="152400" y="152400"/>
            <a:ext cx="1580250" cy="814550"/>
          </a:xfrm>
          <a:prstGeom prst="rect">
            <a:avLst/>
          </a:prstGeom>
          <a:noFill/>
          <a:ln>
            <a:noFill/>
          </a:ln>
        </p:spPr>
      </p:pic>
      <p:sp>
        <p:nvSpPr>
          <p:cNvPr id="97" name="Google Shape;97;p12"/>
          <p:cNvSpPr txBox="1"/>
          <p:nvPr/>
        </p:nvSpPr>
        <p:spPr>
          <a:xfrm>
            <a:off x="1723075" y="3748650"/>
            <a:ext cx="4740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Titillium Web"/>
                <a:ea typeface="Titillium Web"/>
                <a:cs typeface="Titillium Web"/>
                <a:sym typeface="Titillium Web"/>
              </a:rPr>
              <a:t>IASNLP-2022, IIIT-Hyderabad</a:t>
            </a:r>
            <a:endParaRPr b="1" sz="1900">
              <a:solidFill>
                <a:schemeClr val="lt1"/>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idx="4294967295" type="ctrTitle"/>
          </p:nvPr>
        </p:nvSpPr>
        <p:spPr>
          <a:xfrm>
            <a:off x="855300" y="2269150"/>
            <a:ext cx="5163000" cy="18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000"/>
              <a:t>ANALYSIS OF DATA</a:t>
            </a:r>
            <a:endParaRPr sz="7000"/>
          </a:p>
        </p:txBody>
      </p:sp>
      <p:grpSp>
        <p:nvGrpSpPr>
          <p:cNvPr id="269" name="Google Shape;269;p21"/>
          <p:cNvGrpSpPr/>
          <p:nvPr/>
        </p:nvGrpSpPr>
        <p:grpSpPr>
          <a:xfrm>
            <a:off x="6460101" y="522867"/>
            <a:ext cx="1847361" cy="1847352"/>
            <a:chOff x="6643075" y="3664250"/>
            <a:chExt cx="407950" cy="407975"/>
          </a:xfrm>
        </p:grpSpPr>
        <p:sp>
          <p:nvSpPr>
            <p:cNvPr id="270" name="Google Shape;270;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1"/>
          <p:cNvGrpSpPr/>
          <p:nvPr/>
        </p:nvGrpSpPr>
        <p:grpSpPr>
          <a:xfrm rot="-587346">
            <a:off x="6351438" y="2610506"/>
            <a:ext cx="759491" cy="759448"/>
            <a:chOff x="576250" y="4319400"/>
            <a:chExt cx="442075" cy="442050"/>
          </a:xfrm>
        </p:grpSpPr>
        <p:sp>
          <p:nvSpPr>
            <p:cNvPr id="273" name="Google Shape;273;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1"/>
          <p:cNvSpPr/>
          <p:nvPr/>
        </p:nvSpPr>
        <p:spPr>
          <a:xfrm>
            <a:off x="6018280" y="949335"/>
            <a:ext cx="288731" cy="27569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rot="2697278">
            <a:off x="7921136" y="2360858"/>
            <a:ext cx="438306" cy="4185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8267891" y="2121939"/>
            <a:ext cx="175587" cy="16769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rot="1280082">
            <a:off x="5818215" y="1780979"/>
            <a:ext cx="175576" cy="16770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pic>
        <p:nvPicPr>
          <p:cNvPr id="282" name="Google Shape;282;p21"/>
          <p:cNvPicPr preferRelativeResize="0"/>
          <p:nvPr/>
        </p:nvPicPr>
        <p:blipFill>
          <a:blip r:embed="rId3">
            <a:alphaModFix/>
          </a:blip>
          <a:stretch>
            <a:fillRect/>
          </a:stretch>
        </p:blipFill>
        <p:spPr>
          <a:xfrm>
            <a:off x="0" y="43600"/>
            <a:ext cx="1580250" cy="81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22"/>
          <p:cNvGrpSpPr/>
          <p:nvPr/>
        </p:nvGrpSpPr>
        <p:grpSpPr>
          <a:xfrm>
            <a:off x="6976152" y="3891825"/>
            <a:ext cx="2167839" cy="1251620"/>
            <a:chOff x="6975702" y="3891625"/>
            <a:chExt cx="2167839" cy="1251620"/>
          </a:xfrm>
        </p:grpSpPr>
        <p:sp>
          <p:nvSpPr>
            <p:cNvPr id="288" name="Google Shape;288;p22"/>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solidFill>
              <a:srgbClr val="00226D">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22"/>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0" name="Google Shape;290;p22"/>
          <p:cNvSpPr txBox="1"/>
          <p:nvPr>
            <p:ph type="title"/>
          </p:nvPr>
        </p:nvSpPr>
        <p:spPr>
          <a:xfrm>
            <a:off x="834875" y="429825"/>
            <a:ext cx="4036500" cy="62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Analysis of Data(Training)</a:t>
            </a:r>
            <a:endParaRPr sz="2800"/>
          </a:p>
        </p:txBody>
      </p:sp>
      <p:sp>
        <p:nvSpPr>
          <p:cNvPr id="291" name="Google Shape;291;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92" name="Google Shape;292;p22"/>
          <p:cNvPicPr preferRelativeResize="0"/>
          <p:nvPr/>
        </p:nvPicPr>
        <p:blipFill>
          <a:blip r:embed="rId3">
            <a:alphaModFix/>
          </a:blip>
          <a:stretch>
            <a:fillRect/>
          </a:stretch>
        </p:blipFill>
        <p:spPr>
          <a:xfrm>
            <a:off x="0" y="1870850"/>
            <a:ext cx="3223475" cy="2321550"/>
          </a:xfrm>
          <a:prstGeom prst="rect">
            <a:avLst/>
          </a:prstGeom>
          <a:noFill/>
          <a:ln>
            <a:noFill/>
          </a:ln>
        </p:spPr>
      </p:pic>
      <p:pic>
        <p:nvPicPr>
          <p:cNvPr id="293" name="Google Shape;293;p22"/>
          <p:cNvPicPr preferRelativeResize="0"/>
          <p:nvPr/>
        </p:nvPicPr>
        <p:blipFill>
          <a:blip r:embed="rId4">
            <a:alphaModFix/>
          </a:blip>
          <a:stretch>
            <a:fillRect/>
          </a:stretch>
        </p:blipFill>
        <p:spPr>
          <a:xfrm>
            <a:off x="7449025" y="87175"/>
            <a:ext cx="1580250" cy="814550"/>
          </a:xfrm>
          <a:prstGeom prst="rect">
            <a:avLst/>
          </a:prstGeom>
          <a:noFill/>
          <a:ln>
            <a:noFill/>
          </a:ln>
        </p:spPr>
      </p:pic>
      <p:pic>
        <p:nvPicPr>
          <p:cNvPr id="294" name="Google Shape;294;p22"/>
          <p:cNvPicPr preferRelativeResize="0"/>
          <p:nvPr/>
        </p:nvPicPr>
        <p:blipFill>
          <a:blip r:embed="rId5">
            <a:alphaModFix/>
          </a:blip>
          <a:stretch>
            <a:fillRect/>
          </a:stretch>
        </p:blipFill>
        <p:spPr>
          <a:xfrm>
            <a:off x="3155226" y="1612700"/>
            <a:ext cx="3015100" cy="2171500"/>
          </a:xfrm>
          <a:prstGeom prst="rect">
            <a:avLst/>
          </a:prstGeom>
          <a:noFill/>
          <a:ln>
            <a:noFill/>
          </a:ln>
        </p:spPr>
      </p:pic>
      <p:pic>
        <p:nvPicPr>
          <p:cNvPr id="295" name="Google Shape;295;p22"/>
          <p:cNvPicPr preferRelativeResize="0"/>
          <p:nvPr/>
        </p:nvPicPr>
        <p:blipFill>
          <a:blip r:embed="rId6">
            <a:alphaModFix/>
          </a:blip>
          <a:stretch>
            <a:fillRect/>
          </a:stretch>
        </p:blipFill>
        <p:spPr>
          <a:xfrm>
            <a:off x="6073425" y="1054125"/>
            <a:ext cx="3015100" cy="2171507"/>
          </a:xfrm>
          <a:prstGeom prst="rect">
            <a:avLst/>
          </a:prstGeom>
          <a:noFill/>
          <a:ln>
            <a:noFill/>
          </a:ln>
        </p:spPr>
      </p:pic>
      <p:sp>
        <p:nvSpPr>
          <p:cNvPr id="296" name="Google Shape;296;p22"/>
          <p:cNvSpPr/>
          <p:nvPr/>
        </p:nvSpPr>
        <p:spPr>
          <a:xfrm>
            <a:off x="1640625" y="1477775"/>
            <a:ext cx="1183800" cy="36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Lexical</a:t>
            </a:r>
            <a:endParaRPr/>
          </a:p>
        </p:txBody>
      </p:sp>
      <p:sp>
        <p:nvSpPr>
          <p:cNvPr id="297" name="Google Shape;297;p22"/>
          <p:cNvSpPr/>
          <p:nvPr/>
        </p:nvSpPr>
        <p:spPr>
          <a:xfrm>
            <a:off x="5835025" y="686625"/>
            <a:ext cx="1275000" cy="36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Morphological</a:t>
            </a:r>
            <a:endParaRPr/>
          </a:p>
        </p:txBody>
      </p:sp>
      <p:sp>
        <p:nvSpPr>
          <p:cNvPr id="298" name="Google Shape;298;p22"/>
          <p:cNvSpPr/>
          <p:nvPr/>
        </p:nvSpPr>
        <p:spPr>
          <a:xfrm>
            <a:off x="3935475" y="1149663"/>
            <a:ext cx="1183800" cy="36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Synonym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3"/>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2800">
                <a:solidFill>
                  <a:srgbClr val="000000"/>
                </a:solidFill>
              </a:rPr>
              <a:t>Analysis of Data (Training)</a:t>
            </a:r>
            <a:endParaRPr sz="2800">
              <a:solidFill>
                <a:srgbClr val="000000"/>
              </a:solidFill>
            </a:endParaRPr>
          </a:p>
          <a:p>
            <a:pPr indent="0" lvl="0" marL="0" rtl="0" algn="l">
              <a:spcBef>
                <a:spcPts val="0"/>
              </a:spcBef>
              <a:spcAft>
                <a:spcPts val="0"/>
              </a:spcAft>
              <a:buNone/>
            </a:pPr>
            <a:r>
              <a:t/>
            </a:r>
            <a:endParaRPr/>
          </a:p>
        </p:txBody>
      </p:sp>
      <p:sp>
        <p:nvSpPr>
          <p:cNvPr id="304" name="Google Shape;304;p23"/>
          <p:cNvSpPr txBox="1"/>
          <p:nvPr>
            <p:ph idx="12" type="sldNum"/>
          </p:nvPr>
        </p:nvSpPr>
        <p:spPr>
          <a:xfrm>
            <a:off x="8524184" y="457550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5" name="Google Shape;305;p23"/>
          <p:cNvPicPr preferRelativeResize="0"/>
          <p:nvPr/>
        </p:nvPicPr>
        <p:blipFill>
          <a:blip r:embed="rId3">
            <a:alphaModFix/>
          </a:blip>
          <a:stretch>
            <a:fillRect/>
          </a:stretch>
        </p:blipFill>
        <p:spPr>
          <a:xfrm>
            <a:off x="7449025" y="87175"/>
            <a:ext cx="1580250" cy="814550"/>
          </a:xfrm>
          <a:prstGeom prst="rect">
            <a:avLst/>
          </a:prstGeom>
          <a:noFill/>
          <a:ln>
            <a:noFill/>
          </a:ln>
        </p:spPr>
      </p:pic>
      <p:sp>
        <p:nvSpPr>
          <p:cNvPr id="306" name="Google Shape;306;p23"/>
          <p:cNvSpPr/>
          <p:nvPr/>
        </p:nvSpPr>
        <p:spPr>
          <a:xfrm>
            <a:off x="1038525" y="2202375"/>
            <a:ext cx="1479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5969125" y="589250"/>
            <a:ext cx="1479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3832050" y="1389038"/>
            <a:ext cx="1479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txBox="1"/>
          <p:nvPr/>
        </p:nvSpPr>
        <p:spPr>
          <a:xfrm>
            <a:off x="1109950" y="2222775"/>
            <a:ext cx="13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Lexical</a:t>
            </a:r>
            <a:endParaRPr>
              <a:latin typeface="Titillium Web Light"/>
              <a:ea typeface="Titillium Web Light"/>
              <a:cs typeface="Titillium Web Light"/>
              <a:sym typeface="Titillium Web Light"/>
            </a:endParaRPr>
          </a:p>
        </p:txBody>
      </p:sp>
      <p:sp>
        <p:nvSpPr>
          <p:cNvPr id="310" name="Google Shape;310;p23"/>
          <p:cNvSpPr txBox="1"/>
          <p:nvPr/>
        </p:nvSpPr>
        <p:spPr>
          <a:xfrm>
            <a:off x="3885800" y="1406350"/>
            <a:ext cx="13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Synonym</a:t>
            </a:r>
            <a:endParaRPr>
              <a:latin typeface="Titillium Web Light"/>
              <a:ea typeface="Titillium Web Light"/>
              <a:cs typeface="Titillium Web Light"/>
              <a:sym typeface="Titillium Web Light"/>
            </a:endParaRPr>
          </a:p>
        </p:txBody>
      </p:sp>
      <p:sp>
        <p:nvSpPr>
          <p:cNvPr id="311" name="Google Shape;311;p23"/>
          <p:cNvSpPr txBox="1"/>
          <p:nvPr/>
        </p:nvSpPr>
        <p:spPr>
          <a:xfrm>
            <a:off x="6028925" y="610325"/>
            <a:ext cx="12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Morphological</a:t>
            </a:r>
            <a:endParaRPr>
              <a:latin typeface="Titillium Web Light"/>
              <a:ea typeface="Titillium Web Light"/>
              <a:cs typeface="Titillium Web Light"/>
              <a:sym typeface="Titillium Web Light"/>
            </a:endParaRPr>
          </a:p>
        </p:txBody>
      </p:sp>
      <p:pic>
        <p:nvPicPr>
          <p:cNvPr id="312" name="Google Shape;312;p23"/>
          <p:cNvPicPr preferRelativeResize="0"/>
          <p:nvPr/>
        </p:nvPicPr>
        <p:blipFill>
          <a:blip r:embed="rId4">
            <a:alphaModFix/>
          </a:blip>
          <a:stretch>
            <a:fillRect/>
          </a:stretch>
        </p:blipFill>
        <p:spPr>
          <a:xfrm>
            <a:off x="152400" y="2775375"/>
            <a:ext cx="2739275" cy="1972846"/>
          </a:xfrm>
          <a:prstGeom prst="rect">
            <a:avLst/>
          </a:prstGeom>
          <a:noFill/>
          <a:ln>
            <a:noFill/>
          </a:ln>
        </p:spPr>
      </p:pic>
      <p:pic>
        <p:nvPicPr>
          <p:cNvPr id="313" name="Google Shape;313;p23"/>
          <p:cNvPicPr preferRelativeResize="0"/>
          <p:nvPr/>
        </p:nvPicPr>
        <p:blipFill>
          <a:blip r:embed="rId5">
            <a:alphaModFix/>
          </a:blip>
          <a:stretch>
            <a:fillRect/>
          </a:stretch>
        </p:blipFill>
        <p:spPr>
          <a:xfrm>
            <a:off x="3044075" y="1958950"/>
            <a:ext cx="2876825" cy="2071910"/>
          </a:xfrm>
          <a:prstGeom prst="rect">
            <a:avLst/>
          </a:prstGeom>
          <a:noFill/>
          <a:ln>
            <a:noFill/>
          </a:ln>
        </p:spPr>
      </p:pic>
      <p:pic>
        <p:nvPicPr>
          <p:cNvPr id="314" name="Google Shape;314;p23"/>
          <p:cNvPicPr preferRelativeResize="0"/>
          <p:nvPr/>
        </p:nvPicPr>
        <p:blipFill>
          <a:blip r:embed="rId6">
            <a:alphaModFix/>
          </a:blip>
          <a:stretch>
            <a:fillRect/>
          </a:stretch>
        </p:blipFill>
        <p:spPr>
          <a:xfrm>
            <a:off x="6073300" y="1485500"/>
            <a:ext cx="2918300" cy="21017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4"/>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2800">
                <a:solidFill>
                  <a:srgbClr val="000000"/>
                </a:solidFill>
              </a:rPr>
              <a:t>Analysis of Data (Testing)</a:t>
            </a:r>
            <a:endParaRPr sz="2800">
              <a:solidFill>
                <a:srgbClr val="000000"/>
              </a:solidFill>
            </a:endParaRPr>
          </a:p>
          <a:p>
            <a:pPr indent="0" lvl="0" marL="0" rtl="0" algn="l">
              <a:spcBef>
                <a:spcPts val="0"/>
              </a:spcBef>
              <a:spcAft>
                <a:spcPts val="0"/>
              </a:spcAft>
              <a:buNone/>
            </a:pPr>
            <a:r>
              <a:t/>
            </a:r>
            <a:endParaRPr/>
          </a:p>
        </p:txBody>
      </p:sp>
      <p:sp>
        <p:nvSpPr>
          <p:cNvPr id="320" name="Google Shape;320;p24"/>
          <p:cNvSpPr txBox="1"/>
          <p:nvPr>
            <p:ph idx="12" type="sldNum"/>
          </p:nvPr>
        </p:nvSpPr>
        <p:spPr>
          <a:xfrm>
            <a:off x="8524184" y="457550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24"/>
          <p:cNvPicPr preferRelativeResize="0"/>
          <p:nvPr/>
        </p:nvPicPr>
        <p:blipFill>
          <a:blip r:embed="rId3">
            <a:alphaModFix/>
          </a:blip>
          <a:stretch>
            <a:fillRect/>
          </a:stretch>
        </p:blipFill>
        <p:spPr>
          <a:xfrm>
            <a:off x="7449025" y="87175"/>
            <a:ext cx="1580250" cy="814550"/>
          </a:xfrm>
          <a:prstGeom prst="rect">
            <a:avLst/>
          </a:prstGeom>
          <a:noFill/>
          <a:ln>
            <a:noFill/>
          </a:ln>
        </p:spPr>
      </p:pic>
      <p:sp>
        <p:nvSpPr>
          <p:cNvPr id="322" name="Google Shape;322;p24"/>
          <p:cNvSpPr/>
          <p:nvPr/>
        </p:nvSpPr>
        <p:spPr>
          <a:xfrm>
            <a:off x="1038525" y="2202375"/>
            <a:ext cx="1479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5969125" y="589250"/>
            <a:ext cx="1479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3832050" y="1389038"/>
            <a:ext cx="1479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txBox="1"/>
          <p:nvPr/>
        </p:nvSpPr>
        <p:spPr>
          <a:xfrm>
            <a:off x="1109950" y="2222775"/>
            <a:ext cx="13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Lexical</a:t>
            </a:r>
            <a:endParaRPr>
              <a:latin typeface="Titillium Web Light"/>
              <a:ea typeface="Titillium Web Light"/>
              <a:cs typeface="Titillium Web Light"/>
              <a:sym typeface="Titillium Web Light"/>
            </a:endParaRPr>
          </a:p>
        </p:txBody>
      </p:sp>
      <p:sp>
        <p:nvSpPr>
          <p:cNvPr id="326" name="Google Shape;326;p24"/>
          <p:cNvSpPr txBox="1"/>
          <p:nvPr/>
        </p:nvSpPr>
        <p:spPr>
          <a:xfrm>
            <a:off x="3885800" y="1406350"/>
            <a:ext cx="13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Synonym</a:t>
            </a:r>
            <a:endParaRPr>
              <a:latin typeface="Titillium Web Light"/>
              <a:ea typeface="Titillium Web Light"/>
              <a:cs typeface="Titillium Web Light"/>
              <a:sym typeface="Titillium Web Light"/>
            </a:endParaRPr>
          </a:p>
        </p:txBody>
      </p:sp>
      <p:sp>
        <p:nvSpPr>
          <p:cNvPr id="327" name="Google Shape;327;p24"/>
          <p:cNvSpPr txBox="1"/>
          <p:nvPr/>
        </p:nvSpPr>
        <p:spPr>
          <a:xfrm>
            <a:off x="6028925" y="610325"/>
            <a:ext cx="12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Morphological</a:t>
            </a:r>
            <a:endParaRPr>
              <a:latin typeface="Titillium Web Light"/>
              <a:ea typeface="Titillium Web Light"/>
              <a:cs typeface="Titillium Web Light"/>
              <a:sym typeface="Titillium Web Light"/>
            </a:endParaRPr>
          </a:p>
        </p:txBody>
      </p:sp>
      <p:pic>
        <p:nvPicPr>
          <p:cNvPr id="328" name="Google Shape;328;p24"/>
          <p:cNvPicPr preferRelativeResize="0"/>
          <p:nvPr/>
        </p:nvPicPr>
        <p:blipFill>
          <a:blip r:embed="rId4">
            <a:alphaModFix/>
          </a:blip>
          <a:stretch>
            <a:fillRect/>
          </a:stretch>
        </p:blipFill>
        <p:spPr>
          <a:xfrm>
            <a:off x="152400" y="2775375"/>
            <a:ext cx="2739275" cy="1972846"/>
          </a:xfrm>
          <a:prstGeom prst="rect">
            <a:avLst/>
          </a:prstGeom>
          <a:noFill/>
          <a:ln>
            <a:noFill/>
          </a:ln>
        </p:spPr>
      </p:pic>
      <p:pic>
        <p:nvPicPr>
          <p:cNvPr id="329" name="Google Shape;329;p24"/>
          <p:cNvPicPr preferRelativeResize="0"/>
          <p:nvPr/>
        </p:nvPicPr>
        <p:blipFill>
          <a:blip r:embed="rId5">
            <a:alphaModFix/>
          </a:blip>
          <a:stretch>
            <a:fillRect/>
          </a:stretch>
        </p:blipFill>
        <p:spPr>
          <a:xfrm>
            <a:off x="3044075" y="1958950"/>
            <a:ext cx="2876825" cy="2071910"/>
          </a:xfrm>
          <a:prstGeom prst="rect">
            <a:avLst/>
          </a:prstGeom>
          <a:noFill/>
          <a:ln>
            <a:noFill/>
          </a:ln>
        </p:spPr>
      </p:pic>
      <p:pic>
        <p:nvPicPr>
          <p:cNvPr id="330" name="Google Shape;330;p24"/>
          <p:cNvPicPr preferRelativeResize="0"/>
          <p:nvPr/>
        </p:nvPicPr>
        <p:blipFill>
          <a:blip r:embed="rId6">
            <a:alphaModFix/>
          </a:blip>
          <a:stretch>
            <a:fillRect/>
          </a:stretch>
        </p:blipFill>
        <p:spPr>
          <a:xfrm>
            <a:off x="6073300" y="1485500"/>
            <a:ext cx="2918300" cy="21017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25"/>
          <p:cNvPicPr preferRelativeResize="0"/>
          <p:nvPr/>
        </p:nvPicPr>
        <p:blipFill>
          <a:blip r:embed="rId3">
            <a:alphaModFix/>
          </a:blip>
          <a:stretch>
            <a:fillRect/>
          </a:stretch>
        </p:blipFill>
        <p:spPr>
          <a:xfrm>
            <a:off x="5263200" y="1648925"/>
            <a:ext cx="3419475" cy="2409825"/>
          </a:xfrm>
          <a:prstGeom prst="rect">
            <a:avLst/>
          </a:prstGeom>
          <a:noFill/>
          <a:ln>
            <a:noFill/>
          </a:ln>
        </p:spPr>
      </p:pic>
      <p:sp>
        <p:nvSpPr>
          <p:cNvPr id="337" name="Google Shape;337;p25"/>
          <p:cNvSpPr txBox="1"/>
          <p:nvPr/>
        </p:nvSpPr>
        <p:spPr>
          <a:xfrm>
            <a:off x="457700" y="6538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t>Analysis of Data</a:t>
            </a:r>
            <a:endParaRPr/>
          </a:p>
        </p:txBody>
      </p:sp>
      <p:pic>
        <p:nvPicPr>
          <p:cNvPr id="338" name="Google Shape;338;p25"/>
          <p:cNvPicPr preferRelativeResize="0"/>
          <p:nvPr/>
        </p:nvPicPr>
        <p:blipFill>
          <a:blip r:embed="rId4">
            <a:alphaModFix/>
          </a:blip>
          <a:stretch>
            <a:fillRect/>
          </a:stretch>
        </p:blipFill>
        <p:spPr>
          <a:xfrm>
            <a:off x="7449025" y="87175"/>
            <a:ext cx="1580250" cy="814550"/>
          </a:xfrm>
          <a:prstGeom prst="rect">
            <a:avLst/>
          </a:prstGeom>
          <a:noFill/>
          <a:ln>
            <a:noFill/>
          </a:ln>
        </p:spPr>
      </p:pic>
      <p:sp>
        <p:nvSpPr>
          <p:cNvPr id="339" name="Google Shape;339;p25"/>
          <p:cNvSpPr txBox="1"/>
          <p:nvPr/>
        </p:nvSpPr>
        <p:spPr>
          <a:xfrm>
            <a:off x="1314050" y="1743125"/>
            <a:ext cx="3541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We can see there is maximum correlation of lexical matching with human score, obviously we understand the reason behind this maximum correlation, as if there are more common words between translated sentence and reference </a:t>
            </a:r>
            <a:r>
              <a:rPr lang="en">
                <a:latin typeface="Titillium Web Light"/>
                <a:ea typeface="Titillium Web Light"/>
                <a:cs typeface="Titillium Web Light"/>
                <a:sym typeface="Titillium Web Light"/>
              </a:rPr>
              <a:t>sentence</a:t>
            </a:r>
            <a:r>
              <a:rPr lang="en">
                <a:latin typeface="Titillium Web Light"/>
                <a:ea typeface="Titillium Web Light"/>
                <a:cs typeface="Titillium Web Light"/>
                <a:sym typeface="Titillium Web Light"/>
              </a:rPr>
              <a:t> there will higher chances of correct translation.</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However there is poor correlation between morphological matching and human rating, reason behind this may be due to fewer cases where words with same root word are in difference morphological form.</a:t>
            </a:r>
            <a:endParaRPr>
              <a:latin typeface="Titillium Web Light"/>
              <a:ea typeface="Titillium Web Light"/>
              <a:cs typeface="Titillium Web Light"/>
              <a:sym typeface="Titillium Web Light"/>
            </a:endParaRPr>
          </a:p>
        </p:txBody>
      </p:sp>
      <p:grpSp>
        <p:nvGrpSpPr>
          <p:cNvPr id="340" name="Google Shape;340;p25"/>
          <p:cNvGrpSpPr/>
          <p:nvPr/>
        </p:nvGrpSpPr>
        <p:grpSpPr>
          <a:xfrm>
            <a:off x="3592520" y="536560"/>
            <a:ext cx="1354557" cy="850118"/>
            <a:chOff x="3951850" y="2985350"/>
            <a:chExt cx="407950" cy="416500"/>
          </a:xfrm>
        </p:grpSpPr>
        <p:sp>
          <p:nvSpPr>
            <p:cNvPr id="341" name="Google Shape;341;p2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2800">
                <a:solidFill>
                  <a:srgbClr val="000000"/>
                </a:solidFill>
                <a:latin typeface="Arial"/>
                <a:ea typeface="Arial"/>
                <a:cs typeface="Arial"/>
                <a:sym typeface="Arial"/>
              </a:rPr>
              <a:t>Analysis of Data</a:t>
            </a:r>
            <a:endParaRPr/>
          </a:p>
        </p:txBody>
      </p:sp>
      <p:sp>
        <p:nvSpPr>
          <p:cNvPr id="350" name="Google Shape;350;p26"/>
          <p:cNvSpPr txBox="1"/>
          <p:nvPr>
            <p:ph idx="1" type="body"/>
          </p:nvPr>
        </p:nvSpPr>
        <p:spPr>
          <a:xfrm>
            <a:off x="855300" y="1627900"/>
            <a:ext cx="3704100" cy="27600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However we also observed COMET score correlation with human score for sentences is only 0.28. Which also made us to think about the results which we may get on training with COMET score.</a:t>
            </a:r>
            <a:endParaRPr sz="1800"/>
          </a:p>
        </p:txBody>
      </p:sp>
      <p:sp>
        <p:nvSpPr>
          <p:cNvPr id="351" name="Google Shape;351;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52" name="Google Shape;352;p26"/>
          <p:cNvPicPr preferRelativeResize="0"/>
          <p:nvPr/>
        </p:nvPicPr>
        <p:blipFill>
          <a:blip r:embed="rId3">
            <a:alphaModFix/>
          </a:blip>
          <a:stretch>
            <a:fillRect/>
          </a:stretch>
        </p:blipFill>
        <p:spPr>
          <a:xfrm>
            <a:off x="4766311" y="1648925"/>
            <a:ext cx="3916363" cy="2760000"/>
          </a:xfrm>
          <a:prstGeom prst="rect">
            <a:avLst/>
          </a:prstGeom>
          <a:noFill/>
          <a:ln>
            <a:noFill/>
          </a:ln>
        </p:spPr>
      </p:pic>
      <p:grpSp>
        <p:nvGrpSpPr>
          <p:cNvPr id="353" name="Google Shape;353;p26"/>
          <p:cNvGrpSpPr/>
          <p:nvPr/>
        </p:nvGrpSpPr>
        <p:grpSpPr>
          <a:xfrm>
            <a:off x="3786395" y="659485"/>
            <a:ext cx="1354557" cy="850118"/>
            <a:chOff x="3951850" y="2985350"/>
            <a:chExt cx="407950" cy="416500"/>
          </a:xfrm>
        </p:grpSpPr>
        <p:sp>
          <p:nvSpPr>
            <p:cNvPr id="354" name="Google Shape;354;p2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8" name="Google Shape;358;p26"/>
          <p:cNvPicPr preferRelativeResize="0"/>
          <p:nvPr/>
        </p:nvPicPr>
        <p:blipFill>
          <a:blip r:embed="rId4">
            <a:alphaModFix/>
          </a:blip>
          <a:stretch>
            <a:fillRect/>
          </a:stretch>
        </p:blipFill>
        <p:spPr>
          <a:xfrm>
            <a:off x="7449025" y="87175"/>
            <a:ext cx="1580250" cy="814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idx="4294967295" type="ctrTitle"/>
          </p:nvPr>
        </p:nvSpPr>
        <p:spPr>
          <a:xfrm>
            <a:off x="348675" y="2370225"/>
            <a:ext cx="6631200" cy="1384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100"/>
              <a:t>EXPERIMENTED MODELS AND RESULT ANALYSIS</a:t>
            </a:r>
            <a:endParaRPr sz="4100"/>
          </a:p>
        </p:txBody>
      </p:sp>
      <p:grpSp>
        <p:nvGrpSpPr>
          <p:cNvPr id="364" name="Google Shape;364;p27"/>
          <p:cNvGrpSpPr/>
          <p:nvPr/>
        </p:nvGrpSpPr>
        <p:grpSpPr>
          <a:xfrm>
            <a:off x="6460101" y="522867"/>
            <a:ext cx="1847361" cy="1847352"/>
            <a:chOff x="6643075" y="3664250"/>
            <a:chExt cx="407950" cy="407975"/>
          </a:xfrm>
        </p:grpSpPr>
        <p:sp>
          <p:nvSpPr>
            <p:cNvPr id="365" name="Google Shape;365;p2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7"/>
          <p:cNvGrpSpPr/>
          <p:nvPr/>
        </p:nvGrpSpPr>
        <p:grpSpPr>
          <a:xfrm rot="-587346">
            <a:off x="6351438" y="2610506"/>
            <a:ext cx="759491" cy="759448"/>
            <a:chOff x="576250" y="4319400"/>
            <a:chExt cx="442075" cy="442050"/>
          </a:xfrm>
        </p:grpSpPr>
        <p:sp>
          <p:nvSpPr>
            <p:cNvPr id="368" name="Google Shape;368;p2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27"/>
          <p:cNvSpPr/>
          <p:nvPr/>
        </p:nvSpPr>
        <p:spPr>
          <a:xfrm>
            <a:off x="6018280" y="949335"/>
            <a:ext cx="288731" cy="27569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rot="2697278">
            <a:off x="7921136" y="2360858"/>
            <a:ext cx="438306" cy="4185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8267891" y="2121939"/>
            <a:ext cx="175587" cy="16769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rot="1280082">
            <a:off x="5818215" y="1780979"/>
            <a:ext cx="175576" cy="16770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pic>
        <p:nvPicPr>
          <p:cNvPr id="377" name="Google Shape;377;p27"/>
          <p:cNvPicPr preferRelativeResize="0"/>
          <p:nvPr/>
        </p:nvPicPr>
        <p:blipFill>
          <a:blip r:embed="rId3">
            <a:alphaModFix/>
          </a:blip>
          <a:stretch>
            <a:fillRect/>
          </a:stretch>
        </p:blipFill>
        <p:spPr>
          <a:xfrm>
            <a:off x="0" y="43600"/>
            <a:ext cx="1580250" cy="81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28"/>
          <p:cNvSpPr txBox="1"/>
          <p:nvPr/>
        </p:nvSpPr>
        <p:spPr>
          <a:xfrm>
            <a:off x="261550" y="239750"/>
            <a:ext cx="382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EXPERIMENTED MODELS AND RESULTS</a:t>
            </a:r>
            <a:endParaRPr b="1" sz="2800">
              <a:latin typeface="Titillium Web"/>
              <a:ea typeface="Titillium Web"/>
              <a:cs typeface="Titillium Web"/>
              <a:sym typeface="Titillium Web"/>
            </a:endParaRPr>
          </a:p>
        </p:txBody>
      </p:sp>
      <p:sp>
        <p:nvSpPr>
          <p:cNvPr id="384" name="Google Shape;384;p28"/>
          <p:cNvSpPr txBox="1"/>
          <p:nvPr/>
        </p:nvSpPr>
        <p:spPr>
          <a:xfrm>
            <a:off x="1834375" y="1286450"/>
            <a:ext cx="14913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tillium Web"/>
              <a:buAutoNum type="arabicPeriod"/>
            </a:pPr>
            <a:r>
              <a:rPr b="1" lang="en" sz="1800">
                <a:latin typeface="Titillium Web"/>
                <a:ea typeface="Titillium Web"/>
                <a:cs typeface="Titillium Web"/>
                <a:sym typeface="Titillium Web"/>
              </a:rPr>
              <a:t>SVR</a:t>
            </a:r>
            <a:endParaRPr b="1" sz="1800">
              <a:latin typeface="Titillium Web"/>
              <a:ea typeface="Titillium Web"/>
              <a:cs typeface="Titillium Web"/>
              <a:sym typeface="Titillium Web"/>
            </a:endParaRPr>
          </a:p>
        </p:txBody>
      </p:sp>
      <p:pic>
        <p:nvPicPr>
          <p:cNvPr id="385" name="Google Shape;385;p28"/>
          <p:cNvPicPr preferRelativeResize="0"/>
          <p:nvPr/>
        </p:nvPicPr>
        <p:blipFill>
          <a:blip r:embed="rId3">
            <a:alphaModFix/>
          </a:blip>
          <a:stretch>
            <a:fillRect/>
          </a:stretch>
        </p:blipFill>
        <p:spPr>
          <a:xfrm>
            <a:off x="5225250" y="1501813"/>
            <a:ext cx="3733800" cy="2647950"/>
          </a:xfrm>
          <a:prstGeom prst="rect">
            <a:avLst/>
          </a:prstGeom>
          <a:noFill/>
          <a:ln>
            <a:noFill/>
          </a:ln>
        </p:spPr>
      </p:pic>
      <p:pic>
        <p:nvPicPr>
          <p:cNvPr id="386" name="Google Shape;386;p28"/>
          <p:cNvPicPr preferRelativeResize="0"/>
          <p:nvPr/>
        </p:nvPicPr>
        <p:blipFill>
          <a:blip r:embed="rId4">
            <a:alphaModFix/>
          </a:blip>
          <a:stretch>
            <a:fillRect/>
          </a:stretch>
        </p:blipFill>
        <p:spPr>
          <a:xfrm>
            <a:off x="7449025" y="87175"/>
            <a:ext cx="1580250" cy="814550"/>
          </a:xfrm>
          <a:prstGeom prst="rect">
            <a:avLst/>
          </a:prstGeom>
          <a:noFill/>
          <a:ln>
            <a:noFill/>
          </a:ln>
        </p:spPr>
      </p:pic>
      <p:sp>
        <p:nvSpPr>
          <p:cNvPr id="387" name="Google Shape;387;p28"/>
          <p:cNvSpPr txBox="1"/>
          <p:nvPr/>
        </p:nvSpPr>
        <p:spPr>
          <a:xfrm>
            <a:off x="1589600" y="1855375"/>
            <a:ext cx="32352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kernel='rbf'</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C= 1e3</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gamma= 0.1</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Rest all parameters are default parameters</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After trying for different hyper parameters we got the best results of prediction with </a:t>
            </a:r>
            <a:r>
              <a:rPr b="1" lang="en" sz="1600">
                <a:latin typeface="Titillium Web"/>
                <a:ea typeface="Titillium Web"/>
                <a:cs typeface="Titillium Web"/>
                <a:sym typeface="Titillium Web"/>
              </a:rPr>
              <a:t>Pearson’ s Correlation Coefficient as 0.25</a:t>
            </a:r>
            <a:endParaRPr b="1" sz="1600">
              <a:latin typeface="Titillium Web"/>
              <a:ea typeface="Titillium Web"/>
              <a:cs typeface="Titillium Web"/>
              <a:sym typeface="Titillium We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29"/>
          <p:cNvSpPr txBox="1"/>
          <p:nvPr/>
        </p:nvSpPr>
        <p:spPr>
          <a:xfrm>
            <a:off x="261550" y="239750"/>
            <a:ext cx="382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EXPERIMENTED MODELS AND RESULTS</a:t>
            </a:r>
            <a:endParaRPr b="1" sz="2800">
              <a:latin typeface="Titillium Web"/>
              <a:ea typeface="Titillium Web"/>
              <a:cs typeface="Titillium Web"/>
              <a:sym typeface="Titillium Web"/>
            </a:endParaRPr>
          </a:p>
        </p:txBody>
      </p:sp>
      <p:sp>
        <p:nvSpPr>
          <p:cNvPr id="394" name="Google Shape;394;p29"/>
          <p:cNvSpPr txBox="1"/>
          <p:nvPr/>
        </p:nvSpPr>
        <p:spPr>
          <a:xfrm>
            <a:off x="1579575" y="1286450"/>
            <a:ext cx="227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tillium Web"/>
                <a:ea typeface="Titillium Web"/>
                <a:cs typeface="Titillium Web"/>
                <a:sym typeface="Titillium Web"/>
              </a:rPr>
              <a:t>2.      Decision Tree</a:t>
            </a:r>
            <a:endParaRPr b="1" sz="1800">
              <a:latin typeface="Titillium Web"/>
              <a:ea typeface="Titillium Web"/>
              <a:cs typeface="Titillium Web"/>
              <a:sym typeface="Titillium Web"/>
            </a:endParaRPr>
          </a:p>
        </p:txBody>
      </p:sp>
      <p:pic>
        <p:nvPicPr>
          <p:cNvPr id="395" name="Google Shape;395;p29"/>
          <p:cNvPicPr preferRelativeResize="0"/>
          <p:nvPr/>
        </p:nvPicPr>
        <p:blipFill>
          <a:blip r:embed="rId3">
            <a:alphaModFix/>
          </a:blip>
          <a:stretch>
            <a:fillRect/>
          </a:stretch>
        </p:blipFill>
        <p:spPr>
          <a:xfrm>
            <a:off x="4963675" y="1501813"/>
            <a:ext cx="3676650" cy="2647950"/>
          </a:xfrm>
          <a:prstGeom prst="rect">
            <a:avLst/>
          </a:prstGeom>
          <a:noFill/>
          <a:ln>
            <a:noFill/>
          </a:ln>
        </p:spPr>
      </p:pic>
      <p:pic>
        <p:nvPicPr>
          <p:cNvPr id="396" name="Google Shape;396;p29"/>
          <p:cNvPicPr preferRelativeResize="0"/>
          <p:nvPr/>
        </p:nvPicPr>
        <p:blipFill>
          <a:blip r:embed="rId4">
            <a:alphaModFix/>
          </a:blip>
          <a:stretch>
            <a:fillRect/>
          </a:stretch>
        </p:blipFill>
        <p:spPr>
          <a:xfrm>
            <a:off x="7449025" y="87175"/>
            <a:ext cx="1580250" cy="814550"/>
          </a:xfrm>
          <a:prstGeom prst="rect">
            <a:avLst/>
          </a:prstGeom>
          <a:noFill/>
          <a:ln>
            <a:noFill/>
          </a:ln>
        </p:spPr>
      </p:pic>
      <p:sp>
        <p:nvSpPr>
          <p:cNvPr id="397" name="Google Shape;397;p29"/>
          <p:cNvSpPr txBox="1"/>
          <p:nvPr/>
        </p:nvSpPr>
        <p:spPr>
          <a:xfrm>
            <a:off x="1365075" y="1865575"/>
            <a:ext cx="3357600" cy="218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tillium Web Light"/>
              <a:buChar char="●"/>
            </a:pPr>
            <a:r>
              <a:rPr i="1" lang="en" sz="1600">
                <a:solidFill>
                  <a:srgbClr val="212529"/>
                </a:solidFill>
                <a:latin typeface="Roboto"/>
                <a:ea typeface="Roboto"/>
                <a:cs typeface="Roboto"/>
                <a:sym typeface="Roboto"/>
              </a:rPr>
              <a:t>criterion='squared_error', splitter='best', max_depth=None, min_samples_split=2, min_samples_leaf=1, </a:t>
            </a:r>
            <a:endParaRPr i="1" sz="1600">
              <a:solidFill>
                <a:srgbClr val="212529"/>
              </a:solidFill>
              <a:latin typeface="Roboto"/>
              <a:ea typeface="Roboto"/>
              <a:cs typeface="Roboto"/>
              <a:sym typeface="Roboto"/>
            </a:endParaRPr>
          </a:p>
          <a:p>
            <a:pPr indent="-330200" lvl="0" marL="457200" rtl="0" algn="l">
              <a:spcBef>
                <a:spcPts val="0"/>
              </a:spcBef>
              <a:spcAft>
                <a:spcPts val="0"/>
              </a:spcAft>
              <a:buClr>
                <a:srgbClr val="212529"/>
              </a:buClr>
              <a:buSzPts val="1600"/>
              <a:buFont typeface="Roboto"/>
              <a:buChar char="●"/>
            </a:pPr>
            <a:r>
              <a:rPr i="1" lang="en" sz="1600">
                <a:solidFill>
                  <a:srgbClr val="212529"/>
                </a:solidFill>
                <a:latin typeface="Roboto"/>
                <a:ea typeface="Roboto"/>
                <a:cs typeface="Roboto"/>
                <a:sym typeface="Roboto"/>
              </a:rPr>
              <a:t>Rest default parameter</a:t>
            </a:r>
            <a:endParaRPr i="1" sz="1600">
              <a:solidFill>
                <a:srgbClr val="212529"/>
              </a:solidFill>
              <a:latin typeface="Roboto"/>
              <a:ea typeface="Roboto"/>
              <a:cs typeface="Roboto"/>
              <a:sym typeface="Roboto"/>
            </a:endParaRPr>
          </a:p>
          <a:p>
            <a:pPr indent="-330200" lvl="0" marL="457200" rtl="0" algn="l">
              <a:spcBef>
                <a:spcPts val="0"/>
              </a:spcBef>
              <a:spcAft>
                <a:spcPts val="0"/>
              </a:spcAft>
              <a:buClr>
                <a:srgbClr val="212529"/>
              </a:buClr>
              <a:buSzPts val="1600"/>
              <a:buFont typeface="Roboto"/>
              <a:buChar char="●"/>
            </a:pPr>
            <a:r>
              <a:rPr b="1" i="1" lang="en" sz="1600">
                <a:solidFill>
                  <a:srgbClr val="212529"/>
                </a:solidFill>
                <a:latin typeface="Roboto"/>
                <a:ea typeface="Roboto"/>
                <a:cs typeface="Roboto"/>
                <a:sym typeface="Roboto"/>
              </a:rPr>
              <a:t>Obtained Pearson’s correlation coefficient of 0.2</a:t>
            </a:r>
            <a:endParaRPr b="1" i="1" sz="1600">
              <a:solidFill>
                <a:srgbClr val="212529"/>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30"/>
          <p:cNvSpPr txBox="1"/>
          <p:nvPr/>
        </p:nvSpPr>
        <p:spPr>
          <a:xfrm>
            <a:off x="261550" y="239750"/>
            <a:ext cx="382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EXPERIMENTED MODELS AND RESULTS</a:t>
            </a:r>
            <a:endParaRPr b="1" sz="2800">
              <a:latin typeface="Titillium Web"/>
              <a:ea typeface="Titillium Web"/>
              <a:cs typeface="Titillium Web"/>
              <a:sym typeface="Titillium Web"/>
            </a:endParaRPr>
          </a:p>
        </p:txBody>
      </p:sp>
      <p:sp>
        <p:nvSpPr>
          <p:cNvPr id="404" name="Google Shape;404;p30"/>
          <p:cNvSpPr txBox="1"/>
          <p:nvPr/>
        </p:nvSpPr>
        <p:spPr>
          <a:xfrm>
            <a:off x="1932575" y="1286450"/>
            <a:ext cx="117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tillium Web"/>
                <a:ea typeface="Titillium Web"/>
                <a:cs typeface="Titillium Web"/>
                <a:sym typeface="Titillium Web"/>
              </a:rPr>
              <a:t>3.    ANN</a:t>
            </a:r>
            <a:endParaRPr b="1" sz="1800">
              <a:latin typeface="Titillium Web"/>
              <a:ea typeface="Titillium Web"/>
              <a:cs typeface="Titillium Web"/>
              <a:sym typeface="Titillium Web"/>
            </a:endParaRPr>
          </a:p>
        </p:txBody>
      </p:sp>
      <p:pic>
        <p:nvPicPr>
          <p:cNvPr id="405" name="Google Shape;405;p30"/>
          <p:cNvPicPr preferRelativeResize="0"/>
          <p:nvPr/>
        </p:nvPicPr>
        <p:blipFill>
          <a:blip r:embed="rId3">
            <a:alphaModFix/>
          </a:blip>
          <a:stretch>
            <a:fillRect/>
          </a:stretch>
        </p:blipFill>
        <p:spPr>
          <a:xfrm>
            <a:off x="4833425" y="1501813"/>
            <a:ext cx="3733800" cy="2647950"/>
          </a:xfrm>
          <a:prstGeom prst="rect">
            <a:avLst/>
          </a:prstGeom>
          <a:noFill/>
          <a:ln>
            <a:noFill/>
          </a:ln>
        </p:spPr>
      </p:pic>
      <p:pic>
        <p:nvPicPr>
          <p:cNvPr id="406" name="Google Shape;406;p30"/>
          <p:cNvPicPr preferRelativeResize="0"/>
          <p:nvPr/>
        </p:nvPicPr>
        <p:blipFill>
          <a:blip r:embed="rId4">
            <a:alphaModFix/>
          </a:blip>
          <a:stretch>
            <a:fillRect/>
          </a:stretch>
        </p:blipFill>
        <p:spPr>
          <a:xfrm>
            <a:off x="7449025" y="87175"/>
            <a:ext cx="1580250" cy="814550"/>
          </a:xfrm>
          <a:prstGeom prst="rect">
            <a:avLst/>
          </a:prstGeom>
          <a:noFill/>
          <a:ln>
            <a:noFill/>
          </a:ln>
        </p:spPr>
      </p:pic>
      <p:sp>
        <p:nvSpPr>
          <p:cNvPr id="407" name="Google Shape;407;p30"/>
          <p:cNvSpPr txBox="1"/>
          <p:nvPr/>
        </p:nvSpPr>
        <p:spPr>
          <a:xfrm>
            <a:off x="1497750" y="1906400"/>
            <a:ext cx="2588700" cy="2862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4 Hidden Layer(Dense Layer)) with 300-300-100-56 nodes in each layer respectively</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Optimizer = Adam</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Loss Function: Mean Square Error</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Batch Size: 30</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MSE:0.3599</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b="1" i="1" lang="en" sz="1600">
                <a:solidFill>
                  <a:srgbClr val="212529"/>
                </a:solidFill>
                <a:latin typeface="Roboto"/>
                <a:ea typeface="Roboto"/>
                <a:cs typeface="Roboto"/>
                <a:sym typeface="Roboto"/>
              </a:rPr>
              <a:t>Obtained Pearson’s correlation coefficient of 0.55</a:t>
            </a:r>
            <a:endParaRPr>
              <a:latin typeface="Titillium Web Light"/>
              <a:ea typeface="Titillium Web Light"/>
              <a:cs typeface="Titillium Web Light"/>
              <a:sym typeface="Titillium Web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idx="4294967295" type="ctrTitle"/>
          </p:nvPr>
        </p:nvSpPr>
        <p:spPr>
          <a:xfrm>
            <a:off x="791499" y="200600"/>
            <a:ext cx="64242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600"/>
              <a:t>HELLO!</a:t>
            </a:r>
            <a:endParaRPr sz="9600"/>
          </a:p>
        </p:txBody>
      </p:sp>
      <p:sp>
        <p:nvSpPr>
          <p:cNvPr id="103" name="Google Shape;103;p13"/>
          <p:cNvSpPr txBox="1"/>
          <p:nvPr>
            <p:ph idx="4294967295" type="subTitle"/>
          </p:nvPr>
        </p:nvSpPr>
        <p:spPr>
          <a:xfrm>
            <a:off x="855300" y="1639975"/>
            <a:ext cx="3608100" cy="23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accent2"/>
                </a:solidFill>
                <a:latin typeface="Titillium Web"/>
                <a:ea typeface="Titillium Web"/>
                <a:cs typeface="Titillium Web"/>
                <a:sym typeface="Titillium Web"/>
              </a:rPr>
              <a:t>TEAM - 2</a:t>
            </a:r>
            <a:endParaRPr b="1">
              <a:solidFill>
                <a:schemeClr val="accent2"/>
              </a:solidFill>
              <a:latin typeface="Titillium Web"/>
              <a:ea typeface="Titillium Web"/>
              <a:cs typeface="Titillium Web"/>
              <a:sym typeface="Titillium Web"/>
            </a:endParaRPr>
          </a:p>
          <a:p>
            <a:pPr indent="0" lvl="0" marL="0" rtl="0" algn="l">
              <a:spcBef>
                <a:spcPts val="1000"/>
              </a:spcBef>
              <a:spcAft>
                <a:spcPts val="0"/>
              </a:spcAft>
              <a:buClr>
                <a:schemeClr val="dk1"/>
              </a:buClr>
              <a:buSzPts val="1100"/>
              <a:buFont typeface="Arial"/>
              <a:buNone/>
            </a:pPr>
            <a:r>
              <a:rPr lang="en"/>
              <a:t>SHUBHAM VARMA</a:t>
            </a:r>
            <a:endParaRPr/>
          </a:p>
          <a:p>
            <a:pPr indent="0" lvl="0" marL="0" rtl="0" algn="l">
              <a:spcBef>
                <a:spcPts val="1000"/>
              </a:spcBef>
              <a:spcAft>
                <a:spcPts val="0"/>
              </a:spcAft>
              <a:buClr>
                <a:schemeClr val="dk1"/>
              </a:buClr>
              <a:buSzPts val="1100"/>
              <a:buFont typeface="Arial"/>
              <a:buNone/>
            </a:pPr>
            <a:r>
              <a:rPr lang="en"/>
              <a:t>SUMAN SAURABH</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MENTOR:</a:t>
            </a:r>
            <a:endParaRPr/>
          </a:p>
          <a:p>
            <a:pPr indent="0" lvl="0" marL="0" rtl="0" algn="l">
              <a:spcBef>
                <a:spcPts val="1000"/>
              </a:spcBef>
              <a:spcAft>
                <a:spcPts val="1000"/>
              </a:spcAft>
              <a:buClr>
                <a:schemeClr val="dk1"/>
              </a:buClr>
              <a:buSzPts val="1100"/>
              <a:buFont typeface="Arial"/>
              <a:buNone/>
            </a:pPr>
            <a:r>
              <a:rPr lang="en"/>
              <a:t>Ananya Mukherjee</a:t>
            </a:r>
            <a:endParaRPr/>
          </a:p>
        </p:txBody>
      </p:sp>
      <p:sp>
        <p:nvSpPr>
          <p:cNvPr id="104" name="Google Shape;104;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3"/>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31"/>
          <p:cNvSpPr txBox="1"/>
          <p:nvPr/>
        </p:nvSpPr>
        <p:spPr>
          <a:xfrm>
            <a:off x="457700" y="250650"/>
            <a:ext cx="410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EXPERIMENTED </a:t>
            </a:r>
            <a:endParaRPr b="1" sz="2800">
              <a:latin typeface="Titillium Web"/>
              <a:ea typeface="Titillium Web"/>
              <a:cs typeface="Titillium Web"/>
              <a:sym typeface="Titillium Web"/>
            </a:endParaRPr>
          </a:p>
          <a:p>
            <a:pPr indent="0" lvl="0" marL="0" rtl="0" algn="l">
              <a:spcBef>
                <a:spcPts val="0"/>
              </a:spcBef>
              <a:spcAft>
                <a:spcPts val="0"/>
              </a:spcAft>
              <a:buNone/>
            </a:pPr>
            <a:r>
              <a:rPr b="1" lang="en" sz="2800">
                <a:latin typeface="Titillium Web"/>
                <a:ea typeface="Titillium Web"/>
                <a:cs typeface="Titillium Web"/>
                <a:sym typeface="Titillium Web"/>
              </a:rPr>
              <a:t>MODELS AND RESULTS</a:t>
            </a:r>
            <a:endParaRPr b="1" sz="2800">
              <a:latin typeface="Titillium Web"/>
              <a:ea typeface="Titillium Web"/>
              <a:cs typeface="Titillium Web"/>
              <a:sym typeface="Titillium Web"/>
            </a:endParaRPr>
          </a:p>
        </p:txBody>
      </p:sp>
      <p:sp>
        <p:nvSpPr>
          <p:cNvPr id="414" name="Google Shape;414;p31"/>
          <p:cNvSpPr txBox="1"/>
          <p:nvPr/>
        </p:nvSpPr>
        <p:spPr>
          <a:xfrm>
            <a:off x="1854950" y="1501825"/>
            <a:ext cx="137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tillium Web"/>
                <a:ea typeface="Titillium Web"/>
                <a:cs typeface="Titillium Web"/>
                <a:sym typeface="Titillium Web"/>
              </a:rPr>
              <a:t>4.   XGBoost</a:t>
            </a:r>
            <a:endParaRPr b="1" sz="1800">
              <a:latin typeface="Titillium Web"/>
              <a:ea typeface="Titillium Web"/>
              <a:cs typeface="Titillium Web"/>
              <a:sym typeface="Titillium Web"/>
            </a:endParaRPr>
          </a:p>
        </p:txBody>
      </p:sp>
      <p:pic>
        <p:nvPicPr>
          <p:cNvPr id="415" name="Google Shape;415;p31"/>
          <p:cNvPicPr preferRelativeResize="0"/>
          <p:nvPr/>
        </p:nvPicPr>
        <p:blipFill>
          <a:blip r:embed="rId3">
            <a:alphaModFix/>
          </a:blip>
          <a:stretch>
            <a:fillRect/>
          </a:stretch>
        </p:blipFill>
        <p:spPr>
          <a:xfrm>
            <a:off x="7449025" y="87175"/>
            <a:ext cx="1580250" cy="814550"/>
          </a:xfrm>
          <a:prstGeom prst="rect">
            <a:avLst/>
          </a:prstGeom>
          <a:noFill/>
          <a:ln>
            <a:noFill/>
          </a:ln>
        </p:spPr>
      </p:pic>
      <p:pic>
        <p:nvPicPr>
          <p:cNvPr id="416" name="Google Shape;416;p31"/>
          <p:cNvPicPr preferRelativeResize="0"/>
          <p:nvPr/>
        </p:nvPicPr>
        <p:blipFill>
          <a:blip r:embed="rId4">
            <a:alphaModFix/>
          </a:blip>
          <a:stretch>
            <a:fillRect/>
          </a:stretch>
        </p:blipFill>
        <p:spPr>
          <a:xfrm>
            <a:off x="4565800" y="1501813"/>
            <a:ext cx="3914775" cy="2647950"/>
          </a:xfrm>
          <a:prstGeom prst="rect">
            <a:avLst/>
          </a:prstGeom>
          <a:noFill/>
          <a:ln>
            <a:noFill/>
          </a:ln>
        </p:spPr>
      </p:pic>
      <p:sp>
        <p:nvSpPr>
          <p:cNvPr id="417" name="Google Shape;417;p31"/>
          <p:cNvSpPr txBox="1"/>
          <p:nvPr/>
        </p:nvSpPr>
        <p:spPr>
          <a:xfrm>
            <a:off x="1570500" y="2090550"/>
            <a:ext cx="2800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Parameters:</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Objective: reg:linear</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random_state = 0</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learning_rate = 0.001</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N_estimator = 100</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Other are constant</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a:buChar char="●"/>
            </a:pPr>
            <a:r>
              <a:rPr b="1" lang="en">
                <a:latin typeface="Titillium Web"/>
                <a:ea typeface="Titillium Web"/>
                <a:cs typeface="Titillium Web"/>
                <a:sym typeface="Titillium Web"/>
              </a:rPr>
              <a:t>Pearson Correlation coefficient = 0.482</a:t>
            </a:r>
            <a:endParaRPr b="1">
              <a:latin typeface="Titillium Web"/>
              <a:ea typeface="Titillium Web"/>
              <a:cs typeface="Titillium Web"/>
              <a:sym typeface="Titillium We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32"/>
          <p:cNvSpPr txBox="1"/>
          <p:nvPr/>
        </p:nvSpPr>
        <p:spPr>
          <a:xfrm>
            <a:off x="271775" y="158125"/>
            <a:ext cx="382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EXPERIMENTED MODELS AND RESULTS</a:t>
            </a:r>
            <a:endParaRPr b="1" sz="2800">
              <a:latin typeface="Titillium Web"/>
              <a:ea typeface="Titillium Web"/>
              <a:cs typeface="Titillium Web"/>
              <a:sym typeface="Titillium Web"/>
            </a:endParaRPr>
          </a:p>
        </p:txBody>
      </p:sp>
      <p:sp>
        <p:nvSpPr>
          <p:cNvPr id="424" name="Google Shape;424;p32"/>
          <p:cNvSpPr txBox="1"/>
          <p:nvPr/>
        </p:nvSpPr>
        <p:spPr>
          <a:xfrm>
            <a:off x="2140875" y="1266450"/>
            <a:ext cx="180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tillium Web"/>
                <a:ea typeface="Titillium Web"/>
                <a:cs typeface="Titillium Web"/>
                <a:sym typeface="Titillium Web"/>
              </a:rPr>
              <a:t>5.    AdaBoost</a:t>
            </a:r>
            <a:endParaRPr b="1" sz="1800">
              <a:latin typeface="Titillium Web"/>
              <a:ea typeface="Titillium Web"/>
              <a:cs typeface="Titillium Web"/>
              <a:sym typeface="Titillium Web"/>
            </a:endParaRPr>
          </a:p>
        </p:txBody>
      </p:sp>
      <p:pic>
        <p:nvPicPr>
          <p:cNvPr id="425" name="Google Shape;425;p32"/>
          <p:cNvPicPr preferRelativeResize="0"/>
          <p:nvPr/>
        </p:nvPicPr>
        <p:blipFill>
          <a:blip r:embed="rId3">
            <a:alphaModFix/>
          </a:blip>
          <a:stretch>
            <a:fillRect/>
          </a:stretch>
        </p:blipFill>
        <p:spPr>
          <a:xfrm>
            <a:off x="5099725" y="1501800"/>
            <a:ext cx="3733800" cy="2647950"/>
          </a:xfrm>
          <a:prstGeom prst="rect">
            <a:avLst/>
          </a:prstGeom>
          <a:noFill/>
          <a:ln>
            <a:noFill/>
          </a:ln>
        </p:spPr>
      </p:pic>
      <p:pic>
        <p:nvPicPr>
          <p:cNvPr id="426" name="Google Shape;426;p32"/>
          <p:cNvPicPr preferRelativeResize="0"/>
          <p:nvPr/>
        </p:nvPicPr>
        <p:blipFill>
          <a:blip r:embed="rId4">
            <a:alphaModFix/>
          </a:blip>
          <a:stretch>
            <a:fillRect/>
          </a:stretch>
        </p:blipFill>
        <p:spPr>
          <a:xfrm>
            <a:off x="7449025" y="87175"/>
            <a:ext cx="1580250" cy="814550"/>
          </a:xfrm>
          <a:prstGeom prst="rect">
            <a:avLst/>
          </a:prstGeom>
          <a:noFill/>
          <a:ln>
            <a:noFill/>
          </a:ln>
        </p:spPr>
      </p:pic>
      <p:sp>
        <p:nvSpPr>
          <p:cNvPr id="427" name="Google Shape;427;p32"/>
          <p:cNvSpPr txBox="1"/>
          <p:nvPr/>
        </p:nvSpPr>
        <p:spPr>
          <a:xfrm>
            <a:off x="1869650" y="1957875"/>
            <a:ext cx="28005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tillium Web Light"/>
                <a:ea typeface="Titillium Web Light"/>
                <a:cs typeface="Titillium Web Light"/>
                <a:sym typeface="Titillium Web Light"/>
              </a:rPr>
              <a:t>Hyper Parameters:</a:t>
            </a:r>
            <a:endParaRPr sz="1600">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random_state = 0</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n_estimator = 100</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Learning_rate = 0.001</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loss = linear</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Other are constant</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a:buChar char="●"/>
            </a:pPr>
            <a:r>
              <a:rPr b="1" lang="en">
                <a:latin typeface="Titillium Web"/>
                <a:ea typeface="Titillium Web"/>
                <a:cs typeface="Titillium Web"/>
                <a:sym typeface="Titillium Web"/>
              </a:rPr>
              <a:t>Pearson Correlation coefficient = 0.612</a:t>
            </a:r>
            <a:endParaRPr b="1">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33"/>
          <p:cNvSpPr txBox="1"/>
          <p:nvPr/>
        </p:nvSpPr>
        <p:spPr>
          <a:xfrm>
            <a:off x="261550" y="239750"/>
            <a:ext cx="382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EXPERIMENTED MODELS AND RESULTS</a:t>
            </a:r>
            <a:endParaRPr b="1" sz="2800">
              <a:latin typeface="Titillium Web"/>
              <a:ea typeface="Titillium Web"/>
              <a:cs typeface="Titillium Web"/>
              <a:sym typeface="Titillium Web"/>
            </a:endParaRPr>
          </a:p>
        </p:txBody>
      </p:sp>
      <p:sp>
        <p:nvSpPr>
          <p:cNvPr id="434" name="Google Shape;434;p33"/>
          <p:cNvSpPr txBox="1"/>
          <p:nvPr/>
        </p:nvSpPr>
        <p:spPr>
          <a:xfrm>
            <a:off x="1304025" y="1564550"/>
            <a:ext cx="216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tillium Web"/>
                <a:ea typeface="Titillium Web"/>
                <a:cs typeface="Titillium Web"/>
                <a:sym typeface="Titillium Web"/>
              </a:rPr>
              <a:t>6</a:t>
            </a:r>
            <a:r>
              <a:rPr b="1" lang="en" sz="1800">
                <a:latin typeface="Titillium Web"/>
                <a:ea typeface="Titillium Web"/>
                <a:cs typeface="Titillium Web"/>
                <a:sym typeface="Titillium Web"/>
              </a:rPr>
              <a:t>.    Random Forest</a:t>
            </a:r>
            <a:endParaRPr b="1" sz="1800">
              <a:latin typeface="Titillium Web"/>
              <a:ea typeface="Titillium Web"/>
              <a:cs typeface="Titillium Web"/>
              <a:sym typeface="Titillium Web"/>
            </a:endParaRPr>
          </a:p>
        </p:txBody>
      </p:sp>
      <p:pic>
        <p:nvPicPr>
          <p:cNvPr id="435" name="Google Shape;435;p33"/>
          <p:cNvPicPr preferRelativeResize="0"/>
          <p:nvPr/>
        </p:nvPicPr>
        <p:blipFill>
          <a:blip r:embed="rId3">
            <a:alphaModFix/>
          </a:blip>
          <a:stretch>
            <a:fillRect/>
          </a:stretch>
        </p:blipFill>
        <p:spPr>
          <a:xfrm>
            <a:off x="7449025" y="87175"/>
            <a:ext cx="1580250" cy="814550"/>
          </a:xfrm>
          <a:prstGeom prst="rect">
            <a:avLst/>
          </a:prstGeom>
          <a:noFill/>
          <a:ln>
            <a:noFill/>
          </a:ln>
        </p:spPr>
      </p:pic>
      <p:pic>
        <p:nvPicPr>
          <p:cNvPr id="436" name="Google Shape;436;p33"/>
          <p:cNvPicPr preferRelativeResize="0"/>
          <p:nvPr/>
        </p:nvPicPr>
        <p:blipFill>
          <a:blip r:embed="rId4">
            <a:alphaModFix/>
          </a:blip>
          <a:stretch>
            <a:fillRect/>
          </a:stretch>
        </p:blipFill>
        <p:spPr>
          <a:xfrm>
            <a:off x="5208725" y="1501813"/>
            <a:ext cx="3676650" cy="2647950"/>
          </a:xfrm>
          <a:prstGeom prst="rect">
            <a:avLst/>
          </a:prstGeom>
          <a:noFill/>
          <a:ln>
            <a:noFill/>
          </a:ln>
        </p:spPr>
      </p:pic>
      <p:sp>
        <p:nvSpPr>
          <p:cNvPr id="437" name="Google Shape;437;p33"/>
          <p:cNvSpPr txBox="1"/>
          <p:nvPr/>
        </p:nvSpPr>
        <p:spPr>
          <a:xfrm>
            <a:off x="1171200" y="2026250"/>
            <a:ext cx="27453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tillium Web Light"/>
                <a:ea typeface="Titillium Web Light"/>
                <a:cs typeface="Titillium Web Light"/>
                <a:sym typeface="Titillium Web Light"/>
              </a:rPr>
              <a:t>Hyper parameters</a:t>
            </a:r>
            <a:endParaRPr sz="1600">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n_estimators=150</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r</a:t>
            </a:r>
            <a:r>
              <a:rPr lang="en">
                <a:latin typeface="Titillium Web Light"/>
                <a:ea typeface="Titillium Web Light"/>
                <a:cs typeface="Titillium Web Light"/>
                <a:sym typeface="Titillium Web Light"/>
              </a:rPr>
              <a:t>andom_seed = 42</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criterion='squared_error'</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Rest of all the parameters were </a:t>
            </a:r>
            <a:r>
              <a:rPr lang="en">
                <a:latin typeface="Titillium Web Light"/>
                <a:ea typeface="Titillium Web Light"/>
                <a:cs typeface="Titillium Web Light"/>
                <a:sym typeface="Titillium Web Light"/>
              </a:rPr>
              <a:t>default</a:t>
            </a:r>
            <a:r>
              <a:rPr lang="en">
                <a:latin typeface="Titillium Web Light"/>
                <a:ea typeface="Titillium Web Light"/>
                <a:cs typeface="Titillium Web Light"/>
                <a:sym typeface="Titillium Web Light"/>
              </a:rPr>
              <a:t>.</a:t>
            </a:r>
            <a:endParaRPr>
              <a:latin typeface="Titillium Web Light"/>
              <a:ea typeface="Titillium Web Light"/>
              <a:cs typeface="Titillium Web Light"/>
              <a:sym typeface="Titillium Web Light"/>
            </a:endParaRPr>
          </a:p>
          <a:p>
            <a:pPr indent="-317500" lvl="0" marL="457200" rtl="0" algn="l">
              <a:spcBef>
                <a:spcPts val="0"/>
              </a:spcBef>
              <a:spcAft>
                <a:spcPts val="0"/>
              </a:spcAft>
              <a:buSzPts val="1400"/>
              <a:buFont typeface="Titillium Web Light"/>
              <a:buChar char="●"/>
            </a:pPr>
            <a:r>
              <a:rPr lang="en">
                <a:latin typeface="Titillium Web Light"/>
                <a:ea typeface="Titillium Web Light"/>
                <a:cs typeface="Titillium Web Light"/>
                <a:sym typeface="Titillium Web Light"/>
              </a:rPr>
              <a:t>We tried with different number of estimators like 50,100,150,200,250 but the best result we get on n_estimators = 100 with </a:t>
            </a:r>
            <a:r>
              <a:rPr b="1" lang="en">
                <a:latin typeface="Titillium Web"/>
                <a:ea typeface="Titillium Web"/>
                <a:cs typeface="Titillium Web"/>
                <a:sym typeface="Titillium Web"/>
              </a:rPr>
              <a:t>Pearson Correlation coefficient = 0.15</a:t>
            </a:r>
            <a:endParaRPr>
              <a:latin typeface="Titillium Web Light"/>
              <a:ea typeface="Titillium Web Light"/>
              <a:cs typeface="Titillium Web Light"/>
              <a:sym typeface="Titillium Web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34"/>
          <p:cNvSpPr txBox="1"/>
          <p:nvPr/>
        </p:nvSpPr>
        <p:spPr>
          <a:xfrm>
            <a:off x="261550" y="239750"/>
            <a:ext cx="382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EXPERIMENTED MODELS AND RESULTS</a:t>
            </a:r>
            <a:endParaRPr b="1" sz="2800">
              <a:latin typeface="Titillium Web"/>
              <a:ea typeface="Titillium Web"/>
              <a:cs typeface="Titillium Web"/>
              <a:sym typeface="Titillium Web"/>
            </a:endParaRPr>
          </a:p>
        </p:txBody>
      </p:sp>
      <p:sp>
        <p:nvSpPr>
          <p:cNvPr id="444" name="Google Shape;444;p34"/>
          <p:cNvSpPr txBox="1"/>
          <p:nvPr/>
        </p:nvSpPr>
        <p:spPr>
          <a:xfrm>
            <a:off x="1457100" y="1411425"/>
            <a:ext cx="14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tillium Web"/>
                <a:ea typeface="Titillium Web"/>
                <a:cs typeface="Titillium Web"/>
                <a:sym typeface="Titillium Web"/>
              </a:rPr>
              <a:t>7</a:t>
            </a:r>
            <a:r>
              <a:rPr b="1" lang="en" sz="1800">
                <a:latin typeface="Titillium Web"/>
                <a:ea typeface="Titillium Web"/>
                <a:cs typeface="Titillium Web"/>
                <a:sym typeface="Titillium Web"/>
              </a:rPr>
              <a:t>.   BiLSTM</a:t>
            </a:r>
            <a:endParaRPr b="1" sz="1800">
              <a:latin typeface="Titillium Web"/>
              <a:ea typeface="Titillium Web"/>
              <a:cs typeface="Titillium Web"/>
              <a:sym typeface="Titillium Web"/>
            </a:endParaRPr>
          </a:p>
        </p:txBody>
      </p:sp>
      <p:pic>
        <p:nvPicPr>
          <p:cNvPr id="445" name="Google Shape;445;p34"/>
          <p:cNvPicPr preferRelativeResize="0"/>
          <p:nvPr/>
        </p:nvPicPr>
        <p:blipFill>
          <a:blip r:embed="rId3">
            <a:alphaModFix/>
          </a:blip>
          <a:stretch>
            <a:fillRect/>
          </a:stretch>
        </p:blipFill>
        <p:spPr>
          <a:xfrm>
            <a:off x="7449025" y="87175"/>
            <a:ext cx="1580250" cy="814550"/>
          </a:xfrm>
          <a:prstGeom prst="rect">
            <a:avLst/>
          </a:prstGeom>
          <a:noFill/>
          <a:ln>
            <a:noFill/>
          </a:ln>
        </p:spPr>
      </p:pic>
      <p:pic>
        <p:nvPicPr>
          <p:cNvPr id="446" name="Google Shape;446;p34"/>
          <p:cNvPicPr preferRelativeResize="0"/>
          <p:nvPr/>
        </p:nvPicPr>
        <p:blipFill>
          <a:blip r:embed="rId4">
            <a:alphaModFix/>
          </a:blip>
          <a:stretch>
            <a:fillRect/>
          </a:stretch>
        </p:blipFill>
        <p:spPr>
          <a:xfrm>
            <a:off x="4990750" y="1501800"/>
            <a:ext cx="3733800" cy="2647950"/>
          </a:xfrm>
          <a:prstGeom prst="rect">
            <a:avLst/>
          </a:prstGeom>
          <a:noFill/>
          <a:ln>
            <a:noFill/>
          </a:ln>
        </p:spPr>
      </p:pic>
      <p:sp>
        <p:nvSpPr>
          <p:cNvPr id="447" name="Google Shape;447;p34"/>
          <p:cNvSpPr txBox="1"/>
          <p:nvPr/>
        </p:nvSpPr>
        <p:spPr>
          <a:xfrm>
            <a:off x="1181400" y="1957425"/>
            <a:ext cx="26637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tillium Web Light"/>
                <a:ea typeface="Titillium Web Light"/>
                <a:cs typeface="Titillium Web Light"/>
                <a:sym typeface="Titillium Web Light"/>
              </a:rPr>
              <a:t>Hyperparameters:</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Two Bi-Directional LSTM Layers with number of nodes: 64-20</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Dropout: 0.5</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O</a:t>
            </a:r>
            <a:r>
              <a:rPr lang="en" sz="1600">
                <a:latin typeface="Titillium Web Light"/>
                <a:ea typeface="Titillium Web Light"/>
                <a:cs typeface="Titillium Web Light"/>
                <a:sym typeface="Titillium Web Light"/>
              </a:rPr>
              <a:t>ptimizer </a:t>
            </a:r>
            <a:r>
              <a:rPr lang="en" sz="1600">
                <a:latin typeface="Titillium Web Light"/>
                <a:ea typeface="Titillium Web Light"/>
                <a:cs typeface="Titillium Web Light"/>
                <a:sym typeface="Titillium Web Light"/>
              </a:rPr>
              <a:t>: rmsprop</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Loss Function: Mean Square Error</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batch_size=30</a:t>
            </a:r>
            <a:endParaRPr sz="1600">
              <a:latin typeface="Titillium Web Light"/>
              <a:ea typeface="Titillium Web Light"/>
              <a:cs typeface="Titillium Web Light"/>
              <a:sym typeface="Titillium Web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5"/>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Analysis</a:t>
            </a:r>
            <a:r>
              <a:rPr lang="en"/>
              <a:t> of Performance of Models:</a:t>
            </a:r>
            <a:endParaRPr/>
          </a:p>
          <a:p>
            <a:pPr indent="0" lvl="0" marL="0" rtl="0" algn="l">
              <a:spcBef>
                <a:spcPts val="0"/>
              </a:spcBef>
              <a:spcAft>
                <a:spcPts val="0"/>
              </a:spcAft>
              <a:buNone/>
            </a:pPr>
            <a:r>
              <a:rPr lang="en"/>
              <a:t>       </a:t>
            </a:r>
            <a:endParaRPr/>
          </a:p>
        </p:txBody>
      </p:sp>
      <p:sp>
        <p:nvSpPr>
          <p:cNvPr id="453" name="Google Shape;453;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35"/>
          <p:cNvSpPr txBox="1"/>
          <p:nvPr>
            <p:ph idx="1" type="body"/>
          </p:nvPr>
        </p:nvSpPr>
        <p:spPr>
          <a:xfrm>
            <a:off x="855300" y="1627900"/>
            <a:ext cx="7433400" cy="27600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If we observe the results, simple machine learning models have shown poor performance like decision tree, Support vector regression and random forest regressor have low Pearson correlation coefficient like 0.15,0.25,0.16. However with random forest we tried to improve its performance by changing the number of estimators but still we are not able to achieve very good performance.</a:t>
            </a:r>
            <a:endParaRPr sz="1600"/>
          </a:p>
          <a:p>
            <a:pPr indent="-330200" lvl="0" marL="457200" rtl="0" algn="l">
              <a:spcBef>
                <a:spcPts val="0"/>
              </a:spcBef>
              <a:spcAft>
                <a:spcPts val="0"/>
              </a:spcAft>
              <a:buSzPts val="1600"/>
              <a:buChar char="⦿"/>
            </a:pPr>
            <a:r>
              <a:rPr lang="en" sz="1600"/>
              <a:t>While other ensemble machine learning model like XgBoost, AdaBoost have performed well and shown correlation coefficient of 0.48,0.61 respectively .Ada Boost has outperformed all ML Models, this shows that the function which models are trying to learn is much complex.This may be the reason of poor performance of simple ML models.</a:t>
            </a:r>
            <a:endParaRPr sz="1600"/>
          </a:p>
          <a:p>
            <a:pPr indent="0" lvl="0" marL="0" rtl="0" algn="l">
              <a:spcBef>
                <a:spcPts val="1000"/>
              </a:spcBef>
              <a:spcAft>
                <a:spcPts val="1000"/>
              </a:spcAft>
              <a:buNone/>
            </a:pPr>
            <a:r>
              <a:t/>
            </a:r>
            <a:endParaRPr sz="1600"/>
          </a:p>
        </p:txBody>
      </p:sp>
      <p:grpSp>
        <p:nvGrpSpPr>
          <p:cNvPr id="455" name="Google Shape;455;p35"/>
          <p:cNvGrpSpPr/>
          <p:nvPr/>
        </p:nvGrpSpPr>
        <p:grpSpPr>
          <a:xfrm>
            <a:off x="4715095" y="168372"/>
            <a:ext cx="1354557" cy="850118"/>
            <a:chOff x="3951850" y="2985350"/>
            <a:chExt cx="407950" cy="416500"/>
          </a:xfrm>
        </p:grpSpPr>
        <p:sp>
          <p:nvSpPr>
            <p:cNvPr id="456" name="Google Shape;456;p3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0" name="Google Shape;460;p35"/>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6"/>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Analysis of Performance of Models:</a:t>
            </a:r>
            <a:endParaRPr/>
          </a:p>
        </p:txBody>
      </p:sp>
      <p:sp>
        <p:nvSpPr>
          <p:cNvPr id="466" name="Google Shape;466;p36"/>
          <p:cNvSpPr txBox="1"/>
          <p:nvPr>
            <p:ph idx="1" type="body"/>
          </p:nvPr>
        </p:nvSpPr>
        <p:spPr>
          <a:xfrm>
            <a:off x="855300" y="1627900"/>
            <a:ext cx="7433400" cy="27600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Deep Learning model with multiple dense layers are performing good with PCC of 0.61 for Neural network with 4 dense layers and 0.55 for BiLSTM layers however BiLSTM have not performed better than ANN because there is no sequence data involved in training where preservation of context is important.</a:t>
            </a:r>
            <a:endParaRPr sz="1800"/>
          </a:p>
        </p:txBody>
      </p:sp>
      <p:sp>
        <p:nvSpPr>
          <p:cNvPr id="467" name="Google Shape;467;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68" name="Google Shape;468;p36"/>
          <p:cNvGrpSpPr/>
          <p:nvPr/>
        </p:nvGrpSpPr>
        <p:grpSpPr>
          <a:xfrm>
            <a:off x="4857970" y="198997"/>
            <a:ext cx="1354557" cy="850118"/>
            <a:chOff x="3951850" y="2985350"/>
            <a:chExt cx="407950" cy="416500"/>
          </a:xfrm>
        </p:grpSpPr>
        <p:sp>
          <p:nvSpPr>
            <p:cNvPr id="469" name="Google Shape;469;p3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3" name="Google Shape;473;p36"/>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7"/>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a:t>
            </a:r>
            <a:endParaRPr/>
          </a:p>
        </p:txBody>
      </p:sp>
      <p:sp>
        <p:nvSpPr>
          <p:cNvPr id="479" name="Google Shape;479;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37"/>
          <p:cNvSpPr txBox="1"/>
          <p:nvPr>
            <p:ph idx="1" type="body"/>
          </p:nvPr>
        </p:nvSpPr>
        <p:spPr>
          <a:xfrm>
            <a:off x="855300" y="1627900"/>
            <a:ext cx="7433400" cy="27600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Our Dataset is of complex nature however there are only 3 features but still to find the best model which can give maximum pearson correlation coefficient value with human rating we  tried 7 different models.</a:t>
            </a:r>
            <a:endParaRPr sz="1800"/>
          </a:p>
          <a:p>
            <a:pPr indent="-342900" lvl="0" marL="457200" rtl="0" algn="l">
              <a:spcBef>
                <a:spcPts val="0"/>
              </a:spcBef>
              <a:spcAft>
                <a:spcPts val="0"/>
              </a:spcAft>
              <a:buSzPts val="1800"/>
              <a:buChar char="⦿"/>
            </a:pPr>
            <a:r>
              <a:rPr lang="en" sz="1800"/>
              <a:t> Lexical features are most correlated with human rating and COMET score while morphological feature is showing very poor correlation with Human and COMET score.</a:t>
            </a:r>
            <a:endParaRPr sz="1800"/>
          </a:p>
          <a:p>
            <a:pPr indent="-342900" lvl="0" marL="457200" rtl="0" algn="l">
              <a:spcBef>
                <a:spcPts val="0"/>
              </a:spcBef>
              <a:spcAft>
                <a:spcPts val="0"/>
              </a:spcAft>
              <a:buSzPts val="1800"/>
              <a:buChar char="⦿"/>
            </a:pPr>
            <a:r>
              <a:rPr lang="en" sz="1800"/>
              <a:t>Deep Learning models are performing better than Machine learning models, with their dense architecture we are able to capture the hidden pattern in data and the predicted score are better correlated with human rating.</a:t>
            </a:r>
            <a:endParaRPr sz="1800"/>
          </a:p>
        </p:txBody>
      </p:sp>
      <p:grpSp>
        <p:nvGrpSpPr>
          <p:cNvPr id="481" name="Google Shape;481;p37"/>
          <p:cNvGrpSpPr/>
          <p:nvPr/>
        </p:nvGrpSpPr>
        <p:grpSpPr>
          <a:xfrm>
            <a:off x="3676100" y="836069"/>
            <a:ext cx="730261" cy="600967"/>
            <a:chOff x="2594050" y="1631825"/>
            <a:chExt cx="439625" cy="439625"/>
          </a:xfrm>
        </p:grpSpPr>
        <p:sp>
          <p:nvSpPr>
            <p:cNvPr id="482" name="Google Shape;482;p3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6" name="Google Shape;486;p37"/>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8"/>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Future Work</a:t>
            </a:r>
            <a:endParaRPr/>
          </a:p>
        </p:txBody>
      </p:sp>
      <p:sp>
        <p:nvSpPr>
          <p:cNvPr id="492" name="Google Shape;492;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93" name="Google Shape;493;p38"/>
          <p:cNvSpPr txBox="1"/>
          <p:nvPr>
            <p:ph idx="1" type="body"/>
          </p:nvPr>
        </p:nvSpPr>
        <p:spPr>
          <a:xfrm>
            <a:off x="855300" y="1627900"/>
            <a:ext cx="7433400" cy="27600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While evaluating features and evaluating F1 scores, we observed there may be some cases where if reference sentence consist of many words and the other translated sentence have few words,cases may arise where after doing lexical matching, Morphological matching,Semantic matching, many few words may remain unmatched </a:t>
            </a:r>
            <a:r>
              <a:rPr lang="en" sz="1800"/>
              <a:t>which</a:t>
            </a:r>
            <a:r>
              <a:rPr lang="en" sz="1800"/>
              <a:t> may </a:t>
            </a:r>
            <a:r>
              <a:rPr lang="en" sz="1800"/>
              <a:t>indicate</a:t>
            </a:r>
            <a:r>
              <a:rPr lang="en" sz="1800"/>
              <a:t> poor translation.</a:t>
            </a:r>
            <a:endParaRPr sz="1800"/>
          </a:p>
          <a:p>
            <a:pPr indent="-342900" lvl="0" marL="457200" rtl="0" algn="l">
              <a:spcBef>
                <a:spcPts val="0"/>
              </a:spcBef>
              <a:spcAft>
                <a:spcPts val="0"/>
              </a:spcAft>
              <a:buSzPts val="1800"/>
              <a:buChar char="⦿"/>
            </a:pPr>
            <a:r>
              <a:rPr lang="en" sz="1800"/>
              <a:t>Therefore we can introduce penalty feature in our metric while evaluating matching and evaluating features value(especially for free word language families), which will definitely improve the model.</a:t>
            </a:r>
            <a:endParaRPr sz="1800"/>
          </a:p>
        </p:txBody>
      </p:sp>
      <p:grpSp>
        <p:nvGrpSpPr>
          <p:cNvPr id="494" name="Google Shape;494;p38"/>
          <p:cNvGrpSpPr/>
          <p:nvPr/>
        </p:nvGrpSpPr>
        <p:grpSpPr>
          <a:xfrm>
            <a:off x="3689435" y="706741"/>
            <a:ext cx="982280" cy="719904"/>
            <a:chOff x="5961125" y="1623900"/>
            <a:chExt cx="427450" cy="448175"/>
          </a:xfrm>
        </p:grpSpPr>
        <p:sp>
          <p:nvSpPr>
            <p:cNvPr id="495" name="Google Shape;495;p38"/>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2" name="Google Shape;502;p38"/>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9"/>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Reference:</a:t>
            </a:r>
            <a:endParaRPr/>
          </a:p>
        </p:txBody>
      </p:sp>
      <p:sp>
        <p:nvSpPr>
          <p:cNvPr id="508" name="Google Shape;508;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39"/>
          <p:cNvSpPr txBox="1"/>
          <p:nvPr/>
        </p:nvSpPr>
        <p:spPr>
          <a:xfrm>
            <a:off x="1024350" y="1351250"/>
            <a:ext cx="70614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3"/>
              </a:rPr>
              <a:t>https://machinelearningmastery.com/adaboost-ensemble-in-python/</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4"/>
              </a:rPr>
              <a:t>https://towardsdatascience.com/predictive-analysis-rnn-lstm-and-gru-to-predict-water-consumption-e6bb3c2b4b02</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5"/>
              </a:rPr>
              <a:t>https://towardsdatascience.com/lstm-and-bidirectional-lstm-for-regression-4fddf910c655</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6"/>
              </a:rPr>
              <a:t>https://towardsdatascience.com/predictive-analysis-rnn-lstm-and-gru-to-predict-water-consumption-e6bb3c2b4b02</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7"/>
              </a:rPr>
              <a:t>https://towardsdatascience.com/understanding-adaboost-2f94f22d5bfe</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8"/>
              </a:rPr>
              <a:t>https://www.mygreatlearning.com/blog/adaboost-algorithm/</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9"/>
              </a:rPr>
              <a:t>https://www.analyticsvidhya.com/blog/2016/03/complete-guide-parameter-tuning-xgboost-with-codes-python/</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0"/>
              </a:rPr>
              <a:t>https://www.analyticsvidhya.com/blog/2021/08/a-walk-through-of-regression-analysis-using-artificial-neural-networks-in-tensorflow/</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1"/>
              </a:rPr>
              <a:t>https://machinelearningmastery.com/regression-tutorial-keras-deep-learning-library-python/</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2"/>
              </a:rPr>
              <a:t>https://www.tensorflow.org/tutorials/keras/</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3"/>
              </a:rPr>
              <a:t>https://www.tensorflow.org/text/guide/word_embeddings</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4"/>
              </a:rPr>
              <a:t>https://www.tensorflow.org/text/guide/bert_preprocessing_guide</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5"/>
              </a:rPr>
              <a:t>https://towardsdatascience.com/machine-learning-basics-decision-tree-regression-1d73ea003fda</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6"/>
              </a:rPr>
              <a:t>https://towardsdatascience.com/how-to-tune-a-decision-tree-f03721801680</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7"/>
              </a:rPr>
              <a:t>https://towardsdatascience.com/random-forest-hyperparameters-and-how-to-fine-tune-them-17aee785ee0d</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8"/>
              </a:rPr>
              <a:t>https://www.analyticsvidhya.com/blog/2015/06/tuning-random-forest-model/</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rPr lang="en" sz="1100" u="sng">
                <a:solidFill>
                  <a:schemeClr val="hlink"/>
                </a:solidFill>
                <a:latin typeface="Titillium Web Light"/>
                <a:ea typeface="Titillium Web Light"/>
                <a:cs typeface="Titillium Web Light"/>
                <a:sym typeface="Titillium Web Light"/>
                <a:hlinkClick r:id="rId19"/>
              </a:rPr>
              <a:t>https://towardsdatascience.com/unlocking-the-true-power-of-support-vector-regression-847fd123a4a0#:~:text=Support%20Vector%20Regression%20is%20a,the%20maximum%20number%20of%20points</a:t>
            </a:r>
            <a:r>
              <a:rPr lang="en" sz="1100">
                <a:latin typeface="Titillium Web Light"/>
                <a:ea typeface="Titillium Web Light"/>
                <a:cs typeface="Titillium Web Light"/>
                <a:sym typeface="Titillium Web Light"/>
              </a:rPr>
              <a:t>.</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100">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510" name="Google Shape;510;p39"/>
          <p:cNvPicPr preferRelativeResize="0"/>
          <p:nvPr/>
        </p:nvPicPr>
        <p:blipFill>
          <a:blip r:embed="rId20">
            <a:alphaModFix/>
          </a:blip>
          <a:stretch>
            <a:fillRect/>
          </a:stretch>
        </p:blipFill>
        <p:spPr>
          <a:xfrm>
            <a:off x="7449025" y="87175"/>
            <a:ext cx="1580250" cy="814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0"/>
          <p:cNvSpPr txBox="1"/>
          <p:nvPr>
            <p:ph idx="4294967295" type="ctrTitle"/>
          </p:nvPr>
        </p:nvSpPr>
        <p:spPr>
          <a:xfrm>
            <a:off x="791499" y="440350"/>
            <a:ext cx="64242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600"/>
              <a:t>THANKS!</a:t>
            </a:r>
            <a:endParaRPr sz="9600"/>
          </a:p>
        </p:txBody>
      </p:sp>
      <p:sp>
        <p:nvSpPr>
          <p:cNvPr id="516" name="Google Shape;516;p40"/>
          <p:cNvSpPr txBox="1"/>
          <p:nvPr>
            <p:ph idx="4294967295" type="subTitle"/>
          </p:nvPr>
        </p:nvSpPr>
        <p:spPr>
          <a:xfrm>
            <a:off x="855300" y="1639975"/>
            <a:ext cx="4778700" cy="23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accent2"/>
                </a:solidFill>
                <a:latin typeface="Titillium Web"/>
                <a:ea typeface="Titillium Web"/>
                <a:cs typeface="Titillium Web"/>
                <a:sym typeface="Titillium Web"/>
              </a:rPr>
              <a:t>Any questions?</a:t>
            </a:r>
            <a:endParaRPr b="1">
              <a:solidFill>
                <a:schemeClr val="accent2"/>
              </a:solidFill>
              <a:latin typeface="Titillium Web"/>
              <a:ea typeface="Titillium Web"/>
              <a:cs typeface="Titillium Web"/>
              <a:sym typeface="Titillium Web"/>
            </a:endParaRPr>
          </a:p>
          <a:p>
            <a:pPr indent="0" lvl="0" marL="0" rtl="0" algn="l">
              <a:spcBef>
                <a:spcPts val="1000"/>
              </a:spcBef>
              <a:spcAft>
                <a:spcPts val="0"/>
              </a:spcAft>
              <a:buNone/>
            </a:pPr>
            <a:r>
              <a:rPr lang="en"/>
              <a:t>You can find us at:</a:t>
            </a:r>
            <a:endParaRPr/>
          </a:p>
          <a:p>
            <a:pPr indent="-381000" lvl="0" marL="457200" rtl="0" algn="l">
              <a:spcBef>
                <a:spcPts val="1000"/>
              </a:spcBef>
              <a:spcAft>
                <a:spcPts val="0"/>
              </a:spcAft>
              <a:buSzPts val="2400"/>
              <a:buChar char="⦿"/>
            </a:pPr>
            <a:r>
              <a:rPr lang="en"/>
              <a:t>shubham.varma@somaiya.edu</a:t>
            </a:r>
            <a:endParaRPr/>
          </a:p>
          <a:p>
            <a:pPr indent="-381000" lvl="0" marL="457200" rtl="0" algn="l">
              <a:spcBef>
                <a:spcPts val="0"/>
              </a:spcBef>
              <a:spcAft>
                <a:spcPts val="0"/>
              </a:spcAft>
              <a:buSzPts val="2400"/>
              <a:buChar char="⦿"/>
            </a:pPr>
            <a:r>
              <a:rPr lang="en"/>
              <a:t>suman_2111mc13@iitp.ac.in</a:t>
            </a:r>
            <a:endParaRPr/>
          </a:p>
        </p:txBody>
      </p:sp>
      <p:sp>
        <p:nvSpPr>
          <p:cNvPr id="517" name="Google Shape;517;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18" name="Google Shape;518;p40"/>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ctrTitle"/>
          </p:nvPr>
        </p:nvSpPr>
        <p:spPr>
          <a:xfrm>
            <a:off x="375800" y="20910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5"/>
                </a:solidFill>
              </a:rPr>
              <a:t>OVERVIEW</a:t>
            </a:r>
            <a:endParaRPr>
              <a:solidFill>
                <a:schemeClr val="accent5"/>
              </a:solidFill>
            </a:endParaRPr>
          </a:p>
        </p:txBody>
      </p:sp>
      <p:sp>
        <p:nvSpPr>
          <p:cNvPr id="111" name="Google Shape;111;p14"/>
          <p:cNvSpPr txBox="1"/>
          <p:nvPr>
            <p:ph idx="1" type="subTitle"/>
          </p:nvPr>
        </p:nvSpPr>
        <p:spPr>
          <a:xfrm>
            <a:off x="441200" y="1552976"/>
            <a:ext cx="5969100" cy="4281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AutoNum type="arabicPeriod"/>
            </a:pPr>
            <a:r>
              <a:rPr lang="en"/>
              <a:t>PROBLEM STATEMENT</a:t>
            </a:r>
            <a:endParaRPr/>
          </a:p>
          <a:p>
            <a:pPr indent="-368300" lvl="0" marL="457200" rtl="0" algn="l">
              <a:spcBef>
                <a:spcPts val="0"/>
              </a:spcBef>
              <a:spcAft>
                <a:spcPts val="0"/>
              </a:spcAft>
              <a:buSzPts val="2200"/>
              <a:buAutoNum type="arabicPeriod"/>
            </a:pPr>
            <a:r>
              <a:rPr lang="en"/>
              <a:t>ROADMAP</a:t>
            </a:r>
            <a:endParaRPr/>
          </a:p>
          <a:p>
            <a:pPr indent="-368300" lvl="0" marL="457200" rtl="0" algn="l">
              <a:spcBef>
                <a:spcPts val="0"/>
              </a:spcBef>
              <a:spcAft>
                <a:spcPts val="0"/>
              </a:spcAft>
              <a:buSzPts val="2200"/>
              <a:buAutoNum type="arabicPeriod"/>
            </a:pPr>
            <a:r>
              <a:rPr lang="en"/>
              <a:t>ANALYSIS OF DATA</a:t>
            </a:r>
            <a:endParaRPr/>
          </a:p>
          <a:p>
            <a:pPr indent="-368300" lvl="0" marL="457200" rtl="0" algn="l">
              <a:spcBef>
                <a:spcPts val="0"/>
              </a:spcBef>
              <a:spcAft>
                <a:spcPts val="0"/>
              </a:spcAft>
              <a:buSzPts val="2200"/>
              <a:buAutoNum type="arabicPeriod"/>
            </a:pPr>
            <a:r>
              <a:rPr lang="en"/>
              <a:t>EXPERIMENTED MODELS AND RESULTS</a:t>
            </a:r>
            <a:endParaRPr/>
          </a:p>
          <a:p>
            <a:pPr indent="-368300" lvl="0" marL="457200" rtl="0" algn="l">
              <a:spcBef>
                <a:spcPts val="0"/>
              </a:spcBef>
              <a:spcAft>
                <a:spcPts val="0"/>
              </a:spcAft>
              <a:buSzPts val="2200"/>
              <a:buAutoNum type="arabicPeriod"/>
            </a:pPr>
            <a:r>
              <a:rPr lang="en"/>
              <a:t>ANALYSIS OF PERFORMANCE </a:t>
            </a:r>
            <a:endParaRPr/>
          </a:p>
          <a:p>
            <a:pPr indent="-368300" lvl="0" marL="457200" rtl="0" algn="l">
              <a:spcBef>
                <a:spcPts val="0"/>
              </a:spcBef>
              <a:spcAft>
                <a:spcPts val="0"/>
              </a:spcAft>
              <a:buSzPts val="2200"/>
              <a:buAutoNum type="arabicPeriod"/>
            </a:pPr>
            <a:r>
              <a:rPr lang="en"/>
              <a:t>CONCLUSION</a:t>
            </a:r>
            <a:endParaRPr/>
          </a:p>
          <a:p>
            <a:pPr indent="-368300" lvl="0" marL="457200" rtl="0" algn="l">
              <a:spcBef>
                <a:spcPts val="0"/>
              </a:spcBef>
              <a:spcAft>
                <a:spcPts val="0"/>
              </a:spcAft>
              <a:buSzPts val="2200"/>
              <a:buAutoNum type="arabicPeriod"/>
            </a:pPr>
            <a:r>
              <a:rPr lang="en"/>
              <a:t>FUTURE WORK </a:t>
            </a:r>
            <a:endParaRPr/>
          </a:p>
          <a:p>
            <a:pPr indent="-368300" lvl="0" marL="457200" rtl="0" algn="l">
              <a:spcBef>
                <a:spcPts val="0"/>
              </a:spcBef>
              <a:spcAft>
                <a:spcPts val="0"/>
              </a:spcAft>
              <a:buSzPts val="2200"/>
              <a:buAutoNum type="arabicPeriod"/>
            </a:pPr>
            <a:r>
              <a:rPr lang="en"/>
              <a:t>REFERENCE</a:t>
            </a:r>
            <a:endParaRPr/>
          </a:p>
          <a:p>
            <a:pPr indent="0" lvl="0" marL="457200" rtl="0" algn="l">
              <a:spcBef>
                <a:spcPts val="1000"/>
              </a:spcBef>
              <a:spcAft>
                <a:spcPts val="1000"/>
              </a:spcAft>
              <a:buNone/>
            </a:pPr>
            <a:r>
              <a:t/>
            </a:r>
            <a:endParaRPr/>
          </a:p>
        </p:txBody>
      </p:sp>
      <p:pic>
        <p:nvPicPr>
          <p:cNvPr id="112" name="Google Shape;112;p14"/>
          <p:cNvPicPr preferRelativeResize="0"/>
          <p:nvPr/>
        </p:nvPicPr>
        <p:blipFill>
          <a:blip r:embed="rId3">
            <a:alphaModFix/>
          </a:blip>
          <a:stretch>
            <a:fillRect/>
          </a:stretch>
        </p:blipFill>
        <p:spPr>
          <a:xfrm>
            <a:off x="7769825" y="4435175"/>
            <a:ext cx="1374175" cy="70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idx="1" type="body"/>
          </p:nvPr>
        </p:nvSpPr>
        <p:spPr>
          <a:xfrm>
            <a:off x="1552750" y="906351"/>
            <a:ext cx="6038400" cy="8199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Practical Experience says nobody wants to improve without evaluation and this applies same with Machine Translation models.</a:t>
            </a:r>
            <a:endParaRPr/>
          </a:p>
        </p:txBody>
      </p:sp>
      <p:sp>
        <p:nvSpPr>
          <p:cNvPr id="118" name="Google Shape;118;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5"/>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855300" y="836000"/>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125" name="Google Shape;125;p16"/>
          <p:cNvSpPr txBox="1"/>
          <p:nvPr>
            <p:ph idx="1" type="body"/>
          </p:nvPr>
        </p:nvSpPr>
        <p:spPr>
          <a:xfrm>
            <a:off x="855300" y="1627900"/>
            <a:ext cx="7433400" cy="3047100"/>
          </a:xfrm>
          <a:prstGeom prst="rect">
            <a:avLst/>
          </a:prstGeom>
        </p:spPr>
        <p:txBody>
          <a:bodyPr anchorCtr="0" anchor="t" bIns="0" lIns="0" spcFirstLastPara="1" rIns="0" wrap="square" tIns="0">
            <a:noAutofit/>
          </a:bodyPr>
          <a:lstStyle/>
          <a:p>
            <a:pPr indent="0" lvl="0" marL="457200" rtl="0" algn="l">
              <a:spcBef>
                <a:spcPts val="0"/>
              </a:spcBef>
              <a:spcAft>
                <a:spcPts val="1000"/>
              </a:spcAft>
              <a:buNone/>
            </a:pPr>
            <a:r>
              <a:rPr lang="en"/>
              <a:t>There are several evaluation metrics which compute the final translation score by computing individual feature scores (lexical, morphological, synonym similarity (word level) and sentence semantics similarity). We have to train our model such that optimal weights are learned for these linguistic features, resulting in having high correlation with human.</a:t>
            </a:r>
            <a:endParaRPr/>
          </a:p>
        </p:txBody>
      </p:sp>
      <p:sp>
        <p:nvSpPr>
          <p:cNvPr id="126" name="Google Shape;126;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6"/>
          <p:cNvPicPr preferRelativeResize="0"/>
          <p:nvPr/>
        </p:nvPicPr>
        <p:blipFill>
          <a:blip r:embed="rId3">
            <a:alphaModFix/>
          </a:blip>
          <a:stretch>
            <a:fillRect/>
          </a:stretch>
        </p:blipFill>
        <p:spPr>
          <a:xfrm>
            <a:off x="7449025" y="87175"/>
            <a:ext cx="1580250" cy="81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4294967295" type="ctrTitle"/>
          </p:nvPr>
        </p:nvSpPr>
        <p:spPr>
          <a:xfrm>
            <a:off x="855300" y="2269150"/>
            <a:ext cx="523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ROADMAP</a:t>
            </a:r>
            <a:endParaRPr sz="7200"/>
          </a:p>
        </p:txBody>
      </p:sp>
      <p:sp>
        <p:nvSpPr>
          <p:cNvPr id="133" name="Google Shape;133;p17"/>
          <p:cNvSpPr txBox="1"/>
          <p:nvPr>
            <p:ph idx="4294967295" type="subTitle"/>
          </p:nvPr>
        </p:nvSpPr>
        <p:spPr>
          <a:xfrm>
            <a:off x="855300" y="3411551"/>
            <a:ext cx="5238600" cy="7848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solidFill>
                  <a:schemeClr val="lt1"/>
                </a:solidFill>
              </a:rPr>
              <a:t>A </a:t>
            </a:r>
            <a:r>
              <a:rPr lang="en">
                <a:solidFill>
                  <a:schemeClr val="lt1"/>
                </a:solidFill>
              </a:rPr>
              <a:t>strategic overview of the major elements of our project</a:t>
            </a:r>
            <a:endParaRPr>
              <a:solidFill>
                <a:schemeClr val="lt1"/>
              </a:solidFill>
            </a:endParaRPr>
          </a:p>
        </p:txBody>
      </p:sp>
      <p:grpSp>
        <p:nvGrpSpPr>
          <p:cNvPr id="134" name="Google Shape;134;p17"/>
          <p:cNvGrpSpPr/>
          <p:nvPr/>
        </p:nvGrpSpPr>
        <p:grpSpPr>
          <a:xfrm>
            <a:off x="6460101" y="522867"/>
            <a:ext cx="1847361" cy="1847352"/>
            <a:chOff x="6643075" y="3664250"/>
            <a:chExt cx="407950" cy="407975"/>
          </a:xfrm>
        </p:grpSpPr>
        <p:sp>
          <p:nvSpPr>
            <p:cNvPr id="135" name="Google Shape;135;p1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7"/>
          <p:cNvGrpSpPr/>
          <p:nvPr/>
        </p:nvGrpSpPr>
        <p:grpSpPr>
          <a:xfrm rot="-587346">
            <a:off x="6351438" y="2610506"/>
            <a:ext cx="759491" cy="759448"/>
            <a:chOff x="576250" y="4319400"/>
            <a:chExt cx="442075" cy="442050"/>
          </a:xfrm>
        </p:grpSpPr>
        <p:sp>
          <p:nvSpPr>
            <p:cNvPr id="138" name="Google Shape;138;p1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7"/>
          <p:cNvSpPr/>
          <p:nvPr/>
        </p:nvSpPr>
        <p:spPr>
          <a:xfrm>
            <a:off x="6018280" y="949335"/>
            <a:ext cx="288731" cy="27569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rot="2697278">
            <a:off x="7921136" y="2360858"/>
            <a:ext cx="438306" cy="4185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267891" y="2121939"/>
            <a:ext cx="175587" cy="16769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rot="1280082">
            <a:off x="5818215" y="1780979"/>
            <a:ext cx="175576" cy="16770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pic>
        <p:nvPicPr>
          <p:cNvPr id="147" name="Google Shape;147;p17"/>
          <p:cNvPicPr preferRelativeResize="0"/>
          <p:nvPr/>
        </p:nvPicPr>
        <p:blipFill>
          <a:blip r:embed="rId3">
            <a:alphaModFix/>
          </a:blip>
          <a:stretch>
            <a:fillRect/>
          </a:stretch>
        </p:blipFill>
        <p:spPr>
          <a:xfrm>
            <a:off x="0" y="43600"/>
            <a:ext cx="1580250" cy="81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18"/>
          <p:cNvSpPr txBox="1"/>
          <p:nvPr/>
        </p:nvSpPr>
        <p:spPr>
          <a:xfrm>
            <a:off x="1037850" y="367425"/>
            <a:ext cx="70683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rPr lang="en" sz="3200">
                <a:solidFill>
                  <a:schemeClr val="dk1"/>
                </a:solidFill>
                <a:latin typeface="Inter SemiBold"/>
                <a:ea typeface="Inter SemiBold"/>
                <a:cs typeface="Inter SemiBold"/>
                <a:sym typeface="Inter SemiBold"/>
              </a:rPr>
              <a:t>Roadmap</a:t>
            </a:r>
            <a:endParaRPr sz="3200">
              <a:solidFill>
                <a:schemeClr val="dk1"/>
              </a:solidFill>
              <a:latin typeface="Inter SemiBold"/>
              <a:ea typeface="Inter SemiBold"/>
              <a:cs typeface="Inter SemiBold"/>
              <a:sym typeface="Inter SemiBold"/>
            </a:endParaRPr>
          </a:p>
        </p:txBody>
      </p:sp>
      <p:sp>
        <p:nvSpPr>
          <p:cNvPr id="154" name="Google Shape;154;p18"/>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85939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8"/>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rgbClr val="FFFFFF"/>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56" name="Google Shape;156;p18"/>
          <p:cNvGrpSpPr/>
          <p:nvPr/>
        </p:nvGrpSpPr>
        <p:grpSpPr>
          <a:xfrm>
            <a:off x="1786339" y="1703401"/>
            <a:ext cx="473400" cy="473400"/>
            <a:chOff x="1786339" y="1703401"/>
            <a:chExt cx="473400" cy="473400"/>
          </a:xfrm>
        </p:grpSpPr>
        <p:sp>
          <p:nvSpPr>
            <p:cNvPr id="157" name="Google Shape;157;p18"/>
            <p:cNvSpPr/>
            <p:nvPr/>
          </p:nvSpPr>
          <p:spPr>
            <a:xfrm rot="8100000">
              <a:off x="1855667" y="1772729"/>
              <a:ext cx="334744" cy="334744"/>
            </a:xfrm>
            <a:prstGeom prst="teardrop">
              <a:avLst>
                <a:gd fmla="val 100000" name="adj"/>
              </a:avLst>
            </a:prstGeom>
            <a:solidFill>
              <a:srgbClr val="25A6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 name="Google Shape;158;p18"/>
            <p:cNvSpPr/>
            <p:nvPr/>
          </p:nvSpPr>
          <p:spPr>
            <a:xfrm>
              <a:off x="195598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85939C"/>
                  </a:solidFill>
                  <a:latin typeface="Inter"/>
                  <a:ea typeface="Inter"/>
                  <a:cs typeface="Inter"/>
                  <a:sym typeface="Inter"/>
                </a:rPr>
                <a:t>1</a:t>
              </a:r>
              <a:endParaRPr sz="600">
                <a:solidFill>
                  <a:srgbClr val="85939C"/>
                </a:solidFill>
                <a:latin typeface="Inter"/>
                <a:ea typeface="Inter"/>
                <a:cs typeface="Inter"/>
                <a:sym typeface="Inter"/>
              </a:endParaRPr>
            </a:p>
          </p:txBody>
        </p:sp>
      </p:grpSp>
      <p:grpSp>
        <p:nvGrpSpPr>
          <p:cNvPr id="159" name="Google Shape;159;p18"/>
          <p:cNvGrpSpPr/>
          <p:nvPr/>
        </p:nvGrpSpPr>
        <p:grpSpPr>
          <a:xfrm>
            <a:off x="3814414" y="1703401"/>
            <a:ext cx="473400" cy="473400"/>
            <a:chOff x="3814414" y="1703401"/>
            <a:chExt cx="473400" cy="473400"/>
          </a:xfrm>
        </p:grpSpPr>
        <p:sp>
          <p:nvSpPr>
            <p:cNvPr id="160" name="Google Shape;160;p18"/>
            <p:cNvSpPr/>
            <p:nvPr/>
          </p:nvSpPr>
          <p:spPr>
            <a:xfrm rot="8100000">
              <a:off x="3883742" y="1772729"/>
              <a:ext cx="334744" cy="334744"/>
            </a:xfrm>
            <a:prstGeom prst="teardrop">
              <a:avLst>
                <a:gd fmla="val 100000" name="adj"/>
              </a:avLst>
            </a:prstGeom>
            <a:solidFill>
              <a:srgbClr val="94E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 name="Google Shape;161;p18"/>
            <p:cNvSpPr/>
            <p:nvPr/>
          </p:nvSpPr>
          <p:spPr>
            <a:xfrm>
              <a:off x="3984064"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85939C"/>
                  </a:solidFill>
                  <a:latin typeface="Inter"/>
                  <a:ea typeface="Inter"/>
                  <a:cs typeface="Inter"/>
                  <a:sym typeface="Inter"/>
                </a:rPr>
                <a:t>3</a:t>
              </a:r>
              <a:endParaRPr sz="600">
                <a:solidFill>
                  <a:srgbClr val="85939C"/>
                </a:solidFill>
                <a:latin typeface="Inter"/>
                <a:ea typeface="Inter"/>
                <a:cs typeface="Inter"/>
                <a:sym typeface="Inter"/>
              </a:endParaRPr>
            </a:p>
          </p:txBody>
        </p:sp>
      </p:grpSp>
      <p:grpSp>
        <p:nvGrpSpPr>
          <p:cNvPr id="162" name="Google Shape;162;p18"/>
          <p:cNvGrpSpPr/>
          <p:nvPr/>
        </p:nvGrpSpPr>
        <p:grpSpPr>
          <a:xfrm>
            <a:off x="5842489" y="1703401"/>
            <a:ext cx="473400" cy="473400"/>
            <a:chOff x="5842489" y="1703401"/>
            <a:chExt cx="473400" cy="473400"/>
          </a:xfrm>
        </p:grpSpPr>
        <p:sp>
          <p:nvSpPr>
            <p:cNvPr id="163" name="Google Shape;163;p18"/>
            <p:cNvSpPr/>
            <p:nvPr/>
          </p:nvSpPr>
          <p:spPr>
            <a:xfrm rot="8100000">
              <a:off x="5911817" y="1772729"/>
              <a:ext cx="334744" cy="334744"/>
            </a:xfrm>
            <a:prstGeom prst="teardrop">
              <a:avLst>
                <a:gd fmla="val 100000" name="adj"/>
              </a:avLst>
            </a:prstGeom>
            <a:solidFill>
              <a:srgbClr val="E9AB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4" name="Google Shape;164;p18"/>
            <p:cNvSpPr/>
            <p:nvPr/>
          </p:nvSpPr>
          <p:spPr>
            <a:xfrm>
              <a:off x="601213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85939C"/>
                  </a:solidFill>
                  <a:latin typeface="Inter"/>
                  <a:ea typeface="Inter"/>
                  <a:cs typeface="Inter"/>
                  <a:sym typeface="Inter"/>
                </a:rPr>
                <a:t>5</a:t>
              </a:r>
              <a:endParaRPr sz="600">
                <a:solidFill>
                  <a:srgbClr val="85939C"/>
                </a:solidFill>
                <a:latin typeface="Inter"/>
                <a:ea typeface="Inter"/>
                <a:cs typeface="Inter"/>
                <a:sym typeface="Inter"/>
              </a:endParaRPr>
            </a:p>
          </p:txBody>
        </p:sp>
      </p:grpSp>
      <p:grpSp>
        <p:nvGrpSpPr>
          <p:cNvPr id="165" name="Google Shape;165;p18"/>
          <p:cNvGrpSpPr/>
          <p:nvPr/>
        </p:nvGrpSpPr>
        <p:grpSpPr>
          <a:xfrm>
            <a:off x="4852739" y="3576300"/>
            <a:ext cx="473400" cy="473400"/>
            <a:chOff x="4852739" y="3576300"/>
            <a:chExt cx="473400" cy="473400"/>
          </a:xfrm>
        </p:grpSpPr>
        <p:sp>
          <p:nvSpPr>
            <p:cNvPr id="166" name="Google Shape;166;p18"/>
            <p:cNvSpPr/>
            <p:nvPr/>
          </p:nvSpPr>
          <p:spPr>
            <a:xfrm rot="-2700000">
              <a:off x="4922067" y="3645628"/>
              <a:ext cx="334744" cy="334744"/>
            </a:xfrm>
            <a:prstGeom prst="teardrop">
              <a:avLst>
                <a:gd fmla="val 100000" name="adj"/>
              </a:avLst>
            </a:prstGeom>
            <a:solidFill>
              <a:srgbClr val="4FB9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7" name="Google Shape;167;p18"/>
            <p:cNvSpPr/>
            <p:nvPr/>
          </p:nvSpPr>
          <p:spPr>
            <a:xfrm flipH="1">
              <a:off x="5022389"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85939C"/>
                  </a:solidFill>
                  <a:latin typeface="Inter"/>
                  <a:ea typeface="Inter"/>
                  <a:cs typeface="Inter"/>
                  <a:sym typeface="Inter"/>
                </a:rPr>
                <a:t>4</a:t>
              </a:r>
              <a:endParaRPr sz="600">
                <a:solidFill>
                  <a:srgbClr val="85939C"/>
                </a:solidFill>
                <a:latin typeface="Inter"/>
                <a:ea typeface="Inter"/>
                <a:cs typeface="Inter"/>
                <a:sym typeface="Inter"/>
              </a:endParaRPr>
            </a:p>
          </p:txBody>
        </p:sp>
      </p:grpSp>
      <p:grpSp>
        <p:nvGrpSpPr>
          <p:cNvPr id="168" name="Google Shape;168;p18"/>
          <p:cNvGrpSpPr/>
          <p:nvPr/>
        </p:nvGrpSpPr>
        <p:grpSpPr>
          <a:xfrm>
            <a:off x="6975614" y="3590200"/>
            <a:ext cx="473400" cy="473400"/>
            <a:chOff x="2824664" y="3576300"/>
            <a:chExt cx="473400" cy="473400"/>
          </a:xfrm>
        </p:grpSpPr>
        <p:sp>
          <p:nvSpPr>
            <p:cNvPr id="169" name="Google Shape;169;p18"/>
            <p:cNvSpPr/>
            <p:nvPr/>
          </p:nvSpPr>
          <p:spPr>
            <a:xfrm rot="-2700000">
              <a:off x="2893992" y="3645628"/>
              <a:ext cx="334744" cy="334744"/>
            </a:xfrm>
            <a:prstGeom prst="teardrop">
              <a:avLst>
                <a:gd fmla="val 100000"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0" name="Google Shape;170;p18"/>
            <p:cNvSpPr/>
            <p:nvPr/>
          </p:nvSpPr>
          <p:spPr>
            <a:xfrm flipH="1">
              <a:off x="299431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85939C"/>
                  </a:solidFill>
                  <a:latin typeface="Inter"/>
                  <a:ea typeface="Inter"/>
                  <a:cs typeface="Inter"/>
                  <a:sym typeface="Inter"/>
                </a:rPr>
                <a:t>6</a:t>
              </a:r>
              <a:endParaRPr sz="600">
                <a:solidFill>
                  <a:srgbClr val="85939C"/>
                </a:solidFill>
                <a:latin typeface="Inter"/>
                <a:ea typeface="Inter"/>
                <a:cs typeface="Inter"/>
                <a:sym typeface="Inter"/>
              </a:endParaRPr>
            </a:p>
          </p:txBody>
        </p:sp>
      </p:grpSp>
      <p:sp>
        <p:nvSpPr>
          <p:cNvPr id="171" name="Google Shape;171;p18"/>
          <p:cNvSpPr txBox="1"/>
          <p:nvPr/>
        </p:nvSpPr>
        <p:spPr>
          <a:xfrm>
            <a:off x="145612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sz="1300">
                <a:solidFill>
                  <a:srgbClr val="85939C"/>
                </a:solidFill>
                <a:latin typeface="Inter"/>
                <a:ea typeface="Inter"/>
                <a:cs typeface="Inter"/>
                <a:sym typeface="Inter"/>
              </a:rPr>
              <a:t>Understanding</a:t>
            </a:r>
            <a:r>
              <a:rPr b="1" lang="en" sz="1300">
                <a:solidFill>
                  <a:srgbClr val="85939C"/>
                </a:solidFill>
                <a:latin typeface="Inter"/>
                <a:ea typeface="Inter"/>
                <a:cs typeface="Inter"/>
                <a:sym typeface="Inter"/>
              </a:rPr>
              <a:t> Problem</a:t>
            </a:r>
            <a:endParaRPr b="1" sz="1300">
              <a:solidFill>
                <a:srgbClr val="85939C"/>
              </a:solidFill>
              <a:latin typeface="Inter"/>
              <a:ea typeface="Inter"/>
              <a:cs typeface="Inter"/>
              <a:sym typeface="Inter"/>
            </a:endParaRPr>
          </a:p>
        </p:txBody>
      </p:sp>
      <p:sp>
        <p:nvSpPr>
          <p:cNvPr id="172" name="Google Shape;172;p18"/>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a:solidFill>
                  <a:srgbClr val="85939C"/>
                </a:solidFill>
                <a:latin typeface="Inter"/>
                <a:ea typeface="Inter"/>
                <a:cs typeface="Inter"/>
                <a:sym typeface="Inter"/>
              </a:rPr>
              <a:t>Feature Evaluation</a:t>
            </a:r>
            <a:endParaRPr b="1">
              <a:solidFill>
                <a:srgbClr val="85939C"/>
              </a:solidFill>
              <a:latin typeface="Inter"/>
              <a:ea typeface="Inter"/>
              <a:cs typeface="Inter"/>
              <a:sym typeface="Inter"/>
            </a:endParaRPr>
          </a:p>
        </p:txBody>
      </p:sp>
      <p:sp>
        <p:nvSpPr>
          <p:cNvPr id="173" name="Google Shape;173;p18"/>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a:solidFill>
                  <a:srgbClr val="85939C"/>
                </a:solidFill>
                <a:latin typeface="Inter"/>
                <a:ea typeface="Inter"/>
                <a:cs typeface="Inter"/>
                <a:sym typeface="Inter"/>
              </a:rPr>
              <a:t>Evaluating results</a:t>
            </a:r>
            <a:endParaRPr b="1">
              <a:solidFill>
                <a:srgbClr val="85939C"/>
              </a:solidFill>
              <a:latin typeface="Inter"/>
              <a:ea typeface="Inter"/>
              <a:cs typeface="Inter"/>
              <a:sym typeface="Inter"/>
            </a:endParaRPr>
          </a:p>
        </p:txBody>
      </p:sp>
      <p:sp>
        <p:nvSpPr>
          <p:cNvPr id="174" name="Google Shape;174;p18"/>
          <p:cNvSpPr txBox="1"/>
          <p:nvPr/>
        </p:nvSpPr>
        <p:spPr>
          <a:xfrm>
            <a:off x="2259750" y="4063600"/>
            <a:ext cx="14448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a:solidFill>
                  <a:srgbClr val="85939C"/>
                </a:solidFill>
                <a:latin typeface="Inter"/>
                <a:ea typeface="Inter"/>
                <a:cs typeface="Inter"/>
                <a:sym typeface="Inter"/>
              </a:rPr>
              <a:t>Rating Sentences in Dataset</a:t>
            </a:r>
            <a:endParaRPr b="1">
              <a:solidFill>
                <a:srgbClr val="85939C"/>
              </a:solidFill>
              <a:latin typeface="Inter"/>
              <a:ea typeface="Inter"/>
              <a:cs typeface="Inter"/>
              <a:sym typeface="Inter"/>
            </a:endParaRPr>
          </a:p>
        </p:txBody>
      </p:sp>
      <p:sp>
        <p:nvSpPr>
          <p:cNvPr id="175" name="Google Shape;175;p18"/>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a:solidFill>
                  <a:srgbClr val="85939C"/>
                </a:solidFill>
                <a:latin typeface="Inter"/>
                <a:ea typeface="Inter"/>
                <a:cs typeface="Inter"/>
                <a:sym typeface="Inter"/>
              </a:rPr>
              <a:t>Training</a:t>
            </a:r>
            <a:r>
              <a:rPr b="1" lang="en">
                <a:solidFill>
                  <a:srgbClr val="85939C"/>
                </a:solidFill>
                <a:latin typeface="Inter"/>
                <a:ea typeface="Inter"/>
                <a:cs typeface="Inter"/>
                <a:sym typeface="Inter"/>
              </a:rPr>
              <a:t> and Tuning Models</a:t>
            </a:r>
            <a:endParaRPr b="1">
              <a:solidFill>
                <a:srgbClr val="85939C"/>
              </a:solidFill>
              <a:latin typeface="Inter"/>
              <a:ea typeface="Inter"/>
              <a:cs typeface="Inter"/>
              <a:sym typeface="Inter"/>
            </a:endParaRPr>
          </a:p>
        </p:txBody>
      </p:sp>
      <p:pic>
        <p:nvPicPr>
          <p:cNvPr id="176" name="Google Shape;176;p18"/>
          <p:cNvPicPr preferRelativeResize="0"/>
          <p:nvPr/>
        </p:nvPicPr>
        <p:blipFill>
          <a:blip r:embed="rId3">
            <a:alphaModFix/>
          </a:blip>
          <a:stretch>
            <a:fillRect/>
          </a:stretch>
        </p:blipFill>
        <p:spPr>
          <a:xfrm>
            <a:off x="7449025" y="87175"/>
            <a:ext cx="1580250" cy="814550"/>
          </a:xfrm>
          <a:prstGeom prst="rect">
            <a:avLst/>
          </a:prstGeom>
          <a:noFill/>
          <a:ln>
            <a:noFill/>
          </a:ln>
        </p:spPr>
      </p:pic>
      <p:sp>
        <p:nvSpPr>
          <p:cNvPr id="177" name="Google Shape;177;p18"/>
          <p:cNvSpPr txBox="1"/>
          <p:nvPr/>
        </p:nvSpPr>
        <p:spPr>
          <a:xfrm>
            <a:off x="6590960" y="40636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a:solidFill>
                  <a:srgbClr val="85939C"/>
                </a:solidFill>
                <a:latin typeface="Inter"/>
                <a:ea typeface="Inter"/>
                <a:cs typeface="Inter"/>
                <a:sym typeface="Inter"/>
              </a:rPr>
              <a:t>Analysis of Results</a:t>
            </a:r>
            <a:endParaRPr b="1">
              <a:solidFill>
                <a:srgbClr val="85939C"/>
              </a:solidFill>
              <a:latin typeface="Inter"/>
              <a:ea typeface="Inter"/>
              <a:cs typeface="Inter"/>
              <a:sym typeface="Inter"/>
            </a:endParaRPr>
          </a:p>
        </p:txBody>
      </p:sp>
      <p:grpSp>
        <p:nvGrpSpPr>
          <p:cNvPr id="178" name="Google Shape;178;p18"/>
          <p:cNvGrpSpPr/>
          <p:nvPr/>
        </p:nvGrpSpPr>
        <p:grpSpPr>
          <a:xfrm>
            <a:off x="2729864" y="3534800"/>
            <a:ext cx="473400" cy="473400"/>
            <a:chOff x="2824664" y="3576300"/>
            <a:chExt cx="473400" cy="473400"/>
          </a:xfrm>
        </p:grpSpPr>
        <p:sp>
          <p:nvSpPr>
            <p:cNvPr id="179" name="Google Shape;179;p18"/>
            <p:cNvSpPr/>
            <p:nvPr/>
          </p:nvSpPr>
          <p:spPr>
            <a:xfrm rot="-2700000">
              <a:off x="2893992" y="3645628"/>
              <a:ext cx="334744" cy="334744"/>
            </a:xfrm>
            <a:prstGeom prst="teardrop">
              <a:avLst>
                <a:gd fmla="val 100000" name="adj"/>
              </a:avLst>
            </a:prstGeom>
            <a:solidFill>
              <a:srgbClr val="1044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0" name="Google Shape;180;p18"/>
            <p:cNvSpPr/>
            <p:nvPr/>
          </p:nvSpPr>
          <p:spPr>
            <a:xfrm flipH="1">
              <a:off x="299431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rgbClr val="85939C"/>
                  </a:solidFill>
                  <a:latin typeface="Inter"/>
                  <a:ea typeface="Inter"/>
                  <a:cs typeface="Inter"/>
                  <a:sym typeface="Inter"/>
                </a:rPr>
                <a:t>2</a:t>
              </a:r>
              <a:endParaRPr sz="600">
                <a:solidFill>
                  <a:srgbClr val="85939C"/>
                </a:solidFill>
                <a:latin typeface="Inter"/>
                <a:ea typeface="Inter"/>
                <a:cs typeface="Inter"/>
                <a:sym typeface="Inte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idx="4294967295" type="ctrTitle"/>
          </p:nvPr>
        </p:nvSpPr>
        <p:spPr>
          <a:xfrm>
            <a:off x="855300" y="2269150"/>
            <a:ext cx="523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FLOWCHART</a:t>
            </a:r>
            <a:endParaRPr sz="7200"/>
          </a:p>
        </p:txBody>
      </p:sp>
      <p:grpSp>
        <p:nvGrpSpPr>
          <p:cNvPr id="186" name="Google Shape;186;p19"/>
          <p:cNvGrpSpPr/>
          <p:nvPr/>
        </p:nvGrpSpPr>
        <p:grpSpPr>
          <a:xfrm>
            <a:off x="6460101" y="522867"/>
            <a:ext cx="1847361" cy="1847352"/>
            <a:chOff x="6643075" y="3664250"/>
            <a:chExt cx="407950" cy="407975"/>
          </a:xfrm>
        </p:grpSpPr>
        <p:sp>
          <p:nvSpPr>
            <p:cNvPr id="187" name="Google Shape;187;p1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9"/>
          <p:cNvGrpSpPr/>
          <p:nvPr/>
        </p:nvGrpSpPr>
        <p:grpSpPr>
          <a:xfrm rot="-587346">
            <a:off x="6351438" y="2610506"/>
            <a:ext cx="759491" cy="759448"/>
            <a:chOff x="576250" y="4319400"/>
            <a:chExt cx="442075" cy="442050"/>
          </a:xfrm>
        </p:grpSpPr>
        <p:sp>
          <p:nvSpPr>
            <p:cNvPr id="190" name="Google Shape;190;p1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9"/>
          <p:cNvSpPr/>
          <p:nvPr/>
        </p:nvSpPr>
        <p:spPr>
          <a:xfrm>
            <a:off x="6018280" y="949335"/>
            <a:ext cx="288731" cy="27569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rot="2697278">
            <a:off x="7921136" y="2360858"/>
            <a:ext cx="438306" cy="4185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8267891" y="2121939"/>
            <a:ext cx="175587" cy="16769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rot="1280082">
            <a:off x="5818215" y="1780979"/>
            <a:ext cx="175576" cy="16770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pic>
        <p:nvPicPr>
          <p:cNvPr id="199" name="Google Shape;199;p19"/>
          <p:cNvPicPr preferRelativeResize="0"/>
          <p:nvPr/>
        </p:nvPicPr>
        <p:blipFill>
          <a:blip r:embed="rId3">
            <a:alphaModFix/>
          </a:blip>
          <a:stretch>
            <a:fillRect/>
          </a:stretch>
        </p:blipFill>
        <p:spPr>
          <a:xfrm>
            <a:off x="0" y="43600"/>
            <a:ext cx="1580250" cy="81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855300" y="84075"/>
            <a:ext cx="23703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Flowchart</a:t>
            </a:r>
            <a:endParaRPr/>
          </a:p>
        </p:txBody>
      </p:sp>
      <p:sp>
        <p:nvSpPr>
          <p:cNvPr id="205" name="Google Shape;205;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0"/>
          <p:cNvPicPr preferRelativeResize="0"/>
          <p:nvPr/>
        </p:nvPicPr>
        <p:blipFill>
          <a:blip r:embed="rId3">
            <a:alphaModFix/>
          </a:blip>
          <a:stretch>
            <a:fillRect/>
          </a:stretch>
        </p:blipFill>
        <p:spPr>
          <a:xfrm>
            <a:off x="7449025" y="87175"/>
            <a:ext cx="1580250" cy="814550"/>
          </a:xfrm>
          <a:prstGeom prst="rect">
            <a:avLst/>
          </a:prstGeom>
          <a:noFill/>
          <a:ln>
            <a:noFill/>
          </a:ln>
        </p:spPr>
      </p:pic>
      <p:pic>
        <p:nvPicPr>
          <p:cNvPr id="207" name="Google Shape;207;p20"/>
          <p:cNvPicPr preferRelativeResize="0"/>
          <p:nvPr/>
        </p:nvPicPr>
        <p:blipFill>
          <a:blip r:embed="rId4">
            <a:alphaModFix/>
          </a:blip>
          <a:stretch>
            <a:fillRect/>
          </a:stretch>
        </p:blipFill>
        <p:spPr>
          <a:xfrm>
            <a:off x="5608450" y="995050"/>
            <a:ext cx="548700" cy="548700"/>
          </a:xfrm>
          <a:prstGeom prst="rect">
            <a:avLst/>
          </a:prstGeom>
          <a:noFill/>
          <a:ln>
            <a:noFill/>
          </a:ln>
        </p:spPr>
      </p:pic>
      <p:sp>
        <p:nvSpPr>
          <p:cNvPr id="208" name="Google Shape;208;p20"/>
          <p:cNvSpPr txBox="1"/>
          <p:nvPr/>
        </p:nvSpPr>
        <p:spPr>
          <a:xfrm>
            <a:off x="2037775" y="976900"/>
            <a:ext cx="2026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tillium Web Light"/>
                <a:ea typeface="Titillium Web Light"/>
                <a:cs typeface="Titillium Web Light"/>
                <a:sym typeface="Titillium Web Light"/>
              </a:rPr>
              <a:t>Test Data (500 Translated Sentences)</a:t>
            </a:r>
            <a:endParaRPr sz="1300">
              <a:latin typeface="Titillium Web Light"/>
              <a:ea typeface="Titillium Web Light"/>
              <a:cs typeface="Titillium Web Light"/>
              <a:sym typeface="Titillium Web Light"/>
            </a:endParaRPr>
          </a:p>
        </p:txBody>
      </p:sp>
      <p:cxnSp>
        <p:nvCxnSpPr>
          <p:cNvPr id="209" name="Google Shape;209;p20"/>
          <p:cNvCxnSpPr>
            <a:stCxn id="208" idx="3"/>
            <a:endCxn id="207" idx="1"/>
          </p:cNvCxnSpPr>
          <p:nvPr/>
        </p:nvCxnSpPr>
        <p:spPr>
          <a:xfrm>
            <a:off x="4064575" y="1269400"/>
            <a:ext cx="1543800" cy="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0"/>
          <p:cNvSpPr txBox="1"/>
          <p:nvPr/>
        </p:nvSpPr>
        <p:spPr>
          <a:xfrm>
            <a:off x="4358900" y="961600"/>
            <a:ext cx="109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tillium Web Light"/>
                <a:ea typeface="Titillium Web Light"/>
                <a:cs typeface="Titillium Web Light"/>
                <a:sym typeface="Titillium Web Light"/>
              </a:rPr>
              <a:t>Manual Rating</a:t>
            </a:r>
            <a:endParaRPr sz="1200">
              <a:latin typeface="Titillium Web Light"/>
              <a:ea typeface="Titillium Web Light"/>
              <a:cs typeface="Titillium Web Light"/>
              <a:sym typeface="Titillium Web Light"/>
            </a:endParaRPr>
          </a:p>
        </p:txBody>
      </p:sp>
      <p:sp>
        <p:nvSpPr>
          <p:cNvPr id="211" name="Google Shape;211;p20"/>
          <p:cNvSpPr txBox="1"/>
          <p:nvPr/>
        </p:nvSpPr>
        <p:spPr>
          <a:xfrm>
            <a:off x="5067425" y="1515700"/>
            <a:ext cx="176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Dataset Prepared for Testing</a:t>
            </a:r>
            <a:endParaRPr>
              <a:latin typeface="Titillium Web Light"/>
              <a:ea typeface="Titillium Web Light"/>
              <a:cs typeface="Titillium Web Light"/>
              <a:sym typeface="Titillium Web Light"/>
            </a:endParaRPr>
          </a:p>
        </p:txBody>
      </p:sp>
      <p:sp>
        <p:nvSpPr>
          <p:cNvPr id="212" name="Google Shape;212;p20"/>
          <p:cNvSpPr txBox="1"/>
          <p:nvPr/>
        </p:nvSpPr>
        <p:spPr>
          <a:xfrm>
            <a:off x="185250" y="2212150"/>
            <a:ext cx="14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Training Dataset</a:t>
            </a:r>
            <a:endParaRPr>
              <a:latin typeface="Titillium Web Light"/>
              <a:ea typeface="Titillium Web Light"/>
              <a:cs typeface="Titillium Web Light"/>
              <a:sym typeface="Titillium Web Light"/>
            </a:endParaRPr>
          </a:p>
        </p:txBody>
      </p:sp>
      <p:pic>
        <p:nvPicPr>
          <p:cNvPr id="213" name="Google Shape;213;p20"/>
          <p:cNvPicPr preferRelativeResize="0"/>
          <p:nvPr/>
        </p:nvPicPr>
        <p:blipFill>
          <a:blip r:embed="rId4">
            <a:alphaModFix/>
          </a:blip>
          <a:stretch>
            <a:fillRect/>
          </a:stretch>
        </p:blipFill>
        <p:spPr>
          <a:xfrm>
            <a:off x="3438800" y="2137900"/>
            <a:ext cx="548700" cy="548700"/>
          </a:xfrm>
          <a:prstGeom prst="rect">
            <a:avLst/>
          </a:prstGeom>
          <a:noFill/>
          <a:ln>
            <a:noFill/>
          </a:ln>
        </p:spPr>
      </p:pic>
      <p:cxnSp>
        <p:nvCxnSpPr>
          <p:cNvPr id="214" name="Google Shape;214;p20"/>
          <p:cNvCxnSpPr>
            <a:stCxn id="212" idx="3"/>
            <a:endCxn id="213" idx="1"/>
          </p:cNvCxnSpPr>
          <p:nvPr/>
        </p:nvCxnSpPr>
        <p:spPr>
          <a:xfrm>
            <a:off x="1591050" y="2412250"/>
            <a:ext cx="1847700" cy="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0"/>
          <p:cNvSpPr txBox="1"/>
          <p:nvPr/>
        </p:nvSpPr>
        <p:spPr>
          <a:xfrm>
            <a:off x="1874400" y="2137900"/>
            <a:ext cx="135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tillium Web Light"/>
                <a:ea typeface="Titillium Web Light"/>
                <a:cs typeface="Titillium Web Light"/>
                <a:sym typeface="Titillium Web Light"/>
              </a:rPr>
              <a:t>COMET Model to generate ratings</a:t>
            </a:r>
            <a:endParaRPr sz="1000">
              <a:latin typeface="Titillium Web Light"/>
              <a:ea typeface="Titillium Web Light"/>
              <a:cs typeface="Titillium Web Light"/>
              <a:sym typeface="Titillium Web Light"/>
            </a:endParaRPr>
          </a:p>
        </p:txBody>
      </p:sp>
      <p:cxnSp>
        <p:nvCxnSpPr>
          <p:cNvPr id="216" name="Google Shape;216;p20"/>
          <p:cNvCxnSpPr>
            <a:stCxn id="213" idx="3"/>
          </p:cNvCxnSpPr>
          <p:nvPr/>
        </p:nvCxnSpPr>
        <p:spPr>
          <a:xfrm>
            <a:off x="3987500" y="2412250"/>
            <a:ext cx="621900" cy="6900"/>
          </a:xfrm>
          <a:prstGeom prst="straightConnector1">
            <a:avLst/>
          </a:prstGeom>
          <a:noFill/>
          <a:ln cap="flat" cmpd="sng" w="9525">
            <a:solidFill>
              <a:schemeClr val="dk2"/>
            </a:solidFill>
            <a:prstDash val="solid"/>
            <a:round/>
            <a:headEnd len="med" w="med" type="none"/>
            <a:tailEnd len="med" w="med" type="none"/>
          </a:ln>
        </p:spPr>
      </p:cxnSp>
      <p:sp>
        <p:nvSpPr>
          <p:cNvPr id="217" name="Google Shape;217;p20"/>
          <p:cNvSpPr txBox="1"/>
          <p:nvPr/>
        </p:nvSpPr>
        <p:spPr>
          <a:xfrm>
            <a:off x="806400" y="33989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SVR</a:t>
            </a:r>
            <a:endParaRPr>
              <a:latin typeface="Titillium Web Light"/>
              <a:ea typeface="Titillium Web Light"/>
              <a:cs typeface="Titillium Web Light"/>
              <a:sym typeface="Titillium Web Light"/>
            </a:endParaRPr>
          </a:p>
        </p:txBody>
      </p:sp>
      <p:sp>
        <p:nvSpPr>
          <p:cNvPr id="218" name="Google Shape;218;p20"/>
          <p:cNvSpPr txBox="1"/>
          <p:nvPr/>
        </p:nvSpPr>
        <p:spPr>
          <a:xfrm>
            <a:off x="2434213" y="33989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DT</a:t>
            </a:r>
            <a:endParaRPr>
              <a:latin typeface="Titillium Web Light"/>
              <a:ea typeface="Titillium Web Light"/>
              <a:cs typeface="Titillium Web Light"/>
              <a:sym typeface="Titillium Web Light"/>
            </a:endParaRPr>
          </a:p>
        </p:txBody>
      </p:sp>
      <p:sp>
        <p:nvSpPr>
          <p:cNvPr id="219" name="Google Shape;219;p20"/>
          <p:cNvSpPr txBox="1"/>
          <p:nvPr/>
        </p:nvSpPr>
        <p:spPr>
          <a:xfrm>
            <a:off x="1612200" y="33989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ANN</a:t>
            </a:r>
            <a:endParaRPr>
              <a:latin typeface="Titillium Web Light"/>
              <a:ea typeface="Titillium Web Light"/>
              <a:cs typeface="Titillium Web Light"/>
              <a:sym typeface="Titillium Web Light"/>
            </a:endParaRPr>
          </a:p>
        </p:txBody>
      </p:sp>
      <p:sp>
        <p:nvSpPr>
          <p:cNvPr id="220" name="Google Shape;220;p20"/>
          <p:cNvSpPr txBox="1"/>
          <p:nvPr/>
        </p:nvSpPr>
        <p:spPr>
          <a:xfrm>
            <a:off x="4098513" y="33989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XGB</a:t>
            </a:r>
            <a:endParaRPr>
              <a:latin typeface="Titillium Web Light"/>
              <a:ea typeface="Titillium Web Light"/>
              <a:cs typeface="Titillium Web Light"/>
              <a:sym typeface="Titillium Web Light"/>
            </a:endParaRPr>
          </a:p>
        </p:txBody>
      </p:sp>
      <p:sp>
        <p:nvSpPr>
          <p:cNvPr id="221" name="Google Shape;221;p20"/>
          <p:cNvSpPr txBox="1"/>
          <p:nvPr/>
        </p:nvSpPr>
        <p:spPr>
          <a:xfrm>
            <a:off x="3264338" y="33989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RFR</a:t>
            </a:r>
            <a:endParaRPr>
              <a:latin typeface="Titillium Web Light"/>
              <a:ea typeface="Titillium Web Light"/>
              <a:cs typeface="Titillium Web Light"/>
              <a:sym typeface="Titillium Web Light"/>
            </a:endParaRPr>
          </a:p>
        </p:txBody>
      </p:sp>
      <p:sp>
        <p:nvSpPr>
          <p:cNvPr id="222" name="Google Shape;222;p20"/>
          <p:cNvSpPr txBox="1"/>
          <p:nvPr/>
        </p:nvSpPr>
        <p:spPr>
          <a:xfrm>
            <a:off x="5676400" y="3398975"/>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BiLSTM</a:t>
            </a:r>
            <a:endParaRPr>
              <a:latin typeface="Titillium Web Light"/>
              <a:ea typeface="Titillium Web Light"/>
              <a:cs typeface="Titillium Web Light"/>
              <a:sym typeface="Titillium Web Light"/>
            </a:endParaRPr>
          </a:p>
        </p:txBody>
      </p:sp>
      <p:sp>
        <p:nvSpPr>
          <p:cNvPr id="223" name="Google Shape;223;p20"/>
          <p:cNvSpPr txBox="1"/>
          <p:nvPr/>
        </p:nvSpPr>
        <p:spPr>
          <a:xfrm>
            <a:off x="4934700" y="33989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ADA</a:t>
            </a:r>
            <a:endParaRPr>
              <a:latin typeface="Titillium Web Light"/>
              <a:ea typeface="Titillium Web Light"/>
              <a:cs typeface="Titillium Web Light"/>
              <a:sym typeface="Titillium Web Light"/>
            </a:endParaRPr>
          </a:p>
        </p:txBody>
      </p:sp>
      <p:sp>
        <p:nvSpPr>
          <p:cNvPr id="224" name="Google Shape;224;p20"/>
          <p:cNvSpPr txBox="1"/>
          <p:nvPr/>
        </p:nvSpPr>
        <p:spPr>
          <a:xfrm>
            <a:off x="6609125" y="3398975"/>
            <a:ext cx="5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cxnSp>
        <p:nvCxnSpPr>
          <p:cNvPr id="225" name="Google Shape;225;p20"/>
          <p:cNvCxnSpPr/>
          <p:nvPr/>
        </p:nvCxnSpPr>
        <p:spPr>
          <a:xfrm>
            <a:off x="4620425" y="2419200"/>
            <a:ext cx="10800" cy="4140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0"/>
          <p:cNvCxnSpPr/>
          <p:nvPr/>
        </p:nvCxnSpPr>
        <p:spPr>
          <a:xfrm flipH="1">
            <a:off x="1100725" y="2833275"/>
            <a:ext cx="3541500" cy="219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0"/>
          <p:cNvCxnSpPr/>
          <p:nvPr/>
        </p:nvCxnSpPr>
        <p:spPr>
          <a:xfrm rot="10800000">
            <a:off x="4630975" y="2833075"/>
            <a:ext cx="1438800" cy="111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20"/>
          <p:cNvCxnSpPr>
            <a:endCxn id="217" idx="0"/>
          </p:cNvCxnSpPr>
          <p:nvPr/>
        </p:nvCxnSpPr>
        <p:spPr>
          <a:xfrm>
            <a:off x="1100700" y="2865875"/>
            <a:ext cx="0" cy="5331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0"/>
          <p:cNvCxnSpPr>
            <a:endCxn id="219" idx="0"/>
          </p:cNvCxnSpPr>
          <p:nvPr/>
        </p:nvCxnSpPr>
        <p:spPr>
          <a:xfrm flipH="1">
            <a:off x="1906500" y="2865875"/>
            <a:ext cx="600" cy="5331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0"/>
          <p:cNvCxnSpPr>
            <a:endCxn id="218" idx="0"/>
          </p:cNvCxnSpPr>
          <p:nvPr/>
        </p:nvCxnSpPr>
        <p:spPr>
          <a:xfrm flipH="1">
            <a:off x="2728513" y="2855075"/>
            <a:ext cx="6600" cy="5439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0"/>
          <p:cNvCxnSpPr>
            <a:endCxn id="221" idx="0"/>
          </p:cNvCxnSpPr>
          <p:nvPr/>
        </p:nvCxnSpPr>
        <p:spPr>
          <a:xfrm flipH="1">
            <a:off x="3558638" y="2865875"/>
            <a:ext cx="4800" cy="5331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0"/>
          <p:cNvCxnSpPr>
            <a:endCxn id="220" idx="0"/>
          </p:cNvCxnSpPr>
          <p:nvPr/>
        </p:nvCxnSpPr>
        <p:spPr>
          <a:xfrm>
            <a:off x="4391613" y="2855075"/>
            <a:ext cx="1200" cy="5439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0"/>
          <p:cNvCxnSpPr>
            <a:endCxn id="223" idx="0"/>
          </p:cNvCxnSpPr>
          <p:nvPr/>
        </p:nvCxnSpPr>
        <p:spPr>
          <a:xfrm>
            <a:off x="5219700" y="2844275"/>
            <a:ext cx="9300" cy="5547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0"/>
          <p:cNvCxnSpPr>
            <a:endCxn id="222" idx="0"/>
          </p:cNvCxnSpPr>
          <p:nvPr/>
        </p:nvCxnSpPr>
        <p:spPr>
          <a:xfrm flipH="1">
            <a:off x="6074200" y="2855075"/>
            <a:ext cx="4500" cy="5439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0"/>
          <p:cNvCxnSpPr>
            <a:stCxn id="207" idx="3"/>
          </p:cNvCxnSpPr>
          <p:nvPr/>
        </p:nvCxnSpPr>
        <p:spPr>
          <a:xfrm>
            <a:off x="6157150" y="1269400"/>
            <a:ext cx="1536300" cy="5700"/>
          </a:xfrm>
          <a:prstGeom prst="straightConnector1">
            <a:avLst/>
          </a:prstGeom>
          <a:noFill/>
          <a:ln cap="flat" cmpd="sng" w="9525">
            <a:solidFill>
              <a:schemeClr val="dk2"/>
            </a:solidFill>
            <a:prstDash val="lgDash"/>
            <a:round/>
            <a:headEnd len="med" w="med" type="none"/>
            <a:tailEnd len="med" w="med" type="none"/>
          </a:ln>
        </p:spPr>
      </p:cxnSp>
      <p:cxnSp>
        <p:nvCxnSpPr>
          <p:cNvPr id="236" name="Google Shape;236;p20"/>
          <p:cNvCxnSpPr/>
          <p:nvPr/>
        </p:nvCxnSpPr>
        <p:spPr>
          <a:xfrm>
            <a:off x="7693450" y="1285875"/>
            <a:ext cx="21900" cy="2680800"/>
          </a:xfrm>
          <a:prstGeom prst="straightConnector1">
            <a:avLst/>
          </a:prstGeom>
          <a:noFill/>
          <a:ln cap="flat" cmpd="sng" w="9525">
            <a:solidFill>
              <a:schemeClr val="dk2"/>
            </a:solidFill>
            <a:prstDash val="lgDash"/>
            <a:round/>
            <a:headEnd len="med" w="med" type="none"/>
            <a:tailEnd len="med" w="med" type="none"/>
          </a:ln>
        </p:spPr>
      </p:cxnSp>
      <p:cxnSp>
        <p:nvCxnSpPr>
          <p:cNvPr id="237" name="Google Shape;237;p20"/>
          <p:cNvCxnSpPr>
            <a:stCxn id="217" idx="3"/>
          </p:cNvCxnSpPr>
          <p:nvPr/>
        </p:nvCxnSpPr>
        <p:spPr>
          <a:xfrm>
            <a:off x="1395000" y="3599075"/>
            <a:ext cx="87000" cy="324000"/>
          </a:xfrm>
          <a:prstGeom prst="bentConnector2">
            <a:avLst/>
          </a:prstGeom>
          <a:noFill/>
          <a:ln cap="flat" cmpd="sng" w="9525">
            <a:solidFill>
              <a:schemeClr val="dk2"/>
            </a:solidFill>
            <a:prstDash val="solid"/>
            <a:round/>
            <a:headEnd len="med" w="med" type="stealth"/>
            <a:tailEnd len="med" w="med" type="none"/>
          </a:ln>
        </p:spPr>
      </p:cxnSp>
      <p:cxnSp>
        <p:nvCxnSpPr>
          <p:cNvPr id="238" name="Google Shape;238;p20"/>
          <p:cNvCxnSpPr/>
          <p:nvPr/>
        </p:nvCxnSpPr>
        <p:spPr>
          <a:xfrm>
            <a:off x="2105700" y="3599075"/>
            <a:ext cx="87000" cy="324000"/>
          </a:xfrm>
          <a:prstGeom prst="bentConnector2">
            <a:avLst/>
          </a:prstGeom>
          <a:noFill/>
          <a:ln cap="flat" cmpd="sng" w="9525">
            <a:solidFill>
              <a:schemeClr val="dk2"/>
            </a:solidFill>
            <a:prstDash val="solid"/>
            <a:round/>
            <a:headEnd len="med" w="med" type="stealth"/>
            <a:tailEnd len="med" w="med" type="none"/>
          </a:ln>
        </p:spPr>
      </p:cxnSp>
      <p:cxnSp>
        <p:nvCxnSpPr>
          <p:cNvPr id="239" name="Google Shape;239;p20"/>
          <p:cNvCxnSpPr/>
          <p:nvPr/>
        </p:nvCxnSpPr>
        <p:spPr>
          <a:xfrm>
            <a:off x="2903400" y="3599075"/>
            <a:ext cx="87000" cy="324000"/>
          </a:xfrm>
          <a:prstGeom prst="bentConnector2">
            <a:avLst/>
          </a:prstGeom>
          <a:noFill/>
          <a:ln cap="flat" cmpd="sng" w="9525">
            <a:solidFill>
              <a:schemeClr val="dk2"/>
            </a:solidFill>
            <a:prstDash val="solid"/>
            <a:round/>
            <a:headEnd len="med" w="med" type="stealth"/>
            <a:tailEnd len="med" w="med" type="none"/>
          </a:ln>
        </p:spPr>
      </p:cxnSp>
      <p:cxnSp>
        <p:nvCxnSpPr>
          <p:cNvPr id="240" name="Google Shape;240;p20"/>
          <p:cNvCxnSpPr/>
          <p:nvPr/>
        </p:nvCxnSpPr>
        <p:spPr>
          <a:xfrm>
            <a:off x="3763950" y="3599075"/>
            <a:ext cx="87000" cy="324000"/>
          </a:xfrm>
          <a:prstGeom prst="bentConnector2">
            <a:avLst/>
          </a:prstGeom>
          <a:noFill/>
          <a:ln cap="flat" cmpd="sng" w="9525">
            <a:solidFill>
              <a:schemeClr val="dk2"/>
            </a:solidFill>
            <a:prstDash val="solid"/>
            <a:round/>
            <a:headEnd len="med" w="med" type="stealth"/>
            <a:tailEnd len="med" w="med" type="none"/>
          </a:ln>
        </p:spPr>
      </p:cxnSp>
      <p:cxnSp>
        <p:nvCxnSpPr>
          <p:cNvPr id="241" name="Google Shape;241;p20"/>
          <p:cNvCxnSpPr/>
          <p:nvPr/>
        </p:nvCxnSpPr>
        <p:spPr>
          <a:xfrm>
            <a:off x="5414100" y="3599075"/>
            <a:ext cx="87000" cy="324000"/>
          </a:xfrm>
          <a:prstGeom prst="bentConnector2">
            <a:avLst/>
          </a:prstGeom>
          <a:noFill/>
          <a:ln cap="flat" cmpd="sng" w="9525">
            <a:solidFill>
              <a:schemeClr val="dk2"/>
            </a:solidFill>
            <a:prstDash val="solid"/>
            <a:round/>
            <a:headEnd len="med" w="med" type="stealth"/>
            <a:tailEnd len="med" w="med" type="none"/>
          </a:ln>
        </p:spPr>
      </p:cxnSp>
      <p:cxnSp>
        <p:nvCxnSpPr>
          <p:cNvPr id="242" name="Google Shape;242;p20"/>
          <p:cNvCxnSpPr/>
          <p:nvPr/>
        </p:nvCxnSpPr>
        <p:spPr>
          <a:xfrm>
            <a:off x="4624500" y="3599075"/>
            <a:ext cx="87000" cy="324000"/>
          </a:xfrm>
          <a:prstGeom prst="bentConnector2">
            <a:avLst/>
          </a:prstGeom>
          <a:noFill/>
          <a:ln cap="flat" cmpd="sng" w="9525">
            <a:solidFill>
              <a:schemeClr val="dk2"/>
            </a:solidFill>
            <a:prstDash val="solid"/>
            <a:round/>
            <a:headEnd len="med" w="med" type="stealth"/>
            <a:tailEnd len="med" w="med" type="none"/>
          </a:ln>
        </p:spPr>
      </p:cxnSp>
      <p:cxnSp>
        <p:nvCxnSpPr>
          <p:cNvPr id="243" name="Google Shape;243;p20"/>
          <p:cNvCxnSpPr/>
          <p:nvPr/>
        </p:nvCxnSpPr>
        <p:spPr>
          <a:xfrm>
            <a:off x="6298163" y="3599075"/>
            <a:ext cx="87000" cy="324000"/>
          </a:xfrm>
          <a:prstGeom prst="bentConnector2">
            <a:avLst/>
          </a:prstGeom>
          <a:noFill/>
          <a:ln cap="flat" cmpd="sng" w="9525">
            <a:solidFill>
              <a:schemeClr val="dk2"/>
            </a:solidFill>
            <a:prstDash val="solid"/>
            <a:round/>
            <a:headEnd len="med" w="med" type="stealth"/>
            <a:tailEnd len="med" w="med" type="none"/>
          </a:ln>
        </p:spPr>
      </p:cxnSp>
      <p:cxnSp>
        <p:nvCxnSpPr>
          <p:cNvPr id="244" name="Google Shape;244;p20"/>
          <p:cNvCxnSpPr/>
          <p:nvPr/>
        </p:nvCxnSpPr>
        <p:spPr>
          <a:xfrm>
            <a:off x="1503825" y="3923000"/>
            <a:ext cx="6222300" cy="21900"/>
          </a:xfrm>
          <a:prstGeom prst="straightConnector1">
            <a:avLst/>
          </a:prstGeom>
          <a:noFill/>
          <a:ln cap="flat" cmpd="sng" w="9525">
            <a:solidFill>
              <a:schemeClr val="dk2"/>
            </a:solidFill>
            <a:prstDash val="lgDash"/>
            <a:round/>
            <a:headEnd len="med" w="med" type="none"/>
            <a:tailEnd len="med" w="med" type="none"/>
          </a:ln>
        </p:spPr>
      </p:cxnSp>
      <p:sp>
        <p:nvSpPr>
          <p:cNvPr id="245" name="Google Shape;245;p20"/>
          <p:cNvSpPr txBox="1"/>
          <p:nvPr/>
        </p:nvSpPr>
        <p:spPr>
          <a:xfrm>
            <a:off x="705450" y="4430475"/>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0.25</a:t>
            </a:r>
            <a:endParaRPr>
              <a:latin typeface="Titillium Web Light"/>
              <a:ea typeface="Titillium Web Light"/>
              <a:cs typeface="Titillium Web Light"/>
              <a:sym typeface="Titillium Web Light"/>
            </a:endParaRPr>
          </a:p>
        </p:txBody>
      </p:sp>
      <p:sp>
        <p:nvSpPr>
          <p:cNvPr id="246" name="Google Shape;246;p20"/>
          <p:cNvSpPr txBox="1"/>
          <p:nvPr/>
        </p:nvSpPr>
        <p:spPr>
          <a:xfrm>
            <a:off x="1522300" y="4423850"/>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0.61</a:t>
            </a:r>
            <a:endParaRPr>
              <a:latin typeface="Titillium Web Light"/>
              <a:ea typeface="Titillium Web Light"/>
              <a:cs typeface="Titillium Web Light"/>
              <a:sym typeface="Titillium Web Light"/>
            </a:endParaRPr>
          </a:p>
        </p:txBody>
      </p:sp>
      <p:sp>
        <p:nvSpPr>
          <p:cNvPr id="247" name="Google Shape;247;p20"/>
          <p:cNvSpPr txBox="1"/>
          <p:nvPr/>
        </p:nvSpPr>
        <p:spPr>
          <a:xfrm>
            <a:off x="2341513" y="4423850"/>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0.16</a:t>
            </a:r>
            <a:endParaRPr>
              <a:latin typeface="Titillium Web Light"/>
              <a:ea typeface="Titillium Web Light"/>
              <a:cs typeface="Titillium Web Light"/>
              <a:sym typeface="Titillium Web Light"/>
            </a:endParaRPr>
          </a:p>
        </p:txBody>
      </p:sp>
      <p:sp>
        <p:nvSpPr>
          <p:cNvPr id="248" name="Google Shape;248;p20"/>
          <p:cNvSpPr txBox="1"/>
          <p:nvPr/>
        </p:nvSpPr>
        <p:spPr>
          <a:xfrm>
            <a:off x="3164513" y="4423850"/>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0.13</a:t>
            </a:r>
            <a:endParaRPr>
              <a:latin typeface="Titillium Web Light"/>
              <a:ea typeface="Titillium Web Light"/>
              <a:cs typeface="Titillium Web Light"/>
              <a:sym typeface="Titillium Web Light"/>
            </a:endParaRPr>
          </a:p>
        </p:txBody>
      </p:sp>
      <p:sp>
        <p:nvSpPr>
          <p:cNvPr id="249" name="Google Shape;249;p20"/>
          <p:cNvSpPr txBox="1"/>
          <p:nvPr/>
        </p:nvSpPr>
        <p:spPr>
          <a:xfrm>
            <a:off x="4001838" y="4430475"/>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0.482</a:t>
            </a:r>
            <a:endParaRPr>
              <a:latin typeface="Titillium Web Light"/>
              <a:ea typeface="Titillium Web Light"/>
              <a:cs typeface="Titillium Web Light"/>
              <a:sym typeface="Titillium Web Light"/>
            </a:endParaRPr>
          </a:p>
        </p:txBody>
      </p:sp>
      <p:sp>
        <p:nvSpPr>
          <p:cNvPr id="250" name="Google Shape;250;p20"/>
          <p:cNvSpPr txBox="1"/>
          <p:nvPr/>
        </p:nvSpPr>
        <p:spPr>
          <a:xfrm>
            <a:off x="4839163" y="4423850"/>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0.61</a:t>
            </a:r>
            <a:endParaRPr>
              <a:latin typeface="Titillium Web Light"/>
              <a:ea typeface="Titillium Web Light"/>
              <a:cs typeface="Titillium Web Light"/>
              <a:sym typeface="Titillium Web Light"/>
            </a:endParaRPr>
          </a:p>
        </p:txBody>
      </p:sp>
      <p:sp>
        <p:nvSpPr>
          <p:cNvPr id="251" name="Google Shape;251;p20"/>
          <p:cNvSpPr txBox="1"/>
          <p:nvPr/>
        </p:nvSpPr>
        <p:spPr>
          <a:xfrm>
            <a:off x="5676500" y="4423850"/>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0.54</a:t>
            </a:r>
            <a:endParaRPr>
              <a:latin typeface="Titillium Web Light"/>
              <a:ea typeface="Titillium Web Light"/>
              <a:cs typeface="Titillium Web Light"/>
              <a:sym typeface="Titillium Web Light"/>
            </a:endParaRPr>
          </a:p>
        </p:txBody>
      </p:sp>
      <p:cxnSp>
        <p:nvCxnSpPr>
          <p:cNvPr id="252" name="Google Shape;252;p20"/>
          <p:cNvCxnSpPr>
            <a:stCxn id="217" idx="2"/>
            <a:endCxn id="245" idx="0"/>
          </p:cNvCxnSpPr>
          <p:nvPr/>
        </p:nvCxnSpPr>
        <p:spPr>
          <a:xfrm>
            <a:off x="1100700" y="3799175"/>
            <a:ext cx="2700" cy="6312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0"/>
          <p:cNvCxnSpPr>
            <a:stCxn id="219" idx="2"/>
            <a:endCxn id="246" idx="0"/>
          </p:cNvCxnSpPr>
          <p:nvPr/>
        </p:nvCxnSpPr>
        <p:spPr>
          <a:xfrm>
            <a:off x="1906500" y="3799175"/>
            <a:ext cx="13500" cy="6246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20"/>
          <p:cNvCxnSpPr>
            <a:stCxn id="218" idx="2"/>
            <a:endCxn id="247" idx="0"/>
          </p:cNvCxnSpPr>
          <p:nvPr/>
        </p:nvCxnSpPr>
        <p:spPr>
          <a:xfrm>
            <a:off x="2728513" y="3799175"/>
            <a:ext cx="10800" cy="6246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0"/>
          <p:cNvCxnSpPr>
            <a:stCxn id="221" idx="2"/>
            <a:endCxn id="248" idx="0"/>
          </p:cNvCxnSpPr>
          <p:nvPr/>
        </p:nvCxnSpPr>
        <p:spPr>
          <a:xfrm>
            <a:off x="3558638" y="3799175"/>
            <a:ext cx="3600" cy="6246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20"/>
          <p:cNvCxnSpPr>
            <a:stCxn id="220" idx="2"/>
            <a:endCxn id="249" idx="0"/>
          </p:cNvCxnSpPr>
          <p:nvPr/>
        </p:nvCxnSpPr>
        <p:spPr>
          <a:xfrm>
            <a:off x="4392813" y="3799175"/>
            <a:ext cx="6900" cy="6312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20"/>
          <p:cNvCxnSpPr>
            <a:stCxn id="223" idx="2"/>
            <a:endCxn id="250" idx="0"/>
          </p:cNvCxnSpPr>
          <p:nvPr/>
        </p:nvCxnSpPr>
        <p:spPr>
          <a:xfrm>
            <a:off x="5229000" y="3799175"/>
            <a:ext cx="8100" cy="6246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20"/>
          <p:cNvCxnSpPr>
            <a:stCxn id="222" idx="2"/>
            <a:endCxn id="251" idx="0"/>
          </p:cNvCxnSpPr>
          <p:nvPr/>
        </p:nvCxnSpPr>
        <p:spPr>
          <a:xfrm>
            <a:off x="6074200" y="3799175"/>
            <a:ext cx="0" cy="6246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20"/>
          <p:cNvSpPr txBox="1"/>
          <p:nvPr/>
        </p:nvSpPr>
        <p:spPr>
          <a:xfrm>
            <a:off x="4098525" y="2456713"/>
            <a:ext cx="18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tillium Web Light"/>
                <a:ea typeface="Titillium Web Light"/>
                <a:cs typeface="Titillium Web Light"/>
                <a:sym typeface="Titillium Web Light"/>
              </a:rPr>
              <a:t>Training Different Models</a:t>
            </a:r>
            <a:endParaRPr sz="1000">
              <a:latin typeface="Titillium Web Light"/>
              <a:ea typeface="Titillium Web Light"/>
              <a:cs typeface="Titillium Web Light"/>
              <a:sym typeface="Titillium Web Light"/>
            </a:endParaRPr>
          </a:p>
        </p:txBody>
      </p:sp>
      <p:sp>
        <p:nvSpPr>
          <p:cNvPr id="260" name="Google Shape;260;p20"/>
          <p:cNvSpPr txBox="1"/>
          <p:nvPr/>
        </p:nvSpPr>
        <p:spPr>
          <a:xfrm>
            <a:off x="7246725" y="2398950"/>
            <a:ext cx="10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tillium Web Light"/>
                <a:ea typeface="Titillium Web Light"/>
                <a:cs typeface="Titillium Web Light"/>
                <a:sym typeface="Titillium Web Light"/>
              </a:rPr>
              <a:t>Testing Models</a:t>
            </a:r>
            <a:r>
              <a:rPr lang="en">
                <a:latin typeface="Titillium Web Light"/>
                <a:ea typeface="Titillium Web Light"/>
                <a:cs typeface="Titillium Web Light"/>
                <a:sym typeface="Titillium Web Light"/>
              </a:rPr>
              <a:t> </a:t>
            </a:r>
            <a:endParaRPr>
              <a:latin typeface="Titillium Web Light"/>
              <a:ea typeface="Titillium Web Light"/>
              <a:cs typeface="Titillium Web Light"/>
              <a:sym typeface="Titillium Web Light"/>
            </a:endParaRPr>
          </a:p>
        </p:txBody>
      </p:sp>
      <p:sp>
        <p:nvSpPr>
          <p:cNvPr id="261" name="Google Shape;261;p20"/>
          <p:cNvSpPr txBox="1"/>
          <p:nvPr/>
        </p:nvSpPr>
        <p:spPr>
          <a:xfrm>
            <a:off x="6915327" y="4384275"/>
            <a:ext cx="1351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Titillium Web"/>
                <a:ea typeface="Titillium Web"/>
                <a:cs typeface="Titillium Web"/>
                <a:sym typeface="Titillium Web"/>
              </a:rPr>
              <a:t>Pearson correlation coefficient</a:t>
            </a:r>
            <a:endParaRPr b="1" sz="1000">
              <a:latin typeface="Titillium Web"/>
              <a:ea typeface="Titillium Web"/>
              <a:cs typeface="Titillium Web"/>
              <a:sym typeface="Titillium Web"/>
            </a:endParaRPr>
          </a:p>
        </p:txBody>
      </p:sp>
      <p:sp>
        <p:nvSpPr>
          <p:cNvPr id="262" name="Google Shape;262;p20"/>
          <p:cNvSpPr txBox="1"/>
          <p:nvPr/>
        </p:nvSpPr>
        <p:spPr>
          <a:xfrm>
            <a:off x="392300" y="2428975"/>
            <a:ext cx="904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(100000)</a:t>
            </a:r>
            <a:endParaRPr sz="1000">
              <a:latin typeface="Titillium Web Light"/>
              <a:ea typeface="Titillium Web Light"/>
              <a:cs typeface="Titillium Web Light"/>
              <a:sym typeface="Titillium Web Light"/>
            </a:endParaRPr>
          </a:p>
        </p:txBody>
      </p:sp>
      <p:cxnSp>
        <p:nvCxnSpPr>
          <p:cNvPr id="263" name="Google Shape;263;p20"/>
          <p:cNvCxnSpPr>
            <a:stCxn id="261" idx="1"/>
            <a:endCxn id="251" idx="3"/>
          </p:cNvCxnSpPr>
          <p:nvPr/>
        </p:nvCxnSpPr>
        <p:spPr>
          <a:xfrm rot="10800000">
            <a:off x="6472227" y="4623975"/>
            <a:ext cx="443100" cy="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