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8" r:id="rId3"/>
    <p:sldId id="265" r:id="rId4"/>
    <p:sldId id="268" r:id="rId5"/>
    <p:sldId id="271" r:id="rId6"/>
    <p:sldId id="261" r:id="rId7"/>
    <p:sldId id="263" r:id="rId8"/>
    <p:sldId id="274" r:id="rId9"/>
    <p:sldId id="266" r:id="rId10"/>
    <p:sldId id="269" r:id="rId11"/>
    <p:sldId id="272" r:id="rId12"/>
    <p:sldId id="267" r:id="rId13"/>
    <p:sldId id="273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>
      <p:cViewPr varScale="1">
        <p:scale>
          <a:sx n="124" d="100"/>
          <a:sy n="124" d="100"/>
        </p:scale>
        <p:origin x="11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1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537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83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2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9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2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3D543-1DB3-4BD9-992C-AEEF11D928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6280-23CF-4B8D-B9DA-B1BCBF5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48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1708-C634-409E-8063-3D2D7DAE6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19400"/>
            <a:ext cx="8144134" cy="137307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The Design of a Virtual Reality Game for STEM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03E59-30B0-4BBA-9971-15A249120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Gantz</a:t>
            </a:r>
          </a:p>
        </p:txBody>
      </p:sp>
    </p:spTree>
    <p:extLst>
      <p:ext uri="{BB962C8B-B14F-4D97-AF65-F5344CB8AC3E}">
        <p14:creationId xmlns:p14="http://schemas.microsoft.com/office/powerpoint/2010/main" val="33944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A745-743B-48A0-939F-1272C02F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Task 1: Engine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58D4-1FCF-4311-8C7E-A81F397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r>
              <a:rPr lang="en-US" dirty="0"/>
              <a:t>Subtask 2. Chose Unity – Configure the engine for development</a:t>
            </a:r>
          </a:p>
          <a:p>
            <a:pPr lvl="1"/>
            <a:r>
              <a:rPr lang="en-US" dirty="0"/>
              <a:t>Completed tutorials on scene building</a:t>
            </a:r>
          </a:p>
          <a:p>
            <a:pPr lvl="2"/>
            <a:r>
              <a:rPr lang="en-US" dirty="0"/>
              <a:t>Different object types</a:t>
            </a:r>
          </a:p>
          <a:p>
            <a:pPr lvl="2"/>
            <a:r>
              <a:rPr lang="en-US" dirty="0"/>
              <a:t>Transforming objects (position, rotation, scale)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Found a small, simple scene online to use to test scripts and the </a:t>
            </a:r>
            <a:r>
              <a:rPr lang="en-US" dirty="0" err="1"/>
              <a:t>SteamVR</a:t>
            </a:r>
            <a:r>
              <a:rPr lang="en-US" dirty="0"/>
              <a:t> plugin</a:t>
            </a:r>
          </a:p>
          <a:p>
            <a:pPr lvl="2"/>
            <a:r>
              <a:rPr lang="en-US" dirty="0" err="1"/>
              <a:t>SteamVR</a:t>
            </a:r>
            <a:r>
              <a:rPr lang="en-US" dirty="0"/>
              <a:t> player prefab</a:t>
            </a:r>
          </a:p>
          <a:p>
            <a:pPr lvl="2"/>
            <a:r>
              <a:rPr lang="en-US" dirty="0"/>
              <a:t>Making objects interactable - pick up and throw</a:t>
            </a:r>
          </a:p>
          <a:p>
            <a:pPr lvl="2"/>
            <a:r>
              <a:rPr lang="en-US" dirty="0"/>
              <a:t>Teleporting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73E44-DF23-4A02-AF0A-0847D9709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r="17795"/>
          <a:stretch/>
        </p:blipFill>
        <p:spPr>
          <a:xfrm>
            <a:off x="794325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275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DB95-FEE0-43AA-9142-F821F88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Laying out a plan for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1AB6-BA42-4D6D-A78C-6471774B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 the course of configuration, themes and objectives were brainstormed for the game.</a:t>
            </a:r>
          </a:p>
          <a:p>
            <a:r>
              <a:rPr lang="en-US" dirty="0"/>
              <a:t>Setting: Futuristic, sci-fi, alien spaceship</a:t>
            </a:r>
          </a:p>
          <a:p>
            <a:r>
              <a:rPr lang="en-US" dirty="0"/>
              <a:t>Main Objective: Escape the ship</a:t>
            </a:r>
          </a:p>
          <a:p>
            <a:pPr lvl="1"/>
            <a:r>
              <a:rPr lang="en-US" dirty="0"/>
              <a:t>Educational Objectives</a:t>
            </a:r>
          </a:p>
          <a:p>
            <a:pPr lvl="2"/>
            <a:r>
              <a:rPr lang="en-US" dirty="0"/>
              <a:t>Multiple Choice questions</a:t>
            </a:r>
          </a:p>
          <a:p>
            <a:pPr lvl="2"/>
            <a:r>
              <a:rPr lang="en-US" dirty="0"/>
              <a:t>Circuit Design</a:t>
            </a:r>
          </a:p>
          <a:p>
            <a:pPr lvl="1"/>
            <a:r>
              <a:rPr lang="en-US" dirty="0"/>
              <a:t>Recreational Objectives</a:t>
            </a:r>
          </a:p>
          <a:p>
            <a:pPr lvl="2"/>
            <a:r>
              <a:rPr lang="en-US" dirty="0"/>
              <a:t>Shooting enemies, targets, etc.</a:t>
            </a:r>
          </a:p>
          <a:p>
            <a:pPr lvl="2"/>
            <a:r>
              <a:rPr lang="en-US" dirty="0"/>
              <a:t>Time-limited puzzles</a:t>
            </a:r>
          </a:p>
          <a:p>
            <a:pPr lvl="1"/>
            <a:r>
              <a:rPr lang="en-US" dirty="0"/>
              <a:t>Combine the two objective types to create an escape room-like challenge</a:t>
            </a:r>
          </a:p>
        </p:txBody>
      </p:sp>
    </p:spTree>
    <p:extLst>
      <p:ext uri="{BB962C8B-B14F-4D97-AF65-F5344CB8AC3E}">
        <p14:creationId xmlns:p14="http://schemas.microsoft.com/office/powerpoint/2010/main" val="5336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3948-9218-486E-9481-068C8293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Flow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C2F315-A181-4D3A-9DBE-DD9F7BB05160}"/>
              </a:ext>
            </a:extLst>
          </p:cNvPr>
          <p:cNvSpPr/>
          <p:nvPr/>
        </p:nvSpPr>
        <p:spPr>
          <a:xfrm>
            <a:off x="4953000" y="2057400"/>
            <a:ext cx="13716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 Menu</a:t>
            </a:r>
          </a:p>
          <a:p>
            <a:pPr algn="ctr"/>
            <a:r>
              <a:rPr lang="en-US" sz="1400" dirty="0"/>
              <a:t>(Pick a Room)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7C84683-9AF1-4EC9-8827-B5B08854476F}"/>
              </a:ext>
            </a:extLst>
          </p:cNvPr>
          <p:cNvSpPr/>
          <p:nvPr/>
        </p:nvSpPr>
        <p:spPr>
          <a:xfrm rot="9346436">
            <a:off x="4443730" y="2506308"/>
            <a:ext cx="419096" cy="1524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A6A61BE-82E3-4755-8E29-1EA1D6F891F1}"/>
              </a:ext>
            </a:extLst>
          </p:cNvPr>
          <p:cNvSpPr/>
          <p:nvPr/>
        </p:nvSpPr>
        <p:spPr>
          <a:xfrm>
            <a:off x="3045869" y="2701389"/>
            <a:ext cx="1371600" cy="56401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DC Circuit Challenge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F6BF18F-8B9B-4C67-B813-8B8FED645C5B}"/>
              </a:ext>
            </a:extLst>
          </p:cNvPr>
          <p:cNvSpPr/>
          <p:nvPr/>
        </p:nvSpPr>
        <p:spPr>
          <a:xfrm rot="5400000">
            <a:off x="5429252" y="2741256"/>
            <a:ext cx="419096" cy="1524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46E6D5-D6A6-4854-B5EC-3E170E796645}"/>
              </a:ext>
            </a:extLst>
          </p:cNvPr>
          <p:cNvSpPr/>
          <p:nvPr/>
        </p:nvSpPr>
        <p:spPr>
          <a:xfrm>
            <a:off x="4953000" y="3120312"/>
            <a:ext cx="1371600" cy="56401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 Circuit Challenge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9544A77-85CF-4FD7-AA7F-9BB1D95347D2}"/>
              </a:ext>
            </a:extLst>
          </p:cNvPr>
          <p:cNvSpPr/>
          <p:nvPr/>
        </p:nvSpPr>
        <p:spPr>
          <a:xfrm rot="1715325">
            <a:off x="6412875" y="2518015"/>
            <a:ext cx="419096" cy="1524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67FE33A-5C01-4D5C-93B0-19C170282AC3}"/>
              </a:ext>
            </a:extLst>
          </p:cNvPr>
          <p:cNvSpPr/>
          <p:nvPr/>
        </p:nvSpPr>
        <p:spPr>
          <a:xfrm>
            <a:off x="6860131" y="2701388"/>
            <a:ext cx="1371600" cy="56401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Digital Circuit Challenge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D3DD176-1CE1-4E45-ADB2-EA226CD736F8}"/>
              </a:ext>
            </a:extLst>
          </p:cNvPr>
          <p:cNvSpPr/>
          <p:nvPr/>
        </p:nvSpPr>
        <p:spPr>
          <a:xfrm>
            <a:off x="2110155" y="4983426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Circuit Design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78B5DA9-CF60-4245-BE01-4C12C6AB443C}"/>
              </a:ext>
            </a:extLst>
          </p:cNvPr>
          <p:cNvSpPr/>
          <p:nvPr/>
        </p:nvSpPr>
        <p:spPr>
          <a:xfrm>
            <a:off x="10523068" y="4994763"/>
            <a:ext cx="1295400" cy="4521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Circuit Design 1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FCB8E3-C5FA-4280-88BE-464FD5281E92}"/>
              </a:ext>
            </a:extLst>
          </p:cNvPr>
          <p:cNvSpPr/>
          <p:nvPr/>
        </p:nvSpPr>
        <p:spPr>
          <a:xfrm>
            <a:off x="8841190" y="4026166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Multiple Choice Question 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E06BFE-327F-4BE6-A078-8C5F4ADAD1F5}"/>
              </a:ext>
            </a:extLst>
          </p:cNvPr>
          <p:cNvSpPr/>
          <p:nvPr/>
        </p:nvSpPr>
        <p:spPr>
          <a:xfrm>
            <a:off x="3813657" y="4015011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Objective 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BA7CB44-6998-49A3-AC90-1A5E833CAFF1}"/>
              </a:ext>
            </a:extLst>
          </p:cNvPr>
          <p:cNvSpPr/>
          <p:nvPr/>
        </p:nvSpPr>
        <p:spPr>
          <a:xfrm>
            <a:off x="8841190" y="4990088"/>
            <a:ext cx="1295400" cy="4521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Multiple Choice Question 4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F5A7410-0FA1-4D7C-B036-84DDE8BB3F1B}"/>
              </a:ext>
            </a:extLst>
          </p:cNvPr>
          <p:cNvSpPr/>
          <p:nvPr/>
        </p:nvSpPr>
        <p:spPr>
          <a:xfrm>
            <a:off x="452747" y="3990151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Examine the room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46F04D-095A-4930-ACF4-6FB1F8D390E3}"/>
              </a:ext>
            </a:extLst>
          </p:cNvPr>
          <p:cNvSpPr/>
          <p:nvPr/>
        </p:nvSpPr>
        <p:spPr>
          <a:xfrm>
            <a:off x="3808790" y="4994763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Objective 5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D51B972-1ECC-4CFA-B59D-9881B04EE309}"/>
              </a:ext>
            </a:extLst>
          </p:cNvPr>
          <p:cNvSpPr/>
          <p:nvPr/>
        </p:nvSpPr>
        <p:spPr>
          <a:xfrm>
            <a:off x="5505563" y="4987541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Multiple Choice Question 5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D6BF343-B2B5-42F1-A531-3831E1FAB179}"/>
              </a:ext>
            </a:extLst>
          </p:cNvPr>
          <p:cNvSpPr/>
          <p:nvPr/>
        </p:nvSpPr>
        <p:spPr>
          <a:xfrm>
            <a:off x="7159312" y="4990088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Objective 4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D3D8E57-6990-4C2F-A882-B092FC702A9A}"/>
              </a:ext>
            </a:extLst>
          </p:cNvPr>
          <p:cNvSpPr/>
          <p:nvPr/>
        </p:nvSpPr>
        <p:spPr>
          <a:xfrm>
            <a:off x="2109443" y="3990151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Multiple Choice Question 1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133C240-82FC-4EE6-88B2-C9A192F0F908}"/>
              </a:ext>
            </a:extLst>
          </p:cNvPr>
          <p:cNvSpPr/>
          <p:nvPr/>
        </p:nvSpPr>
        <p:spPr>
          <a:xfrm>
            <a:off x="193918" y="4178308"/>
            <a:ext cx="180850" cy="114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66472C4-2A05-46C2-945C-AC898E8FC48D}"/>
              </a:ext>
            </a:extLst>
          </p:cNvPr>
          <p:cNvSpPr/>
          <p:nvPr/>
        </p:nvSpPr>
        <p:spPr>
          <a:xfrm>
            <a:off x="10523068" y="4015011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Objective 3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A4C874E-6F46-4F3C-940D-C9497CBE6F6B}"/>
              </a:ext>
            </a:extLst>
          </p:cNvPr>
          <p:cNvSpPr/>
          <p:nvPr/>
        </p:nvSpPr>
        <p:spPr>
          <a:xfrm rot="10800000">
            <a:off x="10250780" y="5165697"/>
            <a:ext cx="148198" cy="10598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450E44C-B301-4875-A335-863726F77C8A}"/>
              </a:ext>
            </a:extLst>
          </p:cNvPr>
          <p:cNvSpPr/>
          <p:nvPr/>
        </p:nvSpPr>
        <p:spPr>
          <a:xfrm>
            <a:off x="5487251" y="4006858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Multiple Choice Question 2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073298C-B177-4ED9-9D3B-5038B8937C37}"/>
              </a:ext>
            </a:extLst>
          </p:cNvPr>
          <p:cNvSpPr/>
          <p:nvPr/>
        </p:nvSpPr>
        <p:spPr>
          <a:xfrm>
            <a:off x="7169770" y="4015011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Objective 2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B69A0449-9BB0-48D9-802E-C4E5E9FECA80}"/>
              </a:ext>
            </a:extLst>
          </p:cNvPr>
          <p:cNvSpPr/>
          <p:nvPr/>
        </p:nvSpPr>
        <p:spPr>
          <a:xfrm>
            <a:off x="1861261" y="4178308"/>
            <a:ext cx="180850" cy="114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98D1C4E4-E40A-47C3-A25E-C06A301ACC94}"/>
              </a:ext>
            </a:extLst>
          </p:cNvPr>
          <p:cNvSpPr/>
          <p:nvPr/>
        </p:nvSpPr>
        <p:spPr>
          <a:xfrm rot="5400000">
            <a:off x="11130521" y="4688329"/>
            <a:ext cx="180850" cy="114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E9CAE361-D15D-4188-9DD5-D6B0760FC8FA}"/>
              </a:ext>
            </a:extLst>
          </p:cNvPr>
          <p:cNvSpPr/>
          <p:nvPr/>
        </p:nvSpPr>
        <p:spPr>
          <a:xfrm>
            <a:off x="3516285" y="4158787"/>
            <a:ext cx="180850" cy="114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D3FEE3F-BF04-4824-BD76-68412047BB71}"/>
              </a:ext>
            </a:extLst>
          </p:cNvPr>
          <p:cNvSpPr/>
          <p:nvPr/>
        </p:nvSpPr>
        <p:spPr>
          <a:xfrm>
            <a:off x="5207729" y="4158787"/>
            <a:ext cx="180850" cy="114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B1186F7D-A990-4B0B-BB44-836EBD4569EB}"/>
              </a:ext>
            </a:extLst>
          </p:cNvPr>
          <p:cNvSpPr/>
          <p:nvPr/>
        </p:nvSpPr>
        <p:spPr>
          <a:xfrm>
            <a:off x="6887495" y="4197616"/>
            <a:ext cx="180850" cy="114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91251031-7DC0-4B1E-BA6D-C58EC73A2321}"/>
              </a:ext>
            </a:extLst>
          </p:cNvPr>
          <p:cNvSpPr/>
          <p:nvPr/>
        </p:nvSpPr>
        <p:spPr>
          <a:xfrm>
            <a:off x="8562755" y="4191174"/>
            <a:ext cx="180850" cy="114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5C9016FD-C77B-45C0-BAC7-739300B34E69}"/>
              </a:ext>
            </a:extLst>
          </p:cNvPr>
          <p:cNvSpPr/>
          <p:nvPr/>
        </p:nvSpPr>
        <p:spPr>
          <a:xfrm>
            <a:off x="10239404" y="4186461"/>
            <a:ext cx="180850" cy="114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E714D498-4143-4890-A14E-704231B1C521}"/>
              </a:ext>
            </a:extLst>
          </p:cNvPr>
          <p:cNvSpPr/>
          <p:nvPr/>
        </p:nvSpPr>
        <p:spPr>
          <a:xfrm rot="10800000">
            <a:off x="8568295" y="5183942"/>
            <a:ext cx="148198" cy="10598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6A4EA11E-51BA-440C-B3C0-0441F07A1369}"/>
              </a:ext>
            </a:extLst>
          </p:cNvPr>
          <p:cNvSpPr/>
          <p:nvPr/>
        </p:nvSpPr>
        <p:spPr>
          <a:xfrm rot="10800000">
            <a:off x="6906038" y="5167812"/>
            <a:ext cx="148198" cy="10598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E797FCF9-B474-4284-81E4-4C6CA97E0AF5}"/>
              </a:ext>
            </a:extLst>
          </p:cNvPr>
          <p:cNvSpPr/>
          <p:nvPr/>
        </p:nvSpPr>
        <p:spPr>
          <a:xfrm rot="10800000">
            <a:off x="5220918" y="5165698"/>
            <a:ext cx="148198" cy="10598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032BC57A-CFA7-4824-B2D0-14655BE51126}"/>
              </a:ext>
            </a:extLst>
          </p:cNvPr>
          <p:cNvSpPr/>
          <p:nvPr/>
        </p:nvSpPr>
        <p:spPr>
          <a:xfrm rot="10800000">
            <a:off x="3523281" y="5165698"/>
            <a:ext cx="148198" cy="10598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FCB0794-9E2C-4058-B125-7900B53E0A32}"/>
              </a:ext>
            </a:extLst>
          </p:cNvPr>
          <p:cNvSpPr/>
          <p:nvPr/>
        </p:nvSpPr>
        <p:spPr>
          <a:xfrm>
            <a:off x="452747" y="4984547"/>
            <a:ext cx="1295400" cy="457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Success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5BE9D71A-BE49-47DD-B970-7AC41D835288}"/>
              </a:ext>
            </a:extLst>
          </p:cNvPr>
          <p:cNvSpPr/>
          <p:nvPr/>
        </p:nvSpPr>
        <p:spPr>
          <a:xfrm rot="10800000">
            <a:off x="1853221" y="5158038"/>
            <a:ext cx="148198" cy="10598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97AFFD9-A3C7-41A0-AC55-B262250515FF}"/>
              </a:ext>
            </a:extLst>
          </p:cNvPr>
          <p:cNvSpPr/>
          <p:nvPr/>
        </p:nvSpPr>
        <p:spPr>
          <a:xfrm>
            <a:off x="4019550" y="5791200"/>
            <a:ext cx="3238500" cy="858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Failure to complete any step correctly results in a restart for the player</a:t>
            </a:r>
          </a:p>
        </p:txBody>
      </p:sp>
    </p:spTree>
    <p:extLst>
      <p:ext uri="{BB962C8B-B14F-4D97-AF65-F5344CB8AC3E}">
        <p14:creationId xmlns:p14="http://schemas.microsoft.com/office/powerpoint/2010/main" val="32056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05DE7-FA4B-440B-A2D8-A5D95696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62" name="Rectangle 61">
              <a:extLst>
                <a:ext uri="{FF2B5EF4-FFF2-40B4-BE49-F238E27FC236}">
                  <a16:creationId xmlns:a16="http://schemas.microsoft.com/office/drawing/2014/main" id="{A9564369-BBE4-439D-9018-6C978F2F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C6D55C4-F4E4-4104-97EB-1A8D52BC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0C159FA-0B85-4B2A-9156-7B0145B6C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09CAD-EB39-497E-89E7-78F17FF3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/>
              <a:t>Task 3: Development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D251D3B-E1A5-40E6-BE25-A006718C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616F-D194-459D-9BC2-E54812E9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1800"/>
              <a:t>Subtask 1. Acquire necessary components to build the game</a:t>
            </a:r>
          </a:p>
          <a:p>
            <a:pPr lvl="1"/>
            <a:r>
              <a:rPr lang="en-US" sz="1800"/>
              <a:t>Unity Asset Store</a:t>
            </a:r>
          </a:p>
          <a:p>
            <a:pPr lvl="1"/>
            <a:r>
              <a:rPr lang="en-US" sz="1800"/>
              <a:t>Asset packs acquired for the project:</a:t>
            </a:r>
          </a:p>
          <a:p>
            <a:pPr lvl="2"/>
            <a:r>
              <a:rPr lang="en-US"/>
              <a:t>Vast Outer Space Skybox</a:t>
            </a:r>
          </a:p>
          <a:p>
            <a:pPr lvl="2"/>
            <a:r>
              <a:rPr lang="en-US"/>
              <a:t>Sci-fi Styled Modular Pack</a:t>
            </a:r>
          </a:p>
          <a:p>
            <a:pPr lvl="2"/>
            <a:r>
              <a:rPr lang="en-US"/>
              <a:t>Force Field Effects</a:t>
            </a:r>
          </a:p>
          <a:p>
            <a:pPr lvl="2"/>
            <a:r>
              <a:rPr lang="en-US"/>
              <a:t>Futuristic Weapon Pack</a:t>
            </a:r>
          </a:p>
          <a:p>
            <a:pPr lvl="2"/>
            <a:r>
              <a:rPr lang="en-US"/>
              <a:t>CRT LCD Shader</a:t>
            </a:r>
          </a:p>
          <a:p>
            <a:pPr lvl="2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FE09C-1411-45FB-A5FA-8D3C220631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8" r="5728"/>
          <a:stretch/>
        </p:blipFill>
        <p:spPr>
          <a:xfrm>
            <a:off x="7135498" y="585216"/>
            <a:ext cx="2556022" cy="338080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3625C44-0BD9-407C-B6DC-B1059C98C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8256" y="2800352"/>
            <a:ext cx="1713032" cy="1165669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73E8D-CE89-4B74-93DC-6DFD8CF09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98" y="4419600"/>
            <a:ext cx="4532702" cy="16568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30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68DF-0523-417D-BD70-9E9C3719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Task 3: Development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829F-1F1C-40DC-B34F-0289022D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r>
              <a:rPr lang="en-US"/>
              <a:t>Subtask 2. Develop the scene for the DC Circuit Challenge</a:t>
            </a:r>
          </a:p>
          <a:p>
            <a:pPr lvl="1"/>
            <a:r>
              <a:rPr lang="en-US"/>
              <a:t>Each challenge room will have its own look and set of objectives</a:t>
            </a:r>
          </a:p>
          <a:p>
            <a:pPr lvl="1"/>
            <a:r>
              <a:rPr lang="en-US"/>
              <a:t>Sci-Fi Styled Modular Pack</a:t>
            </a:r>
          </a:p>
          <a:p>
            <a:pPr lvl="1"/>
            <a:r>
              <a:rPr lang="en-US"/>
              <a:t>Early development testing space for key features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92B4F-6697-4451-AC19-72BDE0FB4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9" r="22415" b="1"/>
          <a:stretch/>
        </p:blipFill>
        <p:spPr>
          <a:xfrm>
            <a:off x="794325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81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39A-E9C5-4A77-99B8-FBD2F532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Development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176D-0B04-49B9-BF85-F9F09610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44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Subtask 3. Develop key features </a:t>
            </a:r>
          </a:p>
          <a:p>
            <a:pPr lvl="1"/>
            <a:r>
              <a:rPr lang="en-US" dirty="0"/>
              <a:t>Script: Rotating skybox</a:t>
            </a:r>
          </a:p>
          <a:p>
            <a:pPr lvl="2"/>
            <a:r>
              <a:rPr lang="en-US" dirty="0"/>
              <a:t>Simply creates a slow, constant rotation to the outer space skybox</a:t>
            </a:r>
          </a:p>
          <a:p>
            <a:pPr lvl="2"/>
            <a:r>
              <a:rPr lang="en-US" dirty="0"/>
              <a:t>Provides a sensation of moving throughout space to the player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Script: Video plays when LCD Screen is touched</a:t>
            </a:r>
          </a:p>
          <a:p>
            <a:pPr lvl="2"/>
            <a:r>
              <a:rPr lang="en-US" dirty="0"/>
              <a:t>Attached the script to the screen</a:t>
            </a:r>
          </a:p>
          <a:p>
            <a:pPr lvl="2"/>
            <a:r>
              <a:rPr lang="en-US" dirty="0"/>
              <a:t>Attaches a video player to the screen, loaded with the desired video clip</a:t>
            </a:r>
          </a:p>
          <a:p>
            <a:pPr lvl="2"/>
            <a:r>
              <a:rPr lang="en-US" dirty="0"/>
              <a:t>Screen set as a trigger, waits for an object with the tag “Player” to contact it</a:t>
            </a:r>
          </a:p>
          <a:p>
            <a:pPr lvl="2"/>
            <a:r>
              <a:rPr lang="en-US" dirty="0"/>
              <a:t>Once the trigger entered, the video starts</a:t>
            </a:r>
          </a:p>
          <a:p>
            <a:pPr lvl="2"/>
            <a:r>
              <a:rPr lang="en-US" dirty="0"/>
              <a:t>Will be used for the multiple choice questions throughout the game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Script: Shootable gun</a:t>
            </a:r>
          </a:p>
          <a:p>
            <a:pPr lvl="2"/>
            <a:r>
              <a:rPr lang="en-US" dirty="0"/>
              <a:t>Placed an invisible game object at the end of the barrel of the gun called “Bullet Spawn”</a:t>
            </a:r>
          </a:p>
          <a:p>
            <a:pPr lvl="2"/>
            <a:r>
              <a:rPr lang="en-US" dirty="0"/>
              <a:t>Selected a suitable bullet game object to be used as a projectile</a:t>
            </a:r>
          </a:p>
          <a:p>
            <a:pPr lvl="2"/>
            <a:r>
              <a:rPr lang="en-US" dirty="0"/>
              <a:t>Attached script specifically to the trigger of the gun</a:t>
            </a:r>
          </a:p>
          <a:p>
            <a:pPr lvl="3"/>
            <a:r>
              <a:rPr lang="en-US" dirty="0"/>
              <a:t>Requires the player to be holding the gun near the trigger in order to be able to shoot it</a:t>
            </a:r>
          </a:p>
          <a:p>
            <a:pPr lvl="2"/>
            <a:r>
              <a:rPr lang="en-US" dirty="0"/>
              <a:t>Used nested “if” statements to check if the player is holding the gun in the correct position, and to check if the trigger on the </a:t>
            </a:r>
            <a:r>
              <a:rPr lang="en-US" dirty="0" err="1"/>
              <a:t>Vive</a:t>
            </a:r>
            <a:r>
              <a:rPr lang="en-US" dirty="0"/>
              <a:t> controller is being pulled</a:t>
            </a:r>
          </a:p>
          <a:p>
            <a:pPr lvl="2"/>
            <a:r>
              <a:rPr lang="en-US" dirty="0"/>
              <a:t>If both conditions are met, the projectile spawns at the bullet spawn object, and shoots forward at a set velocity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7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63B4-00FE-4322-A055-FB42655D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9039-8091-466A-9642-0F5D513C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54997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/>
              <a:t>Innovative learning tools for students</a:t>
            </a:r>
          </a:p>
          <a:p>
            <a:endParaRPr lang="en-US" dirty="0"/>
          </a:p>
          <a:p>
            <a:r>
              <a:rPr lang="en-US" dirty="0"/>
              <a:t>Game-based learning</a:t>
            </a:r>
          </a:p>
          <a:p>
            <a:endParaRPr lang="en-US" dirty="0"/>
          </a:p>
          <a:p>
            <a:r>
              <a:rPr lang="en-US" dirty="0"/>
              <a:t>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83939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63B4-00FE-4322-A055-FB42655D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9039-8091-466A-9642-0F5D513C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54997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Use the immersive capabilities of VR to create a fun and educational learning tool for electrical engineering students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590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5657-CB0E-43BE-B174-A43220E7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4BCD-0A5E-44FF-94F5-7A4B426E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key features of VR, such as motion tracking and in-game object interaction</a:t>
            </a:r>
          </a:p>
          <a:p>
            <a:endParaRPr lang="en-US" dirty="0"/>
          </a:p>
          <a:p>
            <a:r>
              <a:rPr lang="en-US" dirty="0"/>
              <a:t>Cover 3 subjects in the Electrical Engineering field</a:t>
            </a:r>
          </a:p>
          <a:p>
            <a:pPr lvl="1"/>
            <a:r>
              <a:rPr lang="en-US" dirty="0"/>
              <a:t>DC Circuits, AC Circuits, Digital Circuits</a:t>
            </a:r>
          </a:p>
          <a:p>
            <a:pPr lvl="1"/>
            <a:endParaRPr lang="en-US" dirty="0"/>
          </a:p>
          <a:p>
            <a:r>
              <a:rPr lang="en-US" dirty="0"/>
              <a:t>Include both educational and recreational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2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01A9-CE20-41FE-B9EC-3CB206C0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A9D9-9D3E-42B0-9FDF-12561BE0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the HTC </a:t>
            </a:r>
            <a:r>
              <a:rPr lang="en-US" dirty="0" err="1"/>
              <a:t>Vive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Playable within the minimum space requirements listed by HTC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F1D9F-1074-4F4C-BF69-9F43CCF0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495800"/>
            <a:ext cx="4800600" cy="20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5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63B4-00FE-4322-A055-FB42655D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Design Method</a:t>
            </a:r>
          </a:p>
        </p:txBody>
      </p:sp>
    </p:spTree>
    <p:extLst>
      <p:ext uri="{BB962C8B-B14F-4D97-AF65-F5344CB8AC3E}">
        <p14:creationId xmlns:p14="http://schemas.microsoft.com/office/powerpoint/2010/main" val="200059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63B4-00FE-4322-A055-FB42655D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Implementation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9039-8091-466A-9642-0F5D513C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35" y="2192867"/>
            <a:ext cx="8534400" cy="4817533"/>
          </a:xfrm>
        </p:spPr>
        <p:txBody>
          <a:bodyPr>
            <a:normAutofit/>
          </a:bodyPr>
          <a:lstStyle/>
          <a:p>
            <a:r>
              <a:rPr lang="en-US" dirty="0"/>
              <a:t>Task 1: Engine configuration</a:t>
            </a:r>
          </a:p>
          <a:p>
            <a:pPr lvl="1"/>
            <a:r>
              <a:rPr lang="en-US" dirty="0"/>
              <a:t>Subtask 1. Unity vs Unreal Engine</a:t>
            </a:r>
          </a:p>
          <a:p>
            <a:pPr lvl="2"/>
            <a:r>
              <a:rPr lang="en-US" dirty="0"/>
              <a:t>Research for each engine and decide which one will be best suited</a:t>
            </a:r>
          </a:p>
          <a:p>
            <a:pPr lvl="1"/>
            <a:r>
              <a:rPr lang="en-US" dirty="0"/>
              <a:t>Subtask 2. Chose Unity – Configure for development </a:t>
            </a:r>
          </a:p>
          <a:p>
            <a:pPr lvl="2"/>
            <a:r>
              <a:rPr lang="en-US" dirty="0"/>
              <a:t>Study and complete tutorials provided with the software</a:t>
            </a:r>
          </a:p>
          <a:p>
            <a:pPr lvl="2"/>
            <a:r>
              <a:rPr lang="en-US" dirty="0"/>
              <a:t>Complete internet and textbook guides</a:t>
            </a:r>
          </a:p>
          <a:p>
            <a:pPr lvl="2"/>
            <a:r>
              <a:rPr lang="en-US" dirty="0"/>
              <a:t>Setup the Vive for use in the engine</a:t>
            </a:r>
          </a:p>
          <a:p>
            <a:pPr lvl="2"/>
            <a:r>
              <a:rPr lang="en-US" dirty="0"/>
              <a:t>Write some scripts that can be used in the game</a:t>
            </a:r>
          </a:p>
          <a:p>
            <a:r>
              <a:rPr lang="en-US" dirty="0"/>
              <a:t>Task 2. Lay out a plan for the game </a:t>
            </a:r>
          </a:p>
          <a:p>
            <a:pPr lvl="1"/>
            <a:r>
              <a:rPr lang="en-US" dirty="0"/>
              <a:t>Used the preparation time to figure out what can be achieved in the Unity engine, and to brainstorm topics for the game</a:t>
            </a:r>
          </a:p>
          <a:p>
            <a:pPr lvl="1"/>
            <a:r>
              <a:rPr lang="en-US" dirty="0"/>
              <a:t>Define a setting</a:t>
            </a:r>
          </a:p>
          <a:p>
            <a:pPr lvl="1"/>
            <a:r>
              <a:rPr lang="en-US" dirty="0"/>
              <a:t>Define objectives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5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CB7B-69F6-4FFB-BD54-9EFADD24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5306-6284-482F-91CD-1536C829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Task 3. Development</a:t>
            </a:r>
          </a:p>
          <a:p>
            <a:pPr lvl="1"/>
            <a:r>
              <a:rPr lang="en-US" dirty="0"/>
              <a:t>Subtask 1. Acquire necessary components to build the game</a:t>
            </a:r>
          </a:p>
          <a:p>
            <a:pPr lvl="2"/>
            <a:r>
              <a:rPr lang="en-US" dirty="0"/>
              <a:t>Asset packs for objects, environment design, special effects, etc.</a:t>
            </a:r>
          </a:p>
          <a:p>
            <a:pPr lvl="2"/>
            <a:r>
              <a:rPr lang="en-US" dirty="0"/>
              <a:t>Ongoing throughout development</a:t>
            </a:r>
          </a:p>
          <a:p>
            <a:pPr lvl="1"/>
            <a:r>
              <a:rPr lang="en-US" dirty="0"/>
              <a:t>Subtask 2. Developing DC Circuit Challenge</a:t>
            </a:r>
          </a:p>
          <a:p>
            <a:pPr lvl="2"/>
            <a:r>
              <a:rPr lang="en-US" dirty="0"/>
              <a:t>Scene development</a:t>
            </a:r>
          </a:p>
          <a:p>
            <a:pPr lvl="1"/>
            <a:r>
              <a:rPr lang="en-US" dirty="0"/>
              <a:t>Subtask 3. Develop key features</a:t>
            </a:r>
          </a:p>
          <a:p>
            <a:pPr lvl="2"/>
            <a:r>
              <a:rPr lang="en-US" dirty="0"/>
              <a:t>Moving skybox</a:t>
            </a:r>
          </a:p>
          <a:p>
            <a:pPr lvl="2"/>
            <a:r>
              <a:rPr lang="en-US" dirty="0"/>
              <a:t>LCD Screens</a:t>
            </a:r>
          </a:p>
          <a:p>
            <a:pPr lvl="2"/>
            <a:r>
              <a:rPr lang="en-US" dirty="0"/>
              <a:t>Guns and shooting system</a:t>
            </a:r>
          </a:p>
          <a:p>
            <a:pPr lvl="1"/>
            <a:r>
              <a:rPr lang="en-US" dirty="0"/>
              <a:t>Subtask 3. Developing AC Circuit Challenge</a:t>
            </a:r>
          </a:p>
          <a:p>
            <a:pPr lvl="2"/>
            <a:r>
              <a:rPr lang="en-US" dirty="0"/>
              <a:t>Scene development</a:t>
            </a:r>
          </a:p>
          <a:p>
            <a:pPr lvl="2"/>
            <a:r>
              <a:rPr lang="en-US" dirty="0"/>
              <a:t>Coding</a:t>
            </a:r>
          </a:p>
          <a:p>
            <a:pPr lvl="1"/>
            <a:r>
              <a:rPr lang="en-US" dirty="0"/>
              <a:t>Subtask 4. Developing Digital Circuit Challenge</a:t>
            </a:r>
          </a:p>
          <a:p>
            <a:pPr lvl="2"/>
            <a:r>
              <a:rPr lang="en-US" dirty="0"/>
              <a:t>Scene development</a:t>
            </a:r>
          </a:p>
          <a:p>
            <a:pPr lvl="2"/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75395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Engine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1: Unity vs. Unreal Engine</a:t>
            </a:r>
          </a:p>
          <a:p>
            <a:pPr lvl="1"/>
            <a:r>
              <a:rPr lang="en-US" dirty="0"/>
              <a:t>Both capable of creating great games, but present different details and challenges</a:t>
            </a:r>
          </a:p>
          <a:p>
            <a:pPr lvl="1"/>
            <a:r>
              <a:rPr lang="en-US" dirty="0"/>
              <a:t>Unreal Engine</a:t>
            </a:r>
          </a:p>
          <a:p>
            <a:pPr lvl="2"/>
            <a:r>
              <a:rPr lang="en-US" dirty="0"/>
              <a:t>More powerful engine – allows for more stunning visuals</a:t>
            </a:r>
          </a:p>
          <a:p>
            <a:pPr lvl="2"/>
            <a:r>
              <a:rPr lang="en-US" dirty="0"/>
              <a:t>Only recently became free to use, less documentation available</a:t>
            </a:r>
          </a:p>
          <a:p>
            <a:pPr lvl="2"/>
            <a:r>
              <a:rPr lang="en-US" dirty="0"/>
              <a:t>Utilizes C++ for programming</a:t>
            </a:r>
          </a:p>
          <a:p>
            <a:pPr lvl="1"/>
            <a:r>
              <a:rPr lang="en-US" dirty="0"/>
              <a:t>Unity</a:t>
            </a:r>
          </a:p>
          <a:p>
            <a:pPr lvl="2"/>
            <a:r>
              <a:rPr lang="en-US" dirty="0"/>
              <a:t>Possesses a learning curve, but much more user friendly for beginners</a:t>
            </a:r>
          </a:p>
          <a:p>
            <a:pPr lvl="2"/>
            <a:r>
              <a:rPr lang="en-US" dirty="0"/>
              <a:t>Vast amount of documentation available publicly online</a:t>
            </a:r>
          </a:p>
          <a:p>
            <a:pPr lvl="2"/>
            <a:r>
              <a:rPr lang="en-US" dirty="0"/>
              <a:t>Utilizes C# for programming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F241B-9211-4A98-8638-65EB5C80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667000"/>
            <a:ext cx="1789695" cy="1859493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6C35B7-26A4-48A6-A3AC-B8451CCE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50292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831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The Design of a Virtual Reality Game for STEM Education</vt:lpstr>
      <vt:lpstr>Introduction</vt:lpstr>
      <vt:lpstr>Objective</vt:lpstr>
      <vt:lpstr>Design Requirements</vt:lpstr>
      <vt:lpstr>Design Constraints</vt:lpstr>
      <vt:lpstr>Design Method</vt:lpstr>
      <vt:lpstr>Implementation Plan </vt:lpstr>
      <vt:lpstr>Implementation Plan (continued)</vt:lpstr>
      <vt:lpstr>Task 1: Engine Configuration</vt:lpstr>
      <vt:lpstr>Task 1: Engine Configuration</vt:lpstr>
      <vt:lpstr>Task 2: Laying out a plan for the game</vt:lpstr>
      <vt:lpstr>Gameplay Flow Diagram</vt:lpstr>
      <vt:lpstr>Task 3: Development</vt:lpstr>
      <vt:lpstr>Task 3: Development (continued)</vt:lpstr>
      <vt:lpstr>Task 3: Development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of a Virtual Reality Game for STEM Education</dc:title>
  <dc:creator>Tyler Gantz</dc:creator>
  <cp:lastModifiedBy>Tyler Gantz</cp:lastModifiedBy>
  <cp:revision>1</cp:revision>
  <dcterms:created xsi:type="dcterms:W3CDTF">2018-12-03T16:58:52Z</dcterms:created>
  <dcterms:modified xsi:type="dcterms:W3CDTF">2018-12-03T16:59:05Z</dcterms:modified>
</cp:coreProperties>
</file>