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7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0"/>
    <p:restoredTop sz="94699"/>
  </p:normalViewPr>
  <p:slideViewPr>
    <p:cSldViewPr snapToGrid="0">
      <p:cViewPr varScale="1">
        <p:scale>
          <a:sx n="103" d="100"/>
          <a:sy n="103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631F5-A54F-4BD1-96D7-51CFF53F0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CC622C-AAEB-4A3F-9CE5-7CD3F01DA5CE}">
      <dgm:prSet/>
      <dgm:spPr/>
      <dgm:t>
        <a:bodyPr/>
        <a:lstStyle/>
        <a:p>
          <a:r>
            <a:rPr lang="en-US" dirty="0"/>
            <a:t>Where are </a:t>
          </a:r>
          <a:r>
            <a:rPr lang="en-US" dirty="0" err="1"/>
            <a:t>Rockbuster’s</a:t>
          </a:r>
          <a:r>
            <a:rPr lang="en-US" dirty="0"/>
            <a:t> customers located?</a:t>
          </a:r>
        </a:p>
      </dgm:t>
    </dgm:pt>
    <dgm:pt modelId="{9998A103-7A2D-43A0-A9A2-480DE65DBEB3}" type="parTrans" cxnId="{58D54C7A-C04D-4828-AA14-AD8DE736430A}">
      <dgm:prSet/>
      <dgm:spPr/>
      <dgm:t>
        <a:bodyPr/>
        <a:lstStyle/>
        <a:p>
          <a:endParaRPr lang="en-US"/>
        </a:p>
      </dgm:t>
    </dgm:pt>
    <dgm:pt modelId="{D9676512-708D-482C-A889-D7097A63DA8F}" type="sibTrans" cxnId="{58D54C7A-C04D-4828-AA14-AD8DE736430A}">
      <dgm:prSet/>
      <dgm:spPr/>
      <dgm:t>
        <a:bodyPr/>
        <a:lstStyle/>
        <a:p>
          <a:endParaRPr lang="en-US"/>
        </a:p>
      </dgm:t>
    </dgm:pt>
    <dgm:pt modelId="{91A41876-D653-49A1-886A-EF71B6CE8EE6}">
      <dgm:prSet/>
      <dgm:spPr/>
      <dgm:t>
        <a:bodyPr/>
        <a:lstStyle/>
        <a:p>
          <a:r>
            <a:rPr lang="en-US"/>
            <a:t>What is the behavior of a typical customer?</a:t>
          </a:r>
        </a:p>
      </dgm:t>
    </dgm:pt>
    <dgm:pt modelId="{39DC0986-D4EF-42D7-B4A6-CED7DC739495}" type="parTrans" cxnId="{2973733A-E475-419A-B7BB-CC8F8A87036D}">
      <dgm:prSet/>
      <dgm:spPr/>
      <dgm:t>
        <a:bodyPr/>
        <a:lstStyle/>
        <a:p>
          <a:endParaRPr lang="en-US"/>
        </a:p>
      </dgm:t>
    </dgm:pt>
    <dgm:pt modelId="{A8010A28-2AD2-4919-8C4A-897C5F465D55}" type="sibTrans" cxnId="{2973733A-E475-419A-B7BB-CC8F8A87036D}">
      <dgm:prSet/>
      <dgm:spPr/>
      <dgm:t>
        <a:bodyPr/>
        <a:lstStyle/>
        <a:p>
          <a:endParaRPr lang="en-US"/>
        </a:p>
      </dgm:t>
    </dgm:pt>
    <dgm:pt modelId="{A833DBF9-30CB-4690-BB0F-ADE70BD2EF39}">
      <dgm:prSet/>
      <dgm:spPr/>
      <dgm:t>
        <a:bodyPr/>
        <a:lstStyle/>
        <a:p>
          <a:r>
            <a:rPr lang="en-US"/>
            <a:t>What are the top countries and cities based on customers and spend?</a:t>
          </a:r>
        </a:p>
      </dgm:t>
    </dgm:pt>
    <dgm:pt modelId="{6C28FF59-3FAA-493C-AE59-7A93109ABFFA}" type="parTrans" cxnId="{77B355FE-8341-4375-A5E3-F7B210D065A1}">
      <dgm:prSet/>
      <dgm:spPr/>
      <dgm:t>
        <a:bodyPr/>
        <a:lstStyle/>
        <a:p>
          <a:endParaRPr lang="en-US"/>
        </a:p>
      </dgm:t>
    </dgm:pt>
    <dgm:pt modelId="{956E2FDF-A3E6-4793-8312-403A3372338A}" type="sibTrans" cxnId="{77B355FE-8341-4375-A5E3-F7B210D065A1}">
      <dgm:prSet/>
      <dgm:spPr/>
      <dgm:t>
        <a:bodyPr/>
        <a:lstStyle/>
        <a:p>
          <a:endParaRPr lang="en-US"/>
        </a:p>
      </dgm:t>
    </dgm:pt>
    <dgm:pt modelId="{DC5B3D16-C000-4FDB-8620-AC68738C58BC}">
      <dgm:prSet/>
      <dgm:spPr/>
      <dgm:t>
        <a:bodyPr/>
        <a:lstStyle/>
        <a:p>
          <a:r>
            <a:rPr lang="en-US"/>
            <a:t>What are the behaviors of a top spending customer?</a:t>
          </a:r>
          <a:br>
            <a:rPr lang="en-US" b="1"/>
          </a:br>
          <a:endParaRPr lang="en-US"/>
        </a:p>
      </dgm:t>
    </dgm:pt>
    <dgm:pt modelId="{54E7ACA3-910E-46D1-8834-44B788D0C748}" type="parTrans" cxnId="{07DA2733-E59E-4CE0-8609-7231996A1F48}">
      <dgm:prSet/>
      <dgm:spPr/>
      <dgm:t>
        <a:bodyPr/>
        <a:lstStyle/>
        <a:p>
          <a:endParaRPr lang="en-US"/>
        </a:p>
      </dgm:t>
    </dgm:pt>
    <dgm:pt modelId="{E1469337-163D-4B34-AAF4-5C254DFEBEFA}" type="sibTrans" cxnId="{07DA2733-E59E-4CE0-8609-7231996A1F48}">
      <dgm:prSet/>
      <dgm:spPr/>
      <dgm:t>
        <a:bodyPr/>
        <a:lstStyle/>
        <a:p>
          <a:endParaRPr lang="en-US"/>
        </a:p>
      </dgm:t>
    </dgm:pt>
    <dgm:pt modelId="{51BC3E1D-3B70-1740-809E-0E9DF86ABC9B}">
      <dgm:prSet/>
      <dgm:spPr/>
      <dgm:t>
        <a:bodyPr/>
        <a:lstStyle/>
        <a:p>
          <a:r>
            <a:rPr lang="en-US" dirty="0"/>
            <a:t>What insights can we draw to improve branding strategies?</a:t>
          </a:r>
        </a:p>
      </dgm:t>
    </dgm:pt>
    <dgm:pt modelId="{194BCC3A-4AAE-7040-83B8-C726579919FE}" type="parTrans" cxnId="{7047228E-AF16-0846-B092-6B0AC14159D9}">
      <dgm:prSet/>
      <dgm:spPr/>
      <dgm:t>
        <a:bodyPr/>
        <a:lstStyle/>
        <a:p>
          <a:endParaRPr lang="en-US"/>
        </a:p>
      </dgm:t>
    </dgm:pt>
    <dgm:pt modelId="{892A7798-FFA7-F44B-A031-43DE886B58FB}" type="sibTrans" cxnId="{7047228E-AF16-0846-B092-6B0AC14159D9}">
      <dgm:prSet/>
      <dgm:spPr/>
      <dgm:t>
        <a:bodyPr/>
        <a:lstStyle/>
        <a:p>
          <a:endParaRPr lang="en-US"/>
        </a:p>
      </dgm:t>
    </dgm:pt>
    <dgm:pt modelId="{B6C1D340-5A91-7941-AFE6-C66F23B87E73}" type="pres">
      <dgm:prSet presAssocID="{2B2631F5-A54F-4BD1-96D7-51CFF53F0B27}" presName="linear" presStyleCnt="0">
        <dgm:presLayoutVars>
          <dgm:dir/>
          <dgm:animLvl val="lvl"/>
          <dgm:resizeHandles val="exact"/>
        </dgm:presLayoutVars>
      </dgm:prSet>
      <dgm:spPr/>
    </dgm:pt>
    <dgm:pt modelId="{59B5E2A9-A2F9-8245-BA9A-59111F69228E}" type="pres">
      <dgm:prSet presAssocID="{F7CC622C-AAEB-4A3F-9CE5-7CD3F01DA5CE}" presName="parentLin" presStyleCnt="0"/>
      <dgm:spPr/>
    </dgm:pt>
    <dgm:pt modelId="{2D71F439-4D51-5B43-AE25-A42D6A95DBA2}" type="pres">
      <dgm:prSet presAssocID="{F7CC622C-AAEB-4A3F-9CE5-7CD3F01DA5CE}" presName="parentLeftMargin" presStyleLbl="node1" presStyleIdx="0" presStyleCnt="5"/>
      <dgm:spPr/>
    </dgm:pt>
    <dgm:pt modelId="{19816C9E-24BA-324B-9050-9AE2D7AFACE6}" type="pres">
      <dgm:prSet presAssocID="{F7CC622C-AAEB-4A3F-9CE5-7CD3F01DA5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FFED68-5300-FE4C-BA60-254A241C1182}" type="pres">
      <dgm:prSet presAssocID="{F7CC622C-AAEB-4A3F-9CE5-7CD3F01DA5CE}" presName="negativeSpace" presStyleCnt="0"/>
      <dgm:spPr/>
    </dgm:pt>
    <dgm:pt modelId="{2314AE95-72C6-884D-8A19-C2108C66FBB5}" type="pres">
      <dgm:prSet presAssocID="{F7CC622C-AAEB-4A3F-9CE5-7CD3F01DA5CE}" presName="childText" presStyleLbl="conFgAcc1" presStyleIdx="0" presStyleCnt="5">
        <dgm:presLayoutVars>
          <dgm:bulletEnabled val="1"/>
        </dgm:presLayoutVars>
      </dgm:prSet>
      <dgm:spPr/>
    </dgm:pt>
    <dgm:pt modelId="{ED922D07-5E4E-A74D-AB40-52275FC35EEE}" type="pres">
      <dgm:prSet presAssocID="{D9676512-708D-482C-A889-D7097A63DA8F}" presName="spaceBetweenRectangles" presStyleCnt="0"/>
      <dgm:spPr/>
    </dgm:pt>
    <dgm:pt modelId="{E2E8EE31-37BF-994E-B938-E59681EA6BB1}" type="pres">
      <dgm:prSet presAssocID="{91A41876-D653-49A1-886A-EF71B6CE8EE6}" presName="parentLin" presStyleCnt="0"/>
      <dgm:spPr/>
    </dgm:pt>
    <dgm:pt modelId="{8935B84F-89BE-CD4B-AE58-7974F8A0400D}" type="pres">
      <dgm:prSet presAssocID="{91A41876-D653-49A1-886A-EF71B6CE8EE6}" presName="parentLeftMargin" presStyleLbl="node1" presStyleIdx="0" presStyleCnt="5"/>
      <dgm:spPr/>
    </dgm:pt>
    <dgm:pt modelId="{2B930694-9D92-3643-9B9A-B2D26BF7ADEA}" type="pres">
      <dgm:prSet presAssocID="{91A41876-D653-49A1-886A-EF71B6CE8E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EFDD9C-7388-5D4F-98CB-A7E100B91A9F}" type="pres">
      <dgm:prSet presAssocID="{91A41876-D653-49A1-886A-EF71B6CE8EE6}" presName="negativeSpace" presStyleCnt="0"/>
      <dgm:spPr/>
    </dgm:pt>
    <dgm:pt modelId="{53870DF9-147C-E040-82F5-26D1BF31D045}" type="pres">
      <dgm:prSet presAssocID="{91A41876-D653-49A1-886A-EF71B6CE8EE6}" presName="childText" presStyleLbl="conFgAcc1" presStyleIdx="1" presStyleCnt="5">
        <dgm:presLayoutVars>
          <dgm:bulletEnabled val="1"/>
        </dgm:presLayoutVars>
      </dgm:prSet>
      <dgm:spPr/>
    </dgm:pt>
    <dgm:pt modelId="{23259A51-2F52-5540-82AE-94B6B7B4B4C3}" type="pres">
      <dgm:prSet presAssocID="{A8010A28-2AD2-4919-8C4A-897C5F465D55}" presName="spaceBetweenRectangles" presStyleCnt="0"/>
      <dgm:spPr/>
    </dgm:pt>
    <dgm:pt modelId="{3D492C7B-6F71-914B-A1B8-56EA7782D128}" type="pres">
      <dgm:prSet presAssocID="{A833DBF9-30CB-4690-BB0F-ADE70BD2EF39}" presName="parentLin" presStyleCnt="0"/>
      <dgm:spPr/>
    </dgm:pt>
    <dgm:pt modelId="{192E5D04-45C9-4C48-AC3A-6D36BC760993}" type="pres">
      <dgm:prSet presAssocID="{A833DBF9-30CB-4690-BB0F-ADE70BD2EF39}" presName="parentLeftMargin" presStyleLbl="node1" presStyleIdx="1" presStyleCnt="5"/>
      <dgm:spPr/>
    </dgm:pt>
    <dgm:pt modelId="{176B574D-6D11-8E4D-BA50-DBCC0AB65542}" type="pres">
      <dgm:prSet presAssocID="{A833DBF9-30CB-4690-BB0F-ADE70BD2EF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5960AD-778D-C149-A114-32147D327174}" type="pres">
      <dgm:prSet presAssocID="{A833DBF9-30CB-4690-BB0F-ADE70BD2EF39}" presName="negativeSpace" presStyleCnt="0"/>
      <dgm:spPr/>
    </dgm:pt>
    <dgm:pt modelId="{4A1E5252-A25B-0942-B072-98962E8F44E0}" type="pres">
      <dgm:prSet presAssocID="{A833DBF9-30CB-4690-BB0F-ADE70BD2EF39}" presName="childText" presStyleLbl="conFgAcc1" presStyleIdx="2" presStyleCnt="5">
        <dgm:presLayoutVars>
          <dgm:bulletEnabled val="1"/>
        </dgm:presLayoutVars>
      </dgm:prSet>
      <dgm:spPr/>
    </dgm:pt>
    <dgm:pt modelId="{ABA38589-41B7-0E40-88BA-1914264EEDEF}" type="pres">
      <dgm:prSet presAssocID="{956E2FDF-A3E6-4793-8312-403A3372338A}" presName="spaceBetweenRectangles" presStyleCnt="0"/>
      <dgm:spPr/>
    </dgm:pt>
    <dgm:pt modelId="{9DCA559F-7194-064D-8D12-61424451275F}" type="pres">
      <dgm:prSet presAssocID="{DC5B3D16-C000-4FDB-8620-AC68738C58BC}" presName="parentLin" presStyleCnt="0"/>
      <dgm:spPr/>
    </dgm:pt>
    <dgm:pt modelId="{61F485D7-4A9F-8941-AD10-AF30EA615055}" type="pres">
      <dgm:prSet presAssocID="{DC5B3D16-C000-4FDB-8620-AC68738C58BC}" presName="parentLeftMargin" presStyleLbl="node1" presStyleIdx="2" presStyleCnt="5"/>
      <dgm:spPr/>
    </dgm:pt>
    <dgm:pt modelId="{6212929D-CAC6-714D-BD22-1560B39753A0}" type="pres">
      <dgm:prSet presAssocID="{DC5B3D16-C000-4FDB-8620-AC68738C58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6F9E09-8BC9-E948-9875-E9A067645C06}" type="pres">
      <dgm:prSet presAssocID="{DC5B3D16-C000-4FDB-8620-AC68738C58BC}" presName="negativeSpace" presStyleCnt="0"/>
      <dgm:spPr/>
    </dgm:pt>
    <dgm:pt modelId="{BD223A50-D295-F947-A0CB-ED8E1DCB6AEE}" type="pres">
      <dgm:prSet presAssocID="{DC5B3D16-C000-4FDB-8620-AC68738C58BC}" presName="childText" presStyleLbl="conFgAcc1" presStyleIdx="3" presStyleCnt="5">
        <dgm:presLayoutVars>
          <dgm:bulletEnabled val="1"/>
        </dgm:presLayoutVars>
      </dgm:prSet>
      <dgm:spPr/>
    </dgm:pt>
    <dgm:pt modelId="{029B664E-B276-3F43-8468-79B512E9A7B5}" type="pres">
      <dgm:prSet presAssocID="{E1469337-163D-4B34-AAF4-5C254DFEBEFA}" presName="spaceBetweenRectangles" presStyleCnt="0"/>
      <dgm:spPr/>
    </dgm:pt>
    <dgm:pt modelId="{482F4763-B464-3844-83D0-A8C11D0E1DAE}" type="pres">
      <dgm:prSet presAssocID="{51BC3E1D-3B70-1740-809E-0E9DF86ABC9B}" presName="parentLin" presStyleCnt="0"/>
      <dgm:spPr/>
    </dgm:pt>
    <dgm:pt modelId="{7BE3302C-1F6D-9C46-A58D-D478619DD4B2}" type="pres">
      <dgm:prSet presAssocID="{51BC3E1D-3B70-1740-809E-0E9DF86ABC9B}" presName="parentLeftMargin" presStyleLbl="node1" presStyleIdx="3" presStyleCnt="5"/>
      <dgm:spPr/>
    </dgm:pt>
    <dgm:pt modelId="{6E86C448-744F-8E48-9054-E9E6FC1B1243}" type="pres">
      <dgm:prSet presAssocID="{51BC3E1D-3B70-1740-809E-0E9DF86ABC9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09226BD-9AF4-164A-9CC8-F47C444F43F2}" type="pres">
      <dgm:prSet presAssocID="{51BC3E1D-3B70-1740-809E-0E9DF86ABC9B}" presName="negativeSpace" presStyleCnt="0"/>
      <dgm:spPr/>
    </dgm:pt>
    <dgm:pt modelId="{47FD24BD-7017-9749-B570-DD99AB6DB793}" type="pres">
      <dgm:prSet presAssocID="{51BC3E1D-3B70-1740-809E-0E9DF86ABC9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B430103-78E0-014E-9F8C-1983EFEF08BE}" type="presOf" srcId="{F7CC622C-AAEB-4A3F-9CE5-7CD3F01DA5CE}" destId="{19816C9E-24BA-324B-9050-9AE2D7AFACE6}" srcOrd="1" destOrd="0" presId="urn:microsoft.com/office/officeart/2005/8/layout/list1"/>
    <dgm:cxn modelId="{7C3FE614-B22B-174F-AAD9-B18B7A8D419A}" type="presOf" srcId="{51BC3E1D-3B70-1740-809E-0E9DF86ABC9B}" destId="{7BE3302C-1F6D-9C46-A58D-D478619DD4B2}" srcOrd="0" destOrd="0" presId="urn:microsoft.com/office/officeart/2005/8/layout/list1"/>
    <dgm:cxn modelId="{07DA2733-E59E-4CE0-8609-7231996A1F48}" srcId="{2B2631F5-A54F-4BD1-96D7-51CFF53F0B27}" destId="{DC5B3D16-C000-4FDB-8620-AC68738C58BC}" srcOrd="3" destOrd="0" parTransId="{54E7ACA3-910E-46D1-8834-44B788D0C748}" sibTransId="{E1469337-163D-4B34-AAF4-5C254DFEBEFA}"/>
    <dgm:cxn modelId="{52DA3238-DF7A-DD40-A53D-E4C27BE63D84}" type="presOf" srcId="{A833DBF9-30CB-4690-BB0F-ADE70BD2EF39}" destId="{176B574D-6D11-8E4D-BA50-DBCC0AB65542}" srcOrd="1" destOrd="0" presId="urn:microsoft.com/office/officeart/2005/8/layout/list1"/>
    <dgm:cxn modelId="{2973733A-E475-419A-B7BB-CC8F8A87036D}" srcId="{2B2631F5-A54F-4BD1-96D7-51CFF53F0B27}" destId="{91A41876-D653-49A1-886A-EF71B6CE8EE6}" srcOrd="1" destOrd="0" parTransId="{39DC0986-D4EF-42D7-B4A6-CED7DC739495}" sibTransId="{A8010A28-2AD2-4919-8C4A-897C5F465D55}"/>
    <dgm:cxn modelId="{7C9F7246-BE06-2043-9894-0F2B0B33E2D9}" type="presOf" srcId="{A833DBF9-30CB-4690-BB0F-ADE70BD2EF39}" destId="{192E5D04-45C9-4C48-AC3A-6D36BC760993}" srcOrd="0" destOrd="0" presId="urn:microsoft.com/office/officeart/2005/8/layout/list1"/>
    <dgm:cxn modelId="{2AB3236F-FC60-F04D-9AE4-E1E5B7179520}" type="presOf" srcId="{F7CC622C-AAEB-4A3F-9CE5-7CD3F01DA5CE}" destId="{2D71F439-4D51-5B43-AE25-A42D6A95DBA2}" srcOrd="0" destOrd="0" presId="urn:microsoft.com/office/officeart/2005/8/layout/list1"/>
    <dgm:cxn modelId="{B4AA4A76-AF12-0F49-A8F6-ABCE8627ED1D}" type="presOf" srcId="{2B2631F5-A54F-4BD1-96D7-51CFF53F0B27}" destId="{B6C1D340-5A91-7941-AFE6-C66F23B87E73}" srcOrd="0" destOrd="0" presId="urn:microsoft.com/office/officeart/2005/8/layout/list1"/>
    <dgm:cxn modelId="{58D54C7A-C04D-4828-AA14-AD8DE736430A}" srcId="{2B2631F5-A54F-4BD1-96D7-51CFF53F0B27}" destId="{F7CC622C-AAEB-4A3F-9CE5-7CD3F01DA5CE}" srcOrd="0" destOrd="0" parTransId="{9998A103-7A2D-43A0-A9A2-480DE65DBEB3}" sibTransId="{D9676512-708D-482C-A889-D7097A63DA8F}"/>
    <dgm:cxn modelId="{7047228E-AF16-0846-B092-6B0AC14159D9}" srcId="{2B2631F5-A54F-4BD1-96D7-51CFF53F0B27}" destId="{51BC3E1D-3B70-1740-809E-0E9DF86ABC9B}" srcOrd="4" destOrd="0" parTransId="{194BCC3A-4AAE-7040-83B8-C726579919FE}" sibTransId="{892A7798-FFA7-F44B-A031-43DE886B58FB}"/>
    <dgm:cxn modelId="{7394D9A0-6691-1C48-AE11-52A6CD2AF74A}" type="presOf" srcId="{DC5B3D16-C000-4FDB-8620-AC68738C58BC}" destId="{6212929D-CAC6-714D-BD22-1560B39753A0}" srcOrd="1" destOrd="0" presId="urn:microsoft.com/office/officeart/2005/8/layout/list1"/>
    <dgm:cxn modelId="{C53F50B9-111F-234D-A9B6-07AB90748E1C}" type="presOf" srcId="{51BC3E1D-3B70-1740-809E-0E9DF86ABC9B}" destId="{6E86C448-744F-8E48-9054-E9E6FC1B1243}" srcOrd="1" destOrd="0" presId="urn:microsoft.com/office/officeart/2005/8/layout/list1"/>
    <dgm:cxn modelId="{129515C3-99CC-C141-8BED-8AE5CA47F915}" type="presOf" srcId="{DC5B3D16-C000-4FDB-8620-AC68738C58BC}" destId="{61F485D7-4A9F-8941-AD10-AF30EA615055}" srcOrd="0" destOrd="0" presId="urn:microsoft.com/office/officeart/2005/8/layout/list1"/>
    <dgm:cxn modelId="{0918A4C8-3A4B-2E4C-88C3-676AEB22D6D0}" type="presOf" srcId="{91A41876-D653-49A1-886A-EF71B6CE8EE6}" destId="{2B930694-9D92-3643-9B9A-B2D26BF7ADEA}" srcOrd="1" destOrd="0" presId="urn:microsoft.com/office/officeart/2005/8/layout/list1"/>
    <dgm:cxn modelId="{64107DEF-A3A1-8C4F-B3AB-9A377C18BD1E}" type="presOf" srcId="{91A41876-D653-49A1-886A-EF71B6CE8EE6}" destId="{8935B84F-89BE-CD4B-AE58-7974F8A0400D}" srcOrd="0" destOrd="0" presId="urn:microsoft.com/office/officeart/2005/8/layout/list1"/>
    <dgm:cxn modelId="{77B355FE-8341-4375-A5E3-F7B210D065A1}" srcId="{2B2631F5-A54F-4BD1-96D7-51CFF53F0B27}" destId="{A833DBF9-30CB-4690-BB0F-ADE70BD2EF39}" srcOrd="2" destOrd="0" parTransId="{6C28FF59-3FAA-493C-AE59-7A93109ABFFA}" sibTransId="{956E2FDF-A3E6-4793-8312-403A3372338A}"/>
    <dgm:cxn modelId="{B03F30E1-3877-6844-9B12-435BD35DD8E5}" type="presParOf" srcId="{B6C1D340-5A91-7941-AFE6-C66F23B87E73}" destId="{59B5E2A9-A2F9-8245-BA9A-59111F69228E}" srcOrd="0" destOrd="0" presId="urn:microsoft.com/office/officeart/2005/8/layout/list1"/>
    <dgm:cxn modelId="{B3585173-626A-F24B-BA89-2BEA6233E7A3}" type="presParOf" srcId="{59B5E2A9-A2F9-8245-BA9A-59111F69228E}" destId="{2D71F439-4D51-5B43-AE25-A42D6A95DBA2}" srcOrd="0" destOrd="0" presId="urn:microsoft.com/office/officeart/2005/8/layout/list1"/>
    <dgm:cxn modelId="{38D223F4-2B84-0C40-88D5-8F646D06045A}" type="presParOf" srcId="{59B5E2A9-A2F9-8245-BA9A-59111F69228E}" destId="{19816C9E-24BA-324B-9050-9AE2D7AFACE6}" srcOrd="1" destOrd="0" presId="urn:microsoft.com/office/officeart/2005/8/layout/list1"/>
    <dgm:cxn modelId="{538929AA-F0A8-4546-8928-8BA7002C1E5F}" type="presParOf" srcId="{B6C1D340-5A91-7941-AFE6-C66F23B87E73}" destId="{FFFFED68-5300-FE4C-BA60-254A241C1182}" srcOrd="1" destOrd="0" presId="urn:microsoft.com/office/officeart/2005/8/layout/list1"/>
    <dgm:cxn modelId="{FC0DBE1A-CD2B-9741-BBE6-D876C2CECDEC}" type="presParOf" srcId="{B6C1D340-5A91-7941-AFE6-C66F23B87E73}" destId="{2314AE95-72C6-884D-8A19-C2108C66FBB5}" srcOrd="2" destOrd="0" presId="urn:microsoft.com/office/officeart/2005/8/layout/list1"/>
    <dgm:cxn modelId="{2DA7786E-7440-F642-9EC9-091E138D099C}" type="presParOf" srcId="{B6C1D340-5A91-7941-AFE6-C66F23B87E73}" destId="{ED922D07-5E4E-A74D-AB40-52275FC35EEE}" srcOrd="3" destOrd="0" presId="urn:microsoft.com/office/officeart/2005/8/layout/list1"/>
    <dgm:cxn modelId="{440470E7-B583-2D45-8CB4-77625E06DC2B}" type="presParOf" srcId="{B6C1D340-5A91-7941-AFE6-C66F23B87E73}" destId="{E2E8EE31-37BF-994E-B938-E59681EA6BB1}" srcOrd="4" destOrd="0" presId="urn:microsoft.com/office/officeart/2005/8/layout/list1"/>
    <dgm:cxn modelId="{F14A3F23-F259-B94E-B0A6-7E27721DD760}" type="presParOf" srcId="{E2E8EE31-37BF-994E-B938-E59681EA6BB1}" destId="{8935B84F-89BE-CD4B-AE58-7974F8A0400D}" srcOrd="0" destOrd="0" presId="urn:microsoft.com/office/officeart/2005/8/layout/list1"/>
    <dgm:cxn modelId="{731EFDF6-5E7B-C946-9590-A7FA571003F7}" type="presParOf" srcId="{E2E8EE31-37BF-994E-B938-E59681EA6BB1}" destId="{2B930694-9D92-3643-9B9A-B2D26BF7ADEA}" srcOrd="1" destOrd="0" presId="urn:microsoft.com/office/officeart/2005/8/layout/list1"/>
    <dgm:cxn modelId="{59F151C9-03A1-3D4A-93BE-446B5F1DB00A}" type="presParOf" srcId="{B6C1D340-5A91-7941-AFE6-C66F23B87E73}" destId="{1CEFDD9C-7388-5D4F-98CB-A7E100B91A9F}" srcOrd="5" destOrd="0" presId="urn:microsoft.com/office/officeart/2005/8/layout/list1"/>
    <dgm:cxn modelId="{0E884722-0D83-8D41-B24F-C8EE533E526D}" type="presParOf" srcId="{B6C1D340-5A91-7941-AFE6-C66F23B87E73}" destId="{53870DF9-147C-E040-82F5-26D1BF31D045}" srcOrd="6" destOrd="0" presId="urn:microsoft.com/office/officeart/2005/8/layout/list1"/>
    <dgm:cxn modelId="{ABCBEB38-040E-7F41-BE9B-43365C789999}" type="presParOf" srcId="{B6C1D340-5A91-7941-AFE6-C66F23B87E73}" destId="{23259A51-2F52-5540-82AE-94B6B7B4B4C3}" srcOrd="7" destOrd="0" presId="urn:microsoft.com/office/officeart/2005/8/layout/list1"/>
    <dgm:cxn modelId="{665308A7-CFD6-4F41-921D-185634BFEEA7}" type="presParOf" srcId="{B6C1D340-5A91-7941-AFE6-C66F23B87E73}" destId="{3D492C7B-6F71-914B-A1B8-56EA7782D128}" srcOrd="8" destOrd="0" presId="urn:microsoft.com/office/officeart/2005/8/layout/list1"/>
    <dgm:cxn modelId="{D95F6537-DDD6-F24A-B5D3-AC86C3241912}" type="presParOf" srcId="{3D492C7B-6F71-914B-A1B8-56EA7782D128}" destId="{192E5D04-45C9-4C48-AC3A-6D36BC760993}" srcOrd="0" destOrd="0" presId="urn:microsoft.com/office/officeart/2005/8/layout/list1"/>
    <dgm:cxn modelId="{712C063C-3F3C-9247-B842-613387DE8E4B}" type="presParOf" srcId="{3D492C7B-6F71-914B-A1B8-56EA7782D128}" destId="{176B574D-6D11-8E4D-BA50-DBCC0AB65542}" srcOrd="1" destOrd="0" presId="urn:microsoft.com/office/officeart/2005/8/layout/list1"/>
    <dgm:cxn modelId="{773FD6F3-C926-5843-A892-1911DFC13B99}" type="presParOf" srcId="{B6C1D340-5A91-7941-AFE6-C66F23B87E73}" destId="{065960AD-778D-C149-A114-32147D327174}" srcOrd="9" destOrd="0" presId="urn:microsoft.com/office/officeart/2005/8/layout/list1"/>
    <dgm:cxn modelId="{F2DFB7DB-5619-6B49-A8DA-BE9E922217EC}" type="presParOf" srcId="{B6C1D340-5A91-7941-AFE6-C66F23B87E73}" destId="{4A1E5252-A25B-0942-B072-98962E8F44E0}" srcOrd="10" destOrd="0" presId="urn:microsoft.com/office/officeart/2005/8/layout/list1"/>
    <dgm:cxn modelId="{75BCC3FA-9220-5F43-97FB-7E3FB8F43B9F}" type="presParOf" srcId="{B6C1D340-5A91-7941-AFE6-C66F23B87E73}" destId="{ABA38589-41B7-0E40-88BA-1914264EEDEF}" srcOrd="11" destOrd="0" presId="urn:microsoft.com/office/officeart/2005/8/layout/list1"/>
    <dgm:cxn modelId="{A2DFBCE3-EE58-C347-A40B-75B56686892C}" type="presParOf" srcId="{B6C1D340-5A91-7941-AFE6-C66F23B87E73}" destId="{9DCA559F-7194-064D-8D12-61424451275F}" srcOrd="12" destOrd="0" presId="urn:microsoft.com/office/officeart/2005/8/layout/list1"/>
    <dgm:cxn modelId="{2045D4E7-E436-4F49-B313-69653E0E8B80}" type="presParOf" srcId="{9DCA559F-7194-064D-8D12-61424451275F}" destId="{61F485D7-4A9F-8941-AD10-AF30EA615055}" srcOrd="0" destOrd="0" presId="urn:microsoft.com/office/officeart/2005/8/layout/list1"/>
    <dgm:cxn modelId="{9AF9F237-9058-AE4B-9F0A-1EC881FBD5C3}" type="presParOf" srcId="{9DCA559F-7194-064D-8D12-61424451275F}" destId="{6212929D-CAC6-714D-BD22-1560B39753A0}" srcOrd="1" destOrd="0" presId="urn:microsoft.com/office/officeart/2005/8/layout/list1"/>
    <dgm:cxn modelId="{5E32C3D1-F841-984E-9F9D-E57FF2B8413D}" type="presParOf" srcId="{B6C1D340-5A91-7941-AFE6-C66F23B87E73}" destId="{DB6F9E09-8BC9-E948-9875-E9A067645C06}" srcOrd="13" destOrd="0" presId="urn:microsoft.com/office/officeart/2005/8/layout/list1"/>
    <dgm:cxn modelId="{A1281840-2307-5B4C-98AD-E46CE531B128}" type="presParOf" srcId="{B6C1D340-5A91-7941-AFE6-C66F23B87E73}" destId="{BD223A50-D295-F947-A0CB-ED8E1DCB6AEE}" srcOrd="14" destOrd="0" presId="urn:microsoft.com/office/officeart/2005/8/layout/list1"/>
    <dgm:cxn modelId="{9E03E0F5-AA1D-774F-9603-C7BB75B22778}" type="presParOf" srcId="{B6C1D340-5A91-7941-AFE6-C66F23B87E73}" destId="{029B664E-B276-3F43-8468-79B512E9A7B5}" srcOrd="15" destOrd="0" presId="urn:microsoft.com/office/officeart/2005/8/layout/list1"/>
    <dgm:cxn modelId="{CCB03D5D-CA35-8745-955A-EE342C853E84}" type="presParOf" srcId="{B6C1D340-5A91-7941-AFE6-C66F23B87E73}" destId="{482F4763-B464-3844-83D0-A8C11D0E1DAE}" srcOrd="16" destOrd="0" presId="urn:microsoft.com/office/officeart/2005/8/layout/list1"/>
    <dgm:cxn modelId="{85D147C3-B8FE-664C-83E4-1935B4FF9032}" type="presParOf" srcId="{482F4763-B464-3844-83D0-A8C11D0E1DAE}" destId="{7BE3302C-1F6D-9C46-A58D-D478619DD4B2}" srcOrd="0" destOrd="0" presId="urn:microsoft.com/office/officeart/2005/8/layout/list1"/>
    <dgm:cxn modelId="{6F60D379-B1EA-8C42-AE2F-0A537E77D6EE}" type="presParOf" srcId="{482F4763-B464-3844-83D0-A8C11D0E1DAE}" destId="{6E86C448-744F-8E48-9054-E9E6FC1B1243}" srcOrd="1" destOrd="0" presId="urn:microsoft.com/office/officeart/2005/8/layout/list1"/>
    <dgm:cxn modelId="{DADE966B-53B5-8644-8419-C08BE67DAA7A}" type="presParOf" srcId="{B6C1D340-5A91-7941-AFE6-C66F23B87E73}" destId="{C09226BD-9AF4-164A-9CC8-F47C444F43F2}" srcOrd="17" destOrd="0" presId="urn:microsoft.com/office/officeart/2005/8/layout/list1"/>
    <dgm:cxn modelId="{65209282-7849-9F4A-8FDF-BB9E7934A52E}" type="presParOf" srcId="{B6C1D340-5A91-7941-AFE6-C66F23B87E73}" destId="{47FD24BD-7017-9749-B570-DD99AB6DB79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4AE95-72C6-884D-8A19-C2108C66FBB5}">
      <dsp:nvSpPr>
        <dsp:cNvPr id="0" name=""/>
        <dsp:cNvSpPr/>
      </dsp:nvSpPr>
      <dsp:spPr>
        <a:xfrm>
          <a:off x="0" y="289526"/>
          <a:ext cx="10131425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16C9E-24BA-324B-9050-9AE2D7AFACE6}">
      <dsp:nvSpPr>
        <dsp:cNvPr id="0" name=""/>
        <dsp:cNvSpPr/>
      </dsp:nvSpPr>
      <dsp:spPr>
        <a:xfrm>
          <a:off x="506571" y="53366"/>
          <a:ext cx="70919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Where are </a:t>
          </a:r>
          <a:r>
            <a:rPr lang="en-US" sz="1600" kern="1200" dirty="0" err="1"/>
            <a:t>Rockbuster’s</a:t>
          </a:r>
          <a:r>
            <a:rPr lang="en-US" sz="1600" kern="1200" dirty="0"/>
            <a:t> customers located?</a:t>
          </a:r>
        </a:p>
      </dsp:txBody>
      <dsp:txXfrm>
        <a:off x="529628" y="76423"/>
        <a:ext cx="7045883" cy="426206"/>
      </dsp:txXfrm>
    </dsp:sp>
    <dsp:sp modelId="{53870DF9-147C-E040-82F5-26D1BF31D045}">
      <dsp:nvSpPr>
        <dsp:cNvPr id="0" name=""/>
        <dsp:cNvSpPr/>
      </dsp:nvSpPr>
      <dsp:spPr>
        <a:xfrm>
          <a:off x="0" y="1015286"/>
          <a:ext cx="10131425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30694-9D92-3643-9B9A-B2D26BF7ADEA}">
      <dsp:nvSpPr>
        <dsp:cNvPr id="0" name=""/>
        <dsp:cNvSpPr/>
      </dsp:nvSpPr>
      <dsp:spPr>
        <a:xfrm>
          <a:off x="506571" y="779126"/>
          <a:ext cx="70919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the behavior of a typical customer?</a:t>
          </a:r>
        </a:p>
      </dsp:txBody>
      <dsp:txXfrm>
        <a:off x="529628" y="802183"/>
        <a:ext cx="7045883" cy="426206"/>
      </dsp:txXfrm>
    </dsp:sp>
    <dsp:sp modelId="{4A1E5252-A25B-0942-B072-98962E8F44E0}">
      <dsp:nvSpPr>
        <dsp:cNvPr id="0" name=""/>
        <dsp:cNvSpPr/>
      </dsp:nvSpPr>
      <dsp:spPr>
        <a:xfrm>
          <a:off x="0" y="1741046"/>
          <a:ext cx="10131425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B574D-6D11-8E4D-BA50-DBCC0AB65542}">
      <dsp:nvSpPr>
        <dsp:cNvPr id="0" name=""/>
        <dsp:cNvSpPr/>
      </dsp:nvSpPr>
      <dsp:spPr>
        <a:xfrm>
          <a:off x="506571" y="1504886"/>
          <a:ext cx="70919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are the top countries and cities based on customers and spend?</a:t>
          </a:r>
        </a:p>
      </dsp:txBody>
      <dsp:txXfrm>
        <a:off x="529628" y="1527943"/>
        <a:ext cx="7045883" cy="426206"/>
      </dsp:txXfrm>
    </dsp:sp>
    <dsp:sp modelId="{BD223A50-D295-F947-A0CB-ED8E1DCB6AEE}">
      <dsp:nvSpPr>
        <dsp:cNvPr id="0" name=""/>
        <dsp:cNvSpPr/>
      </dsp:nvSpPr>
      <dsp:spPr>
        <a:xfrm>
          <a:off x="0" y="2466806"/>
          <a:ext cx="10131425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2929D-CAC6-714D-BD22-1560B39753A0}">
      <dsp:nvSpPr>
        <dsp:cNvPr id="0" name=""/>
        <dsp:cNvSpPr/>
      </dsp:nvSpPr>
      <dsp:spPr>
        <a:xfrm>
          <a:off x="506571" y="2230646"/>
          <a:ext cx="70919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are the behaviors of a top spending customer?</a:t>
          </a:r>
          <a:br>
            <a:rPr lang="en-US" sz="1600" b="1" kern="1200"/>
          </a:br>
          <a:endParaRPr lang="en-US" sz="1600" kern="1200"/>
        </a:p>
      </dsp:txBody>
      <dsp:txXfrm>
        <a:off x="529628" y="2253703"/>
        <a:ext cx="7045883" cy="426206"/>
      </dsp:txXfrm>
    </dsp:sp>
    <dsp:sp modelId="{47FD24BD-7017-9749-B570-DD99AB6DB793}">
      <dsp:nvSpPr>
        <dsp:cNvPr id="0" name=""/>
        <dsp:cNvSpPr/>
      </dsp:nvSpPr>
      <dsp:spPr>
        <a:xfrm>
          <a:off x="0" y="3192566"/>
          <a:ext cx="10131425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6C448-744F-8E48-9054-E9E6FC1B1243}">
      <dsp:nvSpPr>
        <dsp:cNvPr id="0" name=""/>
        <dsp:cNvSpPr/>
      </dsp:nvSpPr>
      <dsp:spPr>
        <a:xfrm>
          <a:off x="506571" y="2956406"/>
          <a:ext cx="709199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insights can we draw to improve branding strategies?</a:t>
          </a:r>
        </a:p>
      </dsp:txBody>
      <dsp:txXfrm>
        <a:off x="529628" y="2979463"/>
        <a:ext cx="704588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B9027-16A1-1B40-85BD-04AE55A74F95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F9663-C841-6944-A46A-2AB3CCA4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Customers and Spend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F9663-C841-6944-A46A-2AB3CCA4A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Customers and Spend Query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F9663-C841-6944-A46A-2AB3CCA4A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8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4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5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75F6E-4B0A-4241-AF57-C2EE5C6BEDE7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72BC6-B9B1-7F4E-95BA-9768E9BD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0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304D3-6800-2503-988E-D4F03BD80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Haettenschweiler" panose="020B0706040902060204" pitchFamily="34" charset="0"/>
              </a:rPr>
              <a:t>Rockbuster</a:t>
            </a:r>
            <a:r>
              <a:rPr lang="en-US" sz="6000" dirty="0">
                <a:latin typeface="Haettenschweiler" panose="020B0706040902060204" pitchFamily="34" charset="0"/>
              </a:rPr>
              <a:t>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45A8-CF9B-A39A-9C03-CE555ACA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Thalia Giraldo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5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2388-2B5C-5D10-4152-54EDB05E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Haettenschweiler" panose="020B0706040902060204" pitchFamily="34" charset="0"/>
              </a:rPr>
              <a:t>TOP genres in top 10 cities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83498-CB6E-7D3E-BD77-490FF14D5A7A}"/>
              </a:ext>
            </a:extLst>
          </p:cNvPr>
          <p:cNvSpPr txBox="1"/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Drama and Animation Genres are 2 of the most popular genres across countries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2A72A9-B362-36C0-ACDE-28317EA41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46284"/>
              </p:ext>
            </p:extLst>
          </p:nvPr>
        </p:nvGraphicFramePr>
        <p:xfrm>
          <a:off x="807333" y="639097"/>
          <a:ext cx="5130264" cy="5250432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585265">
                  <a:extLst>
                    <a:ext uri="{9D8B030D-6E8A-4147-A177-3AD203B41FA5}">
                      <a16:colId xmlns:a16="http://schemas.microsoft.com/office/drawing/2014/main" val="3255314718"/>
                    </a:ext>
                  </a:extLst>
                </a:gridCol>
                <a:gridCol w="2544999">
                  <a:extLst>
                    <a:ext uri="{9D8B030D-6E8A-4147-A177-3AD203B41FA5}">
                      <a16:colId xmlns:a16="http://schemas.microsoft.com/office/drawing/2014/main" val="4237778920"/>
                    </a:ext>
                  </a:extLst>
                </a:gridCol>
              </a:tblGrid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Genre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51416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Acua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Drama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13688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Ambattur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Sci-Fi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08314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Aurora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Children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97853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Cianjur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Animation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91766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Citrus Heights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08246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Iwaki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New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41149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Shanwei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Drama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32786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 Leopoldo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Animation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7743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Teboksary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Music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58434"/>
                  </a:ext>
                </a:extLst>
              </a:tr>
              <a:tr h="47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Tianjin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Games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3" marR="10504" marT="100840" marB="10084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5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8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FD99-75E8-4B6B-2F40-51745042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Haettenschweiler" panose="020B0706040902060204" pitchFamily="34" charset="0"/>
              </a:rPr>
              <a:t>ROCKBUSTERS TOP SPENDERS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D9A9B-68F7-4648-516A-F1B7AF18CFB7}"/>
              </a:ext>
            </a:extLst>
          </p:cNvPr>
          <p:cNvSpPr txBox="1"/>
          <p:nvPr/>
        </p:nvSpPr>
        <p:spPr>
          <a:xfrm>
            <a:off x="7841774" y="2374899"/>
            <a:ext cx="3706762" cy="279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Arlene Harvey from Ambattur, India is the top spender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average spend of the top 5 payers is $105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718180-7D7A-25F8-45C0-118FB4018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98420"/>
              </p:ext>
            </p:extLst>
          </p:nvPr>
        </p:nvGraphicFramePr>
        <p:xfrm>
          <a:off x="643464" y="1198523"/>
          <a:ext cx="6897881" cy="447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442">
                  <a:extLst>
                    <a:ext uri="{9D8B030D-6E8A-4147-A177-3AD203B41FA5}">
                      <a16:colId xmlns:a16="http://schemas.microsoft.com/office/drawing/2014/main" val="2506268101"/>
                    </a:ext>
                  </a:extLst>
                </a:gridCol>
                <a:gridCol w="1289978">
                  <a:extLst>
                    <a:ext uri="{9D8B030D-6E8A-4147-A177-3AD203B41FA5}">
                      <a16:colId xmlns:a16="http://schemas.microsoft.com/office/drawing/2014/main" val="828555461"/>
                    </a:ext>
                  </a:extLst>
                </a:gridCol>
                <a:gridCol w="1338798">
                  <a:extLst>
                    <a:ext uri="{9D8B030D-6E8A-4147-A177-3AD203B41FA5}">
                      <a16:colId xmlns:a16="http://schemas.microsoft.com/office/drawing/2014/main" val="2697792902"/>
                    </a:ext>
                  </a:extLst>
                </a:gridCol>
                <a:gridCol w="1183725">
                  <a:extLst>
                    <a:ext uri="{9D8B030D-6E8A-4147-A177-3AD203B41FA5}">
                      <a16:colId xmlns:a16="http://schemas.microsoft.com/office/drawing/2014/main" val="1031259251"/>
                    </a:ext>
                  </a:extLst>
                </a:gridCol>
                <a:gridCol w="1872938">
                  <a:extLst>
                    <a:ext uri="{9D8B030D-6E8A-4147-A177-3AD203B41FA5}">
                      <a16:colId xmlns:a16="http://schemas.microsoft.com/office/drawing/2014/main" val="3489588982"/>
                    </a:ext>
                  </a:extLst>
                </a:gridCol>
              </a:tblGrid>
              <a:tr h="745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First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Last 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Country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 Amount Paid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extLst>
                  <a:ext uri="{0D108BD9-81ED-4DB2-BD59-A6C34878D82A}">
                    <a16:rowId xmlns:a16="http://schemas.microsoft.com/office/drawing/2014/main" val="643505826"/>
                  </a:ext>
                </a:extLst>
              </a:tr>
              <a:tr h="745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Arlene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Harvey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Ambattur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India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$ 111.76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extLst>
                  <a:ext uri="{0D108BD9-81ED-4DB2-BD59-A6C34878D82A}">
                    <a16:rowId xmlns:a16="http://schemas.microsoft.com/office/drawing/2014/main" val="2605795555"/>
                  </a:ext>
                </a:extLst>
              </a:tr>
              <a:tr h="745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Kyle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Spurlock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Shanwei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China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$ 109.71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extLst>
                  <a:ext uri="{0D108BD9-81ED-4DB2-BD59-A6C34878D82A}">
                    <a16:rowId xmlns:a16="http://schemas.microsoft.com/office/drawing/2014/main" val="2493813849"/>
                  </a:ext>
                </a:extLst>
              </a:tr>
              <a:tr h="745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Marlene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Welch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Iwaki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Japan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$ 106.77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extLst>
                  <a:ext uri="{0D108BD9-81ED-4DB2-BD59-A6C34878D82A}">
                    <a16:rowId xmlns:a16="http://schemas.microsoft.com/office/drawing/2014/main" val="1890354129"/>
                  </a:ext>
                </a:extLst>
              </a:tr>
              <a:tr h="745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Glen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Talbert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Acua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Mexico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$ 100.77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extLst>
                  <a:ext uri="{0D108BD9-81ED-4DB2-BD59-A6C34878D82A}">
                    <a16:rowId xmlns:a16="http://schemas.microsoft.com/office/drawing/2014/main" val="4121837066"/>
                  </a:ext>
                </a:extLst>
              </a:tr>
              <a:tr h="745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Clinton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Buford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Aurora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United States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$ 98.76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0" marR="17230" marT="17230" marB="0" anchor="b"/>
                </a:tc>
                <a:extLst>
                  <a:ext uri="{0D108BD9-81ED-4DB2-BD59-A6C34878D82A}">
                    <a16:rowId xmlns:a16="http://schemas.microsoft.com/office/drawing/2014/main" val="425260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07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22967-6A65-6D00-51F8-088FC03B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9" y="643466"/>
            <a:ext cx="4107424" cy="49953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Haettenschweiler" panose="020B0706040902060204" pitchFamily="34" charset="0"/>
              </a:rPr>
              <a:t>Insights &amp; Recommendations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3DDE-D3B5-A672-381D-B59C85AC9172}"/>
              </a:ext>
            </a:extLst>
          </p:cNvPr>
          <p:cNvSpPr txBox="1"/>
          <p:nvPr/>
        </p:nvSpPr>
        <p:spPr>
          <a:xfrm>
            <a:off x="5631684" y="1965551"/>
            <a:ext cx="196004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countries based on customers also match top 10 countries based on spend </a:t>
            </a:r>
          </a:p>
          <a:p>
            <a:pPr defTabSz="315468">
              <a:spcAft>
                <a:spcPts val="600"/>
              </a:spcAft>
            </a:pP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45317-1640-2ACF-8955-7164A2A4E6DA}"/>
              </a:ext>
            </a:extLst>
          </p:cNvPr>
          <p:cNvSpPr txBox="1"/>
          <p:nvPr/>
        </p:nvSpPr>
        <p:spPr>
          <a:xfrm>
            <a:off x="5631684" y="4315360"/>
            <a:ext cx="1933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 of top cities based on customer volume and spend are in U.S. and China</a:t>
            </a:r>
            <a:endParaRPr lang="en-US" sz="1600" dirty="0"/>
          </a:p>
        </p:txBody>
      </p: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EAD2856C-6F07-92AD-C582-D9AF14E2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4743" y="2043405"/>
            <a:ext cx="1015745" cy="1015745"/>
          </a:xfrm>
          <a:prstGeom prst="rect">
            <a:avLst/>
          </a:prstGeom>
        </p:spPr>
      </p:pic>
      <p:pic>
        <p:nvPicPr>
          <p:cNvPr id="13" name="Graphic 12" descr="City outline">
            <a:extLst>
              <a:ext uri="{FF2B5EF4-FFF2-40B4-BE49-F238E27FC236}">
                <a16:creationId xmlns:a16="http://schemas.microsoft.com/office/drawing/2014/main" id="{3AFCA887-86E1-1864-5A50-18F1DAC19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744" y="4169765"/>
            <a:ext cx="1020585" cy="1020585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83948ED8-6116-96F9-114A-2FF53F591492}"/>
              </a:ext>
            </a:extLst>
          </p:cNvPr>
          <p:cNvSpPr/>
          <p:nvPr/>
        </p:nvSpPr>
        <p:spPr>
          <a:xfrm rot="16200000">
            <a:off x="8132232" y="2463454"/>
            <a:ext cx="227173" cy="3160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95137-9117-99F7-44C1-D707D0A08231}"/>
              </a:ext>
            </a:extLst>
          </p:cNvPr>
          <p:cNvSpPr txBox="1"/>
          <p:nvPr/>
        </p:nvSpPr>
        <p:spPr>
          <a:xfrm>
            <a:off x="9071101" y="1827133"/>
            <a:ext cx="1960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building brand in these countries: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India, China, U.S., Japan, Mexico, Russia, Brazil, Philippines, Turkey, Indonesia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DEA71-728C-57C9-8824-3EF9E8AAB965}"/>
              </a:ext>
            </a:extLst>
          </p:cNvPr>
          <p:cNvSpPr txBox="1"/>
          <p:nvPr/>
        </p:nvSpPr>
        <p:spPr>
          <a:xfrm>
            <a:off x="9071101" y="4315360"/>
            <a:ext cx="22826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Investigate further customer behaviors in Aurora, Citrus Heights (U.S.) and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Shanwei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Tianjin (China)</a:t>
            </a:r>
            <a:endParaRPr lang="en-US" sz="1600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B9AE8AA-90E5-33E8-3DA3-8506C7E2EFAA}"/>
              </a:ext>
            </a:extLst>
          </p:cNvPr>
          <p:cNvSpPr/>
          <p:nvPr/>
        </p:nvSpPr>
        <p:spPr>
          <a:xfrm rot="16200000">
            <a:off x="8122834" y="4519776"/>
            <a:ext cx="227173" cy="3160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22967-6A65-6D00-51F8-088FC03B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682999" cy="49953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Haettenschweiler" panose="020B0706040902060204" pitchFamily="34" charset="0"/>
              </a:rPr>
              <a:t>Insights &amp; Recommendations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3DDE-D3B5-A672-381D-B59C85AC9172}"/>
              </a:ext>
            </a:extLst>
          </p:cNvPr>
          <p:cNvSpPr txBox="1"/>
          <p:nvPr/>
        </p:nvSpPr>
        <p:spPr>
          <a:xfrm>
            <a:off x="5650416" y="1827133"/>
            <a:ext cx="196004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top city has a genre that is popular with customers. This is what customers want to see.</a:t>
            </a:r>
          </a:p>
          <a:p>
            <a:pPr defTabSz="315468">
              <a:spcAft>
                <a:spcPts val="600"/>
              </a:spcAft>
            </a:pP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45317-1640-2ACF-8955-7164A2A4E6DA}"/>
              </a:ext>
            </a:extLst>
          </p:cNvPr>
          <p:cNvSpPr txBox="1"/>
          <p:nvPr/>
        </p:nvSpPr>
        <p:spPr>
          <a:xfrm>
            <a:off x="5631683" y="4315360"/>
            <a:ext cx="1978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5 Spenders can provide valuable insights into customer behavior and brand recognition testing</a:t>
            </a:r>
            <a:endParaRPr lang="en-US" sz="16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3948ED8-6116-96F9-114A-2FF53F591492}"/>
              </a:ext>
            </a:extLst>
          </p:cNvPr>
          <p:cNvSpPr/>
          <p:nvPr/>
        </p:nvSpPr>
        <p:spPr>
          <a:xfrm rot="16200000">
            <a:off x="8132232" y="2463454"/>
            <a:ext cx="227173" cy="3160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95137-9117-99F7-44C1-D707D0A08231}"/>
              </a:ext>
            </a:extLst>
          </p:cNvPr>
          <p:cNvSpPr txBox="1"/>
          <p:nvPr/>
        </p:nvSpPr>
        <p:spPr>
          <a:xfrm>
            <a:off x="9071101" y="1827133"/>
            <a:ext cx="2282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dirty="0"/>
              <a:t>Execute brand awareness strategy in a culturally relevant way using genre as the driver. For instance, Drama is the top genre in </a:t>
            </a:r>
            <a:r>
              <a:rPr lang="en-US" sz="1600" dirty="0" err="1"/>
              <a:t>Acua</a:t>
            </a:r>
            <a:r>
              <a:rPr lang="en-US" sz="1600" dirty="0"/>
              <a:t>, Mexico.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DEA71-728C-57C9-8824-3EF9E8AAB965}"/>
              </a:ext>
            </a:extLst>
          </p:cNvPr>
          <p:cNvSpPr txBox="1"/>
          <p:nvPr/>
        </p:nvSpPr>
        <p:spPr>
          <a:xfrm>
            <a:off x="9071101" y="4312720"/>
            <a:ext cx="22826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15468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Conduct a focus group with these top 5 spenders while also rewarding them for their loyalty!</a:t>
            </a:r>
            <a:endParaRPr lang="en-US" sz="1600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B9AE8AA-90E5-33E8-3DA3-8506C7E2EFAA}"/>
              </a:ext>
            </a:extLst>
          </p:cNvPr>
          <p:cNvSpPr/>
          <p:nvPr/>
        </p:nvSpPr>
        <p:spPr>
          <a:xfrm rot="16200000">
            <a:off x="8122834" y="4519776"/>
            <a:ext cx="227173" cy="3160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Drama outline">
            <a:extLst>
              <a:ext uri="{FF2B5EF4-FFF2-40B4-BE49-F238E27FC236}">
                <a16:creationId xmlns:a16="http://schemas.microsoft.com/office/drawing/2014/main" id="{E423A1AE-D225-D003-D47B-EC7CB702E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9519" y="1946166"/>
            <a:ext cx="1170897" cy="1170897"/>
          </a:xfrm>
          <a:prstGeom prst="rect">
            <a:avLst/>
          </a:prstGeom>
        </p:spPr>
      </p:pic>
      <p:pic>
        <p:nvPicPr>
          <p:cNvPr id="11" name="Graphic 10" descr="Person with idea outline">
            <a:extLst>
              <a:ext uri="{FF2B5EF4-FFF2-40B4-BE49-F238E27FC236}">
                <a16:creationId xmlns:a16="http://schemas.microsoft.com/office/drawing/2014/main" id="{29AEB026-39B5-4A63-D4BB-4D67CB8DB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9519" y="4424483"/>
            <a:ext cx="1170897" cy="11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1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50556-3CFD-3C9F-FF5F-F52BCFBF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Haettenschweiler" panose="020B070604090206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DF6E-B58A-3169-71D4-D4CAE420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24" y="4865999"/>
            <a:ext cx="5447096" cy="17160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cap="all" dirty="0"/>
              <a:t>Building a stronger brand in </a:t>
            </a:r>
            <a:r>
              <a:rPr lang="en-US" sz="2800" b="1" cap="all" dirty="0"/>
              <a:t>key</a:t>
            </a:r>
            <a:r>
              <a:rPr lang="en-US" sz="2800" cap="all" dirty="0"/>
              <a:t> markets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Film reel outline">
            <a:extLst>
              <a:ext uri="{FF2B5EF4-FFF2-40B4-BE49-F238E27FC236}">
                <a16:creationId xmlns:a16="http://schemas.microsoft.com/office/drawing/2014/main" id="{EF152CDE-ED40-6DE7-B27A-70A73E00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8875" y="1731777"/>
            <a:ext cx="2219162" cy="2219162"/>
          </a:xfrm>
          <a:prstGeom prst="rect">
            <a:avLst/>
          </a:prstGeom>
        </p:spPr>
      </p:pic>
      <p:pic>
        <p:nvPicPr>
          <p:cNvPr id="9" name="Graphic 8" descr="Popcorn outline">
            <a:extLst>
              <a:ext uri="{FF2B5EF4-FFF2-40B4-BE49-F238E27FC236}">
                <a16:creationId xmlns:a16="http://schemas.microsoft.com/office/drawing/2014/main" id="{C287971C-8925-6784-28BD-9512B4293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8545" y="4123994"/>
            <a:ext cx="2219821" cy="22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1D23-EE6C-8A4E-C232-A7CB3716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Haettenschweiler" panose="020B0706040902060204" pitchFamily="34" charset="0"/>
              </a:rPr>
              <a:t>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ABC7BD-436D-37F9-6AF7-B742A575A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6737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6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B1000-3982-5871-301B-A5093023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57" b="158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64B9-6485-F224-F3D2-990842E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78" y="902028"/>
            <a:ext cx="4463843" cy="19554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latin typeface="Haettenschweiler" panose="020B0706040902060204" pitchFamily="34" charset="0"/>
              </a:rPr>
              <a:t>Key MARKETS</a:t>
            </a:r>
            <a:br>
              <a:rPr lang="en-US" sz="4400" dirty="0">
                <a:latin typeface="Haettenschweiler" panose="020B0706040902060204" pitchFamily="34" charset="0"/>
              </a:rPr>
            </a:br>
            <a:r>
              <a:rPr lang="en-US" sz="4400" dirty="0">
                <a:latin typeface="Haettenschweiler" panose="020B0706040902060204" pitchFamily="34" charset="0"/>
              </a:rPr>
              <a:t>By COUNTRY and Customer volume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9E59B-8EDB-A011-72D8-3B37589D264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India, China, United States, Japan and Mexico make up the top 5 countries where customers are located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India has the most customers at 60</a:t>
            </a:r>
          </a:p>
        </p:txBody>
      </p:sp>
      <p:pic>
        <p:nvPicPr>
          <p:cNvPr id="10" name="Picture 9" descr="A graph of pink bars&#10;&#10;Description automatically generated">
            <a:extLst>
              <a:ext uri="{FF2B5EF4-FFF2-40B4-BE49-F238E27FC236}">
                <a16:creationId xmlns:a16="http://schemas.microsoft.com/office/drawing/2014/main" id="{061A2FB7-B0C7-7661-8E70-613DDCBF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902028"/>
            <a:ext cx="6095593" cy="48917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8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C848A-5A38-DE58-6C09-DCBD11F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Haettenschweiler" panose="020B0706040902060204" pitchFamily="34" charset="0"/>
              </a:rPr>
              <a:t>Average customer spending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19CEAE-7476-FAF7-6482-3F40C9425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558825"/>
              </p:ext>
            </p:extLst>
          </p:nvPr>
        </p:nvGraphicFramePr>
        <p:xfrm>
          <a:off x="1613971" y="3134582"/>
          <a:ext cx="8960884" cy="226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800">
                  <a:extLst>
                    <a:ext uri="{9D8B030D-6E8A-4147-A177-3AD203B41FA5}">
                      <a16:colId xmlns:a16="http://schemas.microsoft.com/office/drawing/2014/main" val="887330664"/>
                    </a:ext>
                  </a:extLst>
                </a:gridCol>
                <a:gridCol w="2947670">
                  <a:extLst>
                    <a:ext uri="{9D8B030D-6E8A-4147-A177-3AD203B41FA5}">
                      <a16:colId xmlns:a16="http://schemas.microsoft.com/office/drawing/2014/main" val="3618014485"/>
                    </a:ext>
                  </a:extLst>
                </a:gridCol>
                <a:gridCol w="3183414">
                  <a:extLst>
                    <a:ext uri="{9D8B030D-6E8A-4147-A177-3AD203B41FA5}">
                      <a16:colId xmlns:a16="http://schemas.microsoft.com/office/drawing/2014/main" val="2360821424"/>
                    </a:ext>
                  </a:extLst>
                </a:gridCol>
              </a:tblGrid>
              <a:tr h="11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Maximum Amount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Minimum Amount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Average Amount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2690252826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$11.99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$0.99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                       $4.20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313905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3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C848A-5A38-DE58-6C09-DCBD11F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Haettenschweiler" panose="020B0706040902060204" pitchFamily="34" charset="0"/>
              </a:rPr>
              <a:t>Average customer rental duration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19CEAE-7476-FAF7-6482-3F40C9425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590261"/>
              </p:ext>
            </p:extLst>
          </p:nvPr>
        </p:nvGraphicFramePr>
        <p:xfrm>
          <a:off x="1613971" y="3134582"/>
          <a:ext cx="8960884" cy="226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800">
                  <a:extLst>
                    <a:ext uri="{9D8B030D-6E8A-4147-A177-3AD203B41FA5}">
                      <a16:colId xmlns:a16="http://schemas.microsoft.com/office/drawing/2014/main" val="887330664"/>
                    </a:ext>
                  </a:extLst>
                </a:gridCol>
                <a:gridCol w="2947670">
                  <a:extLst>
                    <a:ext uri="{9D8B030D-6E8A-4147-A177-3AD203B41FA5}">
                      <a16:colId xmlns:a16="http://schemas.microsoft.com/office/drawing/2014/main" val="3618014485"/>
                    </a:ext>
                  </a:extLst>
                </a:gridCol>
                <a:gridCol w="3183414">
                  <a:extLst>
                    <a:ext uri="{9D8B030D-6E8A-4147-A177-3AD203B41FA5}">
                      <a16:colId xmlns:a16="http://schemas.microsoft.com/office/drawing/2014/main" val="2360821424"/>
                    </a:ext>
                  </a:extLst>
                </a:gridCol>
              </a:tblGrid>
              <a:tr h="113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Maximum Duration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Minimum Duration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Average Duration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2690252826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7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4.9                      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313905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5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64B9-6485-F224-F3D2-990842E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763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Haettenschweiler" panose="020B0706040902060204" pitchFamily="34" charset="0"/>
              </a:rPr>
              <a:t>Key MARKETS by spend and 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9E59B-8EDB-A011-72D8-3B37589D2649}"/>
              </a:ext>
            </a:extLst>
          </p:cNvPr>
          <p:cNvSpPr txBox="1"/>
          <p:nvPr/>
        </p:nvSpPr>
        <p:spPr>
          <a:xfrm>
            <a:off x="1327255" y="2142067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India has the highest spend at $6,000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The spending range for the top 10 countries is between $1,353 and $6,000</a:t>
            </a:r>
          </a:p>
        </p:txBody>
      </p:sp>
      <p:pic>
        <p:nvPicPr>
          <p:cNvPr id="3" name="Picture 2" descr="A graph of purple bars&#10;&#10;Description automatically generated">
            <a:extLst>
              <a:ext uri="{FF2B5EF4-FFF2-40B4-BE49-F238E27FC236}">
                <a16:creationId xmlns:a16="http://schemas.microsoft.com/office/drawing/2014/main" id="{56F1D436-222B-B3C6-8087-34B64600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70" y="1312310"/>
            <a:ext cx="5493956" cy="432649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487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8577E-B87A-26B5-ADD0-A7B61458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Haettenschweiler" panose="020B0706040902060204" pitchFamily="34" charset="0"/>
              </a:rPr>
              <a:t>Key Markets: TOP 10 cities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DD99A-5651-2264-8267-2DB3790CC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735221"/>
              </p:ext>
            </p:extLst>
          </p:nvPr>
        </p:nvGraphicFramePr>
        <p:xfrm>
          <a:off x="2951989" y="2743200"/>
          <a:ext cx="6284848" cy="30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505">
                  <a:extLst>
                    <a:ext uri="{9D8B030D-6E8A-4147-A177-3AD203B41FA5}">
                      <a16:colId xmlns:a16="http://schemas.microsoft.com/office/drawing/2014/main" val="1504498676"/>
                    </a:ext>
                  </a:extLst>
                </a:gridCol>
                <a:gridCol w="1991162">
                  <a:extLst>
                    <a:ext uri="{9D8B030D-6E8A-4147-A177-3AD203B41FA5}">
                      <a16:colId xmlns:a16="http://schemas.microsoft.com/office/drawing/2014/main" val="3790186479"/>
                    </a:ext>
                  </a:extLst>
                </a:gridCol>
                <a:gridCol w="1680181">
                  <a:extLst>
                    <a:ext uri="{9D8B030D-6E8A-4147-A177-3AD203B41FA5}">
                      <a16:colId xmlns:a16="http://schemas.microsoft.com/office/drawing/2014/main" val="1423641660"/>
                    </a:ext>
                  </a:extLst>
                </a:gridCol>
              </a:tblGrid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Country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City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Customers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3193547230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United States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Aurora</a:t>
                      </a:r>
                      <a:endParaRPr lang="en-US" sz="15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2281104599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Mexico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Acua</a:t>
                      </a:r>
                      <a:endParaRPr lang="en-US" sz="15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251987499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United States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Citrus Heights</a:t>
                      </a:r>
                      <a:endParaRPr lang="en-US" sz="15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1371907031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Japan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Iwaki</a:t>
                      </a:r>
                      <a:endParaRPr lang="en-US" sz="15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225160510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India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Ambattur</a:t>
                      </a:r>
                      <a:endParaRPr lang="en-US" sz="15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1587766859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China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 err="1">
                          <a:effectLst/>
                        </a:rPr>
                        <a:t>Shanwei</a:t>
                      </a:r>
                      <a:endParaRPr lang="en-US" sz="15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1871688879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Brazil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So Leopoldo</a:t>
                      </a:r>
                      <a:endParaRPr lang="en-US" sz="15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338366248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Russian Federation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Teboksary</a:t>
                      </a:r>
                      <a:endParaRPr lang="en-US" sz="15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2674110909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China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Tianjin</a:t>
                      </a:r>
                      <a:endParaRPr lang="en-US" sz="15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233395156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Indonesia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Cianjur</a:t>
                      </a:r>
                      <a:endParaRPr lang="en-US" sz="15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26" marR="11526" marT="11526" marB="0" anchor="b"/>
                </a:tc>
                <a:extLst>
                  <a:ext uri="{0D108BD9-81ED-4DB2-BD59-A6C34878D82A}">
                    <a16:rowId xmlns:a16="http://schemas.microsoft.com/office/drawing/2014/main" val="1769170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6FD2B1-C848-7BE3-3F29-9A3ECFBBDBC0}"/>
              </a:ext>
            </a:extLst>
          </p:cNvPr>
          <p:cNvSpPr txBox="1"/>
          <p:nvPr/>
        </p:nvSpPr>
        <p:spPr>
          <a:xfrm>
            <a:off x="1625600" y="6184900"/>
            <a:ext cx="101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(3) of the top 10 cities where customers are based are in the United States and two (2) are in China  </a:t>
            </a:r>
          </a:p>
        </p:txBody>
      </p:sp>
    </p:spTree>
    <p:extLst>
      <p:ext uri="{BB962C8B-B14F-4D97-AF65-F5344CB8AC3E}">
        <p14:creationId xmlns:p14="http://schemas.microsoft.com/office/powerpoint/2010/main" val="257211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{DBAB1693-EC8A-C849-95DA-4B43911B4D4E}tf10001058</Template>
  <TotalTime>1248</TotalTime>
  <Words>525</Words>
  <Application>Microsoft Macintosh PowerPoint</Application>
  <PresentationFormat>Widescreen</PresentationFormat>
  <Paragraphs>140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Haettenschweiler</vt:lpstr>
      <vt:lpstr>Celestial</vt:lpstr>
      <vt:lpstr>Rockbuster Market Analysis</vt:lpstr>
      <vt:lpstr>Motivation</vt:lpstr>
      <vt:lpstr>Key Questions</vt:lpstr>
      <vt:lpstr>PowerPoint Presentation</vt:lpstr>
      <vt:lpstr>Key MARKETS By COUNTRY and Customer volume</vt:lpstr>
      <vt:lpstr>Average customer spending</vt:lpstr>
      <vt:lpstr>Average customer rental duration</vt:lpstr>
      <vt:lpstr>Key MARKETS by spend and COUNTRY</vt:lpstr>
      <vt:lpstr>Key Markets: TOP 10 cities</vt:lpstr>
      <vt:lpstr>TOP genres in top 10 cities</vt:lpstr>
      <vt:lpstr>ROCKBUSTERS TOP SPENDERS</vt:lpstr>
      <vt:lpstr>Insights &amp; Recommendations </vt:lpstr>
      <vt:lpstr>Insights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Market Analysis</dc:title>
  <dc:creator>Thalia Giraldo</dc:creator>
  <cp:lastModifiedBy>Thalia Giraldo</cp:lastModifiedBy>
  <cp:revision>9</cp:revision>
  <dcterms:created xsi:type="dcterms:W3CDTF">2023-10-28T22:18:46Z</dcterms:created>
  <dcterms:modified xsi:type="dcterms:W3CDTF">2023-10-29T20:58:38Z</dcterms:modified>
</cp:coreProperties>
</file>