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3" r:id="rId7"/>
    <p:sldId id="258" r:id="rId8"/>
    <p:sldId id="264" r:id="rId9"/>
    <p:sldId id="265" r:id="rId10"/>
    <p:sldId id="266" r:id="rId11"/>
    <p:sldId id="279" r:id="rId12"/>
    <p:sldId id="270" r:id="rId13"/>
    <p:sldId id="268" r:id="rId14"/>
    <p:sldId id="269" r:id="rId15"/>
    <p:sldId id="273" r:id="rId16"/>
    <p:sldId id="274" r:id="rId17"/>
    <p:sldId id="278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AF50A-1119-4E4B-8079-C3A0720E6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82E65-9243-445B-8D28-49674745C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D44F6-87EA-4E60-AA75-62CA72E3A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75A6-C934-4DE3-90B0-23A1F5150312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D6C19-AD2F-4E3E-90A4-A6AD377FC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3893B-6298-4602-8AEE-62B48050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B54C-34ED-4963-9DB6-ED8EE1C06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36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6B23-23A0-44FB-8621-8A53E785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14396-5918-43AE-B1A5-FEBDAE2A1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6C6A3-43A5-41A3-BB7C-77237E9A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75A6-C934-4DE3-90B0-23A1F5150312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A2CC3-4445-47BB-AFF0-A915C603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A939B-0535-4451-84AB-FE5A7CA0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B54C-34ED-4963-9DB6-ED8EE1C06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48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53E95F-CE95-40E2-AB44-7077C94FA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837CC-17CC-45D9-8E74-6DF28EB1A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FBB48-DE5B-40C3-9116-B84523FC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75A6-C934-4DE3-90B0-23A1F5150312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2F8C1-E27B-4830-8C44-3ABD7CFE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F9469-FCF6-41F3-858A-6286846A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B54C-34ED-4963-9DB6-ED8EE1C06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35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0EA0-0041-4A09-B8D4-B9C8FA7C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F3B76-E4F2-4564-AEC3-E755B0E94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8276C-A74B-49DA-AB52-A21175364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75A6-C934-4DE3-90B0-23A1F5150312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BCC12-FC7F-4221-A15A-2B1F1C7D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9A5D7-5532-4FD1-A666-63518195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B54C-34ED-4963-9DB6-ED8EE1C06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05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DDEE-B7FD-49AA-99CB-EDBB0F813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F6991-622F-4207-B40A-CB610A63E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43A07-AFB4-4F13-A80D-8C7FBE8F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75A6-C934-4DE3-90B0-23A1F5150312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BA06-8DA2-45CC-9C1E-559B9BBC2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73982-CA87-4214-BAE6-F31A6E93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B54C-34ED-4963-9DB6-ED8EE1C06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37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2881-648C-4C60-B09D-6456A55A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5BD2D-6EBF-4F98-9011-504C9D1ED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C44F5-593C-441E-BB23-027BBDB44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1F08A-06C0-4CFC-8B66-DE25B216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75A6-C934-4DE3-90B0-23A1F5150312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6D79D-DF75-4AEC-8D2C-EF681DA5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53461-E987-48BC-8BCB-5189E7E3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B54C-34ED-4963-9DB6-ED8EE1C06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45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A085-14B5-4750-B1F3-917EBB57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1FBCA-A3B1-4125-9658-056064205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6F477-DC80-4154-833E-51AAD5BDC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C9245-AB4F-4E80-B566-28770F39C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2988C-6C7B-4BB0-9C3B-AC9949796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5539F-81DE-4C9F-AC9D-6753252B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75A6-C934-4DE3-90B0-23A1F5150312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032352-682A-4E54-862C-31871B55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E9C149-EAE6-4FED-AF1C-33F3503A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B54C-34ED-4963-9DB6-ED8EE1C06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47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D1142-BAD7-471B-8DED-9D44AE64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66931-3542-43B0-8C83-EA3315A8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75A6-C934-4DE3-90B0-23A1F5150312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6973E-8C6E-4584-A520-8B7E2025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7A65E-DC18-4E16-9CE0-224A0C89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B54C-34ED-4963-9DB6-ED8EE1C06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7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26E69-CE55-41F4-B176-E24012F4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75A6-C934-4DE3-90B0-23A1F5150312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EAED32-DB0B-45C8-953C-F713B86C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B9816-911E-4126-92AB-68D968ED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B54C-34ED-4963-9DB6-ED8EE1C06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99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D5CC-1CAD-485E-B965-1131577F5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F339B-DAE4-4A70-948D-64214EC2C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DFFF5-A8D4-4D72-8962-4D2F5F2CA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A8004-BF76-43A7-B573-02042B1F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75A6-C934-4DE3-90B0-23A1F5150312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B98F8-0943-4B14-AA76-0C61CEFC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EFE28-6399-46DB-9333-0ECAFB66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B54C-34ED-4963-9DB6-ED8EE1C06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08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0AA1-6821-4500-BB86-79DB5F3D1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D2789D-34E1-42E4-8E50-51E57FDA0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C310F-3884-4AE7-95C1-D37BC73B2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3BC29-458B-4D2F-8A90-41FB281C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75A6-C934-4DE3-90B0-23A1F5150312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45518-EFB8-4EE4-9986-21B7EC58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5241C-283C-40F8-A97A-2FB8F512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EB54C-34ED-4963-9DB6-ED8EE1C06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19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77C116-C5D9-4BDE-AC5D-750FE08F9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72EF4-F25A-4334-8848-98FF54448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DAE22-921A-4BF0-BA97-2CEFDE16C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375A6-C934-4DE3-90B0-23A1F5150312}" type="datetimeFigureOut">
              <a:rPr lang="en-IN" smtClean="0"/>
              <a:t>10-02-2020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12452-5865-4C23-820E-FD976EF38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10F7F-8802-4E23-87DD-F7CFD39BD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EB54C-34ED-4963-9DB6-ED8EE1C06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4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stepper/code.docx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65E4-E1C5-4CDC-BD0E-308566328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251"/>
            <a:ext cx="9144000" cy="9144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BankGothic Md BT" panose="020B0807020203060204" pitchFamily="34" charset="0"/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EACCA-4397-4077-9EDE-44C2C9E25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3907"/>
            <a:ext cx="9144000" cy="3799642"/>
          </a:xfrm>
        </p:spPr>
        <p:txBody>
          <a:bodyPr/>
          <a:lstStyle/>
          <a:p>
            <a:endParaRPr lang="en-IN" sz="4000" dirty="0">
              <a:solidFill>
                <a:schemeClr val="accent6">
                  <a:lumMod val="75000"/>
                </a:schemeClr>
              </a:solidFill>
              <a:latin typeface="Bahnschrift SemiBold" panose="020B0502040204020203" pitchFamily="34" charset="0"/>
            </a:endParaRPr>
          </a:p>
          <a:p>
            <a:r>
              <a:rPr lang="en-IN" sz="4000" dirty="0">
                <a:solidFill>
                  <a:schemeClr val="accent6">
                    <a:lumMod val="75000"/>
                  </a:schemeClr>
                </a:solidFill>
                <a:latin typeface="Bahnschrift SemiBold" panose="020B0502040204020203" pitchFamily="34" charset="0"/>
              </a:rPr>
              <a:t>Automation of Right Ascension fine tuner of telescope for stargazing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1010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629260-03D7-49BE-9889-41CD55492BE5}"/>
              </a:ext>
            </a:extLst>
          </p:cNvPr>
          <p:cNvSpPr txBox="1"/>
          <p:nvPr/>
        </p:nvSpPr>
        <p:spPr>
          <a:xfrm>
            <a:off x="587606" y="412424"/>
            <a:ext cx="1160439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(we already shown that ; Rate of telescope=rate of earth )</a:t>
            </a:r>
          </a:p>
          <a:p>
            <a:endParaRPr lang="en-US" sz="2800" dirty="0"/>
          </a:p>
          <a:p>
            <a:r>
              <a:rPr lang="en-US" sz="2800" dirty="0"/>
              <a:t>	Rate of fine tuner  is (360/24)*1/(360/n1)*n2 revolution per hour</a:t>
            </a:r>
          </a:p>
          <a:p>
            <a:endParaRPr lang="en-US" sz="2800" dirty="0"/>
          </a:p>
          <a:p>
            <a:r>
              <a:rPr lang="en-US" sz="2800" dirty="0"/>
              <a:t>So by counting n1=135, n2=1</a:t>
            </a:r>
          </a:p>
          <a:p>
            <a:r>
              <a:rPr lang="en-US" sz="2800" dirty="0"/>
              <a:t>By solving,</a:t>
            </a:r>
          </a:p>
          <a:p>
            <a:r>
              <a:rPr lang="en-US" sz="2800" dirty="0"/>
              <a:t>Rate of rotation of fine tuner knob of right ascension is 6 revolution per hour</a:t>
            </a:r>
          </a:p>
          <a:p>
            <a:r>
              <a:rPr lang="en-US" sz="2800" dirty="0"/>
              <a:t>	means, 1 rev per 10 min</a:t>
            </a:r>
          </a:p>
          <a:p>
            <a:r>
              <a:rPr lang="en-US" sz="2800" dirty="0"/>
              <a:t>	means   0.6 degree per sec.</a:t>
            </a:r>
          </a:p>
          <a:p>
            <a:r>
              <a:rPr lang="en-US" sz="2800" dirty="0"/>
              <a:t>Rate of rotation of motor should be </a:t>
            </a:r>
            <a:r>
              <a:rPr lang="en-US" sz="2800" dirty="0">
                <a:solidFill>
                  <a:srgbClr val="00B050"/>
                </a:solidFill>
              </a:rPr>
              <a:t>0.6  ̊per sec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255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18A7-5E4D-4E75-9013-6E2CDAB40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BankGothic Md BT"/>
              </a:rPr>
              <a:t>Torque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3343D-7CDF-4323-A62A-204E92C47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8879"/>
            <a:ext cx="10515600" cy="4351338"/>
          </a:xfrm>
        </p:spPr>
        <p:txBody>
          <a:bodyPr/>
          <a:lstStyle/>
          <a:p>
            <a:r>
              <a:rPr lang="en-IN" dirty="0"/>
              <a:t>Length of rod = l = 34.5 cm</a:t>
            </a:r>
          </a:p>
          <a:p>
            <a:r>
              <a:rPr lang="en-IN" dirty="0"/>
              <a:t>Mass of rod = </a:t>
            </a:r>
            <a:r>
              <a:rPr lang="en-IN" dirty="0" err="1"/>
              <a:t>m</a:t>
            </a:r>
            <a:r>
              <a:rPr lang="en-IN" baseline="-25000" dirty="0" err="1"/>
              <a:t>r</a:t>
            </a:r>
            <a:r>
              <a:rPr lang="en-IN" baseline="-25000" dirty="0"/>
              <a:t>  </a:t>
            </a:r>
            <a:r>
              <a:rPr lang="en-IN" dirty="0"/>
              <a:t>= 77.4 g</a:t>
            </a:r>
          </a:p>
          <a:p>
            <a:r>
              <a:rPr lang="en-IN" dirty="0"/>
              <a:t>Mass of load = m</a:t>
            </a:r>
            <a:r>
              <a:rPr lang="en-IN" baseline="-25000" dirty="0"/>
              <a:t>l  </a:t>
            </a:r>
            <a:r>
              <a:rPr lang="en-IN" dirty="0"/>
              <a:t>= 51.4 g</a:t>
            </a:r>
          </a:p>
          <a:p>
            <a:r>
              <a:rPr lang="en-IN" dirty="0"/>
              <a:t>Distance of load from pivot = d = 4.4 cm</a:t>
            </a:r>
          </a:p>
          <a:p>
            <a:r>
              <a:rPr lang="en-IN" dirty="0"/>
              <a:t>Torque = ((</a:t>
            </a:r>
            <a:r>
              <a:rPr lang="en-IN" dirty="0" err="1"/>
              <a:t>m</a:t>
            </a:r>
            <a:r>
              <a:rPr lang="en-IN" baseline="-25000" dirty="0" err="1"/>
              <a:t>r</a:t>
            </a:r>
            <a:r>
              <a:rPr lang="en-IN" dirty="0"/>
              <a:t>*l)/2 + m</a:t>
            </a:r>
            <a:r>
              <a:rPr lang="en-IN" baseline="-25000" dirty="0"/>
              <a:t>l </a:t>
            </a:r>
            <a:r>
              <a:rPr lang="en-IN" dirty="0"/>
              <a:t>*d)*g = </a:t>
            </a:r>
            <a:r>
              <a:rPr lang="en-IN" dirty="0">
                <a:solidFill>
                  <a:srgbClr val="00B050"/>
                </a:solidFill>
              </a:rPr>
              <a:t>15.3 N cm</a:t>
            </a:r>
          </a:p>
          <a:p>
            <a:r>
              <a:rPr lang="en-IN" dirty="0"/>
              <a:t>Torque of motor = </a:t>
            </a:r>
            <a:r>
              <a:rPr lang="en-IN" dirty="0">
                <a:solidFill>
                  <a:srgbClr val="00B050"/>
                </a:solidFill>
              </a:rPr>
              <a:t>41.16 N cm </a:t>
            </a:r>
            <a:r>
              <a:rPr lang="en-IN" dirty="0"/>
              <a:t>= </a:t>
            </a:r>
            <a:r>
              <a:rPr lang="en-US" dirty="0">
                <a:solidFill>
                  <a:srgbClr val="00B050"/>
                </a:solidFill>
              </a:rPr>
              <a:t>1.56 kg cm</a:t>
            </a:r>
            <a:endParaRPr lang="en-IN" dirty="0">
              <a:solidFill>
                <a:srgbClr val="00B05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63412B-EEF9-4BAE-A314-B866A7109125}"/>
              </a:ext>
            </a:extLst>
          </p:cNvPr>
          <p:cNvGrpSpPr/>
          <p:nvPr/>
        </p:nvGrpSpPr>
        <p:grpSpPr>
          <a:xfrm>
            <a:off x="1437272" y="4039341"/>
            <a:ext cx="8212755" cy="2715926"/>
            <a:chOff x="1437272" y="4500217"/>
            <a:chExt cx="5774570" cy="225504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89E9DA2-670E-4CCA-A534-440F992031B4}"/>
                </a:ext>
              </a:extLst>
            </p:cNvPr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22" b="7096"/>
            <a:stretch/>
          </p:blipFill>
          <p:spPr bwMode="auto">
            <a:xfrm>
              <a:off x="1437272" y="4500217"/>
              <a:ext cx="5730875" cy="201231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1A9D028-37D8-497D-A70D-9DA05C946A20}"/>
                </a:ext>
              </a:extLst>
            </p:cNvPr>
            <p:cNvGrpSpPr/>
            <p:nvPr/>
          </p:nvGrpSpPr>
          <p:grpSpPr>
            <a:xfrm>
              <a:off x="1890027" y="4942976"/>
              <a:ext cx="5321815" cy="1812290"/>
              <a:chOff x="0" y="0"/>
              <a:chExt cx="5321815" cy="1812290"/>
            </a:xfrm>
          </p:grpSpPr>
          <p:sp>
            <p:nvSpPr>
              <p:cNvPr id="6" name="Text Box 6">
                <a:extLst>
                  <a:ext uri="{FF2B5EF4-FFF2-40B4-BE49-F238E27FC236}">
                    <a16:creationId xmlns:a16="http://schemas.microsoft.com/office/drawing/2014/main" id="{F5938338-D49E-4348-9E88-BF380BB82201}"/>
                  </a:ext>
                </a:extLst>
              </p:cNvPr>
              <p:cNvSpPr txBox="1"/>
              <p:nvPr/>
            </p:nvSpPr>
            <p:spPr>
              <a:xfrm>
                <a:off x="4152900" y="876299"/>
                <a:ext cx="1168915" cy="531659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100" b="1" dirty="0">
                    <a:ln w="12700" cap="flat" cmpd="sng" algn="ctr">
                      <a:solidFill>
                        <a:srgbClr val="FFC000"/>
                      </a:solidFill>
                      <a:prstDash val="solid"/>
                      <a:round/>
                    </a:ln>
                    <a:gradFill>
                      <a:gsLst>
                        <a:gs pos="0">
                          <a:srgbClr val="FFC000"/>
                        </a:gs>
                        <a:gs pos="4000">
                          <a:srgbClr val="FFD966"/>
                        </a:gs>
                        <a:gs pos="87000">
                          <a:srgbClr val="FFF2CC"/>
                        </a:gs>
                      </a:gsLst>
                      <a:lin ang="5400000" scaled="0"/>
                    </a:gradFill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Fine tuner axis</a:t>
                </a:r>
                <a:endParaRPr lang="en-IN" sz="1100" b="1" dirty="0">
                  <a:ln/>
                  <a:solidFill>
                    <a:schemeClr val="accent4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1E2BD832-BEB4-44AA-AD30-B76B22D59161}"/>
                  </a:ext>
                </a:extLst>
              </p:cNvPr>
              <p:cNvCxnSpPr/>
              <p:nvPr/>
            </p:nvCxnSpPr>
            <p:spPr>
              <a:xfrm>
                <a:off x="0" y="0"/>
                <a:ext cx="4775200" cy="1587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FEF0C41E-C87D-43A4-9B38-644F285A418C}"/>
                  </a:ext>
                </a:extLst>
              </p:cNvPr>
              <p:cNvCxnSpPr/>
              <p:nvPr/>
            </p:nvCxnSpPr>
            <p:spPr>
              <a:xfrm>
                <a:off x="4175760" y="274320"/>
                <a:ext cx="558800" cy="4571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9" name="Text Box 2">
                <a:extLst>
                  <a:ext uri="{FF2B5EF4-FFF2-40B4-BE49-F238E27FC236}">
                    <a16:creationId xmlns:a16="http://schemas.microsoft.com/office/drawing/2014/main" id="{BBC9DE33-2087-43C1-9946-8220C3792E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6700" y="266700"/>
                <a:ext cx="831850" cy="386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100" b="1" dirty="0">
                    <a:ln w="12700" cap="flat" cmpd="sng" algn="ctr">
                      <a:solidFill>
                        <a:srgbClr val="FFC000"/>
                      </a:solidFill>
                      <a:prstDash val="solid"/>
                      <a:round/>
                    </a:ln>
                    <a:gradFill>
                      <a:gsLst>
                        <a:gs pos="0">
                          <a:srgbClr val="FFC000"/>
                        </a:gs>
                        <a:gs pos="4000">
                          <a:srgbClr val="FFD966"/>
                        </a:gs>
                        <a:gs pos="87000">
                          <a:srgbClr val="FFF2CC"/>
                        </a:gs>
                      </a:gsLst>
                      <a:lin ang="5400000" scaled="0"/>
                    </a:gra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d = 4.4 cm</a:t>
                </a:r>
                <a:endParaRPr lang="en-IN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</p:txBody>
          </p:sp>
          <p:sp>
            <p:nvSpPr>
              <p:cNvPr id="10" name="Text Box 2">
                <a:extLst>
                  <a:ext uri="{FF2B5EF4-FFF2-40B4-BE49-F238E27FC236}">
                    <a16:creationId xmlns:a16="http://schemas.microsoft.com/office/drawing/2014/main" id="{37381C4E-DA49-435E-A47F-0E7270D97E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7360" y="114300"/>
                <a:ext cx="882650" cy="386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100" b="1">
                    <a:ln w="12700" cap="flat" cmpd="sng" algn="ctr">
                      <a:solidFill>
                        <a:srgbClr val="FFC000"/>
                      </a:solidFill>
                      <a:prstDash val="solid"/>
                      <a:round/>
                    </a:ln>
                    <a:gradFill>
                      <a:gsLst>
                        <a:gs pos="0">
                          <a:srgbClr val="FFC000"/>
                        </a:gs>
                        <a:gs pos="4000">
                          <a:srgbClr val="FFD966"/>
                        </a:gs>
                        <a:gs pos="87000">
                          <a:srgbClr val="FFF2CC"/>
                        </a:gs>
                      </a:gsLst>
                      <a:lin ang="5400000" scaled="0"/>
                    </a:gra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L = 34.5 cm</a:t>
                </a:r>
                <a:endParaRPr lang="en-IN" sz="110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</p:txBody>
          </p:sp>
          <p:sp>
            <p:nvSpPr>
              <p:cNvPr id="11" name="Text Box 2">
                <a:extLst>
                  <a:ext uri="{FF2B5EF4-FFF2-40B4-BE49-F238E27FC236}">
                    <a16:creationId xmlns:a16="http://schemas.microsoft.com/office/drawing/2014/main" id="{87702704-BCD5-456C-AF73-61A59CD844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6140" y="1242060"/>
                <a:ext cx="717550" cy="570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100" b="1" dirty="0">
                    <a:ln w="12700" cap="flat" cmpd="sng" algn="ctr">
                      <a:solidFill>
                        <a:srgbClr val="FFC000"/>
                      </a:solidFill>
                      <a:prstDash val="solid"/>
                      <a:round/>
                    </a:ln>
                    <a:gradFill>
                      <a:gsLst>
                        <a:gs pos="0">
                          <a:srgbClr val="FFC000"/>
                        </a:gs>
                        <a:gs pos="4000">
                          <a:srgbClr val="FFD966"/>
                        </a:gs>
                        <a:gs pos="87000">
                          <a:srgbClr val="FFF2CC"/>
                        </a:gs>
                      </a:gsLst>
                      <a:lin ang="5400000" scaled="0"/>
                    </a:gra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Load (51.6 g)</a:t>
                </a:r>
                <a:endParaRPr lang="en-IN" sz="1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Mangal" panose="02040503050203030202" pitchFamily="18" charset="0"/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50E2F1C0-0B03-4F4C-BC4E-28C8BFF32B13}"/>
                  </a:ext>
                </a:extLst>
              </p:cNvPr>
              <p:cNvCxnSpPr/>
              <p:nvPr/>
            </p:nvCxnSpPr>
            <p:spPr>
              <a:xfrm flipV="1">
                <a:off x="3680460" y="1059180"/>
                <a:ext cx="412750" cy="2222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8F64DCA-990F-49D5-ADE0-203D47E20C2D}"/>
                  </a:ext>
                </a:extLst>
              </p:cNvPr>
              <p:cNvCxnSpPr/>
              <p:nvPr/>
            </p:nvCxnSpPr>
            <p:spPr>
              <a:xfrm flipV="1">
                <a:off x="4876800" y="312420"/>
                <a:ext cx="177800" cy="5518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62774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D08C-1F08-4F95-9F7B-6039DD53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nkGothic Md BT"/>
              </a:rPr>
              <a:t>Basic Idea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BankGothic Md B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AD3E7-EB86-49E2-AA3E-1B71EB650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 is to rotate the right ascension fine tuning knob with help of </a:t>
            </a:r>
            <a:r>
              <a:rPr lang="en-US" dirty="0">
                <a:solidFill>
                  <a:srgbClr val="00B050"/>
                </a:solidFill>
              </a:rPr>
              <a:t>motor</a:t>
            </a:r>
          </a:p>
          <a:p>
            <a:r>
              <a:rPr lang="en-US" dirty="0"/>
              <a:t>Using a </a:t>
            </a:r>
            <a:r>
              <a:rPr lang="en-US" dirty="0">
                <a:solidFill>
                  <a:srgbClr val="00B050"/>
                </a:solidFill>
              </a:rPr>
              <a:t>microprocessor</a:t>
            </a:r>
            <a:r>
              <a:rPr lang="en-US" dirty="0"/>
              <a:t> to control angular speed and the direction of rotation of the motor</a:t>
            </a:r>
          </a:p>
          <a:p>
            <a:r>
              <a:rPr lang="en-US" dirty="0"/>
              <a:t>All above components are kept inside a box out of which power wires come out.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B050"/>
                </a:solidFill>
              </a:rPr>
              <a:t>battery</a:t>
            </a:r>
            <a:r>
              <a:rPr lang="en-US" dirty="0"/>
              <a:t> to power the entire circuit </a:t>
            </a:r>
          </a:p>
        </p:txBody>
      </p:sp>
    </p:spTree>
    <p:extLst>
      <p:ext uri="{BB962C8B-B14F-4D97-AF65-F5344CB8AC3E}">
        <p14:creationId xmlns:p14="http://schemas.microsoft.com/office/powerpoint/2010/main" val="604649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F33FB0-B838-4A67-8DD8-2A90EC10A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25" y="16776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nkGothic Md BT"/>
              </a:rPr>
              <a:t>Details of the model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BankGothic Md B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DC94C7-45BC-4A78-B82C-772878484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13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Motor should be able to provide sufficient </a:t>
            </a:r>
            <a:r>
              <a:rPr lang="en-US" dirty="0">
                <a:solidFill>
                  <a:srgbClr val="00B050"/>
                </a:solidFill>
              </a:rPr>
              <a:t>torque (1.56 kg cm*) and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precision (1.8⁰ in 3sec). </a:t>
            </a:r>
            <a:r>
              <a:rPr lang="en-US" dirty="0"/>
              <a:t>So we are using a Stepper motor – </a:t>
            </a:r>
            <a:r>
              <a:rPr lang="en-US" dirty="0">
                <a:solidFill>
                  <a:srgbClr val="00B050"/>
                </a:solidFill>
              </a:rPr>
              <a:t>NEMA 17 </a:t>
            </a:r>
            <a:r>
              <a:rPr lang="en-US" dirty="0"/>
              <a:t>(rated torque : </a:t>
            </a:r>
            <a:r>
              <a:rPr lang="en-US" dirty="0">
                <a:solidFill>
                  <a:srgbClr val="00B050"/>
                </a:solidFill>
              </a:rPr>
              <a:t>4.2 kg cm*</a:t>
            </a:r>
            <a:r>
              <a:rPr lang="en-US" dirty="0"/>
              <a:t>) </a:t>
            </a:r>
          </a:p>
          <a:p>
            <a:r>
              <a:rPr lang="en-US" dirty="0"/>
              <a:t>We are using </a:t>
            </a:r>
            <a:r>
              <a:rPr lang="en-US" dirty="0">
                <a:solidFill>
                  <a:srgbClr val="00B050"/>
                </a:solidFill>
              </a:rPr>
              <a:t>Arduino Nano and Stepper motor driver – A4988</a:t>
            </a:r>
            <a:r>
              <a:rPr lang="en-US" dirty="0"/>
              <a:t> to program the speed of the motor.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3D3E77-2E27-40DB-BBFB-3090CDB1C590}"/>
              </a:ext>
            </a:extLst>
          </p:cNvPr>
          <p:cNvSpPr txBox="1"/>
          <p:nvPr/>
        </p:nvSpPr>
        <p:spPr>
          <a:xfrm>
            <a:off x="665825" y="6320901"/>
            <a:ext cx="955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 Torque in motors is measured in kg cm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47DD32-FB89-477D-925E-B96B86F89D2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951" y="3670917"/>
            <a:ext cx="2512379" cy="2649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8FA04C-24FF-4811-8759-5E645620A79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735" y="3812134"/>
            <a:ext cx="2141220" cy="2141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AE01B6-8B66-4EEF-B85F-5C0BCF1758F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893" y="3814353"/>
            <a:ext cx="2141220" cy="2141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5419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8498-E3D8-442B-8AE7-3E9C0BBD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nkGothic Md BT"/>
              </a:rPr>
              <a:t>Details of the model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BankGothic Md B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E29EB-4C37-43C3-AD2A-142A95FE1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Battery installation must not be complicated so that old battery can be easily replaced. We are using </a:t>
            </a:r>
            <a:r>
              <a:rPr lang="en-US" dirty="0">
                <a:solidFill>
                  <a:srgbClr val="00B050"/>
                </a:solidFill>
              </a:rPr>
              <a:t>Li Polymer 11.1 V 3500mAh.</a:t>
            </a:r>
            <a:endParaRPr lang="en-US" dirty="0"/>
          </a:p>
          <a:p>
            <a:r>
              <a:rPr lang="en-US" dirty="0"/>
              <a:t>User should have the switch to </a:t>
            </a:r>
            <a:r>
              <a:rPr lang="en-US" dirty="0">
                <a:solidFill>
                  <a:srgbClr val="00B050"/>
                </a:solidFill>
              </a:rPr>
              <a:t>change the direction of rotation.</a:t>
            </a:r>
            <a:r>
              <a:rPr lang="en-US" dirty="0"/>
              <a:t>  Due the symmetry of the tripod stand the user may attach the motor on any two sides of the fine tuner axis.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7350F-C71B-4F62-8B45-54013299D6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873" y="4815211"/>
            <a:ext cx="3037089" cy="2042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1143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C050-73C7-4634-A68B-B653661E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55" y="45071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BankGothic Md BT"/>
              </a:rPr>
              <a:t>Design of Box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B3B344-C6CA-4D24-99A3-5C8672812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055" y="122633"/>
            <a:ext cx="651245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57082B-914A-4FB4-8FB7-A4303438B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8520"/>
            <a:ext cx="6233160" cy="34594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B3F193-2A5B-4888-98A9-701BC9418DF0}"/>
              </a:ext>
            </a:extLst>
          </p:cNvPr>
          <p:cNvSpPr txBox="1"/>
          <p:nvPr/>
        </p:nvSpPr>
        <p:spPr>
          <a:xfrm>
            <a:off x="8029749" y="4140976"/>
            <a:ext cx="304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Ventilation holes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D501B6-6E1D-411F-8349-43FA65C3DE71}"/>
              </a:ext>
            </a:extLst>
          </p:cNvPr>
          <p:cNvSpPr txBox="1"/>
          <p:nvPr/>
        </p:nvSpPr>
        <p:spPr>
          <a:xfrm>
            <a:off x="6371617" y="5535038"/>
            <a:ext cx="1352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Studs to screw the circuit securely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E5DF1D-B005-4905-892A-EA0AF2A5F73E}"/>
              </a:ext>
            </a:extLst>
          </p:cNvPr>
          <p:cNvSpPr txBox="1"/>
          <p:nvPr/>
        </p:nvSpPr>
        <p:spPr>
          <a:xfrm>
            <a:off x="6371617" y="4241260"/>
            <a:ext cx="1118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Walls to hold motor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8CCD6C-0948-4E86-B640-537F34428F4F}"/>
              </a:ext>
            </a:extLst>
          </p:cNvPr>
          <p:cNvSpPr txBox="1"/>
          <p:nvPr/>
        </p:nvSpPr>
        <p:spPr>
          <a:xfrm>
            <a:off x="9928697" y="357157"/>
            <a:ext cx="2529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Lid</a:t>
            </a:r>
          </a:p>
          <a:p>
            <a:r>
              <a:rPr lang="en-IN" sz="2000" dirty="0"/>
              <a:t>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24372B-933A-443A-9ED9-62E16DC83332}"/>
              </a:ext>
            </a:extLst>
          </p:cNvPr>
          <p:cNvCxnSpPr/>
          <p:nvPr/>
        </p:nvCxnSpPr>
        <p:spPr>
          <a:xfrm flipH="1">
            <a:off x="3116580" y="4510308"/>
            <a:ext cx="3255037" cy="100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767B28-DF6D-4A3A-BEFC-0E12E057E9C5}"/>
              </a:ext>
            </a:extLst>
          </p:cNvPr>
          <p:cNvCxnSpPr>
            <a:stCxn id="4" idx="1"/>
          </p:cNvCxnSpPr>
          <p:nvPr/>
        </p:nvCxnSpPr>
        <p:spPr>
          <a:xfrm flipH="1">
            <a:off x="5679546" y="6135203"/>
            <a:ext cx="692071" cy="236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3CD1DD-1F6F-492B-81B7-BC65D54E30AA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951379" y="3956629"/>
            <a:ext cx="1420238" cy="2178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482AED-29DF-4477-8CFE-84D5C59AC259}"/>
              </a:ext>
            </a:extLst>
          </p:cNvPr>
          <p:cNvCxnSpPr>
            <a:cxnSpLocks/>
          </p:cNvCxnSpPr>
          <p:nvPr/>
        </p:nvCxnSpPr>
        <p:spPr>
          <a:xfrm flipH="1" flipV="1">
            <a:off x="8837089" y="2717024"/>
            <a:ext cx="24809" cy="1524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4E11A5-E4F0-473A-A945-8DF9D70F476B}"/>
              </a:ext>
            </a:extLst>
          </p:cNvPr>
          <p:cNvCxnSpPr/>
          <p:nvPr/>
        </p:nvCxnSpPr>
        <p:spPr>
          <a:xfrm flipV="1">
            <a:off x="8861898" y="3039495"/>
            <a:ext cx="768485" cy="1274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B0AEB47-AD82-428E-90AC-8494F1CC757B}"/>
              </a:ext>
            </a:extLst>
          </p:cNvPr>
          <p:cNvSpPr/>
          <p:nvPr/>
        </p:nvSpPr>
        <p:spPr>
          <a:xfrm>
            <a:off x="329196" y="1235569"/>
            <a:ext cx="55747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All the components including the box should be </a:t>
            </a:r>
            <a:r>
              <a:rPr lang="en-US" sz="2400" dirty="0">
                <a:solidFill>
                  <a:srgbClr val="00B050"/>
                </a:solidFill>
              </a:rPr>
              <a:t>light weight</a:t>
            </a:r>
            <a:r>
              <a:rPr lang="en-US" sz="2400" dirty="0"/>
              <a:t> so that it does not damage the stand or disturb the alignment of any axis. Thus, we planned to 3-D print the box.</a:t>
            </a:r>
          </a:p>
        </p:txBody>
      </p:sp>
    </p:spTree>
    <p:extLst>
      <p:ext uri="{BB962C8B-B14F-4D97-AF65-F5344CB8AC3E}">
        <p14:creationId xmlns:p14="http://schemas.microsoft.com/office/powerpoint/2010/main" val="4245091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C021-9CE1-44F0-AEA4-22A5B854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BankGothic Md BT"/>
              </a:rPr>
              <a:t>Circuit Diagram</a:t>
            </a:r>
            <a:endParaRPr lang="en-IN" dirty="0"/>
          </a:p>
        </p:txBody>
      </p:sp>
      <p:pic>
        <p:nvPicPr>
          <p:cNvPr id="42" name="Content Placeholder 41">
            <a:extLst>
              <a:ext uri="{FF2B5EF4-FFF2-40B4-BE49-F238E27FC236}">
                <a16:creationId xmlns:a16="http://schemas.microsoft.com/office/drawing/2014/main" id="{41CF02CE-356D-4681-A357-349F27FAF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454" y="1880419"/>
            <a:ext cx="7162823" cy="4753744"/>
          </a:xfr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342685-6278-469B-83C9-E2C8FAEDB7DB}"/>
              </a:ext>
            </a:extLst>
          </p:cNvPr>
          <p:cNvCxnSpPr/>
          <p:nvPr/>
        </p:nvCxnSpPr>
        <p:spPr>
          <a:xfrm>
            <a:off x="1507787" y="2616740"/>
            <a:ext cx="1536970" cy="7393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07CB503-A8B2-468D-A642-4CA6CAC967D1}"/>
              </a:ext>
            </a:extLst>
          </p:cNvPr>
          <p:cNvSpPr txBox="1"/>
          <p:nvPr/>
        </p:nvSpPr>
        <p:spPr>
          <a:xfrm>
            <a:off x="301943" y="2247408"/>
            <a:ext cx="149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Arduino Nano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C40AB0F-C3FB-4DCD-8006-E23398963EC9}"/>
              </a:ext>
            </a:extLst>
          </p:cNvPr>
          <p:cNvCxnSpPr/>
          <p:nvPr/>
        </p:nvCxnSpPr>
        <p:spPr>
          <a:xfrm flipH="1" flipV="1">
            <a:off x="4046706" y="5544766"/>
            <a:ext cx="1118681" cy="252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4212DEA-912D-4594-A449-08E52D0040A8}"/>
              </a:ext>
            </a:extLst>
          </p:cNvPr>
          <p:cNvSpPr txBox="1"/>
          <p:nvPr/>
        </p:nvSpPr>
        <p:spPr>
          <a:xfrm>
            <a:off x="4958277" y="5797685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11.1 V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DB6A68E-AE6E-4E2C-ACCE-FA0067BDDF2F}"/>
              </a:ext>
            </a:extLst>
          </p:cNvPr>
          <p:cNvCxnSpPr/>
          <p:nvPr/>
        </p:nvCxnSpPr>
        <p:spPr>
          <a:xfrm flipH="1">
            <a:off x="7315200" y="1974715"/>
            <a:ext cx="369651" cy="457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CE79022-4CA7-4AD1-8F29-5A854253664B}"/>
              </a:ext>
            </a:extLst>
          </p:cNvPr>
          <p:cNvCxnSpPr/>
          <p:nvPr/>
        </p:nvCxnSpPr>
        <p:spPr>
          <a:xfrm flipH="1">
            <a:off x="7607030" y="1974715"/>
            <a:ext cx="77821" cy="457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C44216E-1752-4F07-BB95-A5FC4A4A5E76}"/>
              </a:ext>
            </a:extLst>
          </p:cNvPr>
          <p:cNvSpPr txBox="1"/>
          <p:nvPr/>
        </p:nvSpPr>
        <p:spPr>
          <a:xfrm>
            <a:off x="7500025" y="1690688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Led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A3369415-2CFF-4298-BDCD-B3E8F4804029}"/>
              </a:ext>
            </a:extLst>
          </p:cNvPr>
          <p:cNvSpPr/>
          <p:nvPr/>
        </p:nvSpPr>
        <p:spPr>
          <a:xfrm rot="16200000">
            <a:off x="5127087" y="1531641"/>
            <a:ext cx="284028" cy="519692"/>
          </a:xfrm>
          <a:prstGeom prst="rightBrace">
            <a:avLst>
              <a:gd name="adj1" fmla="val 37229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FF4030E-00F5-4F87-B180-C02EA9CE1D3E}"/>
              </a:ext>
            </a:extLst>
          </p:cNvPr>
          <p:cNvCxnSpPr>
            <a:cxnSpLocks/>
          </p:cNvCxnSpPr>
          <p:nvPr/>
        </p:nvCxnSpPr>
        <p:spPr>
          <a:xfrm flipV="1">
            <a:off x="4250601" y="1721796"/>
            <a:ext cx="836965" cy="252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88E9C6E-42AC-4417-A0D2-384F15FEF484}"/>
              </a:ext>
            </a:extLst>
          </p:cNvPr>
          <p:cNvSpPr txBox="1"/>
          <p:nvPr/>
        </p:nvSpPr>
        <p:spPr>
          <a:xfrm>
            <a:off x="3168911" y="186610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Motor pins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0AAAAEE-FF30-46F0-99FD-349169A5AAD1}"/>
              </a:ext>
            </a:extLst>
          </p:cNvPr>
          <p:cNvCxnSpPr/>
          <p:nvPr/>
        </p:nvCxnSpPr>
        <p:spPr>
          <a:xfrm flipH="1" flipV="1">
            <a:off x="5953328" y="4046706"/>
            <a:ext cx="1546697" cy="13618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9B1A3A2-EE19-4BBE-93FC-C78373686852}"/>
              </a:ext>
            </a:extLst>
          </p:cNvPr>
          <p:cNvSpPr txBox="1"/>
          <p:nvPr/>
        </p:nvSpPr>
        <p:spPr>
          <a:xfrm>
            <a:off x="7456251" y="5275144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A4988 driver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C4F4C2EB-724F-463A-8E12-1907A191DA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52555" y="3288458"/>
            <a:ext cx="2393002" cy="281592"/>
          </a:xfrm>
          <a:prstGeom prst="bentConnector3">
            <a:avLst>
              <a:gd name="adj1" fmla="val 9471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F7F949D-2B1B-4FDC-9DAE-D16FC6832F39}"/>
              </a:ext>
            </a:extLst>
          </p:cNvPr>
          <p:cNvSpPr txBox="1"/>
          <p:nvPr/>
        </p:nvSpPr>
        <p:spPr>
          <a:xfrm>
            <a:off x="9445557" y="3098727"/>
            <a:ext cx="132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Push button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A255F3E-29E8-4ACC-BEDB-5EB666B77657}"/>
              </a:ext>
            </a:extLst>
          </p:cNvPr>
          <p:cNvSpPr txBox="1">
            <a:spLocks/>
          </p:cNvSpPr>
          <p:nvPr/>
        </p:nvSpPr>
        <p:spPr>
          <a:xfrm>
            <a:off x="9085556" y="6208160"/>
            <a:ext cx="2943687" cy="615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>
                <a:hlinkClick r:id="rId3" action="ppaction://hlinkfile"/>
              </a:rPr>
              <a:t>stepper\code.docx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0540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B9AD-32E4-4EAE-95A7-0B10D62B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  <a:latin typeface="Copperplate Gothic Bold" panose="020E0705020206020404" pitchFamily="34" charset="0"/>
              </a:rPr>
              <a:t>Future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CCE02-5823-498E-BF71-9C297877A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Different modes for tracking of planets</a:t>
            </a:r>
          </a:p>
          <a:p>
            <a:r>
              <a:rPr lang="en-IN" dirty="0"/>
              <a:t>More Precision</a:t>
            </a:r>
          </a:p>
          <a:p>
            <a:r>
              <a:rPr lang="en-IN" dirty="0"/>
              <a:t>More versatile </a:t>
            </a:r>
            <a:r>
              <a:rPr lang="en-IN" dirty="0" err="1"/>
              <a:t>w.r.t.</a:t>
            </a:r>
            <a:r>
              <a:rPr lang="en-IN" dirty="0"/>
              <a:t> different tripod stands</a:t>
            </a:r>
          </a:p>
          <a:p>
            <a:r>
              <a:rPr lang="en-IN" dirty="0"/>
              <a:t>Automation of other axes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4597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D7AAA-01E8-4E33-B16B-EE15907A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0085"/>
            <a:ext cx="12192000" cy="858915"/>
          </a:xfrm>
        </p:spPr>
        <p:txBody>
          <a:bodyPr>
            <a:normAutofit/>
          </a:bodyPr>
          <a:lstStyle/>
          <a:p>
            <a:pPr algn="ctr"/>
            <a:r>
              <a:rPr lang="en-IN" sz="5000" dirty="0">
                <a:solidFill>
                  <a:srgbClr val="0070C0"/>
                </a:solidFill>
                <a:latin typeface="Copperplate Gothic Bold" panose="020E0705020206020404" pitchFamily="34" charset="0"/>
              </a:rPr>
              <a:t>Thankyou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F101F-33F3-4F47-93C8-5380D0674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4147127"/>
            <a:ext cx="12192000" cy="2121356"/>
          </a:xfrm>
        </p:spPr>
        <p:txBody>
          <a:bodyPr>
            <a:normAutofit fontScale="92500" lnSpcReduction="20000"/>
          </a:bodyPr>
          <a:lstStyle/>
          <a:p>
            <a:pPr algn="ctr"/>
            <a:endParaRPr lang="en-IN" dirty="0"/>
          </a:p>
          <a:p>
            <a:pPr algn="ctr"/>
            <a:endParaRPr lang="en-IN" sz="2400" dirty="0"/>
          </a:p>
          <a:p>
            <a:pPr algn="ctr"/>
            <a:r>
              <a:rPr lang="en-IN" sz="2400" dirty="0"/>
              <a:t>Special Thanks To Faculty Advisors:</a:t>
            </a:r>
          </a:p>
          <a:p>
            <a:pPr algn="ctr"/>
            <a:r>
              <a:rPr lang="en-IN" sz="2400" dirty="0"/>
              <a:t> Prof. D. Narsimha</a:t>
            </a:r>
          </a:p>
          <a:p>
            <a:pPr algn="ctr"/>
            <a:r>
              <a:rPr lang="en-IN" sz="2400" dirty="0"/>
              <a:t> Prof. Sangamesh Deepak</a:t>
            </a:r>
          </a:p>
          <a:p>
            <a:pPr algn="ctr"/>
            <a:r>
              <a:rPr lang="en-I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248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123C-F258-41FF-94F1-5574AD52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7547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BankGothic Md BT" panose="020B080702020306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3BE4C-5DB9-4767-BFBB-A1C85BE64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Telescope</a:t>
            </a:r>
            <a:r>
              <a:rPr lang="en-IN" dirty="0"/>
              <a:t> : Celestron Astromaster 114 </a:t>
            </a:r>
            <a:r>
              <a:rPr lang="en-IN" dirty="0" err="1"/>
              <a:t>eq</a:t>
            </a:r>
            <a:r>
              <a:rPr lang="en-IN" dirty="0"/>
              <a:t> reflector telescope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2" descr="Image result for celestron astromaster 114 eq reflector telescope with details">
            <a:extLst>
              <a:ext uri="{FF2B5EF4-FFF2-40B4-BE49-F238E27FC236}">
                <a16:creationId xmlns:a16="http://schemas.microsoft.com/office/drawing/2014/main" id="{B7363E65-2A74-4E3C-A7A0-13A91ABD8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479" y="2526960"/>
            <a:ext cx="4351338" cy="407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19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123C-F258-41FF-94F1-5574AD52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7547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BankGothic Md BT" panose="020B080702020306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3BE4C-5DB9-4767-BFBB-A1C85BE64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i="1" u="sng" dirty="0"/>
              <a:t>Tripod Stand </a:t>
            </a:r>
            <a:r>
              <a:rPr lang="en-IN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Scope and Mount head sit on 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Height Adjustment.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Central  Accessory Tray to be set</a:t>
            </a:r>
          </a:p>
          <a:p>
            <a:pPr marL="0" indent="0">
              <a:buNone/>
            </a:pPr>
            <a:r>
              <a:rPr lang="en-IN" dirty="0"/>
              <a:t>    to fix this.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CA4A3B5-9A57-4ED9-AD7A-D54362796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251" y="1402672"/>
            <a:ext cx="4207911" cy="519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9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123C-F258-41FF-94F1-5574AD52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7547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BankGothic Md BT" panose="020B080702020306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3BE4C-5DB9-4767-BFBB-A1C85BE64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470"/>
            <a:ext cx="10515600" cy="484720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i="1" u="sng" dirty="0"/>
              <a:t>Right Ascension</a:t>
            </a:r>
            <a:r>
              <a:rPr lang="en-IN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It locates where a star is along the</a:t>
            </a:r>
          </a:p>
          <a:p>
            <a:pPr marL="0" indent="0">
              <a:buNone/>
            </a:pPr>
            <a:r>
              <a:rPr lang="en-IN" sz="2400" dirty="0"/>
              <a:t>    celestial equator.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Zero point(Vernal Equinox) is chosen to be</a:t>
            </a:r>
          </a:p>
          <a:p>
            <a:pPr marL="0" indent="0">
              <a:buNone/>
            </a:pPr>
            <a:r>
              <a:rPr lang="en-IN" sz="2400" dirty="0"/>
              <a:t>    where the line straight down from the </a:t>
            </a:r>
          </a:p>
          <a:p>
            <a:pPr marL="0" indent="0">
              <a:buNone/>
            </a:pPr>
            <a:r>
              <a:rPr lang="en-IN" sz="2400" dirty="0"/>
              <a:t>    Greenwich observatory in England </a:t>
            </a:r>
          </a:p>
          <a:p>
            <a:pPr marL="0" indent="0">
              <a:buNone/>
            </a:pPr>
            <a:r>
              <a:rPr lang="en-IN" sz="2400" dirty="0"/>
              <a:t>    meets the equator.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Follow an hour circle straight down from</a:t>
            </a:r>
          </a:p>
          <a:p>
            <a:pPr marL="0" indent="0">
              <a:buNone/>
            </a:pPr>
            <a:r>
              <a:rPr lang="en-IN" sz="2400" dirty="0"/>
              <a:t>    star to celestial equator to get RA of star.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The angle from vernal equinox eastward to the foot of that hour circle is the star’s RA.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It is measured </a:t>
            </a:r>
            <a:r>
              <a:rPr lang="en-IN" sz="2400"/>
              <a:t>in hours ,minutes and seconds(1hr = 15 ̊).</a:t>
            </a:r>
            <a:endParaRPr lang="en-IN" sz="24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3632B5-7531-4E21-8F43-A4A2ADEAD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83" y="1933205"/>
            <a:ext cx="54292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5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07CF49-8D3F-4A22-9B37-3B6876C67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918" y="2183536"/>
            <a:ext cx="3393952" cy="27593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26A1D6-F505-4F84-8526-3B0DD3AE52F7}"/>
              </a:ext>
            </a:extLst>
          </p:cNvPr>
          <p:cNvSpPr txBox="1"/>
          <p:nvPr/>
        </p:nvSpPr>
        <p:spPr>
          <a:xfrm>
            <a:off x="568171" y="568171"/>
            <a:ext cx="877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Copperplate Gothic Bold" panose="020E0705020206020404" pitchFamily="34" charset="0"/>
              </a:rPr>
              <a:t>AXIS IN TELESCOPE</a:t>
            </a:r>
            <a:endParaRPr lang="en-IN" sz="2800" dirty="0">
              <a:solidFill>
                <a:srgbClr val="0070C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5D9D3-7755-4D57-8B36-D53220A22404}"/>
              </a:ext>
            </a:extLst>
          </p:cNvPr>
          <p:cNvSpPr txBox="1"/>
          <p:nvPr/>
        </p:nvSpPr>
        <p:spPr>
          <a:xfrm>
            <a:off x="7096217" y="4200903"/>
            <a:ext cx="448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MOTION IN DECLINATION(declination axis)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961AF-06D2-40A4-A563-42B2C0D672A6}"/>
              </a:ext>
            </a:extLst>
          </p:cNvPr>
          <p:cNvSpPr txBox="1"/>
          <p:nvPr/>
        </p:nvSpPr>
        <p:spPr>
          <a:xfrm>
            <a:off x="7096217" y="2384537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MOTION IN RIGHT ASCENSION(polar axis)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E8EEFA-DAFA-45A0-A84D-76734B38FCF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498454" y="2569203"/>
            <a:ext cx="597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04DBF8-7E47-4E2F-A6A5-C4DDA4295047}"/>
              </a:ext>
            </a:extLst>
          </p:cNvPr>
          <p:cNvCxnSpPr/>
          <p:nvPr/>
        </p:nvCxnSpPr>
        <p:spPr>
          <a:xfrm>
            <a:off x="6276513" y="4200903"/>
            <a:ext cx="949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94F916-6B4C-419B-B24B-CC8DDA80AA08}"/>
              </a:ext>
            </a:extLst>
          </p:cNvPr>
          <p:cNvSpPr txBox="1"/>
          <p:nvPr/>
        </p:nvSpPr>
        <p:spPr>
          <a:xfrm>
            <a:off x="648070" y="5548544"/>
            <a:ext cx="10715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Since the angle of declination of trajectory of a given star does not change so once fixed we need not to change the angle of declination.</a:t>
            </a:r>
          </a:p>
          <a:p>
            <a:r>
              <a:rPr lang="en-IN" dirty="0"/>
              <a:t>So we need to move only Right Ascension.</a:t>
            </a:r>
          </a:p>
        </p:txBody>
      </p:sp>
    </p:spTree>
    <p:extLst>
      <p:ext uri="{BB962C8B-B14F-4D97-AF65-F5344CB8AC3E}">
        <p14:creationId xmlns:p14="http://schemas.microsoft.com/office/powerpoint/2010/main" val="1375206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5E5D75-2F1B-4A3E-832F-5C4465ED5270}"/>
              </a:ext>
            </a:extLst>
          </p:cNvPr>
          <p:cNvSpPr txBox="1"/>
          <p:nvPr/>
        </p:nvSpPr>
        <p:spPr>
          <a:xfrm>
            <a:off x="692867" y="4551235"/>
            <a:ext cx="116609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I can see the star on focus only if--</a:t>
            </a:r>
          </a:p>
          <a:p>
            <a:r>
              <a:rPr lang="en-US" dirty="0"/>
              <a:t>	(rate of rotation of earth)=(rate of rotation of my telescope)  but in opposite direction.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: We can’t use this calculations for planets as planets nearby and they are revolving around sun.</a:t>
            </a:r>
          </a:p>
          <a:p>
            <a:r>
              <a:rPr lang="en-US" dirty="0"/>
              <a:t>              Since stars are quite far away their motion can be neglected.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BEC315-3125-40DE-AA07-3F3302C6D90D}"/>
              </a:ext>
            </a:extLst>
          </p:cNvPr>
          <p:cNvGrpSpPr/>
          <p:nvPr/>
        </p:nvGrpSpPr>
        <p:grpSpPr>
          <a:xfrm>
            <a:off x="692867" y="228718"/>
            <a:ext cx="6888639" cy="4017710"/>
            <a:chOff x="692867" y="228718"/>
            <a:chExt cx="6888639" cy="40177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7F2F908-6570-4EC7-BC5D-9215CB645350}"/>
                </a:ext>
              </a:extLst>
            </p:cNvPr>
            <p:cNvGrpSpPr/>
            <p:nvPr/>
          </p:nvGrpSpPr>
          <p:grpSpPr>
            <a:xfrm>
              <a:off x="692867" y="228718"/>
              <a:ext cx="6888639" cy="3556584"/>
              <a:chOff x="692867" y="255351"/>
              <a:chExt cx="6888639" cy="3556584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4D507D-C607-4465-864B-5E9CAA31D08D}"/>
                  </a:ext>
                </a:extLst>
              </p:cNvPr>
              <p:cNvSpPr txBox="1"/>
              <p:nvPr/>
            </p:nvSpPr>
            <p:spPr>
              <a:xfrm>
                <a:off x="4610492" y="1344659"/>
                <a:ext cx="26395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Suppose telescope rotation</a:t>
                </a:r>
                <a:endParaRPr lang="en-IN" dirty="0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7DE0A462-B87B-4F3A-9636-8EA487CF8484}"/>
                  </a:ext>
                </a:extLst>
              </p:cNvPr>
              <p:cNvGrpSpPr/>
              <p:nvPr/>
            </p:nvGrpSpPr>
            <p:grpSpPr>
              <a:xfrm>
                <a:off x="692867" y="255351"/>
                <a:ext cx="6888639" cy="3556584"/>
                <a:chOff x="692867" y="255351"/>
                <a:chExt cx="6888639" cy="3556584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FC652DD-4E36-43F2-8D73-4D4AB3650D56}"/>
                    </a:ext>
                  </a:extLst>
                </p:cNvPr>
                <p:cNvSpPr txBox="1"/>
                <p:nvPr/>
              </p:nvSpPr>
              <p:spPr>
                <a:xfrm>
                  <a:off x="4610492" y="2841337"/>
                  <a:ext cx="29710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Earth rotation</a:t>
                  </a:r>
                  <a:endParaRPr lang="en-IN" dirty="0"/>
                </a:p>
              </p:txBody>
            </p:sp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63DE6EA4-BDF9-4B8A-8D4D-F5EFE37B319B}"/>
                    </a:ext>
                  </a:extLst>
                </p:cNvPr>
                <p:cNvGrpSpPr/>
                <p:nvPr/>
              </p:nvGrpSpPr>
              <p:grpSpPr>
                <a:xfrm>
                  <a:off x="692867" y="255351"/>
                  <a:ext cx="3962404" cy="3556584"/>
                  <a:chOff x="692867" y="255351"/>
                  <a:chExt cx="3962404" cy="3556584"/>
                </a:xfrm>
              </p:grpSpPr>
              <p:cxnSp>
                <p:nvCxnSpPr>
                  <p:cNvPr id="14" name="Straight Arrow Connector 13">
                    <a:extLst>
                      <a:ext uri="{FF2B5EF4-FFF2-40B4-BE49-F238E27FC236}">
                        <a16:creationId xmlns:a16="http://schemas.microsoft.com/office/drawing/2014/main" id="{069E25E0-763F-4D20-94A3-40E46914D63B}"/>
                      </a:ext>
                    </a:extLst>
                  </p:cNvPr>
                  <p:cNvCxnSpPr/>
                  <p:nvPr/>
                </p:nvCxnSpPr>
                <p:spPr>
                  <a:xfrm>
                    <a:off x="3759724" y="3026003"/>
                    <a:ext cx="89554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29346C34-4434-4C53-9E36-089EC85E16B4}"/>
                      </a:ext>
                    </a:extLst>
                  </p:cNvPr>
                  <p:cNvCxnSpPr/>
                  <p:nvPr/>
                </p:nvCxnSpPr>
                <p:spPr>
                  <a:xfrm>
                    <a:off x="3797431" y="1686577"/>
                    <a:ext cx="85784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" name="Group 2">
                    <a:extLst>
                      <a:ext uri="{FF2B5EF4-FFF2-40B4-BE49-F238E27FC236}">
                        <a16:creationId xmlns:a16="http://schemas.microsoft.com/office/drawing/2014/main" id="{73DC808B-DC93-41A3-B11B-4EBEF667F488}"/>
                      </a:ext>
                    </a:extLst>
                  </p:cNvPr>
                  <p:cNvGrpSpPr/>
                  <p:nvPr/>
                </p:nvGrpSpPr>
                <p:grpSpPr>
                  <a:xfrm>
                    <a:off x="692867" y="255351"/>
                    <a:ext cx="3483207" cy="3556584"/>
                    <a:chOff x="692867" y="282804"/>
                    <a:chExt cx="3483207" cy="3556584"/>
                  </a:xfrm>
                </p:grpSpPr>
                <p:sp>
                  <p:nvSpPr>
                    <p:cNvPr id="10" name="Arrow: Curved Down 9">
                      <a:extLst>
                        <a:ext uri="{FF2B5EF4-FFF2-40B4-BE49-F238E27FC236}">
                          <a16:creationId xmlns:a16="http://schemas.microsoft.com/office/drawing/2014/main" id="{2C22EF62-BBC2-41B5-B3E3-DEB27E419A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4805" y="1424391"/>
                      <a:ext cx="2752626" cy="1187182"/>
                    </a:xfrm>
                    <a:prstGeom prst="curvedDown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" name="Arrow: Curved Down 10">
                      <a:extLst>
                        <a:ext uri="{FF2B5EF4-FFF2-40B4-BE49-F238E27FC236}">
                          <a16:creationId xmlns:a16="http://schemas.microsoft.com/office/drawing/2014/main" id="{C540BA54-5C67-4BAD-85CD-C240E9DD149F}"/>
                        </a:ext>
                      </a:extLst>
                    </p:cNvPr>
                    <p:cNvSpPr/>
                    <p:nvPr/>
                  </p:nvSpPr>
                  <p:spPr>
                    <a:xfrm flipH="1" flipV="1">
                      <a:off x="895545" y="2652207"/>
                      <a:ext cx="2818615" cy="1187181"/>
                    </a:xfrm>
                    <a:prstGeom prst="curvedDownArrow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2" name="Arrow: Curved Down 11">
                      <a:extLst>
                        <a:ext uri="{FF2B5EF4-FFF2-40B4-BE49-F238E27FC236}">
                          <a16:creationId xmlns:a16="http://schemas.microsoft.com/office/drawing/2014/main" id="{33AD307A-4C64-481B-BE57-08047171B5D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92867" y="1005767"/>
                      <a:ext cx="3148554" cy="1084082"/>
                    </a:xfrm>
                    <a:prstGeom prst="curvedDownArrow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" name="Star: 5 Points 18">
                      <a:extLst>
                        <a:ext uri="{FF2B5EF4-FFF2-40B4-BE49-F238E27FC236}">
                          <a16:creationId xmlns:a16="http://schemas.microsoft.com/office/drawing/2014/main" id="{DB4DE72D-DE32-4827-A094-5CE037093A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7431" y="282804"/>
                      <a:ext cx="378643" cy="250650"/>
                    </a:xfrm>
                    <a:prstGeom prst="star5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8F6A99E9-02D8-44F4-BEB0-3D97FD0200C0}"/>
                        </a:ext>
                      </a:extLst>
                    </p:cNvPr>
                    <p:cNvCxnSpPr>
                      <a:endCxn id="19" idx="2"/>
                    </p:cNvCxnSpPr>
                    <p:nvPr/>
                  </p:nvCxnSpPr>
                  <p:spPr>
                    <a:xfrm flipV="1">
                      <a:off x="3044858" y="533453"/>
                      <a:ext cx="824888" cy="1134371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A4B7BB-65F8-482A-B639-CC7391CDBAEC}"/>
                </a:ext>
              </a:extLst>
            </p:cNvPr>
            <p:cNvSpPr txBox="1"/>
            <p:nvPr/>
          </p:nvSpPr>
          <p:spPr>
            <a:xfrm>
              <a:off x="1117946" y="3877101"/>
              <a:ext cx="3978111" cy="369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Compensation of earth rotation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65851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36DF-E64F-487F-9D79-E08126B8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605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BankGothic Md BT" panose="020B0807020203060204" pitchFamily="34" charset="0"/>
              </a:rPr>
              <a:t>Measurements-Manual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6ED0B-5365-4562-9E4F-BFF8D1D19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5331"/>
            <a:ext cx="10515600" cy="4241631"/>
          </a:xfrm>
        </p:spPr>
        <p:txBody>
          <a:bodyPr/>
          <a:lstStyle/>
          <a:p>
            <a:r>
              <a:rPr lang="en-IN" dirty="0"/>
              <a:t>Earth’s Rotation : 360 ̊/24hr = 0.25 ̊/min</a:t>
            </a:r>
          </a:p>
          <a:p>
            <a:r>
              <a:rPr lang="en-IN" dirty="0"/>
              <a:t>We need 0.25 ̊/min in opposite direction to compensate this.</a:t>
            </a:r>
          </a:p>
          <a:p>
            <a:r>
              <a:rPr lang="en-IN" dirty="0"/>
              <a:t>Right Ascension of telescope moves 2.5 ̊ for every full rotation of the fine tuner</a:t>
            </a:r>
          </a:p>
          <a:p>
            <a:r>
              <a:rPr lang="en-IN" dirty="0"/>
              <a:t>Required movement of fine tuner : 360 ̊ per 10 minutes</a:t>
            </a:r>
          </a:p>
          <a:p>
            <a:endParaRPr lang="en-IN" sz="4000" dirty="0"/>
          </a:p>
          <a:p>
            <a:pPr marL="0" indent="0" algn="ctr">
              <a:buNone/>
            </a:pPr>
            <a:r>
              <a:rPr lang="en-IN" sz="2400" dirty="0"/>
              <a:t>,i.e., </a:t>
            </a:r>
            <a:r>
              <a:rPr lang="en-IN" sz="4000" dirty="0">
                <a:solidFill>
                  <a:srgbClr val="00B050"/>
                </a:solidFill>
              </a:rPr>
              <a:t>0.6 ̊ per second</a:t>
            </a:r>
          </a:p>
        </p:txBody>
      </p:sp>
    </p:spTree>
    <p:extLst>
      <p:ext uri="{BB962C8B-B14F-4D97-AF65-F5344CB8AC3E}">
        <p14:creationId xmlns:p14="http://schemas.microsoft.com/office/powerpoint/2010/main" val="222968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418D89-3A3A-4422-9AD4-7603AA264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026" y="793694"/>
            <a:ext cx="5296359" cy="5707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CA7A30-A8FE-44C8-96D1-63C641E03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1" y="3908296"/>
            <a:ext cx="1655110" cy="209300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1AAEFD-99AA-4340-9D89-19DF6A4B9A23}"/>
              </a:ext>
            </a:extLst>
          </p:cNvPr>
          <p:cNvCxnSpPr/>
          <p:nvPr/>
        </p:nvCxnSpPr>
        <p:spPr>
          <a:xfrm>
            <a:off x="5859262" y="3302493"/>
            <a:ext cx="2370339" cy="1216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B2942E-5BAD-4170-9DE2-E32BEFAEBC2E}"/>
              </a:ext>
            </a:extLst>
          </p:cNvPr>
          <p:cNvCxnSpPr/>
          <p:nvPr/>
        </p:nvCxnSpPr>
        <p:spPr>
          <a:xfrm flipH="1" flipV="1">
            <a:off x="2627790" y="2663301"/>
            <a:ext cx="1349406" cy="85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7E6677-BECA-49D0-B5A3-95A3850DBB95}"/>
              </a:ext>
            </a:extLst>
          </p:cNvPr>
          <p:cNvCxnSpPr/>
          <p:nvPr/>
        </p:nvCxnSpPr>
        <p:spPr>
          <a:xfrm flipH="1" flipV="1">
            <a:off x="1988598" y="4172505"/>
            <a:ext cx="1580225" cy="104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F1063A8-43D3-4B3E-A0AF-F699FE87D88D}"/>
              </a:ext>
            </a:extLst>
          </p:cNvPr>
          <p:cNvSpPr txBox="1"/>
          <p:nvPr/>
        </p:nvSpPr>
        <p:spPr>
          <a:xfrm>
            <a:off x="10076155" y="4696287"/>
            <a:ext cx="1766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WORM AND WORM WHEELS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1196D9-5536-4DAE-925C-28794B8464A0}"/>
              </a:ext>
            </a:extLst>
          </p:cNvPr>
          <p:cNvSpPr txBox="1"/>
          <p:nvPr/>
        </p:nvSpPr>
        <p:spPr>
          <a:xfrm>
            <a:off x="1710594" y="2362329"/>
            <a:ext cx="2654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FINE TUNER</a:t>
            </a: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4E19EC-9FE2-41A9-901E-F94E29B7596B}"/>
              </a:ext>
            </a:extLst>
          </p:cNvPr>
          <p:cNvSpPr txBox="1"/>
          <p:nvPr/>
        </p:nvSpPr>
        <p:spPr>
          <a:xfrm>
            <a:off x="908319" y="3850274"/>
            <a:ext cx="2394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 WEIGHT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A559BC-2B98-4F99-BB39-30383411708F}"/>
              </a:ext>
            </a:extLst>
          </p:cNvPr>
          <p:cNvSpPr txBox="1"/>
          <p:nvPr/>
        </p:nvSpPr>
        <p:spPr>
          <a:xfrm>
            <a:off x="179109" y="216816"/>
            <a:ext cx="1058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BankGothic Md BT"/>
              </a:rPr>
              <a:t>MEASUREMENTS  through mechanical way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BankGothic Md B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D2F422-924A-43BD-8BA4-A1A8054CC592}"/>
              </a:ext>
            </a:extLst>
          </p:cNvPr>
          <p:cNvSpPr txBox="1"/>
          <p:nvPr/>
        </p:nvSpPr>
        <p:spPr>
          <a:xfrm>
            <a:off x="9344200" y="3001301"/>
            <a:ext cx="2564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TEETH ARE THERE IN MY WHEEL??</a:t>
            </a:r>
            <a:endParaRPr lang="en-IN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0699311-E694-4381-AD4F-D0494B08DBE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53951" y="3428118"/>
            <a:ext cx="525807" cy="4546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121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9071334-3822-45AC-A8F7-681A51881480}"/>
              </a:ext>
            </a:extLst>
          </p:cNvPr>
          <p:cNvSpPr txBox="1"/>
          <p:nvPr/>
        </p:nvSpPr>
        <p:spPr>
          <a:xfrm>
            <a:off x="237241" y="226245"/>
            <a:ext cx="11717517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-&gt;Rotation of earth=360°per day.</a:t>
            </a:r>
          </a:p>
          <a:p>
            <a:r>
              <a:rPr lang="en-US" sz="2800" dirty="0"/>
              <a:t>Let say,</a:t>
            </a:r>
          </a:p>
          <a:p>
            <a:r>
              <a:rPr lang="en-US" sz="2800" dirty="0"/>
              <a:t>      There are total n1 teeth in worm wheel and in one rotation of fine tuner n2 teeth goes forward.</a:t>
            </a:r>
          </a:p>
          <a:p>
            <a:endParaRPr lang="en-US" sz="2800" dirty="0"/>
          </a:p>
          <a:p>
            <a:r>
              <a:rPr lang="en-US" sz="2800" dirty="0"/>
              <a:t>       Angle moved by telescope when one teeth goes forward = 360°/n1</a:t>
            </a:r>
          </a:p>
          <a:p>
            <a:endParaRPr lang="en-US" sz="2800" dirty="0"/>
          </a:p>
          <a:p>
            <a:r>
              <a:rPr lang="en-US" sz="2800" dirty="0"/>
              <a:t>       So, angle moved by telescope in one complete rotation of fine tuner = (360/n1)*n2</a:t>
            </a:r>
          </a:p>
          <a:p>
            <a:r>
              <a:rPr lang="en-US" sz="2800" dirty="0"/>
              <a:t>By unitary method,</a:t>
            </a:r>
          </a:p>
          <a:p>
            <a:endParaRPr lang="en-US" sz="2800" dirty="0"/>
          </a:p>
          <a:p>
            <a:r>
              <a:rPr lang="en-US" sz="2800" dirty="0"/>
              <a:t>	For moving 1 degree of telescope </a:t>
            </a:r>
            <a:r>
              <a:rPr lang="en-US" sz="2800"/>
              <a:t>= n1/(360 °*n2) </a:t>
            </a:r>
            <a:r>
              <a:rPr lang="en-US" sz="2800" dirty="0"/>
              <a:t>revolution of fine tuner is required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397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915</Words>
  <Application>Microsoft Office PowerPoint</Application>
  <PresentationFormat>Widescreen</PresentationFormat>
  <Paragraphs>123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Bahnschrift SemiBold</vt:lpstr>
      <vt:lpstr>BankGothic Md BT</vt:lpstr>
      <vt:lpstr>Calibri</vt:lpstr>
      <vt:lpstr>Calibri Light</vt:lpstr>
      <vt:lpstr>Copperplate Gothic Bold</vt:lpstr>
      <vt:lpstr>Wingdings</vt:lpstr>
      <vt:lpstr>Office Theme</vt:lpstr>
      <vt:lpstr>Problem Statement</vt:lpstr>
      <vt:lpstr>Introduction</vt:lpstr>
      <vt:lpstr>Introduction</vt:lpstr>
      <vt:lpstr>Introduction</vt:lpstr>
      <vt:lpstr>PowerPoint Presentation</vt:lpstr>
      <vt:lpstr>PowerPoint Presentation</vt:lpstr>
      <vt:lpstr>Measurements-Manual </vt:lpstr>
      <vt:lpstr>PowerPoint Presentation</vt:lpstr>
      <vt:lpstr>PowerPoint Presentation</vt:lpstr>
      <vt:lpstr>PowerPoint Presentation</vt:lpstr>
      <vt:lpstr>Torque calculation</vt:lpstr>
      <vt:lpstr>Basic Idea</vt:lpstr>
      <vt:lpstr>Details of the model</vt:lpstr>
      <vt:lpstr>Details of the model</vt:lpstr>
      <vt:lpstr>Design of Box</vt:lpstr>
      <vt:lpstr>Circuit Diagram</vt:lpstr>
      <vt:lpstr>Future of the project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Abhishek raj</dc:creator>
  <cp:lastModifiedBy>Tarun Goyal</cp:lastModifiedBy>
  <cp:revision>54</cp:revision>
  <dcterms:created xsi:type="dcterms:W3CDTF">2019-03-09T09:15:24Z</dcterms:created>
  <dcterms:modified xsi:type="dcterms:W3CDTF">2020-02-10T09:13:11Z</dcterms:modified>
</cp:coreProperties>
</file>