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6" r:id="rId2"/>
    <p:sldId id="257" r:id="rId3"/>
    <p:sldId id="259" r:id="rId4"/>
    <p:sldId id="258" r:id="rId5"/>
    <p:sldId id="260" r:id="rId6"/>
    <p:sldId id="270" r:id="rId7"/>
    <p:sldId id="261" r:id="rId8"/>
    <p:sldId id="271" r:id="rId9"/>
    <p:sldId id="262" r:id="rId10"/>
    <p:sldId id="263" r:id="rId11"/>
    <p:sldId id="264" r:id="rId12"/>
    <p:sldId id="273" r:id="rId13"/>
    <p:sldId id="272" r:id="rId14"/>
    <p:sldId id="275" r:id="rId15"/>
    <p:sldId id="276" r:id="rId16"/>
    <p:sldId id="274" r:id="rId17"/>
    <p:sldId id="277" r:id="rId18"/>
    <p:sldId id="278" r:id="rId19"/>
    <p:sldId id="279" r:id="rId20"/>
    <p:sldId id="265" r:id="rId21"/>
    <p:sldId id="26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DB44284-0E62-40AC-9E77-3C9A0776206C}">
          <p14:sldIdLst>
            <p14:sldId id="256"/>
          </p14:sldIdLst>
        </p14:section>
        <p14:section name="Introduction" id="{908874AD-D950-4DA0-9D47-435FB56FC338}">
          <p14:sldIdLst>
            <p14:sldId id="257"/>
            <p14:sldId id="259"/>
          </p14:sldIdLst>
        </p14:section>
        <p14:section name="Data" id="{C1587CD9-02F0-46BC-9667-DABF2FCAC1D2}">
          <p14:sldIdLst>
            <p14:sldId id="258"/>
            <p14:sldId id="260"/>
            <p14:sldId id="270"/>
          </p14:sldIdLst>
        </p14:section>
        <p14:section name="Methodology" id="{B9963F5C-36A4-4806-9D11-24C8E591EE5E}">
          <p14:sldIdLst>
            <p14:sldId id="261"/>
            <p14:sldId id="271"/>
            <p14:sldId id="262"/>
          </p14:sldIdLst>
        </p14:section>
        <p14:section name="Results" id="{00F591BF-8492-47ED-8CD6-D5625F97F5CE}">
          <p14:sldIdLst>
            <p14:sldId id="263"/>
            <p14:sldId id="264"/>
            <p14:sldId id="273"/>
            <p14:sldId id="272"/>
            <p14:sldId id="275"/>
            <p14:sldId id="276"/>
            <p14:sldId id="274"/>
            <p14:sldId id="277"/>
            <p14:sldId id="278"/>
            <p14:sldId id="279"/>
          </p14:sldIdLst>
        </p14:section>
        <p14:section name="Conclusion" id="{1D511818-815D-43F5-9E2E-B778CDAA3D9C}">
          <p14:sldIdLst>
            <p14:sldId id="265"/>
          </p14:sldIdLst>
        </p14:section>
        <p14:section name="Limitation" id="{8DC6C32F-54BC-4F10-95C0-A8DC4EB1908E}">
          <p14:sldIdLst>
            <p14:sldId id="267"/>
          </p14:sldIdLst>
        </p14:section>
        <p14:section name="Fin" id="{D07FF286-34FB-4A38-9AC2-6C521166C8DB}">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E6E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67" autoAdjust="0"/>
    <p:restoredTop sz="71512" autoAdjust="0"/>
  </p:normalViewPr>
  <p:slideViewPr>
    <p:cSldViewPr snapToGrid="0">
      <p:cViewPr varScale="1">
        <p:scale>
          <a:sx n="81" d="100"/>
          <a:sy n="81" d="100"/>
        </p:scale>
        <p:origin x="792" y="28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r>
              <a:rPr lang="en-US" altLang="zh-CN" dirty="0">
                <a:solidFill>
                  <a:schemeClr val="accent4">
                    <a:lumMod val="75000"/>
                  </a:schemeClr>
                </a:solidFill>
              </a:rPr>
              <a:t>Average test accuracy (batch</a:t>
            </a:r>
            <a:r>
              <a:rPr lang="en-US" altLang="zh-CN" baseline="0" dirty="0">
                <a:solidFill>
                  <a:schemeClr val="accent4">
                    <a:lumMod val="75000"/>
                  </a:schemeClr>
                </a:solidFill>
              </a:rPr>
              <a:t> size = 256, epochs = 10)</a:t>
            </a:r>
            <a:endParaRPr lang="zh-CN" altLang="en-US" dirty="0">
              <a:solidFill>
                <a:schemeClr val="accent4">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sigmoid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Sheet1!$B$2:$B$4</c:f>
              <c:numCache>
                <c:formatCode>General</c:formatCode>
                <c:ptCount val="3"/>
                <c:pt idx="0">
                  <c:v>16.34</c:v>
                </c:pt>
                <c:pt idx="1">
                  <c:v>98.35</c:v>
                </c:pt>
                <c:pt idx="2">
                  <c:v>98.39</c:v>
                </c:pt>
              </c:numCache>
            </c:numRef>
          </c:val>
          <c:extLst>
            <c:ext xmlns:c16="http://schemas.microsoft.com/office/drawing/2014/chart" uri="{C3380CC4-5D6E-409C-BE32-E72D297353CC}">
              <c16:uniqueId val="{00000000-7708-4324-9D03-FA8DAA315106}"/>
            </c:ext>
          </c:extLst>
        </c:ser>
        <c:ser>
          <c:idx val="1"/>
          <c:order val="1"/>
          <c:tx>
            <c:strRef>
              <c:f>Sheet1!$C$1</c:f>
              <c:strCache>
                <c:ptCount val="1"/>
                <c:pt idx="0">
                  <c:v>sigmoid_dropout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Sheet1!$C$2:$C$4</c:f>
              <c:numCache>
                <c:formatCode>General</c:formatCode>
                <c:ptCount val="3"/>
                <c:pt idx="0">
                  <c:v>15.65</c:v>
                </c:pt>
                <c:pt idx="1">
                  <c:v>98.36</c:v>
                </c:pt>
                <c:pt idx="2">
                  <c:v>98.34</c:v>
                </c:pt>
              </c:numCache>
            </c:numRef>
          </c:val>
          <c:extLst>
            <c:ext xmlns:c16="http://schemas.microsoft.com/office/drawing/2014/chart" uri="{C3380CC4-5D6E-409C-BE32-E72D297353CC}">
              <c16:uniqueId val="{00000001-7708-4324-9D03-FA8DAA315106}"/>
            </c:ext>
          </c:extLst>
        </c:ser>
        <c:ser>
          <c:idx val="2"/>
          <c:order val="2"/>
          <c:tx>
            <c:strRef>
              <c:f>Sheet1!$D$1</c:f>
              <c:strCache>
                <c:ptCount val="1"/>
                <c:pt idx="0">
                  <c:v>relu</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Sheet1!$D$2:$D$4</c:f>
              <c:numCache>
                <c:formatCode>General</c:formatCode>
                <c:ptCount val="3"/>
                <c:pt idx="0">
                  <c:v>20.02</c:v>
                </c:pt>
                <c:pt idx="1">
                  <c:v>98.35</c:v>
                </c:pt>
                <c:pt idx="2">
                  <c:v>98.38</c:v>
                </c:pt>
              </c:numCache>
            </c:numRef>
          </c:val>
          <c:extLst>
            <c:ext xmlns:c16="http://schemas.microsoft.com/office/drawing/2014/chart" uri="{C3380CC4-5D6E-409C-BE32-E72D297353CC}">
              <c16:uniqueId val="{00000002-7708-4324-9D03-FA8DAA315106}"/>
            </c:ext>
          </c:extLst>
        </c:ser>
        <c:ser>
          <c:idx val="3"/>
          <c:order val="3"/>
          <c:tx>
            <c:strRef>
              <c:f>Sheet1!$E$1</c:f>
              <c:strCache>
                <c:ptCount val="1"/>
                <c:pt idx="0">
                  <c:v>relu_dropout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Sheet1!$E$2:$E$4</c:f>
              <c:numCache>
                <c:formatCode>General</c:formatCode>
                <c:ptCount val="3"/>
                <c:pt idx="0">
                  <c:v>16.260000000000002</c:v>
                </c:pt>
                <c:pt idx="1">
                  <c:v>98.31</c:v>
                </c:pt>
                <c:pt idx="2">
                  <c:v>98.32</c:v>
                </c:pt>
              </c:numCache>
            </c:numRef>
          </c:val>
          <c:extLst>
            <c:ext xmlns:c16="http://schemas.microsoft.com/office/drawing/2014/chart" uri="{C3380CC4-5D6E-409C-BE32-E72D297353CC}">
              <c16:uniqueId val="{00000004-7708-4324-9D03-FA8DAA315106}"/>
            </c:ext>
          </c:extLst>
        </c:ser>
        <c:dLbls>
          <c:dLblPos val="outEnd"/>
          <c:showLegendKey val="0"/>
          <c:showVal val="1"/>
          <c:showCatName val="0"/>
          <c:showSerName val="0"/>
          <c:showPercent val="0"/>
          <c:showBubbleSize val="0"/>
        </c:dLbls>
        <c:gapWidth val="219"/>
        <c:overlap val="-27"/>
        <c:axId val="675040528"/>
        <c:axId val="675038888"/>
      </c:barChart>
      <c:catAx>
        <c:axId val="67504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675038888"/>
        <c:crosses val="autoZero"/>
        <c:auto val="1"/>
        <c:lblAlgn val="ctr"/>
        <c:lblOffset val="100"/>
        <c:noMultiLvlLbl val="0"/>
      </c:catAx>
      <c:valAx>
        <c:axId val="67503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675040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r>
              <a:rPr lang="en-US" altLang="zh-CN" dirty="0">
                <a:solidFill>
                  <a:schemeClr val="accent4">
                    <a:lumMod val="75000"/>
                  </a:schemeClr>
                </a:solidFill>
              </a:rPr>
              <a:t>Average training time</a:t>
            </a:r>
            <a:r>
              <a:rPr lang="en-US" altLang="zh-CN" baseline="0" dirty="0">
                <a:solidFill>
                  <a:schemeClr val="accent4">
                    <a:lumMod val="75000"/>
                  </a:schemeClr>
                </a:solidFill>
              </a:rPr>
              <a:t> in seconds</a:t>
            </a:r>
            <a:r>
              <a:rPr lang="en-US" altLang="zh-CN" dirty="0">
                <a:solidFill>
                  <a:schemeClr val="accent4">
                    <a:lumMod val="75000"/>
                  </a:schemeClr>
                </a:solidFill>
              </a:rPr>
              <a:t> (batch</a:t>
            </a:r>
            <a:r>
              <a:rPr lang="en-US" altLang="zh-CN" baseline="0" dirty="0">
                <a:solidFill>
                  <a:schemeClr val="accent4">
                    <a:lumMod val="75000"/>
                  </a:schemeClr>
                </a:solidFill>
              </a:rPr>
              <a:t> size = 256, epochs = 10)</a:t>
            </a:r>
            <a:endParaRPr lang="zh-CN" altLang="en-US" dirty="0">
              <a:solidFill>
                <a:schemeClr val="accent4">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sigmoid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Sheet1!$B$2:$B$4</c:f>
              <c:numCache>
                <c:formatCode>General</c:formatCode>
                <c:ptCount val="3"/>
                <c:pt idx="0">
                  <c:v>52.85</c:v>
                </c:pt>
                <c:pt idx="1">
                  <c:v>55.9</c:v>
                </c:pt>
                <c:pt idx="2">
                  <c:v>79.41</c:v>
                </c:pt>
              </c:numCache>
            </c:numRef>
          </c:val>
          <c:extLst>
            <c:ext xmlns:c16="http://schemas.microsoft.com/office/drawing/2014/chart" uri="{C3380CC4-5D6E-409C-BE32-E72D297353CC}">
              <c16:uniqueId val="{00000000-7708-4324-9D03-FA8DAA315106}"/>
            </c:ext>
          </c:extLst>
        </c:ser>
        <c:ser>
          <c:idx val="1"/>
          <c:order val="1"/>
          <c:tx>
            <c:strRef>
              <c:f>Sheet1!$C$1</c:f>
              <c:strCache>
                <c:ptCount val="1"/>
                <c:pt idx="0">
                  <c:v>sigmoid_dropout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Sheet1!$C$2:$C$4</c:f>
              <c:numCache>
                <c:formatCode>General</c:formatCode>
                <c:ptCount val="3"/>
                <c:pt idx="0">
                  <c:v>55.69</c:v>
                </c:pt>
                <c:pt idx="1">
                  <c:v>59.34</c:v>
                </c:pt>
                <c:pt idx="2">
                  <c:v>83.34</c:v>
                </c:pt>
              </c:numCache>
            </c:numRef>
          </c:val>
          <c:extLst>
            <c:ext xmlns:c16="http://schemas.microsoft.com/office/drawing/2014/chart" uri="{C3380CC4-5D6E-409C-BE32-E72D297353CC}">
              <c16:uniqueId val="{00000001-7708-4324-9D03-FA8DAA315106}"/>
            </c:ext>
          </c:extLst>
        </c:ser>
        <c:ser>
          <c:idx val="2"/>
          <c:order val="2"/>
          <c:tx>
            <c:strRef>
              <c:f>Sheet1!$D$1</c:f>
              <c:strCache>
                <c:ptCount val="1"/>
                <c:pt idx="0">
                  <c:v>relu</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Sheet1!$D$2:$D$4</c:f>
              <c:numCache>
                <c:formatCode>General</c:formatCode>
                <c:ptCount val="3"/>
                <c:pt idx="0">
                  <c:v>52.57</c:v>
                </c:pt>
                <c:pt idx="1">
                  <c:v>55.15</c:v>
                </c:pt>
                <c:pt idx="2">
                  <c:v>79.510000000000005</c:v>
                </c:pt>
              </c:numCache>
            </c:numRef>
          </c:val>
          <c:extLst>
            <c:ext xmlns:c16="http://schemas.microsoft.com/office/drawing/2014/chart" uri="{C3380CC4-5D6E-409C-BE32-E72D297353CC}">
              <c16:uniqueId val="{00000002-7708-4324-9D03-FA8DAA315106}"/>
            </c:ext>
          </c:extLst>
        </c:ser>
        <c:ser>
          <c:idx val="3"/>
          <c:order val="3"/>
          <c:tx>
            <c:strRef>
              <c:f>Sheet1!$E$1</c:f>
              <c:strCache>
                <c:ptCount val="1"/>
                <c:pt idx="0">
                  <c:v>relu_dropout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sgd</c:v>
                </c:pt>
                <c:pt idx="1">
                  <c:v>adam</c:v>
                </c:pt>
                <c:pt idx="2">
                  <c:v>rmsprop</c:v>
                </c:pt>
              </c:strCache>
            </c:strRef>
          </c:cat>
          <c:val>
            <c:numRef>
              <c:f>Sheet1!$E$2:$E$4</c:f>
              <c:numCache>
                <c:formatCode>General</c:formatCode>
                <c:ptCount val="3"/>
                <c:pt idx="0">
                  <c:v>56.86</c:v>
                </c:pt>
                <c:pt idx="1">
                  <c:v>59.62</c:v>
                </c:pt>
                <c:pt idx="2">
                  <c:v>83.75</c:v>
                </c:pt>
              </c:numCache>
            </c:numRef>
          </c:val>
          <c:extLst>
            <c:ext xmlns:c16="http://schemas.microsoft.com/office/drawing/2014/chart" uri="{C3380CC4-5D6E-409C-BE32-E72D297353CC}">
              <c16:uniqueId val="{00000004-7708-4324-9D03-FA8DAA315106}"/>
            </c:ext>
          </c:extLst>
        </c:ser>
        <c:dLbls>
          <c:dLblPos val="outEnd"/>
          <c:showLegendKey val="0"/>
          <c:showVal val="1"/>
          <c:showCatName val="0"/>
          <c:showSerName val="0"/>
          <c:showPercent val="0"/>
          <c:showBubbleSize val="0"/>
        </c:dLbls>
        <c:gapWidth val="219"/>
        <c:overlap val="-27"/>
        <c:axId val="675040528"/>
        <c:axId val="675038888"/>
      </c:barChart>
      <c:catAx>
        <c:axId val="67504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675038888"/>
        <c:crosses val="autoZero"/>
        <c:auto val="1"/>
        <c:lblAlgn val="ctr"/>
        <c:lblOffset val="100"/>
        <c:noMultiLvlLbl val="0"/>
      </c:catAx>
      <c:valAx>
        <c:axId val="675038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675040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r>
              <a:rPr lang="en-US" altLang="zh-CN" sz="1862" b="0" i="0" u="none" strike="noStrike" baseline="0" dirty="0">
                <a:solidFill>
                  <a:schemeClr val="accent4">
                    <a:lumMod val="75000"/>
                  </a:schemeClr>
                </a:solidFill>
                <a:effectLst/>
              </a:rPr>
              <a:t>Average test accuracy</a:t>
            </a:r>
            <a:endParaRPr lang="zh-CN" altLang="en-US" dirty="0">
              <a:solidFill>
                <a:schemeClr val="accent4">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batch_size=128</c:v>
                </c:pt>
              </c:strCache>
            </c:strRef>
          </c:tx>
          <c:spPr>
            <a:ln w="28575" cap="rnd">
              <a:solidFill>
                <a:schemeClr val="accent1"/>
              </a:solidFill>
              <a:round/>
            </a:ln>
            <a:effectLst/>
          </c:spPr>
          <c:marker>
            <c:symbol val="none"/>
          </c:marker>
          <c:cat>
            <c:numRef>
              <c:f>Sheet1!$A$2:$A$4</c:f>
              <c:numCache>
                <c:formatCode>General</c:formatCode>
                <c:ptCount val="3"/>
                <c:pt idx="0">
                  <c:v>5</c:v>
                </c:pt>
                <c:pt idx="1">
                  <c:v>10</c:v>
                </c:pt>
                <c:pt idx="2">
                  <c:v>20</c:v>
                </c:pt>
              </c:numCache>
            </c:numRef>
          </c:cat>
          <c:val>
            <c:numRef>
              <c:f>Sheet1!$B$2:$B$4</c:f>
              <c:numCache>
                <c:formatCode>General</c:formatCode>
                <c:ptCount val="3"/>
                <c:pt idx="0">
                  <c:v>98.78</c:v>
                </c:pt>
                <c:pt idx="1">
                  <c:v>99</c:v>
                </c:pt>
                <c:pt idx="2">
                  <c:v>99.22</c:v>
                </c:pt>
              </c:numCache>
            </c:numRef>
          </c:val>
          <c:smooth val="0"/>
          <c:extLst>
            <c:ext xmlns:c16="http://schemas.microsoft.com/office/drawing/2014/chart" uri="{C3380CC4-5D6E-409C-BE32-E72D297353CC}">
              <c16:uniqueId val="{00000000-C778-41F3-893D-FAA9A31A2E4E}"/>
            </c:ext>
          </c:extLst>
        </c:ser>
        <c:ser>
          <c:idx val="1"/>
          <c:order val="1"/>
          <c:tx>
            <c:strRef>
              <c:f>Sheet1!$C$1</c:f>
              <c:strCache>
                <c:ptCount val="1"/>
                <c:pt idx="0">
                  <c:v>batch_size=256</c:v>
                </c:pt>
              </c:strCache>
            </c:strRef>
          </c:tx>
          <c:spPr>
            <a:ln w="28575" cap="rnd">
              <a:solidFill>
                <a:schemeClr val="accent2"/>
              </a:solidFill>
              <a:round/>
            </a:ln>
            <a:effectLst/>
          </c:spPr>
          <c:marker>
            <c:symbol val="none"/>
          </c:marker>
          <c:cat>
            <c:numRef>
              <c:f>Sheet1!$A$2:$A$4</c:f>
              <c:numCache>
                <c:formatCode>General</c:formatCode>
                <c:ptCount val="3"/>
                <c:pt idx="0">
                  <c:v>5</c:v>
                </c:pt>
                <c:pt idx="1">
                  <c:v>10</c:v>
                </c:pt>
                <c:pt idx="2">
                  <c:v>20</c:v>
                </c:pt>
              </c:numCache>
            </c:numRef>
          </c:cat>
          <c:val>
            <c:numRef>
              <c:f>Sheet1!$C$2:$C$4</c:f>
              <c:numCache>
                <c:formatCode>General</c:formatCode>
                <c:ptCount val="3"/>
                <c:pt idx="0">
                  <c:v>98.53</c:v>
                </c:pt>
                <c:pt idx="1">
                  <c:v>98.98</c:v>
                </c:pt>
                <c:pt idx="2">
                  <c:v>99.2</c:v>
                </c:pt>
              </c:numCache>
            </c:numRef>
          </c:val>
          <c:smooth val="0"/>
          <c:extLst>
            <c:ext xmlns:c16="http://schemas.microsoft.com/office/drawing/2014/chart" uri="{C3380CC4-5D6E-409C-BE32-E72D297353CC}">
              <c16:uniqueId val="{00000001-C778-41F3-893D-FAA9A31A2E4E}"/>
            </c:ext>
          </c:extLst>
        </c:ser>
        <c:ser>
          <c:idx val="2"/>
          <c:order val="2"/>
          <c:tx>
            <c:strRef>
              <c:f>Sheet1!$D$1</c:f>
              <c:strCache>
                <c:ptCount val="1"/>
                <c:pt idx="0">
                  <c:v>batch_size=512</c:v>
                </c:pt>
              </c:strCache>
            </c:strRef>
          </c:tx>
          <c:spPr>
            <a:ln w="28575" cap="rnd">
              <a:solidFill>
                <a:schemeClr val="accent3"/>
              </a:solidFill>
              <a:round/>
            </a:ln>
            <a:effectLst/>
          </c:spPr>
          <c:marker>
            <c:symbol val="none"/>
          </c:marker>
          <c:cat>
            <c:numRef>
              <c:f>Sheet1!$A$2:$A$4</c:f>
              <c:numCache>
                <c:formatCode>General</c:formatCode>
                <c:ptCount val="3"/>
                <c:pt idx="0">
                  <c:v>5</c:v>
                </c:pt>
                <c:pt idx="1">
                  <c:v>10</c:v>
                </c:pt>
                <c:pt idx="2">
                  <c:v>20</c:v>
                </c:pt>
              </c:numCache>
            </c:numRef>
          </c:cat>
          <c:val>
            <c:numRef>
              <c:f>Sheet1!$D$2:$D$4</c:f>
              <c:numCache>
                <c:formatCode>General</c:formatCode>
                <c:ptCount val="3"/>
                <c:pt idx="0">
                  <c:v>98.27</c:v>
                </c:pt>
                <c:pt idx="1">
                  <c:v>98.85</c:v>
                </c:pt>
                <c:pt idx="2">
                  <c:v>99.14</c:v>
                </c:pt>
              </c:numCache>
            </c:numRef>
          </c:val>
          <c:smooth val="0"/>
          <c:extLst>
            <c:ext xmlns:c16="http://schemas.microsoft.com/office/drawing/2014/chart" uri="{C3380CC4-5D6E-409C-BE32-E72D297353CC}">
              <c16:uniqueId val="{00000002-C778-41F3-893D-FAA9A31A2E4E}"/>
            </c:ext>
          </c:extLst>
        </c:ser>
        <c:dLbls>
          <c:showLegendKey val="0"/>
          <c:showVal val="0"/>
          <c:showCatName val="0"/>
          <c:showSerName val="0"/>
          <c:showPercent val="0"/>
          <c:showBubbleSize val="0"/>
        </c:dLbls>
        <c:smooth val="0"/>
        <c:axId val="537646176"/>
        <c:axId val="537646504"/>
      </c:lineChart>
      <c:catAx>
        <c:axId val="53764617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solidFill>
                      <a:schemeClr val="accent4">
                        <a:lumMod val="75000"/>
                      </a:schemeClr>
                    </a:solidFill>
                  </a:rPr>
                  <a:t>epochs</a:t>
                </a:r>
                <a:endParaRPr lang="zh-CN" altLang="en-US" dirty="0">
                  <a:solidFill>
                    <a:schemeClr val="accent4">
                      <a:lumMod val="75000"/>
                    </a:schemeClr>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537646504"/>
        <c:crosses val="autoZero"/>
        <c:auto val="1"/>
        <c:lblAlgn val="ctr"/>
        <c:lblOffset val="100"/>
        <c:noMultiLvlLbl val="0"/>
      </c:catAx>
      <c:valAx>
        <c:axId val="537646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537646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r>
              <a:rPr lang="en-US" altLang="zh-CN" sz="1862" b="0" i="0" u="none" strike="noStrike" baseline="0" dirty="0">
                <a:solidFill>
                  <a:schemeClr val="accent4">
                    <a:lumMod val="75000"/>
                  </a:schemeClr>
                </a:solidFill>
                <a:effectLst/>
              </a:rPr>
              <a:t>Average training time (sec)</a:t>
            </a:r>
            <a:endParaRPr lang="zh-CN" altLang="en-US" dirty="0">
              <a:solidFill>
                <a:schemeClr val="accent4">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batch_size=128</c:v>
                </c:pt>
              </c:strCache>
            </c:strRef>
          </c:tx>
          <c:spPr>
            <a:ln w="28575" cap="rnd">
              <a:solidFill>
                <a:schemeClr val="accent1"/>
              </a:solidFill>
              <a:round/>
            </a:ln>
            <a:effectLst/>
          </c:spPr>
          <c:marker>
            <c:symbol val="none"/>
          </c:marker>
          <c:cat>
            <c:numRef>
              <c:f>Sheet1!$A$2:$A$4</c:f>
              <c:numCache>
                <c:formatCode>General</c:formatCode>
                <c:ptCount val="3"/>
                <c:pt idx="0">
                  <c:v>5</c:v>
                </c:pt>
                <c:pt idx="1">
                  <c:v>10</c:v>
                </c:pt>
                <c:pt idx="2">
                  <c:v>20</c:v>
                </c:pt>
              </c:numCache>
            </c:numRef>
          </c:cat>
          <c:val>
            <c:numRef>
              <c:f>Sheet1!$B$2:$B$4</c:f>
              <c:numCache>
                <c:formatCode>General</c:formatCode>
                <c:ptCount val="3"/>
                <c:pt idx="0">
                  <c:v>61.56</c:v>
                </c:pt>
                <c:pt idx="1">
                  <c:v>115.28</c:v>
                </c:pt>
                <c:pt idx="2">
                  <c:v>228.773</c:v>
                </c:pt>
              </c:numCache>
            </c:numRef>
          </c:val>
          <c:smooth val="0"/>
          <c:extLst>
            <c:ext xmlns:c16="http://schemas.microsoft.com/office/drawing/2014/chart" uri="{C3380CC4-5D6E-409C-BE32-E72D297353CC}">
              <c16:uniqueId val="{00000000-5115-4132-AE2C-0FDE77A29509}"/>
            </c:ext>
          </c:extLst>
        </c:ser>
        <c:ser>
          <c:idx val="1"/>
          <c:order val="1"/>
          <c:tx>
            <c:strRef>
              <c:f>Sheet1!$C$1</c:f>
              <c:strCache>
                <c:ptCount val="1"/>
                <c:pt idx="0">
                  <c:v>batch_size=256</c:v>
                </c:pt>
              </c:strCache>
            </c:strRef>
          </c:tx>
          <c:spPr>
            <a:ln w="28575" cap="rnd">
              <a:solidFill>
                <a:schemeClr val="accent2"/>
              </a:solidFill>
              <a:round/>
            </a:ln>
            <a:effectLst/>
          </c:spPr>
          <c:marker>
            <c:symbol val="none"/>
          </c:marker>
          <c:cat>
            <c:numRef>
              <c:f>Sheet1!$A$2:$A$4</c:f>
              <c:numCache>
                <c:formatCode>General</c:formatCode>
                <c:ptCount val="3"/>
                <c:pt idx="0">
                  <c:v>5</c:v>
                </c:pt>
                <c:pt idx="1">
                  <c:v>10</c:v>
                </c:pt>
                <c:pt idx="2">
                  <c:v>20</c:v>
                </c:pt>
              </c:numCache>
            </c:numRef>
          </c:cat>
          <c:val>
            <c:numRef>
              <c:f>Sheet1!$C$2:$C$4</c:f>
              <c:numCache>
                <c:formatCode>General</c:formatCode>
                <c:ptCount val="3"/>
                <c:pt idx="0">
                  <c:v>41.31</c:v>
                </c:pt>
                <c:pt idx="1">
                  <c:v>77.59</c:v>
                </c:pt>
                <c:pt idx="2">
                  <c:v>147.71</c:v>
                </c:pt>
              </c:numCache>
            </c:numRef>
          </c:val>
          <c:smooth val="0"/>
          <c:extLst>
            <c:ext xmlns:c16="http://schemas.microsoft.com/office/drawing/2014/chart" uri="{C3380CC4-5D6E-409C-BE32-E72D297353CC}">
              <c16:uniqueId val="{00000001-5115-4132-AE2C-0FDE77A29509}"/>
            </c:ext>
          </c:extLst>
        </c:ser>
        <c:ser>
          <c:idx val="2"/>
          <c:order val="2"/>
          <c:tx>
            <c:strRef>
              <c:f>Sheet1!$D$1</c:f>
              <c:strCache>
                <c:ptCount val="1"/>
                <c:pt idx="0">
                  <c:v>batch_size=512</c:v>
                </c:pt>
              </c:strCache>
            </c:strRef>
          </c:tx>
          <c:spPr>
            <a:ln w="28575" cap="rnd">
              <a:solidFill>
                <a:schemeClr val="accent3"/>
              </a:solidFill>
              <a:round/>
            </a:ln>
            <a:effectLst/>
          </c:spPr>
          <c:marker>
            <c:symbol val="none"/>
          </c:marker>
          <c:cat>
            <c:numRef>
              <c:f>Sheet1!$A$2:$A$4</c:f>
              <c:numCache>
                <c:formatCode>General</c:formatCode>
                <c:ptCount val="3"/>
                <c:pt idx="0">
                  <c:v>5</c:v>
                </c:pt>
                <c:pt idx="1">
                  <c:v>10</c:v>
                </c:pt>
                <c:pt idx="2">
                  <c:v>20</c:v>
                </c:pt>
              </c:numCache>
            </c:numRef>
          </c:cat>
          <c:val>
            <c:numRef>
              <c:f>Sheet1!$D$2:$D$4</c:f>
              <c:numCache>
                <c:formatCode>General</c:formatCode>
                <c:ptCount val="3"/>
                <c:pt idx="0">
                  <c:v>31.74</c:v>
                </c:pt>
                <c:pt idx="1">
                  <c:v>57</c:v>
                </c:pt>
                <c:pt idx="2">
                  <c:v>108.95</c:v>
                </c:pt>
              </c:numCache>
            </c:numRef>
          </c:val>
          <c:smooth val="0"/>
          <c:extLst>
            <c:ext xmlns:c16="http://schemas.microsoft.com/office/drawing/2014/chart" uri="{C3380CC4-5D6E-409C-BE32-E72D297353CC}">
              <c16:uniqueId val="{00000002-5115-4132-AE2C-0FDE77A29509}"/>
            </c:ext>
          </c:extLst>
        </c:ser>
        <c:dLbls>
          <c:showLegendKey val="0"/>
          <c:showVal val="0"/>
          <c:showCatName val="0"/>
          <c:showSerName val="0"/>
          <c:showPercent val="0"/>
          <c:showBubbleSize val="0"/>
        </c:dLbls>
        <c:smooth val="0"/>
        <c:axId val="537646176"/>
        <c:axId val="537646504"/>
      </c:lineChart>
      <c:catAx>
        <c:axId val="53764617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solidFill>
                      <a:schemeClr val="accent4">
                        <a:lumMod val="75000"/>
                      </a:schemeClr>
                    </a:solidFill>
                  </a:rPr>
                  <a:t>epochs</a:t>
                </a:r>
                <a:endParaRPr lang="zh-CN" altLang="en-US" dirty="0">
                  <a:solidFill>
                    <a:schemeClr val="accent4">
                      <a:lumMod val="75000"/>
                    </a:schemeClr>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537646504"/>
        <c:crosses val="autoZero"/>
        <c:auto val="1"/>
        <c:lblAlgn val="ctr"/>
        <c:lblOffset val="100"/>
        <c:noMultiLvlLbl val="0"/>
      </c:catAx>
      <c:valAx>
        <c:axId val="537646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537646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 test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MLP</c:v>
                </c:pt>
                <c:pt idx="1">
                  <c:v>CNN</c:v>
                </c:pt>
              </c:strCache>
            </c:strRef>
          </c:cat>
          <c:val>
            <c:numRef>
              <c:f>Sheet1!$B$2:$B$3</c:f>
              <c:numCache>
                <c:formatCode>General</c:formatCode>
                <c:ptCount val="2"/>
                <c:pt idx="0">
                  <c:v>98.35</c:v>
                </c:pt>
                <c:pt idx="1">
                  <c:v>98.98</c:v>
                </c:pt>
              </c:numCache>
            </c:numRef>
          </c:val>
          <c:extLst>
            <c:ext xmlns:c16="http://schemas.microsoft.com/office/drawing/2014/chart" uri="{C3380CC4-5D6E-409C-BE32-E72D297353CC}">
              <c16:uniqueId val="{00000000-46E8-4B80-BE29-BB1E616261E5}"/>
            </c:ext>
          </c:extLst>
        </c:ser>
        <c:ser>
          <c:idx val="1"/>
          <c:order val="1"/>
          <c:tx>
            <c:strRef>
              <c:f>Sheet1!$C$1</c:f>
              <c:strCache>
                <c:ptCount val="1"/>
                <c:pt idx="0">
                  <c:v>Average training time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MLP</c:v>
                </c:pt>
                <c:pt idx="1">
                  <c:v>CNN</c:v>
                </c:pt>
              </c:strCache>
            </c:strRef>
          </c:cat>
          <c:val>
            <c:numRef>
              <c:f>Sheet1!$C$2:$C$3</c:f>
              <c:numCache>
                <c:formatCode>General</c:formatCode>
                <c:ptCount val="2"/>
                <c:pt idx="0">
                  <c:v>55.15</c:v>
                </c:pt>
                <c:pt idx="1">
                  <c:v>77.59</c:v>
                </c:pt>
              </c:numCache>
            </c:numRef>
          </c:val>
          <c:extLst>
            <c:ext xmlns:c16="http://schemas.microsoft.com/office/drawing/2014/chart" uri="{C3380CC4-5D6E-409C-BE32-E72D297353CC}">
              <c16:uniqueId val="{00000004-46E8-4B80-BE29-BB1E616261E5}"/>
            </c:ext>
          </c:extLst>
        </c:ser>
        <c:dLbls>
          <c:dLblPos val="outEnd"/>
          <c:showLegendKey val="0"/>
          <c:showVal val="1"/>
          <c:showCatName val="0"/>
          <c:showSerName val="0"/>
          <c:showPercent val="0"/>
          <c:showBubbleSize val="0"/>
        </c:dLbls>
        <c:gapWidth val="219"/>
        <c:overlap val="-27"/>
        <c:axId val="721338560"/>
        <c:axId val="721339872"/>
      </c:barChart>
      <c:catAx>
        <c:axId val="72133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21339872"/>
        <c:crosses val="autoZero"/>
        <c:auto val="1"/>
        <c:lblAlgn val="ctr"/>
        <c:lblOffset val="100"/>
        <c:noMultiLvlLbl val="0"/>
      </c:catAx>
      <c:valAx>
        <c:axId val="72133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21338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 test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MLP</c:v>
                </c:pt>
                <c:pt idx="1">
                  <c:v>CNN</c:v>
                </c:pt>
              </c:strCache>
            </c:strRef>
          </c:cat>
          <c:val>
            <c:numRef>
              <c:f>Sheet1!$B$2:$B$3</c:f>
              <c:numCache>
                <c:formatCode>General</c:formatCode>
                <c:ptCount val="2"/>
                <c:pt idx="0">
                  <c:v>98.35</c:v>
                </c:pt>
                <c:pt idx="1">
                  <c:v>98.53</c:v>
                </c:pt>
              </c:numCache>
            </c:numRef>
          </c:val>
          <c:extLst>
            <c:ext xmlns:c16="http://schemas.microsoft.com/office/drawing/2014/chart" uri="{C3380CC4-5D6E-409C-BE32-E72D297353CC}">
              <c16:uniqueId val="{00000000-46E8-4B80-BE29-BB1E616261E5}"/>
            </c:ext>
          </c:extLst>
        </c:ser>
        <c:ser>
          <c:idx val="1"/>
          <c:order val="1"/>
          <c:tx>
            <c:strRef>
              <c:f>Sheet1!$C$1</c:f>
              <c:strCache>
                <c:ptCount val="1"/>
                <c:pt idx="0">
                  <c:v>Average training time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4">
                        <a:lumMod val="7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MLP</c:v>
                </c:pt>
                <c:pt idx="1">
                  <c:v>CNN</c:v>
                </c:pt>
              </c:strCache>
            </c:strRef>
          </c:cat>
          <c:val>
            <c:numRef>
              <c:f>Sheet1!$C$2:$C$3</c:f>
              <c:numCache>
                <c:formatCode>General</c:formatCode>
                <c:ptCount val="2"/>
                <c:pt idx="0">
                  <c:v>55.15</c:v>
                </c:pt>
                <c:pt idx="1">
                  <c:v>41.31</c:v>
                </c:pt>
              </c:numCache>
            </c:numRef>
          </c:val>
          <c:extLst>
            <c:ext xmlns:c16="http://schemas.microsoft.com/office/drawing/2014/chart" uri="{C3380CC4-5D6E-409C-BE32-E72D297353CC}">
              <c16:uniqueId val="{00000004-46E8-4B80-BE29-BB1E616261E5}"/>
            </c:ext>
          </c:extLst>
        </c:ser>
        <c:dLbls>
          <c:dLblPos val="outEnd"/>
          <c:showLegendKey val="0"/>
          <c:showVal val="1"/>
          <c:showCatName val="0"/>
          <c:showSerName val="0"/>
          <c:showPercent val="0"/>
          <c:showBubbleSize val="0"/>
        </c:dLbls>
        <c:gapWidth val="219"/>
        <c:overlap val="-27"/>
        <c:axId val="721338560"/>
        <c:axId val="721339872"/>
      </c:barChart>
      <c:catAx>
        <c:axId val="72133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21339872"/>
        <c:crosses val="autoZero"/>
        <c:auto val="1"/>
        <c:lblAlgn val="ctr"/>
        <c:lblOffset val="100"/>
        <c:noMultiLvlLbl val="0"/>
      </c:catAx>
      <c:valAx>
        <c:axId val="72133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21338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Sheet1!$A$2:$A$14</c:f>
              <c:numCache>
                <c:formatCode>General</c:formatCode>
                <c:ptCount val="13"/>
                <c:pt idx="0">
                  <c:v>1.0000000000000001E-5</c:v>
                </c:pt>
                <c:pt idx="1">
                  <c:v>2.0000000000000002E-5</c:v>
                </c:pt>
                <c:pt idx="2">
                  <c:v>5.0000000000000002E-5</c:v>
                </c:pt>
                <c:pt idx="3">
                  <c:v>6.9999999999999994E-5</c:v>
                </c:pt>
                <c:pt idx="4">
                  <c:v>9.0000000000000006E-5</c:v>
                </c:pt>
                <c:pt idx="5">
                  <c:v>1E-4</c:v>
                </c:pt>
                <c:pt idx="6">
                  <c:v>2.9999999999999997E-4</c:v>
                </c:pt>
                <c:pt idx="7">
                  <c:v>6.9999999999999994E-5</c:v>
                </c:pt>
                <c:pt idx="8">
                  <c:v>2E-3</c:v>
                </c:pt>
                <c:pt idx="9">
                  <c:v>4.0000000000000001E-3</c:v>
                </c:pt>
                <c:pt idx="10">
                  <c:v>0.01</c:v>
                </c:pt>
                <c:pt idx="11">
                  <c:v>0.04</c:v>
                </c:pt>
                <c:pt idx="12">
                  <c:v>0.2</c:v>
                </c:pt>
              </c:numCache>
            </c:numRef>
          </c:cat>
          <c:val>
            <c:numRef>
              <c:f>Sheet1!$B$2:$B$14</c:f>
              <c:numCache>
                <c:formatCode>General</c:formatCode>
                <c:ptCount val="13"/>
                <c:pt idx="0">
                  <c:v>54.34</c:v>
                </c:pt>
                <c:pt idx="1">
                  <c:v>63.59</c:v>
                </c:pt>
                <c:pt idx="2">
                  <c:v>76.33</c:v>
                </c:pt>
                <c:pt idx="3">
                  <c:v>79.56</c:v>
                </c:pt>
                <c:pt idx="4">
                  <c:v>81.599999999999994</c:v>
                </c:pt>
                <c:pt idx="5">
                  <c:v>82.36</c:v>
                </c:pt>
                <c:pt idx="6">
                  <c:v>86.87</c:v>
                </c:pt>
                <c:pt idx="7">
                  <c:v>88.75</c:v>
                </c:pt>
                <c:pt idx="8">
                  <c:v>90.3</c:v>
                </c:pt>
                <c:pt idx="9">
                  <c:v>91.33</c:v>
                </c:pt>
                <c:pt idx="10">
                  <c:v>92.89</c:v>
                </c:pt>
                <c:pt idx="11">
                  <c:v>92.88</c:v>
                </c:pt>
                <c:pt idx="12">
                  <c:v>23.74</c:v>
                </c:pt>
              </c:numCache>
            </c:numRef>
          </c:val>
          <c:smooth val="0"/>
          <c:extLst>
            <c:ext xmlns:c16="http://schemas.microsoft.com/office/drawing/2014/chart" uri="{C3380CC4-5D6E-409C-BE32-E72D297353CC}">
              <c16:uniqueId val="{00000000-D10A-4E5C-81D1-809A9275C7D1}"/>
            </c:ext>
          </c:extLst>
        </c:ser>
        <c:ser>
          <c:idx val="1"/>
          <c:order val="1"/>
          <c:tx>
            <c:strRef>
              <c:f>Sheet1!$C$1</c:f>
              <c:strCache>
                <c:ptCount val="1"/>
                <c:pt idx="0">
                  <c:v>Time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Sheet1!$A$2:$A$14</c:f>
              <c:numCache>
                <c:formatCode>General</c:formatCode>
                <c:ptCount val="13"/>
                <c:pt idx="0">
                  <c:v>1.0000000000000001E-5</c:v>
                </c:pt>
                <c:pt idx="1">
                  <c:v>2.0000000000000002E-5</c:v>
                </c:pt>
                <c:pt idx="2">
                  <c:v>5.0000000000000002E-5</c:v>
                </c:pt>
                <c:pt idx="3">
                  <c:v>6.9999999999999994E-5</c:v>
                </c:pt>
                <c:pt idx="4">
                  <c:v>9.0000000000000006E-5</c:v>
                </c:pt>
                <c:pt idx="5">
                  <c:v>1E-4</c:v>
                </c:pt>
                <c:pt idx="6">
                  <c:v>2.9999999999999997E-4</c:v>
                </c:pt>
                <c:pt idx="7">
                  <c:v>6.9999999999999994E-5</c:v>
                </c:pt>
                <c:pt idx="8">
                  <c:v>2E-3</c:v>
                </c:pt>
                <c:pt idx="9">
                  <c:v>4.0000000000000001E-3</c:v>
                </c:pt>
                <c:pt idx="10">
                  <c:v>0.01</c:v>
                </c:pt>
                <c:pt idx="11">
                  <c:v>0.04</c:v>
                </c:pt>
                <c:pt idx="12">
                  <c:v>0.2</c:v>
                </c:pt>
              </c:numCache>
            </c:numRef>
          </c:cat>
          <c:val>
            <c:numRef>
              <c:f>Sheet1!$C$2:$C$14</c:f>
              <c:numCache>
                <c:formatCode>General</c:formatCode>
                <c:ptCount val="13"/>
                <c:pt idx="0">
                  <c:v>46.95</c:v>
                </c:pt>
                <c:pt idx="1">
                  <c:v>42.57</c:v>
                </c:pt>
                <c:pt idx="2">
                  <c:v>30.37</c:v>
                </c:pt>
                <c:pt idx="3">
                  <c:v>26.52</c:v>
                </c:pt>
                <c:pt idx="4">
                  <c:v>23.63</c:v>
                </c:pt>
                <c:pt idx="5">
                  <c:v>22.83</c:v>
                </c:pt>
                <c:pt idx="6">
                  <c:v>15.7</c:v>
                </c:pt>
                <c:pt idx="7">
                  <c:v>12.61</c:v>
                </c:pt>
                <c:pt idx="8">
                  <c:v>10.95</c:v>
                </c:pt>
                <c:pt idx="9">
                  <c:v>11.24</c:v>
                </c:pt>
                <c:pt idx="10">
                  <c:v>14.12</c:v>
                </c:pt>
                <c:pt idx="11">
                  <c:v>45.22</c:v>
                </c:pt>
                <c:pt idx="12">
                  <c:v>103.11</c:v>
                </c:pt>
              </c:numCache>
            </c:numRef>
          </c:val>
          <c:smooth val="0"/>
          <c:extLst>
            <c:ext xmlns:c16="http://schemas.microsoft.com/office/drawing/2014/chart" uri="{C3380CC4-5D6E-409C-BE32-E72D297353CC}">
              <c16:uniqueId val="{00000001-D10A-4E5C-81D1-809A9275C7D1}"/>
            </c:ext>
          </c:extLst>
        </c:ser>
        <c:dLbls>
          <c:showLegendKey val="0"/>
          <c:showVal val="0"/>
          <c:showCatName val="0"/>
          <c:showSerName val="0"/>
          <c:showPercent val="0"/>
          <c:showBubbleSize val="0"/>
        </c:dLbls>
        <c:marker val="1"/>
        <c:smooth val="0"/>
        <c:axId val="725452296"/>
        <c:axId val="725453280"/>
      </c:lineChart>
      <c:catAx>
        <c:axId val="725452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25453280"/>
        <c:crosses val="autoZero"/>
        <c:auto val="1"/>
        <c:lblAlgn val="ctr"/>
        <c:lblOffset val="100"/>
        <c:noMultiLvlLbl val="0"/>
      </c:catAx>
      <c:valAx>
        <c:axId val="72545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25452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Sheet1!$A$2:$A$3</c:f>
              <c:strCache>
                <c:ptCount val="2"/>
                <c:pt idx="0">
                  <c:v>CNN</c:v>
                </c:pt>
                <c:pt idx="1">
                  <c:v>SVM</c:v>
                </c:pt>
              </c:strCache>
            </c:strRef>
          </c:cat>
          <c:val>
            <c:numRef>
              <c:f>Sheet1!$B$2:$B$3</c:f>
              <c:numCache>
                <c:formatCode>General</c:formatCode>
                <c:ptCount val="2"/>
                <c:pt idx="0">
                  <c:v>95.19</c:v>
                </c:pt>
                <c:pt idx="1">
                  <c:v>94.62</c:v>
                </c:pt>
              </c:numCache>
            </c:numRef>
          </c:val>
          <c:extLst>
            <c:ext xmlns:c16="http://schemas.microsoft.com/office/drawing/2014/chart" uri="{C3380CC4-5D6E-409C-BE32-E72D297353CC}">
              <c16:uniqueId val="{00000000-EAB6-4CFC-AA5D-9D7328A0B9A1}"/>
            </c:ext>
          </c:extLst>
        </c:ser>
        <c:dLbls>
          <c:showLegendKey val="0"/>
          <c:showVal val="0"/>
          <c:showCatName val="0"/>
          <c:showSerName val="0"/>
          <c:showPercent val="0"/>
          <c:showBubbleSize val="0"/>
        </c:dLbls>
        <c:gapWidth val="219"/>
        <c:overlap val="-27"/>
        <c:axId val="731253016"/>
        <c:axId val="731253344"/>
      </c:barChart>
      <c:catAx>
        <c:axId val="731253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31253344"/>
        <c:crosses val="autoZero"/>
        <c:auto val="1"/>
        <c:lblAlgn val="ctr"/>
        <c:lblOffset val="100"/>
        <c:noMultiLvlLbl val="0"/>
      </c:catAx>
      <c:valAx>
        <c:axId val="73125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731253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accent4">
                  <a:lumMod val="7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Training time</c:v>
                </c:pt>
              </c:strCache>
            </c:strRef>
          </c:tx>
          <c:spPr>
            <a:solidFill>
              <a:schemeClr val="accent1"/>
            </a:solidFill>
            <a:ln>
              <a:noFill/>
            </a:ln>
            <a:effectLst/>
          </c:spPr>
          <c:invertIfNegative val="0"/>
          <c:cat>
            <c:strRef>
              <c:f>Sheet1!$A$2:$A$3</c:f>
              <c:strCache>
                <c:ptCount val="2"/>
                <c:pt idx="0">
                  <c:v>CNN</c:v>
                </c:pt>
                <c:pt idx="1">
                  <c:v>SVM</c:v>
                </c:pt>
              </c:strCache>
            </c:strRef>
          </c:cat>
          <c:val>
            <c:numRef>
              <c:f>Sheet1!$B$2:$B$3</c:f>
              <c:numCache>
                <c:formatCode>General</c:formatCode>
                <c:ptCount val="2"/>
                <c:pt idx="0">
                  <c:v>9.06</c:v>
                </c:pt>
                <c:pt idx="1">
                  <c:v>14.12</c:v>
                </c:pt>
              </c:numCache>
            </c:numRef>
          </c:val>
          <c:extLst>
            <c:ext xmlns:c16="http://schemas.microsoft.com/office/drawing/2014/chart" uri="{C3380CC4-5D6E-409C-BE32-E72D297353CC}">
              <c16:uniqueId val="{00000000-1A4C-4D43-9AE1-6FD123BABE88}"/>
            </c:ext>
          </c:extLst>
        </c:ser>
        <c:dLbls>
          <c:showLegendKey val="0"/>
          <c:showVal val="0"/>
          <c:showCatName val="0"/>
          <c:showSerName val="0"/>
          <c:showPercent val="0"/>
          <c:showBubbleSize val="0"/>
        </c:dLbls>
        <c:gapWidth val="219"/>
        <c:overlap val="-27"/>
        <c:axId val="257463608"/>
        <c:axId val="257461968"/>
      </c:barChart>
      <c:catAx>
        <c:axId val="257463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257461968"/>
        <c:crosses val="autoZero"/>
        <c:auto val="1"/>
        <c:lblAlgn val="ctr"/>
        <c:lblOffset val="100"/>
        <c:noMultiLvlLbl val="0"/>
      </c:catAx>
      <c:valAx>
        <c:axId val="25746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zh-CN"/>
          </a:p>
        </c:txPr>
        <c:crossAx val="257463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DC580-B748-4952-9079-172BDAA0F702}" type="datetimeFigureOut">
              <a:rPr lang="zh-CN" altLang="en-US" smtClean="0"/>
              <a:t>2021/7/28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F9930-F746-4E96-9241-5F49144F8E13}" type="slidenum">
              <a:rPr lang="zh-CN" altLang="en-US" smtClean="0"/>
              <a:t>‹#›</a:t>
            </a:fld>
            <a:endParaRPr lang="zh-CN" altLang="en-US"/>
          </a:p>
        </p:txBody>
      </p:sp>
    </p:spTree>
    <p:extLst>
      <p:ext uri="{BB962C8B-B14F-4D97-AF65-F5344CB8AC3E}">
        <p14:creationId xmlns:p14="http://schemas.microsoft.com/office/powerpoint/2010/main" val="1504463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Task.</a:t>
            </a:r>
          </a:p>
          <a:p>
            <a:r>
              <a:rPr lang="en-US" altLang="zh-CN" dirty="0"/>
              <a:t>This is a easy task.</a:t>
            </a:r>
          </a:p>
          <a:p>
            <a:r>
              <a:rPr lang="en-US" altLang="zh-CN" dirty="0"/>
              <a:t>Data</a:t>
            </a:r>
          </a:p>
          <a:p>
            <a:r>
              <a:rPr lang="en-US" altLang="zh-CN" dirty="0"/>
              <a:t>Technique (python, keras, scikit-learn, GPU accelerate)</a:t>
            </a:r>
          </a:p>
          <a:p>
            <a:r>
              <a:rPr lang="en-US" altLang="zh-CN" dirty="0"/>
              <a:t>This is too easy.</a:t>
            </a:r>
          </a:p>
          <a:p>
            <a:r>
              <a:rPr lang="en-US" altLang="zh-CN" dirty="0"/>
              <a:t>Models.</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2</a:t>
            </a:fld>
            <a:endParaRPr lang="zh-CN" altLang="en-US"/>
          </a:p>
        </p:txBody>
      </p:sp>
    </p:spTree>
    <p:extLst>
      <p:ext uri="{BB962C8B-B14F-4D97-AF65-F5344CB8AC3E}">
        <p14:creationId xmlns:p14="http://schemas.microsoft.com/office/powerpoint/2010/main" val="302218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SVM is different. When I try to train it with the whole data set, it seems that the program will never reach an end. Actually, I have never seen anyone using a SVM classifier on this dataset. However, I have used it on MNIST. Perhaps it is simply because there are too many samples?</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16</a:t>
            </a:fld>
            <a:endParaRPr lang="zh-CN" altLang="en-US"/>
          </a:p>
        </p:txBody>
      </p:sp>
    </p:spTree>
    <p:extLst>
      <p:ext uri="{BB962C8B-B14F-4D97-AF65-F5344CB8AC3E}">
        <p14:creationId xmlns:p14="http://schemas.microsoft.com/office/powerpoint/2010/main" val="174810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Hard margin is good enough. Soft margin only makes it slower.</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17</a:t>
            </a:fld>
            <a:endParaRPr lang="zh-CN" altLang="en-US"/>
          </a:p>
        </p:txBody>
      </p:sp>
    </p:spTree>
    <p:extLst>
      <p:ext uri="{BB962C8B-B14F-4D97-AF65-F5344CB8AC3E}">
        <p14:creationId xmlns:p14="http://schemas.microsoft.com/office/powerpoint/2010/main" val="2202443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18</a:t>
            </a:fld>
            <a:endParaRPr lang="zh-CN" altLang="en-US"/>
          </a:p>
        </p:txBody>
      </p:sp>
    </p:spTree>
    <p:extLst>
      <p:ext uri="{BB962C8B-B14F-4D97-AF65-F5344CB8AC3E}">
        <p14:creationId xmlns:p14="http://schemas.microsoft.com/office/powerpoint/2010/main" val="691676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CNN, wins again.</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19</a:t>
            </a:fld>
            <a:endParaRPr lang="zh-CN" altLang="en-US"/>
          </a:p>
        </p:txBody>
      </p:sp>
    </p:spTree>
    <p:extLst>
      <p:ext uri="{BB962C8B-B14F-4D97-AF65-F5344CB8AC3E}">
        <p14:creationId xmlns:p14="http://schemas.microsoft.com/office/powerpoint/2010/main" val="620238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We can only try again and again.</a:t>
            </a:r>
          </a:p>
          <a:p>
            <a:pPr marL="228600" indent="-228600">
              <a:buAutoNum type="arabicPeriod"/>
            </a:pPr>
            <a:r>
              <a:rPr lang="en-US" altLang="zh-CN" dirty="0"/>
              <a:t>Lack of explanatory value.</a:t>
            </a:r>
          </a:p>
          <a:p>
            <a:pPr marL="228600" indent="-228600">
              <a:buAutoNum type="arabicPeriod"/>
            </a:pPr>
            <a:r>
              <a:rPr lang="en-US" altLang="zh-CN" dirty="0"/>
              <a:t>The cost of data collecting and preprocessing are even more difficult than the process.</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21</a:t>
            </a:fld>
            <a:endParaRPr lang="zh-CN" altLang="en-US"/>
          </a:p>
        </p:txBody>
      </p:sp>
    </p:spTree>
    <p:extLst>
      <p:ext uri="{BB962C8B-B14F-4D97-AF65-F5344CB8AC3E}">
        <p14:creationId xmlns:p14="http://schemas.microsoft.com/office/powerpoint/2010/main" val="1414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scales</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3</a:t>
            </a:fld>
            <a:endParaRPr lang="zh-CN" altLang="en-US"/>
          </a:p>
        </p:txBody>
      </p:sp>
    </p:spTree>
    <p:extLst>
      <p:ext uri="{BB962C8B-B14F-4D97-AF65-F5344CB8AC3E}">
        <p14:creationId xmlns:p14="http://schemas.microsoft.com/office/powerpoint/2010/main" val="279278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D4D4D"/>
                </a:solidFill>
                <a:effectLst/>
                <a:latin typeface="-apple-system"/>
              </a:rPr>
              <a:t>Sgd = </a:t>
            </a:r>
            <a:r>
              <a:rPr lang="en-US" altLang="zh-CN" b="0" i="0" dirty="0">
                <a:solidFill>
                  <a:srgbClr val="121212"/>
                </a:solidFill>
                <a:effectLst/>
                <a:latin typeface="-apple-system"/>
              </a:rPr>
              <a:t>Stochastic Gradient Descent</a:t>
            </a:r>
            <a:endParaRPr lang="en-US" altLang="zh-CN" b="0" i="0" dirty="0">
              <a:solidFill>
                <a:srgbClr val="4D4D4D"/>
              </a:solidFill>
              <a:effectLst/>
              <a:latin typeface="-apple-system"/>
            </a:endParaRPr>
          </a:p>
          <a:p>
            <a:r>
              <a:rPr lang="en-US" altLang="zh-CN" b="0" i="0" dirty="0">
                <a:solidFill>
                  <a:srgbClr val="4D4D4D"/>
                </a:solidFill>
                <a:effectLst/>
                <a:latin typeface="-apple-system"/>
              </a:rPr>
              <a:t>Adam = Adaptive Moment Estimation</a:t>
            </a:r>
          </a:p>
          <a:p>
            <a:r>
              <a:rPr lang="en-US" altLang="zh-CN" dirty="0"/>
              <a:t>Rmsprop = </a:t>
            </a:r>
            <a:r>
              <a:rPr lang="en-US" altLang="zh-CN" b="0" i="0" dirty="0">
                <a:solidFill>
                  <a:srgbClr val="4D4D4D"/>
                </a:solidFill>
                <a:effectLst/>
                <a:latin typeface="-apple-system"/>
              </a:rPr>
              <a:t>Root Mean Square Prop</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7</a:t>
            </a:fld>
            <a:endParaRPr lang="zh-CN" altLang="en-US"/>
          </a:p>
        </p:txBody>
      </p:sp>
    </p:spTree>
    <p:extLst>
      <p:ext uri="{BB962C8B-B14F-4D97-AF65-F5344CB8AC3E}">
        <p14:creationId xmlns:p14="http://schemas.microsoft.com/office/powerpoint/2010/main" val="202057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Rbf = </a:t>
            </a:r>
            <a:r>
              <a:rPr lang="en-US" altLang="zh-CN" b="0" i="0" dirty="0">
                <a:solidFill>
                  <a:srgbClr val="4F4F4F"/>
                </a:solidFill>
                <a:effectLst/>
                <a:latin typeface="PingFang SC"/>
              </a:rPr>
              <a:t>Radial Based Function</a:t>
            </a:r>
          </a:p>
        </p:txBody>
      </p:sp>
      <p:sp>
        <p:nvSpPr>
          <p:cNvPr id="4" name="灯片编号占位符 3"/>
          <p:cNvSpPr>
            <a:spLocks noGrp="1"/>
          </p:cNvSpPr>
          <p:nvPr>
            <p:ph type="sldNum" sz="quarter" idx="5"/>
          </p:nvPr>
        </p:nvSpPr>
        <p:spPr/>
        <p:txBody>
          <a:bodyPr/>
          <a:lstStyle/>
          <a:p>
            <a:fld id="{73FF9930-F746-4E96-9241-5F49144F8E13}" type="slidenum">
              <a:rPr lang="zh-CN" altLang="en-US" smtClean="0"/>
              <a:t>8</a:t>
            </a:fld>
            <a:endParaRPr lang="zh-CN" altLang="en-US"/>
          </a:p>
        </p:txBody>
      </p:sp>
    </p:spTree>
    <p:extLst>
      <p:ext uri="{BB962C8B-B14F-4D97-AF65-F5344CB8AC3E}">
        <p14:creationId xmlns:p14="http://schemas.microsoft.com/office/powerpoint/2010/main" val="136321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same epochs, sgd has a low accuracy. Adam and rmsprop has no significant difference on accuracy.</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11</a:t>
            </a:fld>
            <a:endParaRPr lang="zh-CN" altLang="en-US"/>
          </a:p>
        </p:txBody>
      </p:sp>
    </p:spTree>
    <p:extLst>
      <p:ext uri="{BB962C8B-B14F-4D97-AF65-F5344CB8AC3E}">
        <p14:creationId xmlns:p14="http://schemas.microsoft.com/office/powerpoint/2010/main" val="322170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Adam is faster than rmsprop.</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12</a:t>
            </a:fld>
            <a:endParaRPr lang="zh-CN" altLang="en-US"/>
          </a:p>
        </p:txBody>
      </p:sp>
    </p:spTree>
    <p:extLst>
      <p:ext uri="{BB962C8B-B14F-4D97-AF65-F5344CB8AC3E}">
        <p14:creationId xmlns:p14="http://schemas.microsoft.com/office/powerpoint/2010/main" val="295592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Both accuracy and training time decreases as batch size increases. More epochs are needed when large batch size is used. Overall, larger batch size takes less time to reach the same accuracy.</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13</a:t>
            </a:fld>
            <a:endParaRPr lang="zh-CN" altLang="en-US"/>
          </a:p>
        </p:txBody>
      </p:sp>
    </p:spTree>
    <p:extLst>
      <p:ext uri="{BB962C8B-B14F-4D97-AF65-F5344CB8AC3E}">
        <p14:creationId xmlns:p14="http://schemas.microsoft.com/office/powerpoint/2010/main" val="3924180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t>
            </a:r>
            <a:r>
              <a:rPr lang="en-US" altLang="zh-CN" b="1" dirty="0"/>
              <a:t>only </a:t>
            </a:r>
            <a:r>
              <a:rPr lang="en-US" altLang="zh-CN" b="0" dirty="0"/>
              <a:t>a difference of 0.5 on accuracy. However, CNN takes 20 more seconds. Does it mean MLP is faster? No! 0.5 is not a small difference. Let’s see the same CNN at 5 epochs.</a:t>
            </a:r>
            <a:endParaRPr lang="zh-CN" altLang="en-US" b="1"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14</a:t>
            </a:fld>
            <a:endParaRPr lang="zh-CN" altLang="en-US"/>
          </a:p>
        </p:txBody>
      </p:sp>
    </p:spTree>
    <p:extLst>
      <p:ext uri="{BB962C8B-B14F-4D97-AF65-F5344CB8AC3E}">
        <p14:creationId xmlns:p14="http://schemas.microsoft.com/office/powerpoint/2010/main" val="381220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CNN only uses 41 seconds to exceed MLP’s accuracy.</a:t>
            </a:r>
            <a:endParaRPr lang="zh-CN" altLang="en-US" dirty="0"/>
          </a:p>
        </p:txBody>
      </p:sp>
      <p:sp>
        <p:nvSpPr>
          <p:cNvPr id="4" name="灯片编号占位符 3"/>
          <p:cNvSpPr>
            <a:spLocks noGrp="1"/>
          </p:cNvSpPr>
          <p:nvPr>
            <p:ph type="sldNum" sz="quarter" idx="5"/>
          </p:nvPr>
        </p:nvSpPr>
        <p:spPr/>
        <p:txBody>
          <a:bodyPr/>
          <a:lstStyle/>
          <a:p>
            <a:fld id="{73FF9930-F746-4E96-9241-5F49144F8E13}" type="slidenum">
              <a:rPr lang="zh-CN" altLang="en-US" smtClean="0"/>
              <a:t>15</a:t>
            </a:fld>
            <a:endParaRPr lang="zh-CN" altLang="en-US"/>
          </a:p>
        </p:txBody>
      </p:sp>
    </p:spTree>
    <p:extLst>
      <p:ext uri="{BB962C8B-B14F-4D97-AF65-F5344CB8AC3E}">
        <p14:creationId xmlns:p14="http://schemas.microsoft.com/office/powerpoint/2010/main" val="3671345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EC73C40-67F2-4641-BF17-5C372EB602DC}" type="datetimeFigureOut">
              <a:rPr lang="zh-CN" altLang="en-US" smtClean="0"/>
              <a:t>2021/7/27</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8350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962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222375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D23CEF-9D36-4C35-A694-559437A244A3}"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3345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683736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472730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2728849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82392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238180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146549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93867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235325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67725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281369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71730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43982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EC73C40-67F2-4641-BF17-5C372EB602DC}" type="datetimeFigureOut">
              <a:rPr lang="zh-CN" altLang="en-US" smtClean="0"/>
              <a:t>2021/7/27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360783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EC73C40-67F2-4641-BF17-5C372EB602DC}" type="datetimeFigureOut">
              <a:rPr lang="zh-CN" altLang="en-US" smtClean="0"/>
              <a:t>2021/7/27</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D23CEF-9D36-4C35-A694-559437A244A3}" type="slidenum">
              <a:rPr lang="zh-CN" altLang="en-US" smtClean="0"/>
              <a:t>‹#›</a:t>
            </a:fld>
            <a:endParaRPr lang="zh-CN" altLang="en-US"/>
          </a:p>
        </p:txBody>
      </p:sp>
    </p:spTree>
    <p:extLst>
      <p:ext uri="{BB962C8B-B14F-4D97-AF65-F5344CB8AC3E}">
        <p14:creationId xmlns:p14="http://schemas.microsoft.com/office/powerpoint/2010/main" val="90845996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20.xml"/><Relationship Id="rId5" Type="http://schemas.openxmlformats.org/officeDocument/2006/relationships/slide" Target="slide10.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chart" Target="../charts/chart3.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chart" Target="../charts/chart5.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chart" Target="../charts/chart6.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8.xml"/><Relationship Id="rId6" Type="http://schemas.openxmlformats.org/officeDocument/2006/relationships/image" Target="../media/image7.jpg"/><Relationship Id="rId5" Type="http://schemas.openxmlformats.org/officeDocument/2006/relationships/image" Target="../media/image9.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9C8CE-505A-44E6-9254-5DD03911C77E}"/>
              </a:ext>
            </a:extLst>
          </p:cNvPr>
          <p:cNvSpPr>
            <a:spLocks noGrp="1"/>
          </p:cNvSpPr>
          <p:nvPr>
            <p:ph type="ctrTitle"/>
          </p:nvPr>
        </p:nvSpPr>
        <p:spPr/>
        <p:txBody>
          <a:bodyPr/>
          <a:lstStyle/>
          <a:p>
            <a:r>
              <a:rPr lang="en-US" altLang="zh-CN" cap="none" dirty="0"/>
              <a:t>Handwritten Alphabet Recognition</a:t>
            </a:r>
            <a:br>
              <a:rPr lang="en-US" altLang="zh-CN" cap="none" dirty="0"/>
            </a:br>
            <a:r>
              <a:rPr lang="en-US" altLang="zh-CN" cap="none" dirty="0"/>
              <a:t>with MLP, CNN, and SVM</a:t>
            </a:r>
            <a:endParaRPr lang="zh-CN" altLang="en-US" cap="none" dirty="0"/>
          </a:p>
        </p:txBody>
      </p:sp>
      <p:sp>
        <p:nvSpPr>
          <p:cNvPr id="3" name="副标题 2">
            <a:extLst>
              <a:ext uri="{FF2B5EF4-FFF2-40B4-BE49-F238E27FC236}">
                <a16:creationId xmlns:a16="http://schemas.microsoft.com/office/drawing/2014/main" id="{CC22FBF4-A523-4498-9804-3F921E82B952}"/>
              </a:ext>
            </a:extLst>
          </p:cNvPr>
          <p:cNvSpPr>
            <a:spLocks noGrp="1"/>
          </p:cNvSpPr>
          <p:nvPr>
            <p:ph type="subTitle" idx="1"/>
          </p:nvPr>
        </p:nvSpPr>
        <p:spPr/>
        <p:txBody>
          <a:bodyPr/>
          <a:lstStyle/>
          <a:p>
            <a:r>
              <a:rPr lang="en-US" altLang="zh-CN" dirty="0">
                <a:solidFill>
                  <a:schemeClr val="tx1"/>
                </a:solidFill>
              </a:rPr>
              <a:t>Tong Gu </a:t>
            </a:r>
          </a:p>
          <a:p>
            <a:r>
              <a:rPr lang="en-US" altLang="zh-CN" dirty="0">
                <a:solidFill>
                  <a:schemeClr val="tx1"/>
                </a:solidFill>
              </a:rPr>
              <a:t>V00890534</a:t>
            </a:r>
          </a:p>
          <a:p>
            <a:r>
              <a:rPr lang="en-US" altLang="zh-CN" dirty="0">
                <a:solidFill>
                  <a:schemeClr val="tx1"/>
                </a:solidFill>
              </a:rPr>
              <a:t>ECE 470 A02</a:t>
            </a:r>
            <a:endParaRPr lang="zh-CN" altLang="en-US" dirty="0">
              <a:solidFill>
                <a:schemeClr val="tx1"/>
              </a:solidFill>
            </a:endParaRPr>
          </a:p>
        </p:txBody>
      </p:sp>
      <p:grpSp>
        <p:nvGrpSpPr>
          <p:cNvPr id="4" name="组合 3">
            <a:extLst>
              <a:ext uri="{FF2B5EF4-FFF2-40B4-BE49-F238E27FC236}">
                <a16:creationId xmlns:a16="http://schemas.microsoft.com/office/drawing/2014/main" id="{F001FC94-3ADD-4573-9D15-9FC952C10FFB}"/>
              </a:ext>
            </a:extLst>
          </p:cNvPr>
          <p:cNvGrpSpPr/>
          <p:nvPr/>
        </p:nvGrpSpPr>
        <p:grpSpPr>
          <a:xfrm>
            <a:off x="-56" y="-6900355"/>
            <a:ext cx="12192001" cy="7319848"/>
            <a:chOff x="-1" y="-6862648"/>
            <a:chExt cx="12192001" cy="7319848"/>
          </a:xfrm>
          <a:solidFill>
            <a:schemeClr val="accent3">
              <a:lumMod val="20000"/>
              <a:lumOff val="80000"/>
            </a:schemeClr>
          </a:solidFill>
        </p:grpSpPr>
        <p:sp>
          <p:nvSpPr>
            <p:cNvPr id="5" name="矩形 4">
              <a:extLst>
                <a:ext uri="{FF2B5EF4-FFF2-40B4-BE49-F238E27FC236}">
                  <a16:creationId xmlns:a16="http://schemas.microsoft.com/office/drawing/2014/main" id="{F940DBDF-B999-4F93-95AB-0F890889AD73}"/>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6" name="矩形: 圆角 5">
              <a:hlinkClick r:id="rId2" action="ppaction://hlinksldjump"/>
              <a:extLst>
                <a:ext uri="{FF2B5EF4-FFF2-40B4-BE49-F238E27FC236}">
                  <a16:creationId xmlns:a16="http://schemas.microsoft.com/office/drawing/2014/main" id="{A4239F72-EAAB-43DD-8583-2F91B15A448E}"/>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7" name="文本框 6">
              <a:hlinkClick r:id="rId2" action="ppaction://hlinksldjump"/>
              <a:extLst>
                <a:ext uri="{FF2B5EF4-FFF2-40B4-BE49-F238E27FC236}">
                  <a16:creationId xmlns:a16="http://schemas.microsoft.com/office/drawing/2014/main" id="{67DC6279-E1BD-4EB4-A8E1-DAD7BF13EBB3}"/>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8" name="组合 7">
            <a:extLst>
              <a:ext uri="{FF2B5EF4-FFF2-40B4-BE49-F238E27FC236}">
                <a16:creationId xmlns:a16="http://schemas.microsoft.com/office/drawing/2014/main" id="{01C4EF18-DE7B-40D2-A53D-7CE16FBECFB6}"/>
              </a:ext>
            </a:extLst>
          </p:cNvPr>
          <p:cNvGrpSpPr/>
          <p:nvPr/>
        </p:nvGrpSpPr>
        <p:grpSpPr>
          <a:xfrm>
            <a:off x="-7" y="-6947490"/>
            <a:ext cx="12192000" cy="7366983"/>
            <a:chOff x="1" y="-7051183"/>
            <a:chExt cx="12192000" cy="7366983"/>
          </a:xfrm>
        </p:grpSpPr>
        <p:sp>
          <p:nvSpPr>
            <p:cNvPr id="9" name="矩形 8">
              <a:extLst>
                <a:ext uri="{FF2B5EF4-FFF2-40B4-BE49-F238E27FC236}">
                  <a16:creationId xmlns:a16="http://schemas.microsoft.com/office/drawing/2014/main" id="{020F4FA7-D244-4906-AF62-DDB6C881A0BE}"/>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0" name="矩形: 圆角 9">
              <a:hlinkClick r:id="rId3" action="ppaction://hlinksldjump"/>
              <a:extLst>
                <a:ext uri="{FF2B5EF4-FFF2-40B4-BE49-F238E27FC236}">
                  <a16:creationId xmlns:a16="http://schemas.microsoft.com/office/drawing/2014/main" id="{72A592F6-ADC5-4E75-AC82-10AC060C1A06}"/>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1" name="文本框 10">
              <a:hlinkClick r:id="rId3" action="ppaction://hlinksldjump"/>
              <a:extLst>
                <a:ext uri="{FF2B5EF4-FFF2-40B4-BE49-F238E27FC236}">
                  <a16:creationId xmlns:a16="http://schemas.microsoft.com/office/drawing/2014/main" id="{0E2B393A-BFE9-4A32-806F-BF2A14ABCCA3}"/>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12" name="组合 11">
            <a:extLst>
              <a:ext uri="{FF2B5EF4-FFF2-40B4-BE49-F238E27FC236}">
                <a16:creationId xmlns:a16="http://schemas.microsoft.com/office/drawing/2014/main" id="{BCC308F9-C81A-4D59-93AD-0BEA65A8985C}"/>
              </a:ext>
            </a:extLst>
          </p:cNvPr>
          <p:cNvGrpSpPr/>
          <p:nvPr/>
        </p:nvGrpSpPr>
        <p:grpSpPr>
          <a:xfrm>
            <a:off x="0" y="-6884111"/>
            <a:ext cx="12192000" cy="7319848"/>
            <a:chOff x="0" y="-6846404"/>
            <a:chExt cx="12192000" cy="7319848"/>
          </a:xfrm>
        </p:grpSpPr>
        <p:sp>
          <p:nvSpPr>
            <p:cNvPr id="13" name="矩形 12">
              <a:extLst>
                <a:ext uri="{FF2B5EF4-FFF2-40B4-BE49-F238E27FC236}">
                  <a16:creationId xmlns:a16="http://schemas.microsoft.com/office/drawing/2014/main" id="{C4F9AD1A-B972-46AE-99C7-BD7396BABFB4}"/>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4" name="矩形: 圆角 13">
              <a:hlinkClick r:id="rId4" action="ppaction://hlinksldjump"/>
              <a:extLst>
                <a:ext uri="{FF2B5EF4-FFF2-40B4-BE49-F238E27FC236}">
                  <a16:creationId xmlns:a16="http://schemas.microsoft.com/office/drawing/2014/main" id="{0F4EC0DB-DA34-49B0-9E4F-4D29D2219057}"/>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5" name="文本框 14">
              <a:hlinkClick r:id="rId4" action="ppaction://hlinksldjump"/>
              <a:extLst>
                <a:ext uri="{FF2B5EF4-FFF2-40B4-BE49-F238E27FC236}">
                  <a16:creationId xmlns:a16="http://schemas.microsoft.com/office/drawing/2014/main" id="{84B74896-40D8-4CCE-8746-8A2ABECF51F5}"/>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16" name="组合 15">
            <a:extLst>
              <a:ext uri="{FF2B5EF4-FFF2-40B4-BE49-F238E27FC236}">
                <a16:creationId xmlns:a16="http://schemas.microsoft.com/office/drawing/2014/main" id="{2D50E011-37E1-4D3B-9270-E4F09BA49E9D}"/>
              </a:ext>
            </a:extLst>
          </p:cNvPr>
          <p:cNvGrpSpPr/>
          <p:nvPr/>
        </p:nvGrpSpPr>
        <p:grpSpPr>
          <a:xfrm>
            <a:off x="0" y="-6900355"/>
            <a:ext cx="12192000" cy="7319848"/>
            <a:chOff x="-3" y="-7188557"/>
            <a:chExt cx="12192000" cy="7319848"/>
          </a:xfrm>
        </p:grpSpPr>
        <p:sp>
          <p:nvSpPr>
            <p:cNvPr id="17" name="矩形 16">
              <a:extLst>
                <a:ext uri="{FF2B5EF4-FFF2-40B4-BE49-F238E27FC236}">
                  <a16:creationId xmlns:a16="http://schemas.microsoft.com/office/drawing/2014/main" id="{0872AFEB-69FC-4242-93F4-086E2212A0B7}"/>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8" name="矩形: 圆角 17">
              <a:hlinkClick r:id="rId5" action="ppaction://hlinksldjump"/>
              <a:extLst>
                <a:ext uri="{FF2B5EF4-FFF2-40B4-BE49-F238E27FC236}">
                  <a16:creationId xmlns:a16="http://schemas.microsoft.com/office/drawing/2014/main" id="{05633176-820B-41F2-85CE-9B30EB913D67}"/>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9" name="文本框 18">
              <a:hlinkClick r:id="rId5" action="ppaction://hlinksldjump"/>
              <a:extLst>
                <a:ext uri="{FF2B5EF4-FFF2-40B4-BE49-F238E27FC236}">
                  <a16:creationId xmlns:a16="http://schemas.microsoft.com/office/drawing/2014/main" id="{F3B3F6E7-8635-4E1F-847A-98309247325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20" name="组合 19">
            <a:extLst>
              <a:ext uri="{FF2B5EF4-FFF2-40B4-BE49-F238E27FC236}">
                <a16:creationId xmlns:a16="http://schemas.microsoft.com/office/drawing/2014/main" id="{4F71D367-B2B8-49A9-842A-26853DE3E5EE}"/>
              </a:ext>
            </a:extLst>
          </p:cNvPr>
          <p:cNvGrpSpPr/>
          <p:nvPr/>
        </p:nvGrpSpPr>
        <p:grpSpPr>
          <a:xfrm>
            <a:off x="-14" y="-6884111"/>
            <a:ext cx="12192000" cy="7298956"/>
            <a:chOff x="-14" y="-6846404"/>
            <a:chExt cx="12192000" cy="7298956"/>
          </a:xfrm>
        </p:grpSpPr>
        <p:sp>
          <p:nvSpPr>
            <p:cNvPr id="21" name="矩形 20">
              <a:extLst>
                <a:ext uri="{FF2B5EF4-FFF2-40B4-BE49-F238E27FC236}">
                  <a16:creationId xmlns:a16="http://schemas.microsoft.com/office/drawing/2014/main" id="{FC74738D-7256-4A24-AECE-9742D6FF2C74}"/>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2" name="矩形: 圆角 21">
              <a:hlinkClick r:id="rId6" action="ppaction://hlinksldjump"/>
              <a:extLst>
                <a:ext uri="{FF2B5EF4-FFF2-40B4-BE49-F238E27FC236}">
                  <a16:creationId xmlns:a16="http://schemas.microsoft.com/office/drawing/2014/main" id="{3EFFA52B-2C0E-48C9-8016-74DCF52CDFF0}"/>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3" name="文本框 22">
              <a:hlinkClick r:id="rId6" action="ppaction://hlinksldjump"/>
              <a:extLst>
                <a:ext uri="{FF2B5EF4-FFF2-40B4-BE49-F238E27FC236}">
                  <a16:creationId xmlns:a16="http://schemas.microsoft.com/office/drawing/2014/main" id="{6F405A7D-6801-45DD-8663-0507B72D8E29}"/>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24" name="组合 23">
            <a:extLst>
              <a:ext uri="{FF2B5EF4-FFF2-40B4-BE49-F238E27FC236}">
                <a16:creationId xmlns:a16="http://schemas.microsoft.com/office/drawing/2014/main" id="{8F036924-AAD4-4192-B3AD-46F8F762841A}"/>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25" name="矩形 24">
              <a:extLst>
                <a:ext uri="{FF2B5EF4-FFF2-40B4-BE49-F238E27FC236}">
                  <a16:creationId xmlns:a16="http://schemas.microsoft.com/office/drawing/2014/main" id="{EFD249EF-2DCF-4F8C-8D60-CD009FA3DB3B}"/>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6" name="矩形: 圆角 25">
              <a:hlinkClick r:id="rId7" action="ppaction://hlinksldjump"/>
              <a:extLst>
                <a:ext uri="{FF2B5EF4-FFF2-40B4-BE49-F238E27FC236}">
                  <a16:creationId xmlns:a16="http://schemas.microsoft.com/office/drawing/2014/main" id="{6F3C59EA-D434-455B-954A-55A7E6C62982}"/>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7" name="文本框 26">
              <a:hlinkClick r:id="rId7" action="ppaction://hlinksldjump"/>
              <a:extLst>
                <a:ext uri="{FF2B5EF4-FFF2-40B4-BE49-F238E27FC236}">
                  <a16:creationId xmlns:a16="http://schemas.microsoft.com/office/drawing/2014/main" id="{DD30D2F7-E5D5-490C-8DAC-DCE57F223FDF}"/>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spTree>
    <p:extLst>
      <p:ext uri="{BB962C8B-B14F-4D97-AF65-F5344CB8AC3E}">
        <p14:creationId xmlns:p14="http://schemas.microsoft.com/office/powerpoint/2010/main" val="313754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6" name="组合 5">
            <a:extLst>
              <a:ext uri="{FF2B5EF4-FFF2-40B4-BE49-F238E27FC236}">
                <a16:creationId xmlns:a16="http://schemas.microsoft.com/office/drawing/2014/main" id="{0985C2A3-F1B9-4454-A6FA-C1AE201AA6C7}"/>
              </a:ext>
            </a:extLst>
          </p:cNvPr>
          <p:cNvGrpSpPr/>
          <p:nvPr/>
        </p:nvGrpSpPr>
        <p:grpSpPr>
          <a:xfrm>
            <a:off x="-112" y="-453369"/>
            <a:ext cx="12192000" cy="7319848"/>
            <a:chOff x="-112" y="-453369"/>
            <a:chExt cx="12192000" cy="7319848"/>
          </a:xfrm>
        </p:grpSpPr>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sp>
          <p:nvSpPr>
            <p:cNvPr id="5" name="文本框 4">
              <a:extLst>
                <a:ext uri="{FF2B5EF4-FFF2-40B4-BE49-F238E27FC236}">
                  <a16:creationId xmlns:a16="http://schemas.microsoft.com/office/drawing/2014/main" id="{2099D414-867C-46B7-9DBA-7D51E55E21A2}"/>
                </a:ext>
              </a:extLst>
            </p:cNvPr>
            <p:cNvSpPr txBox="1"/>
            <p:nvPr/>
          </p:nvSpPr>
          <p:spPr>
            <a:xfrm>
              <a:off x="1358535" y="1920137"/>
              <a:ext cx="8593585" cy="2554545"/>
            </a:xfrm>
            <a:prstGeom prst="rect">
              <a:avLst/>
            </a:prstGeom>
            <a:noFill/>
          </p:spPr>
          <p:txBody>
            <a:bodyPr wrap="square" rtlCol="0">
              <a:spAutoFit/>
            </a:bodyPr>
            <a:lstStyle/>
            <a:p>
              <a:pPr algn="ctr"/>
              <a:r>
                <a:rPr lang="en-US" altLang="zh-CN" sz="8000" dirty="0">
                  <a:solidFill>
                    <a:schemeClr val="accent4">
                      <a:lumMod val="75000"/>
                    </a:schemeClr>
                  </a:solidFill>
                </a:rPr>
                <a:t>2000 YEARS</a:t>
              </a:r>
            </a:p>
            <a:p>
              <a:pPr algn="ctr"/>
              <a:r>
                <a:rPr lang="en-US" altLang="zh-CN" sz="8000" dirty="0">
                  <a:solidFill>
                    <a:schemeClr val="accent4">
                      <a:lumMod val="75000"/>
                    </a:schemeClr>
                  </a:solidFill>
                </a:rPr>
                <a:t>LATER</a:t>
              </a:r>
              <a:endParaRPr lang="zh-CN" altLang="en-US" sz="80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2" action="ppaction://hlinksldjump"/>
            <a:extLst>
              <a:ext uri="{FF2B5EF4-FFF2-40B4-BE49-F238E27FC236}">
                <a16:creationId xmlns:a16="http://schemas.microsoft.com/office/drawing/2014/main" id="{87B8830B-16B9-477B-9211-E01276C634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4506" y="6400344"/>
            <a:ext cx="507326" cy="507326"/>
          </a:xfrm>
          <a:prstGeom prst="rect">
            <a:avLst/>
          </a:prstGeom>
        </p:spPr>
      </p:pic>
    </p:spTree>
    <p:extLst>
      <p:ext uri="{BB962C8B-B14F-4D97-AF65-F5344CB8AC3E}">
        <p14:creationId xmlns:p14="http://schemas.microsoft.com/office/powerpoint/2010/main" val="209125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1.11111E-6 L 0 -0.93588 " pathEditMode="relative" rAng="0" ptsTypes="AA">
                                      <p:cBhvr>
                                        <p:cTn id="6" dur="500" spd="-100000" fill="hold"/>
                                        <p:tgtEl>
                                          <p:spTgt spid="6"/>
                                        </p:tgtEl>
                                        <p:attrNameLst>
                                          <p:attrName>ppt_x</p:attrName>
                                          <p:attrName>ppt_y</p:attrName>
                                        </p:attrNameLst>
                                      </p:cBhvr>
                                      <p:rCtr x="0" y="-4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7" name="标题 6">
            <a:extLst>
              <a:ext uri="{FF2B5EF4-FFF2-40B4-BE49-F238E27FC236}">
                <a16:creationId xmlns:a16="http://schemas.microsoft.com/office/drawing/2014/main" id="{6BA0A6F1-7699-4D08-8C6C-8E845E7EED4E}"/>
              </a:ext>
            </a:extLst>
          </p:cNvPr>
          <p:cNvSpPr>
            <a:spLocks noGrp="1"/>
          </p:cNvSpPr>
          <p:nvPr>
            <p:ph type="title"/>
          </p:nvPr>
        </p:nvSpPr>
        <p:spPr/>
        <p:txBody>
          <a:bodyPr/>
          <a:lstStyle/>
          <a:p>
            <a:r>
              <a:rPr lang="en-US" altLang="zh-CN" dirty="0">
                <a:solidFill>
                  <a:schemeClr val="accent4">
                    <a:lumMod val="75000"/>
                  </a:schemeClr>
                </a:solidFill>
              </a:rPr>
              <a:t>MLP</a:t>
            </a:r>
            <a:endParaRPr lang="zh-CN" altLang="en-US" dirty="0">
              <a:solidFill>
                <a:schemeClr val="accent4">
                  <a:lumMod val="75000"/>
                </a:schemeClr>
              </a:solidFill>
            </a:endParaRPr>
          </a:p>
        </p:txBody>
      </p:sp>
      <p:graphicFrame>
        <p:nvGraphicFramePr>
          <p:cNvPr id="12" name="内容占位符 11">
            <a:extLst>
              <a:ext uri="{FF2B5EF4-FFF2-40B4-BE49-F238E27FC236}">
                <a16:creationId xmlns:a16="http://schemas.microsoft.com/office/drawing/2014/main" id="{93285FDA-9576-43EE-A9D5-70CABD37AE8B}"/>
              </a:ext>
            </a:extLst>
          </p:cNvPr>
          <p:cNvGraphicFramePr>
            <a:graphicFrameLocks noGrp="1"/>
          </p:cNvGraphicFramePr>
          <p:nvPr>
            <p:ph idx="1"/>
            <p:extLst>
              <p:ext uri="{D42A27DB-BD31-4B8C-83A1-F6EECF244321}">
                <p14:modId xmlns:p14="http://schemas.microsoft.com/office/powerpoint/2010/main" val="473412643"/>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6506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7" name="标题 6">
            <a:extLst>
              <a:ext uri="{FF2B5EF4-FFF2-40B4-BE49-F238E27FC236}">
                <a16:creationId xmlns:a16="http://schemas.microsoft.com/office/drawing/2014/main" id="{6BA0A6F1-7699-4D08-8C6C-8E845E7EED4E}"/>
              </a:ext>
            </a:extLst>
          </p:cNvPr>
          <p:cNvSpPr>
            <a:spLocks noGrp="1"/>
          </p:cNvSpPr>
          <p:nvPr>
            <p:ph type="title"/>
          </p:nvPr>
        </p:nvSpPr>
        <p:spPr/>
        <p:txBody>
          <a:bodyPr/>
          <a:lstStyle/>
          <a:p>
            <a:r>
              <a:rPr lang="en-US" altLang="zh-CN" dirty="0">
                <a:solidFill>
                  <a:schemeClr val="accent4">
                    <a:lumMod val="75000"/>
                  </a:schemeClr>
                </a:solidFill>
              </a:rPr>
              <a:t>MLP</a:t>
            </a:r>
            <a:endParaRPr lang="zh-CN" altLang="en-US" dirty="0">
              <a:solidFill>
                <a:schemeClr val="accent4">
                  <a:lumMod val="75000"/>
                </a:schemeClr>
              </a:solidFill>
            </a:endParaRPr>
          </a:p>
        </p:txBody>
      </p:sp>
      <p:graphicFrame>
        <p:nvGraphicFramePr>
          <p:cNvPr id="12" name="内容占位符 11">
            <a:extLst>
              <a:ext uri="{FF2B5EF4-FFF2-40B4-BE49-F238E27FC236}">
                <a16:creationId xmlns:a16="http://schemas.microsoft.com/office/drawing/2014/main" id="{93285FDA-9576-43EE-A9D5-70CABD37AE8B}"/>
              </a:ext>
            </a:extLst>
          </p:cNvPr>
          <p:cNvGraphicFramePr>
            <a:graphicFrameLocks noGrp="1"/>
          </p:cNvGraphicFramePr>
          <p:nvPr>
            <p:ph idx="1"/>
            <p:extLst>
              <p:ext uri="{D42A27DB-BD31-4B8C-83A1-F6EECF244321}">
                <p14:modId xmlns:p14="http://schemas.microsoft.com/office/powerpoint/2010/main" val="314731759"/>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6470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FE856740-3B4F-4A7D-80A7-4282C9C1343F}"/>
              </a:ext>
            </a:extLst>
          </p:cNvPr>
          <p:cNvSpPr>
            <a:spLocks noGrp="1"/>
          </p:cNvSpPr>
          <p:nvPr>
            <p:ph type="title"/>
          </p:nvPr>
        </p:nvSpPr>
        <p:spPr/>
        <p:txBody>
          <a:bodyPr/>
          <a:lstStyle/>
          <a:p>
            <a:r>
              <a:rPr lang="en-US" altLang="zh-CN" dirty="0">
                <a:solidFill>
                  <a:schemeClr val="accent4">
                    <a:lumMod val="75000"/>
                  </a:schemeClr>
                </a:solidFill>
              </a:rPr>
              <a:t>CNN</a:t>
            </a:r>
            <a:endParaRPr lang="zh-CN" altLang="en-US" dirty="0">
              <a:solidFill>
                <a:schemeClr val="accent4">
                  <a:lumMod val="75000"/>
                </a:schemeClr>
              </a:solidFill>
            </a:endParaRPr>
          </a:p>
        </p:txBody>
      </p:sp>
      <p:graphicFrame>
        <p:nvGraphicFramePr>
          <p:cNvPr id="13" name="内容占位符 12">
            <a:extLst>
              <a:ext uri="{FF2B5EF4-FFF2-40B4-BE49-F238E27FC236}">
                <a16:creationId xmlns:a16="http://schemas.microsoft.com/office/drawing/2014/main" id="{EC81C88A-D216-4F69-8D6E-0AA1749A60AB}"/>
              </a:ext>
            </a:extLst>
          </p:cNvPr>
          <p:cNvGraphicFramePr>
            <a:graphicFrameLocks noGrp="1"/>
          </p:cNvGraphicFramePr>
          <p:nvPr>
            <p:ph sz="half" idx="1"/>
            <p:extLst>
              <p:ext uri="{D42A27DB-BD31-4B8C-83A1-F6EECF244321}">
                <p14:modId xmlns:p14="http://schemas.microsoft.com/office/powerpoint/2010/main" val="2465854353"/>
              </p:ext>
            </p:extLst>
          </p:nvPr>
        </p:nvGraphicFramePr>
        <p:xfrm>
          <a:off x="1141413" y="2249486"/>
          <a:ext cx="4878387" cy="354171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6" name="内容占位符 12">
            <a:extLst>
              <a:ext uri="{FF2B5EF4-FFF2-40B4-BE49-F238E27FC236}">
                <a16:creationId xmlns:a16="http://schemas.microsoft.com/office/drawing/2014/main" id="{8CD6A901-266B-4BA1-BD16-EBC6B5F38099}"/>
              </a:ext>
            </a:extLst>
          </p:cNvPr>
          <p:cNvGraphicFramePr>
            <a:graphicFrameLocks noGrp="1"/>
          </p:cNvGraphicFramePr>
          <p:nvPr>
            <p:ph sz="half" idx="2"/>
            <p:extLst>
              <p:ext uri="{D42A27DB-BD31-4B8C-83A1-F6EECF244321}">
                <p14:modId xmlns:p14="http://schemas.microsoft.com/office/powerpoint/2010/main" val="522697092"/>
              </p:ext>
            </p:extLst>
          </p:nvPr>
        </p:nvGraphicFramePr>
        <p:xfrm>
          <a:off x="6172200" y="2249488"/>
          <a:ext cx="4875213" cy="354171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78323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FE856740-3B4F-4A7D-80A7-4282C9C1343F}"/>
              </a:ext>
            </a:extLst>
          </p:cNvPr>
          <p:cNvSpPr>
            <a:spLocks noGrp="1"/>
          </p:cNvSpPr>
          <p:nvPr>
            <p:ph type="title"/>
          </p:nvPr>
        </p:nvSpPr>
        <p:spPr/>
        <p:txBody>
          <a:bodyPr/>
          <a:lstStyle/>
          <a:p>
            <a:r>
              <a:rPr lang="en-US" altLang="zh-CN" dirty="0">
                <a:solidFill>
                  <a:schemeClr val="accent4">
                    <a:lumMod val="75000"/>
                  </a:schemeClr>
                </a:solidFill>
              </a:rPr>
              <a:t>MLP vs. CNN</a:t>
            </a:r>
            <a:endParaRPr lang="zh-CN" altLang="en-US" dirty="0">
              <a:solidFill>
                <a:schemeClr val="accent4">
                  <a:lumMod val="75000"/>
                </a:schemeClr>
              </a:solidFill>
            </a:endParaRPr>
          </a:p>
        </p:txBody>
      </p:sp>
      <p:graphicFrame>
        <p:nvGraphicFramePr>
          <p:cNvPr id="12" name="内容占位符 11">
            <a:extLst>
              <a:ext uri="{FF2B5EF4-FFF2-40B4-BE49-F238E27FC236}">
                <a16:creationId xmlns:a16="http://schemas.microsoft.com/office/drawing/2014/main" id="{7FB34CE7-8283-48B2-A5E5-A0A3A7AF1DF4}"/>
              </a:ext>
            </a:extLst>
          </p:cNvPr>
          <p:cNvGraphicFramePr>
            <a:graphicFrameLocks noGrp="1"/>
          </p:cNvGraphicFramePr>
          <p:nvPr>
            <p:ph idx="1"/>
            <p:extLst>
              <p:ext uri="{D42A27DB-BD31-4B8C-83A1-F6EECF244321}">
                <p14:modId xmlns:p14="http://schemas.microsoft.com/office/powerpoint/2010/main" val="1580615427"/>
              </p:ext>
            </p:extLst>
          </p:nvPr>
        </p:nvGraphicFramePr>
        <p:xfrm>
          <a:off x="5156200" y="592138"/>
          <a:ext cx="5891213" cy="5199062"/>
        </p:xfrm>
        <a:graphic>
          <a:graphicData uri="http://schemas.openxmlformats.org/drawingml/2006/chart">
            <c:chart xmlns:c="http://schemas.openxmlformats.org/drawingml/2006/chart" xmlns:r="http://schemas.openxmlformats.org/officeDocument/2006/relationships" r:id="rId6"/>
          </a:graphicData>
        </a:graphic>
      </p:graphicFrame>
      <p:sp>
        <p:nvSpPr>
          <p:cNvPr id="17" name="文本占位符 16">
            <a:extLst>
              <a:ext uri="{FF2B5EF4-FFF2-40B4-BE49-F238E27FC236}">
                <a16:creationId xmlns:a16="http://schemas.microsoft.com/office/drawing/2014/main" id="{6C22B54A-AE23-4822-B563-0F5AA792BF67}"/>
              </a:ext>
            </a:extLst>
          </p:cNvPr>
          <p:cNvSpPr>
            <a:spLocks noGrp="1"/>
          </p:cNvSpPr>
          <p:nvPr>
            <p:ph type="body" sz="half" idx="2"/>
          </p:nvPr>
        </p:nvSpPr>
        <p:spPr/>
        <p:txBody>
          <a:bodyPr/>
          <a:lstStyle/>
          <a:p>
            <a:pPr marL="285750" indent="-285750">
              <a:buFont typeface="Arial" panose="020B0604020202020204" pitchFamily="34" charset="0"/>
              <a:buChar char="•"/>
            </a:pPr>
            <a:r>
              <a:rPr lang="en-US" altLang="zh-CN" dirty="0">
                <a:solidFill>
                  <a:schemeClr val="accent4">
                    <a:lumMod val="75000"/>
                  </a:schemeClr>
                </a:solidFill>
              </a:rPr>
              <a:t>Optimizer: adam</a:t>
            </a:r>
          </a:p>
          <a:p>
            <a:pPr marL="285750" indent="-285750">
              <a:buFont typeface="Arial" panose="020B0604020202020204" pitchFamily="34" charset="0"/>
              <a:buChar char="•"/>
            </a:pPr>
            <a:r>
              <a:rPr lang="en-US" altLang="zh-CN" dirty="0">
                <a:solidFill>
                  <a:schemeClr val="accent4">
                    <a:lumMod val="75000"/>
                  </a:schemeClr>
                </a:solidFill>
              </a:rPr>
              <a:t>Activation function: ReLU</a:t>
            </a:r>
          </a:p>
          <a:p>
            <a:pPr marL="285750" indent="-285750">
              <a:buFont typeface="Arial" panose="020B0604020202020204" pitchFamily="34" charset="0"/>
              <a:buChar char="•"/>
            </a:pPr>
            <a:r>
              <a:rPr lang="en-US" altLang="zh-CN" dirty="0">
                <a:solidFill>
                  <a:schemeClr val="accent4">
                    <a:lumMod val="75000"/>
                  </a:schemeClr>
                </a:solidFill>
              </a:rPr>
              <a:t>No dropout</a:t>
            </a:r>
          </a:p>
          <a:p>
            <a:pPr marL="285750" indent="-285750">
              <a:buFont typeface="Arial" panose="020B0604020202020204" pitchFamily="34" charset="0"/>
              <a:buChar char="•"/>
            </a:pPr>
            <a:r>
              <a:rPr lang="en-US" altLang="zh-CN" dirty="0">
                <a:solidFill>
                  <a:schemeClr val="accent4">
                    <a:lumMod val="75000"/>
                  </a:schemeClr>
                </a:solidFill>
              </a:rPr>
              <a:t>Batch size = 256</a:t>
            </a:r>
          </a:p>
          <a:p>
            <a:pPr marL="285750" indent="-285750">
              <a:buFont typeface="Arial" panose="020B0604020202020204" pitchFamily="34" charset="0"/>
              <a:buChar char="•"/>
            </a:pPr>
            <a:r>
              <a:rPr lang="en-US" altLang="zh-CN" dirty="0">
                <a:solidFill>
                  <a:schemeClr val="accent4">
                    <a:lumMod val="75000"/>
                  </a:schemeClr>
                </a:solidFill>
              </a:rPr>
              <a:t>Epochs = 10</a:t>
            </a:r>
            <a:endParaRPr lang="zh-CN" altLang="en-US" dirty="0">
              <a:solidFill>
                <a:schemeClr val="accent4">
                  <a:lumMod val="75000"/>
                </a:schemeClr>
              </a:solidFill>
            </a:endParaRPr>
          </a:p>
        </p:txBody>
      </p:sp>
    </p:spTree>
    <p:extLst>
      <p:ext uri="{BB962C8B-B14F-4D97-AF65-F5344CB8AC3E}">
        <p14:creationId xmlns:p14="http://schemas.microsoft.com/office/powerpoint/2010/main" val="65102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FE856740-3B4F-4A7D-80A7-4282C9C1343F}"/>
              </a:ext>
            </a:extLst>
          </p:cNvPr>
          <p:cNvSpPr>
            <a:spLocks noGrp="1"/>
          </p:cNvSpPr>
          <p:nvPr>
            <p:ph type="title"/>
          </p:nvPr>
        </p:nvSpPr>
        <p:spPr/>
        <p:txBody>
          <a:bodyPr/>
          <a:lstStyle/>
          <a:p>
            <a:r>
              <a:rPr lang="en-US" altLang="zh-CN" dirty="0">
                <a:solidFill>
                  <a:schemeClr val="accent4">
                    <a:lumMod val="75000"/>
                  </a:schemeClr>
                </a:solidFill>
              </a:rPr>
              <a:t>MLP vs. CNN</a:t>
            </a:r>
            <a:endParaRPr lang="zh-CN" altLang="en-US" dirty="0">
              <a:solidFill>
                <a:schemeClr val="accent4">
                  <a:lumMod val="75000"/>
                </a:schemeClr>
              </a:solidFill>
            </a:endParaRPr>
          </a:p>
        </p:txBody>
      </p:sp>
      <p:graphicFrame>
        <p:nvGraphicFramePr>
          <p:cNvPr id="12" name="内容占位符 11">
            <a:extLst>
              <a:ext uri="{FF2B5EF4-FFF2-40B4-BE49-F238E27FC236}">
                <a16:creationId xmlns:a16="http://schemas.microsoft.com/office/drawing/2014/main" id="{7FB34CE7-8283-48B2-A5E5-A0A3A7AF1DF4}"/>
              </a:ext>
            </a:extLst>
          </p:cNvPr>
          <p:cNvGraphicFramePr>
            <a:graphicFrameLocks noGrp="1"/>
          </p:cNvGraphicFramePr>
          <p:nvPr>
            <p:ph idx="1"/>
            <p:extLst>
              <p:ext uri="{D42A27DB-BD31-4B8C-83A1-F6EECF244321}">
                <p14:modId xmlns:p14="http://schemas.microsoft.com/office/powerpoint/2010/main" val="2197338534"/>
              </p:ext>
            </p:extLst>
          </p:nvPr>
        </p:nvGraphicFramePr>
        <p:xfrm>
          <a:off x="5156200" y="592138"/>
          <a:ext cx="5891213" cy="5199062"/>
        </p:xfrm>
        <a:graphic>
          <a:graphicData uri="http://schemas.openxmlformats.org/drawingml/2006/chart">
            <c:chart xmlns:c="http://schemas.openxmlformats.org/drawingml/2006/chart" xmlns:r="http://schemas.openxmlformats.org/officeDocument/2006/relationships" r:id="rId6"/>
          </a:graphicData>
        </a:graphic>
      </p:graphicFrame>
      <p:sp>
        <p:nvSpPr>
          <p:cNvPr id="17" name="文本占位符 16">
            <a:extLst>
              <a:ext uri="{FF2B5EF4-FFF2-40B4-BE49-F238E27FC236}">
                <a16:creationId xmlns:a16="http://schemas.microsoft.com/office/drawing/2014/main" id="{6C22B54A-AE23-4822-B563-0F5AA792BF67}"/>
              </a:ext>
            </a:extLst>
          </p:cNvPr>
          <p:cNvSpPr>
            <a:spLocks noGrp="1"/>
          </p:cNvSpPr>
          <p:nvPr>
            <p:ph type="body" sz="half" idx="2"/>
          </p:nvPr>
        </p:nvSpPr>
        <p:spPr/>
        <p:txBody>
          <a:bodyPr/>
          <a:lstStyle/>
          <a:p>
            <a:pPr marL="285750" indent="-285750">
              <a:buFont typeface="Arial" panose="020B0604020202020204" pitchFamily="34" charset="0"/>
              <a:buChar char="•"/>
            </a:pPr>
            <a:r>
              <a:rPr lang="en-US" altLang="zh-CN" dirty="0">
                <a:solidFill>
                  <a:schemeClr val="accent4">
                    <a:lumMod val="75000"/>
                  </a:schemeClr>
                </a:solidFill>
              </a:rPr>
              <a:t>Optimizer: adam</a:t>
            </a:r>
          </a:p>
          <a:p>
            <a:pPr marL="285750" indent="-285750">
              <a:buFont typeface="Arial" panose="020B0604020202020204" pitchFamily="34" charset="0"/>
              <a:buChar char="•"/>
            </a:pPr>
            <a:r>
              <a:rPr lang="en-US" altLang="zh-CN" dirty="0">
                <a:solidFill>
                  <a:schemeClr val="accent4">
                    <a:lumMod val="75000"/>
                  </a:schemeClr>
                </a:solidFill>
              </a:rPr>
              <a:t>Activation function: ReLU</a:t>
            </a:r>
          </a:p>
          <a:p>
            <a:pPr marL="285750" indent="-285750">
              <a:buFont typeface="Arial" panose="020B0604020202020204" pitchFamily="34" charset="0"/>
              <a:buChar char="•"/>
            </a:pPr>
            <a:r>
              <a:rPr lang="en-US" altLang="zh-CN" dirty="0">
                <a:solidFill>
                  <a:schemeClr val="accent4">
                    <a:lumMod val="75000"/>
                  </a:schemeClr>
                </a:solidFill>
              </a:rPr>
              <a:t>No dropout</a:t>
            </a:r>
          </a:p>
          <a:p>
            <a:pPr marL="285750" indent="-285750">
              <a:buFont typeface="Arial" panose="020B0604020202020204" pitchFamily="34" charset="0"/>
              <a:buChar char="•"/>
            </a:pPr>
            <a:r>
              <a:rPr lang="en-US" altLang="zh-CN" dirty="0">
                <a:solidFill>
                  <a:schemeClr val="accent4">
                    <a:lumMod val="75000"/>
                  </a:schemeClr>
                </a:solidFill>
              </a:rPr>
              <a:t>Batch size = 256</a:t>
            </a:r>
          </a:p>
          <a:p>
            <a:pPr marL="285750" indent="-285750">
              <a:buFont typeface="Arial" panose="020B0604020202020204" pitchFamily="34" charset="0"/>
              <a:buChar char="•"/>
            </a:pPr>
            <a:r>
              <a:rPr lang="en-US" altLang="zh-CN" dirty="0">
                <a:solidFill>
                  <a:schemeClr val="accent4">
                    <a:lumMod val="75000"/>
                  </a:schemeClr>
                </a:solidFill>
              </a:rPr>
              <a:t>MLP Epochs = 10</a:t>
            </a:r>
          </a:p>
          <a:p>
            <a:pPr marL="285750" indent="-285750">
              <a:buFont typeface="Arial" panose="020B0604020202020204" pitchFamily="34" charset="0"/>
              <a:buChar char="•"/>
            </a:pPr>
            <a:r>
              <a:rPr lang="en-US" altLang="zh-CN" dirty="0">
                <a:solidFill>
                  <a:schemeClr val="accent4">
                    <a:lumMod val="75000"/>
                  </a:schemeClr>
                </a:solidFill>
              </a:rPr>
              <a:t>CNN Epochs = 5</a:t>
            </a:r>
            <a:endParaRPr lang="zh-CN" altLang="en-US" dirty="0">
              <a:solidFill>
                <a:schemeClr val="accent4">
                  <a:lumMod val="75000"/>
                </a:schemeClr>
              </a:solidFill>
            </a:endParaRPr>
          </a:p>
        </p:txBody>
      </p:sp>
    </p:spTree>
    <p:extLst>
      <p:ext uri="{BB962C8B-B14F-4D97-AF65-F5344CB8AC3E}">
        <p14:creationId xmlns:p14="http://schemas.microsoft.com/office/powerpoint/2010/main" val="167021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FE856740-3B4F-4A7D-80A7-4282C9C1343F}"/>
              </a:ext>
            </a:extLst>
          </p:cNvPr>
          <p:cNvSpPr>
            <a:spLocks noGrp="1"/>
          </p:cNvSpPr>
          <p:nvPr>
            <p:ph type="title"/>
          </p:nvPr>
        </p:nvSpPr>
        <p:spPr/>
        <p:txBody>
          <a:bodyPr/>
          <a:lstStyle/>
          <a:p>
            <a:r>
              <a:rPr lang="en-US" altLang="zh-CN" dirty="0">
                <a:solidFill>
                  <a:schemeClr val="accent4">
                    <a:lumMod val="75000"/>
                  </a:schemeClr>
                </a:solidFill>
              </a:rPr>
              <a:t>SVM</a:t>
            </a:r>
            <a:endParaRPr lang="zh-CN" altLang="en-US" dirty="0">
              <a:solidFill>
                <a:schemeClr val="accent4">
                  <a:lumMod val="75000"/>
                </a:schemeClr>
              </a:solidFill>
            </a:endParaRPr>
          </a:p>
        </p:txBody>
      </p:sp>
      <p:sp>
        <p:nvSpPr>
          <p:cNvPr id="6" name="内容占位符 5">
            <a:extLst>
              <a:ext uri="{FF2B5EF4-FFF2-40B4-BE49-F238E27FC236}">
                <a16:creationId xmlns:a16="http://schemas.microsoft.com/office/drawing/2014/main" id="{4B2BADD0-AE1A-429E-B171-8D356A420631}"/>
              </a:ext>
            </a:extLst>
          </p:cNvPr>
          <p:cNvSpPr>
            <a:spLocks noGrp="1"/>
          </p:cNvSpPr>
          <p:nvPr>
            <p:ph idx="1"/>
          </p:nvPr>
        </p:nvSpPr>
        <p:spPr/>
        <p:txBody>
          <a:bodyPr/>
          <a:lstStyle/>
          <a:p>
            <a:pPr marL="0" indent="0">
              <a:buNone/>
            </a:pPr>
            <a:r>
              <a:rPr lang="en-US" altLang="zh-CN" dirty="0">
                <a:solidFill>
                  <a:schemeClr val="accent4">
                    <a:lumMod val="75000"/>
                  </a:schemeClr>
                </a:solidFill>
              </a:rPr>
              <a:t>How about using only 0.25% percent (9311 samples) as training set?</a:t>
            </a:r>
            <a:endParaRPr lang="zh-CN" altLang="en-US" dirty="0">
              <a:solidFill>
                <a:schemeClr val="accent4">
                  <a:lumMod val="75000"/>
                </a:schemeClr>
              </a:solidFill>
            </a:endParaRPr>
          </a:p>
        </p:txBody>
      </p:sp>
    </p:spTree>
    <p:extLst>
      <p:ext uri="{BB962C8B-B14F-4D97-AF65-F5344CB8AC3E}">
        <p14:creationId xmlns:p14="http://schemas.microsoft.com/office/powerpoint/2010/main" val="7452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FE856740-3B4F-4A7D-80A7-4282C9C1343F}"/>
              </a:ext>
            </a:extLst>
          </p:cNvPr>
          <p:cNvSpPr>
            <a:spLocks noGrp="1"/>
          </p:cNvSpPr>
          <p:nvPr>
            <p:ph type="title"/>
          </p:nvPr>
        </p:nvSpPr>
        <p:spPr/>
        <p:txBody>
          <a:bodyPr/>
          <a:lstStyle/>
          <a:p>
            <a:r>
              <a:rPr lang="en-US" altLang="zh-CN" dirty="0">
                <a:solidFill>
                  <a:schemeClr val="accent4">
                    <a:lumMod val="75000"/>
                  </a:schemeClr>
                </a:solidFill>
              </a:rPr>
              <a:t>SVM</a:t>
            </a:r>
            <a:endParaRPr lang="zh-CN" altLang="en-US" dirty="0">
              <a:solidFill>
                <a:schemeClr val="accent4">
                  <a:lumMod val="75000"/>
                </a:schemeClr>
              </a:solidFill>
            </a:endParaRPr>
          </a:p>
        </p:txBody>
      </p:sp>
      <p:graphicFrame>
        <p:nvGraphicFramePr>
          <p:cNvPr id="11" name="内容占位符 10">
            <a:extLst>
              <a:ext uri="{FF2B5EF4-FFF2-40B4-BE49-F238E27FC236}">
                <a16:creationId xmlns:a16="http://schemas.microsoft.com/office/drawing/2014/main" id="{FB226C71-210A-4241-B917-F34B6A71BA77}"/>
              </a:ext>
            </a:extLst>
          </p:cNvPr>
          <p:cNvGraphicFramePr>
            <a:graphicFrameLocks noGrp="1"/>
          </p:cNvGraphicFramePr>
          <p:nvPr>
            <p:ph idx="1"/>
            <p:extLst>
              <p:ext uri="{D42A27DB-BD31-4B8C-83A1-F6EECF244321}">
                <p14:modId xmlns:p14="http://schemas.microsoft.com/office/powerpoint/2010/main" val="410358717"/>
              </p:ext>
            </p:extLst>
          </p:nvPr>
        </p:nvGraphicFramePr>
        <p:xfrm>
          <a:off x="1141413" y="2249488"/>
          <a:ext cx="9906000" cy="354171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0596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FE856740-3B4F-4A7D-80A7-4282C9C1343F}"/>
              </a:ext>
            </a:extLst>
          </p:cNvPr>
          <p:cNvSpPr>
            <a:spLocks noGrp="1"/>
          </p:cNvSpPr>
          <p:nvPr>
            <p:ph type="title"/>
          </p:nvPr>
        </p:nvSpPr>
        <p:spPr/>
        <p:txBody>
          <a:bodyPr/>
          <a:lstStyle/>
          <a:p>
            <a:r>
              <a:rPr lang="en-US" altLang="zh-CN" dirty="0">
                <a:solidFill>
                  <a:schemeClr val="accent4">
                    <a:lumMod val="75000"/>
                  </a:schemeClr>
                </a:solidFill>
              </a:rPr>
              <a:t>CNN, again</a:t>
            </a:r>
            <a:endParaRPr lang="zh-CN" altLang="en-US" dirty="0">
              <a:solidFill>
                <a:schemeClr val="accent4">
                  <a:lumMod val="75000"/>
                </a:schemeClr>
              </a:solidFill>
            </a:endParaRPr>
          </a:p>
        </p:txBody>
      </p:sp>
      <p:sp>
        <p:nvSpPr>
          <p:cNvPr id="5" name="文本占位符 4">
            <a:extLst>
              <a:ext uri="{FF2B5EF4-FFF2-40B4-BE49-F238E27FC236}">
                <a16:creationId xmlns:a16="http://schemas.microsoft.com/office/drawing/2014/main" id="{11C90C50-5DFA-450F-80F0-A5D8E8691D8A}"/>
              </a:ext>
            </a:extLst>
          </p:cNvPr>
          <p:cNvSpPr>
            <a:spLocks noGrp="1"/>
          </p:cNvSpPr>
          <p:nvPr>
            <p:ph idx="1"/>
          </p:nvPr>
        </p:nvSpPr>
        <p:spPr/>
        <p:txBody>
          <a:bodyPr/>
          <a:lstStyle/>
          <a:p>
            <a:r>
              <a:rPr lang="en-US" altLang="zh-CN" dirty="0">
                <a:solidFill>
                  <a:schemeClr val="accent4">
                    <a:lumMod val="75000"/>
                  </a:schemeClr>
                </a:solidFill>
              </a:rPr>
              <a:t>What if I only use only 0.25% percent (9311 samples) as training set?</a:t>
            </a:r>
            <a:endParaRPr lang="zh-CN" altLang="en-US" dirty="0">
              <a:solidFill>
                <a:schemeClr val="accent4">
                  <a:lumMod val="75000"/>
                </a:schemeClr>
              </a:solidFill>
            </a:endParaRPr>
          </a:p>
        </p:txBody>
      </p:sp>
    </p:spTree>
    <p:extLst>
      <p:ext uri="{BB962C8B-B14F-4D97-AF65-F5344CB8AC3E}">
        <p14:creationId xmlns:p14="http://schemas.microsoft.com/office/powerpoint/2010/main" val="1324435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8DC634CA-4B57-426D-AE0C-19EB7B1B0C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FE856740-3B4F-4A7D-80A7-4282C9C1343F}"/>
              </a:ext>
            </a:extLst>
          </p:cNvPr>
          <p:cNvSpPr>
            <a:spLocks noGrp="1"/>
          </p:cNvSpPr>
          <p:nvPr>
            <p:ph type="title"/>
          </p:nvPr>
        </p:nvSpPr>
        <p:spPr/>
        <p:txBody>
          <a:bodyPr/>
          <a:lstStyle/>
          <a:p>
            <a:r>
              <a:rPr lang="en-US" altLang="zh-CN" dirty="0">
                <a:solidFill>
                  <a:schemeClr val="accent4">
                    <a:lumMod val="75000"/>
                  </a:schemeClr>
                </a:solidFill>
              </a:rPr>
              <a:t>CNN, again</a:t>
            </a:r>
            <a:endParaRPr lang="zh-CN" altLang="en-US" dirty="0">
              <a:solidFill>
                <a:schemeClr val="accent4">
                  <a:lumMod val="75000"/>
                </a:schemeClr>
              </a:solidFill>
            </a:endParaRPr>
          </a:p>
        </p:txBody>
      </p:sp>
      <p:graphicFrame>
        <p:nvGraphicFramePr>
          <p:cNvPr id="11" name="内容占位符 10">
            <a:extLst>
              <a:ext uri="{FF2B5EF4-FFF2-40B4-BE49-F238E27FC236}">
                <a16:creationId xmlns:a16="http://schemas.microsoft.com/office/drawing/2014/main" id="{9C779E85-5B0B-4F5F-AF53-39BD4B89061A}"/>
              </a:ext>
            </a:extLst>
          </p:cNvPr>
          <p:cNvGraphicFramePr>
            <a:graphicFrameLocks noGrp="1"/>
          </p:cNvGraphicFramePr>
          <p:nvPr>
            <p:ph sz="half" idx="1"/>
            <p:extLst>
              <p:ext uri="{D42A27DB-BD31-4B8C-83A1-F6EECF244321}">
                <p14:modId xmlns:p14="http://schemas.microsoft.com/office/powerpoint/2010/main" val="3288095228"/>
              </p:ext>
            </p:extLst>
          </p:nvPr>
        </p:nvGraphicFramePr>
        <p:xfrm>
          <a:off x="1141413" y="2249488"/>
          <a:ext cx="4878387" cy="354171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内容占位符 21">
            <a:extLst>
              <a:ext uri="{FF2B5EF4-FFF2-40B4-BE49-F238E27FC236}">
                <a16:creationId xmlns:a16="http://schemas.microsoft.com/office/drawing/2014/main" id="{FEA10E19-46A0-4A52-88C8-12EA24A9122C}"/>
              </a:ext>
            </a:extLst>
          </p:cNvPr>
          <p:cNvGraphicFramePr>
            <a:graphicFrameLocks noGrp="1"/>
          </p:cNvGraphicFramePr>
          <p:nvPr>
            <p:ph sz="half" idx="2"/>
            <p:extLst>
              <p:ext uri="{D42A27DB-BD31-4B8C-83A1-F6EECF244321}">
                <p14:modId xmlns:p14="http://schemas.microsoft.com/office/powerpoint/2010/main" val="1910448065"/>
              </p:ext>
            </p:extLst>
          </p:nvPr>
        </p:nvGraphicFramePr>
        <p:xfrm>
          <a:off x="6172200" y="2249488"/>
          <a:ext cx="4875213" cy="354171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6153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31C7690-1F8C-4C06-BA9B-2F83465C9853}"/>
              </a:ext>
            </a:extLst>
          </p:cNvPr>
          <p:cNvSpPr>
            <a:spLocks noGrp="1"/>
          </p:cNvSpPr>
          <p:nvPr>
            <p:ph type="ctrTitle"/>
          </p:nvPr>
        </p:nvSpPr>
        <p:spPr/>
        <p:txBody>
          <a:bodyPr/>
          <a:lstStyle/>
          <a:p>
            <a:r>
              <a:rPr lang="en-US" altLang="zh-CN" cap="none" dirty="0"/>
              <a:t>Handwritten Alphabet Recognition</a:t>
            </a:r>
            <a:br>
              <a:rPr lang="en-US" altLang="zh-CN" cap="none" dirty="0"/>
            </a:br>
            <a:r>
              <a:rPr lang="en-US" altLang="zh-CN" cap="none" dirty="0"/>
              <a:t>with MLP, CNN, and SVM</a:t>
            </a:r>
            <a:endParaRPr lang="zh-CN" altLang="en-US" dirty="0"/>
          </a:p>
        </p:txBody>
      </p:sp>
      <p:sp>
        <p:nvSpPr>
          <p:cNvPr id="10" name="副标题 9">
            <a:extLst>
              <a:ext uri="{FF2B5EF4-FFF2-40B4-BE49-F238E27FC236}">
                <a16:creationId xmlns:a16="http://schemas.microsoft.com/office/drawing/2014/main" id="{93159093-7AE1-4402-9C30-FDF1AE99D667}"/>
              </a:ext>
            </a:extLst>
          </p:cNvPr>
          <p:cNvSpPr>
            <a:spLocks noGrp="1"/>
          </p:cNvSpPr>
          <p:nvPr>
            <p:ph type="subTitle" idx="1"/>
          </p:nvPr>
        </p:nvSpPr>
        <p:spPr/>
        <p:txBody>
          <a:bodyPr/>
          <a:lstStyle/>
          <a:p>
            <a:r>
              <a:rPr lang="en-US" altLang="zh-CN" dirty="0">
                <a:solidFill>
                  <a:schemeClr val="tx1"/>
                </a:solidFill>
              </a:rPr>
              <a:t>Tong Gu </a:t>
            </a:r>
          </a:p>
          <a:p>
            <a:r>
              <a:rPr lang="en-US" altLang="zh-CN" dirty="0">
                <a:solidFill>
                  <a:schemeClr val="tx1"/>
                </a:solidFill>
              </a:rPr>
              <a:t>V00890534</a:t>
            </a:r>
          </a:p>
          <a:p>
            <a:r>
              <a:rPr lang="en-US" altLang="zh-CN" dirty="0">
                <a:solidFill>
                  <a:schemeClr val="tx1"/>
                </a:solidFill>
              </a:rPr>
              <a:t>ECE 470 A02</a:t>
            </a:r>
            <a:endParaRPr lang="zh-CN" altLang="en-US" dirty="0">
              <a:solidFill>
                <a:schemeClr val="tx1"/>
              </a:solidFill>
            </a:endParaRPr>
          </a:p>
        </p:txBody>
      </p:sp>
      <p:grpSp>
        <p:nvGrpSpPr>
          <p:cNvPr id="11" name="组合 10">
            <a:extLst>
              <a:ext uri="{FF2B5EF4-FFF2-40B4-BE49-F238E27FC236}">
                <a16:creationId xmlns:a16="http://schemas.microsoft.com/office/drawing/2014/main" id="{1A987D9D-5885-4EC1-A410-45D8EF6674B3}"/>
              </a:ext>
            </a:extLst>
          </p:cNvPr>
          <p:cNvGrpSpPr/>
          <p:nvPr/>
        </p:nvGrpSpPr>
        <p:grpSpPr>
          <a:xfrm>
            <a:off x="0" y="-453369"/>
            <a:ext cx="12192001" cy="7319848"/>
            <a:chOff x="0" y="-453369"/>
            <a:chExt cx="12192001" cy="7319848"/>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sp>
          <p:nvSpPr>
            <p:cNvPr id="13" name="文本框 12">
              <a:extLst>
                <a:ext uri="{FF2B5EF4-FFF2-40B4-BE49-F238E27FC236}">
                  <a16:creationId xmlns:a16="http://schemas.microsoft.com/office/drawing/2014/main" id="{837D1D42-336A-44DC-833E-1340405AD75E}"/>
                </a:ext>
              </a:extLst>
            </p:cNvPr>
            <p:cNvSpPr txBox="1"/>
            <p:nvPr/>
          </p:nvSpPr>
          <p:spPr>
            <a:xfrm>
              <a:off x="4425244" y="5926039"/>
              <a:ext cx="7766756" cy="369332"/>
            </a:xfrm>
            <a:prstGeom prst="rect">
              <a:avLst/>
            </a:prstGeom>
            <a:noFill/>
          </p:spPr>
          <p:txBody>
            <a:bodyPr wrap="square" rtlCol="0">
              <a:spAutoFit/>
            </a:bodyPr>
            <a:lstStyle/>
            <a:p>
              <a:r>
                <a:rPr lang="en-US" altLang="zh-CN" dirty="0">
                  <a:solidFill>
                    <a:schemeClr val="accent4">
                      <a:lumMod val="75000"/>
                    </a:schemeClr>
                  </a:solidFill>
                </a:rPr>
                <a:t>https://www.kaggle.com/sachinpatel21/az-handwritten-alphabets-in-csv-format</a:t>
              </a:r>
              <a:endParaRPr lang="zh-CN" altLang="en-US" dirty="0">
                <a:solidFill>
                  <a:schemeClr val="accent4">
                    <a:lumMod val="75000"/>
                  </a:schemeClr>
                </a:solidFill>
              </a:endParaRPr>
            </a:p>
          </p:txBody>
        </p:sp>
        <p:sp>
          <p:nvSpPr>
            <p:cNvPr id="7" name="文本框 6">
              <a:extLst>
                <a:ext uri="{FF2B5EF4-FFF2-40B4-BE49-F238E27FC236}">
                  <a16:creationId xmlns:a16="http://schemas.microsoft.com/office/drawing/2014/main" id="{6CF56485-12BD-47B5-8011-6FFC7978D00B}"/>
                </a:ext>
              </a:extLst>
            </p:cNvPr>
            <p:cNvSpPr txBox="1"/>
            <p:nvPr/>
          </p:nvSpPr>
          <p:spPr>
            <a:xfrm>
              <a:off x="2107599" y="544196"/>
              <a:ext cx="8051910" cy="4708981"/>
            </a:xfrm>
            <a:prstGeom prst="rect">
              <a:avLst/>
            </a:prstGeom>
            <a:noFill/>
          </p:spPr>
          <p:txBody>
            <a:bodyPr wrap="square" numCol="1" rtlCol="0">
              <a:spAutoFit/>
            </a:bodyPr>
            <a:lstStyle/>
            <a:p>
              <a:r>
                <a:rPr lang="en-US" altLang="zh-CN" sz="2000" dirty="0">
                  <a:solidFill>
                    <a:schemeClr val="accent4">
                      <a:lumMod val="75000"/>
                    </a:schemeClr>
                  </a:solidFill>
                </a:rPr>
                <a:t>Task:</a:t>
              </a:r>
            </a:p>
            <a:p>
              <a:r>
                <a:rPr lang="en-US" altLang="zh-CN" dirty="0">
                  <a:solidFill>
                    <a:schemeClr val="accent4">
                      <a:lumMod val="75000"/>
                    </a:schemeClr>
                  </a:solidFill>
                </a:rPr>
                <a:t>Given a picture of a handwritten character in alphabet, the agent recognizes which character it is.</a:t>
              </a:r>
            </a:p>
            <a:p>
              <a:endParaRPr lang="en-US" altLang="zh-CN" dirty="0">
                <a:solidFill>
                  <a:schemeClr val="accent4">
                    <a:lumMod val="75000"/>
                  </a:schemeClr>
                </a:solidFill>
              </a:endParaRPr>
            </a:p>
            <a:p>
              <a:r>
                <a:rPr lang="en-US" altLang="zh-CN" sz="2000" dirty="0">
                  <a:solidFill>
                    <a:schemeClr val="accent4">
                      <a:lumMod val="75000"/>
                    </a:schemeClr>
                  </a:solidFill>
                </a:rPr>
                <a:t>Data:</a:t>
              </a:r>
            </a:p>
            <a:p>
              <a:r>
                <a:rPr lang="en-US" altLang="zh-CN" dirty="0">
                  <a:solidFill>
                    <a:schemeClr val="accent4">
                      <a:lumMod val="75000"/>
                    </a:schemeClr>
                  </a:solidFill>
                </a:rPr>
                <a:t>A-Z Handwritten Alphabets in .csv format | Kaggle</a:t>
              </a:r>
            </a:p>
            <a:p>
              <a:endParaRPr lang="en-US" altLang="zh-CN" sz="2000" dirty="0">
                <a:solidFill>
                  <a:schemeClr val="accent4">
                    <a:lumMod val="75000"/>
                  </a:schemeClr>
                </a:solidFill>
              </a:endParaRPr>
            </a:p>
            <a:p>
              <a:r>
                <a:rPr lang="en-US" altLang="zh-CN" sz="2000" dirty="0">
                  <a:solidFill>
                    <a:schemeClr val="accent4">
                      <a:lumMod val="75000"/>
                    </a:schemeClr>
                  </a:solidFill>
                </a:rPr>
                <a:t>Technique:</a:t>
              </a:r>
            </a:p>
            <a:p>
              <a:pPr marL="285750" indent="-285750">
                <a:buFont typeface="Arial" panose="020B0604020202020204" pitchFamily="34" charset="0"/>
                <a:buChar char="•"/>
              </a:pPr>
              <a:r>
                <a:rPr lang="en-US" altLang="zh-CN" dirty="0">
                  <a:solidFill>
                    <a:schemeClr val="accent4">
                      <a:lumMod val="75000"/>
                    </a:schemeClr>
                  </a:solidFill>
                </a:rPr>
                <a:t>Deep learning</a:t>
              </a:r>
            </a:p>
            <a:p>
              <a:pPr marL="285750" indent="-285750">
                <a:buFont typeface="Arial" panose="020B0604020202020204" pitchFamily="34" charset="0"/>
                <a:buChar char="•"/>
              </a:pPr>
              <a:r>
                <a:rPr lang="en-US" altLang="zh-CN" dirty="0">
                  <a:solidFill>
                    <a:schemeClr val="accent4">
                      <a:lumMod val="75000"/>
                    </a:schemeClr>
                  </a:solidFill>
                </a:rPr>
                <a:t>Supervised learning</a:t>
              </a:r>
            </a:p>
            <a:p>
              <a:pPr marL="285750" indent="-285750">
                <a:buFont typeface="Arial" panose="020B0604020202020204" pitchFamily="34" charset="0"/>
                <a:buChar char="•"/>
              </a:pPr>
              <a:r>
                <a:rPr lang="en-US" altLang="zh-CN" dirty="0">
                  <a:solidFill>
                    <a:schemeClr val="accent4">
                      <a:lumMod val="75000"/>
                    </a:schemeClr>
                  </a:solidFill>
                </a:rPr>
                <a:t>Classification Problem</a:t>
              </a:r>
            </a:p>
            <a:p>
              <a:endParaRPr lang="en-US" altLang="zh-CN" sz="2000" dirty="0">
                <a:solidFill>
                  <a:schemeClr val="accent4">
                    <a:lumMod val="75000"/>
                  </a:schemeClr>
                </a:solidFill>
              </a:endParaRPr>
            </a:p>
            <a:p>
              <a:r>
                <a:rPr lang="en-US" altLang="zh-CN" sz="2000" dirty="0">
                  <a:solidFill>
                    <a:schemeClr val="accent4">
                      <a:lumMod val="75000"/>
                    </a:schemeClr>
                  </a:solidFill>
                </a:rPr>
                <a:t>Models:</a:t>
              </a:r>
            </a:p>
            <a:p>
              <a:pPr marL="285750" indent="-285750">
                <a:buFont typeface="Arial" panose="020B0604020202020204" pitchFamily="34" charset="0"/>
                <a:buChar char="•"/>
              </a:pPr>
              <a:r>
                <a:rPr lang="en-US" altLang="zh-CN" dirty="0">
                  <a:solidFill>
                    <a:schemeClr val="accent4">
                      <a:lumMod val="75000"/>
                    </a:schemeClr>
                  </a:solidFill>
                </a:rPr>
                <a:t>Multi-layer Perceptron (MLP)</a:t>
              </a:r>
            </a:p>
            <a:p>
              <a:pPr marL="285750" indent="-285750">
                <a:buFont typeface="Arial" panose="020B0604020202020204" pitchFamily="34" charset="0"/>
                <a:buChar char="•"/>
              </a:pPr>
              <a:r>
                <a:rPr lang="en-US" altLang="zh-CN" dirty="0">
                  <a:solidFill>
                    <a:schemeClr val="accent4">
                      <a:lumMod val="75000"/>
                    </a:schemeClr>
                  </a:solidFill>
                </a:rPr>
                <a:t>Convolutional Neural Network (CNN)</a:t>
              </a:r>
            </a:p>
            <a:p>
              <a:pPr marL="285750" indent="-285750">
                <a:buFont typeface="Arial" panose="020B0604020202020204" pitchFamily="34" charset="0"/>
                <a:buChar char="•"/>
              </a:pPr>
              <a:r>
                <a:rPr lang="en-US" altLang="zh-CN" dirty="0">
                  <a:solidFill>
                    <a:schemeClr val="accent4">
                      <a:lumMod val="75000"/>
                    </a:schemeClr>
                  </a:solidFill>
                </a:rPr>
                <a:t>Support Vector Machines (SVM)</a:t>
              </a: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7" y="-6947490"/>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0" y="-6884111"/>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171EC2CF-8C43-4675-8F21-5650D35AF3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Tree>
    <p:extLst>
      <p:ext uri="{BB962C8B-B14F-4D97-AF65-F5344CB8AC3E}">
        <p14:creationId xmlns:p14="http://schemas.microsoft.com/office/powerpoint/2010/main" val="4283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1.11111E-6 L -0.00039 -0.94236 " pathEditMode="relative" rAng="0" ptsTypes="AA">
                                      <p:cBhvr>
                                        <p:cTn id="6" dur="500" spd="-100000" fill="hold"/>
                                        <p:tgtEl>
                                          <p:spTgt spid="11"/>
                                        </p:tgtEl>
                                        <p:attrNameLst>
                                          <p:attrName>ppt_x</p:attrName>
                                          <p:attrName>ppt_y</p:attrName>
                                        </p:attrNameLst>
                                      </p:cBhvr>
                                      <p:rCtr x="-26" y="-47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pic>
        <p:nvPicPr>
          <p:cNvPr id="30" name="图形 29" descr="居家">
            <a:hlinkClick r:id="rId2" action="ppaction://hlinksldjump"/>
            <a:extLst>
              <a:ext uri="{FF2B5EF4-FFF2-40B4-BE49-F238E27FC236}">
                <a16:creationId xmlns:a16="http://schemas.microsoft.com/office/drawing/2014/main" id="{2E8B57D6-90CF-48D1-BD36-CD6D959970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4506" y="6400344"/>
            <a:ext cx="507326" cy="507326"/>
          </a:xfrm>
          <a:prstGeom prst="rect">
            <a:avLst/>
          </a:prstGeom>
        </p:spPr>
      </p:pic>
      <p:grpSp>
        <p:nvGrpSpPr>
          <p:cNvPr id="5" name="组合 4">
            <a:extLst>
              <a:ext uri="{FF2B5EF4-FFF2-40B4-BE49-F238E27FC236}">
                <a16:creationId xmlns:a16="http://schemas.microsoft.com/office/drawing/2014/main" id="{489D8C31-E31D-4FFF-BE4C-AA81371A5489}"/>
              </a:ext>
            </a:extLst>
          </p:cNvPr>
          <p:cNvGrpSpPr/>
          <p:nvPr/>
        </p:nvGrpSpPr>
        <p:grpSpPr>
          <a:xfrm>
            <a:off x="-168" y="-415284"/>
            <a:ext cx="12192000" cy="7298956"/>
            <a:chOff x="-168" y="-415284"/>
            <a:chExt cx="12192000" cy="7298956"/>
          </a:xfrm>
        </p:grpSpPr>
        <p:grpSp>
          <p:nvGrpSpPr>
            <p:cNvPr id="40" name="组合 39">
              <a:extLst>
                <a:ext uri="{FF2B5EF4-FFF2-40B4-BE49-F238E27FC236}">
                  <a16:creationId xmlns:a16="http://schemas.microsoft.com/office/drawing/2014/main" id="{35AA260F-883F-487D-AA05-6DE22C5D091F}"/>
                </a:ext>
              </a:extLst>
            </p:cNvPr>
            <p:cNvGrpSpPr/>
            <p:nvPr/>
          </p:nvGrpSpPr>
          <p:grpSpPr>
            <a:xfrm>
              <a:off x="-168" y="-415284"/>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sp>
          <p:nvSpPr>
            <p:cNvPr id="3" name="文本框 2">
              <a:extLst>
                <a:ext uri="{FF2B5EF4-FFF2-40B4-BE49-F238E27FC236}">
                  <a16:creationId xmlns:a16="http://schemas.microsoft.com/office/drawing/2014/main" id="{F391E1FF-2311-4D0B-B49E-CC5D6B1C7815}"/>
                </a:ext>
              </a:extLst>
            </p:cNvPr>
            <p:cNvSpPr txBox="1"/>
            <p:nvPr/>
          </p:nvSpPr>
          <p:spPr>
            <a:xfrm>
              <a:off x="2309140" y="855450"/>
              <a:ext cx="7573383" cy="5139677"/>
            </a:xfrm>
            <a:prstGeom prst="rect">
              <a:avLst/>
            </a:prstGeom>
            <a:noFill/>
          </p:spPr>
          <p:txBody>
            <a:bodyPr wrap="square" rtlCol="0">
              <a:spAutoFit/>
            </a:bodyPr>
            <a:lstStyle/>
            <a:p>
              <a:pPr marL="342900" indent="-342900">
                <a:lnSpc>
                  <a:spcPct val="200000"/>
                </a:lnSpc>
                <a:buAutoNum type="arabicPeriod"/>
              </a:pPr>
              <a:r>
                <a:rPr lang="en-US" altLang="zh-CN" sz="2800" dirty="0">
                  <a:solidFill>
                    <a:schemeClr val="accent4">
                      <a:lumMod val="75000"/>
                    </a:schemeClr>
                  </a:solidFill>
                </a:rPr>
                <a:t>All 3 algorithms can handle this task</a:t>
              </a:r>
            </a:p>
            <a:p>
              <a:pPr marL="342900" indent="-342900">
                <a:lnSpc>
                  <a:spcPct val="200000"/>
                </a:lnSpc>
                <a:buAutoNum type="arabicPeriod"/>
              </a:pPr>
              <a:r>
                <a:rPr lang="en-US" altLang="zh-CN" sz="2800" dirty="0">
                  <a:solidFill>
                    <a:schemeClr val="accent4">
                      <a:lumMod val="75000"/>
                    </a:schemeClr>
                  </a:solidFill>
                </a:rPr>
                <a:t>CNN has a slight advantage among 3 models</a:t>
              </a:r>
            </a:p>
            <a:p>
              <a:pPr marL="342900" indent="-342900">
                <a:lnSpc>
                  <a:spcPct val="200000"/>
                </a:lnSpc>
                <a:buAutoNum type="arabicPeriod"/>
              </a:pPr>
              <a:r>
                <a:rPr lang="en-US" altLang="zh-CN" sz="2800" dirty="0">
                  <a:solidFill>
                    <a:schemeClr val="accent4">
                      <a:lumMod val="75000"/>
                    </a:schemeClr>
                  </a:solidFill>
                </a:rPr>
                <a:t>SVM does not work well on enormous dataset</a:t>
              </a:r>
            </a:p>
            <a:p>
              <a:pPr marL="342900" indent="-342900">
                <a:lnSpc>
                  <a:spcPct val="200000"/>
                </a:lnSpc>
                <a:buAutoNum type="arabicPeriod"/>
              </a:pPr>
              <a:r>
                <a:rPr lang="en-US" altLang="zh-CN" sz="2800" dirty="0">
                  <a:solidFill>
                    <a:schemeClr val="accent4">
                      <a:lumMod val="75000"/>
                    </a:schemeClr>
                  </a:solidFill>
                </a:rPr>
                <a:t>We do not always have to use the majority of a dataset for training</a:t>
              </a:r>
            </a:p>
            <a:p>
              <a:pPr marL="342900" indent="-342900">
                <a:lnSpc>
                  <a:spcPct val="200000"/>
                </a:lnSpc>
                <a:buAutoNum type="arabicPeriod"/>
              </a:pPr>
              <a:endParaRPr lang="zh-CN" altLang="en-US" sz="28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168" y="-6883977"/>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spTree>
    <p:extLst>
      <p:ext uri="{BB962C8B-B14F-4D97-AF65-F5344CB8AC3E}">
        <p14:creationId xmlns:p14="http://schemas.microsoft.com/office/powerpoint/2010/main" val="126428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2.22222E-6 L 0 -0.94051 " pathEditMode="relative" rAng="0" ptsTypes="AA">
                                      <p:cBhvr>
                                        <p:cTn id="6" dur="500" spd="-100000" fill="hold"/>
                                        <p:tgtEl>
                                          <p:spTgt spid="5"/>
                                        </p:tgtEl>
                                        <p:attrNameLst>
                                          <p:attrName>ppt_x</p:attrName>
                                          <p:attrName>ppt_y</p:attrName>
                                        </p:attrNameLst>
                                      </p:cBhvr>
                                      <p:rCtr x="0" y="-4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68" y="-415284"/>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6E4B82AD-D47F-4ACD-A38E-4FCCD8BC9E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grpSp>
        <p:nvGrpSpPr>
          <p:cNvPr id="5" name="组合 4">
            <a:extLst>
              <a:ext uri="{FF2B5EF4-FFF2-40B4-BE49-F238E27FC236}">
                <a16:creationId xmlns:a16="http://schemas.microsoft.com/office/drawing/2014/main" id="{9E4A3B63-79B3-4226-A48F-5AFDADD14297}"/>
              </a:ext>
            </a:extLst>
          </p:cNvPr>
          <p:cNvGrpSpPr/>
          <p:nvPr/>
        </p:nvGrpSpPr>
        <p:grpSpPr>
          <a:xfrm>
            <a:off x="0" y="-415026"/>
            <a:ext cx="12192000" cy="7299261"/>
            <a:chOff x="0" y="-415026"/>
            <a:chExt cx="12192000" cy="7299261"/>
          </a:xfrm>
        </p:grpSpPr>
        <p:grpSp>
          <p:nvGrpSpPr>
            <p:cNvPr id="44" name="组合 43">
              <a:extLst>
                <a:ext uri="{FF2B5EF4-FFF2-40B4-BE49-F238E27FC236}">
                  <a16:creationId xmlns:a16="http://schemas.microsoft.com/office/drawing/2014/main" id="{F2CD7D66-C514-4165-95BA-C7FE37C82077}"/>
                </a:ext>
              </a:extLst>
            </p:cNvPr>
            <p:cNvGrpSpPr/>
            <p:nvPr/>
          </p:nvGrpSpPr>
          <p:grpSpPr>
            <a:xfrm>
              <a:off x="0" y="-415026"/>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sp>
          <p:nvSpPr>
            <p:cNvPr id="3" name="文本框 2">
              <a:extLst>
                <a:ext uri="{FF2B5EF4-FFF2-40B4-BE49-F238E27FC236}">
                  <a16:creationId xmlns:a16="http://schemas.microsoft.com/office/drawing/2014/main" id="{1294C724-BF43-4096-9DD7-9353F6EBFBD5}"/>
                </a:ext>
              </a:extLst>
            </p:cNvPr>
            <p:cNvSpPr txBox="1"/>
            <p:nvPr/>
          </p:nvSpPr>
          <p:spPr>
            <a:xfrm>
              <a:off x="1863596" y="1273756"/>
              <a:ext cx="8464472" cy="3416128"/>
            </a:xfrm>
            <a:prstGeom prst="rect">
              <a:avLst/>
            </a:prstGeom>
            <a:noFill/>
          </p:spPr>
          <p:txBody>
            <a:bodyPr wrap="square" rtlCol="0">
              <a:spAutoFit/>
            </a:bodyPr>
            <a:lstStyle/>
            <a:p>
              <a:pPr marL="342900" indent="-342900">
                <a:lnSpc>
                  <a:spcPct val="200000"/>
                </a:lnSpc>
                <a:buAutoNum type="arabicPeriod"/>
              </a:pPr>
              <a:r>
                <a:rPr lang="en-US" altLang="zh-CN" sz="2800" dirty="0">
                  <a:solidFill>
                    <a:schemeClr val="accent4">
                      <a:lumMod val="75000"/>
                    </a:schemeClr>
                  </a:solidFill>
                </a:rPr>
                <a:t>Really, how am I supposed to choose hyperparameters?</a:t>
              </a:r>
            </a:p>
            <a:p>
              <a:pPr marL="342900" indent="-342900">
                <a:lnSpc>
                  <a:spcPct val="200000"/>
                </a:lnSpc>
                <a:buAutoNum type="arabicPeriod"/>
              </a:pPr>
              <a:r>
                <a:rPr lang="en-US" altLang="zh-CN" sz="2800" dirty="0">
                  <a:solidFill>
                    <a:schemeClr val="accent4">
                      <a:lumMod val="75000"/>
                    </a:schemeClr>
                  </a:solidFill>
                </a:rPr>
                <a:t>Okay, you are correct, but why?</a:t>
              </a:r>
            </a:p>
            <a:p>
              <a:pPr marL="342900" indent="-342900">
                <a:lnSpc>
                  <a:spcPct val="200000"/>
                </a:lnSpc>
                <a:buAutoNum type="arabicPeriod"/>
              </a:pPr>
              <a:r>
                <a:rPr lang="en-US" altLang="zh-CN" sz="2800" dirty="0">
                  <a:solidFill>
                    <a:schemeClr val="accent4">
                      <a:lumMod val="75000"/>
                    </a:schemeClr>
                  </a:solidFill>
                </a:rPr>
                <a:t>I know you are hungry, but that’s all my data.</a:t>
              </a:r>
            </a:p>
            <a:p>
              <a:pPr marL="342900" indent="-342900">
                <a:lnSpc>
                  <a:spcPct val="200000"/>
                </a:lnSpc>
                <a:buAutoNum type="arabicPeriod"/>
              </a:pPr>
              <a:r>
                <a:rPr lang="en-US" altLang="zh-CN" sz="2800" dirty="0">
                  <a:solidFill>
                    <a:schemeClr val="accent4">
                      <a:lumMod val="75000"/>
                    </a:schemeClr>
                  </a:solidFill>
                </a:rPr>
                <a:t>There are not only entities, but also relations.</a:t>
              </a:r>
              <a:endParaRPr lang="zh-CN" altLang="en-US" sz="2800" dirty="0">
                <a:solidFill>
                  <a:schemeClr val="accent4">
                    <a:lumMod val="75000"/>
                  </a:schemeClr>
                </a:solidFill>
              </a:endParaRPr>
            </a:p>
          </p:txBody>
        </p:sp>
      </p:grpSp>
    </p:spTree>
    <p:extLst>
      <p:ext uri="{BB962C8B-B14F-4D97-AF65-F5344CB8AC3E}">
        <p14:creationId xmlns:p14="http://schemas.microsoft.com/office/powerpoint/2010/main" val="57766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7.40741E-7 L 0 -0.94398 " pathEditMode="relative" rAng="0" ptsTypes="AA">
                                      <p:cBhvr>
                                        <p:cTn id="6" dur="500" spd="-100000" fill="hold"/>
                                        <p:tgtEl>
                                          <p:spTgt spid="5"/>
                                        </p:tgtEl>
                                        <p:attrNameLst>
                                          <p:attrName>ppt_x</p:attrName>
                                          <p:attrName>ppt_y</p:attrName>
                                        </p:attrNameLst>
                                      </p:cBhvr>
                                      <p:rCtr x="0" y="-47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8B51769-AAB2-40AC-9E23-9ACF0939B471}"/>
              </a:ext>
            </a:extLst>
          </p:cNvPr>
          <p:cNvSpPr txBox="1"/>
          <p:nvPr/>
        </p:nvSpPr>
        <p:spPr>
          <a:xfrm>
            <a:off x="3456327" y="2190801"/>
            <a:ext cx="5279009" cy="1569660"/>
          </a:xfrm>
          <a:prstGeom prst="rect">
            <a:avLst/>
          </a:prstGeom>
          <a:noFill/>
        </p:spPr>
        <p:txBody>
          <a:bodyPr wrap="square" rtlCol="0">
            <a:spAutoFit/>
          </a:bodyPr>
          <a:lstStyle/>
          <a:p>
            <a:pPr algn="ctr"/>
            <a:r>
              <a:rPr lang="en-US" altLang="zh-CN" sz="9600" dirty="0"/>
              <a:t>Thank you!</a:t>
            </a:r>
            <a:endParaRPr lang="zh-CN" altLang="en-US" sz="9600" dirty="0"/>
          </a:p>
        </p:txBody>
      </p:sp>
      <p:pic>
        <p:nvPicPr>
          <p:cNvPr id="5" name="图形 4" descr="居家">
            <a:hlinkClick r:id="rId2" action="ppaction://hlinksldjump"/>
            <a:extLst>
              <a:ext uri="{FF2B5EF4-FFF2-40B4-BE49-F238E27FC236}">
                <a16:creationId xmlns:a16="http://schemas.microsoft.com/office/drawing/2014/main" id="{582401CD-BA15-4524-9C7A-C0A9391ED8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4506" y="6400344"/>
            <a:ext cx="507326" cy="507326"/>
          </a:xfrm>
          <a:prstGeom prst="rect">
            <a:avLst/>
          </a:prstGeom>
        </p:spPr>
      </p:pic>
      <p:grpSp>
        <p:nvGrpSpPr>
          <p:cNvPr id="7" name="组合 6">
            <a:extLst>
              <a:ext uri="{FF2B5EF4-FFF2-40B4-BE49-F238E27FC236}">
                <a16:creationId xmlns:a16="http://schemas.microsoft.com/office/drawing/2014/main" id="{618486E6-9A7B-4453-BD71-BD9DC23FBBC7}"/>
              </a:ext>
            </a:extLst>
          </p:cNvPr>
          <p:cNvGrpSpPr/>
          <p:nvPr/>
        </p:nvGrpSpPr>
        <p:grpSpPr>
          <a:xfrm>
            <a:off x="-168" y="-453369"/>
            <a:ext cx="12192169" cy="7366983"/>
            <a:chOff x="-168" y="-453369"/>
            <a:chExt cx="12192169" cy="7366983"/>
          </a:xfrm>
        </p:grpSpPr>
        <p:grpSp>
          <p:nvGrpSpPr>
            <p:cNvPr id="3" name="组合 2">
              <a:extLst>
                <a:ext uri="{FF2B5EF4-FFF2-40B4-BE49-F238E27FC236}">
                  <a16:creationId xmlns:a16="http://schemas.microsoft.com/office/drawing/2014/main" id="{6D226F67-842A-4121-B85D-98701546D81C}"/>
                </a:ext>
              </a:extLst>
            </p:cNvPr>
            <p:cNvGrpSpPr/>
            <p:nvPr/>
          </p:nvGrpSpPr>
          <p:grpSpPr>
            <a:xfrm>
              <a:off x="-168" y="-453369"/>
              <a:ext cx="12192169" cy="7366983"/>
              <a:chOff x="-168" y="-453369"/>
              <a:chExt cx="12192169" cy="7366983"/>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56"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112" y="-453369"/>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68" y="-415284"/>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0" y="-415026"/>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grpSp>
        <p:sp>
          <p:nvSpPr>
            <p:cNvPr id="32" name="文本框 31">
              <a:extLst>
                <a:ext uri="{FF2B5EF4-FFF2-40B4-BE49-F238E27FC236}">
                  <a16:creationId xmlns:a16="http://schemas.microsoft.com/office/drawing/2014/main" id="{4D40AF8E-FABC-4F6E-A59E-70F516D5C2BC}"/>
                </a:ext>
              </a:extLst>
            </p:cNvPr>
            <p:cNvSpPr txBox="1"/>
            <p:nvPr/>
          </p:nvSpPr>
          <p:spPr>
            <a:xfrm>
              <a:off x="1863596" y="1273756"/>
              <a:ext cx="8464472" cy="3416128"/>
            </a:xfrm>
            <a:prstGeom prst="rect">
              <a:avLst/>
            </a:prstGeom>
            <a:noFill/>
          </p:spPr>
          <p:txBody>
            <a:bodyPr wrap="square" rtlCol="0">
              <a:spAutoFit/>
            </a:bodyPr>
            <a:lstStyle/>
            <a:p>
              <a:pPr marL="342900" indent="-342900">
                <a:lnSpc>
                  <a:spcPct val="200000"/>
                </a:lnSpc>
                <a:buAutoNum type="arabicPeriod"/>
              </a:pPr>
              <a:r>
                <a:rPr lang="en-US" altLang="zh-CN" sz="2800" dirty="0">
                  <a:solidFill>
                    <a:schemeClr val="accent4">
                      <a:lumMod val="75000"/>
                    </a:schemeClr>
                  </a:solidFill>
                </a:rPr>
                <a:t>Really, how am I supposed to choose hyperparameters?</a:t>
              </a:r>
            </a:p>
            <a:p>
              <a:pPr marL="342900" indent="-342900">
                <a:lnSpc>
                  <a:spcPct val="200000"/>
                </a:lnSpc>
                <a:buAutoNum type="arabicPeriod"/>
              </a:pPr>
              <a:r>
                <a:rPr lang="en-US" altLang="zh-CN" sz="2800" dirty="0">
                  <a:solidFill>
                    <a:schemeClr val="accent4">
                      <a:lumMod val="75000"/>
                    </a:schemeClr>
                  </a:solidFill>
                </a:rPr>
                <a:t>Okay, you are correct, but why?</a:t>
              </a:r>
            </a:p>
            <a:p>
              <a:pPr marL="342900" indent="-342900">
                <a:lnSpc>
                  <a:spcPct val="200000"/>
                </a:lnSpc>
                <a:buAutoNum type="arabicPeriod"/>
              </a:pPr>
              <a:r>
                <a:rPr lang="en-US" altLang="zh-CN" sz="2800" dirty="0">
                  <a:solidFill>
                    <a:schemeClr val="accent4">
                      <a:lumMod val="75000"/>
                    </a:schemeClr>
                  </a:solidFill>
                </a:rPr>
                <a:t>I know you are hungry, but that’s all my data.</a:t>
              </a:r>
            </a:p>
            <a:p>
              <a:pPr marL="342900" indent="-342900">
                <a:lnSpc>
                  <a:spcPct val="200000"/>
                </a:lnSpc>
                <a:buAutoNum type="arabicPeriod"/>
              </a:pPr>
              <a:r>
                <a:rPr lang="en-US" altLang="zh-CN" sz="2800" dirty="0">
                  <a:solidFill>
                    <a:schemeClr val="accent4">
                      <a:lumMod val="75000"/>
                    </a:schemeClr>
                  </a:solidFill>
                </a:rPr>
                <a:t>There are not only entities, but also relations.</a:t>
              </a:r>
              <a:endParaRPr lang="zh-CN" altLang="en-US" sz="2800" dirty="0">
                <a:solidFill>
                  <a:schemeClr val="accent4">
                    <a:lumMod val="75000"/>
                  </a:schemeClr>
                </a:solidFill>
              </a:endParaRPr>
            </a:p>
          </p:txBody>
        </p:sp>
      </p:grpSp>
    </p:spTree>
    <p:extLst>
      <p:ext uri="{BB962C8B-B14F-4D97-AF65-F5344CB8AC3E}">
        <p14:creationId xmlns:p14="http://schemas.microsoft.com/office/powerpoint/2010/main" val="25397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3.33333E-6 L 0 -0.94606 " pathEditMode="relative" rAng="0" ptsTypes="AA">
                                      <p:cBhvr>
                                        <p:cTn id="6" dur="1000" fill="hold"/>
                                        <p:tgtEl>
                                          <p:spTgt spid="7"/>
                                        </p:tgtEl>
                                        <p:attrNameLst>
                                          <p:attrName>ppt_x</p:attrName>
                                          <p:attrName>ppt_y</p:attrName>
                                        </p:attrNameLst>
                                      </p:cBhvr>
                                      <p:rCtr x="0" y="-472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7" y="-6947490"/>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0" y="-6884111"/>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3CFDE3A1-25A1-4DCC-BBAB-1E8829D3CF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1BAEC66C-9B93-429F-8E0A-6DAEC2025208}"/>
              </a:ext>
            </a:extLst>
          </p:cNvPr>
          <p:cNvSpPr>
            <a:spLocks noGrp="1"/>
          </p:cNvSpPr>
          <p:nvPr>
            <p:ph type="title"/>
          </p:nvPr>
        </p:nvSpPr>
        <p:spPr/>
        <p:txBody>
          <a:bodyPr/>
          <a:lstStyle/>
          <a:p>
            <a:r>
              <a:rPr lang="en-US" altLang="zh-CN" dirty="0">
                <a:solidFill>
                  <a:schemeClr val="accent4">
                    <a:lumMod val="75000"/>
                  </a:schemeClr>
                </a:solidFill>
              </a:rPr>
              <a:t>Evaluation</a:t>
            </a:r>
            <a:endParaRPr lang="zh-CN" altLang="en-US" dirty="0">
              <a:solidFill>
                <a:schemeClr val="accent4">
                  <a:lumMod val="75000"/>
                </a:schemeClr>
              </a:solidFill>
            </a:endParaRPr>
          </a:p>
        </p:txBody>
      </p:sp>
      <p:sp>
        <p:nvSpPr>
          <p:cNvPr id="5" name="文本占位符 4">
            <a:extLst>
              <a:ext uri="{FF2B5EF4-FFF2-40B4-BE49-F238E27FC236}">
                <a16:creationId xmlns:a16="http://schemas.microsoft.com/office/drawing/2014/main" id="{816EF20F-A6BF-4581-BABA-1AB5ACEC6727}"/>
              </a:ext>
            </a:extLst>
          </p:cNvPr>
          <p:cNvSpPr>
            <a:spLocks noGrp="1"/>
          </p:cNvSpPr>
          <p:nvPr>
            <p:ph type="body" idx="1"/>
          </p:nvPr>
        </p:nvSpPr>
        <p:spPr/>
        <p:txBody>
          <a:bodyPr/>
          <a:lstStyle/>
          <a:p>
            <a:r>
              <a:rPr lang="en-US" altLang="zh-CN" dirty="0">
                <a:solidFill>
                  <a:schemeClr val="accent4">
                    <a:lumMod val="75000"/>
                  </a:schemeClr>
                </a:solidFill>
              </a:rPr>
              <a:t>validity</a:t>
            </a:r>
            <a:endParaRPr lang="zh-CN" altLang="en-US" dirty="0">
              <a:solidFill>
                <a:schemeClr val="accent4">
                  <a:lumMod val="75000"/>
                </a:schemeClr>
              </a:solidFill>
            </a:endParaRPr>
          </a:p>
        </p:txBody>
      </p:sp>
      <p:sp>
        <p:nvSpPr>
          <p:cNvPr id="9" name="文本占位符 8">
            <a:extLst>
              <a:ext uri="{FF2B5EF4-FFF2-40B4-BE49-F238E27FC236}">
                <a16:creationId xmlns:a16="http://schemas.microsoft.com/office/drawing/2014/main" id="{AD867BDC-7A88-478B-9685-B6882C330C9E}"/>
              </a:ext>
            </a:extLst>
          </p:cNvPr>
          <p:cNvSpPr>
            <a:spLocks noGrp="1"/>
          </p:cNvSpPr>
          <p:nvPr>
            <p:ph type="body" sz="half" idx="15"/>
          </p:nvPr>
        </p:nvSpPr>
        <p:spPr/>
        <p:txBody>
          <a:bodyPr/>
          <a:lstStyle/>
          <a:p>
            <a:r>
              <a:rPr lang="en-US" altLang="zh-CN" dirty="0">
                <a:solidFill>
                  <a:schemeClr val="accent4">
                    <a:lumMod val="75000"/>
                  </a:schemeClr>
                </a:solidFill>
              </a:rPr>
              <a:t>Does it work at all?</a:t>
            </a:r>
            <a:endParaRPr lang="zh-CN" altLang="en-US" dirty="0">
              <a:solidFill>
                <a:schemeClr val="accent4">
                  <a:lumMod val="75000"/>
                </a:schemeClr>
              </a:solidFill>
            </a:endParaRPr>
          </a:p>
        </p:txBody>
      </p:sp>
      <p:sp>
        <p:nvSpPr>
          <p:cNvPr id="6" name="文本占位符 5">
            <a:extLst>
              <a:ext uri="{FF2B5EF4-FFF2-40B4-BE49-F238E27FC236}">
                <a16:creationId xmlns:a16="http://schemas.microsoft.com/office/drawing/2014/main" id="{7253366D-A5F4-4292-8072-2ED2B35552DA}"/>
              </a:ext>
            </a:extLst>
          </p:cNvPr>
          <p:cNvSpPr>
            <a:spLocks noGrp="1"/>
          </p:cNvSpPr>
          <p:nvPr>
            <p:ph type="body" sz="quarter" idx="3"/>
          </p:nvPr>
        </p:nvSpPr>
        <p:spPr/>
        <p:txBody>
          <a:bodyPr/>
          <a:lstStyle/>
          <a:p>
            <a:r>
              <a:rPr lang="en-US" altLang="zh-CN" dirty="0">
                <a:solidFill>
                  <a:schemeClr val="accent4">
                    <a:lumMod val="75000"/>
                  </a:schemeClr>
                </a:solidFill>
              </a:rPr>
              <a:t>accuracy</a:t>
            </a:r>
            <a:endParaRPr lang="zh-CN" altLang="en-US" dirty="0">
              <a:solidFill>
                <a:schemeClr val="accent4">
                  <a:lumMod val="75000"/>
                </a:schemeClr>
              </a:solidFill>
            </a:endParaRPr>
          </a:p>
        </p:txBody>
      </p:sp>
      <p:sp>
        <p:nvSpPr>
          <p:cNvPr id="10" name="文本占位符 9">
            <a:extLst>
              <a:ext uri="{FF2B5EF4-FFF2-40B4-BE49-F238E27FC236}">
                <a16:creationId xmlns:a16="http://schemas.microsoft.com/office/drawing/2014/main" id="{07D554BA-5D66-476A-A001-C7574B588038}"/>
              </a:ext>
            </a:extLst>
          </p:cNvPr>
          <p:cNvSpPr>
            <a:spLocks noGrp="1"/>
          </p:cNvSpPr>
          <p:nvPr>
            <p:ph type="body" sz="half" idx="16"/>
          </p:nvPr>
        </p:nvSpPr>
        <p:spPr/>
        <p:txBody>
          <a:bodyPr/>
          <a:lstStyle/>
          <a:p>
            <a:r>
              <a:rPr lang="en-US" altLang="zh-CN" dirty="0">
                <a:solidFill>
                  <a:schemeClr val="accent4">
                    <a:lumMod val="75000"/>
                  </a:schemeClr>
                </a:solidFill>
              </a:rPr>
              <a:t>How likely will it classify the picture correctly?</a:t>
            </a:r>
            <a:endParaRPr lang="zh-CN" altLang="en-US" dirty="0">
              <a:solidFill>
                <a:schemeClr val="accent4">
                  <a:lumMod val="75000"/>
                </a:schemeClr>
              </a:solidFill>
            </a:endParaRPr>
          </a:p>
        </p:txBody>
      </p:sp>
      <p:sp>
        <p:nvSpPr>
          <p:cNvPr id="7" name="文本占位符 6">
            <a:extLst>
              <a:ext uri="{FF2B5EF4-FFF2-40B4-BE49-F238E27FC236}">
                <a16:creationId xmlns:a16="http://schemas.microsoft.com/office/drawing/2014/main" id="{11EF74AD-05D6-4C49-B4C2-8BEA977D1C49}"/>
              </a:ext>
            </a:extLst>
          </p:cNvPr>
          <p:cNvSpPr>
            <a:spLocks noGrp="1"/>
          </p:cNvSpPr>
          <p:nvPr>
            <p:ph type="body" sz="quarter" idx="13"/>
          </p:nvPr>
        </p:nvSpPr>
        <p:spPr/>
        <p:txBody>
          <a:bodyPr/>
          <a:lstStyle/>
          <a:p>
            <a:r>
              <a:rPr lang="en-US" altLang="zh-CN" dirty="0">
                <a:solidFill>
                  <a:schemeClr val="accent4">
                    <a:lumMod val="75000"/>
                  </a:schemeClr>
                </a:solidFill>
              </a:rPr>
              <a:t>Speed</a:t>
            </a:r>
            <a:endParaRPr lang="zh-CN" altLang="en-US" dirty="0">
              <a:solidFill>
                <a:schemeClr val="accent4">
                  <a:lumMod val="75000"/>
                </a:schemeClr>
              </a:solidFill>
            </a:endParaRPr>
          </a:p>
        </p:txBody>
      </p:sp>
      <p:sp>
        <p:nvSpPr>
          <p:cNvPr id="11" name="文本占位符 10">
            <a:extLst>
              <a:ext uri="{FF2B5EF4-FFF2-40B4-BE49-F238E27FC236}">
                <a16:creationId xmlns:a16="http://schemas.microsoft.com/office/drawing/2014/main" id="{F6C67916-693C-4818-AB47-B6C64E0468D2}"/>
              </a:ext>
            </a:extLst>
          </p:cNvPr>
          <p:cNvSpPr>
            <a:spLocks noGrp="1"/>
          </p:cNvSpPr>
          <p:nvPr>
            <p:ph type="body" sz="half" idx="17"/>
          </p:nvPr>
        </p:nvSpPr>
        <p:spPr/>
        <p:txBody>
          <a:bodyPr/>
          <a:lstStyle/>
          <a:p>
            <a:r>
              <a:rPr lang="en-US" altLang="zh-CN" dirty="0">
                <a:solidFill>
                  <a:schemeClr val="accent4">
                    <a:lumMod val="75000"/>
                  </a:schemeClr>
                </a:solidFill>
              </a:rPr>
              <a:t>How long does it take to train the model?</a:t>
            </a:r>
            <a:endParaRPr lang="zh-CN" altLang="en-US" dirty="0">
              <a:solidFill>
                <a:schemeClr val="accent4">
                  <a:lumMod val="75000"/>
                </a:schemeClr>
              </a:solidFill>
            </a:endParaRPr>
          </a:p>
        </p:txBody>
      </p:sp>
    </p:spTree>
    <p:extLst>
      <p:ext uri="{BB962C8B-B14F-4D97-AF65-F5344CB8AC3E}">
        <p14:creationId xmlns:p14="http://schemas.microsoft.com/office/powerpoint/2010/main" val="261115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0E905662-4035-42A8-A10F-1B0C7710C0ED}"/>
              </a:ext>
            </a:extLst>
          </p:cNvPr>
          <p:cNvGrpSpPr/>
          <p:nvPr/>
        </p:nvGrpSpPr>
        <p:grpSpPr>
          <a:xfrm>
            <a:off x="-169" y="-412178"/>
            <a:ext cx="12192001" cy="7319848"/>
            <a:chOff x="-1" y="-6862648"/>
            <a:chExt cx="12192001" cy="7319848"/>
          </a:xfrm>
          <a:solidFill>
            <a:schemeClr val="accent3">
              <a:lumMod val="20000"/>
              <a:lumOff val="80000"/>
            </a:schemeClr>
          </a:solidFill>
        </p:grpSpPr>
        <p:sp>
          <p:nvSpPr>
            <p:cNvPr id="65" name="矩形 64">
              <a:extLst>
                <a:ext uri="{FF2B5EF4-FFF2-40B4-BE49-F238E27FC236}">
                  <a16:creationId xmlns:a16="http://schemas.microsoft.com/office/drawing/2014/main" id="{E226447F-0274-4C8B-ADB3-6E3BB7174DFB}"/>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66" name="矩形: 圆角 65">
              <a:extLst>
                <a:ext uri="{FF2B5EF4-FFF2-40B4-BE49-F238E27FC236}">
                  <a16:creationId xmlns:a16="http://schemas.microsoft.com/office/drawing/2014/main" id="{A9E562C7-632F-4A73-AE8B-232F889714BB}"/>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67" name="文本框 66">
              <a:extLst>
                <a:ext uri="{FF2B5EF4-FFF2-40B4-BE49-F238E27FC236}">
                  <a16:creationId xmlns:a16="http://schemas.microsoft.com/office/drawing/2014/main" id="{2C355526-8546-43D7-8892-279DB95CC077}"/>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63" name="组合 62">
            <a:extLst>
              <a:ext uri="{FF2B5EF4-FFF2-40B4-BE49-F238E27FC236}">
                <a16:creationId xmlns:a16="http://schemas.microsoft.com/office/drawing/2014/main" id="{A4860846-0BC2-4E59-A3E8-C17EA46C73CF}"/>
              </a:ext>
            </a:extLst>
          </p:cNvPr>
          <p:cNvGrpSpPr/>
          <p:nvPr/>
        </p:nvGrpSpPr>
        <p:grpSpPr>
          <a:xfrm>
            <a:off x="0" y="-453369"/>
            <a:ext cx="12192000" cy="7366983"/>
            <a:chOff x="0" y="-453369"/>
            <a:chExt cx="12192000" cy="7366983"/>
          </a:xfrm>
        </p:grpSpPr>
        <p:grpSp>
          <p:nvGrpSpPr>
            <p:cNvPr id="54" name="组合 53">
              <a:extLst>
                <a:ext uri="{FF2B5EF4-FFF2-40B4-BE49-F238E27FC236}">
                  <a16:creationId xmlns:a16="http://schemas.microsoft.com/office/drawing/2014/main" id="{380DCDC4-B23A-472A-98B8-1D55FC2E77BB}"/>
                </a:ext>
              </a:extLst>
            </p:cNvPr>
            <p:cNvGrpSpPr/>
            <p:nvPr/>
          </p:nvGrpSpPr>
          <p:grpSpPr>
            <a:xfrm>
              <a:off x="0" y="-453369"/>
              <a:ext cx="12192000" cy="7366983"/>
              <a:chOff x="0" y="-453369"/>
              <a:chExt cx="12192000" cy="7366983"/>
            </a:xfrm>
          </p:grpSpPr>
          <p:grpSp>
            <p:nvGrpSpPr>
              <p:cNvPr id="45" name="组合 44">
                <a:extLst>
                  <a:ext uri="{FF2B5EF4-FFF2-40B4-BE49-F238E27FC236}">
                    <a16:creationId xmlns:a16="http://schemas.microsoft.com/office/drawing/2014/main" id="{0E6C1976-C166-4719-A2C4-09997768F60A}"/>
                  </a:ext>
                </a:extLst>
              </p:cNvPr>
              <p:cNvGrpSpPr/>
              <p:nvPr/>
            </p:nvGrpSpPr>
            <p:grpSpPr>
              <a:xfrm>
                <a:off x="0" y="-453369"/>
                <a:ext cx="12192000" cy="7366983"/>
                <a:chOff x="0" y="-453369"/>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0" y="-453369"/>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3" y="5999214"/>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8" y="6498024"/>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pic>
            <p:nvPicPr>
              <p:cNvPr id="51" name="内容占位符 35">
                <a:extLst>
                  <a:ext uri="{FF2B5EF4-FFF2-40B4-BE49-F238E27FC236}">
                    <a16:creationId xmlns:a16="http://schemas.microsoft.com/office/drawing/2014/main" id="{4C456013-C976-4040-A125-2D37D67A1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880" y="1493035"/>
                <a:ext cx="5891213" cy="3355675"/>
              </a:xfrm>
              <a:prstGeom prst="rect">
                <a:avLst/>
              </a:prstGeom>
            </p:spPr>
          </p:pic>
        </p:grpSp>
        <p:sp>
          <p:nvSpPr>
            <p:cNvPr id="56" name="文本框 55">
              <a:extLst>
                <a:ext uri="{FF2B5EF4-FFF2-40B4-BE49-F238E27FC236}">
                  <a16:creationId xmlns:a16="http://schemas.microsoft.com/office/drawing/2014/main" id="{5806B9DE-0FD6-47CF-A901-42C8DA88A8F3}"/>
                </a:ext>
              </a:extLst>
            </p:cNvPr>
            <p:cNvSpPr txBox="1"/>
            <p:nvPr/>
          </p:nvSpPr>
          <p:spPr>
            <a:xfrm>
              <a:off x="1146705" y="1850366"/>
              <a:ext cx="6235830" cy="400110"/>
            </a:xfrm>
            <a:prstGeom prst="rect">
              <a:avLst/>
            </a:prstGeom>
            <a:noFill/>
          </p:spPr>
          <p:txBody>
            <a:bodyPr wrap="square">
              <a:spAutoFit/>
            </a:bodyPr>
            <a:lstStyle/>
            <a:p>
              <a:r>
                <a:rPr lang="de-DE" altLang="zh-CN" sz="2000" cap="all" dirty="0">
                  <a:solidFill>
                    <a:schemeClr val="accent4">
                      <a:lumMod val="75000"/>
                    </a:schemeClr>
                  </a:solidFill>
                </a:rPr>
                <a:t>A_Z Handwritten Data.csv</a:t>
              </a:r>
              <a:endParaRPr lang="zh-CN" altLang="en-US" sz="2000" cap="all" dirty="0"/>
            </a:p>
          </p:txBody>
        </p:sp>
        <p:sp>
          <p:nvSpPr>
            <p:cNvPr id="60" name="文本框 59">
              <a:extLst>
                <a:ext uri="{FF2B5EF4-FFF2-40B4-BE49-F238E27FC236}">
                  <a16:creationId xmlns:a16="http://schemas.microsoft.com/office/drawing/2014/main" id="{BA6E9282-CC1C-4FC7-A041-8F2F7BA06511}"/>
                </a:ext>
              </a:extLst>
            </p:cNvPr>
            <p:cNvSpPr txBox="1"/>
            <p:nvPr/>
          </p:nvSpPr>
          <p:spPr>
            <a:xfrm>
              <a:off x="1146705" y="2252059"/>
              <a:ext cx="6235830" cy="222907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dirty="0">
                  <a:solidFill>
                    <a:schemeClr val="accent4">
                      <a:lumMod val="75000"/>
                    </a:schemeClr>
                  </a:solidFill>
                </a:rPr>
                <a:t>CSV file</a:t>
              </a:r>
            </a:p>
            <a:p>
              <a:pPr marL="285750" indent="-285750">
                <a:lnSpc>
                  <a:spcPct val="200000"/>
                </a:lnSpc>
                <a:buFont typeface="Arial" panose="020B0604020202020204" pitchFamily="34" charset="0"/>
                <a:buChar char="•"/>
              </a:pPr>
              <a:r>
                <a:rPr lang="en-US" altLang="zh-CN" dirty="0">
                  <a:solidFill>
                    <a:schemeClr val="accent4">
                      <a:lumMod val="75000"/>
                    </a:schemeClr>
                  </a:solidFill>
                </a:rPr>
                <a:t>372451 rows * 785 columns</a:t>
              </a:r>
            </a:p>
            <a:p>
              <a:pPr marL="285750" indent="-285750">
                <a:lnSpc>
                  <a:spcPct val="200000"/>
                </a:lnSpc>
                <a:buFont typeface="Arial" panose="020B0604020202020204" pitchFamily="34" charset="0"/>
                <a:buChar char="•"/>
              </a:pPr>
              <a:r>
                <a:rPr lang="en-US" altLang="zh-CN" dirty="0">
                  <a:solidFill>
                    <a:schemeClr val="accent4">
                      <a:lumMod val="75000"/>
                    </a:schemeClr>
                  </a:solidFill>
                </a:rPr>
                <a:t>372451 entries</a:t>
              </a:r>
            </a:p>
            <a:p>
              <a:pPr marL="285750" indent="-285750">
                <a:lnSpc>
                  <a:spcPct val="200000"/>
                </a:lnSpc>
                <a:buFont typeface="Arial" panose="020B0604020202020204" pitchFamily="34" charset="0"/>
                <a:buChar char="•"/>
              </a:pPr>
              <a:r>
                <a:rPr lang="en-US" altLang="zh-CN" dirty="0">
                  <a:solidFill>
                    <a:schemeClr val="accent4">
                      <a:lumMod val="75000"/>
                    </a:schemeClr>
                  </a:solidFill>
                </a:rPr>
                <a:t>784 features</a:t>
              </a: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0" y="-6884111"/>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E2FF3B12-A6D2-4AF8-913F-C1F4734414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Tree>
    <p:extLst>
      <p:ext uri="{BB962C8B-B14F-4D97-AF65-F5344CB8AC3E}">
        <p14:creationId xmlns:p14="http://schemas.microsoft.com/office/powerpoint/2010/main" val="175979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3.33333E-6 L 0 -1.00023 " pathEditMode="relative" rAng="0" ptsTypes="AA">
                                      <p:cBhvr>
                                        <p:cTn id="6" dur="500" spd="-100000" fill="hold"/>
                                        <p:tgtEl>
                                          <p:spTgt spid="63"/>
                                        </p:tgtEl>
                                        <p:attrNameLst>
                                          <p:attrName>ppt_x</p:attrName>
                                          <p:attrName>ppt_y</p:attrName>
                                        </p:attrNameLst>
                                      </p:cBhvr>
                                      <p:rCtr x="0" y="-5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0" y="-6884111"/>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2" action="ppaction://hlinksldjump"/>
            <a:extLst>
              <a:ext uri="{FF2B5EF4-FFF2-40B4-BE49-F238E27FC236}">
                <a16:creationId xmlns:a16="http://schemas.microsoft.com/office/drawing/2014/main" id="{BD135D10-59F8-451A-BFB5-430BE1CF64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99B277BA-3D3F-409B-93E7-DA93E14608E9}"/>
              </a:ext>
            </a:extLst>
          </p:cNvPr>
          <p:cNvSpPr>
            <a:spLocks noGrp="1"/>
          </p:cNvSpPr>
          <p:nvPr>
            <p:ph type="title"/>
          </p:nvPr>
        </p:nvSpPr>
        <p:spPr/>
        <p:txBody>
          <a:bodyPr/>
          <a:lstStyle/>
          <a:p>
            <a:r>
              <a:rPr lang="en-US" altLang="zh-CN" dirty="0">
                <a:solidFill>
                  <a:schemeClr val="accent4">
                    <a:lumMod val="75000"/>
                  </a:schemeClr>
                </a:solidFill>
              </a:rPr>
              <a:t>data</a:t>
            </a:r>
            <a:endParaRPr lang="zh-CN" altLang="en-US" dirty="0">
              <a:solidFill>
                <a:schemeClr val="accent4">
                  <a:lumMod val="75000"/>
                </a:schemeClr>
              </a:solidFill>
            </a:endParaRPr>
          </a:p>
        </p:txBody>
      </p:sp>
      <p:pic>
        <p:nvPicPr>
          <p:cNvPr id="9" name="内容占位符 8">
            <a:extLst>
              <a:ext uri="{FF2B5EF4-FFF2-40B4-BE49-F238E27FC236}">
                <a16:creationId xmlns:a16="http://schemas.microsoft.com/office/drawing/2014/main" id="{FB1F933C-C804-4E78-96E8-30B2E079C02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873235" y="1591669"/>
            <a:ext cx="4457143" cy="3200000"/>
          </a:xfrm>
        </p:spPr>
      </p:pic>
      <p:sp>
        <p:nvSpPr>
          <p:cNvPr id="6" name="文本占位符 5">
            <a:extLst>
              <a:ext uri="{FF2B5EF4-FFF2-40B4-BE49-F238E27FC236}">
                <a16:creationId xmlns:a16="http://schemas.microsoft.com/office/drawing/2014/main" id="{77ECB866-C297-4FCB-98FA-BC4416BE81C8}"/>
              </a:ext>
            </a:extLst>
          </p:cNvPr>
          <p:cNvSpPr>
            <a:spLocks noGrp="1"/>
          </p:cNvSpPr>
          <p:nvPr>
            <p:ph type="body" sz="half" idx="2"/>
          </p:nvPr>
        </p:nvSpPr>
        <p:spPr/>
        <p:txBody>
          <a:bodyPr/>
          <a:lstStyle/>
          <a:p>
            <a:r>
              <a:rPr lang="en-US" altLang="zh-CN" dirty="0">
                <a:solidFill>
                  <a:schemeClr val="accent4">
                    <a:lumMod val="75000"/>
                  </a:schemeClr>
                </a:solidFill>
              </a:rPr>
              <a:t>Each row is a sample.</a:t>
            </a:r>
          </a:p>
          <a:p>
            <a:r>
              <a:rPr lang="en-US" altLang="zh-CN" dirty="0">
                <a:solidFill>
                  <a:schemeClr val="accent4">
                    <a:lumMod val="75000"/>
                  </a:schemeClr>
                </a:solidFill>
              </a:rPr>
              <a:t>The first column is a integer in [0, 25], representing 26 characters.</a:t>
            </a:r>
          </a:p>
          <a:p>
            <a:r>
              <a:rPr lang="en-US" altLang="zh-CN" dirty="0">
                <a:solidFill>
                  <a:schemeClr val="accent4">
                    <a:lumMod val="75000"/>
                  </a:schemeClr>
                </a:solidFill>
              </a:rPr>
              <a:t>The rest 784 columns are integers in [0, 255], representing 784 pixels in a 28*28 grey scale image.</a:t>
            </a:r>
            <a:endParaRPr lang="zh-CN" altLang="en-US" dirty="0">
              <a:solidFill>
                <a:schemeClr val="accent4">
                  <a:lumMod val="75000"/>
                </a:schemeClr>
              </a:solidFill>
            </a:endParaRPr>
          </a:p>
        </p:txBody>
      </p:sp>
    </p:spTree>
    <p:extLst>
      <p:ext uri="{BB962C8B-B14F-4D97-AF65-F5344CB8AC3E}">
        <p14:creationId xmlns:p14="http://schemas.microsoft.com/office/powerpoint/2010/main" val="427443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0" y="-6884111"/>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2" action="ppaction://hlinksldjump"/>
            <a:extLst>
              <a:ext uri="{FF2B5EF4-FFF2-40B4-BE49-F238E27FC236}">
                <a16:creationId xmlns:a16="http://schemas.microsoft.com/office/drawing/2014/main" id="{BD135D10-59F8-451A-BFB5-430BE1CF64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99B277BA-3D3F-409B-93E7-DA93E14608E9}"/>
              </a:ext>
            </a:extLst>
          </p:cNvPr>
          <p:cNvSpPr>
            <a:spLocks noGrp="1"/>
          </p:cNvSpPr>
          <p:nvPr>
            <p:ph type="title"/>
          </p:nvPr>
        </p:nvSpPr>
        <p:spPr/>
        <p:txBody>
          <a:bodyPr/>
          <a:lstStyle/>
          <a:p>
            <a:r>
              <a:rPr lang="en-US" altLang="zh-CN" dirty="0">
                <a:solidFill>
                  <a:schemeClr val="accent4">
                    <a:lumMod val="75000"/>
                  </a:schemeClr>
                </a:solidFill>
              </a:rPr>
              <a:t>Preprocessing</a:t>
            </a:r>
            <a:endParaRPr lang="zh-CN" altLang="en-US" dirty="0">
              <a:solidFill>
                <a:schemeClr val="accent4">
                  <a:lumMod val="75000"/>
                </a:schemeClr>
              </a:solidFill>
            </a:endParaRPr>
          </a:p>
        </p:txBody>
      </p:sp>
      <p:sp>
        <p:nvSpPr>
          <p:cNvPr id="6" name="文本占位符 5">
            <a:extLst>
              <a:ext uri="{FF2B5EF4-FFF2-40B4-BE49-F238E27FC236}">
                <a16:creationId xmlns:a16="http://schemas.microsoft.com/office/drawing/2014/main" id="{77ECB866-C297-4FCB-98FA-BC4416BE81C8}"/>
              </a:ext>
            </a:extLst>
          </p:cNvPr>
          <p:cNvSpPr>
            <a:spLocks noGrp="1"/>
          </p:cNvSpPr>
          <p:nvPr>
            <p:ph type="body" sz="half" idx="2"/>
          </p:nvPr>
        </p:nvSpPr>
        <p:spPr/>
        <p:txBody>
          <a:bodyPr/>
          <a:lstStyle/>
          <a:p>
            <a:pPr marL="285750" indent="-285750">
              <a:buFont typeface="Arial" panose="020B0604020202020204" pitchFamily="34" charset="0"/>
              <a:buChar char="•"/>
            </a:pPr>
            <a:r>
              <a:rPr lang="en-US" altLang="zh-CN" dirty="0">
                <a:solidFill>
                  <a:schemeClr val="accent4">
                    <a:lumMod val="75000"/>
                  </a:schemeClr>
                </a:solidFill>
              </a:rPr>
              <a:t>Load as a NumPy array</a:t>
            </a:r>
          </a:p>
          <a:p>
            <a:pPr marL="285750" indent="-285750">
              <a:buFont typeface="Arial" panose="020B0604020202020204" pitchFamily="34" charset="0"/>
              <a:buChar char="•"/>
            </a:pPr>
            <a:r>
              <a:rPr lang="en-US" altLang="zh-CN" dirty="0">
                <a:solidFill>
                  <a:schemeClr val="accent4">
                    <a:lumMod val="75000"/>
                  </a:schemeClr>
                </a:solidFill>
              </a:rPr>
              <a:t>Split features and label</a:t>
            </a:r>
          </a:p>
          <a:p>
            <a:pPr marL="285750" indent="-285750">
              <a:buFont typeface="Arial" panose="020B0604020202020204" pitchFamily="34" charset="0"/>
              <a:buChar char="•"/>
            </a:pPr>
            <a:r>
              <a:rPr lang="en-US" altLang="zh-CN" dirty="0">
                <a:solidFill>
                  <a:schemeClr val="accent4">
                    <a:lumMod val="75000"/>
                  </a:schemeClr>
                </a:solidFill>
              </a:rPr>
              <a:t>Normalize feature values (divide by 255)</a:t>
            </a:r>
          </a:p>
          <a:p>
            <a:pPr marL="285750" indent="-285750">
              <a:buFont typeface="Arial" panose="020B0604020202020204" pitchFamily="34" charset="0"/>
              <a:buChar char="•"/>
            </a:pPr>
            <a:r>
              <a:rPr lang="en-US" altLang="zh-CN" dirty="0">
                <a:solidFill>
                  <a:schemeClr val="accent4">
                    <a:lumMod val="75000"/>
                  </a:schemeClr>
                </a:solidFill>
              </a:rPr>
              <a:t>Categorize labels (for MLP and CNN)</a:t>
            </a:r>
            <a:endParaRPr lang="zh-CN" altLang="en-US" dirty="0">
              <a:solidFill>
                <a:schemeClr val="accent4">
                  <a:lumMod val="75000"/>
                </a:schemeClr>
              </a:solidFill>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9D0CDAC-B34D-4F04-BEC5-512CA50F8C11}"/>
                  </a:ext>
                </a:extLst>
              </p:cNvPr>
              <p:cNvSpPr txBox="1"/>
              <p:nvPr/>
            </p:nvSpPr>
            <p:spPr>
              <a:xfrm>
                <a:off x="5552388" y="1244338"/>
                <a:ext cx="5492907" cy="1395895"/>
              </a:xfrm>
              <a:prstGeom prst="rect">
                <a:avLst/>
              </a:prstGeom>
              <a:noFill/>
            </p:spPr>
            <p:txBody>
              <a:bodyPr wrap="square" rtlCol="0">
                <a:spAutoFit/>
              </a:bodyPr>
              <a:lstStyle/>
              <a:p>
                <a:r>
                  <a:rPr lang="en-US" altLang="zh-CN" dirty="0">
                    <a:solidFill>
                      <a:schemeClr val="accent4">
                        <a:lumMod val="75000"/>
                      </a:schemeClr>
                    </a:solidFill>
                  </a:rPr>
                  <a:t>Normalization:</a:t>
                </a:r>
              </a:p>
              <a:p>
                <a:r>
                  <a:rPr lang="en-US" altLang="zh-CN" dirty="0">
                    <a:solidFill>
                      <a:schemeClr val="accent4">
                        <a:lumMod val="75000"/>
                      </a:schemeClr>
                    </a:solidFill>
                  </a:rPr>
                  <a:t>Transfer values into the interval [0, 1]. As we know feature values are in [0, 255], divide them by 255 is sufficient.</a:t>
                </a:r>
              </a:p>
              <a:p>
                <a:pPr/>
                <a14:m>
                  <m:oMathPara xmlns:m="http://schemas.openxmlformats.org/officeDocument/2006/math">
                    <m:oMathParaPr>
                      <m:jc m:val="centerGroup"/>
                    </m:oMathParaPr>
                    <m:oMath xmlns:m="http://schemas.openxmlformats.org/officeDocument/2006/math">
                      <m:r>
                        <a:rPr lang="en-US" altLang="zh-CN" b="0" i="1" smtClean="0">
                          <a:solidFill>
                            <a:schemeClr val="accent4">
                              <a:lumMod val="75000"/>
                            </a:schemeClr>
                          </a:solidFill>
                          <a:latin typeface="Cambria Math" panose="02040503050406030204" pitchFamily="18" charset="0"/>
                        </a:rPr>
                        <m:t>𝑥</m:t>
                      </m:r>
                      <m:r>
                        <a:rPr lang="en-US" altLang="zh-CN" b="0" i="1" smtClean="0">
                          <a:solidFill>
                            <a:schemeClr val="accent4">
                              <a:lumMod val="75000"/>
                            </a:schemeClr>
                          </a:solidFill>
                          <a:latin typeface="Cambria Math" panose="02040503050406030204" pitchFamily="18" charset="0"/>
                          <a:ea typeface="Cambria Math" panose="02040503050406030204" pitchFamily="18" charset="0"/>
                        </a:rPr>
                        <m:t>←</m:t>
                      </m:r>
                      <m:f>
                        <m:fPr>
                          <m:ctrlPr>
                            <a:rPr lang="en-US" altLang="zh-CN" b="0" i="1" smtClean="0">
                              <a:solidFill>
                                <a:schemeClr val="accent4">
                                  <a:lumMod val="75000"/>
                                </a:schemeClr>
                              </a:solidFill>
                              <a:latin typeface="Cambria Math" panose="02040503050406030204" pitchFamily="18" charset="0"/>
                              <a:ea typeface="Cambria Math" panose="02040503050406030204" pitchFamily="18" charset="0"/>
                            </a:rPr>
                          </m:ctrlPr>
                        </m:fPr>
                        <m:num>
                          <m:r>
                            <a:rPr lang="en-US" altLang="zh-CN" b="0" i="1" smtClean="0">
                              <a:solidFill>
                                <a:schemeClr val="accent4">
                                  <a:lumMod val="75000"/>
                                </a:schemeClr>
                              </a:solidFill>
                              <a:latin typeface="Cambria Math" panose="02040503050406030204" pitchFamily="18" charset="0"/>
                              <a:ea typeface="Cambria Math" panose="02040503050406030204" pitchFamily="18" charset="0"/>
                            </a:rPr>
                            <m:t>𝑥</m:t>
                          </m:r>
                        </m:num>
                        <m:den>
                          <m:r>
                            <a:rPr lang="en-US" altLang="zh-CN" b="0" i="1" smtClean="0">
                              <a:solidFill>
                                <a:schemeClr val="accent4">
                                  <a:lumMod val="75000"/>
                                </a:schemeClr>
                              </a:solidFill>
                              <a:latin typeface="Cambria Math" panose="02040503050406030204" pitchFamily="18" charset="0"/>
                              <a:ea typeface="Cambria Math" panose="02040503050406030204" pitchFamily="18" charset="0"/>
                            </a:rPr>
                            <m:t>255</m:t>
                          </m:r>
                        </m:den>
                      </m:f>
                    </m:oMath>
                  </m:oMathPara>
                </a14:m>
                <a:endParaRPr lang="zh-CN" altLang="en-US" dirty="0">
                  <a:solidFill>
                    <a:schemeClr val="accent4">
                      <a:lumMod val="75000"/>
                    </a:schemeClr>
                  </a:solidFill>
                </a:endParaRPr>
              </a:p>
            </p:txBody>
          </p:sp>
        </mc:Choice>
        <mc:Fallback xmlns="">
          <p:sp>
            <p:nvSpPr>
              <p:cNvPr id="10" name="文本框 9">
                <a:extLst>
                  <a:ext uri="{FF2B5EF4-FFF2-40B4-BE49-F238E27FC236}">
                    <a16:creationId xmlns:a16="http://schemas.microsoft.com/office/drawing/2014/main" id="{59D0CDAC-B34D-4F04-BEC5-512CA50F8C11}"/>
                  </a:ext>
                </a:extLst>
              </p:cNvPr>
              <p:cNvSpPr txBox="1">
                <a:spLocks noRot="1" noChangeAspect="1" noMove="1" noResize="1" noEditPoints="1" noAdjustHandles="1" noChangeArrowheads="1" noChangeShapeType="1" noTextEdit="1"/>
              </p:cNvSpPr>
              <p:nvPr/>
            </p:nvSpPr>
            <p:spPr>
              <a:xfrm>
                <a:off x="5552388" y="1244338"/>
                <a:ext cx="5492907" cy="1395895"/>
              </a:xfrm>
              <a:prstGeom prst="rect">
                <a:avLst/>
              </a:prstGeom>
              <a:blipFill>
                <a:blip r:embed="rId5"/>
                <a:stretch>
                  <a:fillRect l="-999" t="-2183" r="-17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03EFC0D-30DC-4224-9E92-E53156DCF413}"/>
                  </a:ext>
                </a:extLst>
              </p:cNvPr>
              <p:cNvSpPr txBox="1"/>
              <p:nvPr/>
            </p:nvSpPr>
            <p:spPr>
              <a:xfrm>
                <a:off x="5552388" y="2905027"/>
                <a:ext cx="5492907" cy="2095189"/>
              </a:xfrm>
              <a:prstGeom prst="rect">
                <a:avLst/>
              </a:prstGeom>
              <a:noFill/>
            </p:spPr>
            <p:txBody>
              <a:bodyPr wrap="square" rtlCol="0">
                <a:spAutoFit/>
              </a:bodyPr>
              <a:lstStyle/>
              <a:p>
                <a:r>
                  <a:rPr lang="en-US" altLang="zh-CN" dirty="0">
                    <a:solidFill>
                      <a:schemeClr val="accent4">
                        <a:lumMod val="75000"/>
                      </a:schemeClr>
                    </a:solidFill>
                  </a:rPr>
                  <a:t>Categorizing:</a:t>
                </a:r>
              </a:p>
              <a:p>
                <a:r>
                  <a:rPr lang="en-US" altLang="zh-CN" dirty="0">
                    <a:solidFill>
                      <a:schemeClr val="accent4">
                        <a:lumMod val="75000"/>
                      </a:schemeClr>
                    </a:solidFill>
                  </a:rPr>
                  <a:t>In keras, the labels should be a categorical vector. For example, if labels have 5 possible values (0-4) and a label is 1, the categorical vector would be (0, 1, 0, 0, 0).</a:t>
                </a:r>
              </a:p>
              <a:p>
                <a:pPr/>
                <a14:m>
                  <m:oMathPara xmlns:m="http://schemas.openxmlformats.org/officeDocument/2006/math">
                    <m:oMathParaPr>
                      <m:jc m:val="centerGroup"/>
                    </m:oMathParaPr>
                    <m:oMath xmlns:m="http://schemas.openxmlformats.org/officeDocument/2006/math">
                      <m:r>
                        <a:rPr lang="en-US" altLang="zh-CN" b="0" i="1" smtClean="0">
                          <a:solidFill>
                            <a:schemeClr val="accent4">
                              <a:lumMod val="75000"/>
                            </a:schemeClr>
                          </a:solidFill>
                          <a:latin typeface="Cambria Math" panose="02040503050406030204" pitchFamily="18" charset="0"/>
                          <a:ea typeface="Cambria Math" panose="02040503050406030204" pitchFamily="18" charset="0"/>
                        </a:rPr>
                        <m:t>𝑦</m:t>
                      </m:r>
                      <m:r>
                        <a:rPr lang="en-US" altLang="zh-CN" b="0" i="1" smtClean="0">
                          <a:solidFill>
                            <a:schemeClr val="accent4">
                              <a:lumMod val="75000"/>
                            </a:schemeClr>
                          </a:solidFill>
                          <a:latin typeface="Cambria Math" panose="02040503050406030204" pitchFamily="18" charset="0"/>
                          <a:ea typeface="Cambria Math" panose="02040503050406030204" pitchFamily="18" charset="0"/>
                        </a:rPr>
                        <m:t>←(</m:t>
                      </m:r>
                      <m:sSub>
                        <m:sSubPr>
                          <m:ctrlPr>
                            <a:rPr lang="en-US" altLang="zh-CN" b="0" i="1" smtClean="0">
                              <a:solidFill>
                                <a:schemeClr val="accent4">
                                  <a:lumMod val="75000"/>
                                </a:schemeClr>
                              </a:solidFill>
                              <a:latin typeface="Cambria Math" panose="02040503050406030204" pitchFamily="18" charset="0"/>
                              <a:ea typeface="Cambria Math" panose="02040503050406030204" pitchFamily="18" charset="0"/>
                            </a:rPr>
                          </m:ctrlPr>
                        </m:sSubPr>
                        <m:e>
                          <m:r>
                            <a:rPr lang="en-US" altLang="zh-CN" b="0" i="1" smtClean="0">
                              <a:solidFill>
                                <a:schemeClr val="accent4">
                                  <a:lumMod val="75000"/>
                                </a:schemeClr>
                              </a:solidFill>
                              <a:latin typeface="Cambria Math" panose="02040503050406030204" pitchFamily="18" charset="0"/>
                              <a:ea typeface="Cambria Math" panose="02040503050406030204" pitchFamily="18" charset="0"/>
                            </a:rPr>
                            <m:t>𝑧</m:t>
                          </m:r>
                        </m:e>
                        <m:sub>
                          <m:r>
                            <a:rPr lang="en-US" altLang="zh-CN" b="0" i="1" smtClean="0">
                              <a:solidFill>
                                <a:schemeClr val="accent4">
                                  <a:lumMod val="75000"/>
                                </a:schemeClr>
                              </a:solidFill>
                              <a:latin typeface="Cambria Math" panose="02040503050406030204" pitchFamily="18" charset="0"/>
                              <a:ea typeface="Cambria Math" panose="02040503050406030204" pitchFamily="18" charset="0"/>
                            </a:rPr>
                            <m:t>0</m:t>
                          </m:r>
                        </m:sub>
                      </m:sSub>
                      <m:r>
                        <a:rPr lang="en-US" altLang="zh-CN" b="0" i="1" smtClean="0">
                          <a:solidFill>
                            <a:schemeClr val="accent4">
                              <a:lumMod val="75000"/>
                            </a:schemeClr>
                          </a:solidFill>
                          <a:latin typeface="Cambria Math" panose="02040503050406030204" pitchFamily="18" charset="0"/>
                          <a:ea typeface="Cambria Math" panose="02040503050406030204" pitchFamily="18" charset="0"/>
                        </a:rPr>
                        <m:t>,</m:t>
                      </m:r>
                      <m:sSub>
                        <m:sSubPr>
                          <m:ctrlPr>
                            <a:rPr lang="en-US" altLang="zh-CN" b="0" i="1" smtClean="0">
                              <a:solidFill>
                                <a:schemeClr val="accent4">
                                  <a:lumMod val="75000"/>
                                </a:schemeClr>
                              </a:solidFill>
                              <a:latin typeface="Cambria Math" panose="02040503050406030204" pitchFamily="18" charset="0"/>
                              <a:ea typeface="Cambria Math" panose="02040503050406030204" pitchFamily="18" charset="0"/>
                            </a:rPr>
                          </m:ctrlPr>
                        </m:sSubPr>
                        <m:e>
                          <m:r>
                            <a:rPr lang="en-US" altLang="zh-CN" b="0" i="1" smtClean="0">
                              <a:solidFill>
                                <a:schemeClr val="accent4">
                                  <a:lumMod val="75000"/>
                                </a:schemeClr>
                              </a:solidFill>
                              <a:latin typeface="Cambria Math" panose="02040503050406030204" pitchFamily="18" charset="0"/>
                              <a:ea typeface="Cambria Math" panose="02040503050406030204" pitchFamily="18" charset="0"/>
                            </a:rPr>
                            <m:t>𝑧</m:t>
                          </m:r>
                        </m:e>
                        <m:sub>
                          <m:r>
                            <a:rPr lang="en-US" altLang="zh-CN" b="0" i="1" smtClean="0">
                              <a:solidFill>
                                <a:schemeClr val="accent4">
                                  <a:lumMod val="75000"/>
                                </a:schemeClr>
                              </a:solidFill>
                              <a:latin typeface="Cambria Math" panose="02040503050406030204" pitchFamily="18" charset="0"/>
                              <a:ea typeface="Cambria Math" panose="02040503050406030204" pitchFamily="18" charset="0"/>
                            </a:rPr>
                            <m:t>1</m:t>
                          </m:r>
                        </m:sub>
                      </m:sSub>
                      <m:r>
                        <a:rPr lang="en-US" altLang="zh-CN" b="0" i="1" smtClean="0">
                          <a:solidFill>
                            <a:schemeClr val="accent4">
                              <a:lumMod val="75000"/>
                            </a:schemeClr>
                          </a:solidFill>
                          <a:latin typeface="Cambria Math" panose="02040503050406030204" pitchFamily="18" charset="0"/>
                          <a:ea typeface="Cambria Math" panose="02040503050406030204" pitchFamily="18" charset="0"/>
                        </a:rPr>
                        <m:t>,…,</m:t>
                      </m:r>
                      <m:sSub>
                        <m:sSubPr>
                          <m:ctrlPr>
                            <a:rPr lang="en-US" altLang="zh-CN" b="0" i="1" smtClean="0">
                              <a:solidFill>
                                <a:schemeClr val="accent4">
                                  <a:lumMod val="75000"/>
                                </a:schemeClr>
                              </a:solidFill>
                              <a:latin typeface="Cambria Math" panose="02040503050406030204" pitchFamily="18" charset="0"/>
                              <a:ea typeface="Cambria Math" panose="02040503050406030204" pitchFamily="18" charset="0"/>
                            </a:rPr>
                          </m:ctrlPr>
                        </m:sSubPr>
                        <m:e>
                          <m:r>
                            <a:rPr lang="en-US" altLang="zh-CN" b="0" i="1" smtClean="0">
                              <a:solidFill>
                                <a:schemeClr val="accent4">
                                  <a:lumMod val="75000"/>
                                </a:schemeClr>
                              </a:solidFill>
                              <a:latin typeface="Cambria Math" panose="02040503050406030204" pitchFamily="18" charset="0"/>
                              <a:ea typeface="Cambria Math" panose="02040503050406030204" pitchFamily="18" charset="0"/>
                            </a:rPr>
                            <m:t>𝑧</m:t>
                          </m:r>
                        </m:e>
                        <m:sub>
                          <m:r>
                            <a:rPr lang="en-US" altLang="zh-CN" b="0" i="1" smtClean="0">
                              <a:solidFill>
                                <a:schemeClr val="accent4">
                                  <a:lumMod val="75000"/>
                                </a:schemeClr>
                              </a:solidFill>
                              <a:latin typeface="Cambria Math" panose="02040503050406030204" pitchFamily="18" charset="0"/>
                              <a:ea typeface="Cambria Math" panose="02040503050406030204" pitchFamily="18" charset="0"/>
                            </a:rPr>
                            <m:t>25</m:t>
                          </m:r>
                        </m:sub>
                      </m:sSub>
                      <m:r>
                        <a:rPr lang="en-US" altLang="zh-CN" b="0" i="1" smtClean="0">
                          <a:solidFill>
                            <a:schemeClr val="accent4">
                              <a:lumMod val="75000"/>
                            </a:schemeClr>
                          </a:solidFill>
                          <a:latin typeface="Cambria Math" panose="02040503050406030204" pitchFamily="18" charset="0"/>
                          <a:ea typeface="Cambria Math" panose="02040503050406030204" pitchFamily="18" charset="0"/>
                        </a:rPr>
                        <m:t>)</m:t>
                      </m:r>
                    </m:oMath>
                  </m:oMathPara>
                </a14:m>
                <a:endParaRPr lang="en-US" altLang="zh-CN" dirty="0">
                  <a:solidFill>
                    <a:schemeClr val="accent4">
                      <a:lumMod val="75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accent4">
                                  <a:lumMod val="75000"/>
                                </a:schemeClr>
                              </a:solidFill>
                              <a:latin typeface="Cambria Math" panose="02040503050406030204" pitchFamily="18" charset="0"/>
                            </a:rPr>
                          </m:ctrlPr>
                        </m:sSubPr>
                        <m:e>
                          <m:r>
                            <a:rPr lang="en-US" altLang="zh-CN" b="0" i="1" smtClean="0">
                              <a:solidFill>
                                <a:schemeClr val="accent4">
                                  <a:lumMod val="75000"/>
                                </a:schemeClr>
                              </a:solidFill>
                              <a:latin typeface="Cambria Math" panose="02040503050406030204" pitchFamily="18" charset="0"/>
                            </a:rPr>
                            <m:t>𝑧</m:t>
                          </m:r>
                        </m:e>
                        <m:sub>
                          <m:r>
                            <a:rPr lang="en-US" altLang="zh-CN" b="0" i="1" smtClean="0">
                              <a:solidFill>
                                <a:schemeClr val="accent4">
                                  <a:lumMod val="75000"/>
                                </a:schemeClr>
                              </a:solidFill>
                              <a:latin typeface="Cambria Math" panose="02040503050406030204" pitchFamily="18" charset="0"/>
                            </a:rPr>
                            <m:t>𝑖</m:t>
                          </m:r>
                        </m:sub>
                      </m:sSub>
                      <m:r>
                        <a:rPr lang="en-US" altLang="zh-CN" b="0" i="1" smtClean="0">
                          <a:solidFill>
                            <a:schemeClr val="accent4">
                              <a:lumMod val="75000"/>
                            </a:schemeClr>
                          </a:solidFill>
                          <a:latin typeface="Cambria Math" panose="02040503050406030204" pitchFamily="18" charset="0"/>
                        </a:rPr>
                        <m:t>=</m:t>
                      </m:r>
                      <m:d>
                        <m:dPr>
                          <m:begChr m:val="{"/>
                          <m:endChr m:val=""/>
                          <m:ctrlPr>
                            <a:rPr lang="en-US" altLang="zh-CN" b="0" i="1" smtClean="0">
                              <a:solidFill>
                                <a:schemeClr val="accent4">
                                  <a:lumMod val="75000"/>
                                </a:schemeClr>
                              </a:solidFill>
                              <a:latin typeface="Cambria Math" panose="02040503050406030204" pitchFamily="18" charset="0"/>
                            </a:rPr>
                          </m:ctrlPr>
                        </m:dPr>
                        <m:e>
                          <m:eqArr>
                            <m:eqArrPr>
                              <m:ctrlPr>
                                <a:rPr lang="en-US" altLang="zh-CN" b="0" i="1" smtClean="0">
                                  <a:solidFill>
                                    <a:schemeClr val="accent4">
                                      <a:lumMod val="75000"/>
                                    </a:schemeClr>
                                  </a:solidFill>
                                  <a:latin typeface="Cambria Math" panose="02040503050406030204" pitchFamily="18" charset="0"/>
                                </a:rPr>
                              </m:ctrlPr>
                            </m:eqArrPr>
                            <m:e>
                              <m:r>
                                <a:rPr lang="en-US" altLang="zh-CN" b="0" i="1" smtClean="0">
                                  <a:solidFill>
                                    <a:schemeClr val="accent4">
                                      <a:lumMod val="75000"/>
                                    </a:schemeClr>
                                  </a:solidFill>
                                  <a:latin typeface="Cambria Math" panose="02040503050406030204" pitchFamily="18" charset="0"/>
                                </a:rPr>
                                <m:t>1,  </m:t>
                              </m:r>
                              <m:r>
                                <a:rPr lang="en-US" altLang="zh-CN" b="0" i="1" smtClean="0">
                                  <a:solidFill>
                                    <a:schemeClr val="accent4">
                                      <a:lumMod val="75000"/>
                                    </a:schemeClr>
                                  </a:solidFill>
                                  <a:latin typeface="Cambria Math" panose="02040503050406030204" pitchFamily="18" charset="0"/>
                                </a:rPr>
                                <m:t>𝑖</m:t>
                              </m:r>
                              <m:r>
                                <a:rPr lang="en-US" altLang="zh-CN" b="0" i="1" smtClean="0">
                                  <a:solidFill>
                                    <a:schemeClr val="accent4">
                                      <a:lumMod val="75000"/>
                                    </a:schemeClr>
                                  </a:solidFill>
                                  <a:latin typeface="Cambria Math" panose="02040503050406030204" pitchFamily="18" charset="0"/>
                                </a:rPr>
                                <m:t>=</m:t>
                              </m:r>
                              <m:r>
                                <a:rPr lang="en-US" altLang="zh-CN" b="0" i="1" smtClean="0">
                                  <a:solidFill>
                                    <a:schemeClr val="accent4">
                                      <a:lumMod val="75000"/>
                                    </a:schemeClr>
                                  </a:solidFill>
                                  <a:latin typeface="Cambria Math" panose="02040503050406030204" pitchFamily="18" charset="0"/>
                                </a:rPr>
                                <m:t>𝑦</m:t>
                              </m:r>
                            </m:e>
                            <m:e>
                              <m:r>
                                <a:rPr lang="en-US" altLang="zh-CN" b="0" i="1" smtClean="0">
                                  <a:solidFill>
                                    <a:schemeClr val="accent4">
                                      <a:lumMod val="75000"/>
                                    </a:schemeClr>
                                  </a:solidFill>
                                  <a:latin typeface="Cambria Math" panose="02040503050406030204" pitchFamily="18" charset="0"/>
                                </a:rPr>
                                <m:t>0,  </m:t>
                              </m:r>
                              <m:r>
                                <a:rPr lang="en-US" altLang="zh-CN" b="0" i="1" smtClean="0">
                                  <a:solidFill>
                                    <a:schemeClr val="accent4">
                                      <a:lumMod val="75000"/>
                                    </a:schemeClr>
                                  </a:solidFill>
                                  <a:latin typeface="Cambria Math" panose="02040503050406030204" pitchFamily="18" charset="0"/>
                                </a:rPr>
                                <m:t>𝑖</m:t>
                              </m:r>
                              <m:r>
                                <a:rPr lang="en-US" altLang="zh-CN" b="0" i="1" smtClean="0">
                                  <a:solidFill>
                                    <a:schemeClr val="accent4">
                                      <a:lumMod val="75000"/>
                                    </a:schemeClr>
                                  </a:solidFill>
                                  <a:latin typeface="Cambria Math" panose="02040503050406030204" pitchFamily="18" charset="0"/>
                                  <a:ea typeface="Cambria Math" panose="02040503050406030204" pitchFamily="18" charset="0"/>
                                </a:rPr>
                                <m:t>≠</m:t>
                              </m:r>
                              <m:r>
                                <a:rPr lang="en-US" altLang="zh-CN" b="0" i="1" smtClean="0">
                                  <a:solidFill>
                                    <a:schemeClr val="accent4">
                                      <a:lumMod val="75000"/>
                                    </a:schemeClr>
                                  </a:solidFill>
                                  <a:latin typeface="Cambria Math" panose="02040503050406030204" pitchFamily="18" charset="0"/>
                                  <a:ea typeface="Cambria Math" panose="02040503050406030204" pitchFamily="18" charset="0"/>
                                </a:rPr>
                                <m:t>𝑦</m:t>
                              </m:r>
                            </m:e>
                          </m:eqArr>
                        </m:e>
                      </m:d>
                    </m:oMath>
                  </m:oMathPara>
                </a14:m>
                <a:endParaRPr lang="zh-CN" altLang="en-US" dirty="0">
                  <a:solidFill>
                    <a:schemeClr val="accent4">
                      <a:lumMod val="75000"/>
                    </a:schemeClr>
                  </a:solidFill>
                </a:endParaRPr>
              </a:p>
            </p:txBody>
          </p:sp>
        </mc:Choice>
        <mc:Fallback xmlns="">
          <p:sp>
            <p:nvSpPr>
              <p:cNvPr id="33" name="文本框 32">
                <a:extLst>
                  <a:ext uri="{FF2B5EF4-FFF2-40B4-BE49-F238E27FC236}">
                    <a16:creationId xmlns:a16="http://schemas.microsoft.com/office/drawing/2014/main" id="{A03EFC0D-30DC-4224-9E92-E53156DCF413}"/>
                  </a:ext>
                </a:extLst>
              </p:cNvPr>
              <p:cNvSpPr txBox="1">
                <a:spLocks noRot="1" noChangeAspect="1" noMove="1" noResize="1" noEditPoints="1" noAdjustHandles="1" noChangeArrowheads="1" noChangeShapeType="1" noTextEdit="1"/>
              </p:cNvSpPr>
              <p:nvPr/>
            </p:nvSpPr>
            <p:spPr>
              <a:xfrm>
                <a:off x="5552388" y="2905027"/>
                <a:ext cx="5492907" cy="2095189"/>
              </a:xfrm>
              <a:prstGeom prst="rect">
                <a:avLst/>
              </a:prstGeom>
              <a:blipFill>
                <a:blip r:embed="rId6"/>
                <a:stretch>
                  <a:fillRect l="-999" t="-17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719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61" name="组合 60">
            <a:extLst>
              <a:ext uri="{FF2B5EF4-FFF2-40B4-BE49-F238E27FC236}">
                <a16:creationId xmlns:a16="http://schemas.microsoft.com/office/drawing/2014/main" id="{63F94A7C-BDF5-4A5E-B6F8-47CA2F17A631}"/>
              </a:ext>
            </a:extLst>
          </p:cNvPr>
          <p:cNvGrpSpPr/>
          <p:nvPr/>
        </p:nvGrpSpPr>
        <p:grpSpPr>
          <a:xfrm>
            <a:off x="-16098" y="-453369"/>
            <a:ext cx="12192000" cy="7319848"/>
            <a:chOff x="-16098" y="-453369"/>
            <a:chExt cx="12192000" cy="7319848"/>
          </a:xfrm>
        </p:grpSpPr>
        <p:grpSp>
          <p:nvGrpSpPr>
            <p:cNvPr id="35" name="组合 34">
              <a:extLst>
                <a:ext uri="{FF2B5EF4-FFF2-40B4-BE49-F238E27FC236}">
                  <a16:creationId xmlns:a16="http://schemas.microsoft.com/office/drawing/2014/main" id="{65A06BA5-ECDB-4972-BA06-62B0C7B01891}"/>
                </a:ext>
              </a:extLst>
            </p:cNvPr>
            <p:cNvGrpSpPr/>
            <p:nvPr/>
          </p:nvGrpSpPr>
          <p:grpSpPr>
            <a:xfrm>
              <a:off x="-16098"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sp>
          <p:nvSpPr>
            <p:cNvPr id="45" name="文本框 44">
              <a:extLst>
                <a:ext uri="{FF2B5EF4-FFF2-40B4-BE49-F238E27FC236}">
                  <a16:creationId xmlns:a16="http://schemas.microsoft.com/office/drawing/2014/main" id="{AA874C10-9E7D-4D14-AA50-945DAA8E4C96}"/>
                </a:ext>
              </a:extLst>
            </p:cNvPr>
            <p:cNvSpPr txBox="1"/>
            <p:nvPr/>
          </p:nvSpPr>
          <p:spPr>
            <a:xfrm>
              <a:off x="1125315" y="1188120"/>
              <a:ext cx="6232124" cy="707886"/>
            </a:xfrm>
            <a:prstGeom prst="rect">
              <a:avLst/>
            </a:prstGeom>
            <a:noFill/>
          </p:spPr>
          <p:txBody>
            <a:bodyPr wrap="square">
              <a:spAutoFit/>
            </a:bodyPr>
            <a:lstStyle/>
            <a:p>
              <a:r>
                <a:rPr lang="en-US" altLang="zh-CN" sz="4000" cap="all" dirty="0">
                  <a:solidFill>
                    <a:schemeClr val="accent4">
                      <a:lumMod val="75000"/>
                    </a:schemeClr>
                  </a:solidFill>
                </a:rPr>
                <a:t>compare</a:t>
              </a:r>
              <a:endParaRPr lang="zh-CN" altLang="en-US" sz="4000" cap="all" dirty="0">
                <a:solidFill>
                  <a:schemeClr val="accent4">
                    <a:lumMod val="75000"/>
                  </a:schemeClr>
                </a:solidFill>
              </a:endParaRPr>
            </a:p>
          </p:txBody>
        </p:sp>
        <p:sp>
          <p:nvSpPr>
            <p:cNvPr id="46" name="文本框 45">
              <a:extLst>
                <a:ext uri="{FF2B5EF4-FFF2-40B4-BE49-F238E27FC236}">
                  <a16:creationId xmlns:a16="http://schemas.microsoft.com/office/drawing/2014/main" id="{9CAB0091-B21D-498C-BB08-6E48AB2AA433}"/>
                </a:ext>
              </a:extLst>
            </p:cNvPr>
            <p:cNvSpPr txBox="1"/>
            <p:nvPr/>
          </p:nvSpPr>
          <p:spPr>
            <a:xfrm>
              <a:off x="1141410" y="2862337"/>
              <a:ext cx="2929733" cy="523220"/>
            </a:xfrm>
            <a:prstGeom prst="rect">
              <a:avLst/>
            </a:prstGeom>
            <a:noFill/>
          </p:spPr>
          <p:txBody>
            <a:bodyPr wrap="square">
              <a:spAutoFit/>
            </a:bodyPr>
            <a:lstStyle/>
            <a:p>
              <a:r>
                <a:rPr lang="en-US" altLang="zh-CN" sz="2800" dirty="0">
                  <a:solidFill>
                    <a:schemeClr val="accent4">
                      <a:lumMod val="75000"/>
                    </a:schemeClr>
                  </a:solidFill>
                </a:rPr>
                <a:t>MLP</a:t>
              </a:r>
              <a:endParaRPr lang="zh-CN" altLang="en-US" sz="2800" dirty="0">
                <a:solidFill>
                  <a:schemeClr val="accent4">
                    <a:lumMod val="75000"/>
                  </a:schemeClr>
                </a:solidFill>
              </a:endParaRPr>
            </a:p>
          </p:txBody>
        </p:sp>
        <p:sp>
          <p:nvSpPr>
            <p:cNvPr id="48" name="文本框 47">
              <a:extLst>
                <a:ext uri="{FF2B5EF4-FFF2-40B4-BE49-F238E27FC236}">
                  <a16:creationId xmlns:a16="http://schemas.microsoft.com/office/drawing/2014/main" id="{08F8BFE2-3BCC-4E98-9A4C-ADBEB19A92C3}"/>
                </a:ext>
              </a:extLst>
            </p:cNvPr>
            <p:cNvSpPr txBox="1"/>
            <p:nvPr/>
          </p:nvSpPr>
          <p:spPr>
            <a:xfrm>
              <a:off x="1125312" y="3360263"/>
              <a:ext cx="2945831" cy="1200329"/>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chemeClr val="accent4">
                      <a:lumMod val="75000"/>
                    </a:schemeClr>
                  </a:solidFill>
                </a:rPr>
                <a:t>Optimizer(sgd, adam, rmsprop)</a:t>
              </a:r>
            </a:p>
            <a:p>
              <a:pPr marL="285750" indent="-285750">
                <a:buFont typeface="Arial" panose="020B0604020202020204" pitchFamily="34" charset="0"/>
                <a:buChar char="•"/>
              </a:pPr>
              <a:r>
                <a:rPr lang="en-US" altLang="zh-CN" dirty="0">
                  <a:solidFill>
                    <a:schemeClr val="accent4">
                      <a:lumMod val="75000"/>
                    </a:schemeClr>
                  </a:solidFill>
                </a:rPr>
                <a:t>Activation(sigmoid, relu)</a:t>
              </a:r>
            </a:p>
            <a:p>
              <a:pPr marL="285750" indent="-285750">
                <a:buFont typeface="Arial" panose="020B0604020202020204" pitchFamily="34" charset="0"/>
                <a:buChar char="•"/>
              </a:pPr>
              <a:r>
                <a:rPr lang="en-US" altLang="zh-CN" dirty="0">
                  <a:solidFill>
                    <a:schemeClr val="accent4">
                      <a:lumMod val="75000"/>
                    </a:schemeClr>
                  </a:solidFill>
                </a:rPr>
                <a:t>Dropout(0, 0.2)</a:t>
              </a:r>
              <a:endParaRPr lang="zh-CN" altLang="en-US" dirty="0">
                <a:solidFill>
                  <a:schemeClr val="accent4">
                    <a:lumMod val="75000"/>
                  </a:schemeClr>
                </a:solidFill>
              </a:endParaRPr>
            </a:p>
          </p:txBody>
        </p:sp>
        <p:sp>
          <p:nvSpPr>
            <p:cNvPr id="49" name="文本框 48">
              <a:extLst>
                <a:ext uri="{FF2B5EF4-FFF2-40B4-BE49-F238E27FC236}">
                  <a16:creationId xmlns:a16="http://schemas.microsoft.com/office/drawing/2014/main" id="{FE4B5127-AAC6-4DD6-B450-DC9CD3A2DC28}"/>
                </a:ext>
              </a:extLst>
            </p:cNvPr>
            <p:cNvSpPr txBox="1"/>
            <p:nvPr/>
          </p:nvSpPr>
          <p:spPr>
            <a:xfrm>
              <a:off x="4496926" y="2862337"/>
              <a:ext cx="2929733" cy="523220"/>
            </a:xfrm>
            <a:prstGeom prst="rect">
              <a:avLst/>
            </a:prstGeom>
            <a:noFill/>
          </p:spPr>
          <p:txBody>
            <a:bodyPr wrap="square">
              <a:spAutoFit/>
            </a:bodyPr>
            <a:lstStyle/>
            <a:p>
              <a:r>
                <a:rPr lang="en-US" altLang="zh-CN" sz="2800" dirty="0">
                  <a:solidFill>
                    <a:schemeClr val="accent4">
                      <a:lumMod val="75000"/>
                    </a:schemeClr>
                  </a:solidFill>
                </a:rPr>
                <a:t>CNN</a:t>
              </a:r>
              <a:endParaRPr lang="zh-CN" altLang="en-US" sz="2800" dirty="0">
                <a:solidFill>
                  <a:schemeClr val="accent4">
                    <a:lumMod val="75000"/>
                  </a:schemeClr>
                </a:solidFill>
              </a:endParaRPr>
            </a:p>
          </p:txBody>
        </p:sp>
        <p:sp>
          <p:nvSpPr>
            <p:cNvPr id="52" name="文本框 51">
              <a:extLst>
                <a:ext uri="{FF2B5EF4-FFF2-40B4-BE49-F238E27FC236}">
                  <a16:creationId xmlns:a16="http://schemas.microsoft.com/office/drawing/2014/main" id="{FFCB05DC-DB52-4BB3-A22D-987FE6994350}"/>
                </a:ext>
              </a:extLst>
            </p:cNvPr>
            <p:cNvSpPr txBox="1"/>
            <p:nvPr/>
          </p:nvSpPr>
          <p:spPr>
            <a:xfrm>
              <a:off x="7884638" y="3360263"/>
              <a:ext cx="2945831"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chemeClr val="accent4">
                      <a:lumMod val="75000"/>
                    </a:schemeClr>
                  </a:solidFill>
                </a:rPr>
                <a:t>Hard margin / soft margin</a:t>
              </a:r>
            </a:p>
            <a:p>
              <a:pPr marL="285750" indent="-285750">
                <a:buFont typeface="Arial" panose="020B0604020202020204" pitchFamily="34" charset="0"/>
                <a:buChar char="•"/>
              </a:pPr>
              <a:r>
                <a:rPr lang="en-US" altLang="zh-CN" dirty="0">
                  <a:solidFill>
                    <a:schemeClr val="accent4">
                      <a:lumMod val="75000"/>
                    </a:schemeClr>
                  </a:solidFill>
                </a:rPr>
                <a:t>gamma</a:t>
              </a:r>
              <a:endParaRPr lang="zh-CN" altLang="en-US" dirty="0">
                <a:solidFill>
                  <a:schemeClr val="accent4">
                    <a:lumMod val="75000"/>
                  </a:schemeClr>
                </a:solidFill>
              </a:endParaRPr>
            </a:p>
          </p:txBody>
        </p:sp>
        <p:sp>
          <p:nvSpPr>
            <p:cNvPr id="53" name="文本框 52">
              <a:extLst>
                <a:ext uri="{FF2B5EF4-FFF2-40B4-BE49-F238E27FC236}">
                  <a16:creationId xmlns:a16="http://schemas.microsoft.com/office/drawing/2014/main" id="{4D16BD4B-C459-480F-BA52-B5DA26FD8A73}"/>
                </a:ext>
              </a:extLst>
            </p:cNvPr>
            <p:cNvSpPr txBox="1"/>
            <p:nvPr/>
          </p:nvSpPr>
          <p:spPr>
            <a:xfrm>
              <a:off x="4496926" y="3365468"/>
              <a:ext cx="2945831"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chemeClr val="accent4">
                      <a:lumMod val="75000"/>
                    </a:schemeClr>
                  </a:solidFill>
                </a:rPr>
                <a:t>Batch size (128, 256, 512)</a:t>
              </a:r>
            </a:p>
            <a:p>
              <a:pPr marL="285750" indent="-285750">
                <a:buFont typeface="Arial" panose="020B0604020202020204" pitchFamily="34" charset="0"/>
                <a:buChar char="•"/>
              </a:pPr>
              <a:r>
                <a:rPr lang="en-US" altLang="zh-CN" dirty="0">
                  <a:solidFill>
                    <a:schemeClr val="accent4">
                      <a:lumMod val="75000"/>
                    </a:schemeClr>
                  </a:solidFill>
                </a:rPr>
                <a:t>Epochs(5, 10, 20)</a:t>
              </a:r>
              <a:endParaRPr lang="zh-CN" altLang="en-US" dirty="0">
                <a:solidFill>
                  <a:schemeClr val="accent4">
                    <a:lumMod val="75000"/>
                  </a:schemeClr>
                </a:solidFill>
              </a:endParaRPr>
            </a:p>
          </p:txBody>
        </p:sp>
        <p:sp>
          <p:nvSpPr>
            <p:cNvPr id="56" name="文本框 55">
              <a:extLst>
                <a:ext uri="{FF2B5EF4-FFF2-40B4-BE49-F238E27FC236}">
                  <a16:creationId xmlns:a16="http://schemas.microsoft.com/office/drawing/2014/main" id="{00FBEB22-0E8A-4EF7-BBB8-9E3FB827DD91}"/>
                </a:ext>
              </a:extLst>
            </p:cNvPr>
            <p:cNvSpPr txBox="1"/>
            <p:nvPr/>
          </p:nvSpPr>
          <p:spPr>
            <a:xfrm>
              <a:off x="7868540" y="2849778"/>
              <a:ext cx="2929733" cy="523220"/>
            </a:xfrm>
            <a:prstGeom prst="rect">
              <a:avLst/>
            </a:prstGeom>
            <a:noFill/>
          </p:spPr>
          <p:txBody>
            <a:bodyPr wrap="square">
              <a:spAutoFit/>
            </a:bodyPr>
            <a:lstStyle/>
            <a:p>
              <a:r>
                <a:rPr lang="en-US" altLang="zh-CN" sz="2800" dirty="0">
                  <a:solidFill>
                    <a:schemeClr val="accent4">
                      <a:lumMod val="75000"/>
                    </a:schemeClr>
                  </a:solidFill>
                </a:rPr>
                <a:t>SVM</a:t>
              </a:r>
              <a:endParaRPr lang="zh-CN" altLang="en-US" sz="28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6B72313A-7E7C-4BE9-95ED-41F1B183B3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Tree>
    <p:extLst>
      <p:ext uri="{BB962C8B-B14F-4D97-AF65-F5344CB8AC3E}">
        <p14:creationId xmlns:p14="http://schemas.microsoft.com/office/powerpoint/2010/main" val="16843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2.08333E-6 -1.11111E-6 L 0.0013 -0.93472 " pathEditMode="relative" rAng="0" ptsTypes="AA">
                                      <p:cBhvr>
                                        <p:cTn id="6" dur="500" spd="-100000" fill="hold"/>
                                        <p:tgtEl>
                                          <p:spTgt spid="61"/>
                                        </p:tgtEl>
                                        <p:attrNameLst>
                                          <p:attrName>ppt_x</p:attrName>
                                          <p:attrName>ppt_y</p:attrName>
                                        </p:attrNameLst>
                                      </p:cBhvr>
                                      <p:rCtr x="65" y="-46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16098"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3" action="ppaction://hlinksldjump"/>
            <a:extLst>
              <a:ext uri="{FF2B5EF4-FFF2-40B4-BE49-F238E27FC236}">
                <a16:creationId xmlns:a16="http://schemas.microsoft.com/office/drawing/2014/main" id="{6B72313A-7E7C-4BE9-95ED-41F1B183B3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84506" y="6400344"/>
            <a:ext cx="507326" cy="507326"/>
          </a:xfrm>
          <a:prstGeom prst="rect">
            <a:avLst/>
          </a:prstGeom>
        </p:spPr>
      </p:pic>
      <p:sp>
        <p:nvSpPr>
          <p:cNvPr id="3" name="标题 2">
            <a:extLst>
              <a:ext uri="{FF2B5EF4-FFF2-40B4-BE49-F238E27FC236}">
                <a16:creationId xmlns:a16="http://schemas.microsoft.com/office/drawing/2014/main" id="{6FFA9819-1096-4668-843C-6990BBF6616B}"/>
              </a:ext>
            </a:extLst>
          </p:cNvPr>
          <p:cNvSpPr>
            <a:spLocks noGrp="1"/>
          </p:cNvSpPr>
          <p:nvPr>
            <p:ph type="title"/>
          </p:nvPr>
        </p:nvSpPr>
        <p:spPr/>
        <p:txBody>
          <a:bodyPr/>
          <a:lstStyle/>
          <a:p>
            <a:r>
              <a:rPr lang="en-US" altLang="zh-CN" dirty="0">
                <a:solidFill>
                  <a:schemeClr val="accent4">
                    <a:lumMod val="75000"/>
                  </a:schemeClr>
                </a:solidFill>
              </a:rPr>
              <a:t>Neural network</a:t>
            </a:r>
            <a:endParaRPr lang="zh-CN" altLang="en-US" dirty="0">
              <a:solidFill>
                <a:schemeClr val="accent4">
                  <a:lumMod val="75000"/>
                </a:schemeClr>
              </a:solidFill>
            </a:endParaRPr>
          </a:p>
        </p:txBody>
      </p:sp>
      <p:sp>
        <p:nvSpPr>
          <p:cNvPr id="7" name="文本占位符 6">
            <a:extLst>
              <a:ext uri="{FF2B5EF4-FFF2-40B4-BE49-F238E27FC236}">
                <a16:creationId xmlns:a16="http://schemas.microsoft.com/office/drawing/2014/main" id="{4DB49DDC-E045-4AC7-B85D-1884649279F2}"/>
              </a:ext>
            </a:extLst>
          </p:cNvPr>
          <p:cNvSpPr>
            <a:spLocks noGrp="1"/>
          </p:cNvSpPr>
          <p:nvPr>
            <p:ph type="body" idx="1"/>
          </p:nvPr>
        </p:nvSpPr>
        <p:spPr/>
        <p:txBody>
          <a:bodyPr>
            <a:normAutofit/>
          </a:bodyPr>
          <a:lstStyle/>
          <a:p>
            <a:r>
              <a:rPr lang="en-US" altLang="zh-CN" sz="3200" dirty="0">
                <a:solidFill>
                  <a:schemeClr val="accent4">
                    <a:lumMod val="75000"/>
                  </a:schemeClr>
                </a:solidFill>
              </a:rPr>
              <a:t>mlp</a:t>
            </a:r>
            <a:endParaRPr lang="zh-CN" altLang="en-US" sz="3200" dirty="0">
              <a:solidFill>
                <a:schemeClr val="accent4">
                  <a:lumMod val="75000"/>
                </a:schemeClr>
              </a:solidFill>
            </a:endParaRPr>
          </a:p>
        </p:txBody>
      </p:sp>
      <p:sp>
        <p:nvSpPr>
          <p:cNvPr id="11" name="内容占位符 10">
            <a:extLst>
              <a:ext uri="{FF2B5EF4-FFF2-40B4-BE49-F238E27FC236}">
                <a16:creationId xmlns:a16="http://schemas.microsoft.com/office/drawing/2014/main" id="{C2223372-7162-4937-90ED-C7E367E6F8B6}"/>
              </a:ext>
            </a:extLst>
          </p:cNvPr>
          <p:cNvSpPr>
            <a:spLocks noGrp="1"/>
          </p:cNvSpPr>
          <p:nvPr>
            <p:ph type="body" sz="half" idx="15"/>
          </p:nvPr>
        </p:nvSpPr>
        <p:spPr/>
        <p:txBody>
          <a:bodyPr>
            <a:normAutofit/>
          </a:bodyPr>
          <a:lstStyle/>
          <a:p>
            <a:r>
              <a:rPr lang="en-US" altLang="zh-CN" dirty="0">
                <a:solidFill>
                  <a:schemeClr val="accent4">
                    <a:lumMod val="75000"/>
                  </a:schemeClr>
                </a:solidFill>
              </a:rPr>
              <a:t>784 nodes in input layers</a:t>
            </a:r>
          </a:p>
          <a:p>
            <a:r>
              <a:rPr lang="en-US" altLang="zh-CN" dirty="0">
                <a:solidFill>
                  <a:schemeClr val="accent4">
                    <a:lumMod val="75000"/>
                  </a:schemeClr>
                </a:solidFill>
              </a:rPr>
              <a:t>3 hidden layers, each with 128 nodes</a:t>
            </a:r>
          </a:p>
          <a:p>
            <a:r>
              <a:rPr lang="en-US" altLang="zh-CN" dirty="0">
                <a:solidFill>
                  <a:schemeClr val="accent4">
                    <a:lumMod val="75000"/>
                  </a:schemeClr>
                </a:solidFill>
              </a:rPr>
              <a:t>26 nodes in output layer (SoftMax)</a:t>
            </a:r>
          </a:p>
          <a:p>
            <a:r>
              <a:rPr lang="en-US" altLang="zh-CN" dirty="0">
                <a:solidFill>
                  <a:schemeClr val="accent4">
                    <a:lumMod val="75000"/>
                  </a:schemeClr>
                </a:solidFill>
              </a:rPr>
              <a:t>Batch size = 256</a:t>
            </a:r>
          </a:p>
          <a:p>
            <a:r>
              <a:rPr lang="en-US" altLang="zh-CN" dirty="0">
                <a:solidFill>
                  <a:schemeClr val="accent4">
                    <a:lumMod val="75000"/>
                  </a:schemeClr>
                </a:solidFill>
              </a:rPr>
              <a:t>Epochs = 10</a:t>
            </a:r>
            <a:endParaRPr lang="zh-CN" altLang="en-US" dirty="0">
              <a:solidFill>
                <a:schemeClr val="accent4">
                  <a:lumMod val="75000"/>
                </a:schemeClr>
              </a:solidFill>
            </a:endParaRPr>
          </a:p>
          <a:p>
            <a:endParaRPr lang="en-US" altLang="zh-CN" dirty="0">
              <a:solidFill>
                <a:schemeClr val="accent4">
                  <a:lumMod val="75000"/>
                </a:schemeClr>
              </a:solidFill>
            </a:endParaRPr>
          </a:p>
          <a:p>
            <a:endParaRPr lang="en-US" altLang="zh-CN" dirty="0">
              <a:solidFill>
                <a:schemeClr val="accent4">
                  <a:lumMod val="75000"/>
                </a:schemeClr>
              </a:solidFill>
            </a:endParaRPr>
          </a:p>
          <a:p>
            <a:endParaRPr lang="en-US" altLang="zh-CN" dirty="0">
              <a:solidFill>
                <a:schemeClr val="accent4">
                  <a:lumMod val="75000"/>
                </a:schemeClr>
              </a:solidFill>
            </a:endParaRPr>
          </a:p>
          <a:p>
            <a:endParaRPr lang="zh-CN" altLang="en-US" dirty="0">
              <a:solidFill>
                <a:schemeClr val="accent4">
                  <a:lumMod val="75000"/>
                </a:schemeClr>
              </a:solidFill>
            </a:endParaRPr>
          </a:p>
        </p:txBody>
      </p:sp>
      <p:sp>
        <p:nvSpPr>
          <p:cNvPr id="10" name="文本占位符 9">
            <a:extLst>
              <a:ext uri="{FF2B5EF4-FFF2-40B4-BE49-F238E27FC236}">
                <a16:creationId xmlns:a16="http://schemas.microsoft.com/office/drawing/2014/main" id="{9A599337-4B3A-47B9-A4F0-8F7803156651}"/>
              </a:ext>
            </a:extLst>
          </p:cNvPr>
          <p:cNvSpPr>
            <a:spLocks noGrp="1"/>
          </p:cNvSpPr>
          <p:nvPr>
            <p:ph type="body" sz="quarter" idx="3"/>
          </p:nvPr>
        </p:nvSpPr>
        <p:spPr/>
        <p:txBody>
          <a:bodyPr>
            <a:normAutofit/>
          </a:bodyPr>
          <a:lstStyle/>
          <a:p>
            <a:r>
              <a:rPr lang="en-US" altLang="zh-CN" sz="3200" dirty="0">
                <a:solidFill>
                  <a:schemeClr val="accent4">
                    <a:lumMod val="75000"/>
                  </a:schemeClr>
                </a:solidFill>
              </a:rPr>
              <a:t>cnn</a:t>
            </a:r>
            <a:endParaRPr lang="zh-CN" altLang="en-US" sz="3200" dirty="0">
              <a:solidFill>
                <a:schemeClr val="accent4">
                  <a:lumMod val="75000"/>
                </a:schemeClr>
              </a:solidFill>
            </a:endParaRPr>
          </a:p>
        </p:txBody>
      </p:sp>
      <p:sp>
        <p:nvSpPr>
          <p:cNvPr id="12" name="文本占位符 11">
            <a:extLst>
              <a:ext uri="{FF2B5EF4-FFF2-40B4-BE49-F238E27FC236}">
                <a16:creationId xmlns:a16="http://schemas.microsoft.com/office/drawing/2014/main" id="{E17FD994-20F2-4266-81EB-17D3866E8939}"/>
              </a:ext>
            </a:extLst>
          </p:cNvPr>
          <p:cNvSpPr>
            <a:spLocks noGrp="1"/>
          </p:cNvSpPr>
          <p:nvPr>
            <p:ph type="body" sz="half" idx="16"/>
          </p:nvPr>
        </p:nvSpPr>
        <p:spPr/>
        <p:txBody>
          <a:bodyPr/>
          <a:lstStyle/>
          <a:p>
            <a:r>
              <a:rPr lang="en-US" altLang="zh-CN" dirty="0">
                <a:solidFill>
                  <a:schemeClr val="accent4">
                    <a:lumMod val="75000"/>
                  </a:schemeClr>
                </a:solidFill>
              </a:rPr>
              <a:t>1 convolution layer, 1 pooling layer, 1 fully connected layer</a:t>
            </a:r>
          </a:p>
          <a:p>
            <a:r>
              <a:rPr lang="en-US" altLang="zh-CN" dirty="0">
                <a:solidFill>
                  <a:schemeClr val="accent4">
                    <a:lumMod val="75000"/>
                  </a:schemeClr>
                </a:solidFill>
              </a:rPr>
              <a:t>26 nodes in output layer (SoftMax)</a:t>
            </a:r>
          </a:p>
          <a:p>
            <a:r>
              <a:rPr lang="en-US" altLang="zh-CN" dirty="0">
                <a:solidFill>
                  <a:schemeClr val="accent4">
                    <a:lumMod val="75000"/>
                  </a:schemeClr>
                </a:solidFill>
              </a:rPr>
              <a:t>32 filters, 5*5 kernel size, 2*2 pool size</a:t>
            </a:r>
          </a:p>
          <a:p>
            <a:r>
              <a:rPr lang="en-US" altLang="zh-CN" dirty="0">
                <a:solidFill>
                  <a:schemeClr val="accent4">
                    <a:lumMod val="75000"/>
                  </a:schemeClr>
                </a:solidFill>
              </a:rPr>
              <a:t>Optimizer: Adam</a:t>
            </a:r>
          </a:p>
          <a:p>
            <a:r>
              <a:rPr lang="en-US" altLang="zh-CN" dirty="0">
                <a:solidFill>
                  <a:schemeClr val="accent4">
                    <a:lumMod val="75000"/>
                  </a:schemeClr>
                </a:solidFill>
              </a:rPr>
              <a:t>Activation function: ReLU</a:t>
            </a:r>
          </a:p>
        </p:txBody>
      </p:sp>
      <p:sp>
        <p:nvSpPr>
          <p:cNvPr id="9" name="内容占位符 8">
            <a:extLst>
              <a:ext uri="{FF2B5EF4-FFF2-40B4-BE49-F238E27FC236}">
                <a16:creationId xmlns:a16="http://schemas.microsoft.com/office/drawing/2014/main" id="{574E5B3B-6CC9-4A12-B3F9-092D914121AD}"/>
              </a:ext>
            </a:extLst>
          </p:cNvPr>
          <p:cNvSpPr>
            <a:spLocks noGrp="1"/>
          </p:cNvSpPr>
          <p:nvPr>
            <p:ph type="body" sz="quarter" idx="13"/>
          </p:nvPr>
        </p:nvSpPr>
        <p:spPr/>
        <p:txBody>
          <a:bodyPr>
            <a:normAutofit/>
          </a:bodyPr>
          <a:lstStyle/>
          <a:p>
            <a:r>
              <a:rPr lang="en-US" altLang="zh-CN" sz="3200" dirty="0">
                <a:solidFill>
                  <a:schemeClr val="accent4">
                    <a:lumMod val="75000"/>
                  </a:schemeClr>
                </a:solidFill>
              </a:rPr>
              <a:t>SVM</a:t>
            </a:r>
            <a:endParaRPr lang="zh-CN" altLang="en-US" sz="3200" dirty="0">
              <a:solidFill>
                <a:schemeClr val="accent4">
                  <a:lumMod val="75000"/>
                </a:schemeClr>
              </a:solidFill>
            </a:endParaRPr>
          </a:p>
        </p:txBody>
      </p:sp>
      <p:sp>
        <p:nvSpPr>
          <p:cNvPr id="13" name="文本占位符 12">
            <a:extLst>
              <a:ext uri="{FF2B5EF4-FFF2-40B4-BE49-F238E27FC236}">
                <a16:creationId xmlns:a16="http://schemas.microsoft.com/office/drawing/2014/main" id="{9E6CDAD6-D171-4A08-B4AA-4340CF69AA91}"/>
              </a:ext>
            </a:extLst>
          </p:cNvPr>
          <p:cNvSpPr>
            <a:spLocks noGrp="1"/>
          </p:cNvSpPr>
          <p:nvPr>
            <p:ph type="body" sz="half" idx="17"/>
          </p:nvPr>
        </p:nvSpPr>
        <p:spPr/>
        <p:txBody>
          <a:bodyPr/>
          <a:lstStyle/>
          <a:p>
            <a:r>
              <a:rPr lang="en-US" altLang="zh-CN" dirty="0">
                <a:solidFill>
                  <a:schemeClr val="accent4">
                    <a:lumMod val="75000"/>
                  </a:schemeClr>
                </a:solidFill>
              </a:rPr>
              <a:t>rbf kernel</a:t>
            </a:r>
          </a:p>
          <a:p>
            <a:endParaRPr lang="zh-CN" altLang="en-US" dirty="0">
              <a:solidFill>
                <a:schemeClr val="accent4">
                  <a:lumMod val="75000"/>
                </a:schemeClr>
              </a:solidFill>
            </a:endParaRPr>
          </a:p>
        </p:txBody>
      </p:sp>
    </p:spTree>
    <p:extLst>
      <p:ext uri="{BB962C8B-B14F-4D97-AF65-F5344CB8AC3E}">
        <p14:creationId xmlns:p14="http://schemas.microsoft.com/office/powerpoint/2010/main" val="261296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4FA607-32C5-4DEE-801A-548F31045399}"/>
              </a:ext>
            </a:extLst>
          </p:cNvPr>
          <p:cNvGrpSpPr/>
          <p:nvPr/>
        </p:nvGrpSpPr>
        <p:grpSpPr>
          <a:xfrm>
            <a:off x="0" y="-453369"/>
            <a:ext cx="12192001" cy="7319848"/>
            <a:chOff x="-1" y="-6862648"/>
            <a:chExt cx="12192001" cy="7319848"/>
          </a:xfrm>
          <a:solidFill>
            <a:schemeClr val="accent3">
              <a:lumMod val="20000"/>
              <a:lumOff val="80000"/>
            </a:schemeClr>
          </a:solidFill>
        </p:grpSpPr>
        <p:sp>
          <p:nvSpPr>
            <p:cNvPr id="2" name="矩形 1">
              <a:extLst>
                <a:ext uri="{FF2B5EF4-FFF2-40B4-BE49-F238E27FC236}">
                  <a16:creationId xmlns:a16="http://schemas.microsoft.com/office/drawing/2014/main" id="{2B2A643A-EC22-461D-85B8-30A026FECC27}"/>
                </a:ext>
              </a:extLst>
            </p:cNvPr>
            <p:cNvSpPr/>
            <p:nvPr/>
          </p:nvSpPr>
          <p:spPr>
            <a:xfrm>
              <a:off x="0"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8" name="矩形: 圆角 7">
              <a:extLst>
                <a:ext uri="{FF2B5EF4-FFF2-40B4-BE49-F238E27FC236}">
                  <a16:creationId xmlns:a16="http://schemas.microsoft.com/office/drawing/2014/main" id="{BF950D7A-DCCC-4314-967B-0C7699594C15}"/>
                </a:ext>
              </a:extLst>
            </p:cNvPr>
            <p:cNvSpPr/>
            <p:nvPr/>
          </p:nvSpPr>
          <p:spPr>
            <a:xfrm>
              <a:off x="-1" y="-457200"/>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 name="文本框 3">
              <a:extLst>
                <a:ext uri="{FF2B5EF4-FFF2-40B4-BE49-F238E27FC236}">
                  <a16:creationId xmlns:a16="http://schemas.microsoft.com/office/drawing/2014/main" id="{8297018F-9935-4D04-9628-150107E678F8}"/>
                </a:ext>
              </a:extLst>
            </p:cNvPr>
            <p:cNvSpPr txBox="1"/>
            <p:nvPr/>
          </p:nvSpPr>
          <p:spPr>
            <a:xfrm>
              <a:off x="279514"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Introduction</a:t>
              </a:r>
              <a:endParaRPr lang="zh-CN" altLang="en-US" sz="1600" dirty="0">
                <a:solidFill>
                  <a:schemeClr val="accent4">
                    <a:lumMod val="75000"/>
                  </a:schemeClr>
                </a:solidFill>
              </a:endParaRPr>
            </a:p>
          </p:txBody>
        </p:sp>
      </p:grpSp>
      <p:grpSp>
        <p:nvGrpSpPr>
          <p:cNvPr id="21" name="组合 20">
            <a:extLst>
              <a:ext uri="{FF2B5EF4-FFF2-40B4-BE49-F238E27FC236}">
                <a16:creationId xmlns:a16="http://schemas.microsoft.com/office/drawing/2014/main" id="{DBDD0B05-C018-4F6F-B0AA-C240EEEE0C75}"/>
              </a:ext>
            </a:extLst>
          </p:cNvPr>
          <p:cNvGrpSpPr/>
          <p:nvPr/>
        </p:nvGrpSpPr>
        <p:grpSpPr>
          <a:xfrm>
            <a:off x="0" y="-453369"/>
            <a:ext cx="12192000" cy="7366983"/>
            <a:chOff x="1" y="-7051183"/>
            <a:chExt cx="12192000" cy="7366983"/>
          </a:xfrm>
        </p:grpSpPr>
        <p:sp>
          <p:nvSpPr>
            <p:cNvPr id="14" name="矩形 13">
              <a:extLst>
                <a:ext uri="{FF2B5EF4-FFF2-40B4-BE49-F238E27FC236}">
                  <a16:creationId xmlns:a16="http://schemas.microsoft.com/office/drawing/2014/main" id="{28121109-0D86-4A93-9310-8B6378FC969F}"/>
                </a:ext>
              </a:extLst>
            </p:cNvPr>
            <p:cNvSpPr/>
            <p:nvPr/>
          </p:nvSpPr>
          <p:spPr>
            <a:xfrm>
              <a:off x="1" y="-7051183"/>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5" name="矩形: 圆角 14">
              <a:extLst>
                <a:ext uri="{FF2B5EF4-FFF2-40B4-BE49-F238E27FC236}">
                  <a16:creationId xmlns:a16="http://schemas.microsoft.com/office/drawing/2014/main" id="{F1D7B753-4828-44A8-9CA4-694DB9DA2EB5}"/>
                </a:ext>
              </a:extLst>
            </p:cNvPr>
            <p:cNvSpPr/>
            <p:nvPr/>
          </p:nvSpPr>
          <p:spPr>
            <a:xfrm>
              <a:off x="1951344" y="-598600"/>
              <a:ext cx="1953722" cy="9144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16" name="文本框 15">
              <a:extLst>
                <a:ext uri="{FF2B5EF4-FFF2-40B4-BE49-F238E27FC236}">
                  <a16:creationId xmlns:a16="http://schemas.microsoft.com/office/drawing/2014/main" id="{DB0DCD52-DE2D-42B4-8E82-47116DC9AE84}"/>
                </a:ext>
              </a:extLst>
            </p:cNvPr>
            <p:cNvSpPr txBox="1"/>
            <p:nvPr/>
          </p:nvSpPr>
          <p:spPr>
            <a:xfrm>
              <a:off x="2230859" y="-99790"/>
              <a:ext cx="1394691" cy="338554"/>
            </a:xfrm>
            <a:prstGeom prst="rect">
              <a:avLst/>
            </a:prstGeom>
            <a:solidFill>
              <a:schemeClr val="accent2">
                <a:lumMod val="20000"/>
                <a:lumOff val="80000"/>
              </a:schemeClr>
            </a:solidFill>
          </p:spPr>
          <p:txBody>
            <a:bodyPr wrap="square" rtlCol="0">
              <a:spAutoFit/>
            </a:bodyPr>
            <a:lstStyle/>
            <a:p>
              <a:pPr algn="ctr"/>
              <a:r>
                <a:rPr lang="en-US" altLang="zh-CN" sz="1600" dirty="0">
                  <a:solidFill>
                    <a:schemeClr val="accent4">
                      <a:lumMod val="75000"/>
                    </a:schemeClr>
                  </a:solidFill>
                </a:rPr>
                <a:t>Data</a:t>
              </a:r>
              <a:endParaRPr lang="zh-CN" altLang="en-US" sz="1600" dirty="0">
                <a:solidFill>
                  <a:schemeClr val="accent4">
                    <a:lumMod val="75000"/>
                  </a:schemeClr>
                </a:solidFill>
              </a:endParaRPr>
            </a:p>
          </p:txBody>
        </p:sp>
      </p:grpSp>
      <p:grpSp>
        <p:nvGrpSpPr>
          <p:cNvPr id="35" name="组合 34">
            <a:extLst>
              <a:ext uri="{FF2B5EF4-FFF2-40B4-BE49-F238E27FC236}">
                <a16:creationId xmlns:a16="http://schemas.microsoft.com/office/drawing/2014/main" id="{65A06BA5-ECDB-4972-BA06-62B0C7B01891}"/>
              </a:ext>
            </a:extLst>
          </p:cNvPr>
          <p:cNvGrpSpPr/>
          <p:nvPr/>
        </p:nvGrpSpPr>
        <p:grpSpPr>
          <a:xfrm>
            <a:off x="-16098" y="-453369"/>
            <a:ext cx="12192000" cy="7319848"/>
            <a:chOff x="0" y="-6846404"/>
            <a:chExt cx="12192000" cy="7319848"/>
          </a:xfrm>
        </p:grpSpPr>
        <p:sp>
          <p:nvSpPr>
            <p:cNvPr id="18" name="矩形 17">
              <a:extLst>
                <a:ext uri="{FF2B5EF4-FFF2-40B4-BE49-F238E27FC236}">
                  <a16:creationId xmlns:a16="http://schemas.microsoft.com/office/drawing/2014/main" id="{238D4900-0A44-4470-A0B1-7ACE9C83F1BB}"/>
                </a:ext>
              </a:extLst>
            </p:cNvPr>
            <p:cNvSpPr/>
            <p:nvPr/>
          </p:nvSpPr>
          <p:spPr>
            <a:xfrm>
              <a:off x="0" y="-6846404"/>
              <a:ext cx="12192000"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19" name="矩形: 圆角 18">
              <a:extLst>
                <a:ext uri="{FF2B5EF4-FFF2-40B4-BE49-F238E27FC236}">
                  <a16:creationId xmlns:a16="http://schemas.microsoft.com/office/drawing/2014/main" id="{B75B72C5-A803-4535-8047-4F93926EC13C}"/>
                </a:ext>
              </a:extLst>
            </p:cNvPr>
            <p:cNvSpPr/>
            <p:nvPr/>
          </p:nvSpPr>
          <p:spPr>
            <a:xfrm>
              <a:off x="3906438" y="-440956"/>
              <a:ext cx="1953722" cy="9144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0" name="文本框 19">
              <a:extLst>
                <a:ext uri="{FF2B5EF4-FFF2-40B4-BE49-F238E27FC236}">
                  <a16:creationId xmlns:a16="http://schemas.microsoft.com/office/drawing/2014/main" id="{48636710-3D08-4286-A505-846A66EFEAA8}"/>
                </a:ext>
              </a:extLst>
            </p:cNvPr>
            <p:cNvSpPr txBox="1"/>
            <p:nvPr/>
          </p:nvSpPr>
          <p:spPr>
            <a:xfrm>
              <a:off x="4087241" y="57854"/>
              <a:ext cx="1568143" cy="338554"/>
            </a:xfrm>
            <a:prstGeom prst="rect">
              <a:avLst/>
            </a:prstGeom>
            <a:solidFill>
              <a:schemeClr val="accent4">
                <a:lumMod val="20000"/>
                <a:lumOff val="80000"/>
              </a:schemeClr>
            </a:solidFill>
          </p:spPr>
          <p:txBody>
            <a:bodyPr wrap="square" rtlCol="0">
              <a:spAutoFit/>
            </a:bodyPr>
            <a:lstStyle/>
            <a:p>
              <a:pPr algn="ctr"/>
              <a:r>
                <a:rPr lang="en-US" altLang="zh-CN" sz="1600" dirty="0">
                  <a:solidFill>
                    <a:schemeClr val="accent4">
                      <a:lumMod val="75000"/>
                    </a:schemeClr>
                  </a:solidFill>
                </a:rPr>
                <a:t>Methodology</a:t>
              </a:r>
              <a:endParaRPr lang="zh-CN" altLang="en-US" sz="1600" dirty="0">
                <a:solidFill>
                  <a:schemeClr val="accent4">
                    <a:lumMod val="75000"/>
                  </a:schemeClr>
                </a:solidFill>
              </a:endParaRPr>
            </a:p>
          </p:txBody>
        </p:sp>
      </p:grpSp>
      <p:grpSp>
        <p:nvGrpSpPr>
          <p:cNvPr id="31" name="组合 30">
            <a:extLst>
              <a:ext uri="{FF2B5EF4-FFF2-40B4-BE49-F238E27FC236}">
                <a16:creationId xmlns:a16="http://schemas.microsoft.com/office/drawing/2014/main" id="{31FDB38F-A459-4E31-93D4-C7649AAEC619}"/>
              </a:ext>
            </a:extLst>
          </p:cNvPr>
          <p:cNvGrpSpPr/>
          <p:nvPr/>
        </p:nvGrpSpPr>
        <p:grpSpPr>
          <a:xfrm>
            <a:off x="0" y="-6900355"/>
            <a:ext cx="12192000" cy="7319848"/>
            <a:chOff x="-3" y="-7188557"/>
            <a:chExt cx="12192000" cy="7319848"/>
          </a:xfrm>
        </p:grpSpPr>
        <p:sp>
          <p:nvSpPr>
            <p:cNvPr id="27" name="矩形 26">
              <a:extLst>
                <a:ext uri="{FF2B5EF4-FFF2-40B4-BE49-F238E27FC236}">
                  <a16:creationId xmlns:a16="http://schemas.microsoft.com/office/drawing/2014/main" id="{E3A0B31A-8953-4B62-9166-3D85924EF90A}"/>
                </a:ext>
              </a:extLst>
            </p:cNvPr>
            <p:cNvSpPr/>
            <p:nvPr/>
          </p:nvSpPr>
          <p:spPr>
            <a:xfrm>
              <a:off x="-3" y="-7188557"/>
              <a:ext cx="12192000"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28" name="矩形: 圆角 27">
              <a:extLst>
                <a:ext uri="{FF2B5EF4-FFF2-40B4-BE49-F238E27FC236}">
                  <a16:creationId xmlns:a16="http://schemas.microsoft.com/office/drawing/2014/main" id="{BE8B1783-79A3-4783-9725-21B9CCAAB7D6}"/>
                </a:ext>
              </a:extLst>
            </p:cNvPr>
            <p:cNvSpPr/>
            <p:nvPr/>
          </p:nvSpPr>
          <p:spPr>
            <a:xfrm>
              <a:off x="5854036" y="-783109"/>
              <a:ext cx="1953722" cy="9144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29" name="文本框 28">
              <a:extLst>
                <a:ext uri="{FF2B5EF4-FFF2-40B4-BE49-F238E27FC236}">
                  <a16:creationId xmlns:a16="http://schemas.microsoft.com/office/drawing/2014/main" id="{8C7D69E2-69B6-4708-8CB9-0D47B26BB8D9}"/>
                </a:ext>
              </a:extLst>
            </p:cNvPr>
            <p:cNvSpPr txBox="1"/>
            <p:nvPr/>
          </p:nvSpPr>
          <p:spPr>
            <a:xfrm>
              <a:off x="6133551" y="-284299"/>
              <a:ext cx="1394691" cy="338554"/>
            </a:xfrm>
            <a:prstGeom prst="rect">
              <a:avLst/>
            </a:prstGeom>
            <a:solidFill>
              <a:schemeClr val="accent6">
                <a:lumMod val="20000"/>
                <a:lumOff val="80000"/>
              </a:schemeClr>
            </a:solidFill>
          </p:spPr>
          <p:txBody>
            <a:bodyPr wrap="square" rtlCol="0">
              <a:spAutoFit/>
            </a:bodyPr>
            <a:lstStyle/>
            <a:p>
              <a:pPr algn="ctr"/>
              <a:r>
                <a:rPr lang="en-US" altLang="zh-CN" sz="1600" dirty="0">
                  <a:solidFill>
                    <a:schemeClr val="accent4">
                      <a:lumMod val="75000"/>
                    </a:schemeClr>
                  </a:solidFill>
                </a:rPr>
                <a:t>Results</a:t>
              </a:r>
              <a:endParaRPr lang="zh-CN" altLang="en-US" sz="1600" dirty="0">
                <a:solidFill>
                  <a:schemeClr val="accent4">
                    <a:lumMod val="75000"/>
                  </a:schemeClr>
                </a:solidFill>
              </a:endParaRPr>
            </a:p>
          </p:txBody>
        </p:sp>
      </p:grpSp>
      <p:grpSp>
        <p:nvGrpSpPr>
          <p:cNvPr id="40" name="组合 39">
            <a:extLst>
              <a:ext uri="{FF2B5EF4-FFF2-40B4-BE49-F238E27FC236}">
                <a16:creationId xmlns:a16="http://schemas.microsoft.com/office/drawing/2014/main" id="{35AA260F-883F-487D-AA05-6DE22C5D091F}"/>
              </a:ext>
            </a:extLst>
          </p:cNvPr>
          <p:cNvGrpSpPr/>
          <p:nvPr/>
        </p:nvGrpSpPr>
        <p:grpSpPr>
          <a:xfrm>
            <a:off x="-14" y="-6884111"/>
            <a:ext cx="12192000" cy="7298956"/>
            <a:chOff x="-14" y="-6846404"/>
            <a:chExt cx="12192000" cy="7298956"/>
          </a:xfrm>
        </p:grpSpPr>
        <p:sp>
          <p:nvSpPr>
            <p:cNvPr id="37" name="矩形 36">
              <a:extLst>
                <a:ext uri="{FF2B5EF4-FFF2-40B4-BE49-F238E27FC236}">
                  <a16:creationId xmlns:a16="http://schemas.microsoft.com/office/drawing/2014/main" id="{49486A2A-616F-47D7-B16B-734A29572E5D}"/>
                </a:ext>
              </a:extLst>
            </p:cNvPr>
            <p:cNvSpPr/>
            <p:nvPr/>
          </p:nvSpPr>
          <p:spPr>
            <a:xfrm>
              <a:off x="-14" y="-6846404"/>
              <a:ext cx="12192000" cy="6858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38" name="矩形: 圆角 37">
              <a:extLst>
                <a:ext uri="{FF2B5EF4-FFF2-40B4-BE49-F238E27FC236}">
                  <a16:creationId xmlns:a16="http://schemas.microsoft.com/office/drawing/2014/main" id="{8C5A49B9-6E06-45F9-B94E-6FA743ACB0DC}"/>
                </a:ext>
              </a:extLst>
            </p:cNvPr>
            <p:cNvSpPr/>
            <p:nvPr/>
          </p:nvSpPr>
          <p:spPr>
            <a:xfrm>
              <a:off x="7801639" y="-461848"/>
              <a:ext cx="1953722" cy="9144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39" name="文本框 38">
              <a:extLst>
                <a:ext uri="{FF2B5EF4-FFF2-40B4-BE49-F238E27FC236}">
                  <a16:creationId xmlns:a16="http://schemas.microsoft.com/office/drawing/2014/main" id="{8986DA6F-3F22-46A8-9876-64DF13E2CA73}"/>
                </a:ext>
              </a:extLst>
            </p:cNvPr>
            <p:cNvSpPr txBox="1"/>
            <p:nvPr/>
          </p:nvSpPr>
          <p:spPr>
            <a:xfrm>
              <a:off x="8081154" y="36962"/>
              <a:ext cx="1394691" cy="338554"/>
            </a:xfrm>
            <a:prstGeom prst="rect">
              <a:avLst/>
            </a:prstGeom>
            <a:solidFill>
              <a:schemeClr val="accent5">
                <a:lumMod val="20000"/>
                <a:lumOff val="80000"/>
              </a:schemeClr>
            </a:solidFill>
          </p:spPr>
          <p:txBody>
            <a:bodyPr wrap="square" rtlCol="0">
              <a:spAutoFit/>
            </a:bodyPr>
            <a:lstStyle/>
            <a:p>
              <a:pPr algn="ctr"/>
              <a:r>
                <a:rPr lang="en-US" altLang="zh-CN" sz="1600" dirty="0">
                  <a:solidFill>
                    <a:schemeClr val="accent4">
                      <a:lumMod val="75000"/>
                    </a:schemeClr>
                  </a:solidFill>
                </a:rPr>
                <a:t>Conclusion</a:t>
              </a:r>
              <a:endParaRPr lang="zh-CN" altLang="en-US" sz="1600" dirty="0">
                <a:solidFill>
                  <a:schemeClr val="accent4">
                    <a:lumMod val="75000"/>
                  </a:schemeClr>
                </a:solidFill>
              </a:endParaRPr>
            </a:p>
          </p:txBody>
        </p:sp>
      </p:grpSp>
      <p:grpSp>
        <p:nvGrpSpPr>
          <p:cNvPr id="44" name="组合 43">
            <a:extLst>
              <a:ext uri="{FF2B5EF4-FFF2-40B4-BE49-F238E27FC236}">
                <a16:creationId xmlns:a16="http://schemas.microsoft.com/office/drawing/2014/main" id="{F2CD7D66-C514-4165-95BA-C7FE37C82077}"/>
              </a:ext>
            </a:extLst>
          </p:cNvPr>
          <p:cNvGrpSpPr/>
          <p:nvPr/>
        </p:nvGrpSpPr>
        <p:grpSpPr>
          <a:xfrm>
            <a:off x="-28" y="-6863524"/>
            <a:ext cx="12192000" cy="7299261"/>
            <a:chOff x="1178323" y="-6862648"/>
            <a:chExt cx="12192000" cy="7299261"/>
          </a:xfrm>
          <a:solidFill>
            <a:schemeClr val="accent1">
              <a:lumMod val="20000"/>
              <a:lumOff val="80000"/>
            </a:schemeClr>
          </a:solidFill>
        </p:grpSpPr>
        <p:sp>
          <p:nvSpPr>
            <p:cNvPr id="41" name="矩形 40">
              <a:extLst>
                <a:ext uri="{FF2B5EF4-FFF2-40B4-BE49-F238E27FC236}">
                  <a16:creationId xmlns:a16="http://schemas.microsoft.com/office/drawing/2014/main" id="{D2841DCF-5B71-4FDA-A692-F80EBD0D3125}"/>
                </a:ext>
              </a:extLst>
            </p:cNvPr>
            <p:cNvSpPr/>
            <p:nvPr/>
          </p:nvSpPr>
          <p:spPr>
            <a:xfrm>
              <a:off x="1178323" y="-6862648"/>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4">
                    <a:lumMod val="75000"/>
                  </a:schemeClr>
                </a:solidFill>
              </a:endParaRPr>
            </a:p>
          </p:txBody>
        </p:sp>
        <p:sp>
          <p:nvSpPr>
            <p:cNvPr id="42" name="矩形: 圆角 41">
              <a:extLst>
                <a:ext uri="{FF2B5EF4-FFF2-40B4-BE49-F238E27FC236}">
                  <a16:creationId xmlns:a16="http://schemas.microsoft.com/office/drawing/2014/main" id="{C4194204-9C8F-4C24-B78B-26CE3D0B50F4}"/>
                </a:ext>
              </a:extLst>
            </p:cNvPr>
            <p:cNvSpPr/>
            <p:nvPr/>
          </p:nvSpPr>
          <p:spPr>
            <a:xfrm>
              <a:off x="10928971" y="-477787"/>
              <a:ext cx="1953722"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4">
                    <a:lumMod val="75000"/>
                  </a:schemeClr>
                </a:solidFill>
              </a:endParaRPr>
            </a:p>
          </p:txBody>
        </p:sp>
        <p:sp>
          <p:nvSpPr>
            <p:cNvPr id="43" name="文本框 42">
              <a:extLst>
                <a:ext uri="{FF2B5EF4-FFF2-40B4-BE49-F238E27FC236}">
                  <a16:creationId xmlns:a16="http://schemas.microsoft.com/office/drawing/2014/main" id="{179C9E09-13E8-4AB7-A418-C67EF44A4A52}"/>
                </a:ext>
              </a:extLst>
            </p:cNvPr>
            <p:cNvSpPr txBox="1"/>
            <p:nvPr/>
          </p:nvSpPr>
          <p:spPr>
            <a:xfrm>
              <a:off x="11220290" y="41610"/>
              <a:ext cx="1394691" cy="338554"/>
            </a:xfrm>
            <a:prstGeom prst="rect">
              <a:avLst/>
            </a:prstGeom>
            <a:grpFill/>
          </p:spPr>
          <p:txBody>
            <a:bodyPr wrap="square" rtlCol="0">
              <a:spAutoFit/>
            </a:bodyPr>
            <a:lstStyle/>
            <a:p>
              <a:pPr algn="ctr"/>
              <a:r>
                <a:rPr lang="en-US" altLang="zh-CN" sz="1600" dirty="0">
                  <a:solidFill>
                    <a:schemeClr val="accent4">
                      <a:lumMod val="75000"/>
                    </a:schemeClr>
                  </a:solidFill>
                </a:rPr>
                <a:t>Limitation</a:t>
              </a:r>
              <a:endParaRPr lang="zh-CN" altLang="en-US" sz="1600" dirty="0">
                <a:solidFill>
                  <a:schemeClr val="accent4">
                    <a:lumMod val="75000"/>
                  </a:schemeClr>
                </a:solidFill>
              </a:endParaRPr>
            </a:p>
          </p:txBody>
        </p:sp>
      </p:grpSp>
      <p:pic>
        <p:nvPicPr>
          <p:cNvPr id="30" name="图形 29" descr="居家">
            <a:hlinkClick r:id="rId2" action="ppaction://hlinksldjump"/>
            <a:extLst>
              <a:ext uri="{FF2B5EF4-FFF2-40B4-BE49-F238E27FC236}">
                <a16:creationId xmlns:a16="http://schemas.microsoft.com/office/drawing/2014/main" id="{C70DC397-C40A-43E9-A30E-0DBA71D87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4506" y="6400344"/>
            <a:ext cx="507326" cy="507326"/>
          </a:xfrm>
          <a:prstGeom prst="rect">
            <a:avLst/>
          </a:prstGeom>
        </p:spPr>
      </p:pic>
      <p:sp>
        <p:nvSpPr>
          <p:cNvPr id="45" name="标题 44">
            <a:extLst>
              <a:ext uri="{FF2B5EF4-FFF2-40B4-BE49-F238E27FC236}">
                <a16:creationId xmlns:a16="http://schemas.microsoft.com/office/drawing/2014/main" id="{FBFAA640-B952-4C29-B123-ECB2AAAFCFF7}"/>
              </a:ext>
            </a:extLst>
          </p:cNvPr>
          <p:cNvSpPr>
            <a:spLocks noGrp="1"/>
          </p:cNvSpPr>
          <p:nvPr>
            <p:ph type="title"/>
          </p:nvPr>
        </p:nvSpPr>
        <p:spPr/>
        <p:txBody>
          <a:bodyPr/>
          <a:lstStyle/>
          <a:p>
            <a:r>
              <a:rPr lang="en-US" altLang="zh-CN" dirty="0">
                <a:solidFill>
                  <a:schemeClr val="accent4">
                    <a:lumMod val="75000"/>
                  </a:schemeClr>
                </a:solidFill>
              </a:rPr>
              <a:t>evaluation</a:t>
            </a:r>
            <a:endParaRPr lang="zh-CN" altLang="en-US" dirty="0">
              <a:solidFill>
                <a:schemeClr val="accent4">
                  <a:lumMod val="75000"/>
                </a:schemeClr>
              </a:solidFill>
            </a:endParaRPr>
          </a:p>
        </p:txBody>
      </p:sp>
      <mc:AlternateContent xmlns:mc="http://schemas.openxmlformats.org/markup-compatibility/2006" xmlns:a14="http://schemas.microsoft.com/office/drawing/2010/main">
        <mc:Choice Requires="a14">
          <p:sp>
            <p:nvSpPr>
              <p:cNvPr id="47" name="文本占位符 46">
                <a:extLst>
                  <a:ext uri="{FF2B5EF4-FFF2-40B4-BE49-F238E27FC236}">
                    <a16:creationId xmlns:a16="http://schemas.microsoft.com/office/drawing/2014/main" id="{C0E17CDC-927F-4D35-8507-A01BAF0C44A1}"/>
                  </a:ext>
                </a:extLst>
              </p:cNvPr>
              <p:cNvSpPr>
                <a:spLocks noGrp="1"/>
              </p:cNvSpPr>
              <p:nvPr>
                <p:ph type="body" sz="half" idx="2"/>
              </p:nvPr>
            </p:nvSpPr>
            <p:spPr/>
            <p:txBody>
              <a:bodyPr/>
              <a:lstStyle/>
              <a:p>
                <a:r>
                  <a:rPr lang="en-US" altLang="zh-CN" dirty="0">
                    <a:solidFill>
                      <a:schemeClr val="accent4">
                        <a:lumMod val="75000"/>
                      </a:schemeClr>
                    </a:solidFill>
                  </a:rPr>
                  <a:t>5-fold cross validation:</a:t>
                </a:r>
              </a:p>
              <a:p>
                <a:r>
                  <a:rPr lang="en-US" altLang="zh-CN" dirty="0">
                    <a:solidFill>
                      <a:schemeClr val="accent4">
                        <a:lumMod val="75000"/>
                      </a:schemeClr>
                    </a:solidFill>
                  </a:rPr>
                  <a:t>For a certain combination of hyperparameters, split dataset into 5 pieces.</a:t>
                </a:r>
              </a:p>
              <a:p>
                <a:r>
                  <a:rPr lang="en-US" altLang="zh-CN" dirty="0">
                    <a:solidFill>
                      <a:schemeClr val="accent4">
                        <a:lumMod val="75000"/>
                      </a:schemeClr>
                    </a:solidFill>
                  </a:rPr>
                  <a:t>For each </a:t>
                </a:r>
                <a14:m>
                  <m:oMath xmlns:m="http://schemas.openxmlformats.org/officeDocument/2006/math">
                    <m:r>
                      <a:rPr lang="en-US" altLang="zh-CN" b="0" i="1" smtClean="0">
                        <a:solidFill>
                          <a:schemeClr val="accent4">
                            <a:lumMod val="75000"/>
                          </a:schemeClr>
                        </a:solidFill>
                        <a:latin typeface="Cambria Math" panose="02040503050406030204" pitchFamily="18" charset="0"/>
                      </a:rPr>
                      <m:t>𝑖</m:t>
                    </m:r>
                    <m:r>
                      <a:rPr lang="en-US" altLang="zh-CN" b="0" i="1" smtClean="0">
                        <a:solidFill>
                          <a:schemeClr val="accent4">
                            <a:lumMod val="75000"/>
                          </a:schemeClr>
                        </a:solidFill>
                        <a:latin typeface="Cambria Math" panose="02040503050406030204" pitchFamily="18" charset="0"/>
                      </a:rPr>
                      <m:t>∈</m:t>
                    </m:r>
                    <m:d>
                      <m:dPr>
                        <m:begChr m:val="["/>
                        <m:endChr m:val="]"/>
                        <m:ctrlPr>
                          <a:rPr lang="en-US" altLang="zh-CN" b="0" i="1" smtClean="0">
                            <a:solidFill>
                              <a:schemeClr val="accent4">
                                <a:lumMod val="75000"/>
                              </a:schemeClr>
                            </a:solidFill>
                            <a:latin typeface="Cambria Math" panose="02040503050406030204" pitchFamily="18" charset="0"/>
                          </a:rPr>
                        </m:ctrlPr>
                      </m:dPr>
                      <m:e>
                        <m:r>
                          <a:rPr lang="en-US" altLang="zh-CN" b="0" i="1" smtClean="0">
                            <a:solidFill>
                              <a:schemeClr val="accent4">
                                <a:lumMod val="75000"/>
                              </a:schemeClr>
                            </a:solidFill>
                            <a:latin typeface="Cambria Math" panose="02040503050406030204" pitchFamily="18" charset="0"/>
                          </a:rPr>
                          <m:t>1,5</m:t>
                        </m:r>
                      </m:e>
                    </m:d>
                  </m:oMath>
                </a14:m>
                <a:r>
                  <a:rPr lang="en-US" altLang="zh-CN" dirty="0">
                    <a:solidFill>
                      <a:schemeClr val="accent4">
                        <a:lumMod val="75000"/>
                      </a:schemeClr>
                    </a:solidFill>
                  </a:rPr>
                  <a:t>, train a model with all pieces except the </a:t>
                </a:r>
                <a14:m>
                  <m:oMath xmlns:m="http://schemas.openxmlformats.org/officeDocument/2006/math">
                    <m:sSup>
                      <m:sSupPr>
                        <m:ctrlPr>
                          <a:rPr lang="en-US" altLang="zh-CN" b="0" i="1" smtClean="0">
                            <a:solidFill>
                              <a:schemeClr val="accent4">
                                <a:lumMod val="75000"/>
                              </a:schemeClr>
                            </a:solidFill>
                            <a:latin typeface="Cambria Math" panose="02040503050406030204" pitchFamily="18" charset="0"/>
                          </a:rPr>
                        </m:ctrlPr>
                      </m:sSupPr>
                      <m:e>
                        <m:r>
                          <a:rPr lang="en-US" altLang="zh-CN" b="0" i="1" smtClean="0">
                            <a:solidFill>
                              <a:schemeClr val="accent4">
                                <a:lumMod val="75000"/>
                              </a:schemeClr>
                            </a:solidFill>
                            <a:latin typeface="Cambria Math" panose="02040503050406030204" pitchFamily="18" charset="0"/>
                          </a:rPr>
                          <m:t>𝑖</m:t>
                        </m:r>
                      </m:e>
                      <m:sup>
                        <m:r>
                          <a:rPr lang="en-US" altLang="zh-CN" b="0" i="1" smtClean="0">
                            <a:solidFill>
                              <a:schemeClr val="accent4">
                                <a:lumMod val="75000"/>
                              </a:schemeClr>
                            </a:solidFill>
                            <a:latin typeface="Cambria Math" panose="02040503050406030204" pitchFamily="18" charset="0"/>
                          </a:rPr>
                          <m:t>𝑡h</m:t>
                        </m:r>
                      </m:sup>
                    </m:sSup>
                  </m:oMath>
                </a14:m>
                <a:r>
                  <a:rPr lang="en-US" altLang="zh-CN" dirty="0">
                    <a:solidFill>
                      <a:schemeClr val="accent4">
                        <a:lumMod val="75000"/>
                      </a:schemeClr>
                    </a:solidFill>
                  </a:rPr>
                  <a:t> piece. Then use this model to predict </a:t>
                </a:r>
                <a14:m>
                  <m:oMath xmlns:m="http://schemas.openxmlformats.org/officeDocument/2006/math">
                    <m:sSup>
                      <m:sSupPr>
                        <m:ctrlPr>
                          <a:rPr lang="en-US" altLang="zh-CN" i="1">
                            <a:solidFill>
                              <a:schemeClr val="accent4">
                                <a:lumMod val="75000"/>
                              </a:schemeClr>
                            </a:solidFill>
                            <a:latin typeface="Cambria Math" panose="02040503050406030204" pitchFamily="18" charset="0"/>
                          </a:rPr>
                        </m:ctrlPr>
                      </m:sSupPr>
                      <m:e>
                        <m:r>
                          <a:rPr lang="en-US" altLang="zh-CN" i="1">
                            <a:solidFill>
                              <a:schemeClr val="accent4">
                                <a:lumMod val="75000"/>
                              </a:schemeClr>
                            </a:solidFill>
                            <a:latin typeface="Cambria Math" panose="02040503050406030204" pitchFamily="18" charset="0"/>
                          </a:rPr>
                          <m:t>𝑖</m:t>
                        </m:r>
                      </m:e>
                      <m:sup>
                        <m:r>
                          <a:rPr lang="en-US" altLang="zh-CN" i="1">
                            <a:solidFill>
                              <a:schemeClr val="accent4">
                                <a:lumMod val="75000"/>
                              </a:schemeClr>
                            </a:solidFill>
                            <a:latin typeface="Cambria Math" panose="02040503050406030204" pitchFamily="18" charset="0"/>
                          </a:rPr>
                          <m:t>𝑡h</m:t>
                        </m:r>
                      </m:sup>
                    </m:sSup>
                  </m:oMath>
                </a14:m>
                <a:r>
                  <a:rPr lang="en-US" altLang="zh-CN" dirty="0">
                    <a:solidFill>
                      <a:schemeClr val="accent4">
                        <a:lumMod val="75000"/>
                      </a:schemeClr>
                    </a:solidFill>
                  </a:rPr>
                  <a:t> piece and calculate the accuracy.</a:t>
                </a:r>
              </a:p>
              <a:p>
                <a:r>
                  <a:rPr lang="en-US" altLang="zh-CN" dirty="0">
                    <a:solidFill>
                      <a:schemeClr val="accent4">
                        <a:lumMod val="75000"/>
                      </a:schemeClr>
                    </a:solidFill>
                  </a:rPr>
                  <a:t>Finally, calculate the average of the 5 accuracies from the last step.</a:t>
                </a:r>
              </a:p>
              <a:p>
                <a:endParaRPr lang="zh-CN" altLang="en-US" dirty="0">
                  <a:solidFill>
                    <a:schemeClr val="accent4">
                      <a:lumMod val="75000"/>
                    </a:schemeClr>
                  </a:solidFill>
                </a:endParaRPr>
              </a:p>
            </p:txBody>
          </p:sp>
        </mc:Choice>
        <mc:Fallback xmlns="">
          <p:sp>
            <p:nvSpPr>
              <p:cNvPr id="47" name="文本占位符 46">
                <a:extLst>
                  <a:ext uri="{FF2B5EF4-FFF2-40B4-BE49-F238E27FC236}">
                    <a16:creationId xmlns:a16="http://schemas.microsoft.com/office/drawing/2014/main" id="{C0E17CDC-927F-4D35-8507-A01BAF0C44A1}"/>
                  </a:ext>
                </a:extLst>
              </p:cNvPr>
              <p:cNvSpPr>
                <a:spLocks noGrp="1" noRot="1" noChangeAspect="1" noMove="1" noResize="1" noEditPoints="1" noAdjustHandles="1" noChangeArrowheads="1" noChangeShapeType="1" noTextEdit="1"/>
              </p:cNvSpPr>
              <p:nvPr>
                <p:ph type="body" sz="half" idx="2"/>
              </p:nvPr>
            </p:nvSpPr>
            <p:spPr>
              <a:blipFill>
                <a:blip r:embed="rId5"/>
                <a:stretch>
                  <a:fillRect l="-790"/>
                </a:stretch>
              </a:blipFill>
            </p:spPr>
            <p:txBody>
              <a:bodyPr/>
              <a:lstStyle/>
              <a:p>
                <a:r>
                  <a:rPr lang="zh-CN" altLang="en-US">
                    <a:noFill/>
                  </a:rPr>
                  <a:t> </a:t>
                </a:r>
              </a:p>
            </p:txBody>
          </p:sp>
        </mc:Fallback>
      </mc:AlternateContent>
      <p:pic>
        <p:nvPicPr>
          <p:cNvPr id="53" name="内容占位符 52">
            <a:extLst>
              <a:ext uri="{FF2B5EF4-FFF2-40B4-BE49-F238E27FC236}">
                <a16:creationId xmlns:a16="http://schemas.microsoft.com/office/drawing/2014/main" id="{E846FF88-076D-4B14-BBD1-9C39ADB8311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56200" y="1192320"/>
            <a:ext cx="5891213" cy="3998698"/>
          </a:xfrm>
        </p:spPr>
      </p:pic>
    </p:spTree>
    <p:extLst>
      <p:ext uri="{BB962C8B-B14F-4D97-AF65-F5344CB8AC3E}">
        <p14:creationId xmlns:p14="http://schemas.microsoft.com/office/powerpoint/2010/main" val="362886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1992</TotalTime>
  <Words>1169</Words>
  <Application>Microsoft Office PowerPoint</Application>
  <PresentationFormat>宽屏</PresentationFormat>
  <Paragraphs>298</Paragraphs>
  <Slides>22</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-apple-system</vt:lpstr>
      <vt:lpstr>PingFang SC</vt:lpstr>
      <vt:lpstr>等线</vt:lpstr>
      <vt:lpstr>Arial</vt:lpstr>
      <vt:lpstr>Cambria Math</vt:lpstr>
      <vt:lpstr>Tw Cen MT</vt:lpstr>
      <vt:lpstr>电路</vt:lpstr>
      <vt:lpstr>Handwritten Alphabet Recognition with MLP, CNN, and SVM</vt:lpstr>
      <vt:lpstr>Handwritten Alphabet Recognition with MLP, CNN, and SVM</vt:lpstr>
      <vt:lpstr>Evaluation</vt:lpstr>
      <vt:lpstr>PowerPoint 演示文稿</vt:lpstr>
      <vt:lpstr>data</vt:lpstr>
      <vt:lpstr>Preprocessing</vt:lpstr>
      <vt:lpstr>PowerPoint 演示文稿</vt:lpstr>
      <vt:lpstr>Neural network</vt:lpstr>
      <vt:lpstr>evaluation</vt:lpstr>
      <vt:lpstr>PowerPoint 演示文稿</vt:lpstr>
      <vt:lpstr>MLP</vt:lpstr>
      <vt:lpstr>MLP</vt:lpstr>
      <vt:lpstr>CNN</vt:lpstr>
      <vt:lpstr>MLP vs. CNN</vt:lpstr>
      <vt:lpstr>MLP vs. CNN</vt:lpstr>
      <vt:lpstr>SVM</vt:lpstr>
      <vt:lpstr>SVM</vt:lpstr>
      <vt:lpstr>CNN, again</vt:lpstr>
      <vt:lpstr>CNN, again</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 TONG</dc:creator>
  <cp:lastModifiedBy>GU TONG</cp:lastModifiedBy>
  <cp:revision>16</cp:revision>
  <dcterms:created xsi:type="dcterms:W3CDTF">2021-07-27T01:15:28Z</dcterms:created>
  <dcterms:modified xsi:type="dcterms:W3CDTF">2021-07-28T10:56:57Z</dcterms:modified>
</cp:coreProperties>
</file>