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2"/>
  </p:normalViewPr>
  <p:slideViewPr>
    <p:cSldViewPr snapToGrid="0" snapToObjects="1">
      <p:cViewPr>
        <p:scale>
          <a:sx n="22" d="100"/>
          <a:sy n="22" d="100"/>
        </p:scale>
        <p:origin x="68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379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95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600"/>
              <a:buFont typeface="Calibri"/>
              <a:buNone/>
              <a:defRPr sz="3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400800" y="20171413"/>
            <a:ext cx="38404801" cy="9272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ctr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3419453" y="324486"/>
            <a:ext cx="24367493" cy="44165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25892126" y="12797157"/>
            <a:ext cx="32546293" cy="11041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489326" y="2075816"/>
            <a:ext cx="32546293" cy="32484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600"/>
              <a:buFont typeface="Calibri"/>
              <a:buNone/>
              <a:defRPr sz="3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93773" y="25701002"/>
            <a:ext cx="44165520" cy="8401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10080"/>
              <a:buFont typeface="Arial"/>
              <a:buNone/>
              <a:defRPr sz="10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rgbClr val="888888"/>
              </a:buClr>
              <a:buSzPts val="8960"/>
              <a:buFont typeface="Arial"/>
              <a:buNone/>
              <a:defRPr sz="8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20440" y="10223500"/>
            <a:ext cx="21762720" cy="24367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25923241" y="10223500"/>
            <a:ext cx="21762720" cy="24367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3440"/>
              <a:buFont typeface="Arial"/>
              <a:buNone/>
              <a:defRPr sz="134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None/>
              <a:defRPr sz="100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527115" y="14028420"/>
            <a:ext cx="21662704" cy="20633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5923244" y="9414513"/>
            <a:ext cx="21769391" cy="46139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3440"/>
              <a:buFont typeface="Arial"/>
              <a:buNone/>
              <a:defRPr sz="134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None/>
              <a:defRPr sz="100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8960"/>
              <a:buFont typeface="Arial"/>
              <a:buNone/>
              <a:defRPr sz="8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5923244" y="14028420"/>
            <a:ext cx="21769391" cy="20633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7920"/>
              <a:buFont typeface="Calibri"/>
              <a:buNone/>
              <a:defRPr sz="17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1769391" y="5529588"/>
            <a:ext cx="25923240" cy="27292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14224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7920"/>
              <a:buFont typeface="Arial"/>
              <a:buChar char="•"/>
              <a:defRPr sz="17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2844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42671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56896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56896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56896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527110" y="11521440"/>
            <a:ext cx="16515397" cy="213448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7840"/>
              <a:buFont typeface="Arial"/>
              <a:buNone/>
              <a:defRPr sz="7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672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7920"/>
              <a:buFont typeface="Calibri"/>
              <a:buNone/>
              <a:defRPr sz="17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21769391" y="5529588"/>
            <a:ext cx="25923240" cy="27292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7920"/>
              <a:buFont typeface="Arial"/>
              <a:buNone/>
              <a:defRPr sz="17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5680"/>
              <a:buFont typeface="Arial"/>
              <a:buNone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527110" y="11521440"/>
            <a:ext cx="16515397" cy="213448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7840"/>
              <a:buFont typeface="Arial"/>
              <a:buNone/>
              <a:defRPr sz="7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672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640"/>
              <a:buFont typeface="Calibri"/>
              <a:buNone/>
              <a:defRPr sz="2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0" marR="0" lvl="0" indent="-284480" algn="l" rtl="0">
              <a:lnSpc>
                <a:spcPct val="90000"/>
              </a:lnSpc>
              <a:spcBef>
                <a:spcPts val="5600"/>
              </a:spcBef>
              <a:buClr>
                <a:schemeClr val="dk1"/>
              </a:buClr>
              <a:buSzPts val="15680"/>
              <a:buFont typeface="Arial"/>
              <a:buChar char="•"/>
              <a:defRPr sz="15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0" marR="0" lvl="1" indent="-42672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-56895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-640079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-640080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-640078" algn="l" rtl="0">
              <a:lnSpc>
                <a:spcPct val="90000"/>
              </a:lnSpc>
              <a:spcBef>
                <a:spcPts val="2800"/>
              </a:spcBef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3520440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6962120" y="35595569"/>
            <a:ext cx="17282159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0" algn="l" rtl="0">
              <a:spcBef>
                <a:spcPts val="0"/>
              </a:spcBef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6164519" y="35595569"/>
            <a:ext cx="11521440" cy="20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1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tiff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oo.gl/Lz9ep8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://www.lsi.upc.edu/~argimiro/mypapers/Journals/aax2012.pdf" TargetMode="External"/><Relationship Id="rId8" Type="http://schemas.openxmlformats.org/officeDocument/2006/relationships/hyperlink" Target="https://lucene.apache.org/core/4_9_0/core/org/apache/lucene/search/similarities/TFIDFSimilarity.html" TargetMode="External"/><Relationship Id="rId9" Type="http://schemas.openxmlformats.org/officeDocument/2006/relationships/hyperlink" Target="https://pdfs.semanticscholar.org/3e89/06938726a44698c0711b67798cf0ce9ca30c.pdf" TargetMode="External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995680" y="914400"/>
            <a:ext cx="49099468" cy="4791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0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8379357" y="1059793"/>
            <a:ext cx="31483635" cy="27084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500" b="1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Classifying </a:t>
            </a:r>
            <a:r>
              <a:rPr lang="en-US" sz="8500" b="1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Text With Spectral Clustering to </a:t>
            </a:r>
            <a:r>
              <a:rPr lang="en-US" sz="8500" b="1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Aid Disaster Relief Planning</a:t>
            </a:r>
            <a:endParaRPr lang="en-US" sz="8500" b="1" i="0" u="none" strike="noStrike" cap="none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8939306" y="3685381"/>
            <a:ext cx="10363735" cy="1092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6500" b="0" i="0" u="none" strike="noStrike" cap="none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Tushita Gupta &amp; Cody Yang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0344004" y="4708436"/>
            <a:ext cx="27554338" cy="861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5000" b="0" i="0" u="none" strike="noStrike" cap="none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Department of Electrical and Computer Engineering, Carnegie Mellon University, Pittsburgh, PA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995680" y="6447286"/>
            <a:ext cx="13312745" cy="1284299"/>
            <a:chOff x="868680" y="6310016"/>
            <a:chExt cx="11944891" cy="1044595"/>
          </a:xfrm>
        </p:grpSpPr>
        <p:sp>
          <p:nvSpPr>
            <p:cNvPr id="89" name="Shape 89"/>
            <p:cNvSpPr/>
            <p:nvPr/>
          </p:nvSpPr>
          <p:spPr>
            <a:xfrm>
              <a:off x="868680" y="6310016"/>
              <a:ext cx="11944891" cy="1044595"/>
            </a:xfrm>
            <a:prstGeom prst="rect">
              <a:avLst/>
            </a:prstGeom>
            <a:solidFill>
              <a:srgbClr val="000072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7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4828935" y="6481690"/>
              <a:ext cx="4441752" cy="776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5600" b="1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</a:p>
          </p:txBody>
        </p:sp>
      </p:grpSp>
      <p:sp>
        <p:nvSpPr>
          <p:cNvPr id="91" name="Shape 91"/>
          <p:cNvSpPr/>
          <p:nvPr/>
        </p:nvSpPr>
        <p:spPr>
          <a:xfrm>
            <a:off x="1014375" y="8332534"/>
            <a:ext cx="13206900" cy="148054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07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 descr="CMU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656" y="1878492"/>
            <a:ext cx="4634043" cy="3011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Shape 93"/>
          <p:cNvGrpSpPr/>
          <p:nvPr/>
        </p:nvGrpSpPr>
        <p:grpSpPr>
          <a:xfrm>
            <a:off x="15324075" y="6496562"/>
            <a:ext cx="17130622" cy="1284299"/>
            <a:chOff x="13477028" y="6349439"/>
            <a:chExt cx="16489680" cy="1044595"/>
          </a:xfrm>
        </p:grpSpPr>
        <p:sp>
          <p:nvSpPr>
            <p:cNvPr id="94" name="Shape 94"/>
            <p:cNvSpPr/>
            <p:nvPr/>
          </p:nvSpPr>
          <p:spPr>
            <a:xfrm>
              <a:off x="13477028" y="6349439"/>
              <a:ext cx="16489680" cy="1044595"/>
            </a:xfrm>
            <a:prstGeom prst="rect">
              <a:avLst/>
            </a:prstGeom>
            <a:solidFill>
              <a:srgbClr val="000072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7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0082248" y="6482559"/>
              <a:ext cx="3279240" cy="776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5600" b="1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Methods</a:t>
              </a:r>
            </a:p>
          </p:txBody>
        </p:sp>
      </p:grpSp>
      <p:sp>
        <p:nvSpPr>
          <p:cNvPr id="96" name="Shape 96"/>
          <p:cNvSpPr/>
          <p:nvPr/>
        </p:nvSpPr>
        <p:spPr>
          <a:xfrm>
            <a:off x="15377795" y="8340109"/>
            <a:ext cx="17135064" cy="2910414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3470347" y="31129060"/>
            <a:ext cx="16585786" cy="62307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40747"/>
            <a:endParaRPr sz="3967" dirty="0">
              <a:solidFill>
                <a:srgbClr val="000072"/>
              </a:solidFill>
              <a:latin typeface="Georgia" charset="0"/>
              <a:ea typeface="Georgia" charset="0"/>
              <a:cs typeface="Georgia" charset="0"/>
              <a:sym typeface="Calibri"/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1014375" y="23602710"/>
            <a:ext cx="13251067" cy="1302088"/>
            <a:chOff x="906780" y="17892742"/>
            <a:chExt cx="11906791" cy="1044595"/>
          </a:xfrm>
        </p:grpSpPr>
        <p:sp>
          <p:nvSpPr>
            <p:cNvPr id="99" name="Shape 99"/>
            <p:cNvSpPr/>
            <p:nvPr/>
          </p:nvSpPr>
          <p:spPr>
            <a:xfrm>
              <a:off x="906780" y="17892742"/>
              <a:ext cx="11906791" cy="1044595"/>
            </a:xfrm>
            <a:prstGeom prst="rect">
              <a:avLst/>
            </a:prstGeom>
            <a:solidFill>
              <a:srgbClr val="000072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7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4703171" y="18048270"/>
              <a:ext cx="4216466" cy="7654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5600" b="1" dirty="0" smtClean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 lang="en-US" sz="5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01" name="Shape 101"/>
          <p:cNvSpPr/>
          <p:nvPr/>
        </p:nvSpPr>
        <p:spPr>
          <a:xfrm>
            <a:off x="995680" y="25299372"/>
            <a:ext cx="13312800" cy="1213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07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33470348" y="29518629"/>
            <a:ext cx="16624806" cy="1274346"/>
            <a:chOff x="31028641" y="6309688"/>
            <a:chExt cx="11910060" cy="1044595"/>
          </a:xfrm>
        </p:grpSpPr>
        <p:sp>
          <p:nvSpPr>
            <p:cNvPr id="103" name="Shape 103"/>
            <p:cNvSpPr/>
            <p:nvPr/>
          </p:nvSpPr>
          <p:spPr>
            <a:xfrm>
              <a:off x="31028641" y="6309688"/>
              <a:ext cx="11910060" cy="1044595"/>
            </a:xfrm>
            <a:prstGeom prst="rect">
              <a:avLst/>
            </a:prstGeom>
            <a:solidFill>
              <a:srgbClr val="000072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7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35110400" y="6416487"/>
              <a:ext cx="3512466" cy="793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5600" b="1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Conclusion</a:t>
              </a:r>
            </a:p>
          </p:txBody>
        </p:sp>
      </p:grpSp>
      <p:sp>
        <p:nvSpPr>
          <p:cNvPr id="105" name="Shape 105"/>
          <p:cNvSpPr txBox="1"/>
          <p:nvPr/>
        </p:nvSpPr>
        <p:spPr>
          <a:xfrm>
            <a:off x="27399913" y="21277286"/>
            <a:ext cx="4795872" cy="40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33" baseline="30000">
              <a:solidFill>
                <a:srgbClr val="0000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453899" y="8521644"/>
            <a:ext cx="12847579" cy="754004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453899" y="9403382"/>
            <a:ext cx="12435620" cy="5854710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Font typeface="Arial" charset="0"/>
              <a:buChar char="•"/>
            </a:pP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Natural disaster response planning can be difficult. Several problems resulting from the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disaster,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restrict the flow of information from victims to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responders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571500" marR="0" lvl="0" indent="-571500" algn="l" rtl="0">
              <a:spcBef>
                <a:spcPts val="0"/>
              </a:spcBef>
              <a:buFont typeface="Arial" charset="0"/>
              <a:buChar char="•"/>
            </a:pPr>
            <a:endParaRPr sz="3970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0" indent="-571500" algn="l" rtl="0">
              <a:spcBef>
                <a:spcPts val="0"/>
              </a:spcBef>
              <a:buFont typeface="Arial" charset="0"/>
              <a:buChar char="•"/>
            </a:pP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There is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 lot of raw data on social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media platforms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from which information can be gathered about the extent of a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disaster.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This information can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help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responders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form better relief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plans.</a:t>
            </a:r>
          </a:p>
          <a:p>
            <a:pPr marL="0" marR="0" lvl="1" indent="0" algn="l" rtl="0">
              <a:spcBef>
                <a:spcPts val="0"/>
              </a:spcBef>
              <a:buClr>
                <a:schemeClr val="dk1"/>
              </a:buClr>
              <a:buSzPts val="3967"/>
              <a:buFont typeface="Noto Sans Symbols"/>
              <a:buNone/>
            </a:pPr>
            <a:endParaRPr sz="3966" b="0" i="0" u="none" strike="noStrike" cap="none" baseline="30000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535061" y="17018908"/>
            <a:ext cx="8658805" cy="6387534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Font typeface="Arial" charset="0"/>
              <a:buChar char="•"/>
            </a:pP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Our goal is to build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 system to classify tweets as being relevant or irrelevant to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 disaster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based on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text from the tweets. </a:t>
            </a:r>
          </a:p>
          <a:p>
            <a:pPr marR="0" lvl="0" algn="l" rtl="0">
              <a:spcBef>
                <a:spcPts val="0"/>
              </a:spcBef>
            </a:pPr>
            <a:endParaRPr lang="en-US" sz="3966" dirty="0" smtClean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0" indent="-571500" algn="l" rtl="0">
              <a:spcBef>
                <a:spcPts val="0"/>
              </a:spcBef>
              <a:buFont typeface="Arial" charset="0"/>
              <a:buChar char="•"/>
            </a:pP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spectral clustering on the text of several tweets to determine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tweet labels.</a:t>
            </a:r>
            <a:endParaRPr lang="en-US" sz="3966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453899" y="15970870"/>
            <a:ext cx="11279100" cy="753900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Approach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15802" y="25747819"/>
            <a:ext cx="11775300" cy="7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Data Collection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471752" y="26635436"/>
            <a:ext cx="12351713" cy="4493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collected 7,000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tweets posted during Hurricane Sandy which occurred between October 22, 2012 and November 2,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2012 from </a:t>
            </a:r>
            <a:r>
              <a:rPr lang="en-US" sz="3966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</a:t>
            </a:r>
            <a:r>
              <a:rPr lang="en-US" sz="3966" u="sng" dirty="0" smtClean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goo.gl/Lz9ep8.</a:t>
            </a:r>
            <a:endParaRPr lang="en-US" sz="3966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4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endParaRPr lang="en-US" sz="3966" dirty="0" smtClean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Python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Twitter API </a:t>
            </a:r>
            <a:r>
              <a:rPr lang="en-US" sz="39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was used </a:t>
            </a:r>
            <a:r>
              <a:rPr lang="en-US" sz="39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to pull other parameters such as the text and geolocation.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10647" y="2422099"/>
            <a:ext cx="8148420" cy="1592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Shape 115"/>
          <p:cNvGrpSpPr/>
          <p:nvPr/>
        </p:nvGrpSpPr>
        <p:grpSpPr>
          <a:xfrm>
            <a:off x="33470347" y="6437363"/>
            <a:ext cx="16624806" cy="1294224"/>
            <a:chOff x="13655041" y="18721953"/>
            <a:chExt cx="16489680" cy="1044595"/>
          </a:xfrm>
        </p:grpSpPr>
        <p:sp>
          <p:nvSpPr>
            <p:cNvPr id="116" name="Shape 116"/>
            <p:cNvSpPr/>
            <p:nvPr/>
          </p:nvSpPr>
          <p:spPr>
            <a:xfrm>
              <a:off x="13655041" y="18721953"/>
              <a:ext cx="16489680" cy="1044595"/>
            </a:xfrm>
            <a:prstGeom prst="rect">
              <a:avLst/>
            </a:prstGeom>
            <a:solidFill>
              <a:srgbClr val="000072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7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20522230" y="18803423"/>
              <a:ext cx="3276309" cy="7700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5600" b="1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33518331" y="8418487"/>
            <a:ext cx="16537803" cy="208424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7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07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4046900" y="8522303"/>
            <a:ext cx="13500627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lang="en-US" sz="4200" b="1" i="1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Collection &amp; Cleaning</a:t>
            </a:r>
            <a:endParaRPr lang="en-US" sz="4200" b="1" i="1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4046900" y="12458874"/>
            <a:ext cx="13500627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Feature </a:t>
            </a:r>
            <a:r>
              <a:rPr lang="en-US" sz="4200" b="1" i="1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Vector &amp; Spectral Clustering</a:t>
            </a:r>
            <a:endParaRPr lang="en-US" sz="4200" b="1" i="1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6518642" y="9590521"/>
            <a:ext cx="3140425" cy="1918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7043" marR="0" lvl="0" indent="-37043" algn="l" rtl="0">
              <a:spcBef>
                <a:spcPts val="0"/>
              </a:spcBef>
              <a:buNone/>
            </a:pPr>
            <a:r>
              <a:rPr lang="en-US" sz="2500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Figure 1: Original tweet </a:t>
            </a:r>
            <a:r>
              <a:rPr lang="en-US" sz="25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text on the left </a:t>
            </a:r>
            <a:r>
              <a:rPr lang="en-US" sz="2500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5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cleansed, normalized </a:t>
            </a:r>
            <a:r>
              <a:rPr lang="en-US" sz="25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tokens on the right.</a:t>
            </a:r>
            <a:endParaRPr lang="en-US" sz="2500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315802" y="30872072"/>
            <a:ext cx="11775300" cy="7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53900" y="31857029"/>
            <a:ext cx="12369565" cy="61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6731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b="1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Tokenization</a:t>
            </a:r>
            <a:r>
              <a:rPr lang="en-US" sz="3966" b="0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3966" b="0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– splits text into tokens based on whitespace and punctuation</a:t>
            </a:r>
            <a:r>
              <a:rPr lang="en-US" sz="3966" b="0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3966" b="0" i="0" u="none" strike="noStrike" cap="none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731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b="1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Stop word removal </a:t>
            </a:r>
            <a:r>
              <a:rPr lang="en-US" sz="3966" b="0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– removes functional words such as ‘and’ or ‘the</a:t>
            </a:r>
            <a:r>
              <a:rPr lang="en-US" sz="3966" b="0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’.</a:t>
            </a:r>
            <a:endParaRPr lang="en-US" sz="3966" b="0" i="0" u="none" strike="noStrike" cap="none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731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b="1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3966" b="0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 – removes prefixes and suffixes to get words in their root form</a:t>
            </a:r>
            <a:r>
              <a:rPr lang="en-US" sz="3966" b="0" i="0" u="none" strike="noStrike" cap="none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3966" b="0" i="0" u="none" strike="noStrike" cap="none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731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966" b="0" i="0" u="none" strike="noStrike" cap="none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Emoji, URL and hashtag symbol removal</a:t>
            </a:r>
          </a:p>
          <a:p>
            <a:pPr marL="1541463" marR="0" lvl="1" indent="-590550" algn="l" rtl="0">
              <a:spcBef>
                <a:spcPts val="0"/>
              </a:spcBef>
              <a:buClr>
                <a:schemeClr val="dk1"/>
              </a:buClr>
              <a:buSzPts val="3967"/>
              <a:buFont typeface="Noto Sans Symbols"/>
              <a:buNone/>
            </a:pPr>
            <a:endParaRPr sz="3966" b="0" i="0" u="none" strike="noStrike" cap="none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67189" y="9525040"/>
            <a:ext cx="12217458" cy="23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4046900" y="18101104"/>
            <a:ext cx="13500600" cy="7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200" b="1" i="1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K-Means </a:t>
            </a:r>
            <a:r>
              <a:rPr lang="en-US" sz="4200" b="1" i="1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Clustering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1334247" y="27448239"/>
            <a:ext cx="7880705" cy="43713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7043" marR="0" lvl="0" indent="-37043" algn="l" rtl="0">
              <a:spcBef>
                <a:spcPts val="0"/>
              </a:spcBef>
              <a:buNone/>
            </a:pPr>
            <a:r>
              <a:rPr lang="en-US" sz="32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Figure 4</a:t>
            </a:r>
            <a:r>
              <a:rPr lang="en-US" sz="32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32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Stars </a:t>
            </a:r>
            <a:r>
              <a:rPr lang="en-US" sz="32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represent </a:t>
            </a:r>
            <a:r>
              <a:rPr lang="en-US" sz="32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centers of the red and green clusters.</a:t>
            </a:r>
            <a:endParaRPr lang="en-US" sz="3266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4016770" y="19453707"/>
            <a:ext cx="5016705" cy="9639811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 marL="5715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Distribution of the data </a:t>
            </a: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is noisy but we are still able to segment data into 2 groups with threshold zero for 2</a:t>
            </a:r>
            <a:r>
              <a:rPr lang="en-US" sz="3800" baseline="300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nd</a:t>
            </a: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 eigenvector</a:t>
            </a:r>
          </a:p>
          <a:p>
            <a:pPr marL="571500" indent="-571500"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The labels assigned to the data points were compared to a set of 100 manually labeled points and the accuracy of the classifier is 75.0%</a:t>
            </a:r>
            <a:endParaRPr lang="en-US" sz="3800" dirty="0" smtClean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3684775" y="35750522"/>
            <a:ext cx="16109100" cy="10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66769" lvl="0" indent="-666769" rtl="0">
              <a:spcBef>
                <a:spcPts val="0"/>
              </a:spcBef>
              <a:buClr>
                <a:schemeClr val="dk1"/>
              </a:buClr>
              <a:buSzPts val="3967"/>
              <a:buFont typeface="Arial"/>
              <a:buNone/>
            </a:pP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ARIAS, M. ,., ARRATIA, A. ,., &amp; XURIGUERA,, R. (2012). Forecasting with Twitter Data. </a:t>
            </a:r>
            <a:r>
              <a:rPr lang="en-US" sz="1600" i="1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ACM Transactions on Intelligent Systems and Technology,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 Retrieved December 4, 2017, from </a:t>
            </a:r>
            <a:r>
              <a:rPr lang="en-US" sz="1600" u="sng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http://www.lsi.upc.edu/~argimiro/mypapers/Journals/aax2012.pdf</a:t>
            </a:r>
          </a:p>
          <a:p>
            <a:pPr marL="666769" lvl="0" indent="-666769" rtl="0">
              <a:spcBef>
                <a:spcPts val="0"/>
              </a:spcBef>
              <a:buClr>
                <a:schemeClr val="dk1"/>
              </a:buClr>
              <a:buSzPts val="3967"/>
              <a:buFont typeface="Arial"/>
              <a:buNone/>
            </a:pP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Class 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TFIDFSimilarity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n.d.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Retrieved December 4, 2017, from </a:t>
            </a:r>
            <a:r>
              <a:rPr lang="en-US" sz="1600" u="sng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https://lucene.apache.org/core/4_9_0/core/org/apache/lucene/search/similarities/TFIDFSimilarity.html</a:t>
            </a:r>
          </a:p>
          <a:p>
            <a:pPr marL="666769" lvl="0" indent="-666769" rtl="0">
              <a:spcBef>
                <a:spcPts val="0"/>
              </a:spcBef>
              <a:buClr>
                <a:schemeClr val="dk1"/>
              </a:buClr>
              <a:buSzPts val="3967"/>
              <a:buFont typeface="Arial"/>
              <a:buNone/>
            </a:pP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Ameen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Unnisa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M., &amp; 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Raziuddin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,, S. (2016). Opinion Mining on Twitter Data using Unsupervised Learning Technique. </a:t>
            </a:r>
            <a:r>
              <a:rPr lang="en-US" sz="1600" i="1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Applications,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148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(12). Retrieved December 4, 2017, from </a:t>
            </a:r>
            <a:r>
              <a:rPr lang="en-US" sz="1600" u="sng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https://pdfs.semanticscholar.org/3e89/06938726a44698c0711b67798cf0ce9ca30c.pdf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66769" lvl="0" indent="-666769" rtl="0">
              <a:spcBef>
                <a:spcPts val="0"/>
              </a:spcBef>
              <a:buClr>
                <a:schemeClr val="dk1"/>
              </a:buClr>
              <a:buSzPts val="3967"/>
              <a:buFont typeface="Arial"/>
              <a:buNone/>
            </a:pP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NK, M. (2017, October 1). K-Means Clustering in Python. Retrieved December 4, 2017, from https://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mubaris.com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/2017-10-01/</a:t>
            </a:r>
            <a:r>
              <a:rPr lang="en-US" sz="1600" dirty="0" err="1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</a:t>
            </a:r>
            <a:r>
              <a:rPr lang="en-US" sz="1600" dirty="0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-clustering-in-python</a:t>
            </a:r>
          </a:p>
          <a:p>
            <a:pPr marL="666769" lvl="0" indent="-666769" rtl="0">
              <a:spcBef>
                <a:spcPts val="0"/>
              </a:spcBef>
              <a:buClr>
                <a:schemeClr val="dk1"/>
              </a:buClr>
              <a:buSzPts val="3967"/>
              <a:buFont typeface="Arial"/>
              <a:buNone/>
            </a:pPr>
            <a:endParaRPr sz="1600" dirty="0">
              <a:solidFill>
                <a:srgbClr val="0000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5684268" y="8440854"/>
                <a:ext cx="16668829" cy="29397936"/>
              </a:xfrm>
              <a:prstGeom prst="rect">
                <a:avLst/>
              </a:prstGeom>
              <a:noFill/>
            </p:spPr>
            <p:txBody>
              <a:bodyPr wrap="square" lIns="106631" tIns="53316" rIns="106631" bIns="53316" rtlCol="0">
                <a:spAutoFit/>
              </a:bodyPr>
              <a:lstStyle/>
              <a:p>
                <a:r>
                  <a:rPr lang="en-US" sz="4200" b="1" i="1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Feature Vector</a:t>
                </a:r>
                <a:endParaRPr lang="en-US" sz="4200" b="1" i="1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sz="2300" b="1" i="1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Each tweet is represented as a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vector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with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values being the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</a:t>
                </a:r>
                <a:r>
                  <a:rPr lang="en-US" sz="3967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tf-idf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scores for each token</a:t>
                </a:r>
                <a:r>
                  <a:rPr lang="en-US" sz="3967" baseline="30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[2</a:t>
                </a:r>
                <a:r>
                  <a:rPr lang="en-US" sz="3967" baseline="30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]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endParaRPr lang="en-US" sz="1000" b="1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algn="ctr"/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TF(t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967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fPr>
                      <m:num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𝑁𝑢𝑚𝑏𝑒𝑟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𝑜𝑓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𝑡𝑖𝑚𝑒𝑠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𝑡𝑜𝑘𝑒𝑛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𝑎𝑝𝑝𝑒𝑎𝑟𝑠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𝑖𝑛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𝑎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𝑡𝑤𝑒𝑒𝑡</m:t>
                        </m:r>
                      </m:num>
                      <m:den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𝑇𝑜𝑡𝑎𝑙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𝑛𝑢𝑚𝑏𝑒𝑟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𝑜𝑓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𝑡𝑜𝑘𝑒𝑛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𝑖𝑛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𝑡h𝑒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𝑡𝑤𝑒𝑒𝑡</m:t>
                        </m:r>
                      </m:den>
                    </m:f>
                  </m:oMath>
                </a14:m>
                <a:endParaRPr lang="en-US" sz="3967" i="1" dirty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algn="ctr"/>
                <a:endParaRPr lang="en-US" i="1" dirty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algn="ctr"/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IDF(t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) 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= log(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967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fPr>
                      <m:num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𝑇𝑜𝑡𝑎𝑙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𝑛𝑢𝑚𝑏𝑒𝑟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𝑜𝑓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𝑡𝑤𝑒𝑒𝑡𝑠</m:t>
                        </m:r>
                      </m:num>
                      <m:den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𝑁𝑢𝑚𝑏𝑒𝑟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𝑜𝑓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𝑡𝑤𝑒𝑒𝑡𝑠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𝑤𝑖𝑡h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𝑡𝑜𝑘𝑒𝑛</m:t>
                        </m:r>
                        <m:r>
                          <a:rPr lang="en-US" sz="3967" b="0" i="1" dirty="0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𝑡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𝑖𝑛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 </m:t>
                        </m:r>
                        <m:r>
                          <a:rPr lang="en-US" sz="3967" b="0" i="1" dirty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𝑖𝑡</m:t>
                        </m:r>
                      </m:den>
                    </m:f>
                  </m:oMath>
                </a14:m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)</a:t>
                </a:r>
              </a:p>
              <a:p>
                <a:pPr algn="ctr"/>
                <a:endParaRPr lang="en-US" i="1" dirty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algn="ctr"/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Score = TF(t) * IDF(t)</a:t>
                </a:r>
              </a:p>
              <a:p>
                <a:endParaRPr lang="en-US" sz="4200" i="1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r>
                  <a:rPr lang="en-US" sz="4200" b="1" i="1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Spectral Clustering</a:t>
                </a:r>
              </a:p>
              <a:p>
                <a:endParaRPr lang="en-US" sz="2333" b="1" i="1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Spectral Clustering is used to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reduce data 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points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to 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a lower dimensional space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and group them into 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clusters based on the similarity to points in the group and dissimilarity to points in other groups.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These are the steps of the algorithm</a:t>
                </a:r>
                <a:r>
                  <a:rPr lang="en-US" sz="3967" baseline="30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[3]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:</a:t>
                </a:r>
                <a:endParaRPr lang="en-US" sz="3967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lvl="1"/>
                <a:endParaRPr lang="en-US" sz="1400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177925" algn="l"/>
                    <a:tab pos="1768475" algn="l"/>
                    <a:tab pos="1903413" algn="l"/>
                    <a:tab pos="2447925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1) Form similarity matrix, A, using the Gaussian similarity 	function. </a:t>
                </a:r>
              </a:p>
              <a:p>
                <a:pPr marL="588963" lvl="1" algn="ctr">
                  <a:tabLst>
                    <a:tab pos="1177925" algn="l"/>
                    <a:tab pos="1768475" algn="l"/>
                    <a:tab pos="1903413" algn="l"/>
                    <a:tab pos="2447925" algn="l"/>
                    <a:tab pos="4171950" algn="l"/>
                  </a:tabLst>
                </a:pPr>
                <a:endParaRPr lang="en-US" sz="2000" i="1" dirty="0" smtClean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177925" algn="l"/>
                    <a:tab pos="1768475" algn="l"/>
                    <a:tab pos="1903413" algn="l"/>
                    <a:tab pos="2447925" algn="l"/>
                    <a:tab pos="4171950" algn="l"/>
                  </a:tabLst>
                </a:pP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A</a:t>
                </a:r>
                <a:r>
                  <a:rPr lang="en-US" sz="3967" i="1" baseline="-25000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ij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= </a:t>
                </a: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exp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(−||</a:t>
                </a: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s</a:t>
                </a:r>
                <a:r>
                  <a:rPr lang="en-US" sz="3967" i="1" baseline="-25000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i</a:t>
                </a: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−s</a:t>
                </a:r>
                <a:r>
                  <a:rPr lang="en-US" sz="3967" i="1" baseline="-25000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j</a:t>
                </a:r>
                <a:r>
                  <a:rPr lang="en-US" sz="3967" i="1" baseline="-25000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||</a:t>
                </a:r>
                <a:r>
                  <a:rPr lang="en-US" sz="3967" i="1" baseline="30000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2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/2σ</a:t>
                </a:r>
                <a:r>
                  <a:rPr lang="en-US" sz="3967" i="1" baseline="30000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2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) if </a:t>
                </a: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i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≠ j, and </a:t>
                </a:r>
                <a:r>
                  <a:rPr lang="en-US" sz="3967" i="1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A</a:t>
                </a:r>
                <a:r>
                  <a:rPr lang="en-US" sz="3967" i="1" baseline="-25000" dirty="0" err="1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ii</a:t>
                </a: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= 0</a:t>
                </a:r>
              </a:p>
              <a:p>
                <a:pPr marL="588963" lvl="1" algn="ctr">
                  <a:tabLst>
                    <a:tab pos="1177925" algn="l"/>
                    <a:tab pos="1768475" algn="l"/>
                    <a:tab pos="1903413" algn="l"/>
                    <a:tab pos="2447925" algn="l"/>
                    <a:tab pos="4171950" algn="l"/>
                  </a:tabLst>
                </a:pPr>
                <a:endParaRPr lang="en-US" sz="2000" i="1" dirty="0" smtClean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endParaRPr lang="en-US" sz="14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2239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2) Let D be the diagonal matrix where the </a:t>
                </a:r>
                <a:r>
                  <a:rPr lang="en-US" sz="3967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i</a:t>
                </a:r>
                <a:r>
                  <a:rPr lang="en-US" sz="3967" baseline="30000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element in the diagonal 	is the sum of the similarity matrix A’s </a:t>
                </a:r>
                <a:r>
                  <a:rPr lang="en-US" sz="3967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i</a:t>
                </a:r>
                <a:r>
                  <a:rPr lang="en-US" sz="3967" baseline="30000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row. Calculate the 	</a:t>
                </a:r>
                <a:r>
                  <a:rPr lang="en-US" sz="3967" dirty="0" err="1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Laplacian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matrix, L.</a:t>
                </a:r>
              </a:p>
              <a:p>
                <a:pPr marL="588963" lvl="1">
                  <a:tabLst>
                    <a:tab pos="1223963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2239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i="1" dirty="0" smtClean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L 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= D</a:t>
                </a:r>
                <a:r>
                  <a:rPr lang="en-US" sz="3967" i="1" baseline="30000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-1/2 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A D</a:t>
                </a:r>
                <a:r>
                  <a:rPr lang="en-US" sz="3967" i="1" baseline="30000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-1/2</a:t>
                </a: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3)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Find the eigenvectors, V, and eigenvalues, </a:t>
                </a:r>
                <a:r>
                  <a:rPr lang="el-GR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λ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, of L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i="1" dirty="0" err="1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Lv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 = </a:t>
                </a:r>
                <a:r>
                  <a:rPr lang="el-GR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λ</a:t>
                </a:r>
                <a:r>
                  <a:rPr lang="en-US" sz="3967" i="1" dirty="0">
                    <a:solidFill>
                      <a:srgbClr val="000072"/>
                    </a:solidFill>
                    <a:latin typeface="Cambria Math" charset="0"/>
                    <a:ea typeface="Georgia" charset="0"/>
                    <a:cs typeface="Georgia" charset="0"/>
                  </a:rPr>
                  <a:t>v</a:t>
                </a:r>
                <a:endParaRPr lang="en-US" sz="3967" i="1" dirty="0">
                  <a:solidFill>
                    <a:srgbClr val="000072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177925" algn="l"/>
                    <a:tab pos="1722438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4) Construct matrix X from the 2 eigenvectors 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v</a:t>
                </a:r>
                <a:r>
                  <a:rPr lang="en-US" sz="3967" baseline="-25000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1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, v</a:t>
                </a:r>
                <a:r>
                  <a:rPr lang="en-US" sz="3967" baseline="-25000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2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with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the largest 	eigenvalues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such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that X = [v</a:t>
                </a:r>
                <a:r>
                  <a:rPr lang="en-US" sz="3967" baseline="-25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1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,v</a:t>
                </a:r>
                <a:r>
                  <a:rPr lang="en-US" sz="3967" baseline="-25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2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].</a:t>
                </a:r>
              </a:p>
              <a:p>
                <a:pPr marL="588963" lvl="1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5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) Normalize each column in X to unit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length.</a:t>
                </a:r>
              </a:p>
              <a:p>
                <a:pPr marL="588963" lvl="1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967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3967" b="0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𝑌</m:t>
                        </m:r>
                      </m:e>
                      <m:sub>
                        <m:r>
                          <a:rPr lang="en-US" sz="3967" b="0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67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3967" b="0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𝑋</m:t>
                        </m:r>
                      </m:e>
                      <m:sub>
                        <m:r>
                          <a:rPr lang="en-US" sz="3967" b="0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967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pPr>
                      <m:e>
                        <m:r>
                          <a:rPr lang="en-US" sz="3967" b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3967" i="1">
                                <a:solidFill>
                                  <a:srgbClr val="000072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3967" b="0" i="1">
                                <a:solidFill>
                                  <a:srgbClr val="000072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967" i="1">
                                    <a:solidFill>
                                      <a:srgbClr val="000072"/>
                                    </a:solidFill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967" b="0" i="1">
                                    <a:solidFill>
                                      <a:srgbClr val="000072"/>
                                    </a:solidFill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967" b="0" i="1">
                                    <a:solidFill>
                                      <a:srgbClr val="000072"/>
                                    </a:solidFill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3967" b="0" i="1">
                                    <a:solidFill>
                                      <a:srgbClr val="000072"/>
                                    </a:solidFill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967" b="0" i="1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967" dirty="0">
                            <a:solidFill>
                              <a:srgbClr val="000072"/>
                            </a:solidFill>
                            <a:latin typeface="Georgia" charset="0"/>
                            <a:ea typeface="Georgia" charset="0"/>
                            <a:cs typeface="Georgia" charset="0"/>
                          </a:rPr>
                          <m:t> </m:t>
                        </m:r>
                      </m:e>
                      <m:sup>
                        <m:r>
                          <a:rPr lang="en-US" sz="3967" b="0" i="1" smtClean="0">
                            <a:solidFill>
                              <a:srgbClr val="000072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sz="3967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endParaRPr lang="en-US" sz="20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 algn="ctr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endParaRPr lang="en-US" sz="14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615950" lvl="1" indent="-571500">
                  <a:buFont typeface="Arial" charset="0"/>
                  <a:buChar char="•"/>
                  <a:tabLst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Use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only 2 eigenvectors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to induce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the minimized normal cut of the similarity graph where the nodes are the data points and the edges are the similarity score between the 2 points.</a:t>
                </a:r>
              </a:p>
              <a:p>
                <a:pPr marL="588963" lvl="1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endParaRPr lang="en-US" sz="3967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40747"/>
                <a:r>
                  <a:rPr lang="en-US" sz="4200" b="1" i="1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K-Means </a:t>
                </a:r>
                <a:r>
                  <a:rPr lang="en-US" sz="4200" b="1" i="1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Clustering</a:t>
                </a:r>
              </a:p>
              <a:p>
                <a:pPr marL="40747"/>
                <a:endParaRPr lang="en-US" sz="23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612247" indent="-571500">
                  <a:buFont typeface="Arial" charset="0"/>
                  <a:buChar char="•"/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K-means clustering is used to partition the data into k groups based on a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distance function. These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are the steps of the algorithm</a:t>
                </a:r>
                <a:r>
                  <a:rPr lang="en-US" sz="3967" baseline="30000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[4]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40747"/>
                <a:endParaRPr lang="en-US" sz="23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1) Randomly select k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centroids.</a:t>
                </a:r>
                <a:endParaRPr lang="en-US" sz="14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2239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2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) Assign each point to be in the cluster with the minimum distance 	from the center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.</a:t>
                </a:r>
                <a:endParaRPr lang="en-US" sz="14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541463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3</a:t>
                </a:r>
                <a:r>
                  <a:rPr lang="en-US" sz="3967" dirty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)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Reassign each centroid to be the mean of the points in that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cluster.</a:t>
                </a:r>
                <a:endParaRPr lang="en-US" sz="1400" dirty="0" smtClean="0">
                  <a:solidFill>
                    <a:srgbClr val="000072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588963" lvl="1">
                  <a:tabLst>
                    <a:tab pos="1360488" algn="l"/>
                    <a:tab pos="2039938" algn="l"/>
                    <a:tab pos="2674938" algn="l"/>
                    <a:tab pos="4171950" algn="l"/>
                  </a:tabLst>
                </a:pP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4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)</a:t>
                </a:r>
                <a:r>
                  <a:rPr lang="en-US" sz="3967" b="1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 </a:t>
                </a:r>
                <a:r>
                  <a:rPr lang="en-US" sz="3967" dirty="0" smtClean="0">
                    <a:solidFill>
                      <a:srgbClr val="000072"/>
                    </a:solidFill>
                    <a:latin typeface="Georgia" charset="0"/>
                    <a:ea typeface="Georgia" charset="0"/>
                    <a:cs typeface="Georgia" charset="0"/>
                  </a:rPr>
                  <a:t>Repeat steps 2 and 3 until no points are reassigned.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268" y="8440854"/>
                <a:ext cx="16668829" cy="29397936"/>
              </a:xfrm>
              <a:prstGeom prst="rect">
                <a:avLst/>
              </a:prstGeom>
              <a:blipFill rotWithShape="0">
                <a:blip r:embed="rId10"/>
                <a:stretch>
                  <a:fillRect l="-1317" t="-415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56785" y="13533622"/>
            <a:ext cx="7179248" cy="2597243"/>
          </a:xfrm>
          <a:prstGeom prst="rect">
            <a:avLst/>
          </a:prstGeom>
        </p:spPr>
      </p:pic>
      <p:sp>
        <p:nvSpPr>
          <p:cNvPr id="58" name="Shape 133"/>
          <p:cNvSpPr txBox="1"/>
          <p:nvPr/>
        </p:nvSpPr>
        <p:spPr>
          <a:xfrm>
            <a:off x="42214443" y="16295602"/>
            <a:ext cx="7134604" cy="1466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7043" marR="0" lvl="0" indent="-37043" algn="l" rtl="0">
              <a:spcBef>
                <a:spcPts val="0"/>
              </a:spcBef>
              <a:buNone/>
            </a:pPr>
            <a:r>
              <a:rPr lang="en-US" sz="3266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Figure 3</a:t>
            </a:r>
            <a:r>
              <a:rPr lang="en-US" sz="3266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: Eigenvectors corresponding to eigenvalues 1.002,  0.989.</a:t>
            </a:r>
            <a:endParaRPr lang="en-US" sz="3266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957"/>
          <a:stretch/>
        </p:blipFill>
        <p:spPr>
          <a:xfrm>
            <a:off x="34274434" y="13570517"/>
            <a:ext cx="7379615" cy="2513657"/>
          </a:xfrm>
          <a:prstGeom prst="rect">
            <a:avLst/>
          </a:prstGeom>
        </p:spPr>
      </p:pic>
      <p:sp>
        <p:nvSpPr>
          <p:cNvPr id="62" name="Shape 133"/>
          <p:cNvSpPr txBox="1"/>
          <p:nvPr/>
        </p:nvSpPr>
        <p:spPr>
          <a:xfrm>
            <a:off x="34421125" y="16259087"/>
            <a:ext cx="7086232" cy="1466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7043" marR="0" lvl="0" indent="-37043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Figure 2</a:t>
            </a:r>
            <a:r>
              <a:rPr lang="en-US" sz="30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3000" dirty="0" err="1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tf-idf</a:t>
            </a:r>
            <a:r>
              <a:rPr lang="en-US" sz="30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 scores computed for an individual document</a:t>
            </a:r>
            <a:endParaRPr lang="en-US" sz="3000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Shape 127"/>
          <p:cNvSpPr txBox="1"/>
          <p:nvPr/>
        </p:nvSpPr>
        <p:spPr>
          <a:xfrm>
            <a:off x="33710187" y="31220586"/>
            <a:ext cx="16083688" cy="4438410"/>
          </a:xfrm>
          <a:prstGeom prst="rect">
            <a:avLst/>
          </a:prstGeom>
          <a:noFill/>
          <a:ln>
            <a:noFill/>
          </a:ln>
        </p:spPr>
        <p:txBody>
          <a:bodyPr wrap="square" lIns="106625" tIns="53300" rIns="106625" bIns="53300" anchor="t" anchorCtr="0">
            <a:noAutofit/>
          </a:bodyPr>
          <a:lstStyle/>
          <a:p>
            <a:pPr>
              <a:buClr>
                <a:srgbClr val="000072"/>
              </a:buClr>
              <a:buSzPts val="3966"/>
            </a:pPr>
            <a:r>
              <a:rPr lang="en-US" sz="4000" b="1" i="1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Relevance &amp; Future </a:t>
            </a:r>
            <a:r>
              <a:rPr lang="en-US" sz="4000" b="1" i="1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Work</a:t>
            </a:r>
          </a:p>
          <a:p>
            <a:pPr>
              <a:buClr>
                <a:srgbClr val="000072"/>
              </a:buClr>
              <a:buSzPts val="3966"/>
            </a:pPr>
            <a:endParaRPr lang="en-US" sz="1000" dirty="0" smtClean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Spectral clustering </a:t>
            </a: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is a </a:t>
            </a: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powerful tool for classifying unlabeled data </a:t>
            </a: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but it is important to obtain a large dataset and properly clean it to get meaningful results.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r>
              <a:rPr lang="en-US" sz="3800" dirty="0" smtClean="0">
                <a:solidFill>
                  <a:srgbClr val="000072"/>
                </a:solidFill>
                <a:latin typeface="Georgia"/>
                <a:ea typeface="Georgia"/>
                <a:cs typeface="Georgia"/>
                <a:sym typeface="Georgia"/>
              </a:rPr>
              <a:t>With further refinement of spectral clustering, information such as the effects and epicenters of the disaster can be extracted from disaster relevant tweets using a conditional random field.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000072"/>
              </a:buClr>
              <a:buSzPts val="3966"/>
              <a:buFont typeface="Arial" charset="0"/>
              <a:buChar char="•"/>
            </a:pPr>
            <a:endParaRPr lang="en-US" sz="3800" dirty="0">
              <a:solidFill>
                <a:srgbClr val="00007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58" y="15973059"/>
            <a:ext cx="4115261" cy="6687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137" y="19035598"/>
            <a:ext cx="10674738" cy="8180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568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Georgia</vt:lpstr>
      <vt:lpstr>Noto Sans Symbols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Tushita Gupta</cp:lastModifiedBy>
  <cp:revision>42</cp:revision>
  <cp:lastPrinted>2017-12-04T19:30:22Z</cp:lastPrinted>
  <dcterms:modified xsi:type="dcterms:W3CDTF">2017-12-04T19:31:22Z</dcterms:modified>
</cp:coreProperties>
</file>