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516" r:id="rId2"/>
    <p:sldId id="335" r:id="rId3"/>
    <p:sldId id="485" r:id="rId4"/>
    <p:sldId id="486" r:id="rId5"/>
    <p:sldId id="487" r:id="rId6"/>
    <p:sldId id="514" r:id="rId7"/>
    <p:sldId id="519" r:id="rId8"/>
    <p:sldId id="515" r:id="rId9"/>
    <p:sldId id="366" r:id="rId10"/>
    <p:sldId id="554" r:id="rId11"/>
    <p:sldId id="553" r:id="rId12"/>
    <p:sldId id="367" r:id="rId13"/>
    <p:sldId id="555" r:id="rId14"/>
    <p:sldId id="470" r:id="rId15"/>
    <p:sldId id="471" r:id="rId16"/>
    <p:sldId id="472" r:id="rId17"/>
    <p:sldId id="473" r:id="rId18"/>
    <p:sldId id="556" r:id="rId19"/>
    <p:sldId id="557" r:id="rId20"/>
    <p:sldId id="558" r:id="rId21"/>
    <p:sldId id="520" r:id="rId22"/>
    <p:sldId id="544" r:id="rId23"/>
    <p:sldId id="545" r:id="rId24"/>
    <p:sldId id="546" r:id="rId25"/>
    <p:sldId id="547" r:id="rId26"/>
    <p:sldId id="548" r:id="rId27"/>
    <p:sldId id="549" r:id="rId28"/>
    <p:sldId id="550" r:id="rId29"/>
    <p:sldId id="552" r:id="rId30"/>
    <p:sldId id="359" r:id="rId31"/>
  </p:sldIdLst>
  <p:sldSz cx="23039388" cy="1296035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CA6741-D517-47A3-B4C6-5CB7F7DC5A2E}">
          <p14:sldIdLst>
            <p14:sldId id="516"/>
            <p14:sldId id="335"/>
            <p14:sldId id="485"/>
            <p14:sldId id="486"/>
            <p14:sldId id="487"/>
            <p14:sldId id="514"/>
            <p14:sldId id="519"/>
            <p14:sldId id="515"/>
            <p14:sldId id="366"/>
            <p14:sldId id="554"/>
            <p14:sldId id="553"/>
            <p14:sldId id="367"/>
            <p14:sldId id="555"/>
            <p14:sldId id="470"/>
            <p14:sldId id="471"/>
            <p14:sldId id="472"/>
            <p14:sldId id="473"/>
            <p14:sldId id="556"/>
            <p14:sldId id="557"/>
            <p14:sldId id="558"/>
          </p14:sldIdLst>
        </p14:section>
        <p14:section name="默认节" id="{55978F75-87D2-4925-8154-0701E9BDB4BF}">
          <p14:sldIdLst>
            <p14:sldId id="520"/>
            <p14:sldId id="544"/>
            <p14:sldId id="545"/>
            <p14:sldId id="546"/>
            <p14:sldId id="547"/>
            <p14:sldId id="548"/>
            <p14:sldId id="549"/>
            <p14:sldId id="550"/>
            <p14:sldId id="552"/>
            <p14:sldId id="35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693">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强 李" initials="强"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BF6A"/>
    <a:srgbClr val="218DD6"/>
    <a:srgbClr val="1577BA"/>
    <a:srgbClr val="3C3022"/>
    <a:srgbClr val="A07C5A"/>
    <a:srgbClr val="6F7378"/>
    <a:srgbClr val="C1BD27"/>
    <a:srgbClr val="D2DEB4"/>
    <a:srgbClr val="DFCB09"/>
    <a:srgbClr val="F8A3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5519" autoAdjust="0"/>
  </p:normalViewPr>
  <p:slideViewPr>
    <p:cSldViewPr snapToGrid="0">
      <p:cViewPr varScale="1">
        <p:scale>
          <a:sx n="49" d="100"/>
          <a:sy n="49" d="100"/>
        </p:scale>
        <p:origin x="638"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6" d="100"/>
          <a:sy n="66" d="100"/>
        </p:scale>
        <p:origin x="0" y="0"/>
      </p:cViewPr>
      <p:guideLst>
        <p:guide orient="horz" pos="269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t>2019/7/13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t>2019/7/13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增加环节：通过</a:t>
            </a:r>
            <a:r>
              <a:rPr lang="en-US" altLang="zh-CN" dirty="0"/>
              <a:t>demo</a:t>
            </a:r>
            <a:r>
              <a:rPr lang="zh-CN" altLang="en-US" dirty="0"/>
              <a:t>方式 演示“全局函数” “命名空间” “私有公有成员分离”。</a:t>
            </a:r>
          </a:p>
        </p:txBody>
      </p:sp>
    </p:spTree>
    <p:extLst>
      <p:ext uri="{BB962C8B-B14F-4D97-AF65-F5344CB8AC3E}">
        <p14:creationId xmlns:p14="http://schemas.microsoft.com/office/powerpoint/2010/main" val="4178070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增加环节：通过</a:t>
            </a:r>
            <a:r>
              <a:rPr lang="en-US" altLang="zh-CN" dirty="0"/>
              <a:t>demo</a:t>
            </a:r>
            <a:r>
              <a:rPr lang="zh-CN" altLang="en-US" dirty="0"/>
              <a:t>方式 演示“全局函数” “命名空间” “私有公有成员分离”。</a:t>
            </a:r>
          </a:p>
        </p:txBody>
      </p:sp>
    </p:spTree>
    <p:extLst>
      <p:ext uri="{BB962C8B-B14F-4D97-AF65-F5344CB8AC3E}">
        <p14:creationId xmlns:p14="http://schemas.microsoft.com/office/powerpoint/2010/main" val="1530102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增加环节：通过</a:t>
            </a:r>
            <a:r>
              <a:rPr lang="en-US" altLang="zh-CN" dirty="0"/>
              <a:t>demo</a:t>
            </a:r>
            <a:r>
              <a:rPr lang="zh-CN" altLang="en-US" dirty="0"/>
              <a:t>方式 演示“全局函数” “命名空间” “私有公有成员分离”。</a:t>
            </a:r>
          </a:p>
        </p:txBody>
      </p:sp>
    </p:spTree>
    <p:extLst>
      <p:ext uri="{BB962C8B-B14F-4D97-AF65-F5344CB8AC3E}">
        <p14:creationId xmlns:p14="http://schemas.microsoft.com/office/powerpoint/2010/main" val="1295949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增加环节：通过</a:t>
            </a:r>
            <a:r>
              <a:rPr lang="en-US" altLang="zh-CN" dirty="0"/>
              <a:t>demo</a:t>
            </a:r>
            <a:r>
              <a:rPr lang="zh-CN" altLang="en-US" dirty="0"/>
              <a:t>方式 演示“全局函数” “命名空间” “私有公有成员分离”。</a:t>
            </a:r>
          </a:p>
        </p:txBody>
      </p:sp>
    </p:spTree>
    <p:extLst>
      <p:ext uri="{BB962C8B-B14F-4D97-AF65-F5344CB8AC3E}">
        <p14:creationId xmlns:p14="http://schemas.microsoft.com/office/powerpoint/2010/main" val="1959711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06751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7605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600" b="0" i="0" kern="1200" dirty="0">
              <a:solidFill>
                <a:schemeClr val="tx1"/>
              </a:solidFill>
              <a:effectLst/>
              <a:latin typeface="+mn-lt"/>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3237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网易云课堂</a:t>
            </a:r>
            <a:endParaRPr lang="en-US" altLang="zh-CN"/>
          </a:p>
          <a:p>
            <a:r>
              <a:rPr lang="zh-CN" altLang="en-US"/>
              <a:t> 重磅推出</a:t>
            </a:r>
            <a:r>
              <a:rPr lang="en-US" altLang="zh-CN"/>
              <a:t>《Java</a:t>
            </a:r>
            <a:r>
              <a:rPr lang="zh-CN" altLang="en-US"/>
              <a:t>高级开发工程师</a:t>
            </a:r>
            <a:r>
              <a:rPr lang="en-US" altLang="zh-CN"/>
              <a:t>》</a:t>
            </a:r>
            <a:r>
              <a:rPr lang="zh-CN" altLang="en-US"/>
              <a:t>微专业，</a:t>
            </a:r>
            <a:endParaRPr lang="en-US" altLang="zh-CN"/>
          </a:p>
          <a:p>
            <a:r>
              <a:rPr lang="zh-CN" altLang="en-US"/>
              <a:t>原价</a:t>
            </a:r>
            <a:r>
              <a:rPr lang="en-US" altLang="zh-CN"/>
              <a:t>12680</a:t>
            </a:r>
            <a:r>
              <a:rPr lang="zh-CN" altLang="en-US"/>
              <a:t>元，双十一特惠价</a:t>
            </a:r>
            <a:r>
              <a:rPr lang="en-US" altLang="zh-CN"/>
              <a:t>7499</a:t>
            </a:r>
            <a:r>
              <a:rPr lang="zh-CN" altLang="en-US"/>
              <a:t>元；</a:t>
            </a:r>
            <a:endParaRPr lang="en-US" altLang="zh-CN"/>
          </a:p>
          <a:p>
            <a:r>
              <a:rPr lang="zh-CN" altLang="en-US"/>
              <a:t>距离明天涨价仅剩最后</a:t>
            </a:r>
            <a:r>
              <a:rPr lang="en-US" altLang="zh-CN"/>
              <a:t>2</a:t>
            </a:r>
            <a:r>
              <a:rPr lang="zh-CN" altLang="en-US"/>
              <a:t>小时</a:t>
            </a:r>
            <a:endParaRPr lang="en-US" altLang="zh-CN"/>
          </a:p>
          <a:p>
            <a:r>
              <a:rPr lang="zh-CN" altLang="en-US"/>
              <a:t>今天晚上放出</a:t>
            </a:r>
            <a:r>
              <a:rPr lang="en-US" altLang="zh-CN"/>
              <a:t>10</a:t>
            </a:r>
            <a:r>
              <a:rPr lang="zh-CN" altLang="en-US"/>
              <a:t>张面值</a:t>
            </a:r>
            <a:r>
              <a:rPr lang="en-US" altLang="zh-CN"/>
              <a:t>500</a:t>
            </a:r>
            <a:r>
              <a:rPr lang="zh-CN" altLang="en-US"/>
              <a:t>元的抵扣券，只限</a:t>
            </a:r>
            <a:r>
              <a:rPr lang="en-US" altLang="zh-CN"/>
              <a:t>10</a:t>
            </a:r>
            <a:r>
              <a:rPr lang="zh-CN" altLang="en-US"/>
              <a:t>张，</a:t>
            </a:r>
            <a:endParaRPr lang="en-US" altLang="zh-CN"/>
          </a:p>
          <a:p>
            <a:r>
              <a:rPr lang="zh-CN" altLang="en-US"/>
              <a:t>先到先得抵扣券有效期截止</a:t>
            </a:r>
            <a:r>
              <a:rPr lang="en-US" altLang="zh-CN"/>
              <a:t>【</a:t>
            </a:r>
            <a:r>
              <a:rPr lang="zh-CN" altLang="en-US"/>
              <a:t>今晚</a:t>
            </a:r>
            <a:r>
              <a:rPr lang="en-US" altLang="zh-CN"/>
              <a:t>23:59】</a:t>
            </a:r>
          </a:p>
          <a:p>
            <a:r>
              <a:rPr lang="zh-CN" altLang="en-US"/>
              <a:t>特别需要提醒各位的同学：</a:t>
            </a:r>
            <a:endParaRPr lang="en-US" altLang="zh-CN"/>
          </a:p>
          <a:p>
            <a:r>
              <a:rPr lang="zh-CN" altLang="en-US"/>
              <a:t>之前有一些同学领取过，但是抵扣券领取只有</a:t>
            </a:r>
            <a:r>
              <a:rPr lang="en-US" altLang="zh-CN"/>
              <a:t>2</a:t>
            </a:r>
            <a:r>
              <a:rPr lang="zh-CN" altLang="en-US"/>
              <a:t>次机会哦，</a:t>
            </a:r>
            <a:endParaRPr lang="en-US" altLang="zh-CN"/>
          </a:p>
          <a:p>
            <a:r>
              <a:rPr lang="zh-CN" altLang="en-US"/>
              <a:t>如果是第</a:t>
            </a:r>
            <a:r>
              <a:rPr lang="en-US" altLang="zh-CN"/>
              <a:t>2</a:t>
            </a:r>
            <a:r>
              <a:rPr lang="zh-CN" altLang="en-US"/>
              <a:t>次领取的同学一定要注意了，</a:t>
            </a:r>
            <a:endParaRPr lang="en-US" altLang="zh-CN"/>
          </a:p>
          <a:p>
            <a:r>
              <a:rPr lang="zh-CN" altLang="en-US"/>
              <a:t>只有最后一次支付的机会了</a:t>
            </a:r>
            <a:endParaRPr lang="en-US" altLang="zh-CN"/>
          </a:p>
          <a:p>
            <a:r>
              <a:rPr lang="en-US" altLang="zh-CN"/>
              <a:t>~</a:t>
            </a:r>
            <a:r>
              <a:rPr lang="zh-CN" altLang="en-US"/>
              <a:t>大家看到这个福利消息的，抓紧找我们的助教小姐姐堂萌萌领取吧</a:t>
            </a:r>
            <a:r>
              <a:rPr lang="en-US" altLang="zh-CN"/>
              <a:t>~</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微专业总共时长在</a:t>
            </a:r>
            <a:r>
              <a:rPr lang="en-US" altLang="zh-CN"/>
              <a:t>150</a:t>
            </a:r>
            <a:r>
              <a:rPr lang="zh-CN" altLang="en-US"/>
              <a:t>个小时左右，课程采取在线录播（占比</a:t>
            </a:r>
            <a:r>
              <a:rPr lang="en-US" altLang="zh-CN"/>
              <a:t>40%</a:t>
            </a:r>
            <a:r>
              <a:rPr lang="zh-CN" altLang="en-US"/>
              <a:t>）</a:t>
            </a:r>
            <a:r>
              <a:rPr lang="en-US" altLang="zh-CN"/>
              <a:t>+</a:t>
            </a:r>
            <a:r>
              <a:rPr lang="zh-CN" altLang="en-US"/>
              <a:t>在线直播（占比</a:t>
            </a:r>
            <a:r>
              <a:rPr lang="en-US" altLang="zh-CN"/>
              <a:t>60%</a:t>
            </a:r>
            <a:r>
              <a:rPr lang="zh-CN" altLang="en-US"/>
              <a:t>） </a:t>
            </a:r>
            <a:r>
              <a:rPr lang="en-US" altLang="zh-CN"/>
              <a:t>+</a:t>
            </a:r>
            <a:r>
              <a:rPr lang="zh-CN" altLang="en-US"/>
              <a:t>线上作业测评及考试的形式完成；</a:t>
            </a:r>
            <a:endParaRPr lang="en-US" altLang="zh-CN"/>
          </a:p>
          <a:p>
            <a:r>
              <a:rPr lang="zh-CN" altLang="en-US"/>
              <a:t>课程中的基础知识和理论知识都是用录播形式展现的，你可以根据自己的时间来进行安排</a:t>
            </a:r>
            <a:endParaRPr lang="en-US" altLang="zh-CN"/>
          </a:p>
          <a:p>
            <a:endParaRPr lang="en-US"/>
          </a:p>
          <a:p>
            <a:r>
              <a:rPr lang="zh-CN" altLang="en-US"/>
              <a:t>所有的网易项目技术实战案例以及课程中的重点和难点我们都是采用了直播的形式，这样也是为了同学们在课程中有问题，可以及时问到老师，老师快速的帮大家解决疑惑和问题的；直播错过的话都是可以看回放的，一般平均下来每周会安排</a:t>
            </a:r>
            <a:r>
              <a:rPr lang="en-US" altLang="zh-CN"/>
              <a:t>3-4</a:t>
            </a:r>
            <a:r>
              <a:rPr lang="zh-CN" altLang="en-US"/>
              <a:t>次的直播，考虑到大家都是在职人员，所以直播时间会放在晚上</a:t>
            </a:r>
            <a:r>
              <a:rPr lang="en-US" altLang="zh-CN"/>
              <a:t>8</a:t>
            </a:r>
            <a:r>
              <a:rPr lang="zh-CN" altLang="en-US"/>
              <a:t>点，直播时间大概在</a:t>
            </a:r>
            <a:r>
              <a:rPr lang="en-US" altLang="zh-CN"/>
              <a:t>2-3</a:t>
            </a:r>
            <a:r>
              <a:rPr lang="zh-CN" altLang="en-US"/>
              <a:t>个小时。</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微专业总共时长在</a:t>
            </a:r>
            <a:r>
              <a:rPr lang="en-US" altLang="zh-CN"/>
              <a:t>150</a:t>
            </a:r>
            <a:r>
              <a:rPr lang="zh-CN" altLang="en-US"/>
              <a:t>个小时左右，课程采取在线录播（占比</a:t>
            </a:r>
            <a:r>
              <a:rPr lang="en-US" altLang="zh-CN"/>
              <a:t>40%</a:t>
            </a:r>
            <a:r>
              <a:rPr lang="zh-CN" altLang="en-US"/>
              <a:t>）</a:t>
            </a:r>
            <a:r>
              <a:rPr lang="en-US" altLang="zh-CN"/>
              <a:t>+</a:t>
            </a:r>
            <a:r>
              <a:rPr lang="zh-CN" altLang="en-US"/>
              <a:t>在线直播（占比</a:t>
            </a:r>
            <a:r>
              <a:rPr lang="en-US" altLang="zh-CN"/>
              <a:t>60%</a:t>
            </a:r>
            <a:r>
              <a:rPr lang="zh-CN" altLang="en-US"/>
              <a:t>） </a:t>
            </a:r>
            <a:r>
              <a:rPr lang="en-US" altLang="zh-CN"/>
              <a:t>+</a:t>
            </a:r>
            <a:r>
              <a:rPr lang="zh-CN" altLang="en-US"/>
              <a:t>线上作业测评及考试的形式完成；</a:t>
            </a:r>
            <a:endParaRPr lang="en-US" altLang="zh-CN"/>
          </a:p>
          <a:p>
            <a:r>
              <a:rPr lang="zh-CN" altLang="en-US"/>
              <a:t>课程中的基础知识和理论知识都是用录播形式展现的，你可以根据自己的时间来进行安排</a:t>
            </a:r>
            <a:endParaRPr lang="en-US" altLang="zh-CN"/>
          </a:p>
          <a:p>
            <a:endParaRPr lang="en-US"/>
          </a:p>
          <a:p>
            <a:r>
              <a:rPr lang="zh-CN" altLang="en-US"/>
              <a:t>所有的网易项目技术实战案例以及课程中的重点和难点我们都是采用了直播的形式，这样也是为了同学们在课程中有问题，可以及时问到老师，老师快速的帮大家解决疑惑和问题的；直播错过的话都是可以看回放的，一般平均下来每周会安排</a:t>
            </a:r>
            <a:r>
              <a:rPr lang="en-US" altLang="zh-CN"/>
              <a:t>3-4</a:t>
            </a:r>
            <a:r>
              <a:rPr lang="zh-CN" altLang="en-US"/>
              <a:t>次的直播，考虑到大家都是在职人员，所以直播时间会放在晚上</a:t>
            </a:r>
            <a:r>
              <a:rPr lang="en-US" altLang="zh-CN"/>
              <a:t>8</a:t>
            </a:r>
            <a:r>
              <a:rPr lang="zh-CN" altLang="en-US"/>
              <a:t>点，直播时间大概在</a:t>
            </a:r>
            <a:r>
              <a:rPr lang="en-US" altLang="zh-CN"/>
              <a:t>2-3</a:t>
            </a:r>
            <a:r>
              <a:rPr lang="zh-CN" altLang="en-US"/>
              <a:t>个小时。</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1" i="0" kern="1200" dirty="0">
                <a:solidFill>
                  <a:schemeClr val="tx1"/>
                </a:solidFill>
                <a:effectLst/>
                <a:latin typeface="+mn-lt"/>
                <a:ea typeface="+mn-ea"/>
                <a:cs typeface="+mn-cs"/>
              </a:rPr>
              <a:t>命名冲突</a:t>
            </a:r>
            <a:r>
              <a:rPr lang="zh-CN" altLang="en-US" sz="1600" b="0" i="0" kern="1200" dirty="0">
                <a:solidFill>
                  <a:schemeClr val="tx1"/>
                </a:solidFill>
                <a:effectLst/>
                <a:latin typeface="+mn-lt"/>
                <a:ea typeface="+mn-ea"/>
                <a:cs typeface="+mn-cs"/>
              </a:rPr>
              <a:t>：当项目由团队进行协作开发的时候，不同开发人员的变量和函数命名可能相同；即使是一个开发，当开发周期比较长的时候，也有可能会忘记之前使用了什么变量，从而导致重复命名，导致命名冲突。</a:t>
            </a:r>
            <a:endParaRPr lang="en-US" altLang="zh-CN" sz="1600" b="0" i="0" kern="1200" dirty="0">
              <a:solidFill>
                <a:schemeClr val="tx1"/>
              </a:solidFill>
              <a:effectLst/>
              <a:latin typeface="+mn-lt"/>
              <a:ea typeface="+mn-ea"/>
              <a:cs typeface="+mn-cs"/>
            </a:endParaRPr>
          </a:p>
          <a:p>
            <a:r>
              <a:rPr lang="zh-CN" altLang="en-US" sz="1600" b="1" i="0" kern="1200" dirty="0">
                <a:solidFill>
                  <a:schemeClr val="tx1"/>
                </a:solidFill>
                <a:effectLst/>
                <a:latin typeface="+mn-lt"/>
                <a:ea typeface="+mn-ea"/>
                <a:cs typeface="+mn-cs"/>
              </a:rPr>
              <a:t>文件依赖</a:t>
            </a:r>
            <a:r>
              <a:rPr lang="zh-CN" altLang="en-US" sz="1600" b="0" i="0" kern="1200" dirty="0">
                <a:solidFill>
                  <a:schemeClr val="tx1"/>
                </a:solidFill>
                <a:effectLst/>
                <a:latin typeface="+mn-lt"/>
                <a:ea typeface="+mn-ea"/>
                <a:cs typeface="+mn-cs"/>
              </a:rPr>
              <a:t>：代码重用时，引入</a:t>
            </a:r>
            <a:r>
              <a:rPr lang="en-US" altLang="zh-CN" sz="1600" b="0" i="0" kern="1200" dirty="0" err="1">
                <a:solidFill>
                  <a:schemeClr val="tx1"/>
                </a:solidFill>
                <a:effectLst/>
                <a:latin typeface="+mn-lt"/>
                <a:ea typeface="+mn-ea"/>
                <a:cs typeface="+mn-cs"/>
              </a:rPr>
              <a:t>js</a:t>
            </a:r>
            <a:r>
              <a:rPr lang="zh-CN" altLang="en-US" sz="1600" b="0" i="0" kern="1200" dirty="0">
                <a:solidFill>
                  <a:schemeClr val="tx1"/>
                </a:solidFill>
                <a:effectLst/>
                <a:latin typeface="+mn-lt"/>
                <a:ea typeface="+mn-ea"/>
                <a:cs typeface="+mn-cs"/>
              </a:rPr>
              <a:t>文件的数目可能少了，或者引入的顺序不对，比如使用</a:t>
            </a:r>
            <a:r>
              <a:rPr lang="en-US" altLang="zh-CN" sz="1600" b="0" i="0" kern="1200" dirty="0" err="1">
                <a:solidFill>
                  <a:schemeClr val="tx1"/>
                </a:solidFill>
                <a:effectLst/>
                <a:latin typeface="+mn-lt"/>
                <a:ea typeface="+mn-ea"/>
                <a:cs typeface="+mn-cs"/>
              </a:rPr>
              <a:t>boostrap</a:t>
            </a:r>
            <a:r>
              <a:rPr lang="zh-CN" altLang="en-US" sz="1600" b="0" i="0" kern="1200" dirty="0">
                <a:solidFill>
                  <a:schemeClr val="tx1"/>
                </a:solidFill>
                <a:effectLst/>
                <a:latin typeface="+mn-lt"/>
                <a:ea typeface="+mn-ea"/>
                <a:cs typeface="+mn-cs"/>
              </a:rPr>
              <a:t>的时候，需要引入</a:t>
            </a:r>
            <a:r>
              <a:rPr lang="en-US" altLang="zh-CN" sz="1600" b="0" i="0" kern="1200" dirty="0">
                <a:solidFill>
                  <a:schemeClr val="tx1"/>
                </a:solidFill>
                <a:effectLst/>
                <a:latin typeface="+mn-lt"/>
                <a:ea typeface="+mn-ea"/>
                <a:cs typeface="+mn-cs"/>
              </a:rPr>
              <a:t>jQuery</a:t>
            </a:r>
            <a:r>
              <a:rPr lang="zh-CN" altLang="en-US" sz="1600" b="0" i="0" kern="1200" dirty="0">
                <a:solidFill>
                  <a:schemeClr val="tx1"/>
                </a:solidFill>
                <a:effectLst/>
                <a:latin typeface="+mn-lt"/>
                <a:ea typeface="+mn-ea"/>
                <a:cs typeface="+mn-cs"/>
              </a:rPr>
              <a:t>，并且</a:t>
            </a:r>
            <a:r>
              <a:rPr lang="en-US" altLang="zh-CN" sz="1600" b="0" i="0" kern="1200" dirty="0">
                <a:solidFill>
                  <a:schemeClr val="tx1"/>
                </a:solidFill>
                <a:effectLst/>
                <a:latin typeface="+mn-lt"/>
                <a:ea typeface="+mn-ea"/>
                <a:cs typeface="+mn-cs"/>
              </a:rPr>
              <a:t>jQuery</a:t>
            </a:r>
            <a:r>
              <a:rPr lang="zh-CN" altLang="en-US" sz="1600" b="0" i="0" kern="1200" dirty="0">
                <a:solidFill>
                  <a:schemeClr val="tx1"/>
                </a:solidFill>
                <a:effectLst/>
                <a:latin typeface="+mn-lt"/>
                <a:ea typeface="+mn-ea"/>
                <a:cs typeface="+mn-cs"/>
              </a:rPr>
              <a:t>的文件必须要比</a:t>
            </a:r>
            <a:r>
              <a:rPr lang="en-US" altLang="zh-CN" sz="1600" b="0" i="0" kern="1200" dirty="0" err="1">
                <a:solidFill>
                  <a:schemeClr val="tx1"/>
                </a:solidFill>
                <a:effectLst/>
                <a:latin typeface="+mn-lt"/>
                <a:ea typeface="+mn-ea"/>
                <a:cs typeface="+mn-cs"/>
              </a:rPr>
              <a:t>boostrap</a:t>
            </a:r>
            <a:r>
              <a:rPr lang="zh-CN" altLang="en-US" sz="1600" b="0" i="0" kern="1200" dirty="0">
                <a:solidFill>
                  <a:schemeClr val="tx1"/>
                </a:solidFill>
                <a:effectLst/>
                <a:latin typeface="+mn-lt"/>
                <a:ea typeface="+mn-ea"/>
                <a:cs typeface="+mn-cs"/>
              </a:rPr>
              <a:t>的</a:t>
            </a:r>
            <a:r>
              <a:rPr lang="en-US" altLang="zh-CN" sz="1600" b="0" i="0" kern="1200" dirty="0" err="1">
                <a:solidFill>
                  <a:schemeClr val="tx1"/>
                </a:solidFill>
                <a:effectLst/>
                <a:latin typeface="+mn-lt"/>
                <a:ea typeface="+mn-ea"/>
                <a:cs typeface="+mn-cs"/>
              </a:rPr>
              <a:t>js</a:t>
            </a:r>
            <a:r>
              <a:rPr lang="zh-CN" altLang="en-US" sz="1600" b="0" i="0" kern="1200" dirty="0">
                <a:solidFill>
                  <a:schemeClr val="tx1"/>
                </a:solidFill>
                <a:effectLst/>
                <a:latin typeface="+mn-lt"/>
                <a:ea typeface="+mn-ea"/>
                <a:cs typeface="+mn-cs"/>
              </a:rPr>
              <a:t>文件先引入。</a:t>
            </a:r>
            <a:endParaRPr lang="en-US" altLang="zh-CN" sz="1600" b="0" i="0" kern="1200" dirty="0">
              <a:solidFill>
                <a:schemeClr val="tx1"/>
              </a:solidFill>
              <a:effectLst/>
              <a:latin typeface="+mn-lt"/>
              <a:ea typeface="+mn-ea"/>
              <a:cs typeface="+mn-cs"/>
            </a:endParaRPr>
          </a:p>
          <a:p>
            <a:r>
              <a:rPr lang="zh-CN" altLang="en-US" sz="1600" b="0" i="0" kern="1200" dirty="0">
                <a:solidFill>
                  <a:schemeClr val="tx1"/>
                </a:solidFill>
                <a:effectLst/>
                <a:latin typeface="+mn-lt"/>
                <a:ea typeface="+mn-ea"/>
                <a:cs typeface="+mn-cs"/>
              </a:rPr>
              <a:t>参考博文：</a:t>
            </a:r>
            <a:r>
              <a:rPr lang="en-US" altLang="zh-CN" sz="1600" b="0" i="0" kern="1200" dirty="0">
                <a:solidFill>
                  <a:schemeClr val="tx1"/>
                </a:solidFill>
                <a:effectLst/>
                <a:latin typeface="+mn-lt"/>
                <a:ea typeface="+mn-ea"/>
                <a:cs typeface="+mn-cs"/>
              </a:rPr>
              <a:t>https://www.jianshu.com/p/3832c00a44a7</a:t>
            </a:r>
            <a:endParaRPr lang="zh-CN" altLang="en-US" dirty="0"/>
          </a:p>
        </p:txBody>
      </p:sp>
    </p:spTree>
    <p:extLst>
      <p:ext uri="{BB962C8B-B14F-4D97-AF65-F5344CB8AC3E}">
        <p14:creationId xmlns:p14="http://schemas.microsoft.com/office/powerpoint/2010/main" val="130232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BE5C5708-F34A-46FD-8080-09CFB1242EF8}" type="datetime1">
              <a:rPr lang="zh-CN" altLang="en-US" smtClean="0"/>
              <a:t>2019/7/13</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列，左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16"/>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文本占位符 2"/>
          <p:cNvSpPr>
            <a:spLocks noGrp="1"/>
          </p:cNvSpPr>
          <p:nvPr>
            <p:ph type="body" idx="17"/>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8"/>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单列，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719908" y="1889970"/>
            <a:ext cx="21599654" cy="968703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1151974" y="12012001"/>
            <a:ext cx="5375876" cy="690000"/>
          </a:xfrm>
        </p:spPr>
        <p:txBody>
          <a:bodyPr/>
          <a:lstStyle/>
          <a:p>
            <a:fld id="{1DE5B55E-66C2-4EEB-B3ED-94DE45C4B0DA}" type="datetime1">
              <a:rPr lang="zh-CN" altLang="en-US" smtClean="0"/>
              <a:t>2019/7/13</a:t>
            </a:fld>
            <a:endParaRPr lang="zh-CN" altLang="en-US"/>
          </a:p>
        </p:txBody>
      </p:sp>
      <p:sp>
        <p:nvSpPr>
          <p:cNvPr id="9"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列，右列大">
    <p:spTree>
      <p:nvGrpSpPr>
        <p:cNvPr id="1" name=""/>
        <p:cNvGrpSpPr/>
        <p:nvPr/>
      </p:nvGrpSpPr>
      <p:grpSpPr>
        <a:xfrm>
          <a:off x="0" y="0"/>
          <a:ext cx="0" cy="0"/>
          <a:chOff x="0" y="0"/>
          <a:chExt cx="0" cy="0"/>
        </a:xfrm>
      </p:grpSpPr>
      <p:sp>
        <p:nvSpPr>
          <p:cNvPr id="3" name="内容占位符 2"/>
          <p:cNvSpPr>
            <a:spLocks noGrp="1"/>
          </p:cNvSpPr>
          <p:nvPr>
            <p:ph idx="1"/>
          </p:nvPr>
        </p:nvSpPr>
        <p:spPr>
          <a:xfrm>
            <a:off x="8819779"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719910"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t>2019/7/13</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列，左列大">
    <p:spTree>
      <p:nvGrpSpPr>
        <p:cNvPr id="1" name=""/>
        <p:cNvGrpSpPr/>
        <p:nvPr/>
      </p:nvGrpSpPr>
      <p:grpSpPr>
        <a:xfrm>
          <a:off x="0" y="0"/>
          <a:ext cx="0" cy="0"/>
          <a:chOff x="0" y="0"/>
          <a:chExt cx="0" cy="0"/>
        </a:xfrm>
      </p:grpSpPr>
      <p:sp>
        <p:nvSpPr>
          <p:cNvPr id="3" name="内容占位符 2"/>
          <p:cNvSpPr>
            <a:spLocks noGrp="1"/>
          </p:cNvSpPr>
          <p:nvPr>
            <p:ph idx="1"/>
          </p:nvPr>
        </p:nvSpPr>
        <p:spPr>
          <a:xfrm>
            <a:off x="717452"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14580102"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t>2019/7/13</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列，左列标题，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8"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6" name="矩形 5"/>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列，右列标题，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8"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矩形 8"/>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列，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内容占位符 3"/>
          <p:cNvSpPr>
            <a:spLocks noGrp="1"/>
          </p:cNvSpPr>
          <p:nvPr>
            <p:ph sz="half" idx="2"/>
          </p:nvPr>
        </p:nvSpPr>
        <p:spPr>
          <a:xfrm>
            <a:off x="11699733"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列，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内容占位符 3"/>
          <p:cNvSpPr>
            <a:spLocks noGrp="1"/>
          </p:cNvSpPr>
          <p:nvPr>
            <p:ph sz="half" idx="2"/>
          </p:nvPr>
        </p:nvSpPr>
        <p:spPr>
          <a:xfrm>
            <a:off x="719908"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列，右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内容占位符 2"/>
          <p:cNvSpPr>
            <a:spLocks noGrp="1"/>
          </p:cNvSpPr>
          <p:nvPr>
            <p:ph idx="1"/>
          </p:nvPr>
        </p:nvSpPr>
        <p:spPr>
          <a:xfrm>
            <a:off x="719907"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图片占位符 2"/>
          <p:cNvSpPr>
            <a:spLocks noGrp="1"/>
          </p:cNvSpPr>
          <p:nvPr>
            <p:ph type="pic" idx="13"/>
          </p:nvPr>
        </p:nvSpPr>
        <p:spPr>
          <a:xfrm>
            <a:off x="11879731"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图片占位符 2"/>
          <p:cNvSpPr>
            <a:spLocks noGrp="1"/>
          </p:cNvSpPr>
          <p:nvPr>
            <p:ph type="pic" idx="14"/>
          </p:nvPr>
        </p:nvSpPr>
        <p:spPr>
          <a:xfrm>
            <a:off x="11879731"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列，左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idx="1"/>
          </p:nvPr>
        </p:nvSpPr>
        <p:spPr>
          <a:xfrm>
            <a:off x="11519735"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图片占位符 2"/>
          <p:cNvSpPr>
            <a:spLocks noGrp="1"/>
          </p:cNvSpPr>
          <p:nvPr>
            <p:ph type="pic" idx="13"/>
          </p:nvPr>
        </p:nvSpPr>
        <p:spPr>
          <a:xfrm>
            <a:off x="719908"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4"/>
          </p:nvPr>
        </p:nvSpPr>
        <p:spPr>
          <a:xfrm>
            <a:off x="719908"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p:spPr>
        <p:txBody>
          <a:bodyPr/>
          <a:lstStyle/>
          <a:p>
            <a:fld id="{B1C1A7AE-E083-43D4-BF21-3A103874AE37}" type="datetime1">
              <a:rPr lang="zh-CN" altLang="en-US" smtClean="0"/>
              <a:t>2019/7/13</a:t>
            </a:fld>
            <a:endParaRPr lang="zh-CN" altLang="en-US"/>
          </a:p>
        </p:txBody>
      </p:sp>
      <p:sp>
        <p:nvSpPr>
          <p:cNvPr id="4" name="灯片编号占位符 3"/>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上图下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719908" y="1889971"/>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4" name="文本占位符 3"/>
          <p:cNvSpPr>
            <a:spLocks noGrp="1"/>
          </p:cNvSpPr>
          <p:nvPr>
            <p:ph type="body" sz="half" idx="2"/>
          </p:nvPr>
        </p:nvSpPr>
        <p:spPr>
          <a:xfrm>
            <a:off x="719908" y="9045016"/>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6BAFA96C-746A-4C40-B380-E1C8AA697EB6}" type="datetime1">
              <a:rPr lang="zh-CN" altLang="en-US" smtClean="0"/>
              <a:t>2019/7/13</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0" name="标题 1"/>
          <p:cNvSpPr>
            <a:spLocks noGrp="1"/>
          </p:cNvSpPr>
          <p:nvPr>
            <p:ph type="title"/>
          </p:nvPr>
        </p:nvSpPr>
        <p:spPr>
          <a:xfrm>
            <a:off x="719908" y="519000"/>
            <a:ext cx="21599654" cy="1100967"/>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4" name="页脚占位符 3"/>
          <p:cNvSpPr>
            <a:spLocks noGrp="1"/>
          </p:cNvSpPr>
          <p:nvPr>
            <p:ph type="ftr" sz="quarter" idx="11"/>
          </p:nvPr>
        </p:nvSpPr>
        <p:spPr>
          <a:xfrm>
            <a:off x="8411811" y="12012001"/>
            <a:ext cx="14087750" cy="690000"/>
          </a:xfrm>
          <a:prstGeom prst="rect">
            <a:avLst/>
          </a:prstGeom>
        </p:spPr>
        <p:txBody>
          <a:bodyPr/>
          <a:lstStyle/>
          <a:p>
            <a:r>
              <a:rPr lang="zh-CN" altLang="en-US"/>
              <a:t>页面制作</a:t>
            </a:r>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
          </p:nvPr>
        </p:nvSpPr>
        <p:spPr>
          <a:xfrm>
            <a:off x="719908" y="4701007"/>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3"/>
          <p:cNvSpPr>
            <a:spLocks noGrp="1"/>
          </p:cNvSpPr>
          <p:nvPr>
            <p:ph type="body" sz="half" idx="2"/>
          </p:nvPr>
        </p:nvSpPr>
        <p:spPr>
          <a:xfrm>
            <a:off x="719908" y="1889968"/>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上2图下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日期占位符 3"/>
          <p:cNvSpPr>
            <a:spLocks noGrp="1"/>
          </p:cNvSpPr>
          <p:nvPr>
            <p:ph type="dt" sz="half" idx="10"/>
          </p:nvPr>
        </p:nvSpPr>
        <p:spPr>
          <a:xfrm>
            <a:off x="1151974" y="12012001"/>
            <a:ext cx="5375876" cy="690000"/>
          </a:xfrm>
        </p:spPr>
        <p:txBody>
          <a:bodyPr/>
          <a:lstStyle/>
          <a:p>
            <a:fld id="{A5500BB1-14CC-4B6E-B0FC-82131E108CCA}" type="datetime1">
              <a:rPr lang="zh-CN" altLang="en-US" smtClean="0"/>
              <a:t>2019/7/13</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图片占位符 2"/>
          <p:cNvSpPr>
            <a:spLocks noGrp="1"/>
          </p:cNvSpPr>
          <p:nvPr>
            <p:ph type="pic" idx="1"/>
          </p:nvPr>
        </p:nvSpPr>
        <p:spPr>
          <a:xfrm>
            <a:off x="719908" y="1889971"/>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3"/>
          </p:nvPr>
        </p:nvSpPr>
        <p:spPr>
          <a:xfrm>
            <a:off x="11519735" y="1889971"/>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文本占位符 3"/>
          <p:cNvSpPr>
            <a:spLocks noGrp="1"/>
          </p:cNvSpPr>
          <p:nvPr>
            <p:ph type="body" sz="half" idx="2"/>
          </p:nvPr>
        </p:nvSpPr>
        <p:spPr>
          <a:xfrm>
            <a:off x="719908" y="8100011"/>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上文下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
          </p:nvPr>
        </p:nvSpPr>
        <p:spPr>
          <a:xfrm>
            <a:off x="719908" y="5669997"/>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图片占位符 2"/>
          <p:cNvSpPr>
            <a:spLocks noGrp="1"/>
          </p:cNvSpPr>
          <p:nvPr>
            <p:ph type="pic" idx="13"/>
          </p:nvPr>
        </p:nvSpPr>
        <p:spPr>
          <a:xfrm>
            <a:off x="11519735" y="5669997"/>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文本占位符 3"/>
          <p:cNvSpPr>
            <a:spLocks noGrp="1"/>
          </p:cNvSpPr>
          <p:nvPr>
            <p:ph type="body" sz="half" idx="2"/>
          </p:nvPr>
        </p:nvSpPr>
        <p:spPr>
          <a:xfrm>
            <a:off x="719908" y="1889968"/>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t>2019/7/13</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t>2019/7/13</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pic>
        <p:nvPicPr>
          <p:cNvPr id="445" name="图片 444"/>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
        <p:nvSpPr>
          <p:cNvPr id="4" name="标题 1"/>
          <p:cNvSpPr>
            <a:spLocks noGrp="1"/>
          </p:cNvSpPr>
          <p:nvPr>
            <p:ph type="title"/>
          </p:nvPr>
        </p:nvSpPr>
        <p:spPr>
          <a:xfrm>
            <a:off x="719908" y="519000"/>
            <a:ext cx="21599654" cy="1100967"/>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2676" t="13262" r="34397" b="22052"/>
          <a:stretch>
            <a:fillRect/>
          </a:stretch>
        </p:blipFill>
        <p:spPr>
          <a:xfrm>
            <a:off x="0" y="0"/>
            <a:ext cx="23039471" cy="1295999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列，左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2"/>
          <p:cNvSpPr>
            <a:spLocks noGrp="1"/>
          </p:cNvSpPr>
          <p:nvPr>
            <p:ph type="body" idx="14"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a:prstGeom prst="rect">
            <a:avLst/>
          </a:prstGeom>
        </p:spPr>
        <p:txBody>
          <a:bodyPr/>
          <a:lstStyle/>
          <a:p>
            <a:fld id="{B1C1A7AE-E083-43D4-BF21-3A103874AE37}" type="datetime1">
              <a:rPr lang="zh-CN" altLang="en-US" smtClean="0"/>
              <a:t>2019/7/13</a:t>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t>2019/7/13</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4089600" cy="360000"/>
          </a:xfrm>
          <a:prstGeom prst="rect">
            <a:avLst/>
          </a:prstGeom>
        </p:spPr>
        <p:txBody>
          <a:bodyPr/>
          <a:lstStyle/>
          <a:p>
            <a:fld id="{B1C1A7AE-E083-43D4-BF21-3A103874AE37}" type="datetime1">
              <a:rPr lang="zh-CN" altLang="en-US" smtClean="0"/>
              <a:t>2019/7/13</a:t>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t>2019/7/13</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正文版式">
    <p:spTree>
      <p:nvGrpSpPr>
        <p:cNvPr id="1" name=""/>
        <p:cNvGrpSpPr/>
        <p:nvPr/>
      </p:nvGrpSpPr>
      <p:grpSpPr>
        <a:xfrm>
          <a:off x="0" y="0"/>
          <a:ext cx="0" cy="0"/>
          <a:chOff x="0" y="0"/>
          <a:chExt cx="0" cy="0"/>
        </a:xfrm>
      </p:grpSpPr>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pic>
        <p:nvPicPr>
          <p:cNvPr id="12" name="图片 1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 y="12348000"/>
            <a:ext cx="4089600" cy="3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3" name="标题占位符 1"/>
          <p:cNvSpPr>
            <a:spLocks noGrp="1"/>
          </p:cNvSpPr>
          <p:nvPr>
            <p:ph type="title" hasCustomPrompt="1"/>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单击此处编辑标题样式</a:t>
            </a:r>
          </a:p>
        </p:txBody>
      </p:sp>
      <p:sp>
        <p:nvSpPr>
          <p:cNvPr id="4" name="矩形 3"/>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pic>
        <p:nvPicPr>
          <p:cNvPr id="5" name="图片 4"/>
          <p:cNvPicPr/>
          <p:nvPr userDrawn="1"/>
        </p:nvPicPr>
        <p:blipFill>
          <a:blip r:embed="rId2">
            <a:extLst>
              <a:ext uri="{28A0092B-C50C-407E-A947-70E740481C1C}">
                <a14:useLocalDpi xmlns:a14="http://schemas.microsoft.com/office/drawing/2010/main" val="0"/>
              </a:ext>
            </a:extLst>
          </a:blip>
          <a:stretch>
            <a:fillRect/>
          </a:stretch>
        </p:blipFill>
        <p:spPr>
          <a:xfrm>
            <a:off x="720000" y="12348000"/>
            <a:ext cx="4089600" cy="360000"/>
          </a:xfrm>
          <a:prstGeom prst="rect">
            <a:avLst/>
          </a:prstGeom>
        </p:spPr>
      </p:pic>
      <p:sp>
        <p:nvSpPr>
          <p:cNvPr id="10" name="文本占位符 8"/>
          <p:cNvSpPr>
            <a:spLocks noGrp="1"/>
          </p:cNvSpPr>
          <p:nvPr>
            <p:ph type="body" sz="quarter" idx="11" hasCustomPrompt="1"/>
          </p:nvPr>
        </p:nvSpPr>
        <p:spPr>
          <a:xfrm>
            <a:off x="5279837" y="5760000"/>
            <a:ext cx="12019004" cy="1027974"/>
          </a:xfrm>
          <a:prstGeom prst="rect">
            <a:avLst/>
          </a:prstGeom>
          <a:noFill/>
        </p:spPr>
        <p:txBody>
          <a:bodyPr wrap="square" rtlCol="0">
            <a:spAutoFit/>
          </a:bodyPr>
          <a:lstStyle>
            <a:lvl1pPr marL="609600" indent="-609600">
              <a:buClr>
                <a:srgbClr val="1577BA"/>
              </a:buClr>
              <a:buFont typeface="Wingdings" panose="05000000000000000000" pitchFamily="2" charset="2"/>
              <a:buChar char="n"/>
              <a:defRPr lang="zh-CN" altLang="en-US" sz="4535" dirty="0">
                <a:latin typeface="思源黑体 CN Medium" panose="020B0600000000000000" charset="-122"/>
                <a:ea typeface="思源黑体 CN Medium" panose="020B0600000000000000" charset="-122"/>
              </a:defRPr>
            </a:lvl1pPr>
          </a:lstStyle>
          <a:p>
            <a:pPr marL="609600" indent="-609600">
              <a:buClr>
                <a:srgbClr val="1577BA"/>
              </a:buClr>
              <a:buFont typeface="Wingdings" panose="05000000000000000000" pitchFamily="2" charset="2"/>
              <a:buChar char="n"/>
            </a:pPr>
            <a:r>
              <a:rPr lang="zh-CN" altLang="en-US" sz="4535" dirty="0">
                <a:solidFill>
                  <a:schemeClr val="tx1"/>
                </a:solidFill>
                <a:latin typeface="思源黑体 CN Medium" panose="020B0600000000000000" charset="-122"/>
                <a:ea typeface="思源黑体 CN Medium" panose="020B0600000000000000" charset="-122"/>
                <a:sym typeface="+mn-ea"/>
              </a:rPr>
              <a:t> 母版已经空格了无需再增加空格</a:t>
            </a:r>
            <a:endParaRPr lang="zh-CN" altLang="en-US" sz="4535" dirty="0">
              <a:solidFill>
                <a:schemeClr val="tx1"/>
              </a:solidFill>
              <a:latin typeface="思源黑体 CN Medium" panose="020B0600000000000000" charset="-122"/>
              <a:ea typeface="思源黑体 CN Medium" panose="020B0600000000000000" charset="-122"/>
            </a:endParaRPr>
          </a:p>
        </p:txBody>
      </p:sp>
      <p:sp>
        <p:nvSpPr>
          <p:cNvPr id="11" name="文本占位符 8"/>
          <p:cNvSpPr>
            <a:spLocks noGrp="1"/>
          </p:cNvSpPr>
          <p:nvPr>
            <p:ph type="body" sz="quarter" idx="12" hasCustomPrompt="1"/>
          </p:nvPr>
        </p:nvSpPr>
        <p:spPr>
          <a:xfrm>
            <a:off x="5279837" y="7437600"/>
            <a:ext cx="12019004" cy="1027974"/>
          </a:xfrm>
          <a:prstGeom prst="rect">
            <a:avLst/>
          </a:prstGeom>
          <a:noFill/>
        </p:spPr>
        <p:txBody>
          <a:bodyPr wrap="square" rtlCol="0">
            <a:spAutoFit/>
          </a:bodyPr>
          <a:lstStyle>
            <a:lvl1pPr marL="609600" indent="-609600">
              <a:buClr>
                <a:srgbClr val="1577BA"/>
              </a:buClr>
              <a:buFont typeface="Wingdings" panose="05000000000000000000" pitchFamily="2" charset="2"/>
              <a:buChar char="n"/>
              <a:defRPr lang="zh-CN" altLang="en-US" sz="4535" dirty="0">
                <a:latin typeface="思源黑体 CN Medium" panose="020B0600000000000000" charset="-122"/>
                <a:ea typeface="思源黑体 CN Medium" panose="020B0600000000000000" charset="-122"/>
              </a:defRPr>
            </a:lvl1pPr>
          </a:lstStyle>
          <a:p>
            <a:pPr marL="609600" indent="-609600">
              <a:buClr>
                <a:srgbClr val="1577BA"/>
              </a:buClr>
              <a:buFont typeface="Wingdings" panose="05000000000000000000" pitchFamily="2" charset="2"/>
              <a:buChar char="n"/>
            </a:pPr>
            <a:r>
              <a:rPr lang="zh-CN" altLang="en-US" sz="4535" dirty="0">
                <a:solidFill>
                  <a:schemeClr val="tx1"/>
                </a:solidFill>
                <a:latin typeface="思源黑体 CN Medium" panose="020B0600000000000000" charset="-122"/>
                <a:ea typeface="思源黑体 CN Medium" panose="020B0600000000000000" charset="-122"/>
                <a:sym typeface="+mn-ea"/>
              </a:rPr>
              <a:t> 母版已经空格了无需再增加空格</a:t>
            </a:r>
            <a:endParaRPr lang="zh-CN" altLang="en-US" sz="4535" dirty="0">
              <a:solidFill>
                <a:schemeClr val="tx1"/>
              </a:solidFill>
              <a:latin typeface="思源黑体 CN Medium" panose="020B0600000000000000" charset="-122"/>
              <a:ea typeface="思源黑体 CN Medium" panose="020B0600000000000000" charset="-122"/>
            </a:endParaRPr>
          </a:p>
        </p:txBody>
      </p:sp>
      <p:sp>
        <p:nvSpPr>
          <p:cNvPr id="8" name="文本占位符 8"/>
          <p:cNvSpPr>
            <a:spLocks noGrp="1"/>
          </p:cNvSpPr>
          <p:nvPr>
            <p:ph type="body" sz="quarter" idx="13" hasCustomPrompt="1"/>
          </p:nvPr>
        </p:nvSpPr>
        <p:spPr>
          <a:xfrm>
            <a:off x="5279837" y="4078800"/>
            <a:ext cx="12019004" cy="1027974"/>
          </a:xfrm>
          <a:prstGeom prst="rect">
            <a:avLst/>
          </a:prstGeom>
          <a:noFill/>
        </p:spPr>
        <p:txBody>
          <a:bodyPr wrap="square" rtlCol="0">
            <a:spAutoFit/>
          </a:bodyPr>
          <a:lstStyle>
            <a:lvl1pPr marL="609600" indent="-609600">
              <a:buClr>
                <a:srgbClr val="1577BA"/>
              </a:buClr>
              <a:buFont typeface="Wingdings" panose="05000000000000000000" pitchFamily="2" charset="2"/>
              <a:buChar char="n"/>
              <a:defRPr lang="zh-CN" altLang="en-US" sz="4535" dirty="0">
                <a:latin typeface="思源黑体 CN Medium" panose="020B0600000000000000" charset="-122"/>
                <a:ea typeface="思源黑体 CN Medium" panose="020B0600000000000000" charset="-122"/>
              </a:defRPr>
            </a:lvl1pPr>
          </a:lstStyle>
          <a:p>
            <a:pPr marL="609600" indent="-609600">
              <a:buClr>
                <a:srgbClr val="1577BA"/>
              </a:buClr>
              <a:buFont typeface="Wingdings" panose="05000000000000000000" pitchFamily="2" charset="2"/>
              <a:buChar char="n"/>
            </a:pPr>
            <a:r>
              <a:rPr lang="zh-CN" altLang="en-US" sz="4535" dirty="0">
                <a:solidFill>
                  <a:schemeClr val="tx1"/>
                </a:solidFill>
                <a:latin typeface="思源黑体 CN Medium" panose="020B0600000000000000" charset="-122"/>
                <a:ea typeface="思源黑体 CN Medium" panose="020B0600000000000000" charset="-122"/>
                <a:sym typeface="+mn-ea"/>
              </a:rPr>
              <a:t> 母版已经空格了无需再增加空格</a:t>
            </a:r>
            <a:endParaRPr lang="zh-CN" altLang="en-US" sz="4535" dirty="0">
              <a:solidFill>
                <a:schemeClr val="tx1"/>
              </a:solidFill>
              <a:latin typeface="思源黑体 CN Medium" panose="020B0600000000000000" charset="-122"/>
              <a:ea typeface="思源黑体 CN Medium" panose="020B0600000000000000" charset="-122"/>
            </a:endParaRP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正文版式">
    <p:spTree>
      <p:nvGrpSpPr>
        <p:cNvPr id="1" name=""/>
        <p:cNvGrpSpPr/>
        <p:nvPr/>
      </p:nvGrpSpPr>
      <p:grpSpPr>
        <a:xfrm>
          <a:off x="0" y="0"/>
          <a:ext cx="0" cy="0"/>
          <a:chOff x="0" y="0"/>
          <a:chExt cx="0" cy="0"/>
        </a:xfrm>
      </p:grpSpPr>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hasCustomPrompt="1"/>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单击此处编辑标题样式</a:t>
            </a:r>
          </a:p>
        </p:txBody>
      </p:sp>
      <p:pic>
        <p:nvPicPr>
          <p:cNvPr id="12" name="图片 11"/>
          <p:cNvPicPr/>
          <p:nvPr userDrawn="1"/>
        </p:nvPicPr>
        <p:blipFill>
          <a:blip r:embed="rId2">
            <a:extLst>
              <a:ext uri="{28A0092B-C50C-407E-A947-70E740481C1C}">
                <a14:useLocalDpi xmlns:a14="http://schemas.microsoft.com/office/drawing/2010/main" val="0"/>
              </a:ext>
            </a:extLst>
          </a:blip>
          <a:stretch>
            <a:fillRect/>
          </a:stretch>
        </p:blipFill>
        <p:spPr>
          <a:xfrm>
            <a:off x="720000" y="12348000"/>
            <a:ext cx="4089600" cy="360000"/>
          </a:xfrm>
          <a:prstGeom prst="rect">
            <a:avLst/>
          </a:prstGeom>
        </p:spPr>
      </p:pic>
      <p:sp>
        <p:nvSpPr>
          <p:cNvPr id="6" name="文本占位符 10"/>
          <p:cNvSpPr>
            <a:spLocks noGrp="1"/>
          </p:cNvSpPr>
          <p:nvPr>
            <p:ph type="body" sz="quarter" idx="12" hasCustomPrompt="1"/>
          </p:nvPr>
        </p:nvSpPr>
        <p:spPr>
          <a:xfrm>
            <a:off x="1695662" y="2232004"/>
            <a:ext cx="19648063" cy="9828172"/>
          </a:xfrm>
          <a:prstGeom prst="rect">
            <a:avLst/>
          </a:prstGeom>
        </p:spPr>
        <p:txBody>
          <a:bodyPr/>
          <a:lstStyle>
            <a:lvl1pPr marL="863600" indent="-863600">
              <a:buClr>
                <a:srgbClr val="1577BA"/>
              </a:buClr>
              <a:buFont typeface="Arial" panose="020B0604020202020204" pitchFamily="34" charset="0"/>
              <a:buChar char="•"/>
              <a:defRPr lang="zh-CN" altLang="en-US" sz="6400" b="0" kern="1200" dirty="0" smtClean="0">
                <a:solidFill>
                  <a:srgbClr val="1577BA"/>
                </a:solidFill>
                <a:latin typeface="思源黑体 CN Normal" panose="020B0400000000000000" charset="-122"/>
                <a:ea typeface="思源黑体 CN Normal" panose="020B0400000000000000" charset="-122"/>
                <a:cs typeface="+mn-cs"/>
              </a:defRPr>
            </a:lvl1pPr>
            <a:lvl2pPr>
              <a:defRPr sz="4800"/>
            </a:lvl2pPr>
          </a:lstStyle>
          <a:p>
            <a:pPr marL="863600" lvl="0" indent="-863600" algn="l" defTabSz="2303780" rtl="0" eaLnBrk="1" latinLnBrk="0" hangingPunct="1">
              <a:lnSpc>
                <a:spcPct val="150000"/>
              </a:lnSpc>
              <a:spcBef>
                <a:spcPts val="245"/>
              </a:spcBef>
              <a:buFont typeface="Arial" panose="020B0604020202020204" pitchFamily="34" charset="0"/>
              <a:buChar char="•"/>
            </a:pPr>
            <a:r>
              <a:rPr lang="zh-CN" altLang="en-US" dirty="0"/>
              <a:t>编辑文本样式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列，右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1" name="文本占位符 2"/>
          <p:cNvSpPr>
            <a:spLocks noGrp="1"/>
          </p:cNvSpPr>
          <p:nvPr>
            <p:ph type="body" idx="14"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10" name="内容占位符 2"/>
          <p:cNvSpPr>
            <a:spLocks noGrp="1"/>
          </p:cNvSpPr>
          <p:nvPr>
            <p:ph sz="half" idx="1"/>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3"/>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列，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p>
        </p:txBody>
      </p:sp>
      <p:sp>
        <p:nvSpPr>
          <p:cNvPr id="3"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4"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1151974" y="12012001"/>
            <a:ext cx="5375876" cy="690000"/>
          </a:xfrm>
        </p:spPr>
        <p:txBody>
          <a:bodyPr/>
          <a:lstStyle/>
          <a:p>
            <a:fld id="{130DA29C-0567-47A7-BFD2-B939BD2FE0C6}" type="datetime1">
              <a:rPr lang="zh-CN" altLang="en-US" smtClean="0"/>
              <a:t>2019/7/13</a:t>
            </a:fld>
            <a:endParaRPr lang="zh-CN" altLang="en-US"/>
          </a:p>
        </p:txBody>
      </p:sp>
      <p:sp>
        <p:nvSpPr>
          <p:cNvPr id="9" name="灯片编号占位符 8"/>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0" name="文本占位符 2"/>
          <p:cNvSpPr>
            <a:spLocks noGrp="1"/>
          </p:cNvSpPr>
          <p:nvPr>
            <p:ph type="body" idx="13"/>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4"/>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7" name="内容占位符 3"/>
          <p:cNvSpPr>
            <a:spLocks noGrp="1"/>
          </p:cNvSpPr>
          <p:nvPr>
            <p:ph sz="half" idx="2"/>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9" name="文本占位符 2"/>
          <p:cNvSpPr>
            <a:spLocks noGrp="1"/>
          </p:cNvSpPr>
          <p:nvPr>
            <p:ph type="body" idx="13"/>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0" name="内容占位符 3"/>
          <p:cNvSpPr>
            <a:spLocks noGrp="1"/>
          </p:cNvSpPr>
          <p:nvPr>
            <p:ph sz="half" idx="14"/>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1"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2"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4"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6000">
                <a:solidFill>
                  <a:srgbClr val="1577BA"/>
                </a:solidFill>
              </a:defRPr>
            </a:lvl1p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7"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列，右列标题">
    <p:spTree>
      <p:nvGrpSpPr>
        <p:cNvPr id="1" name=""/>
        <p:cNvGrpSpPr/>
        <p:nvPr/>
      </p:nvGrpSpPr>
      <p:grpSpPr>
        <a:xfrm>
          <a:off x="0" y="0"/>
          <a:ext cx="0" cy="0"/>
          <a:chOff x="0" y="0"/>
          <a:chExt cx="0" cy="0"/>
        </a:xfrm>
      </p:grpSpPr>
      <p:sp>
        <p:nvSpPr>
          <p:cNvPr id="2" name="标题 1"/>
          <p:cNvSpPr>
            <a:spLocks noGrp="1"/>
          </p:cNvSpPr>
          <p:nvPr>
            <p:ph type="title"/>
          </p:nvPr>
        </p:nvSpPr>
        <p:spPr>
          <a:xfrm>
            <a:off x="719907" y="518997"/>
            <a:ext cx="21599654" cy="1100967"/>
          </a:xfrm>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列，右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2019/7/13</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0"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719908" y="2024969"/>
            <a:ext cx="21599654" cy="955203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图片 4"/>
          <p:cNvPicPr/>
          <p:nvPr userDrawn="1"/>
        </p:nvPicPr>
        <p:blipFill>
          <a:blip r:embed="rId40">
            <a:extLst>
              <a:ext uri="{28A0092B-C50C-407E-A947-70E740481C1C}">
                <a14:useLocalDpi xmlns:a14="http://schemas.microsoft.com/office/drawing/2010/main" val="0"/>
              </a:ext>
            </a:extLst>
          </a:blip>
          <a:stretch>
            <a:fillRect/>
          </a:stretch>
        </p:blipFill>
        <p:spPr>
          <a:xfrm>
            <a:off x="719907" y="12348000"/>
            <a:ext cx="4089600"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p:titleStyle>
    <p:bodyStyle>
      <a:lvl1pPr marL="863600" indent="-863600" algn="l" defTabSz="2303145" rtl="0" eaLnBrk="1" latinLnBrk="0" hangingPunct="1">
        <a:lnSpc>
          <a:spcPct val="150000"/>
        </a:lnSpc>
        <a:spcBef>
          <a:spcPts val="245"/>
        </a:spcBef>
        <a:buFont typeface="Arial" panose="020B0604020202020204" pitchFamily="34" charset="0"/>
        <a:buChar char="•"/>
        <a:defRPr sz="6045" b="0" kern="1200">
          <a:solidFill>
            <a:schemeClr val="tx1"/>
          </a:solidFill>
          <a:latin typeface="思源黑体 CN Normal" panose="020B0400000000000000" charset="-122"/>
          <a:ea typeface="思源黑体 CN Normal" panose="020B0400000000000000" charset="-122"/>
          <a:cs typeface="+mn-cs"/>
        </a:defRPr>
      </a:lvl1pPr>
      <a:lvl2pPr marL="1871980" indent="-71945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2pPr>
      <a:lvl3pPr marL="288036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3pPr>
      <a:lvl4pPr marL="4031615"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4pPr>
      <a:lvl5pPr marL="518414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5pPr>
      <a:lvl6pPr marL="6335395"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6pPr>
      <a:lvl7pPr marL="748792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7pPr>
      <a:lvl8pPr marL="863981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8pPr>
      <a:lvl9pPr marL="979170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9pPr>
    </p:bodyStyle>
    <p:otherStyle>
      <a:defPPr>
        <a:defRPr lang="zh-CN"/>
      </a:defPPr>
      <a:lvl1pPr marL="0" algn="l" defTabSz="2303145" rtl="0" eaLnBrk="1" latinLnBrk="0" hangingPunct="1">
        <a:defRPr sz="4535" kern="1200">
          <a:solidFill>
            <a:schemeClr val="tx1"/>
          </a:solidFill>
          <a:latin typeface="+mn-lt"/>
          <a:ea typeface="+mn-ea"/>
          <a:cs typeface="+mn-cs"/>
        </a:defRPr>
      </a:lvl1pPr>
      <a:lvl2pPr marL="1152525" algn="l" defTabSz="2303145" rtl="0" eaLnBrk="1" latinLnBrk="0" hangingPunct="1">
        <a:defRPr sz="4535" kern="1200">
          <a:solidFill>
            <a:schemeClr val="tx1"/>
          </a:solidFill>
          <a:latin typeface="+mn-lt"/>
          <a:ea typeface="+mn-ea"/>
          <a:cs typeface="+mn-cs"/>
        </a:defRPr>
      </a:lvl2pPr>
      <a:lvl3pPr marL="2303780" algn="l" defTabSz="2303145" rtl="0" eaLnBrk="1" latinLnBrk="0" hangingPunct="1">
        <a:defRPr sz="4535" kern="1200">
          <a:solidFill>
            <a:schemeClr val="tx1"/>
          </a:solidFill>
          <a:latin typeface="+mn-lt"/>
          <a:ea typeface="+mn-ea"/>
          <a:cs typeface="+mn-cs"/>
        </a:defRPr>
      </a:lvl3pPr>
      <a:lvl4pPr marL="3456305" algn="l" defTabSz="2303145" rtl="0" eaLnBrk="1" latinLnBrk="0" hangingPunct="1">
        <a:defRPr sz="4535" kern="1200">
          <a:solidFill>
            <a:schemeClr val="tx1"/>
          </a:solidFill>
          <a:latin typeface="+mn-lt"/>
          <a:ea typeface="+mn-ea"/>
          <a:cs typeface="+mn-cs"/>
        </a:defRPr>
      </a:lvl4pPr>
      <a:lvl5pPr marL="4608195" algn="l" defTabSz="2303145" rtl="0" eaLnBrk="1" latinLnBrk="0" hangingPunct="1">
        <a:defRPr sz="4535" kern="1200">
          <a:solidFill>
            <a:schemeClr val="tx1"/>
          </a:solidFill>
          <a:latin typeface="+mn-lt"/>
          <a:ea typeface="+mn-ea"/>
          <a:cs typeface="+mn-cs"/>
        </a:defRPr>
      </a:lvl5pPr>
      <a:lvl6pPr marL="5759450" algn="l" defTabSz="2303145" rtl="0" eaLnBrk="1" latinLnBrk="0" hangingPunct="1">
        <a:defRPr sz="4535" kern="1200">
          <a:solidFill>
            <a:schemeClr val="tx1"/>
          </a:solidFill>
          <a:latin typeface="+mn-lt"/>
          <a:ea typeface="+mn-ea"/>
          <a:cs typeface="+mn-cs"/>
        </a:defRPr>
      </a:lvl6pPr>
      <a:lvl7pPr marL="6911975" algn="l" defTabSz="2303145" rtl="0" eaLnBrk="1" latinLnBrk="0" hangingPunct="1">
        <a:defRPr sz="4535" kern="1200">
          <a:solidFill>
            <a:schemeClr val="tx1"/>
          </a:solidFill>
          <a:latin typeface="+mn-lt"/>
          <a:ea typeface="+mn-ea"/>
          <a:cs typeface="+mn-cs"/>
        </a:defRPr>
      </a:lvl7pPr>
      <a:lvl8pPr marL="8063230" algn="l" defTabSz="2303145" rtl="0" eaLnBrk="1" latinLnBrk="0" hangingPunct="1">
        <a:defRPr sz="4535" kern="1200">
          <a:solidFill>
            <a:schemeClr val="tx1"/>
          </a:solidFill>
          <a:latin typeface="+mn-lt"/>
          <a:ea typeface="+mn-ea"/>
          <a:cs typeface="+mn-cs"/>
        </a:defRPr>
      </a:lvl8pPr>
      <a:lvl9pPr marL="9215755" algn="l" defTabSz="2303145" rtl="0" eaLnBrk="1" latinLnBrk="0" hangingPunct="1">
        <a:defRPr sz="45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6.xml"/><Relationship Id="rId5" Type="http://schemas.openxmlformats.org/officeDocument/2006/relationships/image" Target="../media/image11.jpe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36.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3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36.xml"/><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36.xml"/><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7.png"/><Relationship Id="rId1" Type="http://schemas.openxmlformats.org/officeDocument/2006/relationships/slideLayout" Target="../slideLayouts/slideLayout36.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srcRect l="2676" t="13262" r="34397" b="22052"/>
          <a:stretch>
            <a:fillRect/>
          </a:stretch>
        </p:blipFill>
        <p:spPr>
          <a:xfrm>
            <a:off x="-70939" y="0"/>
            <a:ext cx="23039471" cy="11922850"/>
          </a:xfrm>
          <a:prstGeom prst="rect">
            <a:avLst/>
          </a:prstGeom>
        </p:spPr>
      </p:pic>
      <p:sp>
        <p:nvSpPr>
          <p:cNvPr id="5" name="流程图: 过程 4"/>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8" name="组合 7"/>
          <p:cNvGrpSpPr/>
          <p:nvPr/>
        </p:nvGrpSpPr>
        <p:grpSpPr>
          <a:xfrm>
            <a:off x="1811094" y="4689104"/>
            <a:ext cx="19507199" cy="2561253"/>
            <a:chOff x="5266365" y="4481724"/>
            <a:chExt cx="13633330" cy="2561253"/>
          </a:xfrm>
        </p:grpSpPr>
        <p:sp>
          <p:nvSpPr>
            <p:cNvPr id="9" name="TextBox 29"/>
            <p:cNvSpPr txBox="1"/>
            <p:nvPr/>
          </p:nvSpPr>
          <p:spPr>
            <a:xfrm>
              <a:off x="5266365" y="4481724"/>
              <a:ext cx="13633330" cy="1585153"/>
            </a:xfrm>
            <a:prstGeom prst="rect">
              <a:avLst/>
            </a:prstGeom>
            <a:noFill/>
          </p:spPr>
          <p:txBody>
            <a:bodyPr wrap="square" rtlCol="0" anchor="t" anchorCtr="0">
              <a:noAutofit/>
            </a:bodyPr>
            <a:lstStyle/>
            <a:p>
              <a:pPr algn="ctr">
                <a:lnSpc>
                  <a:spcPct val="105000"/>
                </a:lnSpc>
              </a:pPr>
              <a:r>
                <a:rPr lang="en-US" altLang="zh-CN" sz="80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rPr>
                <a:t>《</a:t>
              </a:r>
              <a:r>
                <a:rPr lang="zh-CN" altLang="en-US" sz="80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rPr>
                <a:t>前端高级开发工程师</a:t>
              </a:r>
              <a:r>
                <a:rPr lang="en-US" altLang="zh-CN" sz="80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rPr>
                <a:t>》</a:t>
              </a:r>
              <a:r>
                <a:rPr lang="zh-CN" altLang="en-US" sz="80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rPr>
                <a:t>微专业</a:t>
              </a:r>
            </a:p>
          </p:txBody>
        </p:sp>
        <p:sp>
          <p:nvSpPr>
            <p:cNvPr id="10" name="TextBox 53"/>
            <p:cNvSpPr txBox="1"/>
            <p:nvPr/>
          </p:nvSpPr>
          <p:spPr>
            <a:xfrm>
              <a:off x="6584080" y="6119647"/>
              <a:ext cx="10935000" cy="923330"/>
            </a:xfrm>
            <a:prstGeom prst="rect">
              <a:avLst/>
            </a:prstGeom>
            <a:noFill/>
          </p:spPr>
          <p:txBody>
            <a:bodyPr wrap="square" rtlCol="0">
              <a:spAutoFit/>
            </a:bodyPr>
            <a:lstStyle/>
            <a:p>
              <a:pPr algn="ctr"/>
              <a:r>
                <a:rPr lang="en-US" altLang="zh-CN" sz="5400" dirty="0">
                  <a:solidFill>
                    <a:srgbClr val="4D4D4D"/>
                  </a:solidFill>
                  <a:latin typeface="思源黑体 CN Bold" panose="020B0800000000000000" charset="-122"/>
                  <a:ea typeface="思源黑体 CN Bold" panose="020B0800000000000000" charset="-122"/>
                  <a:cs typeface="Noto Sans CJK SC Medium" charset="-122"/>
                </a:rPr>
                <a:t>Q2019039</a:t>
              </a:r>
              <a:r>
                <a:rPr lang="zh-CN" altLang="en-US" sz="5400" dirty="0">
                  <a:solidFill>
                    <a:srgbClr val="4D4D4D"/>
                  </a:solidFill>
                  <a:latin typeface="思源黑体 CN Bold" panose="020B0800000000000000" charset="-122"/>
                  <a:ea typeface="思源黑体 CN Bold" panose="020B0800000000000000" charset="-122"/>
                  <a:cs typeface="Noto Sans CJK SC Medium" charset="-122"/>
                </a:rPr>
                <a:t>次直播课</a:t>
              </a:r>
            </a:p>
          </p:txBody>
        </p:sp>
      </p:grpSp>
      <p:grpSp>
        <p:nvGrpSpPr>
          <p:cNvPr id="11" name="组合 10"/>
          <p:cNvGrpSpPr/>
          <p:nvPr/>
        </p:nvGrpSpPr>
        <p:grpSpPr>
          <a:xfrm>
            <a:off x="701975" y="12150175"/>
            <a:ext cx="4697719" cy="415832"/>
            <a:chOff x="7733871" y="10770757"/>
            <a:chExt cx="6896570" cy="610470"/>
          </a:xfrm>
        </p:grpSpPr>
        <p:pic>
          <p:nvPicPr>
            <p:cNvPr id="12" name="网易云课堂logo.png" descr="网易云课堂logo.png"/>
            <p:cNvPicPr>
              <a:picLocks noChangeAspect="1"/>
            </p:cNvPicPr>
            <p:nvPr/>
          </p:nvPicPr>
          <p:blipFill>
            <a:blip r:embed="rId4"/>
            <a:stretch>
              <a:fillRect/>
            </a:stretch>
          </p:blipFill>
          <p:spPr>
            <a:xfrm>
              <a:off x="7733871" y="10770757"/>
              <a:ext cx="3730635" cy="610470"/>
            </a:xfrm>
            <a:prstGeom prst="rect">
              <a:avLst/>
            </a:prstGeom>
            <a:ln w="12700">
              <a:miter lim="400000"/>
              <a:headEnd/>
              <a:tailEnd/>
            </a:ln>
          </p:spPr>
        </p:pic>
        <p:sp>
          <p:nvSpPr>
            <p:cNvPr id="13"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a:endParaRPr dirty="0"/>
            </a:p>
          </p:txBody>
        </p:sp>
        <p:pic>
          <p:nvPicPr>
            <p:cNvPr id="14" name="图片 13" descr="图片 2"/>
            <p:cNvPicPr>
              <a:picLocks noChangeAspect="1"/>
            </p:cNvPicPr>
            <p:nvPr/>
          </p:nvPicPr>
          <p:blipFill>
            <a:blip r:embed="rId5"/>
            <a:stretch>
              <a:fillRect/>
            </a:stretch>
          </p:blipFill>
          <p:spPr>
            <a:xfrm>
              <a:off x="12431590" y="10834162"/>
              <a:ext cx="2198851" cy="507932"/>
            </a:xfrm>
            <a:prstGeom prst="rect">
              <a:avLst/>
            </a:prstGeom>
            <a:ln w="12700">
              <a:miter lim="400000"/>
              <a:headEnd/>
              <a:tailEnd/>
            </a:ln>
          </p:spPr>
        </p:pic>
      </p:grpSp>
      <p:pic>
        <p:nvPicPr>
          <p:cNvPr id="1026" name="Picture 2" descr="C:\Users\Administrator\Desktop\mmexport1550983961555.jpg"/>
          <p:cNvPicPr>
            <a:picLocks noChangeAspect="1" noChangeArrowheads="1"/>
          </p:cNvPicPr>
          <p:nvPr/>
        </p:nvPicPr>
        <p:blipFill>
          <a:blip r:embed="rId6" cstate="print"/>
          <a:srcRect/>
          <a:stretch>
            <a:fillRect/>
          </a:stretch>
        </p:blipFill>
        <p:spPr bwMode="auto">
          <a:xfrm>
            <a:off x="4184694" y="1807436"/>
            <a:ext cx="14760000" cy="223636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D838A-58C8-43DB-896C-5DD06FB5587B}"/>
              </a:ext>
            </a:extLst>
          </p:cNvPr>
          <p:cNvSpPr>
            <a:spLocks noGrp="1"/>
          </p:cNvSpPr>
          <p:nvPr>
            <p:ph type="title"/>
          </p:nvPr>
        </p:nvSpPr>
        <p:spPr/>
        <p:txBody>
          <a:bodyPr/>
          <a:lstStyle/>
          <a:p>
            <a:r>
              <a:rPr lang="zh-CN" altLang="en-US" dirty="0"/>
              <a:t>动机</a:t>
            </a:r>
          </a:p>
        </p:txBody>
      </p:sp>
      <p:sp>
        <p:nvSpPr>
          <p:cNvPr id="4" name="矩形 3">
            <a:extLst>
              <a:ext uri="{FF2B5EF4-FFF2-40B4-BE49-F238E27FC236}">
                <a16:creationId xmlns:a16="http://schemas.microsoft.com/office/drawing/2014/main" id="{EF04CD58-B25B-44B4-A339-72648E3A3DA4}"/>
              </a:ext>
            </a:extLst>
          </p:cNvPr>
          <p:cNvSpPr/>
          <p:nvPr/>
        </p:nvSpPr>
        <p:spPr>
          <a:xfrm>
            <a:off x="2820974" y="3540715"/>
            <a:ext cx="17397441" cy="6391561"/>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en-US" altLang="zh-CN" sz="2800" dirty="0">
              <a:solidFill>
                <a:srgbClr val="000000"/>
              </a:solidFill>
              <a:latin typeface="思源黑体 CN Normal" panose="020B0400000000000000" charset="-122"/>
              <a:ea typeface="思源黑体 CN Normal" panose="020B0400000000000000" charset="-122"/>
            </a:endParaRPr>
          </a:p>
          <a:p>
            <a:pPr lvl="0">
              <a:lnSpc>
                <a:spcPct val="150000"/>
              </a:lnSpc>
            </a:pPr>
            <a:r>
              <a:rPr lang="zh-CN" altLang="en-US" sz="2800" dirty="0">
                <a:solidFill>
                  <a:srgbClr val="000000"/>
                </a:solidFill>
                <a:latin typeface="思源黑体 CN Normal" panose="020B0400000000000000" charset="-122"/>
                <a:ea typeface="思源黑体 CN Normal" panose="020B0400000000000000" charset="-122"/>
              </a:rPr>
              <a:t>单页应用开发日趋复杂，</a:t>
            </a:r>
            <a:r>
              <a:rPr lang="en-US" altLang="zh-CN" sz="2800" dirty="0">
                <a:solidFill>
                  <a:srgbClr val="000000"/>
                </a:solidFill>
                <a:latin typeface="思源黑体 CN Normal" panose="020B0400000000000000" charset="-122"/>
                <a:ea typeface="思源黑体 CN Normal" panose="020B0400000000000000" charset="-122"/>
              </a:rPr>
              <a:t>JavaScript </a:t>
            </a:r>
            <a:r>
              <a:rPr lang="zh-CN" altLang="en-US" sz="2800" dirty="0">
                <a:solidFill>
                  <a:srgbClr val="000000"/>
                </a:solidFill>
                <a:latin typeface="思源黑体 CN Normal" panose="020B0400000000000000" charset="-122"/>
                <a:ea typeface="思源黑体 CN Normal" panose="020B0400000000000000" charset="-122"/>
              </a:rPr>
              <a:t>需要管理比任何时候都要多的 </a:t>
            </a:r>
            <a:r>
              <a:rPr lang="en-US" altLang="zh-CN" sz="2800" dirty="0">
                <a:solidFill>
                  <a:srgbClr val="000000"/>
                </a:solidFill>
                <a:latin typeface="思源黑体 CN Normal" panose="020B0400000000000000" charset="-122"/>
                <a:ea typeface="思源黑体 CN Normal" panose="020B0400000000000000" charset="-122"/>
              </a:rPr>
              <a:t>state </a:t>
            </a:r>
            <a:r>
              <a:rPr lang="zh-CN" altLang="en-US" sz="2800" dirty="0">
                <a:solidFill>
                  <a:srgbClr val="000000"/>
                </a:solidFill>
                <a:latin typeface="思源黑体 CN Normal" panose="020B0400000000000000" charset="-122"/>
                <a:ea typeface="思源黑体 CN Normal" panose="020B0400000000000000" charset="-122"/>
              </a:rPr>
              <a:t>（状态）。</a:t>
            </a:r>
            <a:endParaRPr lang="en-US" altLang="zh-CN" sz="2800" dirty="0">
              <a:solidFill>
                <a:srgbClr val="000000"/>
              </a:solidFill>
              <a:latin typeface="思源黑体 CN Normal" panose="020B0400000000000000" charset="-122"/>
              <a:ea typeface="思源黑体 CN Normal" panose="020B0400000000000000" charset="-122"/>
            </a:endParaRPr>
          </a:p>
          <a:p>
            <a:pPr lvl="0">
              <a:lnSpc>
                <a:spcPct val="150000"/>
              </a:lnSpc>
            </a:pPr>
            <a:endParaRPr lang="en-US" altLang="zh-CN" sz="2800" dirty="0">
              <a:solidFill>
                <a:srgbClr val="000000"/>
              </a:solidFill>
              <a:latin typeface="思源黑体 CN Normal" panose="020B0400000000000000" charset="-122"/>
              <a:ea typeface="思源黑体 CN Normal" panose="020B0400000000000000" charset="-122"/>
            </a:endParaRPr>
          </a:p>
          <a:p>
            <a:pPr lvl="0">
              <a:lnSpc>
                <a:spcPct val="150000"/>
              </a:lnSpc>
            </a:pPr>
            <a:r>
              <a:rPr lang="zh-CN" altLang="en-US" sz="2800" dirty="0">
                <a:solidFill>
                  <a:srgbClr val="000000"/>
                </a:solidFill>
                <a:latin typeface="思源黑体 CN Normal" panose="020B0400000000000000" charset="-122"/>
                <a:ea typeface="思源黑体 CN Normal" panose="020B0400000000000000" charset="-122"/>
              </a:rPr>
              <a:t>这些 </a:t>
            </a:r>
            <a:r>
              <a:rPr lang="en-US" altLang="zh-CN" sz="2800" dirty="0">
                <a:solidFill>
                  <a:srgbClr val="000000"/>
                </a:solidFill>
                <a:latin typeface="思源黑体 CN Normal" panose="020B0400000000000000" charset="-122"/>
                <a:ea typeface="思源黑体 CN Normal" panose="020B0400000000000000" charset="-122"/>
              </a:rPr>
              <a:t>state </a:t>
            </a:r>
            <a:r>
              <a:rPr lang="zh-CN" altLang="en-US" sz="2800" dirty="0">
                <a:solidFill>
                  <a:srgbClr val="000000"/>
                </a:solidFill>
                <a:latin typeface="思源黑体 CN Normal" panose="020B0400000000000000" charset="-122"/>
                <a:ea typeface="思源黑体 CN Normal" panose="020B0400000000000000" charset="-122"/>
              </a:rPr>
              <a:t>可能包括服务器响应、缓存数据、本地生成尚未持久化到服务器的数据，也包括 </a:t>
            </a:r>
            <a:r>
              <a:rPr lang="en-US" altLang="zh-CN" sz="2800" dirty="0">
                <a:solidFill>
                  <a:srgbClr val="000000"/>
                </a:solidFill>
                <a:latin typeface="思源黑体 CN Normal" panose="020B0400000000000000" charset="-122"/>
                <a:ea typeface="思源黑体 CN Normal" panose="020B0400000000000000" charset="-122"/>
              </a:rPr>
              <a:t>UI </a:t>
            </a:r>
            <a:r>
              <a:rPr lang="zh-CN" altLang="en-US" sz="2800" dirty="0">
                <a:solidFill>
                  <a:srgbClr val="000000"/>
                </a:solidFill>
                <a:latin typeface="思源黑体 CN Normal" panose="020B0400000000000000" charset="-122"/>
                <a:ea typeface="思源黑体 CN Normal" panose="020B0400000000000000" charset="-122"/>
              </a:rPr>
              <a:t>状态，如激活的路由，被选中的标签，是否显示加载动效或者分页器等等。</a:t>
            </a:r>
            <a:endParaRPr lang="en-US" altLang="zh-CN" sz="2800" dirty="0">
              <a:solidFill>
                <a:srgbClr val="000000"/>
              </a:solidFill>
              <a:latin typeface="思源黑体 CN Normal" panose="020B0400000000000000" charset="-122"/>
              <a:ea typeface="思源黑体 CN Normal" panose="020B0400000000000000" charset="-122"/>
            </a:endParaRPr>
          </a:p>
          <a:p>
            <a:pPr lvl="0">
              <a:lnSpc>
                <a:spcPct val="150000"/>
              </a:lnSpc>
            </a:pPr>
            <a:endParaRPr lang="en-US" altLang="zh-CN" sz="2800" dirty="0">
              <a:solidFill>
                <a:srgbClr val="000000"/>
              </a:solidFill>
              <a:latin typeface="思源黑体 CN Normal" panose="020B0400000000000000" charset="-122"/>
              <a:ea typeface="思源黑体 CN Normal" panose="020B0400000000000000" charset="-122"/>
            </a:endParaRPr>
          </a:p>
          <a:p>
            <a:pPr lvl="0">
              <a:lnSpc>
                <a:spcPct val="150000"/>
              </a:lnSpc>
            </a:pPr>
            <a:r>
              <a:rPr lang="zh-CN" altLang="en-US" sz="2800" dirty="0">
                <a:solidFill>
                  <a:srgbClr val="000000"/>
                </a:solidFill>
                <a:latin typeface="思源黑体 CN Normal" panose="020B0400000000000000" charset="-122"/>
                <a:ea typeface="思源黑体 CN Normal" panose="020B0400000000000000" charset="-122"/>
              </a:rPr>
              <a:t>管理不断变化的 </a:t>
            </a:r>
            <a:r>
              <a:rPr lang="en-US" altLang="zh-CN" sz="2800" dirty="0">
                <a:solidFill>
                  <a:srgbClr val="000000"/>
                </a:solidFill>
                <a:latin typeface="思源黑体 CN Normal" panose="020B0400000000000000" charset="-122"/>
                <a:ea typeface="思源黑体 CN Normal" panose="020B0400000000000000" charset="-122"/>
              </a:rPr>
              <a:t>state </a:t>
            </a:r>
            <a:r>
              <a:rPr lang="zh-CN" altLang="en-US" sz="2800" dirty="0">
                <a:solidFill>
                  <a:srgbClr val="000000"/>
                </a:solidFill>
                <a:latin typeface="思源黑体 CN Normal" panose="020B0400000000000000" charset="-122"/>
                <a:ea typeface="思源黑体 CN Normal" panose="020B0400000000000000" charset="-122"/>
              </a:rPr>
              <a:t>非常困难。如果一个 </a:t>
            </a:r>
            <a:r>
              <a:rPr lang="en-US" altLang="zh-CN" sz="2800" dirty="0">
                <a:solidFill>
                  <a:srgbClr val="000000"/>
                </a:solidFill>
                <a:latin typeface="思源黑体 CN Normal" panose="020B0400000000000000" charset="-122"/>
                <a:ea typeface="思源黑体 CN Normal" panose="020B0400000000000000" charset="-122"/>
              </a:rPr>
              <a:t>model </a:t>
            </a:r>
            <a:r>
              <a:rPr lang="zh-CN" altLang="en-US" sz="2800" dirty="0">
                <a:solidFill>
                  <a:srgbClr val="000000"/>
                </a:solidFill>
                <a:latin typeface="思源黑体 CN Normal" panose="020B0400000000000000" charset="-122"/>
                <a:ea typeface="思源黑体 CN Normal" panose="020B0400000000000000" charset="-122"/>
              </a:rPr>
              <a:t>的变化会引起另一个 </a:t>
            </a:r>
            <a:r>
              <a:rPr lang="en-US" altLang="zh-CN" sz="2800" dirty="0">
                <a:solidFill>
                  <a:srgbClr val="000000"/>
                </a:solidFill>
                <a:latin typeface="思源黑体 CN Normal" panose="020B0400000000000000" charset="-122"/>
                <a:ea typeface="思源黑体 CN Normal" panose="020B0400000000000000" charset="-122"/>
              </a:rPr>
              <a:t>model </a:t>
            </a:r>
            <a:r>
              <a:rPr lang="zh-CN" altLang="en-US" sz="2800" dirty="0">
                <a:solidFill>
                  <a:srgbClr val="000000"/>
                </a:solidFill>
                <a:latin typeface="思源黑体 CN Normal" panose="020B0400000000000000" charset="-122"/>
                <a:ea typeface="思源黑体 CN Normal" panose="020B0400000000000000" charset="-122"/>
              </a:rPr>
              <a:t>变化，那么当 </a:t>
            </a:r>
            <a:r>
              <a:rPr lang="en-US" altLang="zh-CN" sz="2800" dirty="0">
                <a:solidFill>
                  <a:srgbClr val="000000"/>
                </a:solidFill>
                <a:latin typeface="思源黑体 CN Normal" panose="020B0400000000000000" charset="-122"/>
                <a:ea typeface="思源黑体 CN Normal" panose="020B0400000000000000" charset="-122"/>
              </a:rPr>
              <a:t>view </a:t>
            </a:r>
            <a:r>
              <a:rPr lang="zh-CN" altLang="en-US" sz="2800" dirty="0">
                <a:solidFill>
                  <a:srgbClr val="000000"/>
                </a:solidFill>
                <a:latin typeface="思源黑体 CN Normal" panose="020B0400000000000000" charset="-122"/>
                <a:ea typeface="思源黑体 CN Normal" panose="020B0400000000000000" charset="-122"/>
              </a:rPr>
              <a:t>变化时，就可能引起对应 </a:t>
            </a:r>
            <a:r>
              <a:rPr lang="en-US" altLang="zh-CN" sz="2800" dirty="0">
                <a:solidFill>
                  <a:srgbClr val="000000"/>
                </a:solidFill>
                <a:latin typeface="思源黑体 CN Normal" panose="020B0400000000000000" charset="-122"/>
                <a:ea typeface="思源黑体 CN Normal" panose="020B0400000000000000" charset="-122"/>
              </a:rPr>
              <a:t>model </a:t>
            </a:r>
            <a:r>
              <a:rPr lang="zh-CN" altLang="en-US" sz="2800" dirty="0">
                <a:solidFill>
                  <a:srgbClr val="000000"/>
                </a:solidFill>
                <a:latin typeface="思源黑体 CN Normal" panose="020B0400000000000000" charset="-122"/>
                <a:ea typeface="思源黑体 CN Normal" panose="020B0400000000000000" charset="-122"/>
              </a:rPr>
              <a:t>以及另一个 </a:t>
            </a:r>
            <a:r>
              <a:rPr lang="en-US" altLang="zh-CN" sz="2800" dirty="0">
                <a:solidFill>
                  <a:srgbClr val="000000"/>
                </a:solidFill>
                <a:latin typeface="思源黑体 CN Normal" panose="020B0400000000000000" charset="-122"/>
                <a:ea typeface="思源黑体 CN Normal" panose="020B0400000000000000" charset="-122"/>
              </a:rPr>
              <a:t>model </a:t>
            </a:r>
            <a:r>
              <a:rPr lang="zh-CN" altLang="en-US" sz="2800" dirty="0">
                <a:solidFill>
                  <a:srgbClr val="000000"/>
                </a:solidFill>
                <a:latin typeface="思源黑体 CN Normal" panose="020B0400000000000000" charset="-122"/>
                <a:ea typeface="思源黑体 CN Normal" panose="020B0400000000000000" charset="-122"/>
              </a:rPr>
              <a:t>的变化，依次地，可能会引起另一个 </a:t>
            </a:r>
            <a:r>
              <a:rPr lang="en-US" altLang="zh-CN" sz="2800" dirty="0">
                <a:solidFill>
                  <a:srgbClr val="000000"/>
                </a:solidFill>
                <a:latin typeface="思源黑体 CN Normal" panose="020B0400000000000000" charset="-122"/>
                <a:ea typeface="思源黑体 CN Normal" panose="020B0400000000000000" charset="-122"/>
              </a:rPr>
              <a:t>view </a:t>
            </a:r>
            <a:r>
              <a:rPr lang="zh-CN" altLang="en-US" sz="2800" dirty="0">
                <a:solidFill>
                  <a:srgbClr val="000000"/>
                </a:solidFill>
                <a:latin typeface="思源黑体 CN Normal" panose="020B0400000000000000" charset="-122"/>
                <a:ea typeface="思源黑体 CN Normal" panose="020B0400000000000000" charset="-122"/>
              </a:rPr>
              <a:t>的变化。直至你搞不清楚到底发生了什么。</a:t>
            </a:r>
            <a:r>
              <a:rPr lang="en-US" altLang="zh-CN" sz="2800" dirty="0">
                <a:solidFill>
                  <a:srgbClr val="000000"/>
                </a:solidFill>
                <a:latin typeface="思源黑体 CN Normal" panose="020B0400000000000000" charset="-122"/>
                <a:ea typeface="思源黑体 CN Normal" panose="020B0400000000000000" charset="-122"/>
              </a:rPr>
              <a:t>state </a:t>
            </a:r>
            <a:r>
              <a:rPr lang="zh-CN" altLang="en-US" sz="2800" dirty="0">
                <a:solidFill>
                  <a:srgbClr val="000000"/>
                </a:solidFill>
                <a:latin typeface="思源黑体 CN Normal" panose="020B0400000000000000" charset="-122"/>
                <a:ea typeface="思源黑体 CN Normal" panose="020B0400000000000000" charset="-122"/>
              </a:rPr>
              <a:t>在什么时候，由于什么原因，如何变化已然不受控制。 当系统变得错综复杂的时候，想重现问题或者添加新功能就会变得举步维艰。</a:t>
            </a:r>
            <a:endParaRPr lang="en-US" altLang="zh-CN" sz="2800" dirty="0">
              <a:solidFill>
                <a:srgbClr val="000000"/>
              </a:solidFill>
              <a:latin typeface="思源黑体 CN Normal" panose="020B0400000000000000" charset="-122"/>
              <a:ea typeface="思源黑体 CN Normal" panose="020B0400000000000000" charset="-122"/>
            </a:endParaRPr>
          </a:p>
          <a:p>
            <a:pPr lvl="0">
              <a:lnSpc>
                <a:spcPct val="150000"/>
              </a:lnSpc>
            </a:pPr>
            <a:endParaRPr lang="en-US" altLang="zh-CN" sz="2800" dirty="0">
              <a:solidFill>
                <a:srgbClr val="000000"/>
              </a:solidFill>
              <a:latin typeface="思源黑体 CN Normal" panose="020B0400000000000000" charset="-122"/>
              <a:ea typeface="思源黑体 CN Normal" panose="020B0400000000000000" charset="-122"/>
            </a:endParaRPr>
          </a:p>
        </p:txBody>
      </p:sp>
    </p:spTree>
    <p:extLst>
      <p:ext uri="{BB962C8B-B14F-4D97-AF65-F5344CB8AC3E}">
        <p14:creationId xmlns:p14="http://schemas.microsoft.com/office/powerpoint/2010/main" val="15760364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D838A-58C8-43DB-896C-5DD06FB5587B}"/>
              </a:ext>
            </a:extLst>
          </p:cNvPr>
          <p:cNvSpPr>
            <a:spLocks noGrp="1"/>
          </p:cNvSpPr>
          <p:nvPr>
            <p:ph type="title"/>
          </p:nvPr>
        </p:nvSpPr>
        <p:spPr/>
        <p:txBody>
          <a:bodyPr/>
          <a:lstStyle/>
          <a:p>
            <a:r>
              <a:rPr lang="en-US" altLang="zh-CN" dirty="0"/>
              <a:t>React State(</a:t>
            </a:r>
            <a:r>
              <a:rPr lang="zh-CN" altLang="en-US" dirty="0"/>
              <a:t>状态</a:t>
            </a:r>
            <a:r>
              <a:rPr lang="en-US" altLang="zh-CN" dirty="0"/>
              <a:t>)</a:t>
            </a:r>
            <a:endParaRPr lang="zh-CN" altLang="en-US" dirty="0"/>
          </a:p>
        </p:txBody>
      </p:sp>
      <p:sp>
        <p:nvSpPr>
          <p:cNvPr id="4" name="矩形 3">
            <a:extLst>
              <a:ext uri="{FF2B5EF4-FFF2-40B4-BE49-F238E27FC236}">
                <a16:creationId xmlns:a16="http://schemas.microsoft.com/office/drawing/2014/main" id="{EF04CD58-B25B-44B4-A339-72648E3A3DA4}"/>
              </a:ext>
            </a:extLst>
          </p:cNvPr>
          <p:cNvSpPr/>
          <p:nvPr/>
        </p:nvSpPr>
        <p:spPr>
          <a:xfrm>
            <a:off x="2820974" y="3540715"/>
            <a:ext cx="17397441" cy="5878921"/>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457200">
              <a:lnSpc>
                <a:spcPct val="150000"/>
              </a:lnSpc>
              <a:buFont typeface="Wingdings" panose="05000000000000000000" pitchFamily="2" charset="2"/>
              <a:buChar char="ü"/>
            </a:pPr>
            <a:r>
              <a:rPr lang="en-US" altLang="zh-CN" sz="2800" dirty="0">
                <a:solidFill>
                  <a:srgbClr val="000000"/>
                </a:solidFill>
                <a:latin typeface="思源黑体 CN Normal" panose="020B0400000000000000" charset="-122"/>
                <a:ea typeface="思源黑体 CN Normal" panose="020B0400000000000000" charset="-122"/>
              </a:rPr>
              <a:t>React </a:t>
            </a:r>
            <a:r>
              <a:rPr lang="zh-CN" altLang="en-US" sz="2800" dirty="0">
                <a:solidFill>
                  <a:srgbClr val="000000"/>
                </a:solidFill>
                <a:latin typeface="思源黑体 CN Normal" panose="020B0400000000000000" charset="-122"/>
                <a:ea typeface="思源黑体 CN Normal" panose="020B0400000000000000" charset="-122"/>
              </a:rPr>
              <a:t>把组件看成是一个状态机（</a:t>
            </a:r>
            <a:r>
              <a:rPr lang="en-US" altLang="zh-CN" sz="2800" dirty="0">
                <a:solidFill>
                  <a:srgbClr val="000000"/>
                </a:solidFill>
                <a:latin typeface="思源黑体 CN Normal" panose="020B0400000000000000" charset="-122"/>
                <a:ea typeface="思源黑体 CN Normal" panose="020B0400000000000000" charset="-122"/>
              </a:rPr>
              <a:t>State Machines</a:t>
            </a:r>
            <a:r>
              <a:rPr lang="zh-CN" altLang="en-US" sz="2800" dirty="0">
                <a:solidFill>
                  <a:srgbClr val="000000"/>
                </a:solidFill>
                <a:latin typeface="思源黑体 CN Normal" panose="020B0400000000000000" charset="-122"/>
                <a:ea typeface="思源黑体 CN Normal" panose="020B0400000000000000" charset="-122"/>
              </a:rPr>
              <a:t>）。通过与用户的交互，实现不同状态，然后渲染 </a:t>
            </a:r>
            <a:r>
              <a:rPr lang="en-US" altLang="zh-CN" sz="2800" dirty="0">
                <a:solidFill>
                  <a:srgbClr val="000000"/>
                </a:solidFill>
                <a:latin typeface="思源黑体 CN Normal" panose="020B0400000000000000" charset="-122"/>
                <a:ea typeface="思源黑体 CN Normal" panose="020B0400000000000000" charset="-122"/>
              </a:rPr>
              <a:t>UI</a:t>
            </a:r>
            <a:r>
              <a:rPr lang="zh-CN" altLang="en-US" sz="2800" dirty="0">
                <a:solidFill>
                  <a:srgbClr val="000000"/>
                </a:solidFill>
                <a:latin typeface="思源黑体 CN Normal" panose="020B0400000000000000" charset="-122"/>
                <a:ea typeface="思源黑体 CN Normal" panose="020B0400000000000000" charset="-122"/>
              </a:rPr>
              <a:t>，让用户界面和数据保持一致。</a:t>
            </a:r>
            <a:endParaRPr lang="en-US" altLang="zh-CN" sz="2800" dirty="0">
              <a:solidFill>
                <a:srgbClr val="000000"/>
              </a:solidFill>
              <a:latin typeface="思源黑体 CN Normal" panose="020B0400000000000000" charset="-122"/>
              <a:ea typeface="思源黑体 CN Normal" panose="020B0400000000000000" charset="-122"/>
            </a:endParaRPr>
          </a:p>
          <a:p>
            <a:pPr marL="457200" lvl="0" indent="-457200">
              <a:lnSpc>
                <a:spcPct val="150000"/>
              </a:lnSpc>
              <a:buFont typeface="Wingdings" panose="05000000000000000000" pitchFamily="2" charset="2"/>
              <a:buChar char="ü"/>
            </a:pPr>
            <a:r>
              <a:rPr lang="en-US" altLang="zh-CN" sz="2800" dirty="0">
                <a:solidFill>
                  <a:srgbClr val="000000"/>
                </a:solidFill>
                <a:latin typeface="思源黑体 CN Normal" panose="020B0400000000000000" charset="-122"/>
                <a:ea typeface="思源黑体 CN Normal" panose="020B0400000000000000" charset="-122"/>
              </a:rPr>
              <a:t>React </a:t>
            </a:r>
            <a:r>
              <a:rPr lang="zh-CN" altLang="en-US" sz="2800" dirty="0">
                <a:solidFill>
                  <a:srgbClr val="000000"/>
                </a:solidFill>
                <a:latin typeface="思源黑体 CN Normal" panose="020B0400000000000000" charset="-122"/>
                <a:ea typeface="思源黑体 CN Normal" panose="020B0400000000000000" charset="-122"/>
              </a:rPr>
              <a:t>里，只需更新组件的 </a:t>
            </a:r>
            <a:r>
              <a:rPr lang="en-US" altLang="zh-CN" sz="2800" dirty="0">
                <a:solidFill>
                  <a:srgbClr val="000000"/>
                </a:solidFill>
                <a:latin typeface="思源黑体 CN Normal" panose="020B0400000000000000" charset="-122"/>
                <a:ea typeface="思源黑体 CN Normal" panose="020B0400000000000000" charset="-122"/>
              </a:rPr>
              <a:t>state</a:t>
            </a:r>
            <a:r>
              <a:rPr lang="zh-CN" altLang="en-US" sz="2800" dirty="0">
                <a:solidFill>
                  <a:srgbClr val="000000"/>
                </a:solidFill>
                <a:latin typeface="思源黑体 CN Normal" panose="020B0400000000000000" charset="-122"/>
                <a:ea typeface="思源黑体 CN Normal" panose="020B0400000000000000" charset="-122"/>
              </a:rPr>
              <a:t>，然后根据新的 </a:t>
            </a:r>
            <a:r>
              <a:rPr lang="en-US" altLang="zh-CN" sz="2800" dirty="0">
                <a:solidFill>
                  <a:srgbClr val="000000"/>
                </a:solidFill>
                <a:latin typeface="思源黑体 CN Normal" panose="020B0400000000000000" charset="-122"/>
                <a:ea typeface="思源黑体 CN Normal" panose="020B0400000000000000" charset="-122"/>
              </a:rPr>
              <a:t>state </a:t>
            </a:r>
            <a:r>
              <a:rPr lang="zh-CN" altLang="en-US" sz="2800" dirty="0">
                <a:solidFill>
                  <a:srgbClr val="000000"/>
                </a:solidFill>
                <a:latin typeface="思源黑体 CN Normal" panose="020B0400000000000000" charset="-122"/>
                <a:ea typeface="思源黑体 CN Normal" panose="020B0400000000000000" charset="-122"/>
              </a:rPr>
              <a:t>重新渲染用户界面</a:t>
            </a:r>
            <a:r>
              <a:rPr lang="en-US" altLang="zh-CN" sz="2800" dirty="0">
                <a:solidFill>
                  <a:srgbClr val="000000"/>
                </a:solidFill>
                <a:latin typeface="思源黑体 CN Normal" panose="020B0400000000000000" charset="-122"/>
                <a:ea typeface="思源黑体 CN Normal" panose="020B0400000000000000" charset="-122"/>
              </a:rPr>
              <a:t>(</a:t>
            </a:r>
            <a:r>
              <a:rPr lang="zh-CN" altLang="en-US" sz="2800" dirty="0">
                <a:solidFill>
                  <a:srgbClr val="000000"/>
                </a:solidFill>
                <a:latin typeface="思源黑体 CN Normal" panose="020B0400000000000000" charset="-122"/>
                <a:ea typeface="思源黑体 CN Normal" panose="020B0400000000000000" charset="-122"/>
              </a:rPr>
              <a:t>不要操作 </a:t>
            </a:r>
            <a:r>
              <a:rPr lang="en-US" altLang="zh-CN" sz="2800" dirty="0">
                <a:solidFill>
                  <a:srgbClr val="000000"/>
                </a:solidFill>
                <a:latin typeface="思源黑体 CN Normal" panose="020B0400000000000000" charset="-122"/>
                <a:ea typeface="思源黑体 CN Normal" panose="020B0400000000000000" charset="-122"/>
              </a:rPr>
              <a:t>DOM)</a:t>
            </a:r>
            <a:r>
              <a:rPr lang="zh-CN" altLang="en-US" sz="2800" dirty="0">
                <a:solidFill>
                  <a:srgbClr val="000000"/>
                </a:solidFill>
                <a:latin typeface="思源黑体 CN Normal" panose="020B0400000000000000" charset="-122"/>
                <a:ea typeface="思源黑体 CN Normal" panose="020B0400000000000000" charset="-122"/>
              </a:rPr>
              <a:t>。</a:t>
            </a:r>
            <a:endParaRPr lang="en-US" altLang="zh-CN" sz="2800" dirty="0">
              <a:solidFill>
                <a:srgbClr val="000000"/>
              </a:solidFill>
              <a:latin typeface="思源黑体 CN Normal" panose="020B0400000000000000" charset="-122"/>
              <a:ea typeface="思源黑体 CN Normal" panose="020B0400000000000000" charset="-122"/>
            </a:endParaRPr>
          </a:p>
          <a:p>
            <a:pPr lvl="0">
              <a:lnSpc>
                <a:spcPct val="150000"/>
              </a:lnSpc>
            </a:pPr>
            <a:endParaRPr lang="en-US" altLang="zh-CN" sz="2800" dirty="0">
              <a:solidFill>
                <a:srgbClr val="000000"/>
              </a:solidFill>
              <a:latin typeface="思源黑体 CN Normal" panose="020B0400000000000000" charset="-122"/>
              <a:ea typeface="思源黑体 CN Normal" panose="020B0400000000000000" charset="-122"/>
            </a:endParaRPr>
          </a:p>
          <a:p>
            <a:pPr marL="457200" lvl="0" indent="-457200">
              <a:lnSpc>
                <a:spcPct val="150000"/>
              </a:lnSpc>
              <a:buFont typeface="Wingdings" panose="05000000000000000000" pitchFamily="2" charset="2"/>
              <a:buChar char="ü"/>
            </a:pPr>
            <a:r>
              <a:rPr lang="en-US" altLang="zh-CN" sz="2800" dirty="0">
                <a:solidFill>
                  <a:srgbClr val="000000"/>
                </a:solidFill>
                <a:latin typeface="思源黑体 CN Normal" panose="020B0400000000000000" charset="-122"/>
                <a:ea typeface="思源黑体 CN Normal" panose="020B0400000000000000" charset="-122"/>
              </a:rPr>
              <a:t>state </a:t>
            </a:r>
            <a:r>
              <a:rPr lang="zh-CN" altLang="en-US" sz="2800" dirty="0">
                <a:solidFill>
                  <a:srgbClr val="000000"/>
                </a:solidFill>
                <a:latin typeface="思源黑体 CN Normal" panose="020B0400000000000000" charset="-122"/>
                <a:ea typeface="思源黑体 CN Normal" panose="020B0400000000000000" charset="-122"/>
              </a:rPr>
              <a:t>和 </a:t>
            </a:r>
            <a:r>
              <a:rPr lang="en-US" altLang="zh-CN" sz="2800" dirty="0">
                <a:solidFill>
                  <a:srgbClr val="000000"/>
                </a:solidFill>
                <a:latin typeface="思源黑体 CN Normal" panose="020B0400000000000000" charset="-122"/>
                <a:ea typeface="思源黑体 CN Normal" panose="020B0400000000000000" charset="-122"/>
              </a:rPr>
              <a:t>props </a:t>
            </a:r>
            <a:r>
              <a:rPr lang="zh-CN" altLang="en-US" sz="2800" dirty="0">
                <a:solidFill>
                  <a:srgbClr val="000000"/>
                </a:solidFill>
                <a:latin typeface="思源黑体 CN Normal" panose="020B0400000000000000" charset="-122"/>
                <a:ea typeface="思源黑体 CN Normal" panose="020B0400000000000000" charset="-122"/>
              </a:rPr>
              <a:t>主要的区别在于 </a:t>
            </a:r>
            <a:r>
              <a:rPr lang="en-US" altLang="zh-CN" sz="2800" dirty="0">
                <a:solidFill>
                  <a:srgbClr val="000000"/>
                </a:solidFill>
                <a:latin typeface="思源黑体 CN Normal" panose="020B0400000000000000" charset="-122"/>
                <a:ea typeface="思源黑体 CN Normal" panose="020B0400000000000000" charset="-122"/>
              </a:rPr>
              <a:t>props </a:t>
            </a:r>
            <a:r>
              <a:rPr lang="zh-CN" altLang="en-US" sz="2800" dirty="0">
                <a:solidFill>
                  <a:srgbClr val="000000"/>
                </a:solidFill>
                <a:latin typeface="思源黑体 CN Normal" panose="020B0400000000000000" charset="-122"/>
                <a:ea typeface="思源黑体 CN Normal" panose="020B0400000000000000" charset="-122"/>
              </a:rPr>
              <a:t>是不可变的，而 </a:t>
            </a:r>
            <a:r>
              <a:rPr lang="en-US" altLang="zh-CN" sz="2800" dirty="0">
                <a:solidFill>
                  <a:srgbClr val="000000"/>
                </a:solidFill>
                <a:latin typeface="思源黑体 CN Normal" panose="020B0400000000000000" charset="-122"/>
                <a:ea typeface="思源黑体 CN Normal" panose="020B0400000000000000" charset="-122"/>
              </a:rPr>
              <a:t>state </a:t>
            </a:r>
            <a:r>
              <a:rPr lang="zh-CN" altLang="en-US" sz="2800" dirty="0">
                <a:solidFill>
                  <a:srgbClr val="000000"/>
                </a:solidFill>
                <a:latin typeface="思源黑体 CN Normal" panose="020B0400000000000000" charset="-122"/>
                <a:ea typeface="思源黑体 CN Normal" panose="020B0400000000000000" charset="-122"/>
              </a:rPr>
              <a:t>可以根据与用户交互来改变。</a:t>
            </a:r>
          </a:p>
          <a:p>
            <a:pPr marL="457200" lvl="0" indent="-457200">
              <a:lnSpc>
                <a:spcPct val="150000"/>
              </a:lnSpc>
              <a:buFont typeface="Wingdings" panose="05000000000000000000" pitchFamily="2" charset="2"/>
              <a:buChar char="ü"/>
            </a:pPr>
            <a:r>
              <a:rPr lang="zh-CN" altLang="en-US" sz="2800" dirty="0">
                <a:solidFill>
                  <a:srgbClr val="000000"/>
                </a:solidFill>
                <a:latin typeface="思源黑体 CN Normal" panose="020B0400000000000000" charset="-122"/>
                <a:ea typeface="思源黑体 CN Normal" panose="020B0400000000000000" charset="-122"/>
              </a:rPr>
              <a:t>这就是为什么有些容器组件需要定义 </a:t>
            </a:r>
            <a:r>
              <a:rPr lang="en-US" altLang="zh-CN" sz="2800" dirty="0">
                <a:solidFill>
                  <a:srgbClr val="000000"/>
                </a:solidFill>
                <a:latin typeface="思源黑体 CN Normal" panose="020B0400000000000000" charset="-122"/>
                <a:ea typeface="思源黑体 CN Normal" panose="020B0400000000000000" charset="-122"/>
              </a:rPr>
              <a:t>state </a:t>
            </a:r>
            <a:r>
              <a:rPr lang="zh-CN" altLang="en-US" sz="2800" dirty="0">
                <a:solidFill>
                  <a:srgbClr val="000000"/>
                </a:solidFill>
                <a:latin typeface="思源黑体 CN Normal" panose="020B0400000000000000" charset="-122"/>
                <a:ea typeface="思源黑体 CN Normal" panose="020B0400000000000000" charset="-122"/>
              </a:rPr>
              <a:t>来更新和修改数据。 而子组件只能通过 </a:t>
            </a:r>
            <a:r>
              <a:rPr lang="en-US" altLang="zh-CN" sz="2800" dirty="0">
                <a:solidFill>
                  <a:srgbClr val="000000"/>
                </a:solidFill>
                <a:latin typeface="思源黑体 CN Normal" panose="020B0400000000000000" charset="-122"/>
                <a:ea typeface="思源黑体 CN Normal" panose="020B0400000000000000" charset="-122"/>
              </a:rPr>
              <a:t>props </a:t>
            </a:r>
            <a:r>
              <a:rPr lang="zh-CN" altLang="en-US" sz="2800" dirty="0">
                <a:solidFill>
                  <a:srgbClr val="000000"/>
                </a:solidFill>
                <a:latin typeface="思源黑体 CN Normal" panose="020B0400000000000000" charset="-122"/>
                <a:ea typeface="思源黑体 CN Normal" panose="020B0400000000000000" charset="-122"/>
              </a:rPr>
              <a:t>来传递数据。</a:t>
            </a:r>
            <a:endParaRPr lang="en-US" altLang="zh-CN" sz="2800" dirty="0">
              <a:solidFill>
                <a:srgbClr val="000000"/>
              </a:solidFill>
              <a:latin typeface="思源黑体 CN Normal" panose="020B0400000000000000" charset="-122"/>
              <a:ea typeface="思源黑体 CN Normal" panose="020B0400000000000000" charset="-122"/>
            </a:endParaRPr>
          </a:p>
        </p:txBody>
      </p:sp>
    </p:spTree>
    <p:extLst>
      <p:ext uri="{BB962C8B-B14F-4D97-AF65-F5344CB8AC3E}">
        <p14:creationId xmlns:p14="http://schemas.microsoft.com/office/powerpoint/2010/main" val="208827181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D838A-58C8-43DB-896C-5DD06FB5587B}"/>
              </a:ext>
            </a:extLst>
          </p:cNvPr>
          <p:cNvSpPr>
            <a:spLocks noGrp="1"/>
          </p:cNvSpPr>
          <p:nvPr>
            <p:ph type="title"/>
          </p:nvPr>
        </p:nvSpPr>
        <p:spPr/>
        <p:txBody>
          <a:bodyPr/>
          <a:lstStyle/>
          <a:p>
            <a:r>
              <a:rPr lang="en-US" altLang="zh-CN" dirty="0"/>
              <a:t>React</a:t>
            </a:r>
            <a:r>
              <a:rPr lang="zh-CN" altLang="en-US" dirty="0"/>
              <a:t>面临的问题</a:t>
            </a:r>
          </a:p>
        </p:txBody>
      </p:sp>
      <p:pic>
        <p:nvPicPr>
          <p:cNvPr id="5" name="图片 4">
            <a:extLst>
              <a:ext uri="{FF2B5EF4-FFF2-40B4-BE49-F238E27FC236}">
                <a16:creationId xmlns:a16="http://schemas.microsoft.com/office/drawing/2014/main" id="{6DEADDB3-3265-4F9A-805B-A63BBDF0F309}"/>
              </a:ext>
            </a:extLst>
          </p:cNvPr>
          <p:cNvPicPr>
            <a:picLocks noChangeAspect="1"/>
          </p:cNvPicPr>
          <p:nvPr/>
        </p:nvPicPr>
        <p:blipFill>
          <a:blip r:embed="rId3"/>
          <a:stretch>
            <a:fillRect/>
          </a:stretch>
        </p:blipFill>
        <p:spPr>
          <a:xfrm>
            <a:off x="3364405" y="1619967"/>
            <a:ext cx="16310579" cy="10551011"/>
          </a:xfrm>
          <a:prstGeom prst="rect">
            <a:avLst/>
          </a:prstGeom>
        </p:spPr>
      </p:pic>
    </p:spTree>
    <p:extLst>
      <p:ext uri="{BB962C8B-B14F-4D97-AF65-F5344CB8AC3E}">
        <p14:creationId xmlns:p14="http://schemas.microsoft.com/office/powerpoint/2010/main" val="242115274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D838A-58C8-43DB-896C-5DD06FB5587B}"/>
              </a:ext>
            </a:extLst>
          </p:cNvPr>
          <p:cNvSpPr>
            <a:spLocks noGrp="1"/>
          </p:cNvSpPr>
          <p:nvPr>
            <p:ph type="title"/>
          </p:nvPr>
        </p:nvSpPr>
        <p:spPr/>
        <p:txBody>
          <a:bodyPr/>
          <a:lstStyle/>
          <a:p>
            <a:r>
              <a:rPr lang="en-US" altLang="zh-CN" dirty="0"/>
              <a:t>React</a:t>
            </a:r>
            <a:r>
              <a:rPr lang="zh-CN" altLang="en-US" dirty="0"/>
              <a:t>面临的问题</a:t>
            </a:r>
          </a:p>
        </p:txBody>
      </p:sp>
      <p:sp>
        <p:nvSpPr>
          <p:cNvPr id="4" name="矩形 3">
            <a:extLst>
              <a:ext uri="{FF2B5EF4-FFF2-40B4-BE49-F238E27FC236}">
                <a16:creationId xmlns:a16="http://schemas.microsoft.com/office/drawing/2014/main" id="{EF04CD58-B25B-44B4-A339-72648E3A3DA4}"/>
              </a:ext>
            </a:extLst>
          </p:cNvPr>
          <p:cNvSpPr/>
          <p:nvPr/>
        </p:nvSpPr>
        <p:spPr>
          <a:xfrm>
            <a:off x="2820974" y="2667084"/>
            <a:ext cx="17397441" cy="7626182"/>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457200">
              <a:lnSpc>
                <a:spcPct val="150000"/>
              </a:lnSpc>
              <a:buFont typeface="Wingdings" panose="05000000000000000000" pitchFamily="2" charset="2"/>
              <a:buChar char="ü"/>
            </a:pPr>
            <a:r>
              <a:rPr lang="en-US" altLang="zh-CN" sz="2800" dirty="0">
                <a:solidFill>
                  <a:srgbClr val="000000"/>
                </a:solidFill>
                <a:latin typeface="思源黑体 CN Normal" panose="020B0400000000000000" charset="-122"/>
                <a:ea typeface="思源黑体 CN Normal" panose="020B0400000000000000" charset="-122"/>
              </a:rPr>
              <a:t>React</a:t>
            </a:r>
            <a:r>
              <a:rPr lang="zh-CN" altLang="en-US" sz="2800" dirty="0">
                <a:solidFill>
                  <a:srgbClr val="000000"/>
                </a:solidFill>
                <a:latin typeface="思源黑体 CN Normal" panose="020B0400000000000000" charset="-122"/>
                <a:ea typeface="思源黑体 CN Normal" panose="020B0400000000000000" charset="-122"/>
              </a:rPr>
              <a:t>有</a:t>
            </a:r>
            <a:r>
              <a:rPr lang="en-US" altLang="zh-CN" sz="2800" dirty="0">
                <a:solidFill>
                  <a:srgbClr val="000000"/>
                </a:solidFill>
                <a:latin typeface="思源黑体 CN Normal" panose="020B0400000000000000" charset="-122"/>
                <a:ea typeface="思源黑体 CN Normal" panose="020B0400000000000000" charset="-122"/>
              </a:rPr>
              <a:t>props</a:t>
            </a:r>
            <a:r>
              <a:rPr lang="zh-CN" altLang="en-US" sz="2800" dirty="0">
                <a:solidFill>
                  <a:srgbClr val="000000"/>
                </a:solidFill>
                <a:latin typeface="思源黑体 CN Normal" panose="020B0400000000000000" charset="-122"/>
                <a:ea typeface="思源黑体 CN Normal" panose="020B0400000000000000" charset="-122"/>
              </a:rPr>
              <a:t>和</a:t>
            </a:r>
            <a:r>
              <a:rPr lang="en-US" altLang="zh-CN" sz="2800" dirty="0">
                <a:solidFill>
                  <a:srgbClr val="000000"/>
                </a:solidFill>
                <a:latin typeface="思源黑体 CN Normal" panose="020B0400000000000000" charset="-122"/>
                <a:ea typeface="思源黑体 CN Normal" panose="020B0400000000000000" charset="-122"/>
              </a:rPr>
              <a:t>state: props</a:t>
            </a:r>
            <a:r>
              <a:rPr lang="zh-CN" altLang="en-US" sz="2800" dirty="0">
                <a:solidFill>
                  <a:srgbClr val="000000"/>
                </a:solidFill>
                <a:latin typeface="思源黑体 CN Normal" panose="020B0400000000000000" charset="-122"/>
                <a:ea typeface="思源黑体 CN Normal" panose="020B0400000000000000" charset="-122"/>
              </a:rPr>
              <a:t>意味着父级分发下来的属性，但</a:t>
            </a:r>
            <a:r>
              <a:rPr lang="en-US" altLang="zh-CN" sz="2800" dirty="0">
                <a:solidFill>
                  <a:srgbClr val="000000"/>
                </a:solidFill>
                <a:latin typeface="思源黑体 CN Normal" panose="020B0400000000000000" charset="-122"/>
                <a:ea typeface="思源黑体 CN Normal" panose="020B0400000000000000" charset="-122"/>
              </a:rPr>
              <a:t>React</a:t>
            </a:r>
            <a:r>
              <a:rPr lang="zh-CN" altLang="en-US" sz="2800" dirty="0">
                <a:solidFill>
                  <a:srgbClr val="000000"/>
                </a:solidFill>
                <a:latin typeface="思源黑体 CN Normal" panose="020B0400000000000000" charset="-122"/>
                <a:ea typeface="思源黑体 CN Normal" panose="020B0400000000000000" charset="-122"/>
              </a:rPr>
              <a:t>没有数据向上回溯的能力，数据只能单向向下分发，或者自行内部消化。</a:t>
            </a:r>
            <a:endParaRPr lang="en-US" altLang="zh-CN" sz="2800" dirty="0">
              <a:solidFill>
                <a:srgbClr val="000000"/>
              </a:solidFill>
              <a:latin typeface="思源黑体 CN Normal" panose="020B0400000000000000" charset="-122"/>
              <a:ea typeface="思源黑体 CN Normal" panose="020B0400000000000000" charset="-122"/>
            </a:endParaRPr>
          </a:p>
          <a:p>
            <a:pPr marL="457200" lvl="0" indent="-457200">
              <a:lnSpc>
                <a:spcPct val="150000"/>
              </a:lnSpc>
              <a:buFont typeface="Wingdings" panose="05000000000000000000" pitchFamily="2" charset="2"/>
              <a:buChar char="ü"/>
            </a:pPr>
            <a:r>
              <a:rPr lang="zh-CN" altLang="en-US" sz="2800" dirty="0">
                <a:solidFill>
                  <a:srgbClr val="000000"/>
                </a:solidFill>
                <a:latin typeface="思源黑体 CN Normal" panose="020B0400000000000000" charset="-122"/>
                <a:ea typeface="思源黑体 CN Normal" panose="020B0400000000000000" charset="-122"/>
              </a:rPr>
              <a:t>子组件改变父组件</a:t>
            </a:r>
            <a:r>
              <a:rPr lang="en-US" altLang="zh-CN" sz="2800" dirty="0">
                <a:solidFill>
                  <a:srgbClr val="000000"/>
                </a:solidFill>
                <a:latin typeface="思源黑体 CN Normal" panose="020B0400000000000000" charset="-122"/>
                <a:ea typeface="思源黑体 CN Normal" panose="020B0400000000000000" charset="-122"/>
              </a:rPr>
              <a:t>state</a:t>
            </a:r>
            <a:r>
              <a:rPr lang="zh-CN" altLang="en-US" sz="2800" dirty="0">
                <a:solidFill>
                  <a:srgbClr val="000000"/>
                </a:solidFill>
                <a:latin typeface="思源黑体 CN Normal" panose="020B0400000000000000" charset="-122"/>
                <a:ea typeface="思源黑体 CN Normal" panose="020B0400000000000000" charset="-122"/>
              </a:rPr>
              <a:t>的办法只能是通过</a:t>
            </a:r>
            <a:r>
              <a:rPr lang="en-US" altLang="zh-CN" sz="2800" dirty="0" err="1">
                <a:solidFill>
                  <a:srgbClr val="000000"/>
                </a:solidFill>
                <a:latin typeface="思源黑体 CN Normal" panose="020B0400000000000000" charset="-122"/>
                <a:ea typeface="思源黑体 CN Normal" panose="020B0400000000000000" charset="-122"/>
              </a:rPr>
              <a:t>onClick</a:t>
            </a:r>
            <a:r>
              <a:rPr lang="zh-CN" altLang="en-US" sz="2800" dirty="0">
                <a:solidFill>
                  <a:srgbClr val="000000"/>
                </a:solidFill>
                <a:latin typeface="思源黑体 CN Normal" panose="020B0400000000000000" charset="-122"/>
                <a:ea typeface="思源黑体 CN Normal" panose="020B0400000000000000" charset="-122"/>
              </a:rPr>
              <a:t>触发父组件声明好的回调，只有子组件回调在概念上可以回到</a:t>
            </a:r>
            <a:r>
              <a:rPr lang="en-US" altLang="zh-CN" sz="2800" dirty="0">
                <a:solidFill>
                  <a:srgbClr val="000000"/>
                </a:solidFill>
                <a:latin typeface="思源黑体 CN Normal" panose="020B0400000000000000" charset="-122"/>
                <a:ea typeface="思源黑体 CN Normal" panose="020B0400000000000000" charset="-122"/>
              </a:rPr>
              <a:t>state</a:t>
            </a:r>
            <a:r>
              <a:rPr lang="zh-CN" altLang="en-US" sz="2800" dirty="0">
                <a:solidFill>
                  <a:srgbClr val="000000"/>
                </a:solidFill>
                <a:latin typeface="思源黑体 CN Normal" panose="020B0400000000000000" charset="-122"/>
                <a:ea typeface="思源黑体 CN Normal" panose="020B0400000000000000" charset="-122"/>
              </a:rPr>
              <a:t>顶层影响数据。这样</a:t>
            </a:r>
            <a:r>
              <a:rPr lang="en-US" altLang="zh-CN" sz="2800" dirty="0">
                <a:solidFill>
                  <a:srgbClr val="000000"/>
                </a:solidFill>
                <a:latin typeface="思源黑体 CN Normal" panose="020B0400000000000000" charset="-122"/>
                <a:ea typeface="思源黑体 CN Normal" panose="020B0400000000000000" charset="-122"/>
              </a:rPr>
              <a:t>state</a:t>
            </a:r>
            <a:r>
              <a:rPr lang="zh-CN" altLang="en-US" sz="2800" dirty="0">
                <a:solidFill>
                  <a:srgbClr val="000000"/>
                </a:solidFill>
                <a:latin typeface="思源黑体 CN Normal" panose="020B0400000000000000" charset="-122"/>
                <a:ea typeface="思源黑体 CN Normal" panose="020B0400000000000000" charset="-122"/>
              </a:rPr>
              <a:t>一定程度上是响应式的。</a:t>
            </a:r>
            <a:endParaRPr lang="en-US" altLang="zh-CN" sz="2800" dirty="0">
              <a:solidFill>
                <a:srgbClr val="000000"/>
              </a:solidFill>
              <a:latin typeface="思源黑体 CN Normal" panose="020B0400000000000000" charset="-122"/>
              <a:ea typeface="思源黑体 CN Normal" panose="020B0400000000000000" charset="-122"/>
            </a:endParaRPr>
          </a:p>
          <a:p>
            <a:pPr marL="457200" lvl="0" indent="-457200">
              <a:lnSpc>
                <a:spcPct val="150000"/>
              </a:lnSpc>
              <a:buFont typeface="Wingdings" panose="05000000000000000000" pitchFamily="2" charset="2"/>
              <a:buChar char="ü"/>
            </a:pPr>
            <a:r>
              <a:rPr lang="en-US" altLang="zh-CN" sz="2800" dirty="0">
                <a:solidFill>
                  <a:srgbClr val="000000"/>
                </a:solidFill>
                <a:latin typeface="思源黑体 CN Normal" panose="020B0400000000000000" charset="-122"/>
                <a:ea typeface="思源黑体 CN Normal" panose="020B0400000000000000" charset="-122"/>
              </a:rPr>
              <a:t>……</a:t>
            </a:r>
          </a:p>
          <a:p>
            <a:pPr marL="457200" lvl="0" indent="-457200">
              <a:lnSpc>
                <a:spcPct val="150000"/>
              </a:lnSpc>
              <a:buFont typeface="Wingdings" panose="05000000000000000000" pitchFamily="2" charset="2"/>
              <a:buChar char="ü"/>
            </a:pPr>
            <a:endParaRPr lang="en-US" altLang="zh-CN" sz="2800" dirty="0">
              <a:solidFill>
                <a:srgbClr val="000000"/>
              </a:solidFill>
              <a:latin typeface="思源黑体 CN Normal" panose="020B0400000000000000" charset="-122"/>
              <a:ea typeface="思源黑体 CN Normal" panose="020B0400000000000000" charset="-122"/>
            </a:endParaRPr>
          </a:p>
          <a:p>
            <a:pPr lvl="0">
              <a:lnSpc>
                <a:spcPct val="150000"/>
              </a:lnSpc>
            </a:pPr>
            <a:r>
              <a:rPr lang="zh-CN" altLang="en-US" sz="2800" dirty="0">
                <a:solidFill>
                  <a:srgbClr val="FF0000"/>
                </a:solidFill>
                <a:latin typeface="思源黑体 CN Normal" panose="020B0400000000000000" charset="-122"/>
                <a:ea typeface="思源黑体 CN Normal" panose="020B0400000000000000" charset="-122"/>
              </a:rPr>
              <a:t> </a:t>
            </a:r>
            <a:r>
              <a:rPr lang="zh-CN" altLang="en-US" sz="2800" dirty="0">
                <a:solidFill>
                  <a:srgbClr val="00B050"/>
                </a:solidFill>
                <a:latin typeface="思源黑体 CN Normal" panose="020B0400000000000000" charset="-122"/>
                <a:ea typeface="思源黑体 CN Normal" panose="020B0400000000000000" charset="-122"/>
              </a:rPr>
              <a:t>面临所有可能的扩展问题，最容易的办法就是把所有</a:t>
            </a:r>
            <a:r>
              <a:rPr lang="en-US" altLang="zh-CN" sz="2800" dirty="0">
                <a:solidFill>
                  <a:srgbClr val="00B050"/>
                </a:solidFill>
                <a:latin typeface="思源黑体 CN Normal" panose="020B0400000000000000" charset="-122"/>
                <a:ea typeface="思源黑体 CN Normal" panose="020B0400000000000000" charset="-122"/>
              </a:rPr>
              <a:t>state</a:t>
            </a:r>
            <a:r>
              <a:rPr lang="zh-CN" altLang="en-US" sz="2800" dirty="0">
                <a:solidFill>
                  <a:srgbClr val="00B050"/>
                </a:solidFill>
                <a:latin typeface="思源黑体 CN Normal" panose="020B0400000000000000" charset="-122"/>
                <a:ea typeface="思源黑体 CN Normal" panose="020B0400000000000000" charset="-122"/>
              </a:rPr>
              <a:t>集中放到所有组件顶层，然后分发给所有组件，为了有更好的</a:t>
            </a:r>
            <a:r>
              <a:rPr lang="en-US" altLang="zh-CN" sz="2800" dirty="0">
                <a:solidFill>
                  <a:srgbClr val="00B050"/>
                </a:solidFill>
                <a:latin typeface="思源黑体 CN Normal" panose="020B0400000000000000" charset="-122"/>
                <a:ea typeface="思源黑体 CN Normal" panose="020B0400000000000000" charset="-122"/>
              </a:rPr>
              <a:t>state</a:t>
            </a:r>
            <a:r>
              <a:rPr lang="zh-CN" altLang="en-US" sz="2800" dirty="0">
                <a:solidFill>
                  <a:srgbClr val="00B050"/>
                </a:solidFill>
                <a:latin typeface="思源黑体 CN Normal" panose="020B0400000000000000" charset="-122"/>
                <a:ea typeface="思源黑体 CN Normal" panose="020B0400000000000000" charset="-122"/>
              </a:rPr>
              <a:t>管理，就需要一个库来作为更专业的顶层</a:t>
            </a:r>
            <a:r>
              <a:rPr lang="en-US" altLang="zh-CN" sz="2800" dirty="0">
                <a:solidFill>
                  <a:srgbClr val="00B050"/>
                </a:solidFill>
                <a:latin typeface="思源黑体 CN Normal" panose="020B0400000000000000" charset="-122"/>
                <a:ea typeface="思源黑体 CN Normal" panose="020B0400000000000000" charset="-122"/>
              </a:rPr>
              <a:t>state</a:t>
            </a:r>
            <a:r>
              <a:rPr lang="zh-CN" altLang="en-US" sz="2800" dirty="0">
                <a:solidFill>
                  <a:srgbClr val="00B050"/>
                </a:solidFill>
                <a:latin typeface="思源黑体 CN Normal" panose="020B0400000000000000" charset="-122"/>
                <a:ea typeface="思源黑体 CN Normal" panose="020B0400000000000000" charset="-122"/>
              </a:rPr>
              <a:t>分发给所有</a:t>
            </a:r>
            <a:r>
              <a:rPr lang="en-US" altLang="zh-CN" sz="2800" dirty="0">
                <a:solidFill>
                  <a:srgbClr val="00B050"/>
                </a:solidFill>
                <a:latin typeface="思源黑体 CN Normal" panose="020B0400000000000000" charset="-122"/>
                <a:ea typeface="思源黑体 CN Normal" panose="020B0400000000000000" charset="-122"/>
              </a:rPr>
              <a:t>React</a:t>
            </a:r>
            <a:r>
              <a:rPr lang="zh-CN" altLang="en-US" sz="2800" dirty="0">
                <a:solidFill>
                  <a:srgbClr val="00B050"/>
                </a:solidFill>
                <a:latin typeface="思源黑体 CN Normal" panose="020B0400000000000000" charset="-122"/>
                <a:ea typeface="思源黑体 CN Normal" panose="020B0400000000000000" charset="-122"/>
              </a:rPr>
              <a:t>应用，这就是</a:t>
            </a:r>
            <a:r>
              <a:rPr lang="en-US" altLang="zh-CN" sz="2800" dirty="0">
                <a:solidFill>
                  <a:srgbClr val="00B050"/>
                </a:solidFill>
                <a:latin typeface="思源黑体 CN Normal" panose="020B0400000000000000" charset="-122"/>
                <a:ea typeface="思源黑体 CN Normal" panose="020B0400000000000000" charset="-122"/>
              </a:rPr>
              <a:t>Redux</a:t>
            </a:r>
            <a:r>
              <a:rPr lang="zh-CN" altLang="en-US" sz="2800" dirty="0">
                <a:solidFill>
                  <a:srgbClr val="00B050"/>
                </a:solidFill>
                <a:latin typeface="思源黑体 CN Normal" panose="020B0400000000000000" charset="-122"/>
                <a:ea typeface="思源黑体 CN Normal" panose="020B0400000000000000" charset="-122"/>
              </a:rPr>
              <a:t>。</a:t>
            </a:r>
          </a:p>
        </p:txBody>
      </p:sp>
    </p:spTree>
    <p:extLst>
      <p:ext uri="{BB962C8B-B14F-4D97-AF65-F5344CB8AC3E}">
        <p14:creationId xmlns:p14="http://schemas.microsoft.com/office/powerpoint/2010/main" val="196202778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33DFB23-ABDB-47A3-B210-A9E8415F03EA}"/>
              </a:ext>
            </a:extLst>
          </p:cNvPr>
          <p:cNvPicPr>
            <a:picLocks noChangeAspect="1"/>
          </p:cNvPicPr>
          <p:nvPr/>
        </p:nvPicPr>
        <p:blipFill>
          <a:blip r:embed="rId3"/>
          <a:stretch>
            <a:fillRect/>
          </a:stretch>
        </p:blipFill>
        <p:spPr>
          <a:xfrm>
            <a:off x="3652700" y="1165834"/>
            <a:ext cx="16463024" cy="11248639"/>
          </a:xfrm>
          <a:prstGeom prst="rect">
            <a:avLst/>
          </a:prstGeom>
        </p:spPr>
      </p:pic>
      <p:sp>
        <p:nvSpPr>
          <p:cNvPr id="10" name="标题 1"/>
          <p:cNvSpPr>
            <a:spLocks noGrp="1"/>
          </p:cNvSpPr>
          <p:nvPr/>
        </p:nvSpPr>
        <p:spPr>
          <a:xfrm>
            <a:off x="719866" y="552932"/>
            <a:ext cx="21599655"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en-US" altLang="zh-CN" sz="6600" dirty="0">
                <a:solidFill>
                  <a:srgbClr val="1577BA"/>
                </a:solidFill>
                <a:latin typeface="思源黑体 CN Bold" panose="020B0800000000000000" charset="-122"/>
                <a:ea typeface="思源黑体 CN Bold" panose="020B0800000000000000" charset="-122"/>
              </a:rPr>
              <a:t> </a:t>
            </a:r>
            <a:endParaRPr lang="en-US" altLang="zh-CN" sz="6000" dirty="0">
              <a:solidFill>
                <a:srgbClr val="1577BA"/>
              </a:solidFill>
              <a:latin typeface="思源黑体 CN Bold" panose="020B0800000000000000" charset="-122"/>
              <a:ea typeface="思源黑体 CN Bold" panose="020B0800000000000000" charset="-122"/>
            </a:endParaRPr>
          </a:p>
        </p:txBody>
      </p:sp>
      <p:sp>
        <p:nvSpPr>
          <p:cNvPr id="2" name="矩形 1"/>
          <p:cNvSpPr/>
          <p:nvPr/>
        </p:nvSpPr>
        <p:spPr>
          <a:xfrm>
            <a:off x="719866" y="545877"/>
            <a:ext cx="6189002" cy="1107996"/>
          </a:xfrm>
          <a:prstGeom prst="rect">
            <a:avLst/>
          </a:prstGeom>
        </p:spPr>
        <p:txBody>
          <a:bodyPr wrap="none">
            <a:spAutoFit/>
          </a:bodyPr>
          <a:lstStyle/>
          <a:p>
            <a:r>
              <a:rPr lang="en-US" altLang="zh-CN" sz="6600" dirty="0">
                <a:solidFill>
                  <a:srgbClr val="1577BA"/>
                </a:solidFill>
                <a:latin typeface="思源黑体 CN Bold" panose="020B0800000000000000" charset="-122"/>
                <a:ea typeface="思源黑体 CN Bold" panose="020B0800000000000000" charset="-122"/>
              </a:rPr>
              <a:t>Redux</a:t>
            </a:r>
            <a:r>
              <a:rPr lang="zh-CN" altLang="en-US" sz="6600" dirty="0">
                <a:solidFill>
                  <a:srgbClr val="1577BA"/>
                </a:solidFill>
                <a:latin typeface="思源黑体 CN Bold" panose="020B0800000000000000" charset="-122"/>
                <a:ea typeface="思源黑体 CN Bold" panose="020B0800000000000000" charset="-122"/>
              </a:rPr>
              <a:t>设计思想</a:t>
            </a:r>
            <a:endParaRPr lang="zh-CN" altLang="en-US" sz="6600" dirty="0"/>
          </a:p>
        </p:txBody>
      </p:sp>
      <p:sp>
        <p:nvSpPr>
          <p:cNvPr id="11" name="文本框 10"/>
          <p:cNvSpPr txBox="1"/>
          <p:nvPr/>
        </p:nvSpPr>
        <p:spPr>
          <a:xfrm>
            <a:off x="12265572" y="1653873"/>
            <a:ext cx="184731" cy="752835"/>
          </a:xfrm>
          <a:prstGeom prst="rect">
            <a:avLst/>
          </a:prstGeom>
          <a:noFill/>
        </p:spPr>
        <p:txBody>
          <a:bodyPr wrap="none" rtlCol="0">
            <a:spAutoFit/>
          </a:bodyPr>
          <a:lstStyle/>
          <a:p>
            <a:pPr algn="l">
              <a:lnSpc>
                <a:spcPct val="150000"/>
              </a:lnSpc>
            </a:pPr>
            <a:endParaRPr lang="zh-CN" altLang="en-US" sz="3200" dirty="0">
              <a:latin typeface="+mn-ea"/>
            </a:endParaRP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5"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en-US" altLang="zh-CN" sz="6600" dirty="0">
                <a:solidFill>
                  <a:srgbClr val="1577BA"/>
                </a:solidFill>
                <a:latin typeface="思源黑体 CN Bold" panose="020B0800000000000000" charset="-122"/>
                <a:ea typeface="思源黑体 CN Bold" panose="020B0800000000000000" charset="-122"/>
              </a:rPr>
              <a:t> </a:t>
            </a:r>
            <a:endParaRPr lang="en-US" altLang="zh-CN" sz="6000" dirty="0">
              <a:solidFill>
                <a:srgbClr val="1577BA"/>
              </a:solidFill>
              <a:latin typeface="思源黑体 CN Bold" panose="020B0800000000000000" charset="-122"/>
              <a:ea typeface="思源黑体 CN Bold" panose="020B0800000000000000" charset="-122"/>
            </a:endParaRPr>
          </a:p>
        </p:txBody>
      </p:sp>
      <p:sp>
        <p:nvSpPr>
          <p:cNvPr id="2" name="矩形 1"/>
          <p:cNvSpPr/>
          <p:nvPr/>
        </p:nvSpPr>
        <p:spPr>
          <a:xfrm>
            <a:off x="719866" y="545877"/>
            <a:ext cx="2304605" cy="1107996"/>
          </a:xfrm>
          <a:prstGeom prst="rect">
            <a:avLst/>
          </a:prstGeom>
        </p:spPr>
        <p:txBody>
          <a:bodyPr wrap="none">
            <a:spAutoFit/>
          </a:bodyPr>
          <a:lstStyle/>
          <a:p>
            <a:r>
              <a:rPr lang="en-US" altLang="zh-CN" sz="6600" dirty="0">
                <a:solidFill>
                  <a:srgbClr val="1577BA"/>
                </a:solidFill>
                <a:latin typeface="思源黑体 CN Bold" panose="020B0800000000000000" charset="-122"/>
                <a:ea typeface="思源黑体 CN Bold" panose="020B0800000000000000" charset="-122"/>
              </a:rPr>
              <a:t>store</a:t>
            </a:r>
            <a:endParaRPr lang="zh-CN" altLang="en-US" sz="6600" dirty="0"/>
          </a:p>
        </p:txBody>
      </p:sp>
      <p:sp>
        <p:nvSpPr>
          <p:cNvPr id="8" name="线条"/>
          <p:cNvSpPr/>
          <p:nvPr/>
        </p:nvSpPr>
        <p:spPr>
          <a:xfrm flipV="1">
            <a:off x="1937042" y="3593189"/>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14" name="2018-01-01  01:01:01"/>
          <p:cNvSpPr txBox="1"/>
          <p:nvPr/>
        </p:nvSpPr>
        <p:spPr>
          <a:xfrm>
            <a:off x="14907943" y="2486273"/>
            <a:ext cx="6560169" cy="751803"/>
          </a:xfrm>
          <a:prstGeom prst="rect">
            <a:avLst/>
          </a:prstGeom>
          <a:noFill/>
          <a:ln w="12700" cap="flat">
            <a:noFill/>
            <a:miter lim="400000"/>
          </a:ln>
          <a:effectLst/>
        </p:spPr>
        <p:txBody>
          <a:bodyPr wrap="square" lIns="67466" tIns="67466" rIns="67466" bIns="67466" numCol="1" anchor="ctr">
            <a:spAutoFit/>
          </a:bodyPr>
          <a:lstStyle>
            <a:lvl1pPr algn="l">
              <a:defRPr sz="4000">
                <a:solidFill>
                  <a:srgbClr val="FFFFFF"/>
                </a:solidFill>
                <a:latin typeface="+mj-lt"/>
                <a:ea typeface="+mj-ea"/>
                <a:cs typeface="+mj-cs"/>
                <a:sym typeface="Helvetica"/>
              </a:defRPr>
            </a:lvl1pPr>
          </a:lstStyle>
          <a:p>
            <a:r>
              <a:rPr lang="en-US" altLang="zh-CN" dirty="0">
                <a:latin typeface="思源黑体 CN Medium" panose="020B0600000000000000" charset="-122"/>
                <a:ea typeface="思源黑体 CN Medium" panose="020B0600000000000000" charset="-122"/>
                <a:cs typeface="Source Han Sans CN" charset="-122"/>
              </a:rPr>
              <a:t> </a:t>
            </a:r>
            <a:r>
              <a:rPr lang="zh-CN" altLang="en-US" dirty="0">
                <a:latin typeface="思源黑体 CN Medium" panose="020B0600000000000000" charset="-122"/>
                <a:ea typeface="思源黑体 CN Medium" panose="020B0600000000000000" charset="-122"/>
                <a:cs typeface="Source Han Sans CN" charset="-122"/>
              </a:rPr>
              <a:t>     单页应用开发专题</a:t>
            </a:r>
            <a:endParaRPr lang="en-US" altLang="zh-CN" dirty="0">
              <a:latin typeface="思源黑体 CN Medium" panose="020B0600000000000000" charset="-122"/>
              <a:ea typeface="思源黑体 CN Medium" panose="020B0600000000000000" charset="-122"/>
              <a:cs typeface="Source Han Sans CN" charset="-122"/>
            </a:endParaRPr>
          </a:p>
        </p:txBody>
      </p:sp>
      <p:sp>
        <p:nvSpPr>
          <p:cNvPr id="16" name="线条"/>
          <p:cNvSpPr/>
          <p:nvPr/>
        </p:nvSpPr>
        <p:spPr>
          <a:xfrm flipV="1">
            <a:off x="15350947" y="3391008"/>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15" name="线条"/>
          <p:cNvSpPr/>
          <p:nvPr/>
        </p:nvSpPr>
        <p:spPr>
          <a:xfrm flipV="1">
            <a:off x="2024336" y="8351160"/>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4" name="文本框 3"/>
          <p:cNvSpPr txBox="1"/>
          <p:nvPr/>
        </p:nvSpPr>
        <p:spPr>
          <a:xfrm>
            <a:off x="16351118" y="7580842"/>
            <a:ext cx="3102131" cy="917944"/>
          </a:xfrm>
          <a:prstGeom prst="rect">
            <a:avLst/>
          </a:prstGeom>
          <a:noFill/>
        </p:spPr>
        <p:txBody>
          <a:bodyPr wrap="none" rtlCol="0">
            <a:spAutoFit/>
          </a:bodyPr>
          <a:lstStyle/>
          <a:p>
            <a:pPr algn="l">
              <a:lnSpc>
                <a:spcPct val="150000"/>
              </a:lnSpc>
            </a:pPr>
            <a:r>
              <a:rPr lang="en-US" altLang="zh-CN" sz="4000" dirty="0">
                <a:solidFill>
                  <a:schemeClr val="bg1"/>
                </a:solidFill>
                <a:latin typeface="+mn-ea"/>
              </a:rPr>
              <a:t>Node</a:t>
            </a:r>
            <a:r>
              <a:rPr lang="zh-CN" altLang="en-US" sz="3200" dirty="0">
                <a:solidFill>
                  <a:schemeClr val="bg1"/>
                </a:solidFill>
                <a:latin typeface="+mn-ea"/>
              </a:rPr>
              <a:t>开发专题</a:t>
            </a:r>
          </a:p>
        </p:txBody>
      </p:sp>
      <p:sp>
        <p:nvSpPr>
          <p:cNvPr id="25" name="线条"/>
          <p:cNvSpPr/>
          <p:nvPr/>
        </p:nvSpPr>
        <p:spPr>
          <a:xfrm flipV="1">
            <a:off x="15350947" y="8679811"/>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11" name="文本框 10"/>
          <p:cNvSpPr txBox="1"/>
          <p:nvPr/>
        </p:nvSpPr>
        <p:spPr>
          <a:xfrm>
            <a:off x="12265572" y="1653873"/>
            <a:ext cx="184731" cy="752835"/>
          </a:xfrm>
          <a:prstGeom prst="rect">
            <a:avLst/>
          </a:prstGeom>
          <a:noFill/>
        </p:spPr>
        <p:txBody>
          <a:bodyPr wrap="none" rtlCol="0">
            <a:spAutoFit/>
          </a:bodyPr>
          <a:lstStyle/>
          <a:p>
            <a:pPr algn="l">
              <a:lnSpc>
                <a:spcPct val="150000"/>
              </a:lnSpc>
            </a:pPr>
            <a:endParaRPr lang="zh-CN" altLang="en-US" sz="3200" dirty="0">
              <a:latin typeface="+mn-ea"/>
            </a:endParaRPr>
          </a:p>
        </p:txBody>
      </p:sp>
      <p:grpSp>
        <p:nvGrpSpPr>
          <p:cNvPr id="5" name="组合 4">
            <a:extLst>
              <a:ext uri="{FF2B5EF4-FFF2-40B4-BE49-F238E27FC236}">
                <a16:creationId xmlns:a16="http://schemas.microsoft.com/office/drawing/2014/main" id="{5318DD44-EAF7-42BA-9C08-47BF07FB3B7E}"/>
              </a:ext>
            </a:extLst>
          </p:cNvPr>
          <p:cNvGrpSpPr/>
          <p:nvPr/>
        </p:nvGrpSpPr>
        <p:grpSpPr>
          <a:xfrm>
            <a:off x="4868493" y="2412677"/>
            <a:ext cx="13302403" cy="8171175"/>
            <a:chOff x="5051126" y="2698122"/>
            <a:chExt cx="13302403" cy="8171175"/>
          </a:xfrm>
        </p:grpSpPr>
        <p:sp>
          <p:nvSpPr>
            <p:cNvPr id="43" name="线条"/>
            <p:cNvSpPr/>
            <p:nvPr/>
          </p:nvSpPr>
          <p:spPr>
            <a:xfrm flipV="1">
              <a:off x="8649107" y="4533828"/>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20" name="矩形 19">
              <a:extLst>
                <a:ext uri="{FF2B5EF4-FFF2-40B4-BE49-F238E27FC236}">
                  <a16:creationId xmlns:a16="http://schemas.microsoft.com/office/drawing/2014/main" id="{BA0909A3-798B-40BF-B3C7-7B5C3D71C54E}"/>
                </a:ext>
              </a:extLst>
            </p:cNvPr>
            <p:cNvSpPr/>
            <p:nvPr/>
          </p:nvSpPr>
          <p:spPr>
            <a:xfrm>
              <a:off x="5051126" y="5720934"/>
              <a:ext cx="13302403" cy="5148363"/>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altLang="zh-CN" sz="2800" dirty="0">
                  <a:solidFill>
                    <a:schemeClr val="tx2"/>
                  </a:solidFill>
                  <a:latin typeface="思源黑体 CN Normal" panose="020B0400000000000000" charset="-122"/>
                  <a:ea typeface="思源黑体 CN Normal" panose="020B0400000000000000" charset="-122"/>
                </a:rPr>
                <a:t>Redux</a:t>
              </a:r>
              <a:r>
                <a:rPr lang="zh-CN" altLang="en-US" sz="2800" dirty="0">
                  <a:solidFill>
                    <a:schemeClr val="tx2"/>
                  </a:solidFill>
                  <a:latin typeface="思源黑体 CN Normal" panose="020B0400000000000000" charset="-122"/>
                  <a:ea typeface="思源黑体 CN Normal" panose="020B0400000000000000" charset="-122"/>
                </a:rPr>
                <a:t>中所有的 </a:t>
              </a:r>
              <a:r>
                <a:rPr lang="en-US" altLang="zh-CN" sz="2800" dirty="0">
                  <a:solidFill>
                    <a:schemeClr val="tx2"/>
                  </a:solidFill>
                  <a:latin typeface="思源黑体 CN Normal" panose="020B0400000000000000" charset="-122"/>
                  <a:ea typeface="思源黑体 CN Normal" panose="020B0400000000000000" charset="-122"/>
                </a:rPr>
                <a:t>state </a:t>
              </a:r>
              <a:r>
                <a:rPr lang="zh-CN" altLang="en-US" sz="2800" dirty="0">
                  <a:solidFill>
                    <a:schemeClr val="tx2"/>
                  </a:solidFill>
                  <a:latin typeface="思源黑体 CN Normal" panose="020B0400000000000000" charset="-122"/>
                  <a:ea typeface="思源黑体 CN Normal" panose="020B0400000000000000" charset="-122"/>
                </a:rPr>
                <a:t>都以一个对象树的形式储存在一个单一的 </a:t>
              </a:r>
              <a:r>
                <a:rPr lang="en-US" altLang="zh-CN" sz="2800" dirty="0">
                  <a:solidFill>
                    <a:schemeClr val="tx2"/>
                  </a:solidFill>
                  <a:latin typeface="思源黑体 CN Normal" panose="020B0400000000000000" charset="-122"/>
                  <a:ea typeface="思源黑体 CN Normal" panose="020B0400000000000000" charset="-122"/>
                </a:rPr>
                <a:t>store </a:t>
              </a:r>
              <a:r>
                <a:rPr lang="zh-CN" altLang="en-US" sz="2800" dirty="0">
                  <a:solidFill>
                    <a:schemeClr val="tx2"/>
                  </a:solidFill>
                  <a:latin typeface="思源黑体 CN Normal" panose="020B0400000000000000" charset="-122"/>
                  <a:ea typeface="思源黑体 CN Normal" panose="020B0400000000000000" charset="-122"/>
                </a:rPr>
                <a:t>中。</a:t>
              </a:r>
              <a:endParaRPr lang="en-US" altLang="zh-CN" sz="2800" dirty="0">
                <a:solidFill>
                  <a:schemeClr val="tx2"/>
                </a:solidFill>
                <a:latin typeface="思源黑体 CN Normal" panose="020B0400000000000000" charset="-122"/>
                <a:ea typeface="思源黑体 CN Normal" panose="020B0400000000000000" charset="-122"/>
              </a:endParaRPr>
            </a:p>
            <a:p>
              <a:pPr lvl="0">
                <a:lnSpc>
                  <a:spcPct val="150000"/>
                </a:lnSpc>
              </a:pPr>
              <a:endParaRPr lang="en-US" altLang="zh-CN" sz="2800" dirty="0">
                <a:solidFill>
                  <a:schemeClr val="tx2"/>
                </a:solidFill>
                <a:latin typeface="思源黑体 CN Normal" panose="020B0400000000000000" charset="-122"/>
                <a:ea typeface="思源黑体 CN Normal" panose="020B0400000000000000" charset="-122"/>
              </a:endParaRPr>
            </a:p>
            <a:p>
              <a:pPr lvl="0">
                <a:lnSpc>
                  <a:spcPct val="150000"/>
                </a:lnSpc>
              </a:pPr>
              <a:r>
                <a:rPr lang="zh-CN" altLang="en-US" sz="2800" dirty="0">
                  <a:solidFill>
                    <a:schemeClr val="tx2"/>
                  </a:solidFill>
                  <a:latin typeface="思源黑体 CN Normal" panose="020B0400000000000000" charset="-122"/>
                  <a:ea typeface="思源黑体 CN Normal" panose="020B0400000000000000" charset="-122"/>
                </a:rPr>
                <a:t>页面中的所有状态</a:t>
              </a:r>
              <a:r>
                <a:rPr lang="en-US" altLang="zh-CN" sz="2800" dirty="0">
                  <a:solidFill>
                    <a:schemeClr val="tx2"/>
                  </a:solidFill>
                  <a:latin typeface="思源黑体 CN Normal" panose="020B0400000000000000" charset="-122"/>
                  <a:ea typeface="思源黑体 CN Normal" panose="020B0400000000000000" charset="-122"/>
                </a:rPr>
                <a:t>or</a:t>
              </a:r>
              <a:r>
                <a:rPr lang="zh-CN" altLang="en-US" sz="2800" dirty="0">
                  <a:solidFill>
                    <a:schemeClr val="tx2"/>
                  </a:solidFill>
                  <a:latin typeface="思源黑体 CN Normal" panose="020B0400000000000000" charset="-122"/>
                  <a:ea typeface="思源黑体 CN Normal" panose="020B0400000000000000" charset="-122"/>
                </a:rPr>
                <a:t>数据，都应该用这种状态树的形式来描述；页面上的任何变化，都应该先去改变这个状态树，然后再通过某种方式实现到页面上。</a:t>
              </a:r>
              <a:endParaRPr lang="en-US" altLang="zh-CN" sz="2800" dirty="0">
                <a:solidFill>
                  <a:schemeClr val="tx2"/>
                </a:solidFill>
                <a:latin typeface="思源黑体 CN Normal" panose="020B0400000000000000" charset="-122"/>
                <a:ea typeface="思源黑体 CN Normal" panose="020B0400000000000000" charset="-122"/>
              </a:endParaRPr>
            </a:p>
            <a:p>
              <a:pPr lvl="0">
                <a:lnSpc>
                  <a:spcPct val="150000"/>
                </a:lnSpc>
              </a:pPr>
              <a:endParaRPr lang="zh-CN" altLang="en-US" sz="2800" dirty="0">
                <a:solidFill>
                  <a:schemeClr val="tx2"/>
                </a:solidFill>
                <a:latin typeface="思源黑体 CN Normal" panose="020B0400000000000000" charset="-122"/>
                <a:ea typeface="思源黑体 CN Normal" panose="020B0400000000000000" charset="-122"/>
              </a:endParaRPr>
            </a:p>
            <a:p>
              <a:pPr lvl="0">
                <a:lnSpc>
                  <a:spcPct val="150000"/>
                </a:lnSpc>
              </a:pPr>
              <a:r>
                <a:rPr lang="zh-CN" altLang="en-US" sz="2800" dirty="0">
                  <a:solidFill>
                    <a:schemeClr val="tx2"/>
                  </a:solidFill>
                  <a:latin typeface="思源黑体 CN Normal" panose="020B0400000000000000" charset="-122"/>
                  <a:ea typeface="思源黑体 CN Normal" panose="020B0400000000000000" charset="-122"/>
                </a:rPr>
                <a:t>单个对象去描述页面的状态，然后通过改变这个对象来操控页面。</a:t>
              </a:r>
            </a:p>
          </p:txBody>
        </p:sp>
        <p:pic>
          <p:nvPicPr>
            <p:cNvPr id="1026" name="Picture 2" descr="https://ss2.bdstatic.com/70cFvnSh_Q1YnxGkpoWK1HF6hhy/it/u=2501771659,2638682171&amp;fm=26&amp;gp=0.jpg">
              <a:extLst>
                <a:ext uri="{FF2B5EF4-FFF2-40B4-BE49-F238E27FC236}">
                  <a16:creationId xmlns:a16="http://schemas.microsoft.com/office/drawing/2014/main" id="{2734EC2C-BC17-4B75-B172-6AF51661A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8307" y="2698122"/>
              <a:ext cx="2667069" cy="2667069"/>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图片 2">
            <a:extLst>
              <a:ext uri="{FF2B5EF4-FFF2-40B4-BE49-F238E27FC236}">
                <a16:creationId xmlns:a16="http://schemas.microsoft.com/office/drawing/2014/main" id="{9C6639E3-7E3B-40F6-A897-0754D0CB0B33}"/>
              </a:ext>
            </a:extLst>
          </p:cNvPr>
          <p:cNvPicPr>
            <a:picLocks noChangeAspect="1"/>
          </p:cNvPicPr>
          <p:nvPr/>
        </p:nvPicPr>
        <p:blipFill>
          <a:blip r:embed="rId4"/>
          <a:stretch>
            <a:fillRect/>
          </a:stretch>
        </p:blipFill>
        <p:spPr>
          <a:xfrm>
            <a:off x="6935505" y="2240522"/>
            <a:ext cx="6560169" cy="285083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5"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en-US" altLang="zh-CN" sz="6600" dirty="0">
                <a:solidFill>
                  <a:srgbClr val="1577BA"/>
                </a:solidFill>
                <a:latin typeface="思源黑体 CN Bold" panose="020B0800000000000000" charset="-122"/>
                <a:ea typeface="思源黑体 CN Bold" panose="020B0800000000000000" charset="-122"/>
              </a:rPr>
              <a:t> </a:t>
            </a:r>
            <a:endParaRPr lang="en-US" altLang="zh-CN" sz="6000" dirty="0">
              <a:solidFill>
                <a:srgbClr val="1577BA"/>
              </a:solidFill>
              <a:latin typeface="思源黑体 CN Bold" panose="020B0800000000000000" charset="-122"/>
              <a:ea typeface="思源黑体 CN Bold" panose="020B0800000000000000" charset="-122"/>
            </a:endParaRPr>
          </a:p>
        </p:txBody>
      </p:sp>
      <p:sp>
        <p:nvSpPr>
          <p:cNvPr id="2" name="矩形 1"/>
          <p:cNvSpPr/>
          <p:nvPr/>
        </p:nvSpPr>
        <p:spPr>
          <a:xfrm>
            <a:off x="719866" y="545877"/>
            <a:ext cx="5980612" cy="1107996"/>
          </a:xfrm>
          <a:prstGeom prst="rect">
            <a:avLst/>
          </a:prstGeom>
        </p:spPr>
        <p:txBody>
          <a:bodyPr wrap="none">
            <a:spAutoFit/>
          </a:bodyPr>
          <a:lstStyle/>
          <a:p>
            <a:r>
              <a:rPr lang="en-US" altLang="zh-CN" sz="6600" dirty="0">
                <a:solidFill>
                  <a:srgbClr val="1577BA"/>
                </a:solidFill>
                <a:latin typeface="思源黑体 CN Bold" panose="020B0800000000000000" charset="-122"/>
                <a:ea typeface="思源黑体 CN Bold" panose="020B0800000000000000" charset="-122"/>
              </a:rPr>
              <a:t>redux</a:t>
            </a:r>
            <a:r>
              <a:rPr lang="zh-CN" altLang="en-US" sz="6600" dirty="0">
                <a:solidFill>
                  <a:srgbClr val="1577BA"/>
                </a:solidFill>
                <a:latin typeface="思源黑体 CN Bold" panose="020B0800000000000000" charset="-122"/>
                <a:ea typeface="思源黑体 CN Bold" panose="020B0800000000000000" charset="-122"/>
              </a:rPr>
              <a:t>核心概念</a:t>
            </a:r>
            <a:endParaRPr lang="zh-CN" altLang="en-US" sz="6600" dirty="0"/>
          </a:p>
        </p:txBody>
      </p:sp>
      <p:sp>
        <p:nvSpPr>
          <p:cNvPr id="11" name="文本框 10"/>
          <p:cNvSpPr txBox="1"/>
          <p:nvPr/>
        </p:nvSpPr>
        <p:spPr>
          <a:xfrm>
            <a:off x="12265572" y="1653873"/>
            <a:ext cx="184731" cy="752835"/>
          </a:xfrm>
          <a:prstGeom prst="rect">
            <a:avLst/>
          </a:prstGeom>
          <a:noFill/>
        </p:spPr>
        <p:txBody>
          <a:bodyPr wrap="none" rtlCol="0">
            <a:spAutoFit/>
          </a:bodyPr>
          <a:lstStyle/>
          <a:p>
            <a:pPr algn="l">
              <a:lnSpc>
                <a:spcPct val="150000"/>
              </a:lnSpc>
            </a:pPr>
            <a:endParaRPr lang="zh-CN" altLang="en-US" sz="3200" dirty="0">
              <a:latin typeface="+mn-ea"/>
            </a:endParaRPr>
          </a:p>
        </p:txBody>
      </p:sp>
      <p:grpSp>
        <p:nvGrpSpPr>
          <p:cNvPr id="12" name="组合 11">
            <a:extLst>
              <a:ext uri="{FF2B5EF4-FFF2-40B4-BE49-F238E27FC236}">
                <a16:creationId xmlns:a16="http://schemas.microsoft.com/office/drawing/2014/main" id="{A1992246-3709-4159-9E4A-98423F5A1527}"/>
              </a:ext>
            </a:extLst>
          </p:cNvPr>
          <p:cNvGrpSpPr/>
          <p:nvPr/>
        </p:nvGrpSpPr>
        <p:grpSpPr>
          <a:xfrm>
            <a:off x="2048381" y="3217565"/>
            <a:ext cx="19345426" cy="6525219"/>
            <a:chOff x="1827664" y="2199105"/>
            <a:chExt cx="18552483" cy="6525219"/>
          </a:xfrm>
        </p:grpSpPr>
        <p:sp>
          <p:nvSpPr>
            <p:cNvPr id="15" name="线条"/>
            <p:cNvSpPr/>
            <p:nvPr/>
          </p:nvSpPr>
          <p:spPr>
            <a:xfrm flipV="1">
              <a:off x="2024336" y="8351160"/>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4" name="文本框 3"/>
            <p:cNvSpPr txBox="1"/>
            <p:nvPr/>
          </p:nvSpPr>
          <p:spPr>
            <a:xfrm>
              <a:off x="16351118" y="7580842"/>
              <a:ext cx="3102131" cy="917944"/>
            </a:xfrm>
            <a:prstGeom prst="rect">
              <a:avLst/>
            </a:prstGeom>
            <a:noFill/>
          </p:spPr>
          <p:txBody>
            <a:bodyPr wrap="none" rtlCol="0">
              <a:spAutoFit/>
            </a:bodyPr>
            <a:lstStyle/>
            <a:p>
              <a:pPr algn="l">
                <a:lnSpc>
                  <a:spcPct val="150000"/>
                </a:lnSpc>
              </a:pPr>
              <a:r>
                <a:rPr lang="en-US" altLang="zh-CN" sz="4000" dirty="0">
                  <a:solidFill>
                    <a:schemeClr val="bg1"/>
                  </a:solidFill>
                  <a:latin typeface="+mn-ea"/>
                </a:rPr>
                <a:t>Node</a:t>
              </a:r>
              <a:r>
                <a:rPr lang="zh-CN" altLang="en-US" sz="3200" dirty="0">
                  <a:solidFill>
                    <a:schemeClr val="bg1"/>
                  </a:solidFill>
                  <a:latin typeface="+mn-ea"/>
                </a:rPr>
                <a:t>开发专题</a:t>
              </a:r>
            </a:p>
          </p:txBody>
        </p:sp>
        <p:sp>
          <p:nvSpPr>
            <p:cNvPr id="25" name="线条"/>
            <p:cNvSpPr/>
            <p:nvPr/>
          </p:nvSpPr>
          <p:spPr>
            <a:xfrm flipV="1">
              <a:off x="15350947" y="8679811"/>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grpSp>
          <p:nvGrpSpPr>
            <p:cNvPr id="6" name="组合 5">
              <a:extLst>
                <a:ext uri="{FF2B5EF4-FFF2-40B4-BE49-F238E27FC236}">
                  <a16:creationId xmlns:a16="http://schemas.microsoft.com/office/drawing/2014/main" id="{4C6CE3CE-7EE3-4D55-8AE9-946E2C6F45FB}"/>
                </a:ext>
              </a:extLst>
            </p:cNvPr>
            <p:cNvGrpSpPr/>
            <p:nvPr/>
          </p:nvGrpSpPr>
          <p:grpSpPr>
            <a:xfrm>
              <a:off x="1827664" y="2199105"/>
              <a:ext cx="18552483" cy="2517566"/>
              <a:chOff x="1827664" y="2199105"/>
              <a:chExt cx="18552483" cy="2517566"/>
            </a:xfrm>
          </p:grpSpPr>
          <p:sp>
            <p:nvSpPr>
              <p:cNvPr id="16" name="线条"/>
              <p:cNvSpPr/>
              <p:nvPr/>
            </p:nvSpPr>
            <p:spPr>
              <a:xfrm flipV="1">
                <a:off x="15350947" y="3391008"/>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grpSp>
            <p:nvGrpSpPr>
              <p:cNvPr id="5" name="组合 4">
                <a:extLst>
                  <a:ext uri="{FF2B5EF4-FFF2-40B4-BE49-F238E27FC236}">
                    <a16:creationId xmlns:a16="http://schemas.microsoft.com/office/drawing/2014/main" id="{094EED0F-3A5C-4931-8253-4FF12590D8EC}"/>
                  </a:ext>
                </a:extLst>
              </p:cNvPr>
              <p:cNvGrpSpPr/>
              <p:nvPr/>
            </p:nvGrpSpPr>
            <p:grpSpPr>
              <a:xfrm>
                <a:off x="1827664" y="3218633"/>
                <a:ext cx="17027895" cy="1498038"/>
                <a:chOff x="1827664" y="3218633"/>
                <a:chExt cx="17027895" cy="1498038"/>
              </a:xfrm>
            </p:grpSpPr>
            <p:sp>
              <p:nvSpPr>
                <p:cNvPr id="8" name="线条"/>
                <p:cNvSpPr/>
                <p:nvPr/>
              </p:nvSpPr>
              <p:spPr>
                <a:xfrm flipV="1">
                  <a:off x="1937042" y="3593189"/>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43" name="线条"/>
                <p:cNvSpPr/>
                <p:nvPr/>
              </p:nvSpPr>
              <p:spPr>
                <a:xfrm flipV="1">
                  <a:off x="8649107" y="4533828"/>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22" name="矩形 21"/>
                <p:cNvSpPr/>
                <p:nvPr/>
              </p:nvSpPr>
              <p:spPr>
                <a:xfrm>
                  <a:off x="1827664" y="3218634"/>
                  <a:ext cx="6654184" cy="1498037"/>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3200" dirty="0">
                    <a:solidFill>
                      <a:srgbClr val="E8BF6A"/>
                    </a:solidFill>
                    <a:latin typeface="DejaVu"/>
                  </a:endParaRPr>
                </a:p>
                <a:p>
                  <a:r>
                    <a:rPr lang="en-US" altLang="zh-CN" sz="3200" dirty="0">
                      <a:solidFill>
                        <a:srgbClr val="E8BF6A"/>
                      </a:solidFill>
                      <a:latin typeface="DejaVu"/>
                    </a:rPr>
                    <a:t>{</a:t>
                  </a:r>
                </a:p>
                <a:p>
                  <a:r>
                    <a:rPr lang="en-US" altLang="zh-CN" sz="3200" dirty="0">
                      <a:solidFill>
                        <a:srgbClr val="E8BF6A"/>
                      </a:solidFill>
                      <a:latin typeface="DejaVu"/>
                    </a:rPr>
                    <a:t>    text : 'Hello world'</a:t>
                  </a:r>
                </a:p>
                <a:p>
                  <a:r>
                    <a:rPr lang="en-US" altLang="zh-CN" sz="3200" dirty="0">
                      <a:solidFill>
                        <a:srgbClr val="E8BF6A"/>
                      </a:solidFill>
                      <a:latin typeface="DejaVu"/>
                    </a:rPr>
                    <a:t>}</a:t>
                  </a:r>
                  <a:br>
                    <a:rPr lang="en-US" altLang="zh-CN" sz="3200" dirty="0">
                      <a:solidFill>
                        <a:srgbClr val="E8BF6A"/>
                      </a:solidFill>
                      <a:latin typeface="DejaVu"/>
                    </a:rPr>
                  </a:br>
                  <a:endParaRPr kumimoji="1" lang="en-US" altLang="zh-CN" sz="3200" dirty="0">
                    <a:solidFill>
                      <a:srgbClr val="E8BF6A"/>
                    </a:solidFill>
                    <a:latin typeface="DejaVu"/>
                    <a:ea typeface="Menlo" panose="020B0609030804020204" charset="0"/>
                    <a:cs typeface="Menlo" panose="020B0609030804020204" charset="0"/>
                  </a:endParaRPr>
                </a:p>
              </p:txBody>
            </p:sp>
            <p:sp>
              <p:nvSpPr>
                <p:cNvPr id="24" name="矩形 23"/>
                <p:cNvSpPr/>
                <p:nvPr/>
              </p:nvSpPr>
              <p:spPr>
                <a:xfrm>
                  <a:off x="10354981" y="3218633"/>
                  <a:ext cx="8500578" cy="1498038"/>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3200" dirty="0">
                    <a:solidFill>
                      <a:srgbClr val="E8BF6A"/>
                    </a:solidFill>
                    <a:latin typeface="DejaVu"/>
                  </a:endParaRPr>
                </a:p>
                <a:p>
                  <a:r>
                    <a:rPr lang="en-US" altLang="zh-CN" sz="3200" dirty="0">
                      <a:solidFill>
                        <a:srgbClr val="E8BF6A"/>
                      </a:solidFill>
                      <a:latin typeface="DejaVu"/>
                    </a:rPr>
                    <a:t>                          &lt;p&gt; Hello world &lt;/p&gt;</a:t>
                  </a:r>
                  <a:br>
                    <a:rPr lang="en-US" altLang="zh-CN" sz="3200" dirty="0">
                      <a:solidFill>
                        <a:srgbClr val="E8BF6A"/>
                      </a:solidFill>
                      <a:latin typeface="DejaVu"/>
                    </a:rPr>
                  </a:br>
                  <a:endParaRPr kumimoji="1" lang="en-US" altLang="zh-CN" sz="3200" dirty="0">
                    <a:solidFill>
                      <a:srgbClr val="E8BF6A"/>
                    </a:solidFill>
                    <a:latin typeface="DejaVu"/>
                    <a:ea typeface="Menlo" panose="020B0609030804020204" charset="0"/>
                    <a:cs typeface="Menlo" panose="020B0609030804020204" charset="0"/>
                  </a:endParaRPr>
                </a:p>
              </p:txBody>
            </p:sp>
          </p:grpSp>
          <p:sp>
            <p:nvSpPr>
              <p:cNvPr id="9" name="文本框 8"/>
              <p:cNvSpPr txBox="1"/>
              <p:nvPr/>
            </p:nvSpPr>
            <p:spPr>
              <a:xfrm>
                <a:off x="2907987" y="2199105"/>
                <a:ext cx="4493538" cy="670248"/>
              </a:xfrm>
              <a:prstGeom prst="rect">
                <a:avLst/>
              </a:prstGeom>
              <a:noFill/>
            </p:spPr>
            <p:txBody>
              <a:bodyPr wrap="none" rtlCol="0">
                <a:spAutoFit/>
              </a:bodyPr>
              <a:lstStyle/>
              <a:p>
                <a:pPr>
                  <a:lnSpc>
                    <a:spcPct val="150000"/>
                  </a:lnSpc>
                </a:pPr>
                <a:r>
                  <a:rPr lang="zh-CN" altLang="en-US" sz="2800" dirty="0">
                    <a:latin typeface="+mn-ea"/>
                  </a:rPr>
                  <a:t>比如我们有这么一个状态树</a:t>
                </a:r>
              </a:p>
            </p:txBody>
          </p:sp>
          <p:sp>
            <p:nvSpPr>
              <p:cNvPr id="26" name="文本框 25"/>
              <p:cNvSpPr txBox="1"/>
              <p:nvPr/>
            </p:nvSpPr>
            <p:spPr>
              <a:xfrm>
                <a:off x="10354981" y="2199105"/>
                <a:ext cx="8368381" cy="670248"/>
              </a:xfrm>
              <a:prstGeom prst="rect">
                <a:avLst/>
              </a:prstGeom>
              <a:noFill/>
            </p:spPr>
            <p:txBody>
              <a:bodyPr wrap="none" rtlCol="0">
                <a:spAutoFit/>
              </a:bodyPr>
              <a:lstStyle/>
              <a:p>
                <a:pPr>
                  <a:lnSpc>
                    <a:spcPct val="150000"/>
                  </a:lnSpc>
                </a:pPr>
                <a:r>
                  <a:rPr lang="zh-CN" altLang="en-US" sz="2800" dirty="0">
                    <a:latin typeface="+mn-ea"/>
                  </a:rPr>
                  <a:t>状态树节点 </a:t>
                </a:r>
                <a:r>
                  <a:rPr lang="en-US" altLang="zh-CN" sz="2800" dirty="0">
                    <a:latin typeface="+mn-ea"/>
                  </a:rPr>
                  <a:t>text </a:t>
                </a:r>
                <a:r>
                  <a:rPr lang="zh-CN" altLang="en-US" sz="2800" dirty="0">
                    <a:latin typeface="+mn-ea"/>
                  </a:rPr>
                  <a:t>描述页面中某个文本的内容如</a:t>
                </a:r>
                <a:r>
                  <a:rPr lang="en-US" altLang="zh-CN" sz="2800" dirty="0">
                    <a:latin typeface="+mn-ea"/>
                  </a:rPr>
                  <a:t>p</a:t>
                </a:r>
                <a:r>
                  <a:rPr lang="zh-CN" altLang="en-US" sz="2800" dirty="0">
                    <a:latin typeface="+mn-ea"/>
                  </a:rPr>
                  <a:t>标签</a:t>
                </a:r>
              </a:p>
            </p:txBody>
          </p:sp>
        </p:grpSp>
        <p:grpSp>
          <p:nvGrpSpPr>
            <p:cNvPr id="23" name="组合 22">
              <a:extLst>
                <a:ext uri="{FF2B5EF4-FFF2-40B4-BE49-F238E27FC236}">
                  <a16:creationId xmlns:a16="http://schemas.microsoft.com/office/drawing/2014/main" id="{5395A9B0-61E5-4AD5-BD19-02C85DA13F0B}"/>
                </a:ext>
              </a:extLst>
            </p:cNvPr>
            <p:cNvGrpSpPr/>
            <p:nvPr/>
          </p:nvGrpSpPr>
          <p:grpSpPr>
            <a:xfrm>
              <a:off x="1827664" y="5447156"/>
              <a:ext cx="18552483" cy="2517566"/>
              <a:chOff x="1827664" y="2199105"/>
              <a:chExt cx="18552483" cy="2517566"/>
            </a:xfrm>
          </p:grpSpPr>
          <p:sp>
            <p:nvSpPr>
              <p:cNvPr id="27" name="线条">
                <a:extLst>
                  <a:ext uri="{FF2B5EF4-FFF2-40B4-BE49-F238E27FC236}">
                    <a16:creationId xmlns:a16="http://schemas.microsoft.com/office/drawing/2014/main" id="{72702A31-C320-4B8B-A3F9-F7643F1EF13E}"/>
                  </a:ext>
                </a:extLst>
              </p:cNvPr>
              <p:cNvSpPr/>
              <p:nvPr/>
            </p:nvSpPr>
            <p:spPr>
              <a:xfrm flipV="1">
                <a:off x="15350947" y="3391008"/>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grpSp>
            <p:nvGrpSpPr>
              <p:cNvPr id="28" name="组合 27">
                <a:extLst>
                  <a:ext uri="{FF2B5EF4-FFF2-40B4-BE49-F238E27FC236}">
                    <a16:creationId xmlns:a16="http://schemas.microsoft.com/office/drawing/2014/main" id="{9F2F9F67-657E-4E82-BFA9-6A0A7B65CA1A}"/>
                  </a:ext>
                </a:extLst>
              </p:cNvPr>
              <p:cNvGrpSpPr/>
              <p:nvPr/>
            </p:nvGrpSpPr>
            <p:grpSpPr>
              <a:xfrm>
                <a:off x="1827664" y="3218633"/>
                <a:ext cx="17027895" cy="1498038"/>
                <a:chOff x="1827664" y="3218633"/>
                <a:chExt cx="17027895" cy="1498038"/>
              </a:xfrm>
            </p:grpSpPr>
            <p:sp>
              <p:nvSpPr>
                <p:cNvPr id="31" name="线条">
                  <a:extLst>
                    <a:ext uri="{FF2B5EF4-FFF2-40B4-BE49-F238E27FC236}">
                      <a16:creationId xmlns:a16="http://schemas.microsoft.com/office/drawing/2014/main" id="{8227B82B-09BF-4ECB-A512-63D930894ABA}"/>
                    </a:ext>
                  </a:extLst>
                </p:cNvPr>
                <p:cNvSpPr/>
                <p:nvPr/>
              </p:nvSpPr>
              <p:spPr>
                <a:xfrm flipV="1">
                  <a:off x="1937042" y="3593189"/>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32" name="线条">
                  <a:extLst>
                    <a:ext uri="{FF2B5EF4-FFF2-40B4-BE49-F238E27FC236}">
                      <a16:creationId xmlns:a16="http://schemas.microsoft.com/office/drawing/2014/main" id="{4B11CFA3-418B-4567-836E-5482033FA166}"/>
                    </a:ext>
                  </a:extLst>
                </p:cNvPr>
                <p:cNvSpPr/>
                <p:nvPr/>
              </p:nvSpPr>
              <p:spPr>
                <a:xfrm flipV="1">
                  <a:off x="8649107" y="4533828"/>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33" name="矩形 32">
                  <a:extLst>
                    <a:ext uri="{FF2B5EF4-FFF2-40B4-BE49-F238E27FC236}">
                      <a16:creationId xmlns:a16="http://schemas.microsoft.com/office/drawing/2014/main" id="{4F50480D-046A-4ED0-BEA1-8940EC5FB0F4}"/>
                    </a:ext>
                  </a:extLst>
                </p:cNvPr>
                <p:cNvSpPr/>
                <p:nvPr/>
              </p:nvSpPr>
              <p:spPr>
                <a:xfrm>
                  <a:off x="1827664" y="3218634"/>
                  <a:ext cx="6654184" cy="1498037"/>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3200" dirty="0">
                    <a:solidFill>
                      <a:srgbClr val="E8BF6A"/>
                    </a:solidFill>
                    <a:latin typeface="DejaVu"/>
                  </a:endParaRPr>
                </a:p>
                <a:p>
                  <a:r>
                    <a:rPr lang="en-US" altLang="zh-CN" sz="3200" dirty="0">
                      <a:solidFill>
                        <a:srgbClr val="E8BF6A"/>
                      </a:solidFill>
                      <a:latin typeface="DejaVu"/>
                    </a:rPr>
                    <a:t>{</a:t>
                  </a:r>
                </a:p>
                <a:p>
                  <a:r>
                    <a:rPr lang="en-US" altLang="zh-CN" sz="3200" dirty="0">
                      <a:solidFill>
                        <a:srgbClr val="E8BF6A"/>
                      </a:solidFill>
                      <a:latin typeface="DejaVu"/>
                    </a:rPr>
                    <a:t>    text : 'Hello Max'</a:t>
                  </a:r>
                </a:p>
                <a:p>
                  <a:r>
                    <a:rPr lang="en-US" altLang="zh-CN" sz="3200" dirty="0">
                      <a:solidFill>
                        <a:srgbClr val="E8BF6A"/>
                      </a:solidFill>
                      <a:latin typeface="DejaVu"/>
                    </a:rPr>
                    <a:t>}</a:t>
                  </a:r>
                  <a:br>
                    <a:rPr lang="en-US" altLang="zh-CN" sz="3200" dirty="0">
                      <a:solidFill>
                        <a:srgbClr val="E8BF6A"/>
                      </a:solidFill>
                      <a:latin typeface="DejaVu"/>
                    </a:rPr>
                  </a:br>
                  <a:endParaRPr kumimoji="1" lang="en-US" altLang="zh-CN" sz="3200" dirty="0">
                    <a:solidFill>
                      <a:srgbClr val="E8BF6A"/>
                    </a:solidFill>
                    <a:latin typeface="DejaVu"/>
                    <a:ea typeface="Menlo" panose="020B0609030804020204" charset="0"/>
                    <a:cs typeface="Menlo" panose="020B0609030804020204" charset="0"/>
                  </a:endParaRPr>
                </a:p>
              </p:txBody>
            </p:sp>
            <p:sp>
              <p:nvSpPr>
                <p:cNvPr id="34" name="矩形 33">
                  <a:extLst>
                    <a:ext uri="{FF2B5EF4-FFF2-40B4-BE49-F238E27FC236}">
                      <a16:creationId xmlns:a16="http://schemas.microsoft.com/office/drawing/2014/main" id="{D06CE794-723A-4959-9BD1-8A1B1335CB8E}"/>
                    </a:ext>
                  </a:extLst>
                </p:cNvPr>
                <p:cNvSpPr/>
                <p:nvPr/>
              </p:nvSpPr>
              <p:spPr>
                <a:xfrm>
                  <a:off x="10354981" y="3218633"/>
                  <a:ext cx="8500578" cy="1498038"/>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3200" dirty="0">
                    <a:solidFill>
                      <a:srgbClr val="E8BF6A"/>
                    </a:solidFill>
                    <a:latin typeface="DejaVu"/>
                  </a:endParaRPr>
                </a:p>
                <a:p>
                  <a:r>
                    <a:rPr lang="en-US" altLang="zh-CN" sz="3200" dirty="0">
                      <a:solidFill>
                        <a:srgbClr val="E8BF6A"/>
                      </a:solidFill>
                      <a:latin typeface="DejaVu"/>
                    </a:rPr>
                    <a:t>                          &lt;p&gt; Hello Max &lt;/p&gt;</a:t>
                  </a:r>
                  <a:br>
                    <a:rPr lang="en-US" altLang="zh-CN" sz="3200" dirty="0">
                      <a:solidFill>
                        <a:srgbClr val="E8BF6A"/>
                      </a:solidFill>
                      <a:latin typeface="DejaVu"/>
                    </a:rPr>
                  </a:br>
                  <a:endParaRPr kumimoji="1" lang="en-US" altLang="zh-CN" sz="3200" dirty="0">
                    <a:solidFill>
                      <a:srgbClr val="E8BF6A"/>
                    </a:solidFill>
                    <a:latin typeface="DejaVu"/>
                    <a:ea typeface="Menlo" panose="020B0609030804020204" charset="0"/>
                    <a:cs typeface="Menlo" panose="020B0609030804020204" charset="0"/>
                  </a:endParaRPr>
                </a:p>
              </p:txBody>
            </p:sp>
          </p:grpSp>
          <p:sp>
            <p:nvSpPr>
              <p:cNvPr id="29" name="文本框 28">
                <a:extLst>
                  <a:ext uri="{FF2B5EF4-FFF2-40B4-BE49-F238E27FC236}">
                    <a16:creationId xmlns:a16="http://schemas.microsoft.com/office/drawing/2014/main" id="{72A91328-FBDF-476C-A22A-514216617FC0}"/>
                  </a:ext>
                </a:extLst>
              </p:cNvPr>
              <p:cNvSpPr txBox="1"/>
              <p:nvPr/>
            </p:nvSpPr>
            <p:spPr>
              <a:xfrm>
                <a:off x="2907987" y="2199105"/>
                <a:ext cx="4653708" cy="670248"/>
              </a:xfrm>
              <a:prstGeom prst="rect">
                <a:avLst/>
              </a:prstGeom>
              <a:noFill/>
            </p:spPr>
            <p:txBody>
              <a:bodyPr wrap="square" rtlCol="0">
                <a:spAutoFit/>
              </a:bodyPr>
              <a:lstStyle/>
              <a:p>
                <a:pPr>
                  <a:lnSpc>
                    <a:spcPct val="150000"/>
                  </a:lnSpc>
                </a:pPr>
                <a:r>
                  <a:rPr lang="zh-CN" altLang="en-US" sz="2800" dirty="0">
                    <a:latin typeface="+mn-ea"/>
                  </a:rPr>
                  <a:t>当我们把状态树改变之后比如</a:t>
                </a:r>
              </a:p>
            </p:txBody>
          </p:sp>
          <p:sp>
            <p:nvSpPr>
              <p:cNvPr id="30" name="文本框 29">
                <a:extLst>
                  <a:ext uri="{FF2B5EF4-FFF2-40B4-BE49-F238E27FC236}">
                    <a16:creationId xmlns:a16="http://schemas.microsoft.com/office/drawing/2014/main" id="{B3EACBB7-8A76-40F7-A264-2FF2460F3C7C}"/>
                  </a:ext>
                </a:extLst>
              </p:cNvPr>
              <p:cNvSpPr txBox="1"/>
              <p:nvPr/>
            </p:nvSpPr>
            <p:spPr>
              <a:xfrm>
                <a:off x="10354981" y="2199105"/>
                <a:ext cx="6083717" cy="670248"/>
              </a:xfrm>
              <a:prstGeom prst="rect">
                <a:avLst/>
              </a:prstGeom>
              <a:noFill/>
            </p:spPr>
            <p:txBody>
              <a:bodyPr wrap="none" rtlCol="0">
                <a:spAutoFit/>
              </a:bodyPr>
              <a:lstStyle/>
              <a:p>
                <a:pPr>
                  <a:lnSpc>
                    <a:spcPct val="150000"/>
                  </a:lnSpc>
                </a:pPr>
                <a:r>
                  <a:rPr lang="zh-CN" altLang="en-US" sz="2800" dirty="0">
                    <a:latin typeface="+mn-ea"/>
                  </a:rPr>
                  <a:t>                                   那么</a:t>
                </a:r>
                <a:r>
                  <a:rPr lang="en-US" altLang="zh-CN" sz="2800" dirty="0">
                    <a:latin typeface="+mn-ea"/>
                  </a:rPr>
                  <a:t>p</a:t>
                </a:r>
                <a:r>
                  <a:rPr lang="zh-CN" altLang="en-US" sz="2800" dirty="0">
                    <a:latin typeface="+mn-ea"/>
                  </a:rPr>
                  <a:t>标签也会改变</a:t>
                </a:r>
              </a:p>
            </p:txBody>
          </p:sp>
        </p:grpSp>
      </p:gr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5"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en-US" altLang="zh-CN" sz="6600" dirty="0">
                <a:solidFill>
                  <a:srgbClr val="1577BA"/>
                </a:solidFill>
                <a:latin typeface="思源黑体 CN Bold" panose="020B0800000000000000" charset="-122"/>
                <a:ea typeface="思源黑体 CN Bold" panose="020B0800000000000000" charset="-122"/>
              </a:rPr>
              <a:t> </a:t>
            </a:r>
            <a:endParaRPr lang="en-US" altLang="zh-CN" sz="6000" dirty="0">
              <a:solidFill>
                <a:srgbClr val="1577BA"/>
              </a:solidFill>
              <a:latin typeface="思源黑体 CN Bold" panose="020B0800000000000000" charset="-122"/>
              <a:ea typeface="思源黑体 CN Bold" panose="020B0800000000000000" charset="-122"/>
            </a:endParaRPr>
          </a:p>
        </p:txBody>
      </p:sp>
      <p:sp>
        <p:nvSpPr>
          <p:cNvPr id="2" name="矩形 1"/>
          <p:cNvSpPr/>
          <p:nvPr/>
        </p:nvSpPr>
        <p:spPr>
          <a:xfrm>
            <a:off x="719866" y="545877"/>
            <a:ext cx="5980612" cy="1107996"/>
          </a:xfrm>
          <a:prstGeom prst="rect">
            <a:avLst/>
          </a:prstGeom>
        </p:spPr>
        <p:txBody>
          <a:bodyPr wrap="none">
            <a:spAutoFit/>
          </a:bodyPr>
          <a:lstStyle/>
          <a:p>
            <a:r>
              <a:rPr lang="en-US" altLang="zh-CN" sz="6600" dirty="0">
                <a:solidFill>
                  <a:srgbClr val="1577BA"/>
                </a:solidFill>
                <a:latin typeface="思源黑体 CN Bold" panose="020B0800000000000000" charset="-122"/>
                <a:ea typeface="思源黑体 CN Bold" panose="020B0800000000000000" charset="-122"/>
              </a:rPr>
              <a:t>redux</a:t>
            </a:r>
            <a:r>
              <a:rPr lang="zh-CN" altLang="en-US" sz="6600" dirty="0">
                <a:solidFill>
                  <a:srgbClr val="1577BA"/>
                </a:solidFill>
                <a:latin typeface="思源黑体 CN Bold" panose="020B0800000000000000" charset="-122"/>
                <a:ea typeface="思源黑体 CN Bold" panose="020B0800000000000000" charset="-122"/>
              </a:rPr>
              <a:t>核心概念</a:t>
            </a:r>
            <a:endParaRPr lang="zh-CN" altLang="en-US" sz="6600" dirty="0"/>
          </a:p>
        </p:txBody>
      </p:sp>
      <p:sp>
        <p:nvSpPr>
          <p:cNvPr id="14" name="2018-01-01  01:01:01"/>
          <p:cNvSpPr txBox="1"/>
          <p:nvPr/>
        </p:nvSpPr>
        <p:spPr>
          <a:xfrm>
            <a:off x="14907943" y="2486273"/>
            <a:ext cx="6560169" cy="751803"/>
          </a:xfrm>
          <a:prstGeom prst="rect">
            <a:avLst/>
          </a:prstGeom>
          <a:noFill/>
          <a:ln w="12700" cap="flat">
            <a:noFill/>
            <a:miter lim="400000"/>
          </a:ln>
          <a:effectLst/>
        </p:spPr>
        <p:txBody>
          <a:bodyPr wrap="square" lIns="67466" tIns="67466" rIns="67466" bIns="67466" numCol="1" anchor="ctr">
            <a:spAutoFit/>
          </a:bodyPr>
          <a:lstStyle>
            <a:lvl1pPr algn="l">
              <a:defRPr sz="4000">
                <a:solidFill>
                  <a:srgbClr val="FFFFFF"/>
                </a:solidFill>
                <a:latin typeface="+mj-lt"/>
                <a:ea typeface="+mj-ea"/>
                <a:cs typeface="+mj-cs"/>
                <a:sym typeface="Helvetica"/>
              </a:defRPr>
            </a:lvl1pPr>
          </a:lstStyle>
          <a:p>
            <a:r>
              <a:rPr lang="en-US" altLang="zh-CN" dirty="0">
                <a:latin typeface="思源黑体 CN Medium" panose="020B0600000000000000" charset="-122"/>
                <a:ea typeface="思源黑体 CN Medium" panose="020B0600000000000000" charset="-122"/>
                <a:cs typeface="Source Han Sans CN" charset="-122"/>
              </a:rPr>
              <a:t> </a:t>
            </a:r>
            <a:r>
              <a:rPr lang="zh-CN" altLang="en-US" dirty="0">
                <a:latin typeface="思源黑体 CN Medium" panose="020B0600000000000000" charset="-122"/>
                <a:ea typeface="思源黑体 CN Medium" panose="020B0600000000000000" charset="-122"/>
                <a:cs typeface="Source Han Sans CN" charset="-122"/>
              </a:rPr>
              <a:t>     单页应用开发专题</a:t>
            </a:r>
            <a:endParaRPr lang="en-US" altLang="zh-CN" dirty="0">
              <a:latin typeface="思源黑体 CN Medium" panose="020B0600000000000000" charset="-122"/>
              <a:ea typeface="思源黑体 CN Medium" panose="020B0600000000000000" charset="-122"/>
              <a:cs typeface="Source Han Sans CN" charset="-122"/>
            </a:endParaRPr>
          </a:p>
        </p:txBody>
      </p:sp>
      <p:sp>
        <p:nvSpPr>
          <p:cNvPr id="16" name="线条"/>
          <p:cNvSpPr/>
          <p:nvPr/>
        </p:nvSpPr>
        <p:spPr>
          <a:xfrm flipV="1">
            <a:off x="15350947" y="3391008"/>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11" name="文本框 10"/>
          <p:cNvSpPr txBox="1"/>
          <p:nvPr/>
        </p:nvSpPr>
        <p:spPr>
          <a:xfrm>
            <a:off x="12265572" y="1653873"/>
            <a:ext cx="184731" cy="752835"/>
          </a:xfrm>
          <a:prstGeom prst="rect">
            <a:avLst/>
          </a:prstGeom>
          <a:noFill/>
        </p:spPr>
        <p:txBody>
          <a:bodyPr wrap="none" rtlCol="0">
            <a:spAutoFit/>
          </a:bodyPr>
          <a:lstStyle/>
          <a:p>
            <a:pPr algn="l">
              <a:lnSpc>
                <a:spcPct val="150000"/>
              </a:lnSpc>
            </a:pPr>
            <a:endParaRPr lang="zh-CN" altLang="en-US" sz="3200" dirty="0">
              <a:latin typeface="+mn-ea"/>
            </a:endParaRPr>
          </a:p>
        </p:txBody>
      </p:sp>
      <p:grpSp>
        <p:nvGrpSpPr>
          <p:cNvPr id="30" name="组合 29">
            <a:extLst>
              <a:ext uri="{FF2B5EF4-FFF2-40B4-BE49-F238E27FC236}">
                <a16:creationId xmlns:a16="http://schemas.microsoft.com/office/drawing/2014/main" id="{B31A81B7-E4FB-4A8A-92ED-0298FD5FFC3C}"/>
              </a:ext>
            </a:extLst>
          </p:cNvPr>
          <p:cNvGrpSpPr/>
          <p:nvPr/>
        </p:nvGrpSpPr>
        <p:grpSpPr>
          <a:xfrm>
            <a:off x="2303232" y="3233294"/>
            <a:ext cx="18432924" cy="6493763"/>
            <a:chOff x="1947223" y="4050920"/>
            <a:chExt cx="18432924" cy="6493763"/>
          </a:xfrm>
        </p:grpSpPr>
        <p:sp>
          <p:nvSpPr>
            <p:cNvPr id="4" name="文本框 3"/>
            <p:cNvSpPr txBox="1"/>
            <p:nvPr/>
          </p:nvSpPr>
          <p:spPr>
            <a:xfrm>
              <a:off x="16351118" y="7580842"/>
              <a:ext cx="3102131" cy="917944"/>
            </a:xfrm>
            <a:prstGeom prst="rect">
              <a:avLst/>
            </a:prstGeom>
            <a:noFill/>
          </p:spPr>
          <p:txBody>
            <a:bodyPr wrap="none" rtlCol="0">
              <a:spAutoFit/>
            </a:bodyPr>
            <a:lstStyle/>
            <a:p>
              <a:pPr algn="l">
                <a:lnSpc>
                  <a:spcPct val="150000"/>
                </a:lnSpc>
              </a:pPr>
              <a:r>
                <a:rPr lang="en-US" altLang="zh-CN" sz="4000" dirty="0">
                  <a:solidFill>
                    <a:schemeClr val="bg1"/>
                  </a:solidFill>
                  <a:latin typeface="+mn-ea"/>
                </a:rPr>
                <a:t>Node</a:t>
              </a:r>
              <a:r>
                <a:rPr lang="zh-CN" altLang="en-US" sz="3200" dirty="0">
                  <a:solidFill>
                    <a:schemeClr val="bg1"/>
                  </a:solidFill>
                  <a:latin typeface="+mn-ea"/>
                </a:rPr>
                <a:t>开发专题</a:t>
              </a:r>
            </a:p>
          </p:txBody>
        </p:sp>
        <p:sp>
          <p:nvSpPr>
            <p:cNvPr id="25" name="线条"/>
            <p:cNvSpPr/>
            <p:nvPr/>
          </p:nvSpPr>
          <p:spPr>
            <a:xfrm flipV="1">
              <a:off x="15350947" y="8679811"/>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43" name="线条"/>
            <p:cNvSpPr/>
            <p:nvPr/>
          </p:nvSpPr>
          <p:spPr>
            <a:xfrm flipV="1">
              <a:off x="8649107" y="4533828"/>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grpSp>
          <p:nvGrpSpPr>
            <p:cNvPr id="12" name="组合 11">
              <a:extLst>
                <a:ext uri="{FF2B5EF4-FFF2-40B4-BE49-F238E27FC236}">
                  <a16:creationId xmlns:a16="http://schemas.microsoft.com/office/drawing/2014/main" id="{4B892BBC-8350-4970-8956-6444E83CF964}"/>
                </a:ext>
              </a:extLst>
            </p:cNvPr>
            <p:cNvGrpSpPr/>
            <p:nvPr/>
          </p:nvGrpSpPr>
          <p:grpSpPr>
            <a:xfrm>
              <a:off x="1947223" y="4095433"/>
              <a:ext cx="7261468" cy="6449250"/>
              <a:chOff x="938230" y="2335194"/>
              <a:chExt cx="7261468" cy="6449250"/>
            </a:xfrm>
          </p:grpSpPr>
          <p:sp>
            <p:nvSpPr>
              <p:cNvPr id="7" name="2018-01-01  01:01:01"/>
              <p:cNvSpPr txBox="1"/>
              <p:nvPr/>
            </p:nvSpPr>
            <p:spPr>
              <a:xfrm>
                <a:off x="938230" y="2697850"/>
                <a:ext cx="6560169" cy="751803"/>
              </a:xfrm>
              <a:prstGeom prst="rect">
                <a:avLst/>
              </a:prstGeom>
              <a:noFill/>
              <a:ln w="12700" cap="flat">
                <a:noFill/>
                <a:miter lim="400000"/>
              </a:ln>
              <a:effectLst/>
            </p:spPr>
            <p:txBody>
              <a:bodyPr wrap="square" lIns="67466" tIns="67466" rIns="67466" bIns="67466" numCol="1" anchor="ctr">
                <a:spAutoFit/>
              </a:bodyPr>
              <a:lstStyle>
                <a:lvl1pPr algn="l">
                  <a:defRPr sz="4000">
                    <a:solidFill>
                      <a:srgbClr val="FFFFFF"/>
                    </a:solidFill>
                    <a:latin typeface="+mj-lt"/>
                    <a:ea typeface="+mj-ea"/>
                    <a:cs typeface="+mj-cs"/>
                    <a:sym typeface="Helvetica"/>
                  </a:defRPr>
                </a:lvl1pPr>
              </a:lstStyle>
              <a:p>
                <a:r>
                  <a:rPr lang="en-US" altLang="zh-CN" dirty="0">
                    <a:latin typeface="思源黑体 CN Medium" panose="020B0600000000000000" charset="-122"/>
                    <a:ea typeface="思源黑体 CN Medium" panose="020B0600000000000000" charset="-122"/>
                    <a:cs typeface="Source Han Sans CN" charset="-122"/>
                  </a:rPr>
                  <a:t>          JavaScript</a:t>
                </a:r>
                <a:r>
                  <a:rPr lang="zh-CN" altLang="en-US" dirty="0">
                    <a:latin typeface="思源黑体 CN Medium" panose="020B0600000000000000" charset="-122"/>
                    <a:ea typeface="思源黑体 CN Medium" panose="020B0600000000000000" charset="-122"/>
                    <a:cs typeface="Source Han Sans CN" charset="-122"/>
                  </a:rPr>
                  <a:t>进阶专题</a:t>
                </a:r>
                <a:endParaRPr lang="en-US" altLang="zh-CN" dirty="0">
                  <a:latin typeface="思源黑体 CN Medium" panose="020B0600000000000000" charset="-122"/>
                  <a:ea typeface="思源黑体 CN Medium" panose="020B0600000000000000" charset="-122"/>
                  <a:cs typeface="Source Han Sans CN" charset="-122"/>
                </a:endParaRPr>
              </a:p>
            </p:txBody>
          </p:sp>
          <p:sp>
            <p:nvSpPr>
              <p:cNvPr id="8" name="线条"/>
              <p:cNvSpPr/>
              <p:nvPr/>
            </p:nvSpPr>
            <p:spPr>
              <a:xfrm flipV="1">
                <a:off x="1937042" y="3593189"/>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15" name="线条"/>
              <p:cNvSpPr/>
              <p:nvPr/>
            </p:nvSpPr>
            <p:spPr>
              <a:xfrm flipV="1">
                <a:off x="2024336" y="8351160"/>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44" name="文本框 43"/>
              <p:cNvSpPr txBox="1"/>
              <p:nvPr/>
            </p:nvSpPr>
            <p:spPr>
              <a:xfrm>
                <a:off x="1314221" y="2335194"/>
                <a:ext cx="6885477" cy="670248"/>
              </a:xfrm>
              <a:prstGeom prst="rect">
                <a:avLst/>
              </a:prstGeom>
              <a:noFill/>
            </p:spPr>
            <p:txBody>
              <a:bodyPr wrap="square" rtlCol="0">
                <a:spAutoFit/>
              </a:bodyPr>
              <a:lstStyle>
                <a:defPPr>
                  <a:defRPr lang="zh-CN"/>
                </a:defPPr>
                <a:lvl1pPr>
                  <a:lnSpc>
                    <a:spcPct val="150000"/>
                  </a:lnSpc>
                  <a:defRPr sz="3400">
                    <a:solidFill>
                      <a:srgbClr val="FF0000"/>
                    </a:solidFill>
                    <a:latin typeface="+mn-ea"/>
                  </a:defRPr>
                </a:lvl1pPr>
              </a:lstStyle>
              <a:p>
                <a:r>
                  <a:rPr lang="en-US" altLang="zh-CN" sz="2800" dirty="0">
                    <a:solidFill>
                      <a:schemeClr val="tx1">
                        <a:lumMod val="75000"/>
                        <a:lumOff val="25000"/>
                      </a:schemeClr>
                    </a:solidFill>
                  </a:rPr>
                  <a:t>Action </a:t>
                </a:r>
                <a:r>
                  <a:rPr lang="zh-CN" altLang="en-US" sz="2800" dirty="0">
                    <a:solidFill>
                      <a:schemeClr val="tx1">
                        <a:lumMod val="75000"/>
                        <a:lumOff val="25000"/>
                      </a:schemeClr>
                    </a:solidFill>
                  </a:rPr>
                  <a:t>的任务是描述“发生了什么事情？</a:t>
                </a:r>
                <a:endParaRPr lang="zh-CN" altLang="en-US" sz="1200" dirty="0">
                  <a:solidFill>
                    <a:srgbClr val="3C3022"/>
                  </a:solidFill>
                </a:endParaRPr>
              </a:p>
            </p:txBody>
          </p:sp>
          <p:sp>
            <p:nvSpPr>
              <p:cNvPr id="17" name="矩形 16">
                <a:extLst>
                  <a:ext uri="{FF2B5EF4-FFF2-40B4-BE49-F238E27FC236}">
                    <a16:creationId xmlns:a16="http://schemas.microsoft.com/office/drawing/2014/main" id="{27FCA9A9-9810-44F8-81B1-EE9E33B9BBA1}"/>
                  </a:ext>
                </a:extLst>
              </p:cNvPr>
              <p:cNvSpPr/>
              <p:nvPr/>
            </p:nvSpPr>
            <p:spPr>
              <a:xfrm>
                <a:off x="1245969" y="3167709"/>
                <a:ext cx="6953729" cy="3343748"/>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3200" dirty="0">
                  <a:solidFill>
                    <a:srgbClr val="E8BF6A"/>
                  </a:solidFill>
                  <a:latin typeface="DejaVu"/>
                </a:endParaRPr>
              </a:p>
              <a:p>
                <a:r>
                  <a:rPr lang="en-US" altLang="zh-CN" sz="3200" dirty="0">
                    <a:solidFill>
                      <a:srgbClr val="E8BF6A"/>
                    </a:solidFill>
                    <a:latin typeface="DejaVu"/>
                  </a:rPr>
                  <a:t>function </a:t>
                </a:r>
                <a:r>
                  <a:rPr lang="en-US" altLang="zh-CN" sz="3200" dirty="0" err="1">
                    <a:solidFill>
                      <a:srgbClr val="E8BF6A"/>
                    </a:solidFill>
                    <a:latin typeface="DejaVu"/>
                  </a:rPr>
                  <a:t>changeText</a:t>
                </a:r>
                <a:r>
                  <a:rPr lang="en-US" altLang="zh-CN" sz="3200" dirty="0">
                    <a:solidFill>
                      <a:srgbClr val="E8BF6A"/>
                    </a:solidFill>
                    <a:latin typeface="DejaVu"/>
                  </a:rPr>
                  <a:t>(){</a:t>
                </a:r>
              </a:p>
              <a:p>
                <a:r>
                  <a:rPr lang="en-US" altLang="zh-CN" sz="3200" dirty="0">
                    <a:solidFill>
                      <a:srgbClr val="E8BF6A"/>
                    </a:solidFill>
                    <a:latin typeface="DejaVu"/>
                  </a:rPr>
                  <a:t>    return {</a:t>
                </a:r>
              </a:p>
              <a:p>
                <a:r>
                  <a:rPr lang="en-US" altLang="zh-CN" sz="3200" dirty="0">
                    <a:solidFill>
                      <a:srgbClr val="E8BF6A"/>
                    </a:solidFill>
                    <a:latin typeface="DejaVu"/>
                  </a:rPr>
                  <a:t>        type: 'CHANGE_TEXT',</a:t>
                </a:r>
              </a:p>
              <a:p>
                <a:r>
                  <a:rPr lang="en-US" altLang="zh-CN" sz="3200" dirty="0">
                    <a:solidFill>
                      <a:srgbClr val="E8BF6A"/>
                    </a:solidFill>
                    <a:latin typeface="DejaVu"/>
                  </a:rPr>
                  <a:t>        </a:t>
                </a:r>
                <a:r>
                  <a:rPr lang="en-US" altLang="zh-CN" sz="3200" dirty="0" err="1">
                    <a:solidFill>
                      <a:srgbClr val="E8BF6A"/>
                    </a:solidFill>
                    <a:latin typeface="DejaVu"/>
                  </a:rPr>
                  <a:t>newText</a:t>
                </a:r>
                <a:r>
                  <a:rPr lang="en-US" altLang="zh-CN" sz="3200" dirty="0">
                    <a:solidFill>
                      <a:srgbClr val="E8BF6A"/>
                    </a:solidFill>
                    <a:latin typeface="DejaVu"/>
                  </a:rPr>
                  <a:t>: 'Hello Stark'</a:t>
                </a:r>
              </a:p>
              <a:p>
                <a:r>
                  <a:rPr lang="en-US" altLang="zh-CN" sz="3200" dirty="0">
                    <a:solidFill>
                      <a:srgbClr val="E8BF6A"/>
                    </a:solidFill>
                    <a:latin typeface="DejaVu"/>
                  </a:rPr>
                  <a:t>    }</a:t>
                </a:r>
              </a:p>
              <a:p>
                <a:r>
                  <a:rPr lang="en-US" altLang="zh-CN" sz="3200" dirty="0">
                    <a:solidFill>
                      <a:srgbClr val="E8BF6A"/>
                    </a:solidFill>
                    <a:latin typeface="DejaVu"/>
                  </a:rPr>
                  <a:t>}</a:t>
                </a:r>
                <a:br>
                  <a:rPr lang="en-US" altLang="zh-CN" sz="3200" dirty="0">
                    <a:solidFill>
                      <a:srgbClr val="E8BF6A"/>
                    </a:solidFill>
                    <a:latin typeface="DejaVu"/>
                  </a:rPr>
                </a:br>
                <a:endParaRPr kumimoji="1" lang="en-US" altLang="zh-CN" sz="3200" dirty="0">
                  <a:solidFill>
                    <a:srgbClr val="E8BF6A"/>
                  </a:solidFill>
                  <a:latin typeface="DejaVu"/>
                  <a:ea typeface="Menlo" panose="020B0609030804020204" charset="0"/>
                  <a:cs typeface="Menlo" panose="020B0609030804020204" charset="0"/>
                </a:endParaRPr>
              </a:p>
            </p:txBody>
          </p:sp>
          <p:sp>
            <p:nvSpPr>
              <p:cNvPr id="20" name="文本框 19">
                <a:extLst>
                  <a:ext uri="{FF2B5EF4-FFF2-40B4-BE49-F238E27FC236}">
                    <a16:creationId xmlns:a16="http://schemas.microsoft.com/office/drawing/2014/main" id="{4A738C24-8CEB-43ED-9CD0-30A47A60E142}"/>
                  </a:ext>
                </a:extLst>
              </p:cNvPr>
              <p:cNvSpPr txBox="1"/>
              <p:nvPr/>
            </p:nvSpPr>
            <p:spPr>
              <a:xfrm>
                <a:off x="1245969" y="6821534"/>
                <a:ext cx="6885477" cy="1962910"/>
              </a:xfrm>
              <a:prstGeom prst="rect">
                <a:avLst/>
              </a:prstGeom>
              <a:noFill/>
            </p:spPr>
            <p:txBody>
              <a:bodyPr wrap="square" rtlCol="0">
                <a:spAutoFit/>
              </a:bodyPr>
              <a:lstStyle>
                <a:defPPr>
                  <a:defRPr lang="zh-CN"/>
                </a:defPPr>
                <a:lvl1pPr>
                  <a:lnSpc>
                    <a:spcPct val="150000"/>
                  </a:lnSpc>
                  <a:defRPr sz="3400">
                    <a:solidFill>
                      <a:srgbClr val="FF0000"/>
                    </a:solidFill>
                    <a:latin typeface="+mn-ea"/>
                  </a:defRPr>
                </a:lvl1pPr>
              </a:lstStyle>
              <a:p>
                <a:r>
                  <a:rPr lang="zh-CN" altLang="en-US" sz="2800" dirty="0">
                    <a:solidFill>
                      <a:schemeClr val="tx1">
                        <a:lumMod val="75000"/>
                        <a:lumOff val="25000"/>
                      </a:schemeClr>
                    </a:solidFill>
                  </a:rPr>
                  <a:t>把 </a:t>
                </a:r>
                <a:r>
                  <a:rPr lang="en-US" altLang="zh-CN" sz="2800" dirty="0">
                    <a:solidFill>
                      <a:schemeClr val="tx1">
                        <a:lumMod val="75000"/>
                        <a:lumOff val="25000"/>
                      </a:schemeClr>
                    </a:solidFill>
                  </a:rPr>
                  <a:t>text </a:t>
                </a:r>
                <a:r>
                  <a:rPr lang="zh-CN" altLang="en-US" sz="2800" dirty="0">
                    <a:solidFill>
                      <a:schemeClr val="tx1">
                        <a:lumMod val="75000"/>
                        <a:lumOff val="25000"/>
                      </a:schemeClr>
                    </a:solidFill>
                  </a:rPr>
                  <a:t>从 </a:t>
                </a:r>
                <a:r>
                  <a:rPr lang="en-US" altLang="zh-CN" sz="2800" dirty="0">
                    <a:solidFill>
                      <a:schemeClr val="tx1">
                        <a:lumMod val="75000"/>
                        <a:lumOff val="25000"/>
                      </a:schemeClr>
                    </a:solidFill>
                  </a:rPr>
                  <a:t>Hello world</a:t>
                </a:r>
                <a:r>
                  <a:rPr lang="zh-CN" altLang="en-US" sz="2800" dirty="0">
                    <a:solidFill>
                      <a:schemeClr val="tx1">
                        <a:lumMod val="75000"/>
                        <a:lumOff val="25000"/>
                      </a:schemeClr>
                    </a:solidFill>
                  </a:rPr>
                  <a:t>变成了 </a:t>
                </a:r>
                <a:r>
                  <a:rPr lang="en-US" altLang="zh-CN" sz="2800" dirty="0">
                    <a:solidFill>
                      <a:schemeClr val="tx1">
                        <a:lumMod val="75000"/>
                        <a:lumOff val="25000"/>
                      </a:schemeClr>
                    </a:solidFill>
                  </a:rPr>
                  <a:t>Hello Stark</a:t>
                </a:r>
                <a:r>
                  <a:rPr lang="zh-CN" altLang="en-US" sz="2800" dirty="0">
                    <a:solidFill>
                      <a:schemeClr val="tx1">
                        <a:lumMod val="75000"/>
                        <a:lumOff val="25000"/>
                      </a:schemeClr>
                    </a:solidFill>
                  </a:rPr>
                  <a:t>，那么我们应该用一个 </a:t>
                </a:r>
                <a:r>
                  <a:rPr lang="en-US" altLang="zh-CN" sz="2800" dirty="0">
                    <a:solidFill>
                      <a:schemeClr val="tx1">
                        <a:lumMod val="75000"/>
                        <a:lumOff val="25000"/>
                      </a:schemeClr>
                    </a:solidFill>
                  </a:rPr>
                  <a:t>Action </a:t>
                </a:r>
                <a:r>
                  <a:rPr lang="zh-CN" altLang="en-US" sz="2800" dirty="0">
                    <a:solidFill>
                      <a:schemeClr val="tx1">
                        <a:lumMod val="75000"/>
                        <a:lumOff val="25000"/>
                      </a:schemeClr>
                    </a:solidFill>
                  </a:rPr>
                  <a:t>对象来描述我们的行为传入到 </a:t>
                </a:r>
                <a:r>
                  <a:rPr lang="en-US" altLang="zh-CN" sz="2800" dirty="0">
                    <a:solidFill>
                      <a:schemeClr val="tx1">
                        <a:lumMod val="75000"/>
                        <a:lumOff val="25000"/>
                      </a:schemeClr>
                    </a:solidFill>
                  </a:rPr>
                  <a:t>Reducer </a:t>
                </a:r>
                <a:r>
                  <a:rPr lang="zh-CN" altLang="en-US" sz="2800" dirty="0">
                    <a:solidFill>
                      <a:schemeClr val="tx1">
                        <a:lumMod val="75000"/>
                        <a:lumOff val="25000"/>
                      </a:schemeClr>
                    </a:solidFill>
                  </a:rPr>
                  <a:t>中。</a:t>
                </a:r>
                <a:endParaRPr lang="zh-CN" altLang="en-US" sz="1200" dirty="0">
                  <a:solidFill>
                    <a:srgbClr val="3C3022"/>
                  </a:solidFill>
                </a:endParaRPr>
              </a:p>
            </p:txBody>
          </p:sp>
        </p:grpSp>
        <p:grpSp>
          <p:nvGrpSpPr>
            <p:cNvPr id="22" name="组合 21">
              <a:extLst>
                <a:ext uri="{FF2B5EF4-FFF2-40B4-BE49-F238E27FC236}">
                  <a16:creationId xmlns:a16="http://schemas.microsoft.com/office/drawing/2014/main" id="{E9425903-59D5-4F29-9370-E906962CB1F9}"/>
                </a:ext>
              </a:extLst>
            </p:cNvPr>
            <p:cNvGrpSpPr/>
            <p:nvPr/>
          </p:nvGrpSpPr>
          <p:grpSpPr>
            <a:xfrm>
              <a:off x="12265572" y="4050920"/>
              <a:ext cx="7961498" cy="6060479"/>
              <a:chOff x="938230" y="2335194"/>
              <a:chExt cx="7261468" cy="6060479"/>
            </a:xfrm>
          </p:grpSpPr>
          <p:sp>
            <p:nvSpPr>
              <p:cNvPr id="23" name="2018-01-01  01:01:01">
                <a:extLst>
                  <a:ext uri="{FF2B5EF4-FFF2-40B4-BE49-F238E27FC236}">
                    <a16:creationId xmlns:a16="http://schemas.microsoft.com/office/drawing/2014/main" id="{C8E91E53-340D-4F7C-8007-5700BFD72138}"/>
                  </a:ext>
                </a:extLst>
              </p:cNvPr>
              <p:cNvSpPr txBox="1"/>
              <p:nvPr/>
            </p:nvSpPr>
            <p:spPr>
              <a:xfrm>
                <a:off x="938230" y="2697850"/>
                <a:ext cx="6560169" cy="751803"/>
              </a:xfrm>
              <a:prstGeom prst="rect">
                <a:avLst/>
              </a:prstGeom>
              <a:noFill/>
              <a:ln w="12700" cap="flat">
                <a:noFill/>
                <a:miter lim="400000"/>
              </a:ln>
              <a:effectLst/>
            </p:spPr>
            <p:txBody>
              <a:bodyPr wrap="square" lIns="67466" tIns="67466" rIns="67466" bIns="67466" numCol="1" anchor="ctr">
                <a:spAutoFit/>
              </a:bodyPr>
              <a:lstStyle>
                <a:lvl1pPr algn="l">
                  <a:defRPr sz="4000">
                    <a:solidFill>
                      <a:srgbClr val="FFFFFF"/>
                    </a:solidFill>
                    <a:latin typeface="+mj-lt"/>
                    <a:ea typeface="+mj-ea"/>
                    <a:cs typeface="+mj-cs"/>
                    <a:sym typeface="Helvetica"/>
                  </a:defRPr>
                </a:lvl1pPr>
              </a:lstStyle>
              <a:p>
                <a:r>
                  <a:rPr lang="en-US" altLang="zh-CN" dirty="0">
                    <a:latin typeface="思源黑体 CN Medium" panose="020B0600000000000000" charset="-122"/>
                    <a:ea typeface="思源黑体 CN Medium" panose="020B0600000000000000" charset="-122"/>
                    <a:cs typeface="Source Han Sans CN" charset="-122"/>
                  </a:rPr>
                  <a:t>          JavaScript</a:t>
                </a:r>
                <a:r>
                  <a:rPr lang="zh-CN" altLang="en-US" dirty="0">
                    <a:latin typeface="思源黑体 CN Medium" panose="020B0600000000000000" charset="-122"/>
                    <a:ea typeface="思源黑体 CN Medium" panose="020B0600000000000000" charset="-122"/>
                    <a:cs typeface="Source Han Sans CN" charset="-122"/>
                  </a:rPr>
                  <a:t>进阶专题</a:t>
                </a:r>
                <a:endParaRPr lang="en-US" altLang="zh-CN" dirty="0">
                  <a:latin typeface="思源黑体 CN Medium" panose="020B0600000000000000" charset="-122"/>
                  <a:ea typeface="思源黑体 CN Medium" panose="020B0600000000000000" charset="-122"/>
                  <a:cs typeface="Source Han Sans CN" charset="-122"/>
                </a:endParaRPr>
              </a:p>
            </p:txBody>
          </p:sp>
          <p:sp>
            <p:nvSpPr>
              <p:cNvPr id="24" name="线条">
                <a:extLst>
                  <a:ext uri="{FF2B5EF4-FFF2-40B4-BE49-F238E27FC236}">
                    <a16:creationId xmlns:a16="http://schemas.microsoft.com/office/drawing/2014/main" id="{F47D3523-D4C5-4CAE-880C-AA820A6EABD0}"/>
                  </a:ext>
                </a:extLst>
              </p:cNvPr>
              <p:cNvSpPr/>
              <p:nvPr/>
            </p:nvSpPr>
            <p:spPr>
              <a:xfrm flipV="1">
                <a:off x="1937042" y="3593189"/>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26" name="线条">
                <a:extLst>
                  <a:ext uri="{FF2B5EF4-FFF2-40B4-BE49-F238E27FC236}">
                    <a16:creationId xmlns:a16="http://schemas.microsoft.com/office/drawing/2014/main" id="{176A4368-9FAB-4D77-9D75-9997AB594753}"/>
                  </a:ext>
                </a:extLst>
              </p:cNvPr>
              <p:cNvSpPr/>
              <p:nvPr/>
            </p:nvSpPr>
            <p:spPr>
              <a:xfrm flipV="1">
                <a:off x="2024336" y="8351160"/>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27" name="文本框 26">
                <a:extLst>
                  <a:ext uri="{FF2B5EF4-FFF2-40B4-BE49-F238E27FC236}">
                    <a16:creationId xmlns:a16="http://schemas.microsoft.com/office/drawing/2014/main" id="{0546B571-DB8A-4D85-862B-374B72C5B18E}"/>
                  </a:ext>
                </a:extLst>
              </p:cNvPr>
              <p:cNvSpPr txBox="1"/>
              <p:nvPr/>
            </p:nvSpPr>
            <p:spPr>
              <a:xfrm>
                <a:off x="1314221" y="2335194"/>
                <a:ext cx="6885477" cy="1316579"/>
              </a:xfrm>
              <a:prstGeom prst="rect">
                <a:avLst/>
              </a:prstGeom>
              <a:noFill/>
            </p:spPr>
            <p:txBody>
              <a:bodyPr wrap="square" rtlCol="0">
                <a:spAutoFit/>
              </a:bodyPr>
              <a:lstStyle>
                <a:defPPr>
                  <a:defRPr lang="zh-CN"/>
                </a:defPPr>
                <a:lvl1pPr>
                  <a:lnSpc>
                    <a:spcPct val="150000"/>
                  </a:lnSpc>
                  <a:defRPr sz="3400">
                    <a:solidFill>
                      <a:srgbClr val="FF0000"/>
                    </a:solidFill>
                    <a:latin typeface="+mn-ea"/>
                  </a:defRPr>
                </a:lvl1pPr>
              </a:lstStyle>
              <a:p>
                <a:r>
                  <a:rPr lang="en-US" altLang="zh-CN" sz="2800" dirty="0">
                    <a:solidFill>
                      <a:schemeClr val="tx1">
                        <a:lumMod val="75000"/>
                        <a:lumOff val="25000"/>
                      </a:schemeClr>
                    </a:solidFill>
                  </a:rPr>
                  <a:t>Reducer </a:t>
                </a:r>
                <a:r>
                  <a:rPr lang="zh-CN" altLang="en-US" sz="2800" dirty="0">
                    <a:solidFill>
                      <a:schemeClr val="tx1">
                        <a:lumMod val="75000"/>
                        <a:lumOff val="25000"/>
                      </a:schemeClr>
                    </a:solidFill>
                  </a:rPr>
                  <a:t>根据传入的 </a:t>
                </a:r>
                <a:r>
                  <a:rPr lang="en-US" altLang="zh-CN" sz="2800" dirty="0">
                    <a:solidFill>
                      <a:schemeClr val="tx1">
                        <a:lumMod val="75000"/>
                        <a:lumOff val="25000"/>
                      </a:schemeClr>
                    </a:solidFill>
                  </a:rPr>
                  <a:t>Action </a:t>
                </a:r>
                <a:r>
                  <a:rPr lang="zh-CN" altLang="en-US" sz="2800" dirty="0">
                    <a:solidFill>
                      <a:schemeClr val="tx1">
                        <a:lumMod val="75000"/>
                        <a:lumOff val="25000"/>
                      </a:schemeClr>
                    </a:solidFill>
                  </a:rPr>
                  <a:t>对象去修改状态树</a:t>
                </a:r>
                <a:endParaRPr lang="zh-CN" altLang="en-US" sz="1200" dirty="0">
                  <a:solidFill>
                    <a:srgbClr val="3C3022"/>
                  </a:solidFill>
                </a:endParaRPr>
              </a:p>
            </p:txBody>
          </p:sp>
          <p:sp>
            <p:nvSpPr>
              <p:cNvPr id="28" name="矩形 27">
                <a:extLst>
                  <a:ext uri="{FF2B5EF4-FFF2-40B4-BE49-F238E27FC236}">
                    <a16:creationId xmlns:a16="http://schemas.microsoft.com/office/drawing/2014/main" id="{17D60059-E315-4418-97B2-6A2C6C50ECC4}"/>
                  </a:ext>
                </a:extLst>
              </p:cNvPr>
              <p:cNvSpPr/>
              <p:nvPr/>
            </p:nvSpPr>
            <p:spPr>
              <a:xfrm>
                <a:off x="1245969" y="3167709"/>
                <a:ext cx="6953729" cy="3343748"/>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3200" dirty="0">
                  <a:solidFill>
                    <a:srgbClr val="E8BF6A"/>
                  </a:solidFill>
                  <a:latin typeface="DejaVu"/>
                </a:endParaRPr>
              </a:p>
              <a:p>
                <a:r>
                  <a:rPr lang="en-US" altLang="zh-CN" sz="3200" dirty="0">
                    <a:solidFill>
                      <a:srgbClr val="E8BF6A"/>
                    </a:solidFill>
                    <a:latin typeface="DejaVu"/>
                  </a:rPr>
                  <a:t>(state, action) =&gt; </a:t>
                </a:r>
                <a:r>
                  <a:rPr lang="en-US" altLang="zh-CN" sz="3200" dirty="0" err="1">
                    <a:solidFill>
                      <a:srgbClr val="E8BF6A"/>
                    </a:solidFill>
                    <a:latin typeface="DejaVu"/>
                  </a:rPr>
                  <a:t>newState</a:t>
                </a:r>
                <a:endParaRPr lang="en-US" altLang="zh-CN" sz="3200" dirty="0">
                  <a:solidFill>
                    <a:srgbClr val="E8BF6A"/>
                  </a:solidFill>
                  <a:latin typeface="DejaVu"/>
                </a:endParaRPr>
              </a:p>
              <a:p>
                <a:br>
                  <a:rPr lang="en-US" altLang="zh-CN" sz="3200" dirty="0">
                    <a:solidFill>
                      <a:srgbClr val="E8BF6A"/>
                    </a:solidFill>
                    <a:latin typeface="DejaVu"/>
                  </a:rPr>
                </a:br>
                <a:endParaRPr kumimoji="1" lang="en-US" altLang="zh-CN" sz="3200" dirty="0">
                  <a:solidFill>
                    <a:srgbClr val="E8BF6A"/>
                  </a:solidFill>
                  <a:latin typeface="DejaVu"/>
                  <a:ea typeface="Menlo" panose="020B0609030804020204" charset="0"/>
                  <a:cs typeface="Menlo" panose="020B0609030804020204" charset="0"/>
                </a:endParaRPr>
              </a:p>
            </p:txBody>
          </p:sp>
          <p:sp>
            <p:nvSpPr>
              <p:cNvPr id="29" name="文本框 28">
                <a:extLst>
                  <a:ext uri="{FF2B5EF4-FFF2-40B4-BE49-F238E27FC236}">
                    <a16:creationId xmlns:a16="http://schemas.microsoft.com/office/drawing/2014/main" id="{2B77E26E-9B73-4FEF-94C2-257641530FA2}"/>
                  </a:ext>
                </a:extLst>
              </p:cNvPr>
              <p:cNvSpPr txBox="1"/>
              <p:nvPr/>
            </p:nvSpPr>
            <p:spPr>
              <a:xfrm>
                <a:off x="1245969" y="6821534"/>
                <a:ext cx="6885477" cy="1316579"/>
              </a:xfrm>
              <a:prstGeom prst="rect">
                <a:avLst/>
              </a:prstGeom>
              <a:noFill/>
            </p:spPr>
            <p:txBody>
              <a:bodyPr wrap="square" rtlCol="0">
                <a:spAutoFit/>
              </a:bodyPr>
              <a:lstStyle>
                <a:defPPr>
                  <a:defRPr lang="zh-CN"/>
                </a:defPPr>
                <a:lvl1pPr>
                  <a:lnSpc>
                    <a:spcPct val="150000"/>
                  </a:lnSpc>
                  <a:defRPr sz="3400">
                    <a:solidFill>
                      <a:srgbClr val="FF0000"/>
                    </a:solidFill>
                    <a:latin typeface="+mn-ea"/>
                  </a:defRPr>
                </a:lvl1pPr>
              </a:lstStyle>
              <a:p>
                <a:r>
                  <a:rPr lang="en-US" altLang="zh-CN" sz="2800" dirty="0">
                    <a:solidFill>
                      <a:schemeClr val="tx1">
                        <a:lumMod val="75000"/>
                        <a:lumOff val="25000"/>
                      </a:schemeClr>
                    </a:solidFill>
                  </a:rPr>
                  <a:t>Reducer </a:t>
                </a:r>
                <a:r>
                  <a:rPr lang="zh-CN" altLang="en-US" sz="2800" dirty="0">
                    <a:solidFill>
                      <a:schemeClr val="tx1">
                        <a:lumMod val="75000"/>
                        <a:lumOff val="25000"/>
                      </a:schemeClr>
                    </a:solidFill>
                  </a:rPr>
                  <a:t>是一个纯函数， 根据传入的 当前</a:t>
                </a:r>
                <a:r>
                  <a:rPr lang="en-US" altLang="zh-CN" sz="2800" dirty="0">
                    <a:solidFill>
                      <a:schemeClr val="tx1">
                        <a:lumMod val="75000"/>
                        <a:lumOff val="25000"/>
                      </a:schemeClr>
                    </a:solidFill>
                  </a:rPr>
                  <a:t>state </a:t>
                </a:r>
                <a:r>
                  <a:rPr lang="zh-CN" altLang="en-US" sz="2800" dirty="0">
                    <a:solidFill>
                      <a:schemeClr val="tx1">
                        <a:lumMod val="75000"/>
                        <a:lumOff val="25000"/>
                      </a:schemeClr>
                    </a:solidFill>
                  </a:rPr>
                  <a:t>和 </a:t>
                </a:r>
                <a:r>
                  <a:rPr lang="en-US" altLang="zh-CN" sz="2800" dirty="0">
                    <a:solidFill>
                      <a:schemeClr val="tx1">
                        <a:lumMod val="75000"/>
                        <a:lumOff val="25000"/>
                      </a:schemeClr>
                    </a:solidFill>
                  </a:rPr>
                  <a:t>action </a:t>
                </a:r>
                <a:r>
                  <a:rPr lang="zh-CN" altLang="en-US" sz="2800" dirty="0">
                    <a:solidFill>
                      <a:schemeClr val="tx1">
                        <a:lumMod val="75000"/>
                        <a:lumOff val="25000"/>
                      </a:schemeClr>
                    </a:solidFill>
                  </a:rPr>
                  <a:t>，返回一个新的 </a:t>
                </a:r>
                <a:r>
                  <a:rPr lang="en-US" altLang="zh-CN" sz="2800" dirty="0">
                    <a:solidFill>
                      <a:schemeClr val="tx1">
                        <a:lumMod val="75000"/>
                        <a:lumOff val="25000"/>
                      </a:schemeClr>
                    </a:solidFill>
                  </a:rPr>
                  <a:t>state</a:t>
                </a:r>
                <a:endParaRPr lang="zh-CN" altLang="en-US" sz="1200" dirty="0">
                  <a:solidFill>
                    <a:srgbClr val="3C3022"/>
                  </a:solidFill>
                </a:endParaRPr>
              </a:p>
            </p:txBody>
          </p:sp>
        </p:grpSp>
      </p:gr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5"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en-US" altLang="zh-CN" sz="6600" dirty="0">
                <a:solidFill>
                  <a:srgbClr val="1577BA"/>
                </a:solidFill>
                <a:latin typeface="思源黑体 CN Bold" panose="020B0800000000000000" charset="-122"/>
                <a:ea typeface="思源黑体 CN Bold" panose="020B0800000000000000" charset="-122"/>
              </a:rPr>
              <a:t> </a:t>
            </a:r>
            <a:endParaRPr lang="en-US" altLang="zh-CN" sz="6000" dirty="0">
              <a:solidFill>
                <a:srgbClr val="1577BA"/>
              </a:solidFill>
              <a:latin typeface="思源黑体 CN Bold" panose="020B0800000000000000" charset="-122"/>
              <a:ea typeface="思源黑体 CN Bold" panose="020B0800000000000000" charset="-122"/>
            </a:endParaRPr>
          </a:p>
        </p:txBody>
      </p:sp>
      <p:sp>
        <p:nvSpPr>
          <p:cNvPr id="2" name="矩形 1"/>
          <p:cNvSpPr/>
          <p:nvPr/>
        </p:nvSpPr>
        <p:spPr>
          <a:xfrm>
            <a:off x="719866" y="545877"/>
            <a:ext cx="5980612" cy="1107996"/>
          </a:xfrm>
          <a:prstGeom prst="rect">
            <a:avLst/>
          </a:prstGeom>
        </p:spPr>
        <p:txBody>
          <a:bodyPr wrap="none">
            <a:spAutoFit/>
          </a:bodyPr>
          <a:lstStyle/>
          <a:p>
            <a:r>
              <a:rPr lang="en-US" altLang="zh-CN" sz="6600" dirty="0">
                <a:solidFill>
                  <a:srgbClr val="1577BA"/>
                </a:solidFill>
                <a:latin typeface="思源黑体 CN Bold" panose="020B0800000000000000" charset="-122"/>
                <a:ea typeface="思源黑体 CN Bold" panose="020B0800000000000000" charset="-122"/>
              </a:rPr>
              <a:t>redux</a:t>
            </a:r>
            <a:r>
              <a:rPr lang="zh-CN" altLang="en-US" sz="6600" dirty="0">
                <a:solidFill>
                  <a:srgbClr val="1577BA"/>
                </a:solidFill>
                <a:latin typeface="思源黑体 CN Bold" panose="020B0800000000000000" charset="-122"/>
                <a:ea typeface="思源黑体 CN Bold" panose="020B0800000000000000" charset="-122"/>
              </a:rPr>
              <a:t>核心概念</a:t>
            </a:r>
            <a:endParaRPr lang="zh-CN" altLang="en-US" sz="6600" dirty="0"/>
          </a:p>
        </p:txBody>
      </p:sp>
      <p:sp>
        <p:nvSpPr>
          <p:cNvPr id="14" name="2018-01-01  01:01:01"/>
          <p:cNvSpPr txBox="1"/>
          <p:nvPr/>
        </p:nvSpPr>
        <p:spPr>
          <a:xfrm>
            <a:off x="14907943" y="2486273"/>
            <a:ext cx="6560169" cy="751803"/>
          </a:xfrm>
          <a:prstGeom prst="rect">
            <a:avLst/>
          </a:prstGeom>
          <a:noFill/>
          <a:ln w="12700" cap="flat">
            <a:noFill/>
            <a:miter lim="400000"/>
          </a:ln>
          <a:effectLst/>
        </p:spPr>
        <p:txBody>
          <a:bodyPr wrap="square" lIns="67466" tIns="67466" rIns="67466" bIns="67466" numCol="1" anchor="ctr">
            <a:spAutoFit/>
          </a:bodyPr>
          <a:lstStyle>
            <a:lvl1pPr algn="l">
              <a:defRPr sz="4000">
                <a:solidFill>
                  <a:srgbClr val="FFFFFF"/>
                </a:solidFill>
                <a:latin typeface="+mj-lt"/>
                <a:ea typeface="+mj-ea"/>
                <a:cs typeface="+mj-cs"/>
                <a:sym typeface="Helvetica"/>
              </a:defRPr>
            </a:lvl1pPr>
          </a:lstStyle>
          <a:p>
            <a:r>
              <a:rPr lang="en-US" altLang="zh-CN" dirty="0">
                <a:latin typeface="思源黑体 CN Medium" panose="020B0600000000000000" charset="-122"/>
                <a:ea typeface="思源黑体 CN Medium" panose="020B0600000000000000" charset="-122"/>
                <a:cs typeface="Source Han Sans CN" charset="-122"/>
              </a:rPr>
              <a:t> </a:t>
            </a:r>
            <a:r>
              <a:rPr lang="zh-CN" altLang="en-US" dirty="0">
                <a:latin typeface="思源黑体 CN Medium" panose="020B0600000000000000" charset="-122"/>
                <a:ea typeface="思源黑体 CN Medium" panose="020B0600000000000000" charset="-122"/>
                <a:cs typeface="Source Han Sans CN" charset="-122"/>
              </a:rPr>
              <a:t>     单页应用开发专题</a:t>
            </a:r>
            <a:endParaRPr lang="en-US" altLang="zh-CN" dirty="0">
              <a:latin typeface="思源黑体 CN Medium" panose="020B0600000000000000" charset="-122"/>
              <a:ea typeface="思源黑体 CN Medium" panose="020B0600000000000000" charset="-122"/>
              <a:cs typeface="Source Han Sans CN" charset="-122"/>
            </a:endParaRPr>
          </a:p>
        </p:txBody>
      </p:sp>
      <p:sp>
        <p:nvSpPr>
          <p:cNvPr id="16" name="线条"/>
          <p:cNvSpPr/>
          <p:nvPr/>
        </p:nvSpPr>
        <p:spPr>
          <a:xfrm flipV="1">
            <a:off x="15350947" y="3391008"/>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11" name="文本框 10"/>
          <p:cNvSpPr txBox="1"/>
          <p:nvPr/>
        </p:nvSpPr>
        <p:spPr>
          <a:xfrm>
            <a:off x="12265572" y="1653873"/>
            <a:ext cx="184731" cy="752835"/>
          </a:xfrm>
          <a:prstGeom prst="rect">
            <a:avLst/>
          </a:prstGeom>
          <a:noFill/>
        </p:spPr>
        <p:txBody>
          <a:bodyPr wrap="none" rtlCol="0">
            <a:spAutoFit/>
          </a:bodyPr>
          <a:lstStyle/>
          <a:p>
            <a:pPr algn="l">
              <a:lnSpc>
                <a:spcPct val="150000"/>
              </a:lnSpc>
            </a:pPr>
            <a:endParaRPr lang="zh-CN" altLang="en-US" sz="3200" dirty="0">
              <a:latin typeface="+mn-ea"/>
            </a:endParaRPr>
          </a:p>
        </p:txBody>
      </p:sp>
      <p:sp>
        <p:nvSpPr>
          <p:cNvPr id="31" name="矩形 30">
            <a:extLst>
              <a:ext uri="{FF2B5EF4-FFF2-40B4-BE49-F238E27FC236}">
                <a16:creationId xmlns:a16="http://schemas.microsoft.com/office/drawing/2014/main" id="{2DDE26C8-AE78-4C3D-B59C-6645A0B39C0D}"/>
              </a:ext>
            </a:extLst>
          </p:cNvPr>
          <p:cNvSpPr/>
          <p:nvPr/>
        </p:nvSpPr>
        <p:spPr>
          <a:xfrm>
            <a:off x="6039651" y="3905994"/>
            <a:ext cx="10960087" cy="5148363"/>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altLang="zh-CN" sz="2800" dirty="0">
                <a:solidFill>
                  <a:schemeClr val="tx2"/>
                </a:solidFill>
                <a:latin typeface="思源黑体 CN Normal" panose="020B0400000000000000" charset="-122"/>
                <a:ea typeface="思源黑体 CN Normal" panose="020B0400000000000000" charset="-122"/>
              </a:rPr>
              <a:t>Store </a:t>
            </a:r>
            <a:r>
              <a:rPr lang="zh-CN" altLang="en-US" sz="2800" dirty="0">
                <a:solidFill>
                  <a:schemeClr val="tx2"/>
                </a:solidFill>
                <a:latin typeface="思源黑体 CN Normal" panose="020B0400000000000000" charset="-122"/>
                <a:ea typeface="思源黑体 CN Normal" panose="020B0400000000000000" charset="-122"/>
              </a:rPr>
              <a:t>把 </a:t>
            </a:r>
            <a:r>
              <a:rPr lang="en-US" altLang="zh-CN" sz="2800" dirty="0">
                <a:solidFill>
                  <a:schemeClr val="tx2"/>
                </a:solidFill>
                <a:latin typeface="思源黑体 CN Normal" panose="020B0400000000000000" charset="-122"/>
                <a:ea typeface="思源黑体 CN Normal" panose="020B0400000000000000" charset="-122"/>
              </a:rPr>
              <a:t>Reducer </a:t>
            </a:r>
            <a:r>
              <a:rPr lang="zh-CN" altLang="en-US" sz="2800" dirty="0">
                <a:solidFill>
                  <a:schemeClr val="tx2"/>
                </a:solidFill>
                <a:latin typeface="思源黑体 CN Normal" panose="020B0400000000000000" charset="-122"/>
                <a:ea typeface="思源黑体 CN Normal" panose="020B0400000000000000" charset="-122"/>
              </a:rPr>
              <a:t>和 </a:t>
            </a:r>
            <a:r>
              <a:rPr lang="en-US" altLang="zh-CN" sz="2800" dirty="0">
                <a:solidFill>
                  <a:schemeClr val="tx2"/>
                </a:solidFill>
                <a:latin typeface="思源黑体 CN Normal" panose="020B0400000000000000" charset="-122"/>
                <a:ea typeface="思源黑体 CN Normal" panose="020B0400000000000000" charset="-122"/>
              </a:rPr>
              <a:t>action </a:t>
            </a:r>
            <a:r>
              <a:rPr lang="zh-CN" altLang="en-US" sz="2800" dirty="0">
                <a:solidFill>
                  <a:schemeClr val="tx2"/>
                </a:solidFill>
                <a:latin typeface="思源黑体 CN Normal" panose="020B0400000000000000" charset="-122"/>
                <a:ea typeface="思源黑体 CN Normal" panose="020B0400000000000000" charset="-122"/>
              </a:rPr>
              <a:t>联系到一起的对象。</a:t>
            </a:r>
            <a:endParaRPr lang="en-US" altLang="zh-CN" sz="2800" dirty="0">
              <a:solidFill>
                <a:schemeClr val="tx2"/>
              </a:solidFill>
              <a:latin typeface="思源黑体 CN Normal" panose="020B0400000000000000" charset="-122"/>
              <a:ea typeface="思源黑体 CN Normal" panose="020B0400000000000000" charset="-122"/>
            </a:endParaRPr>
          </a:p>
          <a:p>
            <a:pPr lvl="0">
              <a:lnSpc>
                <a:spcPct val="150000"/>
              </a:lnSpc>
            </a:pPr>
            <a:r>
              <a:rPr lang="en-US" altLang="zh-CN" sz="2800" dirty="0">
                <a:solidFill>
                  <a:schemeClr val="tx2"/>
                </a:solidFill>
                <a:latin typeface="思源黑体 CN Normal" panose="020B0400000000000000" charset="-122"/>
                <a:ea typeface="思源黑体 CN Normal" panose="020B0400000000000000" charset="-122"/>
              </a:rPr>
              <a:t>Store </a:t>
            </a:r>
            <a:r>
              <a:rPr lang="zh-CN" altLang="en-US" sz="2800" dirty="0">
                <a:solidFill>
                  <a:schemeClr val="tx2"/>
                </a:solidFill>
                <a:latin typeface="思源黑体 CN Normal" panose="020B0400000000000000" charset="-122"/>
                <a:ea typeface="思源黑体 CN Normal" panose="020B0400000000000000" charset="-122"/>
              </a:rPr>
              <a:t>职责</a:t>
            </a:r>
            <a:r>
              <a:rPr lang="en-US" altLang="zh-CN" sz="2800" dirty="0">
                <a:solidFill>
                  <a:schemeClr val="tx2"/>
                </a:solidFill>
                <a:latin typeface="思源黑体 CN Normal" panose="020B0400000000000000" charset="-122"/>
                <a:ea typeface="思源黑体 CN Normal" panose="020B0400000000000000" charset="-122"/>
              </a:rPr>
              <a:t>:</a:t>
            </a:r>
            <a:endParaRPr lang="zh-CN" altLang="en-US" sz="2800" dirty="0">
              <a:solidFill>
                <a:schemeClr val="tx2"/>
              </a:solidFill>
              <a:latin typeface="思源黑体 CN Normal" panose="020B0400000000000000" charset="-122"/>
              <a:ea typeface="思源黑体 CN Normal" panose="020B0400000000000000" charset="-122"/>
            </a:endParaRPr>
          </a:p>
          <a:p>
            <a:pPr marL="457200" lvl="0" indent="-457200">
              <a:lnSpc>
                <a:spcPct val="150000"/>
              </a:lnSpc>
              <a:buFont typeface="Wingdings" panose="05000000000000000000" pitchFamily="2" charset="2"/>
              <a:buChar char="u"/>
            </a:pPr>
            <a:r>
              <a:rPr lang="zh-CN" altLang="en-US" sz="2800" dirty="0">
                <a:solidFill>
                  <a:schemeClr val="tx2"/>
                </a:solidFill>
                <a:latin typeface="思源黑体 CN Normal" panose="020B0400000000000000" charset="-122"/>
                <a:ea typeface="思源黑体 CN Normal" panose="020B0400000000000000" charset="-122"/>
              </a:rPr>
              <a:t>维持应用的 </a:t>
            </a:r>
            <a:r>
              <a:rPr lang="en-US" altLang="zh-CN" sz="2800" dirty="0">
                <a:solidFill>
                  <a:schemeClr val="tx2"/>
                </a:solidFill>
                <a:latin typeface="思源黑体 CN Normal" panose="020B0400000000000000" charset="-122"/>
                <a:ea typeface="思源黑体 CN Normal" panose="020B0400000000000000" charset="-122"/>
              </a:rPr>
              <a:t>state</a:t>
            </a:r>
            <a:r>
              <a:rPr lang="zh-CN" altLang="en-US" sz="2800" dirty="0">
                <a:solidFill>
                  <a:schemeClr val="tx2"/>
                </a:solidFill>
                <a:latin typeface="思源黑体 CN Normal" panose="020B0400000000000000" charset="-122"/>
                <a:ea typeface="思源黑体 CN Normal" panose="020B0400000000000000" charset="-122"/>
              </a:rPr>
              <a:t>；</a:t>
            </a:r>
          </a:p>
          <a:p>
            <a:pPr marL="457200" lvl="0" indent="-457200">
              <a:lnSpc>
                <a:spcPct val="150000"/>
              </a:lnSpc>
              <a:buFont typeface="Wingdings" panose="05000000000000000000" pitchFamily="2" charset="2"/>
              <a:buChar char="u"/>
            </a:pPr>
            <a:r>
              <a:rPr lang="zh-CN" altLang="en-US" sz="2800" dirty="0">
                <a:solidFill>
                  <a:schemeClr val="tx2"/>
                </a:solidFill>
                <a:latin typeface="思源黑体 CN Normal" panose="020B0400000000000000" charset="-122"/>
                <a:ea typeface="思源黑体 CN Normal" panose="020B0400000000000000" charset="-122"/>
              </a:rPr>
              <a:t>提供 </a:t>
            </a:r>
            <a:r>
              <a:rPr lang="en-US" altLang="zh-CN" sz="2800" dirty="0" err="1">
                <a:solidFill>
                  <a:schemeClr val="tx2"/>
                </a:solidFill>
                <a:latin typeface="思源黑体 CN Normal" panose="020B0400000000000000" charset="-122"/>
                <a:ea typeface="思源黑体 CN Normal" panose="020B0400000000000000" charset="-122"/>
              </a:rPr>
              <a:t>getState</a:t>
            </a:r>
            <a:r>
              <a:rPr lang="en-US" altLang="zh-CN" sz="2800" dirty="0">
                <a:solidFill>
                  <a:schemeClr val="tx2"/>
                </a:solidFill>
                <a:latin typeface="思源黑体 CN Normal" panose="020B0400000000000000" charset="-122"/>
                <a:ea typeface="思源黑体 CN Normal" panose="020B0400000000000000" charset="-122"/>
              </a:rPr>
              <a:t>() </a:t>
            </a:r>
            <a:r>
              <a:rPr lang="zh-CN" altLang="en-US" sz="2800" dirty="0">
                <a:solidFill>
                  <a:schemeClr val="tx2"/>
                </a:solidFill>
                <a:latin typeface="思源黑体 CN Normal" panose="020B0400000000000000" charset="-122"/>
                <a:ea typeface="思源黑体 CN Normal" panose="020B0400000000000000" charset="-122"/>
              </a:rPr>
              <a:t>方法获取 </a:t>
            </a:r>
            <a:r>
              <a:rPr lang="en-US" altLang="zh-CN" sz="2800" dirty="0">
                <a:solidFill>
                  <a:schemeClr val="tx2"/>
                </a:solidFill>
                <a:latin typeface="思源黑体 CN Normal" panose="020B0400000000000000" charset="-122"/>
                <a:ea typeface="思源黑体 CN Normal" panose="020B0400000000000000" charset="-122"/>
              </a:rPr>
              <a:t>state</a:t>
            </a:r>
            <a:r>
              <a:rPr lang="zh-CN" altLang="en-US" sz="2800" dirty="0">
                <a:solidFill>
                  <a:schemeClr val="tx2"/>
                </a:solidFill>
                <a:latin typeface="思源黑体 CN Normal" panose="020B0400000000000000" charset="-122"/>
                <a:ea typeface="思源黑体 CN Normal" panose="020B0400000000000000" charset="-122"/>
              </a:rPr>
              <a:t>；</a:t>
            </a:r>
          </a:p>
          <a:p>
            <a:pPr marL="457200" lvl="0" indent="-457200">
              <a:lnSpc>
                <a:spcPct val="150000"/>
              </a:lnSpc>
              <a:buFont typeface="Wingdings" panose="05000000000000000000" pitchFamily="2" charset="2"/>
              <a:buChar char="u"/>
            </a:pPr>
            <a:r>
              <a:rPr lang="zh-CN" altLang="en-US" sz="2800" dirty="0">
                <a:solidFill>
                  <a:schemeClr val="tx2"/>
                </a:solidFill>
                <a:latin typeface="思源黑体 CN Normal" panose="020B0400000000000000" charset="-122"/>
                <a:ea typeface="思源黑体 CN Normal" panose="020B0400000000000000" charset="-122"/>
              </a:rPr>
              <a:t>提供 </a:t>
            </a:r>
            <a:r>
              <a:rPr lang="en-US" altLang="zh-CN" sz="2800" dirty="0">
                <a:solidFill>
                  <a:schemeClr val="tx2"/>
                </a:solidFill>
                <a:latin typeface="思源黑体 CN Normal" panose="020B0400000000000000" charset="-122"/>
                <a:ea typeface="思源黑体 CN Normal" panose="020B0400000000000000" charset="-122"/>
              </a:rPr>
              <a:t>dispatch(action) </a:t>
            </a:r>
            <a:r>
              <a:rPr lang="zh-CN" altLang="en-US" sz="2800" dirty="0">
                <a:solidFill>
                  <a:schemeClr val="tx2"/>
                </a:solidFill>
                <a:latin typeface="思源黑体 CN Normal" panose="020B0400000000000000" charset="-122"/>
                <a:ea typeface="思源黑体 CN Normal" panose="020B0400000000000000" charset="-122"/>
              </a:rPr>
              <a:t>方法更新 </a:t>
            </a:r>
            <a:r>
              <a:rPr lang="en-US" altLang="zh-CN" sz="2800" dirty="0">
                <a:solidFill>
                  <a:schemeClr val="tx2"/>
                </a:solidFill>
                <a:latin typeface="思源黑体 CN Normal" panose="020B0400000000000000" charset="-122"/>
                <a:ea typeface="思源黑体 CN Normal" panose="020B0400000000000000" charset="-122"/>
              </a:rPr>
              <a:t>state</a:t>
            </a:r>
            <a:r>
              <a:rPr lang="zh-CN" altLang="en-US" sz="2800" dirty="0">
                <a:solidFill>
                  <a:schemeClr val="tx2"/>
                </a:solidFill>
                <a:latin typeface="思源黑体 CN Normal" panose="020B0400000000000000" charset="-122"/>
                <a:ea typeface="思源黑体 CN Normal" panose="020B0400000000000000" charset="-122"/>
              </a:rPr>
              <a:t>；</a:t>
            </a:r>
          </a:p>
          <a:p>
            <a:pPr marL="457200" lvl="0" indent="-457200">
              <a:lnSpc>
                <a:spcPct val="150000"/>
              </a:lnSpc>
              <a:buFont typeface="Wingdings" panose="05000000000000000000" pitchFamily="2" charset="2"/>
              <a:buChar char="u"/>
            </a:pPr>
            <a:r>
              <a:rPr lang="zh-CN" altLang="en-US" sz="2800" dirty="0">
                <a:solidFill>
                  <a:schemeClr val="tx2"/>
                </a:solidFill>
                <a:latin typeface="思源黑体 CN Normal" panose="020B0400000000000000" charset="-122"/>
                <a:ea typeface="思源黑体 CN Normal" panose="020B0400000000000000" charset="-122"/>
              </a:rPr>
              <a:t>通过 </a:t>
            </a:r>
            <a:r>
              <a:rPr lang="en-US" altLang="zh-CN" sz="2800" dirty="0">
                <a:solidFill>
                  <a:schemeClr val="tx2"/>
                </a:solidFill>
                <a:latin typeface="思源黑体 CN Normal" panose="020B0400000000000000" charset="-122"/>
                <a:ea typeface="思源黑体 CN Normal" panose="020B0400000000000000" charset="-122"/>
              </a:rPr>
              <a:t>subscribe(listener) </a:t>
            </a:r>
            <a:r>
              <a:rPr lang="zh-CN" altLang="en-US" sz="2800" dirty="0">
                <a:solidFill>
                  <a:schemeClr val="tx2"/>
                </a:solidFill>
                <a:latin typeface="思源黑体 CN Normal" panose="020B0400000000000000" charset="-122"/>
                <a:ea typeface="思源黑体 CN Normal" panose="020B0400000000000000" charset="-122"/>
              </a:rPr>
              <a:t>注册监听器；</a:t>
            </a:r>
          </a:p>
          <a:p>
            <a:pPr lvl="0">
              <a:lnSpc>
                <a:spcPct val="150000"/>
              </a:lnSpc>
            </a:pPr>
            <a:endParaRPr lang="zh-CN" altLang="en-US" sz="2800" dirty="0">
              <a:solidFill>
                <a:schemeClr val="tx2"/>
              </a:solidFill>
              <a:latin typeface="思源黑体 CN Normal" panose="020B0400000000000000" charset="-122"/>
              <a:ea typeface="思源黑体 CN Normal" panose="020B0400000000000000" charset="-122"/>
            </a:endParaRPr>
          </a:p>
        </p:txBody>
      </p:sp>
    </p:spTree>
    <p:extLst>
      <p:ext uri="{BB962C8B-B14F-4D97-AF65-F5344CB8AC3E}">
        <p14:creationId xmlns:p14="http://schemas.microsoft.com/office/powerpoint/2010/main" val="104892323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5"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en-US" altLang="zh-CN" sz="6600" dirty="0">
                <a:solidFill>
                  <a:srgbClr val="1577BA"/>
                </a:solidFill>
                <a:latin typeface="思源黑体 CN Bold" panose="020B0800000000000000" charset="-122"/>
                <a:ea typeface="思源黑体 CN Bold" panose="020B0800000000000000" charset="-122"/>
              </a:rPr>
              <a:t> </a:t>
            </a:r>
            <a:endParaRPr lang="en-US" altLang="zh-CN" sz="6000" dirty="0">
              <a:solidFill>
                <a:srgbClr val="1577BA"/>
              </a:solidFill>
              <a:latin typeface="思源黑体 CN Bold" panose="020B0800000000000000" charset="-122"/>
              <a:ea typeface="思源黑体 CN Bold" panose="020B0800000000000000" charset="-122"/>
            </a:endParaRPr>
          </a:p>
        </p:txBody>
      </p:sp>
      <p:sp>
        <p:nvSpPr>
          <p:cNvPr id="2" name="矩形 1"/>
          <p:cNvSpPr/>
          <p:nvPr/>
        </p:nvSpPr>
        <p:spPr>
          <a:xfrm>
            <a:off x="719866" y="545877"/>
            <a:ext cx="6189002" cy="1107996"/>
          </a:xfrm>
          <a:prstGeom prst="rect">
            <a:avLst/>
          </a:prstGeom>
        </p:spPr>
        <p:txBody>
          <a:bodyPr wrap="none">
            <a:spAutoFit/>
          </a:bodyPr>
          <a:lstStyle/>
          <a:p>
            <a:r>
              <a:rPr lang="en-US" altLang="zh-CN" sz="6600" dirty="0">
                <a:solidFill>
                  <a:srgbClr val="1577BA"/>
                </a:solidFill>
                <a:latin typeface="思源黑体 CN Bold" panose="020B0800000000000000" charset="-122"/>
                <a:ea typeface="思源黑体 CN Bold" panose="020B0800000000000000" charset="-122"/>
              </a:rPr>
              <a:t>Redux</a:t>
            </a:r>
            <a:r>
              <a:rPr lang="zh-CN" altLang="en-US" sz="6600" dirty="0">
                <a:solidFill>
                  <a:srgbClr val="1577BA"/>
                </a:solidFill>
                <a:latin typeface="思源黑体 CN Bold" panose="020B0800000000000000" charset="-122"/>
                <a:ea typeface="思源黑体 CN Bold" panose="020B0800000000000000" charset="-122"/>
              </a:rPr>
              <a:t>三大原则</a:t>
            </a:r>
            <a:endParaRPr lang="zh-CN" altLang="en-US" sz="6600" dirty="0"/>
          </a:p>
        </p:txBody>
      </p:sp>
      <p:sp>
        <p:nvSpPr>
          <p:cNvPr id="14" name="2018-01-01  01:01:01"/>
          <p:cNvSpPr txBox="1"/>
          <p:nvPr/>
        </p:nvSpPr>
        <p:spPr>
          <a:xfrm>
            <a:off x="14907943" y="2486273"/>
            <a:ext cx="6560169" cy="751803"/>
          </a:xfrm>
          <a:prstGeom prst="rect">
            <a:avLst/>
          </a:prstGeom>
          <a:noFill/>
          <a:ln w="12700" cap="flat">
            <a:noFill/>
            <a:miter lim="400000"/>
          </a:ln>
          <a:effectLst/>
        </p:spPr>
        <p:txBody>
          <a:bodyPr wrap="square" lIns="67466" tIns="67466" rIns="67466" bIns="67466" numCol="1" anchor="ctr">
            <a:spAutoFit/>
          </a:bodyPr>
          <a:lstStyle>
            <a:lvl1pPr algn="l">
              <a:defRPr sz="4000">
                <a:solidFill>
                  <a:srgbClr val="FFFFFF"/>
                </a:solidFill>
                <a:latin typeface="+mj-lt"/>
                <a:ea typeface="+mj-ea"/>
                <a:cs typeface="+mj-cs"/>
                <a:sym typeface="Helvetica"/>
              </a:defRPr>
            </a:lvl1pPr>
          </a:lstStyle>
          <a:p>
            <a:r>
              <a:rPr lang="en-US" altLang="zh-CN" dirty="0">
                <a:latin typeface="思源黑体 CN Medium" panose="020B0600000000000000" charset="-122"/>
                <a:ea typeface="思源黑体 CN Medium" panose="020B0600000000000000" charset="-122"/>
                <a:cs typeface="Source Han Sans CN" charset="-122"/>
              </a:rPr>
              <a:t> </a:t>
            </a:r>
            <a:r>
              <a:rPr lang="zh-CN" altLang="en-US" dirty="0">
                <a:latin typeface="思源黑体 CN Medium" panose="020B0600000000000000" charset="-122"/>
                <a:ea typeface="思源黑体 CN Medium" panose="020B0600000000000000" charset="-122"/>
                <a:cs typeface="Source Han Sans CN" charset="-122"/>
              </a:rPr>
              <a:t>     单页应用开发专题</a:t>
            </a:r>
            <a:endParaRPr lang="en-US" altLang="zh-CN" dirty="0">
              <a:latin typeface="思源黑体 CN Medium" panose="020B0600000000000000" charset="-122"/>
              <a:ea typeface="思源黑体 CN Medium" panose="020B0600000000000000" charset="-122"/>
              <a:cs typeface="Source Han Sans CN" charset="-122"/>
            </a:endParaRPr>
          </a:p>
        </p:txBody>
      </p:sp>
      <p:sp>
        <p:nvSpPr>
          <p:cNvPr id="16" name="线条"/>
          <p:cNvSpPr/>
          <p:nvPr/>
        </p:nvSpPr>
        <p:spPr>
          <a:xfrm flipV="1">
            <a:off x="15350947" y="3391008"/>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11" name="文本框 10"/>
          <p:cNvSpPr txBox="1"/>
          <p:nvPr/>
        </p:nvSpPr>
        <p:spPr>
          <a:xfrm>
            <a:off x="12265572" y="1653873"/>
            <a:ext cx="184731" cy="752835"/>
          </a:xfrm>
          <a:prstGeom prst="rect">
            <a:avLst/>
          </a:prstGeom>
          <a:noFill/>
        </p:spPr>
        <p:txBody>
          <a:bodyPr wrap="none" rtlCol="0">
            <a:spAutoFit/>
          </a:bodyPr>
          <a:lstStyle/>
          <a:p>
            <a:pPr algn="l">
              <a:lnSpc>
                <a:spcPct val="150000"/>
              </a:lnSpc>
            </a:pPr>
            <a:endParaRPr lang="zh-CN" altLang="en-US" sz="3200" dirty="0">
              <a:latin typeface="+mn-ea"/>
            </a:endParaRPr>
          </a:p>
        </p:txBody>
      </p:sp>
      <p:sp>
        <p:nvSpPr>
          <p:cNvPr id="31" name="矩形 30">
            <a:extLst>
              <a:ext uri="{FF2B5EF4-FFF2-40B4-BE49-F238E27FC236}">
                <a16:creationId xmlns:a16="http://schemas.microsoft.com/office/drawing/2014/main" id="{2DDE26C8-AE78-4C3D-B59C-6645A0B39C0D}"/>
              </a:ext>
            </a:extLst>
          </p:cNvPr>
          <p:cNvSpPr/>
          <p:nvPr/>
        </p:nvSpPr>
        <p:spPr>
          <a:xfrm>
            <a:off x="4031803" y="2929615"/>
            <a:ext cx="14975783" cy="7101121"/>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zh-CN" altLang="en-US" sz="2800" dirty="0">
                <a:solidFill>
                  <a:srgbClr val="00B050"/>
                </a:solidFill>
                <a:latin typeface="思源黑体 CN Normal" panose="020B0400000000000000" charset="-122"/>
                <a:ea typeface="思源黑体 CN Normal" panose="020B0400000000000000" charset="-122"/>
              </a:rPr>
              <a:t>单一数据源</a:t>
            </a:r>
          </a:p>
          <a:p>
            <a:pPr marL="457200" lvl="0" indent="-457200">
              <a:lnSpc>
                <a:spcPct val="150000"/>
              </a:lnSpc>
              <a:buFont typeface="Wingdings" panose="05000000000000000000" pitchFamily="2" charset="2"/>
              <a:buChar char="Ø"/>
            </a:pPr>
            <a:r>
              <a:rPr lang="zh-CN" altLang="en-US" sz="2800" dirty="0">
                <a:solidFill>
                  <a:schemeClr val="tx2"/>
                </a:solidFill>
                <a:latin typeface="思源黑体 CN Normal" panose="020B0400000000000000" charset="-122"/>
                <a:ea typeface="思源黑体 CN Normal" panose="020B0400000000000000" charset="-122"/>
              </a:rPr>
              <a:t>整个应用的 </a:t>
            </a:r>
            <a:r>
              <a:rPr lang="en-US" altLang="zh-CN" sz="2800" dirty="0">
                <a:solidFill>
                  <a:schemeClr val="tx2"/>
                </a:solidFill>
                <a:latin typeface="思源黑体 CN Normal" panose="020B0400000000000000" charset="-122"/>
                <a:ea typeface="思源黑体 CN Normal" panose="020B0400000000000000" charset="-122"/>
              </a:rPr>
              <a:t>state </a:t>
            </a:r>
            <a:r>
              <a:rPr lang="zh-CN" altLang="en-US" sz="2800" dirty="0">
                <a:solidFill>
                  <a:schemeClr val="tx2"/>
                </a:solidFill>
                <a:latin typeface="思源黑体 CN Normal" panose="020B0400000000000000" charset="-122"/>
                <a:ea typeface="思源黑体 CN Normal" panose="020B0400000000000000" charset="-122"/>
              </a:rPr>
              <a:t>被储存在一棵 </a:t>
            </a:r>
            <a:r>
              <a:rPr lang="en-US" altLang="zh-CN" sz="2800" dirty="0">
                <a:solidFill>
                  <a:schemeClr val="tx2"/>
                </a:solidFill>
                <a:latin typeface="思源黑体 CN Normal" panose="020B0400000000000000" charset="-122"/>
                <a:ea typeface="思源黑体 CN Normal" panose="020B0400000000000000" charset="-122"/>
              </a:rPr>
              <a:t>object tree </a:t>
            </a:r>
            <a:r>
              <a:rPr lang="zh-CN" altLang="en-US" sz="2800" dirty="0">
                <a:solidFill>
                  <a:schemeClr val="tx2"/>
                </a:solidFill>
                <a:latin typeface="思源黑体 CN Normal" panose="020B0400000000000000" charset="-122"/>
                <a:ea typeface="思源黑体 CN Normal" panose="020B0400000000000000" charset="-122"/>
              </a:rPr>
              <a:t>中，并且这个 </a:t>
            </a:r>
            <a:r>
              <a:rPr lang="en-US" altLang="zh-CN" sz="2800" dirty="0">
                <a:solidFill>
                  <a:schemeClr val="tx2"/>
                </a:solidFill>
                <a:latin typeface="思源黑体 CN Normal" panose="020B0400000000000000" charset="-122"/>
                <a:ea typeface="思源黑体 CN Normal" panose="020B0400000000000000" charset="-122"/>
              </a:rPr>
              <a:t>object tree </a:t>
            </a:r>
            <a:r>
              <a:rPr lang="zh-CN" altLang="en-US" sz="2800" dirty="0">
                <a:solidFill>
                  <a:schemeClr val="tx2"/>
                </a:solidFill>
                <a:latin typeface="思源黑体 CN Normal" panose="020B0400000000000000" charset="-122"/>
                <a:ea typeface="思源黑体 CN Normal" panose="020B0400000000000000" charset="-122"/>
              </a:rPr>
              <a:t>只存在于唯一一个 </a:t>
            </a:r>
            <a:r>
              <a:rPr lang="en-US" altLang="zh-CN" sz="2800" dirty="0">
                <a:solidFill>
                  <a:schemeClr val="tx2"/>
                </a:solidFill>
                <a:latin typeface="思源黑体 CN Normal" panose="020B0400000000000000" charset="-122"/>
                <a:ea typeface="思源黑体 CN Normal" panose="020B0400000000000000" charset="-122"/>
              </a:rPr>
              <a:t>store </a:t>
            </a:r>
            <a:r>
              <a:rPr lang="zh-CN" altLang="en-US" sz="2800" dirty="0">
                <a:solidFill>
                  <a:schemeClr val="tx2"/>
                </a:solidFill>
                <a:latin typeface="思源黑体 CN Normal" panose="020B0400000000000000" charset="-122"/>
                <a:ea typeface="思源黑体 CN Normal" panose="020B0400000000000000" charset="-122"/>
              </a:rPr>
              <a:t>中。</a:t>
            </a:r>
            <a:endParaRPr lang="en-US" altLang="zh-CN" sz="2800" dirty="0">
              <a:solidFill>
                <a:schemeClr val="tx2"/>
              </a:solidFill>
              <a:latin typeface="思源黑体 CN Normal" panose="020B0400000000000000" charset="-122"/>
              <a:ea typeface="思源黑体 CN Normal" panose="020B0400000000000000" charset="-122"/>
            </a:endParaRPr>
          </a:p>
          <a:p>
            <a:pPr lvl="0">
              <a:lnSpc>
                <a:spcPct val="150000"/>
              </a:lnSpc>
            </a:pPr>
            <a:endParaRPr lang="en-US" altLang="zh-CN" sz="2800" dirty="0">
              <a:solidFill>
                <a:schemeClr val="tx2"/>
              </a:solidFill>
              <a:latin typeface="思源黑体 CN Normal" panose="020B0400000000000000" charset="-122"/>
              <a:ea typeface="思源黑体 CN Normal" panose="020B0400000000000000" charset="-122"/>
            </a:endParaRPr>
          </a:p>
          <a:p>
            <a:pPr lvl="0">
              <a:lnSpc>
                <a:spcPct val="150000"/>
              </a:lnSpc>
            </a:pPr>
            <a:r>
              <a:rPr lang="en-US" altLang="zh-CN" sz="2800" dirty="0">
                <a:solidFill>
                  <a:srgbClr val="00B050"/>
                </a:solidFill>
                <a:latin typeface="思源黑体 CN Normal" panose="020B0400000000000000" charset="-122"/>
                <a:ea typeface="思源黑体 CN Normal" panose="020B0400000000000000" charset="-122"/>
              </a:rPr>
              <a:t>State </a:t>
            </a:r>
            <a:r>
              <a:rPr lang="zh-CN" altLang="en-US" sz="2800" dirty="0">
                <a:solidFill>
                  <a:srgbClr val="00B050"/>
                </a:solidFill>
                <a:latin typeface="思源黑体 CN Normal" panose="020B0400000000000000" charset="-122"/>
                <a:ea typeface="思源黑体 CN Normal" panose="020B0400000000000000" charset="-122"/>
              </a:rPr>
              <a:t>是只读的</a:t>
            </a:r>
          </a:p>
          <a:p>
            <a:pPr marL="457200" lvl="0" indent="-457200">
              <a:lnSpc>
                <a:spcPct val="150000"/>
              </a:lnSpc>
              <a:buFont typeface="Wingdings" panose="05000000000000000000" pitchFamily="2" charset="2"/>
              <a:buChar char="Ø"/>
            </a:pPr>
            <a:r>
              <a:rPr lang="zh-CN" altLang="en-US" sz="2800" dirty="0">
                <a:solidFill>
                  <a:schemeClr val="tx2"/>
                </a:solidFill>
                <a:latin typeface="思源黑体 CN Normal" panose="020B0400000000000000" charset="-122"/>
                <a:ea typeface="思源黑体 CN Normal" panose="020B0400000000000000" charset="-122"/>
              </a:rPr>
              <a:t>唯一改变 </a:t>
            </a:r>
            <a:r>
              <a:rPr lang="en-US" altLang="zh-CN" sz="2800" dirty="0">
                <a:solidFill>
                  <a:schemeClr val="tx2"/>
                </a:solidFill>
                <a:latin typeface="思源黑体 CN Normal" panose="020B0400000000000000" charset="-122"/>
                <a:ea typeface="思源黑体 CN Normal" panose="020B0400000000000000" charset="-122"/>
              </a:rPr>
              <a:t>state </a:t>
            </a:r>
            <a:r>
              <a:rPr lang="zh-CN" altLang="en-US" sz="2800" dirty="0">
                <a:solidFill>
                  <a:schemeClr val="tx2"/>
                </a:solidFill>
                <a:latin typeface="思源黑体 CN Normal" panose="020B0400000000000000" charset="-122"/>
                <a:ea typeface="思源黑体 CN Normal" panose="020B0400000000000000" charset="-122"/>
              </a:rPr>
              <a:t>的方法就是触发 </a:t>
            </a:r>
            <a:r>
              <a:rPr lang="en-US" altLang="zh-CN" sz="2800" dirty="0">
                <a:solidFill>
                  <a:schemeClr val="tx2"/>
                </a:solidFill>
                <a:latin typeface="思源黑体 CN Normal" panose="020B0400000000000000" charset="-122"/>
                <a:ea typeface="思源黑体 CN Normal" panose="020B0400000000000000" charset="-122"/>
              </a:rPr>
              <a:t>action</a:t>
            </a:r>
            <a:r>
              <a:rPr lang="zh-CN" altLang="en-US" sz="2800" dirty="0">
                <a:solidFill>
                  <a:schemeClr val="tx2"/>
                </a:solidFill>
                <a:latin typeface="思源黑体 CN Normal" panose="020B0400000000000000" charset="-122"/>
                <a:ea typeface="思源黑体 CN Normal" panose="020B0400000000000000" charset="-122"/>
              </a:rPr>
              <a:t>，</a:t>
            </a:r>
            <a:r>
              <a:rPr lang="en-US" altLang="zh-CN" sz="2800" dirty="0">
                <a:solidFill>
                  <a:schemeClr val="tx2"/>
                </a:solidFill>
                <a:latin typeface="思源黑体 CN Normal" panose="020B0400000000000000" charset="-122"/>
                <a:ea typeface="思源黑体 CN Normal" panose="020B0400000000000000" charset="-122"/>
              </a:rPr>
              <a:t>action </a:t>
            </a:r>
            <a:r>
              <a:rPr lang="zh-CN" altLang="en-US" sz="2800" dirty="0">
                <a:solidFill>
                  <a:schemeClr val="tx2"/>
                </a:solidFill>
                <a:latin typeface="思源黑体 CN Normal" panose="020B0400000000000000" charset="-122"/>
                <a:ea typeface="思源黑体 CN Normal" panose="020B0400000000000000" charset="-122"/>
              </a:rPr>
              <a:t>是一个用于描述已发生事件的普通对象。</a:t>
            </a:r>
            <a:endParaRPr lang="en-US" altLang="zh-CN" sz="2800" dirty="0">
              <a:solidFill>
                <a:schemeClr val="tx2"/>
              </a:solidFill>
              <a:latin typeface="思源黑体 CN Normal" panose="020B0400000000000000" charset="-122"/>
              <a:ea typeface="思源黑体 CN Normal" panose="020B0400000000000000" charset="-122"/>
            </a:endParaRPr>
          </a:p>
          <a:p>
            <a:pPr lvl="0">
              <a:lnSpc>
                <a:spcPct val="150000"/>
              </a:lnSpc>
            </a:pPr>
            <a:endParaRPr lang="en-US" altLang="zh-CN" sz="2800" dirty="0">
              <a:solidFill>
                <a:schemeClr val="tx2"/>
              </a:solidFill>
              <a:latin typeface="思源黑体 CN Normal" panose="020B0400000000000000" charset="-122"/>
              <a:ea typeface="思源黑体 CN Normal" panose="020B0400000000000000" charset="-122"/>
            </a:endParaRPr>
          </a:p>
          <a:p>
            <a:pPr lvl="0">
              <a:lnSpc>
                <a:spcPct val="150000"/>
              </a:lnSpc>
            </a:pPr>
            <a:r>
              <a:rPr lang="zh-CN" altLang="en-US" sz="2800" dirty="0">
                <a:solidFill>
                  <a:srgbClr val="00B050"/>
                </a:solidFill>
                <a:latin typeface="思源黑体 CN Normal" panose="020B0400000000000000" charset="-122"/>
                <a:ea typeface="思源黑体 CN Normal" panose="020B0400000000000000" charset="-122"/>
              </a:rPr>
              <a:t>使用纯函数来执行修改</a:t>
            </a:r>
          </a:p>
          <a:p>
            <a:pPr marL="457200" lvl="0" indent="-457200">
              <a:lnSpc>
                <a:spcPct val="150000"/>
              </a:lnSpc>
              <a:buFont typeface="Wingdings" panose="05000000000000000000" pitchFamily="2" charset="2"/>
              <a:buChar char="Ø"/>
            </a:pPr>
            <a:r>
              <a:rPr lang="zh-CN" altLang="en-US" sz="2800" dirty="0">
                <a:solidFill>
                  <a:schemeClr val="tx2"/>
                </a:solidFill>
                <a:latin typeface="思源黑体 CN Normal" panose="020B0400000000000000" charset="-122"/>
                <a:ea typeface="思源黑体 CN Normal" panose="020B0400000000000000" charset="-122"/>
              </a:rPr>
              <a:t>为了描述 </a:t>
            </a:r>
            <a:r>
              <a:rPr lang="en-US" altLang="zh-CN" sz="2800" dirty="0">
                <a:solidFill>
                  <a:schemeClr val="tx2"/>
                </a:solidFill>
                <a:latin typeface="思源黑体 CN Normal" panose="020B0400000000000000" charset="-122"/>
                <a:ea typeface="思源黑体 CN Normal" panose="020B0400000000000000" charset="-122"/>
              </a:rPr>
              <a:t>action </a:t>
            </a:r>
            <a:r>
              <a:rPr lang="zh-CN" altLang="en-US" sz="2800" dirty="0">
                <a:solidFill>
                  <a:schemeClr val="tx2"/>
                </a:solidFill>
                <a:latin typeface="思源黑体 CN Normal" panose="020B0400000000000000" charset="-122"/>
                <a:ea typeface="思源黑体 CN Normal" panose="020B0400000000000000" charset="-122"/>
              </a:rPr>
              <a:t>如何改变 </a:t>
            </a:r>
            <a:r>
              <a:rPr lang="en-US" altLang="zh-CN" sz="2800" dirty="0">
                <a:solidFill>
                  <a:schemeClr val="tx2"/>
                </a:solidFill>
                <a:latin typeface="思源黑体 CN Normal" panose="020B0400000000000000" charset="-122"/>
                <a:ea typeface="思源黑体 CN Normal" panose="020B0400000000000000" charset="-122"/>
              </a:rPr>
              <a:t>state tree </a:t>
            </a:r>
            <a:r>
              <a:rPr lang="zh-CN" altLang="en-US" sz="2800" dirty="0">
                <a:solidFill>
                  <a:schemeClr val="tx2"/>
                </a:solidFill>
                <a:latin typeface="思源黑体 CN Normal" panose="020B0400000000000000" charset="-122"/>
                <a:ea typeface="思源黑体 CN Normal" panose="020B0400000000000000" charset="-122"/>
              </a:rPr>
              <a:t>，你需要编写 </a:t>
            </a:r>
            <a:r>
              <a:rPr lang="en-US" altLang="zh-CN" sz="2800" dirty="0">
                <a:solidFill>
                  <a:schemeClr val="tx2"/>
                </a:solidFill>
                <a:latin typeface="思源黑体 CN Normal" panose="020B0400000000000000" charset="-122"/>
                <a:ea typeface="思源黑体 CN Normal" panose="020B0400000000000000" charset="-122"/>
              </a:rPr>
              <a:t>reducers</a:t>
            </a:r>
            <a:r>
              <a:rPr lang="zh-CN" altLang="en-US" sz="2800" dirty="0">
                <a:solidFill>
                  <a:schemeClr val="tx2"/>
                </a:solidFill>
                <a:latin typeface="思源黑体 CN Normal" panose="020B0400000000000000" charset="-122"/>
                <a:ea typeface="思源黑体 CN Normal" panose="020B0400000000000000" charset="-122"/>
              </a:rPr>
              <a:t>。</a:t>
            </a:r>
            <a:endParaRPr lang="en-US" altLang="zh-CN" sz="2800" dirty="0">
              <a:solidFill>
                <a:schemeClr val="tx2"/>
              </a:solidFill>
              <a:latin typeface="思源黑体 CN Normal" panose="020B0400000000000000" charset="-122"/>
              <a:ea typeface="思源黑体 CN Normal" panose="020B0400000000000000" charset="-122"/>
            </a:endParaRPr>
          </a:p>
        </p:txBody>
      </p:sp>
    </p:spTree>
    <p:extLst>
      <p:ext uri="{BB962C8B-B14F-4D97-AF65-F5344CB8AC3E}">
        <p14:creationId xmlns:p14="http://schemas.microsoft.com/office/powerpoint/2010/main" val="141171214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过程 4"/>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grpSp>
        <p:nvGrpSpPr>
          <p:cNvPr id="11" name="组合 10"/>
          <p:cNvGrpSpPr/>
          <p:nvPr/>
        </p:nvGrpSpPr>
        <p:grpSpPr>
          <a:xfrm>
            <a:off x="701975" y="12150175"/>
            <a:ext cx="4697719" cy="415832"/>
            <a:chOff x="7733871" y="10770757"/>
            <a:chExt cx="6896570" cy="610470"/>
          </a:xfrm>
        </p:grpSpPr>
        <p:pic>
          <p:nvPicPr>
            <p:cNvPr id="12" name="网易云课堂logo.png" descr="网易云课堂logo.png"/>
            <p:cNvPicPr>
              <a:picLocks noChangeAspect="1"/>
            </p:cNvPicPr>
            <p:nvPr/>
          </p:nvPicPr>
          <p:blipFill>
            <a:blip r:embed="rId3"/>
            <a:stretch>
              <a:fillRect/>
            </a:stretch>
          </p:blipFill>
          <p:spPr>
            <a:xfrm>
              <a:off x="7733871" y="10770757"/>
              <a:ext cx="3730635" cy="610470"/>
            </a:xfrm>
            <a:prstGeom prst="rect">
              <a:avLst/>
            </a:prstGeom>
            <a:ln w="12700">
              <a:miter lim="400000"/>
              <a:headEnd/>
              <a:tailEnd/>
            </a:ln>
          </p:spPr>
        </p:pic>
        <p:sp>
          <p:nvSpPr>
            <p:cNvPr id="13"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a:endParaRPr dirty="0"/>
            </a:p>
          </p:txBody>
        </p:sp>
        <p:pic>
          <p:nvPicPr>
            <p:cNvPr id="14" name="图片 13" descr="图片 2"/>
            <p:cNvPicPr>
              <a:picLocks noChangeAspect="1"/>
            </p:cNvPicPr>
            <p:nvPr/>
          </p:nvPicPr>
          <p:blipFill>
            <a:blip r:embed="rId4"/>
            <a:stretch>
              <a:fillRect/>
            </a:stretch>
          </p:blipFill>
          <p:spPr>
            <a:xfrm>
              <a:off x="12431590" y="10834162"/>
              <a:ext cx="2198851" cy="507932"/>
            </a:xfrm>
            <a:prstGeom prst="rect">
              <a:avLst/>
            </a:prstGeom>
            <a:ln w="12700">
              <a:miter lim="400000"/>
              <a:headEnd/>
              <a:tailEnd/>
            </a:ln>
          </p:spPr>
        </p:pic>
      </p:grpSp>
      <p:sp>
        <p:nvSpPr>
          <p:cNvPr id="15" name="TextBox 29"/>
          <p:cNvSpPr txBox="1"/>
          <p:nvPr/>
        </p:nvSpPr>
        <p:spPr>
          <a:xfrm>
            <a:off x="1336118" y="4263095"/>
            <a:ext cx="20366427" cy="1081416"/>
          </a:xfrm>
          <a:prstGeom prst="rect">
            <a:avLst/>
          </a:prstGeom>
          <a:noFill/>
        </p:spPr>
        <p:txBody>
          <a:bodyPr wrap="square" rtlCol="0" anchor="t" anchorCtr="0">
            <a:noAutofit/>
          </a:bodyPr>
          <a:lstStyle/>
          <a:p>
            <a:pPr algn="ctr">
              <a:lnSpc>
                <a:spcPct val="105000"/>
              </a:lnSpc>
            </a:pPr>
            <a:r>
              <a:rPr lang="en-US" altLang="zh-CN" sz="80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rPr>
              <a:t>Redux </a:t>
            </a:r>
            <a:r>
              <a:rPr lang="zh-CN" altLang="en-US" sz="80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rPr>
              <a:t>源码解析系列 </a:t>
            </a:r>
            <a:r>
              <a:rPr lang="en-US" altLang="zh-CN" sz="80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rPr>
              <a:t>– Redux</a:t>
            </a:r>
            <a:r>
              <a:rPr lang="zh-CN" altLang="en-US" sz="80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rPr>
              <a:t>设计思想</a:t>
            </a:r>
            <a:endParaRPr lang="zh-CN" altLang="en-US" sz="66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5"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en-US" altLang="zh-CN" sz="6600" dirty="0">
                <a:solidFill>
                  <a:srgbClr val="1577BA"/>
                </a:solidFill>
                <a:latin typeface="思源黑体 CN Bold" panose="020B0800000000000000" charset="-122"/>
                <a:ea typeface="思源黑体 CN Bold" panose="020B0800000000000000" charset="-122"/>
              </a:rPr>
              <a:t> </a:t>
            </a:r>
            <a:endParaRPr lang="en-US" altLang="zh-CN" sz="6000" dirty="0">
              <a:solidFill>
                <a:srgbClr val="1577BA"/>
              </a:solidFill>
              <a:latin typeface="思源黑体 CN Bold" panose="020B0800000000000000" charset="-122"/>
              <a:ea typeface="思源黑体 CN Bold" panose="020B0800000000000000" charset="-122"/>
            </a:endParaRPr>
          </a:p>
        </p:txBody>
      </p:sp>
      <p:sp>
        <p:nvSpPr>
          <p:cNvPr id="2" name="矩形 1"/>
          <p:cNvSpPr/>
          <p:nvPr/>
        </p:nvSpPr>
        <p:spPr>
          <a:xfrm>
            <a:off x="719866" y="545877"/>
            <a:ext cx="1877437" cy="1107996"/>
          </a:xfrm>
          <a:prstGeom prst="rect">
            <a:avLst/>
          </a:prstGeom>
        </p:spPr>
        <p:txBody>
          <a:bodyPr wrap="none">
            <a:spAutoFit/>
          </a:bodyPr>
          <a:lstStyle/>
          <a:p>
            <a:r>
              <a:rPr lang="zh-CN" altLang="en-US" sz="6600" dirty="0">
                <a:solidFill>
                  <a:srgbClr val="1577BA"/>
                </a:solidFill>
                <a:latin typeface="思源黑体 CN Bold" panose="020B0800000000000000" charset="-122"/>
                <a:ea typeface="思源黑体 CN Bold" panose="020B0800000000000000" charset="-122"/>
              </a:rPr>
              <a:t>综合</a:t>
            </a:r>
            <a:endParaRPr lang="zh-CN" altLang="en-US" sz="6600" dirty="0"/>
          </a:p>
        </p:txBody>
      </p:sp>
      <p:sp>
        <p:nvSpPr>
          <p:cNvPr id="14" name="2018-01-01  01:01:01"/>
          <p:cNvSpPr txBox="1"/>
          <p:nvPr/>
        </p:nvSpPr>
        <p:spPr>
          <a:xfrm>
            <a:off x="14907943" y="2486273"/>
            <a:ext cx="6560169" cy="751803"/>
          </a:xfrm>
          <a:prstGeom prst="rect">
            <a:avLst/>
          </a:prstGeom>
          <a:noFill/>
          <a:ln w="12700" cap="flat">
            <a:noFill/>
            <a:miter lim="400000"/>
          </a:ln>
          <a:effectLst/>
        </p:spPr>
        <p:txBody>
          <a:bodyPr wrap="square" lIns="67466" tIns="67466" rIns="67466" bIns="67466" numCol="1" anchor="ctr">
            <a:spAutoFit/>
          </a:bodyPr>
          <a:lstStyle>
            <a:lvl1pPr algn="l">
              <a:defRPr sz="4000">
                <a:solidFill>
                  <a:srgbClr val="FFFFFF"/>
                </a:solidFill>
                <a:latin typeface="+mj-lt"/>
                <a:ea typeface="+mj-ea"/>
                <a:cs typeface="+mj-cs"/>
                <a:sym typeface="Helvetica"/>
              </a:defRPr>
            </a:lvl1pPr>
          </a:lstStyle>
          <a:p>
            <a:r>
              <a:rPr lang="en-US" altLang="zh-CN" dirty="0">
                <a:latin typeface="思源黑体 CN Medium" panose="020B0600000000000000" charset="-122"/>
                <a:ea typeface="思源黑体 CN Medium" panose="020B0600000000000000" charset="-122"/>
                <a:cs typeface="Source Han Sans CN" charset="-122"/>
              </a:rPr>
              <a:t> </a:t>
            </a:r>
            <a:r>
              <a:rPr lang="zh-CN" altLang="en-US" dirty="0">
                <a:latin typeface="思源黑体 CN Medium" panose="020B0600000000000000" charset="-122"/>
                <a:ea typeface="思源黑体 CN Medium" panose="020B0600000000000000" charset="-122"/>
                <a:cs typeface="Source Han Sans CN" charset="-122"/>
              </a:rPr>
              <a:t>     单页应用开发专题</a:t>
            </a:r>
            <a:endParaRPr lang="en-US" altLang="zh-CN" dirty="0">
              <a:latin typeface="思源黑体 CN Medium" panose="020B0600000000000000" charset="-122"/>
              <a:ea typeface="思源黑体 CN Medium" panose="020B0600000000000000" charset="-122"/>
              <a:cs typeface="Source Han Sans CN" charset="-122"/>
            </a:endParaRPr>
          </a:p>
        </p:txBody>
      </p:sp>
      <p:sp>
        <p:nvSpPr>
          <p:cNvPr id="16" name="线条"/>
          <p:cNvSpPr/>
          <p:nvPr/>
        </p:nvSpPr>
        <p:spPr>
          <a:xfrm flipV="1">
            <a:off x="15350947" y="3391008"/>
            <a:ext cx="5029200" cy="44513"/>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a:p>
        </p:txBody>
      </p:sp>
      <p:sp>
        <p:nvSpPr>
          <p:cNvPr id="11" name="文本框 10"/>
          <p:cNvSpPr txBox="1"/>
          <p:nvPr/>
        </p:nvSpPr>
        <p:spPr>
          <a:xfrm>
            <a:off x="12265572" y="1653873"/>
            <a:ext cx="184731" cy="752835"/>
          </a:xfrm>
          <a:prstGeom prst="rect">
            <a:avLst/>
          </a:prstGeom>
          <a:noFill/>
        </p:spPr>
        <p:txBody>
          <a:bodyPr wrap="none" rtlCol="0">
            <a:spAutoFit/>
          </a:bodyPr>
          <a:lstStyle/>
          <a:p>
            <a:pPr algn="l">
              <a:lnSpc>
                <a:spcPct val="150000"/>
              </a:lnSpc>
            </a:pPr>
            <a:endParaRPr lang="zh-CN" altLang="en-US" sz="3200" dirty="0">
              <a:latin typeface="+mn-ea"/>
            </a:endParaRPr>
          </a:p>
        </p:txBody>
      </p:sp>
      <p:sp>
        <p:nvSpPr>
          <p:cNvPr id="31" name="矩形 30">
            <a:extLst>
              <a:ext uri="{FF2B5EF4-FFF2-40B4-BE49-F238E27FC236}">
                <a16:creationId xmlns:a16="http://schemas.microsoft.com/office/drawing/2014/main" id="{2DDE26C8-AE78-4C3D-B59C-6645A0B39C0D}"/>
              </a:ext>
            </a:extLst>
          </p:cNvPr>
          <p:cNvSpPr/>
          <p:nvPr/>
        </p:nvSpPr>
        <p:spPr>
          <a:xfrm>
            <a:off x="4031803" y="2929615"/>
            <a:ext cx="14975783" cy="7101121"/>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zh-CN" altLang="en-US" sz="2800" dirty="0">
                <a:solidFill>
                  <a:srgbClr val="00B050"/>
                </a:solidFill>
                <a:latin typeface="思源黑体 CN Normal" panose="020B0400000000000000" charset="-122"/>
                <a:ea typeface="思源黑体 CN Normal" panose="020B0400000000000000" charset="-122"/>
              </a:rPr>
              <a:t>何时使用 </a:t>
            </a:r>
            <a:r>
              <a:rPr lang="en-US" altLang="zh-CN" sz="2800" dirty="0">
                <a:solidFill>
                  <a:srgbClr val="00B050"/>
                </a:solidFill>
                <a:latin typeface="思源黑体 CN Normal" panose="020B0400000000000000" charset="-122"/>
                <a:ea typeface="思源黑体 CN Normal" panose="020B0400000000000000" charset="-122"/>
              </a:rPr>
              <a:t>Redux</a:t>
            </a:r>
            <a:r>
              <a:rPr lang="zh-CN" altLang="en-US" sz="2800" dirty="0">
                <a:solidFill>
                  <a:srgbClr val="00B050"/>
                </a:solidFill>
                <a:latin typeface="思源黑体 CN Normal" panose="020B0400000000000000" charset="-122"/>
                <a:ea typeface="思源黑体 CN Normal" panose="020B0400000000000000" charset="-122"/>
              </a:rPr>
              <a:t>？</a:t>
            </a:r>
          </a:p>
          <a:p>
            <a:pPr lvl="0">
              <a:lnSpc>
                <a:spcPct val="150000"/>
              </a:lnSpc>
            </a:pPr>
            <a:r>
              <a:rPr lang="en-US" altLang="zh-CN" sz="2800" dirty="0">
                <a:solidFill>
                  <a:schemeClr val="tx2"/>
                </a:solidFill>
                <a:latin typeface="思源黑体 CN Normal" panose="020B0400000000000000" charset="-122"/>
                <a:ea typeface="思源黑体 CN Normal" panose="020B0400000000000000" charset="-122"/>
              </a:rPr>
              <a:t>React </a:t>
            </a:r>
            <a:r>
              <a:rPr lang="zh-CN" altLang="en-US" sz="2800" dirty="0">
                <a:solidFill>
                  <a:schemeClr val="tx2"/>
                </a:solidFill>
                <a:latin typeface="思源黑体 CN Normal" panose="020B0400000000000000" charset="-122"/>
                <a:ea typeface="思源黑体 CN Normal" panose="020B0400000000000000" charset="-122"/>
              </a:rPr>
              <a:t>早期贡献者之一 </a:t>
            </a:r>
            <a:r>
              <a:rPr lang="en-US" altLang="zh-CN" sz="2800" dirty="0">
                <a:solidFill>
                  <a:schemeClr val="tx2"/>
                </a:solidFill>
                <a:latin typeface="思源黑体 CN Normal" panose="020B0400000000000000" charset="-122"/>
                <a:ea typeface="思源黑体 CN Normal" panose="020B0400000000000000" charset="-122"/>
              </a:rPr>
              <a:t>Pete Hunt </a:t>
            </a:r>
            <a:r>
              <a:rPr lang="zh-CN" altLang="en-US" sz="2800" dirty="0">
                <a:solidFill>
                  <a:schemeClr val="tx2"/>
                </a:solidFill>
                <a:latin typeface="思源黑体 CN Normal" panose="020B0400000000000000" charset="-122"/>
                <a:ea typeface="思源黑体 CN Normal" panose="020B0400000000000000" charset="-122"/>
              </a:rPr>
              <a:t>说：</a:t>
            </a:r>
          </a:p>
          <a:p>
            <a:pPr lvl="0">
              <a:lnSpc>
                <a:spcPct val="150000"/>
              </a:lnSpc>
            </a:pPr>
            <a:r>
              <a:rPr lang="zh-CN" altLang="en-US" sz="2800" dirty="0">
                <a:solidFill>
                  <a:schemeClr val="tx2"/>
                </a:solidFill>
                <a:latin typeface="思源黑体 CN Normal" panose="020B0400000000000000" charset="-122"/>
                <a:ea typeface="思源黑体 CN Normal" panose="020B0400000000000000" charset="-122"/>
              </a:rPr>
              <a:t>你应当清楚何时需要 </a:t>
            </a:r>
            <a:r>
              <a:rPr lang="en-US" altLang="zh-CN" sz="2800" dirty="0">
                <a:solidFill>
                  <a:schemeClr val="tx2"/>
                </a:solidFill>
                <a:latin typeface="思源黑体 CN Normal" panose="020B0400000000000000" charset="-122"/>
                <a:ea typeface="思源黑体 CN Normal" panose="020B0400000000000000" charset="-122"/>
              </a:rPr>
              <a:t>Flux</a:t>
            </a:r>
            <a:r>
              <a:rPr lang="zh-CN" altLang="en-US" sz="2800" dirty="0">
                <a:solidFill>
                  <a:schemeClr val="tx2"/>
                </a:solidFill>
                <a:latin typeface="思源黑体 CN Normal" panose="020B0400000000000000" charset="-122"/>
                <a:ea typeface="思源黑体 CN Normal" panose="020B0400000000000000" charset="-122"/>
              </a:rPr>
              <a:t>。如果你不确定是否需要它，那么其实你并不需要它。</a:t>
            </a:r>
            <a:endParaRPr lang="en-US" altLang="zh-CN" sz="2800" dirty="0">
              <a:solidFill>
                <a:schemeClr val="tx2"/>
              </a:solidFill>
              <a:latin typeface="思源黑体 CN Normal" panose="020B0400000000000000" charset="-122"/>
              <a:ea typeface="思源黑体 CN Normal" panose="020B0400000000000000" charset="-122"/>
            </a:endParaRPr>
          </a:p>
          <a:p>
            <a:pPr lvl="0">
              <a:lnSpc>
                <a:spcPct val="150000"/>
              </a:lnSpc>
            </a:pPr>
            <a:endParaRPr lang="en-US" altLang="zh-CN" sz="2800" dirty="0">
              <a:solidFill>
                <a:schemeClr val="tx2"/>
              </a:solidFill>
              <a:latin typeface="思源黑体 CN Normal" panose="020B0400000000000000" charset="-122"/>
              <a:ea typeface="思源黑体 CN Normal" panose="020B0400000000000000" charset="-122"/>
            </a:endParaRPr>
          </a:p>
          <a:p>
            <a:pPr lvl="0">
              <a:lnSpc>
                <a:spcPct val="150000"/>
              </a:lnSpc>
            </a:pPr>
            <a:r>
              <a:rPr lang="en-US" altLang="zh-CN" sz="2800" dirty="0">
                <a:solidFill>
                  <a:srgbClr val="00B050"/>
                </a:solidFill>
                <a:latin typeface="思源黑体 CN Normal" panose="020B0400000000000000" charset="-122"/>
                <a:ea typeface="思源黑体 CN Normal" panose="020B0400000000000000" charset="-122"/>
              </a:rPr>
              <a:t>Redux </a:t>
            </a:r>
            <a:r>
              <a:rPr lang="zh-CN" altLang="en-US" sz="2800" dirty="0">
                <a:solidFill>
                  <a:srgbClr val="00B050"/>
                </a:solidFill>
                <a:latin typeface="思源黑体 CN Normal" panose="020B0400000000000000" charset="-122"/>
                <a:ea typeface="思源黑体 CN Normal" panose="020B0400000000000000" charset="-122"/>
              </a:rPr>
              <a:t>只能搭配 </a:t>
            </a:r>
            <a:r>
              <a:rPr lang="en-US" altLang="zh-CN" sz="2800" dirty="0">
                <a:solidFill>
                  <a:srgbClr val="00B050"/>
                </a:solidFill>
                <a:latin typeface="思源黑体 CN Normal" panose="020B0400000000000000" charset="-122"/>
                <a:ea typeface="思源黑体 CN Normal" panose="020B0400000000000000" charset="-122"/>
              </a:rPr>
              <a:t>React </a:t>
            </a:r>
            <a:r>
              <a:rPr lang="zh-CN" altLang="en-US" sz="2800" dirty="0">
                <a:solidFill>
                  <a:srgbClr val="00B050"/>
                </a:solidFill>
                <a:latin typeface="思源黑体 CN Normal" panose="020B0400000000000000" charset="-122"/>
                <a:ea typeface="思源黑体 CN Normal" panose="020B0400000000000000" charset="-122"/>
              </a:rPr>
              <a:t>使用？</a:t>
            </a:r>
            <a:endParaRPr lang="en-US" altLang="zh-CN" sz="2800" dirty="0">
              <a:solidFill>
                <a:srgbClr val="00B050"/>
              </a:solidFill>
              <a:latin typeface="思源黑体 CN Normal" panose="020B0400000000000000" charset="-122"/>
              <a:ea typeface="思源黑体 CN Normal" panose="020B0400000000000000" charset="-122"/>
            </a:endParaRPr>
          </a:p>
          <a:p>
            <a:pPr lvl="0">
              <a:lnSpc>
                <a:spcPct val="150000"/>
              </a:lnSpc>
            </a:pPr>
            <a:r>
              <a:rPr lang="en-US" altLang="zh-CN" sz="2800" dirty="0">
                <a:solidFill>
                  <a:schemeClr val="tx2"/>
                </a:solidFill>
                <a:latin typeface="思源黑体 CN Normal" panose="020B0400000000000000" charset="-122"/>
                <a:ea typeface="思源黑体 CN Normal" panose="020B0400000000000000" charset="-122"/>
              </a:rPr>
              <a:t>Redux </a:t>
            </a:r>
            <a:r>
              <a:rPr lang="zh-CN" altLang="en-US" sz="2800" dirty="0">
                <a:solidFill>
                  <a:schemeClr val="tx2"/>
                </a:solidFill>
                <a:latin typeface="思源黑体 CN Normal" panose="020B0400000000000000" charset="-122"/>
                <a:ea typeface="思源黑体 CN Normal" panose="020B0400000000000000" charset="-122"/>
              </a:rPr>
              <a:t>能作为任何 </a:t>
            </a:r>
            <a:r>
              <a:rPr lang="en-US" altLang="zh-CN" sz="2800" dirty="0">
                <a:solidFill>
                  <a:schemeClr val="tx2"/>
                </a:solidFill>
                <a:latin typeface="思源黑体 CN Normal" panose="020B0400000000000000" charset="-122"/>
                <a:ea typeface="思源黑体 CN Normal" panose="020B0400000000000000" charset="-122"/>
              </a:rPr>
              <a:t>UI </a:t>
            </a:r>
            <a:r>
              <a:rPr lang="zh-CN" altLang="en-US" sz="2800" dirty="0">
                <a:solidFill>
                  <a:schemeClr val="tx2"/>
                </a:solidFill>
                <a:latin typeface="思源黑体 CN Normal" panose="020B0400000000000000" charset="-122"/>
                <a:ea typeface="思源黑体 CN Normal" panose="020B0400000000000000" charset="-122"/>
              </a:rPr>
              <a:t>层的 </a:t>
            </a:r>
            <a:r>
              <a:rPr lang="en-US" altLang="zh-CN" sz="2800" dirty="0">
                <a:solidFill>
                  <a:schemeClr val="tx2"/>
                </a:solidFill>
                <a:latin typeface="思源黑体 CN Normal" panose="020B0400000000000000" charset="-122"/>
                <a:ea typeface="思源黑体 CN Normal" panose="020B0400000000000000" charset="-122"/>
              </a:rPr>
              <a:t>store</a:t>
            </a:r>
            <a:r>
              <a:rPr lang="zh-CN" altLang="en-US" sz="2800" dirty="0">
                <a:solidFill>
                  <a:schemeClr val="tx2"/>
                </a:solidFill>
                <a:latin typeface="思源黑体 CN Normal" panose="020B0400000000000000" charset="-122"/>
                <a:ea typeface="思源黑体 CN Normal" panose="020B0400000000000000" charset="-122"/>
              </a:rPr>
              <a:t>。通常是与 </a:t>
            </a:r>
            <a:r>
              <a:rPr lang="en-US" altLang="zh-CN" sz="2800" dirty="0">
                <a:solidFill>
                  <a:schemeClr val="tx2"/>
                </a:solidFill>
                <a:latin typeface="思源黑体 CN Normal" panose="020B0400000000000000" charset="-122"/>
                <a:ea typeface="思源黑体 CN Normal" panose="020B0400000000000000" charset="-122"/>
              </a:rPr>
              <a:t>React </a:t>
            </a:r>
            <a:r>
              <a:rPr lang="zh-CN" altLang="en-US" sz="2800" dirty="0">
                <a:solidFill>
                  <a:schemeClr val="tx2"/>
                </a:solidFill>
                <a:latin typeface="思源黑体 CN Normal" panose="020B0400000000000000" charset="-122"/>
                <a:ea typeface="思源黑体 CN Normal" panose="020B0400000000000000" charset="-122"/>
              </a:rPr>
              <a:t>或 </a:t>
            </a:r>
            <a:r>
              <a:rPr lang="en-US" altLang="zh-CN" sz="2800" dirty="0">
                <a:solidFill>
                  <a:schemeClr val="tx2"/>
                </a:solidFill>
                <a:latin typeface="思源黑体 CN Normal" panose="020B0400000000000000" charset="-122"/>
                <a:ea typeface="思源黑体 CN Normal" panose="020B0400000000000000" charset="-122"/>
              </a:rPr>
              <a:t>React Native </a:t>
            </a:r>
            <a:r>
              <a:rPr lang="zh-CN" altLang="en-US" sz="2800" dirty="0">
                <a:solidFill>
                  <a:schemeClr val="tx2"/>
                </a:solidFill>
                <a:latin typeface="思源黑体 CN Normal" panose="020B0400000000000000" charset="-122"/>
                <a:ea typeface="思源黑体 CN Normal" panose="020B0400000000000000" charset="-122"/>
              </a:rPr>
              <a:t>搭配使用，但是也可以绑定 </a:t>
            </a:r>
            <a:r>
              <a:rPr lang="en-US" altLang="zh-CN" sz="2800" dirty="0">
                <a:solidFill>
                  <a:schemeClr val="tx2"/>
                </a:solidFill>
                <a:latin typeface="思源黑体 CN Normal" panose="020B0400000000000000" charset="-122"/>
                <a:ea typeface="思源黑体 CN Normal" panose="020B0400000000000000" charset="-122"/>
              </a:rPr>
              <a:t>Angular</a:t>
            </a:r>
            <a:r>
              <a:rPr lang="zh-CN" altLang="en-US" sz="2800" dirty="0">
                <a:solidFill>
                  <a:schemeClr val="tx2"/>
                </a:solidFill>
                <a:latin typeface="思源黑体 CN Normal" panose="020B0400000000000000" charset="-122"/>
                <a:ea typeface="思源黑体 CN Normal" panose="020B0400000000000000" charset="-122"/>
              </a:rPr>
              <a:t>、 </a:t>
            </a:r>
            <a:r>
              <a:rPr lang="en-US" altLang="zh-CN" sz="2800" dirty="0">
                <a:solidFill>
                  <a:schemeClr val="tx2"/>
                </a:solidFill>
                <a:latin typeface="思源黑体 CN Normal" panose="020B0400000000000000" charset="-122"/>
                <a:ea typeface="思源黑体 CN Normal" panose="020B0400000000000000" charset="-122"/>
              </a:rPr>
              <a:t>Angular 2</a:t>
            </a:r>
            <a:r>
              <a:rPr lang="zh-CN" altLang="en-US" sz="2800" dirty="0">
                <a:solidFill>
                  <a:schemeClr val="tx2"/>
                </a:solidFill>
                <a:latin typeface="思源黑体 CN Normal" panose="020B0400000000000000" charset="-122"/>
                <a:ea typeface="思源黑体 CN Normal" panose="020B0400000000000000" charset="-122"/>
              </a:rPr>
              <a:t>、 </a:t>
            </a:r>
            <a:r>
              <a:rPr lang="en-US" altLang="zh-CN" sz="2800" dirty="0">
                <a:solidFill>
                  <a:schemeClr val="tx2"/>
                </a:solidFill>
                <a:latin typeface="思源黑体 CN Normal" panose="020B0400000000000000" charset="-122"/>
                <a:ea typeface="思源黑体 CN Normal" panose="020B0400000000000000" charset="-122"/>
              </a:rPr>
              <a:t>Vue</a:t>
            </a:r>
            <a:r>
              <a:rPr lang="zh-CN" altLang="en-US" sz="2800" dirty="0">
                <a:solidFill>
                  <a:schemeClr val="tx2"/>
                </a:solidFill>
                <a:latin typeface="思源黑体 CN Normal" panose="020B0400000000000000" charset="-122"/>
                <a:ea typeface="思源黑体 CN Normal" panose="020B0400000000000000" charset="-122"/>
              </a:rPr>
              <a:t>、 </a:t>
            </a:r>
            <a:r>
              <a:rPr lang="en-US" altLang="zh-CN" sz="2800" dirty="0">
                <a:solidFill>
                  <a:schemeClr val="tx2"/>
                </a:solidFill>
                <a:latin typeface="思源黑体 CN Normal" panose="020B0400000000000000" charset="-122"/>
                <a:ea typeface="思源黑体 CN Normal" panose="020B0400000000000000" charset="-122"/>
              </a:rPr>
              <a:t>Mithril </a:t>
            </a:r>
            <a:r>
              <a:rPr lang="zh-CN" altLang="en-US" sz="2800" dirty="0">
                <a:solidFill>
                  <a:schemeClr val="tx2"/>
                </a:solidFill>
                <a:latin typeface="思源黑体 CN Normal" panose="020B0400000000000000" charset="-122"/>
                <a:ea typeface="思源黑体 CN Normal" panose="020B0400000000000000" charset="-122"/>
              </a:rPr>
              <a:t>等框架使用。 在结合 </a:t>
            </a:r>
            <a:r>
              <a:rPr lang="en-US" altLang="zh-CN" sz="2800" dirty="0">
                <a:solidFill>
                  <a:schemeClr val="tx2"/>
                </a:solidFill>
                <a:latin typeface="思源黑体 CN Normal" panose="020B0400000000000000" charset="-122"/>
                <a:ea typeface="思源黑体 CN Normal" panose="020B0400000000000000" charset="-122"/>
              </a:rPr>
              <a:t>UI </a:t>
            </a:r>
            <a:r>
              <a:rPr lang="zh-CN" altLang="en-US" sz="2800" dirty="0">
                <a:solidFill>
                  <a:schemeClr val="tx2"/>
                </a:solidFill>
                <a:latin typeface="思源黑体 CN Normal" panose="020B0400000000000000" charset="-122"/>
                <a:ea typeface="思源黑体 CN Normal" panose="020B0400000000000000" charset="-122"/>
              </a:rPr>
              <a:t>随 </a:t>
            </a:r>
            <a:r>
              <a:rPr lang="en-US" altLang="zh-CN" sz="2800" dirty="0">
                <a:solidFill>
                  <a:schemeClr val="tx2"/>
                </a:solidFill>
                <a:latin typeface="思源黑体 CN Normal" panose="020B0400000000000000" charset="-122"/>
                <a:ea typeface="思源黑体 CN Normal" panose="020B0400000000000000" charset="-122"/>
              </a:rPr>
              <a:t>state </a:t>
            </a:r>
            <a:r>
              <a:rPr lang="zh-CN" altLang="en-US" sz="2800" dirty="0">
                <a:solidFill>
                  <a:schemeClr val="tx2"/>
                </a:solidFill>
                <a:latin typeface="思源黑体 CN Normal" panose="020B0400000000000000" charset="-122"/>
                <a:ea typeface="思源黑体 CN Normal" panose="020B0400000000000000" charset="-122"/>
              </a:rPr>
              <a:t>变化的声明式视图时（如 </a:t>
            </a:r>
            <a:r>
              <a:rPr lang="en-US" altLang="zh-CN" sz="2800" dirty="0">
                <a:solidFill>
                  <a:schemeClr val="tx2"/>
                </a:solidFill>
                <a:latin typeface="思源黑体 CN Normal" panose="020B0400000000000000" charset="-122"/>
                <a:ea typeface="思源黑体 CN Normal" panose="020B0400000000000000" charset="-122"/>
              </a:rPr>
              <a:t>React </a:t>
            </a:r>
            <a:r>
              <a:rPr lang="zh-CN" altLang="en-US" sz="2800" dirty="0">
                <a:solidFill>
                  <a:schemeClr val="tx2"/>
                </a:solidFill>
                <a:latin typeface="思源黑体 CN Normal" panose="020B0400000000000000" charset="-122"/>
                <a:ea typeface="思源黑体 CN Normal" panose="020B0400000000000000" charset="-122"/>
              </a:rPr>
              <a:t>或者其他相似的库），</a:t>
            </a:r>
            <a:r>
              <a:rPr lang="en-US" altLang="zh-CN" sz="2800" dirty="0">
                <a:solidFill>
                  <a:schemeClr val="tx2"/>
                </a:solidFill>
                <a:latin typeface="思源黑体 CN Normal" panose="020B0400000000000000" charset="-122"/>
                <a:ea typeface="思源黑体 CN Normal" panose="020B0400000000000000" charset="-122"/>
              </a:rPr>
              <a:t>Redux </a:t>
            </a:r>
            <a:r>
              <a:rPr lang="zh-CN" altLang="en-US" sz="2800" dirty="0">
                <a:solidFill>
                  <a:schemeClr val="tx2"/>
                </a:solidFill>
                <a:latin typeface="思源黑体 CN Normal" panose="020B0400000000000000" charset="-122"/>
                <a:ea typeface="思源黑体 CN Normal" panose="020B0400000000000000" charset="-122"/>
              </a:rPr>
              <a:t>就发挥它的最大作用。</a:t>
            </a:r>
            <a:endParaRPr lang="en-US" altLang="zh-CN" sz="2800" dirty="0">
              <a:solidFill>
                <a:schemeClr val="tx2"/>
              </a:solidFill>
              <a:latin typeface="思源黑体 CN Normal" panose="020B0400000000000000" charset="-122"/>
              <a:ea typeface="思源黑体 CN Normal" panose="020B0400000000000000" charset="-122"/>
            </a:endParaRPr>
          </a:p>
        </p:txBody>
      </p:sp>
    </p:spTree>
    <p:extLst>
      <p:ext uri="{BB962C8B-B14F-4D97-AF65-F5344CB8AC3E}">
        <p14:creationId xmlns:p14="http://schemas.microsoft.com/office/powerpoint/2010/main" val="34335056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5" name="文本框 4"/>
          <p:cNvSpPr txBox="1"/>
          <p:nvPr/>
        </p:nvSpPr>
        <p:spPr>
          <a:xfrm>
            <a:off x="1481958" y="2254469"/>
            <a:ext cx="16342935" cy="2701573"/>
          </a:xfrm>
          <a:prstGeom prst="rect">
            <a:avLst/>
          </a:prstGeom>
          <a:noFill/>
        </p:spPr>
        <p:txBody>
          <a:bodyPr wrap="none" rtlCol="0">
            <a:spAutoFit/>
          </a:bodyPr>
          <a:lstStyle/>
          <a:p>
            <a:pPr>
              <a:lnSpc>
                <a:spcPct val="150000"/>
              </a:lnSpc>
            </a:pPr>
            <a:r>
              <a:rPr lang="zh-CN" altLang="en-US" sz="3200" dirty="0"/>
              <a:t>架构既创造</a:t>
            </a:r>
            <a:endParaRPr lang="en-US" altLang="zh-CN" sz="3200" dirty="0"/>
          </a:p>
          <a:p>
            <a:pPr>
              <a:lnSpc>
                <a:spcPct val="150000"/>
              </a:lnSpc>
            </a:pPr>
            <a:r>
              <a:rPr lang="zh-CN" altLang="en-US" sz="2800" dirty="0"/>
              <a:t>学架构在于匠心和悟心。它靠的是悟，不是记忆。用思考的方式去记忆，而不是用记忆的方式去思考。</a:t>
            </a:r>
            <a:endParaRPr lang="en-US" altLang="zh-CN" sz="2800" dirty="0"/>
          </a:p>
          <a:p>
            <a:pPr>
              <a:lnSpc>
                <a:spcPct val="150000"/>
              </a:lnSpc>
            </a:pPr>
            <a:endParaRPr lang="en-US" altLang="zh-CN" sz="2800" dirty="0">
              <a:latin typeface="+mn-ea"/>
            </a:endParaRPr>
          </a:p>
          <a:p>
            <a:pPr>
              <a:lnSpc>
                <a:spcPct val="150000"/>
              </a:lnSpc>
            </a:pPr>
            <a:r>
              <a:rPr lang="zh-CN" altLang="en-US" sz="2800" dirty="0"/>
              <a:t>我们日常所依赖的基础平台，随处可见的架构之美，看到了，悟到了，就学到了。</a:t>
            </a:r>
            <a:endParaRPr lang="en-US" altLang="zh-CN" sz="3200" dirty="0">
              <a:latin typeface="+mn-ea"/>
            </a:endParaRP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42"/>
          <p:cNvSpPr>
            <a:spLocks noGrp="1"/>
          </p:cNvSpPr>
          <p:nvPr>
            <p:ph type="title"/>
          </p:nvPr>
        </p:nvSpPr>
        <p:spPr/>
        <p:txBody>
          <a:bodyPr/>
          <a:lstStyle/>
          <a:p>
            <a:r>
              <a:rPr lang="zh-CN" altLang="en-US"/>
              <a:t> 四大技术专题逐个突破</a:t>
            </a:r>
            <a:endParaRPr lang="zh-CN" altLang="en-US" dirty="0"/>
          </a:p>
        </p:txBody>
      </p:sp>
      <p:pic>
        <p:nvPicPr>
          <p:cNvPr id="5" name="图片 4"/>
          <p:cNvPicPr>
            <a:picLocks noChangeAspect="1"/>
          </p:cNvPicPr>
          <p:nvPr/>
        </p:nvPicPr>
        <p:blipFill>
          <a:blip r:embed="rId2" cstate="print"/>
          <a:srcRect r="-388" b="48732"/>
          <a:stretch>
            <a:fillRect/>
          </a:stretch>
        </p:blipFill>
        <p:spPr>
          <a:xfrm>
            <a:off x="767715" y="2099945"/>
            <a:ext cx="6071870" cy="2760345"/>
          </a:xfrm>
          <a:prstGeom prst="rect">
            <a:avLst/>
          </a:prstGeom>
        </p:spPr>
      </p:pic>
      <p:sp>
        <p:nvSpPr>
          <p:cNvPr id="8" name="文本框 7"/>
          <p:cNvSpPr txBox="1"/>
          <p:nvPr/>
        </p:nvSpPr>
        <p:spPr>
          <a:xfrm>
            <a:off x="1208088" y="10290175"/>
            <a:ext cx="5015865" cy="1419860"/>
          </a:xfrm>
          <a:prstGeom prst="rect">
            <a:avLst/>
          </a:prstGeom>
          <a:noFill/>
        </p:spPr>
        <p:txBody>
          <a:bodyPr wrap="none" rtlCol="0">
            <a:spAutoFit/>
          </a:bodyPr>
          <a:lstStyle/>
          <a:p>
            <a:pPr algn="ctr">
              <a:lnSpc>
                <a:spcPct val="120000"/>
              </a:lnSpc>
            </a:pPr>
            <a:r>
              <a:rPr lang="zh-CN" altLang="en-US" sz="3600" b="1">
                <a:solidFill>
                  <a:srgbClr val="1475B2"/>
                </a:solidFill>
                <a:latin typeface="思源黑体 CN Normal" panose="020B0400000000000000" charset="-122"/>
                <a:ea typeface="思源黑体 CN Normal" panose="020B0400000000000000" charset="-122"/>
              </a:rPr>
              <a:t>这个码，你得扫</a:t>
            </a:r>
            <a:endParaRPr lang="en-US" altLang="zh-CN" sz="3600" b="1">
              <a:solidFill>
                <a:srgbClr val="1475B2"/>
              </a:solidFill>
              <a:latin typeface="思源黑体 CN Normal" panose="020B0400000000000000" charset="-122"/>
              <a:ea typeface="思源黑体 CN Normal" panose="020B0400000000000000" charset="-122"/>
            </a:endParaRPr>
          </a:p>
          <a:p>
            <a:pPr algn="ctr">
              <a:lnSpc>
                <a:spcPct val="120000"/>
              </a:lnSpc>
            </a:pPr>
            <a:r>
              <a:rPr lang="zh-CN" altLang="en-US" sz="3600" b="1">
                <a:solidFill>
                  <a:srgbClr val="1475B2"/>
                </a:solidFill>
                <a:latin typeface="思源黑体 CN Normal" panose="020B0400000000000000" charset="-122"/>
                <a:ea typeface="思源黑体 CN Normal" panose="020B0400000000000000" charset="-122"/>
              </a:rPr>
              <a:t>微信号：</a:t>
            </a:r>
            <a:r>
              <a:rPr lang="en-US" altLang="zh-CN" sz="3600" b="1">
                <a:solidFill>
                  <a:srgbClr val="1475B2"/>
                </a:solidFill>
                <a:latin typeface="思源黑体 CN Normal" panose="020B0400000000000000" charset="-122"/>
                <a:ea typeface="思源黑体 CN Normal" panose="020B0400000000000000" charset="-122"/>
              </a:rPr>
              <a:t>weizhuanye040</a:t>
            </a:r>
            <a:endParaRPr lang="en-US" sz="3600" b="1">
              <a:solidFill>
                <a:srgbClr val="1475B2"/>
              </a:solidFill>
              <a:latin typeface="思源黑体 CN Normal" panose="020B0400000000000000" charset="-122"/>
              <a:ea typeface="思源黑体 CN Normal" panose="020B0400000000000000" charset="-122"/>
            </a:endParaRPr>
          </a:p>
        </p:txBody>
      </p:sp>
      <p:sp>
        <p:nvSpPr>
          <p:cNvPr id="9" name="左大括号 8"/>
          <p:cNvSpPr/>
          <p:nvPr/>
        </p:nvSpPr>
        <p:spPr>
          <a:xfrm>
            <a:off x="8063259" y="2094728"/>
            <a:ext cx="937573" cy="9090000"/>
          </a:xfrm>
          <a:prstGeom prst="leftBrace">
            <a:avLst/>
          </a:prstGeom>
          <a:ln w="76200">
            <a:solidFill>
              <a:srgbClr val="6F7378"/>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图片 3"/>
          <p:cNvPicPr>
            <a:picLocks noChangeAspect="1"/>
          </p:cNvPicPr>
          <p:nvPr/>
        </p:nvPicPr>
        <p:blipFill>
          <a:blip r:embed="rId3"/>
          <a:stretch>
            <a:fillRect/>
          </a:stretch>
        </p:blipFill>
        <p:spPr>
          <a:xfrm>
            <a:off x="1191895" y="4860290"/>
            <a:ext cx="5224145" cy="5224145"/>
          </a:xfrm>
          <a:prstGeom prst="rect">
            <a:avLst/>
          </a:prstGeom>
        </p:spPr>
      </p:pic>
      <p:pic>
        <p:nvPicPr>
          <p:cNvPr id="10" name="图片 9"/>
          <p:cNvPicPr>
            <a:picLocks noChangeAspect="1"/>
          </p:cNvPicPr>
          <p:nvPr/>
        </p:nvPicPr>
        <p:blipFill>
          <a:blip r:embed="rId4"/>
          <a:stretch>
            <a:fillRect/>
          </a:stretch>
        </p:blipFill>
        <p:spPr>
          <a:xfrm>
            <a:off x="10560685" y="1900555"/>
            <a:ext cx="8149590" cy="9159240"/>
          </a:xfrm>
          <a:prstGeom prst="rect">
            <a:avLst/>
          </a:prstGeom>
        </p:spPr>
      </p:pic>
      <p:pic>
        <p:nvPicPr>
          <p:cNvPr id="3" name="图片 2" descr="af4f179fbe6a4973f858510d8c9bc07"/>
          <p:cNvPicPr>
            <a:picLocks noChangeAspect="1"/>
          </p:cNvPicPr>
          <p:nvPr/>
        </p:nvPicPr>
        <p:blipFill>
          <a:blip r:embed="rId5"/>
          <a:stretch>
            <a:fillRect/>
          </a:stretch>
        </p:blipFill>
        <p:spPr>
          <a:xfrm>
            <a:off x="1111885" y="4986020"/>
            <a:ext cx="5304155" cy="5304155"/>
          </a:xfrm>
          <a:prstGeom prst="rect">
            <a:avLst/>
          </a:prstGeom>
        </p:spPr>
      </p:pic>
      <p:sp>
        <p:nvSpPr>
          <p:cNvPr id="7" name="文本框 6"/>
          <p:cNvSpPr txBox="1"/>
          <p:nvPr/>
        </p:nvSpPr>
        <p:spPr>
          <a:xfrm>
            <a:off x="9629694" y="10863710"/>
            <a:ext cx="9770560" cy="642035"/>
          </a:xfrm>
          <a:prstGeom prst="rect">
            <a:avLst/>
          </a:prstGeom>
          <a:noFill/>
        </p:spPr>
        <p:txBody>
          <a:bodyPr wrap="none" rtlCol="0">
            <a:spAutoFit/>
          </a:bodyPr>
          <a:lstStyle/>
          <a:p>
            <a:pPr algn="l">
              <a:lnSpc>
                <a:spcPct val="120000"/>
              </a:lnSpc>
            </a:pPr>
            <a:r>
              <a:rPr lang="zh-CN" altLang="en-US" sz="3200">
                <a:latin typeface="思源黑体 CN Normal" panose="020B0400000000000000" charset="-122"/>
                <a:ea typeface="思源黑体 CN Normal" panose="020B0400000000000000" charset="-122"/>
              </a:rPr>
              <a:t>注：篇幅有限，详细内容没法展开，微信发给你全篇</a:t>
            </a:r>
            <a:endParaRPr lang="en-US" sz="3200">
              <a:latin typeface="思源黑体 CN Normal" panose="020B0400000000000000" charset="-122"/>
              <a:ea typeface="思源黑体 CN Normal" panose="020B0400000000000000" charset="-122"/>
            </a:endParaRP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42"/>
          <p:cNvSpPr>
            <a:spLocks noGrp="1"/>
          </p:cNvSpPr>
          <p:nvPr>
            <p:ph type="title"/>
          </p:nvPr>
        </p:nvSpPr>
        <p:spPr/>
        <p:txBody>
          <a:bodyPr/>
          <a:lstStyle/>
          <a:p>
            <a:r>
              <a:rPr lang="en-US" altLang="zh-CN"/>
              <a:t> </a:t>
            </a:r>
            <a:r>
              <a:rPr lang="zh-CN" altLang="en-US"/>
              <a:t>微专业 </a:t>
            </a:r>
            <a:r>
              <a:rPr lang="en-US" altLang="zh-CN"/>
              <a:t>- </a:t>
            </a:r>
            <a:r>
              <a:rPr lang="zh-CN" altLang="en-US"/>
              <a:t>前端高级工程师</a:t>
            </a:r>
            <a:endParaRPr lang="zh-CN" altLang="en-US" dirty="0"/>
          </a:p>
        </p:txBody>
      </p:sp>
      <p:sp>
        <p:nvSpPr>
          <p:cNvPr id="6" name="íṡḷïdè"/>
          <p:cNvSpPr txBox="1"/>
          <p:nvPr/>
        </p:nvSpPr>
        <p:spPr>
          <a:xfrm>
            <a:off x="1271967" y="4317513"/>
            <a:ext cx="20495454" cy="2749010"/>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buSzPct val="25000"/>
            </a:pPr>
            <a:r>
              <a:rPr lang="zh-CN" altLang="en-US" sz="3600" dirty="0">
                <a:latin typeface="思源黑体 CN Normal" panose="020B0400000000000000" charset="-122"/>
                <a:ea typeface="思源黑体 CN Normal" panose="020B0400000000000000" charset="-122"/>
              </a:rPr>
              <a:t>课程简介：深度剖析</a:t>
            </a:r>
            <a:r>
              <a:rPr lang="zh-CN" altLang="en-US" sz="3600" b="1" dirty="0">
                <a:solidFill>
                  <a:schemeClr val="accent5">
                    <a:lumMod val="60000"/>
                    <a:lumOff val="40000"/>
                  </a:schemeClr>
                </a:solidFill>
                <a:latin typeface="思源黑体 CN Normal" panose="020B0400000000000000" charset="-122"/>
                <a:ea typeface="思源黑体 CN Normal" panose="020B0400000000000000" charset="-122"/>
              </a:rPr>
              <a:t>JavaScript</a:t>
            </a:r>
            <a:r>
              <a:rPr lang="zh-CN" altLang="en-US" sz="3600" dirty="0">
                <a:latin typeface="思源黑体 CN Normal" panose="020B0400000000000000" charset="-122"/>
                <a:ea typeface="思源黑体 CN Normal" panose="020B0400000000000000" charset="-122"/>
              </a:rPr>
              <a:t>、前端主流框架</a:t>
            </a:r>
            <a:r>
              <a:rPr lang="zh-CN" altLang="en-US" sz="3600" b="1" dirty="0">
                <a:solidFill>
                  <a:schemeClr val="accent5">
                    <a:lumMod val="60000"/>
                    <a:lumOff val="40000"/>
                  </a:schemeClr>
                </a:solidFill>
                <a:latin typeface="思源黑体 CN Normal" panose="020B0400000000000000" charset="-122"/>
                <a:ea typeface="思源黑体 CN Normal" panose="020B0400000000000000" charset="-122"/>
              </a:rPr>
              <a:t>Vue及React</a:t>
            </a:r>
            <a:r>
              <a:rPr lang="zh-CN" altLang="en-US" sz="3600" dirty="0">
                <a:latin typeface="思源黑体 CN Normal" panose="020B0400000000000000" charset="-122"/>
                <a:ea typeface="思源黑体 CN Normal" panose="020B0400000000000000" charset="-122"/>
              </a:rPr>
              <a:t>，横跨</a:t>
            </a:r>
            <a:r>
              <a:rPr lang="zh-CN" altLang="en-US" sz="3600" b="1" dirty="0">
                <a:solidFill>
                  <a:schemeClr val="accent5">
                    <a:lumMod val="60000"/>
                    <a:lumOff val="40000"/>
                  </a:schemeClr>
                </a:solidFill>
                <a:latin typeface="思源黑体 CN Normal" panose="020B0400000000000000" charset="-122"/>
                <a:ea typeface="思源黑体 CN Normal" panose="020B0400000000000000" charset="-122"/>
              </a:rPr>
              <a:t>移动端和后端开发</a:t>
            </a:r>
            <a:endParaRPr lang="zh-CN" altLang="en-US" sz="3600" dirty="0">
              <a:latin typeface="思源黑体 CN Normal" panose="020B0400000000000000" charset="-122"/>
              <a:ea typeface="思源黑体 CN Normal" panose="020B0400000000000000" charset="-122"/>
            </a:endParaRPr>
          </a:p>
          <a:p>
            <a:pPr algn="ctr">
              <a:lnSpc>
                <a:spcPct val="150000"/>
              </a:lnSpc>
              <a:buSzPct val="25000"/>
            </a:pPr>
            <a:r>
              <a:rPr lang="zh-CN" altLang="en-US" sz="3600" dirty="0">
                <a:latin typeface="思源黑体 CN Normal" panose="020B0400000000000000" charset="-122"/>
                <a:ea typeface="思源黑体 CN Normal" panose="020B0400000000000000" charset="-122"/>
              </a:rPr>
              <a:t>由网易资深技术专家打磨，</a:t>
            </a:r>
            <a:r>
              <a:rPr lang="en-US" altLang="zh-CN" sz="4800" b="1" dirty="0">
                <a:solidFill>
                  <a:srgbClr val="FF0000"/>
                </a:solidFill>
                <a:latin typeface="思源黑体 CN Normal" panose="020B0400000000000000" charset="-122"/>
                <a:ea typeface="思源黑体 CN Normal" panose="020B0400000000000000" charset="-122"/>
              </a:rPr>
              <a:t>4</a:t>
            </a:r>
            <a:r>
              <a:rPr lang="zh-CN" altLang="en-US" sz="3600" dirty="0">
                <a:latin typeface="思源黑体 CN Normal" panose="020B0400000000000000" charset="-122"/>
                <a:ea typeface="思源黑体 CN Normal" panose="020B0400000000000000" charset="-122"/>
              </a:rPr>
              <a:t>大商业项目技术内幕，首次以系统化讲解的方式对外公布</a:t>
            </a:r>
            <a:endParaRPr lang="en-US" altLang="zh-CN" sz="3600" dirty="0">
              <a:latin typeface="思源黑体 CN Normal" panose="020B0400000000000000" charset="-122"/>
              <a:ea typeface="思源黑体 CN Normal" panose="020B0400000000000000" charset="-122"/>
            </a:endParaRPr>
          </a:p>
          <a:p>
            <a:pPr algn="ctr">
              <a:lnSpc>
                <a:spcPct val="150000"/>
              </a:lnSpc>
              <a:buSzPct val="25000"/>
            </a:pPr>
            <a:r>
              <a:rPr lang="zh-CN" altLang="en-US" sz="3600" dirty="0">
                <a:latin typeface="思源黑体 CN Normal" panose="020B0400000000000000" charset="-122"/>
                <a:ea typeface="思源黑体 CN Normal" panose="020B0400000000000000" charset="-122"/>
              </a:rPr>
              <a:t>由网易云课堂颁发毕业证，此证</a:t>
            </a:r>
            <a:r>
              <a:rPr lang="zh-CN" altLang="en-US" sz="3600" u="sng" dirty="0">
                <a:latin typeface="思源黑体 CN Normal" panose="020B0400000000000000" charset="-122"/>
                <a:ea typeface="思源黑体 CN Normal" panose="020B0400000000000000" charset="-122"/>
              </a:rPr>
              <a:t>获猎聘、</a:t>
            </a:r>
            <a:r>
              <a:rPr lang="en-US" altLang="zh-CN" sz="3600" u="sng" dirty="0">
                <a:ea typeface="+mn-lt"/>
                <a:cs typeface="+mn-lt"/>
                <a:sym typeface="+mn-ea"/>
              </a:rPr>
              <a:t>LinkedIn</a:t>
            </a:r>
            <a:r>
              <a:rPr lang="zh-CN" altLang="en-US" sz="3600" u="sng" dirty="0">
                <a:latin typeface="思源黑体 CN Normal" panose="020B0400000000000000" charset="-122"/>
                <a:ea typeface="思源黑体 CN Normal" panose="020B0400000000000000" charset="-122"/>
                <a:sym typeface="+mn-ea"/>
              </a:rPr>
              <a:t>（领英）</a:t>
            </a:r>
            <a:r>
              <a:rPr lang="zh-CN" altLang="en-US" sz="3600" u="sng" dirty="0">
                <a:latin typeface="思源黑体 CN Normal" panose="020B0400000000000000" charset="-122"/>
                <a:ea typeface="思源黑体 CN Normal" panose="020B0400000000000000" charset="-122"/>
              </a:rPr>
              <a:t>等猎头公司认可，可用于网易等名企内推</a:t>
            </a:r>
            <a:endParaRPr lang="en-US" sz="2000" u="sng" dirty="0">
              <a:latin typeface="思源黑体 CN Normal" panose="020B0400000000000000" charset="-122"/>
              <a:ea typeface="思源黑体 CN Normal" panose="020B0400000000000000" charset="-122"/>
            </a:endParaRPr>
          </a:p>
        </p:txBody>
      </p:sp>
      <p:grpSp>
        <p:nvGrpSpPr>
          <p:cNvPr id="44" name="组合 43"/>
          <p:cNvGrpSpPr/>
          <p:nvPr/>
        </p:nvGrpSpPr>
        <p:grpSpPr>
          <a:xfrm>
            <a:off x="2008388" y="7835069"/>
            <a:ext cx="4477599" cy="3780986"/>
            <a:chOff x="2008388" y="7835069"/>
            <a:chExt cx="4477599" cy="3780986"/>
          </a:xfrm>
        </p:grpSpPr>
        <p:sp>
          <p:nvSpPr>
            <p:cNvPr id="32" name="îṣḻïdé"/>
            <p:cNvSpPr/>
            <p:nvPr/>
          </p:nvSpPr>
          <p:spPr bwMode="auto">
            <a:xfrm>
              <a:off x="3511827" y="7835069"/>
              <a:ext cx="1470719" cy="147723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225425" indent="-225425" algn="ctr" fontAlgn="base">
                <a:spcBef>
                  <a:spcPct val="0"/>
                </a:spcBef>
                <a:spcAft>
                  <a:spcPct val="0"/>
                </a:spcAft>
              </a:pPr>
              <a:endParaRPr sz="3600" kern="0">
                <a:solidFill>
                  <a:prstClr val="black"/>
                </a:solidFill>
                <a:latin typeface="思源黑体 CN Normal" panose="020B0400000000000000" charset="-122"/>
                <a:ea typeface="思源黑体 CN Normal" panose="020B0400000000000000" charset="-122"/>
              </a:endParaRPr>
            </a:p>
          </p:txBody>
        </p:sp>
        <p:sp>
          <p:nvSpPr>
            <p:cNvPr id="30" name="iṡľíďe"/>
            <p:cNvSpPr/>
            <p:nvPr/>
          </p:nvSpPr>
          <p:spPr bwMode="auto">
            <a:xfrm>
              <a:off x="2008388" y="10162026"/>
              <a:ext cx="4477599" cy="145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en-US" altLang="zh-CN" sz="2400">
                <a:latin typeface="思源黑体 CN Normal" panose="020B0400000000000000" charset="-122"/>
                <a:ea typeface="思源黑体 CN Normal" panose="020B0400000000000000" charset="-122"/>
              </a:endParaRPr>
            </a:p>
            <a:p>
              <a:pPr algn="ctr">
                <a:lnSpc>
                  <a:spcPct val="130000"/>
                </a:lnSpc>
              </a:pPr>
              <a:r>
                <a:rPr lang="zh-CN" altLang="en-US" sz="2400">
                  <a:latin typeface="思源黑体 CN Normal" panose="020B0400000000000000" charset="-122"/>
                  <a:ea typeface="思源黑体 CN Normal" panose="020B0400000000000000" charset="-122"/>
                </a:rPr>
                <a:t>在小型企业，技术视野太窄，没经历过正规的软件开发流程</a:t>
              </a:r>
              <a:endParaRPr lang="en-US" altLang="zh-CN" sz="2400">
                <a:latin typeface="思源黑体 CN Normal" panose="020B0400000000000000" charset="-122"/>
                <a:ea typeface="思源黑体 CN Normal" panose="020B0400000000000000" charset="-122"/>
              </a:endParaRPr>
            </a:p>
          </p:txBody>
        </p:sp>
        <p:sp>
          <p:nvSpPr>
            <p:cNvPr id="31" name="íşļiḋê"/>
            <p:cNvSpPr txBox="1"/>
            <p:nvPr/>
          </p:nvSpPr>
          <p:spPr bwMode="auto">
            <a:xfrm>
              <a:off x="2008388" y="9405901"/>
              <a:ext cx="4477599" cy="75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3200">
                  <a:latin typeface="思源黑体 CN Normal" panose="020B0400000000000000" charset="-122"/>
                  <a:ea typeface="思源黑体 CN Normal" panose="020B0400000000000000" charset="-122"/>
                </a:rPr>
                <a:t>缺少一线互联网公司经验</a:t>
              </a:r>
              <a:endParaRPr lang="en-US" altLang="zh-CN" sz="3200" dirty="0">
                <a:latin typeface="思源黑体 CN Normal" panose="020B0400000000000000" charset="-122"/>
                <a:ea typeface="思源黑体 CN Normal" panose="020B0400000000000000" charset="-122"/>
              </a:endParaRPr>
            </a:p>
          </p:txBody>
        </p:sp>
        <p:sp>
          <p:nvSpPr>
            <p:cNvPr id="36" name="文本框 35"/>
            <p:cNvSpPr txBox="1"/>
            <p:nvPr/>
          </p:nvSpPr>
          <p:spPr>
            <a:xfrm>
              <a:off x="3872724" y="8183962"/>
              <a:ext cx="774571" cy="779444"/>
            </a:xfrm>
            <a:prstGeom prst="rect">
              <a:avLst/>
            </a:prstGeom>
            <a:noFill/>
          </p:spPr>
          <p:txBody>
            <a:bodyPr wrap="none" rtlCol="0">
              <a:spAutoFit/>
            </a:bodyPr>
            <a:lstStyle/>
            <a:p>
              <a:pPr algn="l">
                <a:lnSpc>
                  <a:spcPct val="120000"/>
                </a:lnSpc>
              </a:pPr>
              <a:r>
                <a:rPr lang="en-US" sz="4000" b="1">
                  <a:latin typeface="思源黑体 CN Normal" panose="020B0400000000000000" charset="-122"/>
                  <a:ea typeface="思源黑体 CN Normal" panose="020B0400000000000000" charset="-122"/>
                </a:rPr>
                <a:t>01</a:t>
              </a:r>
            </a:p>
          </p:txBody>
        </p:sp>
      </p:grpSp>
      <p:grpSp>
        <p:nvGrpSpPr>
          <p:cNvPr id="37" name="组合 36"/>
          <p:cNvGrpSpPr/>
          <p:nvPr/>
        </p:nvGrpSpPr>
        <p:grpSpPr>
          <a:xfrm>
            <a:off x="6671356" y="7835069"/>
            <a:ext cx="4662969" cy="3780986"/>
            <a:chOff x="6671356" y="7835069"/>
            <a:chExt cx="4662969" cy="3780986"/>
          </a:xfrm>
        </p:grpSpPr>
        <p:sp>
          <p:nvSpPr>
            <p:cNvPr id="28" name="ïŝḷîdê"/>
            <p:cNvSpPr/>
            <p:nvPr/>
          </p:nvSpPr>
          <p:spPr bwMode="auto">
            <a:xfrm>
              <a:off x="8360165" y="7835069"/>
              <a:ext cx="1470719" cy="147723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225425" indent="-225425" algn="ctr" fontAlgn="base">
                <a:spcBef>
                  <a:spcPct val="0"/>
                </a:spcBef>
                <a:spcAft>
                  <a:spcPct val="0"/>
                </a:spcAft>
              </a:pPr>
              <a:endParaRPr sz="3600" kern="0">
                <a:solidFill>
                  <a:prstClr val="black"/>
                </a:solidFill>
                <a:latin typeface="思源黑体 CN Normal" panose="020B0400000000000000" charset="-122"/>
                <a:ea typeface="思源黑体 CN Normal" panose="020B0400000000000000" charset="-122"/>
              </a:endParaRPr>
            </a:p>
          </p:txBody>
        </p:sp>
        <p:sp>
          <p:nvSpPr>
            <p:cNvPr id="26" name="ïṧľíḋè"/>
            <p:cNvSpPr/>
            <p:nvPr/>
          </p:nvSpPr>
          <p:spPr bwMode="auto">
            <a:xfrm>
              <a:off x="6856726" y="10162026"/>
              <a:ext cx="4477599" cy="145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en-US" altLang="zh-CN" sz="2400">
                <a:latin typeface="思源黑体 CN Normal" panose="020B0400000000000000" charset="-122"/>
                <a:ea typeface="思源黑体 CN Normal" panose="020B0400000000000000" charset="-122"/>
              </a:endParaRPr>
            </a:p>
            <a:p>
              <a:pPr algn="ctr">
                <a:lnSpc>
                  <a:spcPct val="130000"/>
                </a:lnSpc>
              </a:pPr>
              <a:r>
                <a:rPr lang="zh-CN" altLang="en-US" sz="2400">
                  <a:latin typeface="思源黑体 CN Normal" panose="020B0400000000000000" charset="-122"/>
                  <a:ea typeface="思源黑体 CN Normal" panose="020B0400000000000000" charset="-122"/>
                </a:rPr>
                <a:t>培训班</a:t>
              </a:r>
              <a:r>
                <a:rPr lang="en-US" altLang="zh-CN" sz="2400">
                  <a:latin typeface="思源黑体 CN Normal" panose="020B0400000000000000" charset="-122"/>
                  <a:ea typeface="思源黑体 CN Normal" panose="020B0400000000000000" charset="-122"/>
                </a:rPr>
                <a:t>3~6</a:t>
              </a:r>
              <a:r>
                <a:rPr lang="zh-CN" altLang="en-US" sz="2400">
                  <a:latin typeface="思源黑体 CN Normal" panose="020B0400000000000000" charset="-122"/>
                  <a:ea typeface="思源黑体 CN Normal" panose="020B0400000000000000" charset="-122"/>
                </a:rPr>
                <a:t>个月“快餐式”速成，</a:t>
              </a:r>
              <a:endParaRPr lang="en-US" altLang="zh-CN" sz="2400">
                <a:latin typeface="思源黑体 CN Normal" panose="020B0400000000000000" charset="-122"/>
                <a:ea typeface="思源黑体 CN Normal" panose="020B0400000000000000" charset="-122"/>
              </a:endParaRPr>
            </a:p>
            <a:p>
              <a:pPr algn="ctr">
                <a:lnSpc>
                  <a:spcPct val="130000"/>
                </a:lnSpc>
              </a:pPr>
              <a:r>
                <a:rPr lang="zh-CN" altLang="en-US" sz="2400">
                  <a:latin typeface="思源黑体 CN Normal" panose="020B0400000000000000" charset="-122"/>
                  <a:ea typeface="思源黑体 CN Normal" panose="020B0400000000000000" charset="-122"/>
                </a:rPr>
                <a:t>长期从事同类型的增删改查工作</a:t>
              </a:r>
              <a:endParaRPr lang="en-US" altLang="zh-CN" sz="2400">
                <a:latin typeface="思源黑体 CN Normal" panose="020B0400000000000000" charset="-122"/>
                <a:ea typeface="思源黑体 CN Normal" panose="020B0400000000000000" charset="-122"/>
              </a:endParaRPr>
            </a:p>
            <a:p>
              <a:pPr algn="ctr">
                <a:lnSpc>
                  <a:spcPct val="130000"/>
                </a:lnSpc>
              </a:pPr>
              <a:endParaRPr lang="en-US" altLang="zh-CN" sz="2400">
                <a:latin typeface="思源黑体 CN Normal" panose="020B0400000000000000" charset="-122"/>
                <a:ea typeface="思源黑体 CN Normal" panose="020B0400000000000000" charset="-122"/>
              </a:endParaRPr>
            </a:p>
          </p:txBody>
        </p:sp>
        <p:sp>
          <p:nvSpPr>
            <p:cNvPr id="27" name="ïṡļíḋê"/>
            <p:cNvSpPr txBox="1"/>
            <p:nvPr/>
          </p:nvSpPr>
          <p:spPr bwMode="auto">
            <a:xfrm>
              <a:off x="6856726" y="9405901"/>
              <a:ext cx="4477599" cy="75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3200">
                  <a:latin typeface="思源黑体 CN Normal" panose="020B0400000000000000" charset="-122"/>
                  <a:ea typeface="思源黑体 CN Normal" panose="020B0400000000000000" charset="-122"/>
                </a:rPr>
                <a:t>基础知识薄弱</a:t>
              </a:r>
              <a:endParaRPr lang="en-US" altLang="zh-CN" sz="3200" dirty="0">
                <a:latin typeface="思源黑体 CN Normal" panose="020B0400000000000000" charset="-122"/>
                <a:ea typeface="思源黑体 CN Normal" panose="020B0400000000000000" charset="-122"/>
              </a:endParaRPr>
            </a:p>
          </p:txBody>
        </p:sp>
        <p:cxnSp>
          <p:nvCxnSpPr>
            <p:cNvPr id="15" name="直接连接符 14"/>
            <p:cNvCxnSpPr/>
            <p:nvPr/>
          </p:nvCxnSpPr>
          <p:spPr>
            <a:xfrm>
              <a:off x="6671356" y="7835069"/>
              <a:ext cx="0" cy="378098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711689" y="8183962"/>
              <a:ext cx="774571" cy="779444"/>
            </a:xfrm>
            <a:prstGeom prst="rect">
              <a:avLst/>
            </a:prstGeom>
            <a:noFill/>
          </p:spPr>
          <p:txBody>
            <a:bodyPr wrap="none" rtlCol="0">
              <a:spAutoFit/>
            </a:bodyPr>
            <a:lstStyle/>
            <a:p>
              <a:pPr algn="l">
                <a:lnSpc>
                  <a:spcPct val="120000"/>
                </a:lnSpc>
              </a:pPr>
              <a:r>
                <a:rPr lang="en-US" sz="4000" b="1">
                  <a:latin typeface="思源黑体 CN Normal" panose="020B0400000000000000" charset="-122"/>
                  <a:ea typeface="思源黑体 CN Normal" panose="020B0400000000000000" charset="-122"/>
                </a:rPr>
                <a:t>02</a:t>
              </a:r>
            </a:p>
          </p:txBody>
        </p:sp>
      </p:grpSp>
      <p:grpSp>
        <p:nvGrpSpPr>
          <p:cNvPr id="41" name="组合 40"/>
          <p:cNvGrpSpPr/>
          <p:nvPr/>
        </p:nvGrpSpPr>
        <p:grpSpPr>
          <a:xfrm>
            <a:off x="11519694" y="7835069"/>
            <a:ext cx="4662969" cy="3780986"/>
            <a:chOff x="11519694" y="7835069"/>
            <a:chExt cx="4662969" cy="3780986"/>
          </a:xfrm>
        </p:grpSpPr>
        <p:sp>
          <p:nvSpPr>
            <p:cNvPr id="24" name="ísľîḍe"/>
            <p:cNvSpPr/>
            <p:nvPr/>
          </p:nvSpPr>
          <p:spPr bwMode="auto">
            <a:xfrm>
              <a:off x="13208503" y="7835069"/>
              <a:ext cx="1470719" cy="147723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225425" indent="-225425" algn="ctr" fontAlgn="base">
                <a:spcBef>
                  <a:spcPct val="0"/>
                </a:spcBef>
                <a:spcAft>
                  <a:spcPct val="0"/>
                </a:spcAft>
              </a:pPr>
              <a:endParaRPr sz="3600" kern="0">
                <a:solidFill>
                  <a:prstClr val="black"/>
                </a:solidFill>
                <a:latin typeface="思源黑体 CN Normal" panose="020B0400000000000000" charset="-122"/>
                <a:ea typeface="思源黑体 CN Normal" panose="020B0400000000000000" charset="-122"/>
              </a:endParaRPr>
            </a:p>
          </p:txBody>
        </p:sp>
        <p:sp>
          <p:nvSpPr>
            <p:cNvPr id="22" name="ïŝ1îdè"/>
            <p:cNvSpPr/>
            <p:nvPr/>
          </p:nvSpPr>
          <p:spPr bwMode="auto">
            <a:xfrm>
              <a:off x="11705064" y="10162026"/>
              <a:ext cx="4477599" cy="145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en-US" altLang="zh-CN" sz="2400">
                <a:latin typeface="思源黑体 CN Normal" panose="020B0400000000000000" charset="-122"/>
                <a:ea typeface="思源黑体 CN Normal" panose="020B0400000000000000" charset="-122"/>
              </a:endParaRPr>
            </a:p>
            <a:p>
              <a:pPr algn="ctr">
                <a:lnSpc>
                  <a:spcPct val="130000"/>
                </a:lnSpc>
              </a:pPr>
              <a:r>
                <a:rPr lang="zh-CN" altLang="en-US" sz="2400">
                  <a:latin typeface="思源黑体 CN Normal" panose="020B0400000000000000" charset="-122"/>
                  <a:ea typeface="思源黑体 CN Normal" panose="020B0400000000000000" charset="-122"/>
                </a:rPr>
                <a:t>在传统软件公司，做管理系统，在外包公司从事边缘系统的开发</a:t>
              </a:r>
              <a:endParaRPr lang="en-US" altLang="zh-CN" sz="2400">
                <a:latin typeface="思源黑体 CN Normal" panose="020B0400000000000000" charset="-122"/>
                <a:ea typeface="思源黑体 CN Normal" panose="020B0400000000000000" charset="-122"/>
              </a:endParaRPr>
            </a:p>
          </p:txBody>
        </p:sp>
        <p:sp>
          <p:nvSpPr>
            <p:cNvPr id="23" name="î$1íḍe"/>
            <p:cNvSpPr txBox="1"/>
            <p:nvPr/>
          </p:nvSpPr>
          <p:spPr bwMode="auto">
            <a:xfrm>
              <a:off x="11705064" y="9405901"/>
              <a:ext cx="4477599" cy="75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3200">
                  <a:latin typeface="思源黑体 CN Normal" panose="020B0400000000000000" charset="-122"/>
                  <a:ea typeface="思源黑体 CN Normal" panose="020B0400000000000000" charset="-122"/>
                </a:rPr>
                <a:t>项目经验零碎</a:t>
              </a:r>
              <a:endParaRPr lang="en-US" altLang="zh-CN" sz="3200" dirty="0">
                <a:latin typeface="思源黑体 CN Normal" panose="020B0400000000000000" charset="-122"/>
                <a:ea typeface="思源黑体 CN Normal" panose="020B0400000000000000" charset="-122"/>
              </a:endParaRPr>
            </a:p>
          </p:txBody>
        </p:sp>
        <p:cxnSp>
          <p:nvCxnSpPr>
            <p:cNvPr id="16" name="直接连接符 15"/>
            <p:cNvCxnSpPr/>
            <p:nvPr/>
          </p:nvCxnSpPr>
          <p:spPr>
            <a:xfrm>
              <a:off x="11519694" y="7835069"/>
              <a:ext cx="0" cy="378098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560026" y="8183962"/>
              <a:ext cx="774571" cy="779444"/>
            </a:xfrm>
            <a:prstGeom prst="rect">
              <a:avLst/>
            </a:prstGeom>
            <a:noFill/>
          </p:spPr>
          <p:txBody>
            <a:bodyPr wrap="none" rtlCol="0">
              <a:spAutoFit/>
            </a:bodyPr>
            <a:lstStyle/>
            <a:p>
              <a:pPr algn="l">
                <a:lnSpc>
                  <a:spcPct val="120000"/>
                </a:lnSpc>
              </a:pPr>
              <a:r>
                <a:rPr lang="en-US" sz="4000" b="1">
                  <a:latin typeface="思源黑体 CN Normal" panose="020B0400000000000000" charset="-122"/>
                  <a:ea typeface="思源黑体 CN Normal" panose="020B0400000000000000" charset="-122"/>
                </a:rPr>
                <a:t>03</a:t>
              </a:r>
            </a:p>
          </p:txBody>
        </p:sp>
      </p:grpSp>
      <p:grpSp>
        <p:nvGrpSpPr>
          <p:cNvPr id="42" name="组合 41"/>
          <p:cNvGrpSpPr/>
          <p:nvPr/>
        </p:nvGrpSpPr>
        <p:grpSpPr>
          <a:xfrm>
            <a:off x="16368032" y="7835069"/>
            <a:ext cx="4662968" cy="3780986"/>
            <a:chOff x="16368032" y="7835069"/>
            <a:chExt cx="4662968" cy="3780986"/>
          </a:xfrm>
        </p:grpSpPr>
        <p:sp>
          <p:nvSpPr>
            <p:cNvPr id="20" name="ïṧļiḋê"/>
            <p:cNvSpPr/>
            <p:nvPr/>
          </p:nvSpPr>
          <p:spPr bwMode="auto">
            <a:xfrm>
              <a:off x="18056840" y="7835069"/>
              <a:ext cx="1470719" cy="147723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225425" indent="-225425" algn="ctr" fontAlgn="base">
                <a:spcBef>
                  <a:spcPct val="0"/>
                </a:spcBef>
                <a:spcAft>
                  <a:spcPct val="0"/>
                </a:spcAft>
              </a:pPr>
              <a:endParaRPr sz="3600" kern="0">
                <a:solidFill>
                  <a:prstClr val="black"/>
                </a:solidFill>
                <a:latin typeface="思源黑体 CN Normal" panose="020B0400000000000000" charset="-122"/>
                <a:ea typeface="思源黑体 CN Normal" panose="020B0400000000000000" charset="-122"/>
              </a:endParaRPr>
            </a:p>
          </p:txBody>
        </p:sp>
        <p:sp>
          <p:nvSpPr>
            <p:cNvPr id="18" name="îṧlidê"/>
            <p:cNvSpPr/>
            <p:nvPr/>
          </p:nvSpPr>
          <p:spPr bwMode="auto">
            <a:xfrm>
              <a:off x="16553401" y="10162026"/>
              <a:ext cx="4477599" cy="145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en-US" altLang="zh-CN" sz="2400">
                <a:latin typeface="思源黑体 CN Normal" panose="020B0400000000000000" charset="-122"/>
                <a:ea typeface="思源黑体 CN Normal" panose="020B0400000000000000" charset="-122"/>
              </a:endParaRPr>
            </a:p>
            <a:p>
              <a:pPr algn="ctr">
                <a:lnSpc>
                  <a:spcPct val="130000"/>
                </a:lnSpc>
              </a:pPr>
              <a:r>
                <a:rPr lang="zh-CN" altLang="en-US" sz="2400">
                  <a:latin typeface="思源黑体 CN Normal" panose="020B0400000000000000" charset="-122"/>
                  <a:ea typeface="思源黑体 CN Normal" panose="020B0400000000000000" charset="-122"/>
                </a:rPr>
                <a:t>只招收真心想和我们一起学习，共同进步的朋友。</a:t>
              </a:r>
              <a:endParaRPr lang="en-US" altLang="zh-CN" sz="2400" dirty="0">
                <a:latin typeface="思源黑体 CN Normal" panose="020B0400000000000000" charset="-122"/>
                <a:ea typeface="思源黑体 CN Normal" panose="020B0400000000000000" charset="-122"/>
              </a:endParaRPr>
            </a:p>
          </p:txBody>
        </p:sp>
        <p:sp>
          <p:nvSpPr>
            <p:cNvPr id="19" name="îşļiḑé"/>
            <p:cNvSpPr txBox="1"/>
            <p:nvPr/>
          </p:nvSpPr>
          <p:spPr bwMode="auto">
            <a:xfrm>
              <a:off x="16553401" y="9405901"/>
              <a:ext cx="4477599" cy="75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3200">
                  <a:latin typeface="思源黑体 CN Normal" panose="020B0400000000000000" charset="-122"/>
                  <a:ea typeface="思源黑体 CN Normal" panose="020B0400000000000000" charset="-122"/>
                </a:rPr>
                <a:t>渴望快速提升自己</a:t>
              </a:r>
              <a:endParaRPr lang="en-US" altLang="zh-CN" sz="3200" dirty="0">
                <a:latin typeface="思源黑体 CN Normal" panose="020B0400000000000000" charset="-122"/>
                <a:ea typeface="思源黑体 CN Normal" panose="020B0400000000000000" charset="-122"/>
              </a:endParaRPr>
            </a:p>
          </p:txBody>
        </p:sp>
        <p:cxnSp>
          <p:nvCxnSpPr>
            <p:cNvPr id="17" name="直接连接符 16"/>
            <p:cNvCxnSpPr/>
            <p:nvPr/>
          </p:nvCxnSpPr>
          <p:spPr>
            <a:xfrm>
              <a:off x="16368032" y="7835069"/>
              <a:ext cx="0" cy="378098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8408363" y="8183962"/>
              <a:ext cx="774571" cy="779444"/>
            </a:xfrm>
            <a:prstGeom prst="rect">
              <a:avLst/>
            </a:prstGeom>
            <a:noFill/>
          </p:spPr>
          <p:txBody>
            <a:bodyPr wrap="none" rtlCol="0">
              <a:spAutoFit/>
            </a:bodyPr>
            <a:lstStyle/>
            <a:p>
              <a:pPr algn="l">
                <a:lnSpc>
                  <a:spcPct val="120000"/>
                </a:lnSpc>
              </a:pPr>
              <a:r>
                <a:rPr lang="en-US" sz="4000" b="1">
                  <a:latin typeface="思源黑体 CN Normal" panose="020B0400000000000000" charset="-122"/>
                  <a:ea typeface="思源黑体 CN Normal" panose="020B0400000000000000" charset="-122"/>
                </a:rPr>
                <a:t>04</a:t>
              </a:r>
            </a:p>
          </p:txBody>
        </p:sp>
      </p:grpSp>
      <p:pic>
        <p:nvPicPr>
          <p:cNvPr id="1026" name="Picture 2" descr="C:\Users\Administrator\Desktop\mmexport1550983961555.jpg"/>
          <p:cNvPicPr>
            <a:picLocks noChangeAspect="1" noChangeArrowheads="1"/>
          </p:cNvPicPr>
          <p:nvPr/>
        </p:nvPicPr>
        <p:blipFill>
          <a:blip r:embed="rId2" cstate="print"/>
          <a:srcRect/>
          <a:stretch>
            <a:fillRect/>
          </a:stretch>
        </p:blipFill>
        <p:spPr bwMode="auto">
          <a:xfrm>
            <a:off x="4184694" y="1807436"/>
            <a:ext cx="14760000" cy="223636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t> </a:t>
            </a:r>
            <a:r>
              <a:rPr lang="en-US" altLang="zh-CN"/>
              <a:t>Q201902</a:t>
            </a:r>
            <a:r>
              <a:rPr lang="zh-CN" altLang="en-US"/>
              <a:t>期报名流程</a:t>
            </a:r>
            <a:endParaRPr lang="en-US"/>
          </a:p>
        </p:txBody>
      </p:sp>
      <p:sp>
        <p:nvSpPr>
          <p:cNvPr id="6" name="文本框 5"/>
          <p:cNvSpPr txBox="1"/>
          <p:nvPr/>
        </p:nvSpPr>
        <p:spPr>
          <a:xfrm>
            <a:off x="1820024" y="7757411"/>
            <a:ext cx="9422765" cy="3784600"/>
          </a:xfrm>
          <a:prstGeom prst="rect">
            <a:avLst/>
          </a:prstGeom>
          <a:noFill/>
        </p:spPr>
        <p:txBody>
          <a:bodyPr wrap="square" rtlCol="0">
            <a:spAutoFit/>
          </a:bodyPr>
          <a:lstStyle/>
          <a:p>
            <a:pPr algn="ctr">
              <a:lnSpc>
                <a:spcPct val="150000"/>
              </a:lnSpc>
            </a:pPr>
            <a:r>
              <a:rPr lang="zh-CN" altLang="en-US" sz="4000" b="1" dirty="0">
                <a:solidFill>
                  <a:srgbClr val="FF0000"/>
                </a:solidFill>
                <a:latin typeface="思源黑体 CN Normal" panose="020B0400000000000000" pitchFamily="34" charset="-128"/>
                <a:ea typeface="思源黑体 CN Normal" panose="020B0400000000000000" pitchFamily="34" charset="-128"/>
                <a:cs typeface="微软雅黑" panose="020B0503020204020204" pitchFamily="34" charset="-122"/>
              </a:rPr>
              <a:t> 【前端高级开发工程师】火热报名中！</a:t>
            </a:r>
            <a:endParaRPr lang="en-US" altLang="zh-CN" sz="4000" dirty="0">
              <a:latin typeface="思源黑体 CN Normal" panose="020B0400000000000000" pitchFamily="34" charset="-128"/>
              <a:ea typeface="思源黑体 CN Normal" panose="020B0400000000000000" pitchFamily="34" charset="-128"/>
              <a:cs typeface="微软雅黑" panose="020B0503020204020204" pitchFamily="34" charset="-122"/>
            </a:endParaRPr>
          </a:p>
          <a:p>
            <a:pPr algn="l">
              <a:lnSpc>
                <a:spcPct val="150000"/>
              </a:lnSpc>
            </a:pPr>
            <a:r>
              <a:rPr lang="zh-CN" altLang="en-US" sz="4000" dirty="0">
                <a:latin typeface="思源黑体 CN Normal" panose="020B0400000000000000" pitchFamily="34" charset="-128"/>
                <a:ea typeface="思源黑体 CN Normal" panose="020B0400000000000000" pitchFamily="34" charset="-128"/>
                <a:cs typeface="微软雅黑" panose="020B0503020204020204" pitchFamily="34" charset="-122"/>
                <a:sym typeface="+mn-ea"/>
              </a:rPr>
              <a:t>今晚直播福利：</a:t>
            </a:r>
            <a:r>
              <a:rPr lang="en-US" altLang="zh-CN" sz="4000" dirty="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4000" b="1" dirty="0">
                <a:latin typeface="微软雅黑" panose="020B0503020204020204" pitchFamily="34" charset="-122"/>
                <a:ea typeface="微软雅黑" panose="020B0503020204020204" pitchFamily="34" charset="-122"/>
                <a:cs typeface="微软雅黑" panose="020B0503020204020204" pitchFamily="34" charset="-122"/>
                <a:sym typeface="+mn-ea"/>
              </a:rPr>
              <a:t>张面值500元</a:t>
            </a: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sym typeface="+mn-ea"/>
              </a:rPr>
              <a:t>的抵扣券</a:t>
            </a:r>
            <a:r>
              <a:rPr lang="en-US" altLang="zh-CN" sz="4000"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sym typeface="+mn-ea"/>
              </a:rPr>
              <a:t>期花呗免息优惠券</a:t>
            </a:r>
            <a:endParaRPr lang="zh-CN" altLang="en-US" sz="4000" dirty="0">
              <a:latin typeface="思源黑体 CN Normal" panose="020B0400000000000000" pitchFamily="34" charset="-128"/>
              <a:ea typeface="思源黑体 CN Normal" panose="020B0400000000000000" pitchFamily="34" charset="-128"/>
              <a:cs typeface="微软雅黑" panose="020B0503020204020204" pitchFamily="34" charset="-122"/>
              <a:sym typeface="+mn-ea"/>
            </a:endParaRPr>
          </a:p>
          <a:p>
            <a:pPr algn="ctr">
              <a:lnSpc>
                <a:spcPct val="150000"/>
              </a:lnSpc>
            </a:pPr>
            <a:r>
              <a:rPr lang="zh-CN" altLang="en-US" sz="4000" b="1" dirty="0">
                <a:solidFill>
                  <a:srgbClr val="FF0000"/>
                </a:solidFill>
                <a:latin typeface="思源黑体 CN Normal" panose="020B0400000000000000" pitchFamily="34" charset="-128"/>
                <a:ea typeface="思源黑体 CN Normal" panose="020B0400000000000000" pitchFamily="34" charset="-128"/>
                <a:cs typeface="微软雅黑" panose="020B0503020204020204" pitchFamily="34" charset="-122"/>
                <a:sym typeface="+mn-ea"/>
              </a:rPr>
              <a:t>先到先得</a:t>
            </a:r>
          </a:p>
        </p:txBody>
      </p:sp>
      <p:grpSp>
        <p:nvGrpSpPr>
          <p:cNvPr id="16" name="组合 15"/>
          <p:cNvGrpSpPr/>
          <p:nvPr/>
        </p:nvGrpSpPr>
        <p:grpSpPr>
          <a:xfrm>
            <a:off x="1636947" y="1625971"/>
            <a:ext cx="9871378" cy="5324853"/>
            <a:chOff x="719908" y="3240175"/>
            <a:chExt cx="9871378" cy="5324853"/>
          </a:xfrm>
        </p:grpSpPr>
        <p:grpSp>
          <p:nvGrpSpPr>
            <p:cNvPr id="9" name="组合 8"/>
            <p:cNvGrpSpPr/>
            <p:nvPr/>
          </p:nvGrpSpPr>
          <p:grpSpPr>
            <a:xfrm>
              <a:off x="719908" y="3240175"/>
              <a:ext cx="3913860" cy="5324853"/>
              <a:chOff x="6724856" y="4384889"/>
              <a:chExt cx="3913860" cy="5324853"/>
            </a:xfrm>
          </p:grpSpPr>
          <p:grpSp>
            <p:nvGrpSpPr>
              <p:cNvPr id="5" name="组合 4"/>
              <p:cNvGrpSpPr/>
              <p:nvPr/>
            </p:nvGrpSpPr>
            <p:grpSpPr>
              <a:xfrm>
                <a:off x="6724856" y="5085175"/>
                <a:ext cx="3913860" cy="4624567"/>
                <a:chOff x="6660834" y="4105530"/>
                <a:chExt cx="3913860" cy="4624567"/>
              </a:xfrm>
            </p:grpSpPr>
            <p:sp>
              <p:nvSpPr>
                <p:cNvPr id="8" name="文本框 7"/>
                <p:cNvSpPr txBox="1"/>
                <p:nvPr/>
              </p:nvSpPr>
              <p:spPr>
                <a:xfrm>
                  <a:off x="6794764" y="8019390"/>
                  <a:ext cx="3645999" cy="710707"/>
                </a:xfrm>
                <a:prstGeom prst="rect">
                  <a:avLst/>
                </a:prstGeom>
                <a:noFill/>
              </p:spPr>
              <p:txBody>
                <a:bodyPr wrap="square" rtlCol="0">
                  <a:spAutoFit/>
                </a:bodyPr>
                <a:lstStyle/>
                <a:p>
                  <a:pPr algn="ctr">
                    <a:lnSpc>
                      <a:spcPct val="120000"/>
                    </a:lnSpc>
                  </a:pPr>
                  <a:r>
                    <a:rPr lang="zh-CN" altLang="en-US" sz="3600" b="1">
                      <a:solidFill>
                        <a:srgbClr val="1475B2"/>
                      </a:solidFill>
                      <a:latin typeface="思源黑体 CN Normal" panose="020B0400000000000000" charset="-122"/>
                      <a:ea typeface="思源黑体 CN Normal" panose="020B0400000000000000" charset="-122"/>
                    </a:rPr>
                    <a:t>扫码添加客服</a:t>
                  </a:r>
                  <a:endParaRPr lang="en-US" sz="3600" b="1">
                    <a:solidFill>
                      <a:srgbClr val="1475B2"/>
                    </a:solidFill>
                    <a:latin typeface="思源黑体 CN Normal" panose="020B0400000000000000" charset="-122"/>
                    <a:ea typeface="思源黑体 CN Normal" panose="020B0400000000000000" charset="-122"/>
                  </a:endParaRPr>
                </a:p>
              </p:txBody>
            </p:sp>
            <p:pic>
              <p:nvPicPr>
                <p:cNvPr id="4" name="图片 3" descr="图片包含 纵横字谜, 文字&#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834" y="4105530"/>
                  <a:ext cx="3913860" cy="3913860"/>
                </a:xfrm>
                <a:prstGeom prst="rect">
                  <a:avLst/>
                </a:prstGeom>
              </p:spPr>
            </p:pic>
          </p:grpSp>
          <p:sp>
            <p:nvSpPr>
              <p:cNvPr id="7" name="文本框 6"/>
              <p:cNvSpPr txBox="1"/>
              <p:nvPr/>
            </p:nvSpPr>
            <p:spPr>
              <a:xfrm>
                <a:off x="8284722" y="4384889"/>
                <a:ext cx="800219" cy="916854"/>
              </a:xfrm>
              <a:prstGeom prst="rect">
                <a:avLst/>
              </a:prstGeom>
              <a:noFill/>
            </p:spPr>
            <p:txBody>
              <a:bodyPr wrap="none" rtlCol="0">
                <a:spAutoFit/>
              </a:bodyPr>
              <a:lstStyle/>
              <a:p>
                <a:pPr algn="l">
                  <a:lnSpc>
                    <a:spcPct val="120000"/>
                  </a:lnSpc>
                </a:pPr>
                <a:r>
                  <a:rPr lang="zh-CN" altLang="en-US" sz="4800">
                    <a:solidFill>
                      <a:srgbClr val="C00000"/>
                    </a:solidFill>
                    <a:latin typeface="思源黑体 CN Normal" panose="020B0400000000000000" charset="-122"/>
                    <a:ea typeface="思源黑体 CN Normal" panose="020B0400000000000000" charset="-122"/>
                  </a:rPr>
                  <a:t>①</a:t>
                </a:r>
                <a:endParaRPr lang="en-US" sz="4800">
                  <a:solidFill>
                    <a:srgbClr val="C00000"/>
                  </a:solidFill>
                  <a:latin typeface="思源黑体 CN Normal" panose="020B0400000000000000" charset="-122"/>
                  <a:ea typeface="思源黑体 CN Normal" panose="020B0400000000000000" charset="-122"/>
                </a:endParaRPr>
              </a:p>
            </p:txBody>
          </p:sp>
        </p:grpSp>
        <p:grpSp>
          <p:nvGrpSpPr>
            <p:cNvPr id="10" name="组合 9"/>
            <p:cNvGrpSpPr/>
            <p:nvPr/>
          </p:nvGrpSpPr>
          <p:grpSpPr>
            <a:xfrm>
              <a:off x="6153864" y="3240175"/>
              <a:ext cx="3233252" cy="5141583"/>
              <a:chOff x="7068205" y="4384889"/>
              <a:chExt cx="3233252" cy="5141583"/>
            </a:xfrm>
          </p:grpSpPr>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8205" y="5313326"/>
                <a:ext cx="3233252" cy="4213146"/>
              </a:xfrm>
              <a:prstGeom prst="rect">
                <a:avLst/>
              </a:prstGeom>
            </p:spPr>
          </p:pic>
          <p:sp>
            <p:nvSpPr>
              <p:cNvPr id="12" name="文本框 11"/>
              <p:cNvSpPr txBox="1"/>
              <p:nvPr/>
            </p:nvSpPr>
            <p:spPr>
              <a:xfrm>
                <a:off x="8284722" y="4384889"/>
                <a:ext cx="800219" cy="916854"/>
              </a:xfrm>
              <a:prstGeom prst="rect">
                <a:avLst/>
              </a:prstGeom>
              <a:noFill/>
            </p:spPr>
            <p:txBody>
              <a:bodyPr wrap="none" rtlCol="0">
                <a:spAutoFit/>
              </a:bodyPr>
              <a:lstStyle/>
              <a:p>
                <a:pPr algn="l">
                  <a:lnSpc>
                    <a:spcPct val="120000"/>
                  </a:lnSpc>
                </a:pPr>
                <a:r>
                  <a:rPr lang="zh-CN" altLang="en-US" sz="4800">
                    <a:solidFill>
                      <a:srgbClr val="C00000"/>
                    </a:solidFill>
                    <a:latin typeface="思源黑体 CN Normal" panose="020B0400000000000000" charset="-122"/>
                    <a:ea typeface="思源黑体 CN Normal" panose="020B0400000000000000" charset="-122"/>
                  </a:rPr>
                  <a:t>②</a:t>
                </a:r>
                <a:endParaRPr lang="en-US" sz="4800">
                  <a:solidFill>
                    <a:srgbClr val="C00000"/>
                  </a:solidFill>
                  <a:latin typeface="思源黑体 CN Normal" panose="020B0400000000000000" charset="-122"/>
                  <a:ea typeface="思源黑体 CN Normal" panose="020B0400000000000000" charset="-122"/>
                </a:endParaRPr>
              </a:p>
            </p:txBody>
          </p:sp>
        </p:grpSp>
        <p:sp>
          <p:nvSpPr>
            <p:cNvPr id="15" name="箭头: 右 14"/>
            <p:cNvSpPr/>
            <p:nvPr/>
          </p:nvSpPr>
          <p:spPr>
            <a:xfrm>
              <a:off x="4949694" y="5670175"/>
              <a:ext cx="630000" cy="810000"/>
            </a:xfrm>
            <a:prstGeom prst="rightArrow">
              <a:avLst/>
            </a:prstGeom>
            <a:solidFill>
              <a:schemeClr val="bg1">
                <a:lumMod val="95000"/>
              </a:schemeClr>
            </a:solidFill>
            <a:ln>
              <a:solidFill>
                <a:schemeClr val="tx1">
                  <a:lumMod val="75000"/>
                  <a:lumOff val="25000"/>
                </a:schemeClr>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l"/>
              <a:endParaRPr lang="en-US" sz="3200">
                <a:latin typeface="思源黑体 CN Normal" panose="020B0400000000000000" charset="-122"/>
                <a:ea typeface="思源黑体 CN Normal" panose="020B0400000000000000" charset="-122"/>
              </a:endParaRPr>
            </a:p>
          </p:txBody>
        </p:sp>
        <p:sp>
          <p:nvSpPr>
            <p:cNvPr id="23" name="箭头: 右 22"/>
            <p:cNvSpPr/>
            <p:nvPr/>
          </p:nvSpPr>
          <p:spPr>
            <a:xfrm>
              <a:off x="9961286" y="5670175"/>
              <a:ext cx="630000" cy="810000"/>
            </a:xfrm>
            <a:prstGeom prst="rightArrow">
              <a:avLst/>
            </a:prstGeom>
            <a:solidFill>
              <a:schemeClr val="bg1">
                <a:lumMod val="95000"/>
              </a:schemeClr>
            </a:solidFill>
            <a:ln>
              <a:solidFill>
                <a:schemeClr val="tx1">
                  <a:lumMod val="75000"/>
                  <a:lumOff val="25000"/>
                </a:schemeClr>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l"/>
              <a:endParaRPr lang="en-US" sz="3200">
                <a:latin typeface="思源黑体 CN Normal" panose="020B0400000000000000" charset="-122"/>
                <a:ea typeface="思源黑体 CN Normal" panose="020B0400000000000000" charset="-122"/>
              </a:endParaRPr>
            </a:p>
          </p:txBody>
        </p:sp>
      </p:grpSp>
      <p:pic>
        <p:nvPicPr>
          <p:cNvPr id="2" name="图片 1" descr="af4f179fbe6a4973f858510d8c9bc07"/>
          <p:cNvPicPr>
            <a:picLocks noChangeAspect="1"/>
          </p:cNvPicPr>
          <p:nvPr/>
        </p:nvPicPr>
        <p:blipFill>
          <a:blip r:embed="rId5"/>
          <a:stretch>
            <a:fillRect/>
          </a:stretch>
        </p:blipFill>
        <p:spPr>
          <a:xfrm>
            <a:off x="1864360" y="2532380"/>
            <a:ext cx="3688080" cy="3688080"/>
          </a:xfrm>
          <a:prstGeom prst="rect">
            <a:avLst/>
          </a:prstGeom>
        </p:spPr>
      </p:pic>
      <p:sp>
        <p:nvSpPr>
          <p:cNvPr id="21" name="文本框 20"/>
          <p:cNvSpPr txBox="1"/>
          <p:nvPr/>
        </p:nvSpPr>
        <p:spPr>
          <a:xfrm>
            <a:off x="14768830" y="1684020"/>
            <a:ext cx="3992880" cy="829945"/>
          </a:xfrm>
          <a:prstGeom prst="rect">
            <a:avLst/>
          </a:prstGeom>
          <a:noFill/>
        </p:spPr>
        <p:txBody>
          <a:bodyPr wrap="none" rtlCol="0">
            <a:spAutoFit/>
          </a:bodyPr>
          <a:lstStyle/>
          <a:p>
            <a:pPr>
              <a:lnSpc>
                <a:spcPct val="120000"/>
              </a:lnSpc>
            </a:pPr>
            <a:r>
              <a:rPr lang="zh-CN" altLang="en-US" sz="4000">
                <a:solidFill>
                  <a:srgbClr val="C00000"/>
                </a:solidFill>
                <a:latin typeface="思源黑体 CN Normal" panose="020B0400000000000000" charset="-122"/>
                <a:ea typeface="思源黑体 CN Normal" panose="020B0400000000000000" charset="-122"/>
              </a:rPr>
              <a:t>③ 群内实时答疑</a:t>
            </a:r>
          </a:p>
        </p:txBody>
      </p:sp>
      <p:pic>
        <p:nvPicPr>
          <p:cNvPr id="17" name="图片 16" descr="005f68e036f676d86ec35d2cad2da79"/>
          <p:cNvPicPr>
            <a:picLocks noChangeAspect="1"/>
          </p:cNvPicPr>
          <p:nvPr/>
        </p:nvPicPr>
        <p:blipFill>
          <a:blip r:embed="rId6"/>
          <a:stretch>
            <a:fillRect/>
          </a:stretch>
        </p:blipFill>
        <p:spPr>
          <a:xfrm>
            <a:off x="14996795" y="3065145"/>
            <a:ext cx="3764915" cy="72866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42"/>
          <p:cNvSpPr>
            <a:spLocks noGrp="1"/>
          </p:cNvSpPr>
          <p:nvPr>
            <p:ph type="title"/>
          </p:nvPr>
        </p:nvSpPr>
        <p:spPr/>
        <p:txBody>
          <a:bodyPr/>
          <a:lstStyle/>
          <a:p>
            <a:r>
              <a:rPr lang="en-US" altLang="zh-CN"/>
              <a:t> </a:t>
            </a:r>
            <a:r>
              <a:rPr lang="zh-CN" altLang="en-US"/>
              <a:t>微专业 </a:t>
            </a:r>
            <a:r>
              <a:rPr lang="en-US" altLang="zh-CN"/>
              <a:t>- </a:t>
            </a:r>
            <a:r>
              <a:rPr lang="zh-CN" altLang="zh-CN"/>
              <a:t>前端</a:t>
            </a:r>
            <a:r>
              <a:rPr lang="zh-CN" altLang="en-US"/>
              <a:t>高级工程师</a:t>
            </a:r>
            <a:endParaRPr lang="zh-CN" altLang="en-US" dirty="0"/>
          </a:p>
        </p:txBody>
      </p:sp>
      <p:grpSp>
        <p:nvGrpSpPr>
          <p:cNvPr id="61" name="组合 60"/>
          <p:cNvGrpSpPr/>
          <p:nvPr/>
        </p:nvGrpSpPr>
        <p:grpSpPr>
          <a:xfrm>
            <a:off x="4409694" y="2766907"/>
            <a:ext cx="14220000" cy="4738828"/>
            <a:chOff x="1864795" y="5179498"/>
            <a:chExt cx="14220000" cy="4738828"/>
          </a:xfrm>
        </p:grpSpPr>
        <p:grpSp>
          <p:nvGrpSpPr>
            <p:cNvPr id="21" name="组合 20"/>
            <p:cNvGrpSpPr/>
            <p:nvPr/>
          </p:nvGrpSpPr>
          <p:grpSpPr>
            <a:xfrm>
              <a:off x="1864795" y="8817359"/>
              <a:ext cx="14220000" cy="1100967"/>
              <a:chOff x="1864795" y="8941380"/>
              <a:chExt cx="14220000" cy="1100967"/>
            </a:xfrm>
          </p:grpSpPr>
          <p:sp>
            <p:nvSpPr>
              <p:cNvPr id="6" name="íṡḷïdè"/>
              <p:cNvSpPr txBox="1"/>
              <p:nvPr/>
            </p:nvSpPr>
            <p:spPr>
              <a:xfrm>
                <a:off x="2654692" y="8941380"/>
                <a:ext cx="13430103" cy="1100967"/>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r>
                  <a:rPr lang="zh-CN" altLang="en-US" sz="3200">
                    <a:latin typeface="思源黑体 CN Normal" panose="020B0400000000000000" charset="-122"/>
                    <a:ea typeface="思源黑体 CN Normal" panose="020B0400000000000000" charset="-122"/>
                  </a:rPr>
                  <a:t>网易技术专家打磨，</a:t>
                </a:r>
                <a:r>
                  <a:rPr lang="en-US" altLang="zh-CN" sz="4400" b="1">
                    <a:solidFill>
                      <a:srgbClr val="FF0000"/>
                    </a:solidFill>
                    <a:latin typeface="思源黑体 CN Normal" panose="020B0400000000000000" charset="-122"/>
                    <a:ea typeface="思源黑体 CN Normal" panose="020B0400000000000000" charset="-122"/>
                  </a:rPr>
                  <a:t>4</a:t>
                </a:r>
                <a:r>
                  <a:rPr lang="zh-CN" altLang="en-US" sz="4400" b="1">
                    <a:solidFill>
                      <a:srgbClr val="FF0000"/>
                    </a:solidFill>
                    <a:latin typeface="思源黑体 CN Normal" panose="020B0400000000000000" charset="-122"/>
                    <a:ea typeface="思源黑体 CN Normal" panose="020B0400000000000000" charset="-122"/>
                  </a:rPr>
                  <a:t>大</a:t>
                </a:r>
                <a:r>
                  <a:rPr lang="zh-CN" altLang="en-US" sz="3200" b="1">
                    <a:solidFill>
                      <a:srgbClr val="FF0000"/>
                    </a:solidFill>
                    <a:latin typeface="思源黑体 CN Normal" panose="020B0400000000000000" charset="-122"/>
                    <a:ea typeface="思源黑体 CN Normal" panose="020B0400000000000000" charset="-122"/>
                  </a:rPr>
                  <a:t>核心项目</a:t>
                </a:r>
                <a:r>
                  <a:rPr lang="zh-CN" altLang="en-US" sz="3200">
                    <a:latin typeface="思源黑体 CN Normal" panose="020B0400000000000000" charset="-122"/>
                    <a:ea typeface="思源黑体 CN Normal" panose="020B0400000000000000" charset="-122"/>
                  </a:rPr>
                  <a:t>，首次对外以系统化讲解的方式公布</a:t>
                </a:r>
                <a:endParaRPr lang="en-US" altLang="zh-CN" sz="3200">
                  <a:latin typeface="思源黑体 CN Normal" panose="020B0400000000000000" charset="-122"/>
                  <a:ea typeface="思源黑体 CN Normal" panose="020B0400000000000000" charset="-122"/>
                </a:endParaRPr>
              </a:p>
            </p:txBody>
          </p:sp>
          <p:sp>
            <p:nvSpPr>
              <p:cNvPr id="59" name="number-three-button_3767"/>
              <p:cNvSpPr>
                <a:spLocks noChangeAspect="1"/>
              </p:cNvSpPr>
              <p:nvPr/>
            </p:nvSpPr>
            <p:spPr bwMode="auto">
              <a:xfrm>
                <a:off x="1864795" y="9218665"/>
                <a:ext cx="609685" cy="608664"/>
              </a:xfrm>
              <a:custGeom>
                <a:avLst/>
                <a:gdLst>
                  <a:gd name="connsiteX0" fmla="*/ 243096 w 493948"/>
                  <a:gd name="connsiteY0" fmla="*/ 100856 h 493121"/>
                  <a:gd name="connsiteX1" fmla="*/ 336149 w 493948"/>
                  <a:gd name="connsiteY1" fmla="*/ 170533 h 493121"/>
                  <a:gd name="connsiteX2" fmla="*/ 284453 w 493948"/>
                  <a:gd name="connsiteY2" fmla="*/ 235048 h 493121"/>
                  <a:gd name="connsiteX3" fmla="*/ 343903 w 493948"/>
                  <a:gd name="connsiteY3" fmla="*/ 302144 h 493121"/>
                  <a:gd name="connsiteX4" fmla="*/ 232757 w 493948"/>
                  <a:gd name="connsiteY4" fmla="*/ 387304 h 493121"/>
                  <a:gd name="connsiteX5" fmla="*/ 150044 w 493948"/>
                  <a:gd name="connsiteY5" fmla="*/ 366659 h 493121"/>
                  <a:gd name="connsiteX6" fmla="*/ 162968 w 493948"/>
                  <a:gd name="connsiteY6" fmla="*/ 320208 h 493121"/>
                  <a:gd name="connsiteX7" fmla="*/ 227588 w 493948"/>
                  <a:gd name="connsiteY7" fmla="*/ 335692 h 493121"/>
                  <a:gd name="connsiteX8" fmla="*/ 276699 w 493948"/>
                  <a:gd name="connsiteY8" fmla="*/ 299563 h 493121"/>
                  <a:gd name="connsiteX9" fmla="*/ 222418 w 493948"/>
                  <a:gd name="connsiteY9" fmla="*/ 260854 h 493121"/>
                  <a:gd name="connsiteX10" fmla="*/ 196570 w 493948"/>
                  <a:gd name="connsiteY10" fmla="*/ 260854 h 493121"/>
                  <a:gd name="connsiteX11" fmla="*/ 196570 w 493948"/>
                  <a:gd name="connsiteY11" fmla="*/ 214403 h 493121"/>
                  <a:gd name="connsiteX12" fmla="*/ 219833 w 493948"/>
                  <a:gd name="connsiteY12" fmla="*/ 214403 h 493121"/>
                  <a:gd name="connsiteX13" fmla="*/ 271529 w 493948"/>
                  <a:gd name="connsiteY13" fmla="*/ 180855 h 493121"/>
                  <a:gd name="connsiteX14" fmla="*/ 230172 w 493948"/>
                  <a:gd name="connsiteY14" fmla="*/ 152468 h 493121"/>
                  <a:gd name="connsiteX15" fmla="*/ 170722 w 493948"/>
                  <a:gd name="connsiteY15" fmla="*/ 170533 h 493121"/>
                  <a:gd name="connsiteX16" fmla="*/ 157798 w 493948"/>
                  <a:gd name="connsiteY16" fmla="*/ 121501 h 493121"/>
                  <a:gd name="connsiteX17" fmla="*/ 243096 w 493948"/>
                  <a:gd name="connsiteY17" fmla="*/ 100856 h 493121"/>
                  <a:gd name="connsiteX18" fmla="*/ 41378 w 493948"/>
                  <a:gd name="connsiteY18" fmla="*/ 36145 h 493121"/>
                  <a:gd name="connsiteX19" fmla="*/ 36206 w 493948"/>
                  <a:gd name="connsiteY19" fmla="*/ 41309 h 493121"/>
                  <a:gd name="connsiteX20" fmla="*/ 36206 w 493948"/>
                  <a:gd name="connsiteY20" fmla="*/ 451812 h 493121"/>
                  <a:gd name="connsiteX21" fmla="*/ 41378 w 493948"/>
                  <a:gd name="connsiteY21" fmla="*/ 456976 h 493121"/>
                  <a:gd name="connsiteX22" fmla="*/ 452570 w 493948"/>
                  <a:gd name="connsiteY22" fmla="*/ 456976 h 493121"/>
                  <a:gd name="connsiteX23" fmla="*/ 457742 w 493948"/>
                  <a:gd name="connsiteY23" fmla="*/ 451812 h 493121"/>
                  <a:gd name="connsiteX24" fmla="*/ 457742 w 493948"/>
                  <a:gd name="connsiteY24" fmla="*/ 41309 h 493121"/>
                  <a:gd name="connsiteX25" fmla="*/ 452570 w 493948"/>
                  <a:gd name="connsiteY25" fmla="*/ 36145 h 493121"/>
                  <a:gd name="connsiteX26" fmla="*/ 41378 w 493948"/>
                  <a:gd name="connsiteY26" fmla="*/ 0 h 493121"/>
                  <a:gd name="connsiteX27" fmla="*/ 452570 w 493948"/>
                  <a:gd name="connsiteY27" fmla="*/ 0 h 493121"/>
                  <a:gd name="connsiteX28" fmla="*/ 493948 w 493948"/>
                  <a:gd name="connsiteY28" fmla="*/ 41309 h 493121"/>
                  <a:gd name="connsiteX29" fmla="*/ 493948 w 493948"/>
                  <a:gd name="connsiteY29" fmla="*/ 451812 h 493121"/>
                  <a:gd name="connsiteX30" fmla="*/ 452570 w 493948"/>
                  <a:gd name="connsiteY30" fmla="*/ 493121 h 493121"/>
                  <a:gd name="connsiteX31" fmla="*/ 41378 w 493948"/>
                  <a:gd name="connsiteY31" fmla="*/ 493121 h 493121"/>
                  <a:gd name="connsiteX32" fmla="*/ 0 w 493948"/>
                  <a:gd name="connsiteY32" fmla="*/ 451812 h 493121"/>
                  <a:gd name="connsiteX33" fmla="*/ 0 w 493948"/>
                  <a:gd name="connsiteY33" fmla="*/ 41309 h 493121"/>
                  <a:gd name="connsiteX34" fmla="*/ 41378 w 493948"/>
                  <a:gd name="connsiteY34" fmla="*/ 0 h 49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93948" h="493121">
                    <a:moveTo>
                      <a:pt x="243096" y="100856"/>
                    </a:moveTo>
                    <a:cubicBezTo>
                      <a:pt x="302546" y="100856"/>
                      <a:pt x="336149" y="131823"/>
                      <a:pt x="336149" y="170533"/>
                    </a:cubicBezTo>
                    <a:cubicBezTo>
                      <a:pt x="336149" y="198919"/>
                      <a:pt x="318055" y="222145"/>
                      <a:pt x="284453" y="235048"/>
                    </a:cubicBezTo>
                    <a:cubicBezTo>
                      <a:pt x="318055" y="242790"/>
                      <a:pt x="343903" y="266015"/>
                      <a:pt x="343903" y="302144"/>
                    </a:cubicBezTo>
                    <a:cubicBezTo>
                      <a:pt x="343903" y="351175"/>
                      <a:pt x="302546" y="387304"/>
                      <a:pt x="232757" y="387304"/>
                    </a:cubicBezTo>
                    <a:cubicBezTo>
                      <a:pt x="196570" y="387304"/>
                      <a:pt x="165553" y="376982"/>
                      <a:pt x="150044" y="366659"/>
                    </a:cubicBezTo>
                    <a:lnTo>
                      <a:pt x="162968" y="320208"/>
                    </a:lnTo>
                    <a:cubicBezTo>
                      <a:pt x="175892" y="325369"/>
                      <a:pt x="201740" y="335692"/>
                      <a:pt x="227588" y="335692"/>
                    </a:cubicBezTo>
                    <a:cubicBezTo>
                      <a:pt x="261190" y="335692"/>
                      <a:pt x="276699" y="320208"/>
                      <a:pt x="276699" y="299563"/>
                    </a:cubicBezTo>
                    <a:cubicBezTo>
                      <a:pt x="276699" y="271176"/>
                      <a:pt x="250851" y="260854"/>
                      <a:pt x="222418" y="260854"/>
                    </a:cubicBezTo>
                    <a:lnTo>
                      <a:pt x="196570" y="260854"/>
                    </a:lnTo>
                    <a:lnTo>
                      <a:pt x="196570" y="214403"/>
                    </a:lnTo>
                    <a:lnTo>
                      <a:pt x="219833" y="214403"/>
                    </a:lnTo>
                    <a:cubicBezTo>
                      <a:pt x="243096" y="211822"/>
                      <a:pt x="271529" y="204081"/>
                      <a:pt x="271529" y="180855"/>
                    </a:cubicBezTo>
                    <a:cubicBezTo>
                      <a:pt x="271529" y="165371"/>
                      <a:pt x="256020" y="152468"/>
                      <a:pt x="230172" y="152468"/>
                    </a:cubicBezTo>
                    <a:cubicBezTo>
                      <a:pt x="206909" y="152468"/>
                      <a:pt x="183646" y="162791"/>
                      <a:pt x="170722" y="170533"/>
                    </a:cubicBezTo>
                    <a:lnTo>
                      <a:pt x="157798" y="121501"/>
                    </a:lnTo>
                    <a:cubicBezTo>
                      <a:pt x="175892" y="111178"/>
                      <a:pt x="209494" y="100856"/>
                      <a:pt x="243096" y="100856"/>
                    </a:cubicBezTo>
                    <a:close/>
                    <a:moveTo>
                      <a:pt x="41378" y="36145"/>
                    </a:moveTo>
                    <a:cubicBezTo>
                      <a:pt x="38792" y="36145"/>
                      <a:pt x="36206" y="38727"/>
                      <a:pt x="36206" y="41309"/>
                    </a:cubicBezTo>
                    <a:lnTo>
                      <a:pt x="36206" y="451812"/>
                    </a:lnTo>
                    <a:cubicBezTo>
                      <a:pt x="36206" y="454394"/>
                      <a:pt x="38792" y="456976"/>
                      <a:pt x="41378" y="456976"/>
                    </a:cubicBezTo>
                    <a:lnTo>
                      <a:pt x="452570" y="456976"/>
                    </a:lnTo>
                    <a:cubicBezTo>
                      <a:pt x="455156" y="456976"/>
                      <a:pt x="457742" y="454394"/>
                      <a:pt x="457742" y="451812"/>
                    </a:cubicBezTo>
                    <a:lnTo>
                      <a:pt x="457742" y="41309"/>
                    </a:lnTo>
                    <a:cubicBezTo>
                      <a:pt x="457742" y="38727"/>
                      <a:pt x="455156" y="36145"/>
                      <a:pt x="452570" y="36145"/>
                    </a:cubicBezTo>
                    <a:close/>
                    <a:moveTo>
                      <a:pt x="41378" y="0"/>
                    </a:moveTo>
                    <a:lnTo>
                      <a:pt x="452570" y="0"/>
                    </a:lnTo>
                    <a:cubicBezTo>
                      <a:pt x="475845" y="0"/>
                      <a:pt x="493948" y="18073"/>
                      <a:pt x="493948" y="41309"/>
                    </a:cubicBezTo>
                    <a:lnTo>
                      <a:pt x="493948" y="451812"/>
                    </a:lnTo>
                    <a:cubicBezTo>
                      <a:pt x="493948" y="475049"/>
                      <a:pt x="475845" y="493121"/>
                      <a:pt x="452570" y="493121"/>
                    </a:cubicBezTo>
                    <a:lnTo>
                      <a:pt x="41378" y="493121"/>
                    </a:lnTo>
                    <a:cubicBezTo>
                      <a:pt x="18103" y="493121"/>
                      <a:pt x="0" y="475049"/>
                      <a:pt x="0" y="451812"/>
                    </a:cubicBezTo>
                    <a:lnTo>
                      <a:pt x="0" y="41309"/>
                    </a:lnTo>
                    <a:cubicBezTo>
                      <a:pt x="0" y="18073"/>
                      <a:pt x="18103" y="0"/>
                      <a:pt x="41378" y="0"/>
                    </a:cubicBezTo>
                    <a:close/>
                  </a:path>
                </a:pathLst>
              </a:custGeom>
              <a:solidFill>
                <a:schemeClr val="accent1"/>
              </a:solidFill>
              <a:ln>
                <a:noFill/>
              </a:ln>
            </p:spPr>
          </p:sp>
        </p:grpSp>
        <p:grpSp>
          <p:nvGrpSpPr>
            <p:cNvPr id="25" name="组合 24"/>
            <p:cNvGrpSpPr/>
            <p:nvPr/>
          </p:nvGrpSpPr>
          <p:grpSpPr>
            <a:xfrm>
              <a:off x="1864795" y="5179498"/>
              <a:ext cx="12939897" cy="1008668"/>
              <a:chOff x="1864795" y="5179498"/>
              <a:chExt cx="12939897" cy="1008668"/>
            </a:xfrm>
          </p:grpSpPr>
          <p:sp>
            <p:nvSpPr>
              <p:cNvPr id="57" name="number-one_1474"/>
              <p:cNvSpPr>
                <a:spLocks noChangeAspect="1"/>
              </p:cNvSpPr>
              <p:nvPr/>
            </p:nvSpPr>
            <p:spPr bwMode="auto">
              <a:xfrm>
                <a:off x="1864795" y="5323716"/>
                <a:ext cx="609685" cy="608617"/>
              </a:xfrm>
              <a:custGeom>
                <a:avLst/>
                <a:gdLst>
                  <a:gd name="connsiteX0" fmla="*/ 286553 w 590374"/>
                  <a:gd name="connsiteY0" fmla="*/ 124834 h 589340"/>
                  <a:gd name="connsiteX1" fmla="*/ 357604 w 590374"/>
                  <a:gd name="connsiteY1" fmla="*/ 124834 h 589340"/>
                  <a:gd name="connsiteX2" fmla="*/ 357604 w 590374"/>
                  <a:gd name="connsiteY2" fmla="*/ 488301 h 589340"/>
                  <a:gd name="connsiteX3" fmla="*/ 275788 w 590374"/>
                  <a:gd name="connsiteY3" fmla="*/ 488301 h 589340"/>
                  <a:gd name="connsiteX4" fmla="*/ 275788 w 590374"/>
                  <a:gd name="connsiteY4" fmla="*/ 200108 h 589340"/>
                  <a:gd name="connsiteX5" fmla="*/ 273635 w 590374"/>
                  <a:gd name="connsiteY5" fmla="*/ 200108 h 589340"/>
                  <a:gd name="connsiteX6" fmla="*/ 204737 w 590374"/>
                  <a:gd name="connsiteY6" fmla="*/ 232369 h 589340"/>
                  <a:gd name="connsiteX7" fmla="*/ 189665 w 590374"/>
                  <a:gd name="connsiteY7" fmla="*/ 169999 h 589340"/>
                  <a:gd name="connsiteX8" fmla="*/ 51711 w 590374"/>
                  <a:gd name="connsiteY8" fmla="*/ 43017 h 589340"/>
                  <a:gd name="connsiteX9" fmla="*/ 43093 w 590374"/>
                  <a:gd name="connsiteY9" fmla="*/ 51621 h 589340"/>
                  <a:gd name="connsiteX10" fmla="*/ 43093 w 590374"/>
                  <a:gd name="connsiteY10" fmla="*/ 537719 h 589340"/>
                  <a:gd name="connsiteX11" fmla="*/ 51711 w 590374"/>
                  <a:gd name="connsiteY11" fmla="*/ 546323 h 589340"/>
                  <a:gd name="connsiteX12" fmla="*/ 538663 w 590374"/>
                  <a:gd name="connsiteY12" fmla="*/ 546323 h 589340"/>
                  <a:gd name="connsiteX13" fmla="*/ 547281 w 590374"/>
                  <a:gd name="connsiteY13" fmla="*/ 537719 h 589340"/>
                  <a:gd name="connsiteX14" fmla="*/ 547281 w 590374"/>
                  <a:gd name="connsiteY14" fmla="*/ 51621 h 589340"/>
                  <a:gd name="connsiteX15" fmla="*/ 538663 w 590374"/>
                  <a:gd name="connsiteY15" fmla="*/ 43017 h 589340"/>
                  <a:gd name="connsiteX16" fmla="*/ 51711 w 590374"/>
                  <a:gd name="connsiteY16" fmla="*/ 0 h 589340"/>
                  <a:gd name="connsiteX17" fmla="*/ 538663 w 590374"/>
                  <a:gd name="connsiteY17" fmla="*/ 0 h 589340"/>
                  <a:gd name="connsiteX18" fmla="*/ 590374 w 590374"/>
                  <a:gd name="connsiteY18" fmla="*/ 51621 h 589340"/>
                  <a:gd name="connsiteX19" fmla="*/ 590374 w 590374"/>
                  <a:gd name="connsiteY19" fmla="*/ 537719 h 589340"/>
                  <a:gd name="connsiteX20" fmla="*/ 538663 w 590374"/>
                  <a:gd name="connsiteY20" fmla="*/ 589340 h 589340"/>
                  <a:gd name="connsiteX21" fmla="*/ 51711 w 590374"/>
                  <a:gd name="connsiteY21" fmla="*/ 589340 h 589340"/>
                  <a:gd name="connsiteX22" fmla="*/ 0 w 590374"/>
                  <a:gd name="connsiteY22" fmla="*/ 537719 h 589340"/>
                  <a:gd name="connsiteX23" fmla="*/ 0 w 590374"/>
                  <a:gd name="connsiteY23" fmla="*/ 51621 h 589340"/>
                  <a:gd name="connsiteX24" fmla="*/ 51711 w 590374"/>
                  <a:gd name="connsiteY24" fmla="*/ 0 h 58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0374" h="589340">
                    <a:moveTo>
                      <a:pt x="286553" y="124834"/>
                    </a:moveTo>
                    <a:lnTo>
                      <a:pt x="357604" y="124834"/>
                    </a:lnTo>
                    <a:lnTo>
                      <a:pt x="357604" y="488301"/>
                    </a:lnTo>
                    <a:lnTo>
                      <a:pt x="275788" y="488301"/>
                    </a:lnTo>
                    <a:lnTo>
                      <a:pt x="275788" y="200108"/>
                    </a:lnTo>
                    <a:lnTo>
                      <a:pt x="273635" y="200108"/>
                    </a:lnTo>
                    <a:lnTo>
                      <a:pt x="204737" y="232369"/>
                    </a:lnTo>
                    <a:lnTo>
                      <a:pt x="189665" y="169999"/>
                    </a:lnTo>
                    <a:close/>
                    <a:moveTo>
                      <a:pt x="51711" y="43017"/>
                    </a:moveTo>
                    <a:cubicBezTo>
                      <a:pt x="47402" y="43017"/>
                      <a:pt x="43093" y="47319"/>
                      <a:pt x="43093" y="51621"/>
                    </a:cubicBezTo>
                    <a:lnTo>
                      <a:pt x="43093" y="537719"/>
                    </a:lnTo>
                    <a:cubicBezTo>
                      <a:pt x="43093" y="542021"/>
                      <a:pt x="47402" y="546323"/>
                      <a:pt x="51711" y="546323"/>
                    </a:cubicBezTo>
                    <a:lnTo>
                      <a:pt x="538663" y="546323"/>
                    </a:lnTo>
                    <a:cubicBezTo>
                      <a:pt x="542972" y="546323"/>
                      <a:pt x="547281" y="542021"/>
                      <a:pt x="547281" y="537719"/>
                    </a:cubicBezTo>
                    <a:cubicBezTo>
                      <a:pt x="547281" y="537719"/>
                      <a:pt x="547281" y="51621"/>
                      <a:pt x="547281" y="51621"/>
                    </a:cubicBezTo>
                    <a:cubicBezTo>
                      <a:pt x="547281" y="47319"/>
                      <a:pt x="542972" y="43017"/>
                      <a:pt x="538663" y="43017"/>
                    </a:cubicBezTo>
                    <a:close/>
                    <a:moveTo>
                      <a:pt x="51711" y="0"/>
                    </a:moveTo>
                    <a:lnTo>
                      <a:pt x="538663" y="0"/>
                    </a:lnTo>
                    <a:cubicBezTo>
                      <a:pt x="566673" y="0"/>
                      <a:pt x="590374" y="23659"/>
                      <a:pt x="590374" y="51621"/>
                    </a:cubicBezTo>
                    <a:lnTo>
                      <a:pt x="590374" y="537719"/>
                    </a:lnTo>
                    <a:cubicBezTo>
                      <a:pt x="590374" y="565681"/>
                      <a:pt x="566673" y="589340"/>
                      <a:pt x="538663" y="589340"/>
                    </a:cubicBezTo>
                    <a:lnTo>
                      <a:pt x="51711" y="589340"/>
                    </a:lnTo>
                    <a:cubicBezTo>
                      <a:pt x="23701" y="589340"/>
                      <a:pt x="0" y="565681"/>
                      <a:pt x="0" y="537719"/>
                    </a:cubicBezTo>
                    <a:lnTo>
                      <a:pt x="0" y="51621"/>
                    </a:lnTo>
                    <a:cubicBezTo>
                      <a:pt x="0" y="23659"/>
                      <a:pt x="23701" y="0"/>
                      <a:pt x="51711" y="0"/>
                    </a:cubicBezTo>
                    <a:close/>
                  </a:path>
                </a:pathLst>
              </a:custGeom>
              <a:solidFill>
                <a:schemeClr val="accent1"/>
              </a:solidFill>
              <a:ln>
                <a:noFill/>
              </a:ln>
            </p:spPr>
          </p:sp>
          <p:sp>
            <p:nvSpPr>
              <p:cNvPr id="12" name="矩形 11"/>
              <p:cNvSpPr/>
              <p:nvPr/>
            </p:nvSpPr>
            <p:spPr>
              <a:xfrm>
                <a:off x="2654692" y="5179498"/>
                <a:ext cx="12150000" cy="1008668"/>
              </a:xfrm>
              <a:prstGeom prst="rect">
                <a:avLst/>
              </a:prstGeom>
            </p:spPr>
            <p:txBody>
              <a:bodyPr wrap="square">
                <a:spAutoFit/>
              </a:bodyPr>
              <a:lstStyle/>
              <a:p>
                <a:pPr lvl="0">
                  <a:lnSpc>
                    <a:spcPct val="150000"/>
                  </a:lnSpc>
                  <a:buSzPct val="25000"/>
                </a:pPr>
                <a:r>
                  <a:rPr lang="zh-CN" altLang="en-US" sz="3200">
                    <a:solidFill>
                      <a:srgbClr val="000000"/>
                    </a:solidFill>
                    <a:latin typeface="思源黑体 CN Normal" panose="020B0400000000000000" charset="-122"/>
                    <a:ea typeface="思源黑体 CN Normal" panose="020B0400000000000000" charset="-122"/>
                  </a:rPr>
                  <a:t>针对在职人群的体系化培训课程。（前端方向）</a:t>
                </a:r>
                <a:endParaRPr lang="en-US" altLang="zh-CN" sz="3200">
                  <a:solidFill>
                    <a:srgbClr val="000000"/>
                  </a:solidFill>
                  <a:latin typeface="思源黑体 CN Normal" panose="020B0400000000000000" charset="-122"/>
                  <a:ea typeface="思源黑体 CN Normal" panose="020B0400000000000000" charset="-122"/>
                </a:endParaRPr>
              </a:p>
            </p:txBody>
          </p:sp>
        </p:grpSp>
        <p:grpSp>
          <p:nvGrpSpPr>
            <p:cNvPr id="14" name="组合 13"/>
            <p:cNvGrpSpPr/>
            <p:nvPr/>
          </p:nvGrpSpPr>
          <p:grpSpPr>
            <a:xfrm>
              <a:off x="1865106" y="7060439"/>
              <a:ext cx="13319688" cy="1568450"/>
              <a:chOff x="1864796" y="7260208"/>
              <a:chExt cx="13319688" cy="1568450"/>
            </a:xfrm>
          </p:grpSpPr>
          <p:sp>
            <p:nvSpPr>
              <p:cNvPr id="58" name="number-two_1634"/>
              <p:cNvSpPr>
                <a:spLocks noChangeAspect="1"/>
              </p:cNvSpPr>
              <p:nvPr/>
            </p:nvSpPr>
            <p:spPr bwMode="auto">
              <a:xfrm>
                <a:off x="1864796" y="7404434"/>
                <a:ext cx="609685" cy="608609"/>
              </a:xfrm>
              <a:custGeom>
                <a:avLst/>
                <a:gdLst>
                  <a:gd name="connsiteX0" fmla="*/ 297218 w 585891"/>
                  <a:gd name="connsiteY0" fmla="*/ 120351 h 584857"/>
                  <a:gd name="connsiteX1" fmla="*/ 417783 w 585891"/>
                  <a:gd name="connsiteY1" fmla="*/ 225749 h 584857"/>
                  <a:gd name="connsiteX2" fmla="*/ 327359 w 585891"/>
                  <a:gd name="connsiteY2" fmla="*/ 372015 h 584857"/>
                  <a:gd name="connsiteX3" fmla="*/ 295065 w 585891"/>
                  <a:gd name="connsiteY3" fmla="*/ 397826 h 584857"/>
                  <a:gd name="connsiteX4" fmla="*/ 295065 w 585891"/>
                  <a:gd name="connsiteY4" fmla="*/ 399977 h 584857"/>
                  <a:gd name="connsiteX5" fmla="*/ 422089 w 585891"/>
                  <a:gd name="connsiteY5" fmla="*/ 399977 h 584857"/>
                  <a:gd name="connsiteX6" fmla="*/ 422089 w 585891"/>
                  <a:gd name="connsiteY6" fmla="*/ 464506 h 584857"/>
                  <a:gd name="connsiteX7" fmla="*/ 183112 w 585891"/>
                  <a:gd name="connsiteY7" fmla="*/ 464506 h 584857"/>
                  <a:gd name="connsiteX8" fmla="*/ 183112 w 585891"/>
                  <a:gd name="connsiteY8" fmla="*/ 417185 h 584857"/>
                  <a:gd name="connsiteX9" fmla="*/ 226171 w 585891"/>
                  <a:gd name="connsiteY9" fmla="*/ 376317 h 584857"/>
                  <a:gd name="connsiteX10" fmla="*/ 338124 w 585891"/>
                  <a:gd name="connsiteY10" fmla="*/ 232202 h 584857"/>
                  <a:gd name="connsiteX11" fmla="*/ 282148 w 585891"/>
                  <a:gd name="connsiteY11" fmla="*/ 182729 h 584857"/>
                  <a:gd name="connsiteX12" fmla="*/ 208947 w 585891"/>
                  <a:gd name="connsiteY12" fmla="*/ 210692 h 584857"/>
                  <a:gd name="connsiteX13" fmla="*/ 185265 w 585891"/>
                  <a:gd name="connsiteY13" fmla="*/ 154767 h 584857"/>
                  <a:gd name="connsiteX14" fmla="*/ 297218 w 585891"/>
                  <a:gd name="connsiteY14" fmla="*/ 120351 h 584857"/>
                  <a:gd name="connsiteX15" fmla="*/ 49542 w 585891"/>
                  <a:gd name="connsiteY15" fmla="*/ 43004 h 584857"/>
                  <a:gd name="connsiteX16" fmla="*/ 43080 w 585891"/>
                  <a:gd name="connsiteY16" fmla="*/ 49455 h 584857"/>
                  <a:gd name="connsiteX17" fmla="*/ 43080 w 585891"/>
                  <a:gd name="connsiteY17" fmla="*/ 533252 h 584857"/>
                  <a:gd name="connsiteX18" fmla="*/ 49542 w 585891"/>
                  <a:gd name="connsiteY18" fmla="*/ 541853 h 584857"/>
                  <a:gd name="connsiteX19" fmla="*/ 534195 w 585891"/>
                  <a:gd name="connsiteY19" fmla="*/ 541853 h 584857"/>
                  <a:gd name="connsiteX20" fmla="*/ 542811 w 585891"/>
                  <a:gd name="connsiteY20" fmla="*/ 533252 h 584857"/>
                  <a:gd name="connsiteX21" fmla="*/ 542811 w 585891"/>
                  <a:gd name="connsiteY21" fmla="*/ 49455 h 584857"/>
                  <a:gd name="connsiteX22" fmla="*/ 534195 w 585891"/>
                  <a:gd name="connsiteY22" fmla="*/ 43004 h 584857"/>
                  <a:gd name="connsiteX23" fmla="*/ 49542 w 585891"/>
                  <a:gd name="connsiteY23" fmla="*/ 0 h 584857"/>
                  <a:gd name="connsiteX24" fmla="*/ 534195 w 585891"/>
                  <a:gd name="connsiteY24" fmla="*/ 0 h 584857"/>
                  <a:gd name="connsiteX25" fmla="*/ 585891 w 585891"/>
                  <a:gd name="connsiteY25" fmla="*/ 49455 h 584857"/>
                  <a:gd name="connsiteX26" fmla="*/ 585891 w 585891"/>
                  <a:gd name="connsiteY26" fmla="*/ 533252 h 584857"/>
                  <a:gd name="connsiteX27" fmla="*/ 534195 w 585891"/>
                  <a:gd name="connsiteY27" fmla="*/ 584857 h 584857"/>
                  <a:gd name="connsiteX28" fmla="*/ 49542 w 585891"/>
                  <a:gd name="connsiteY28" fmla="*/ 584857 h 584857"/>
                  <a:gd name="connsiteX29" fmla="*/ 0 w 585891"/>
                  <a:gd name="connsiteY29" fmla="*/ 533252 h 584857"/>
                  <a:gd name="connsiteX30" fmla="*/ 0 w 585891"/>
                  <a:gd name="connsiteY30" fmla="*/ 49455 h 584857"/>
                  <a:gd name="connsiteX31" fmla="*/ 49542 w 585891"/>
                  <a:gd name="connsiteY31" fmla="*/ 0 h 58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85891" h="584857">
                    <a:moveTo>
                      <a:pt x="297218" y="120351"/>
                    </a:moveTo>
                    <a:cubicBezTo>
                      <a:pt x="374724" y="120351"/>
                      <a:pt x="417783" y="163371"/>
                      <a:pt x="417783" y="225749"/>
                    </a:cubicBezTo>
                    <a:cubicBezTo>
                      <a:pt x="417783" y="283825"/>
                      <a:pt x="374724" y="328995"/>
                      <a:pt x="327359" y="372015"/>
                    </a:cubicBezTo>
                    <a:lnTo>
                      <a:pt x="295065" y="397826"/>
                    </a:lnTo>
                    <a:lnTo>
                      <a:pt x="295065" y="399977"/>
                    </a:lnTo>
                    <a:lnTo>
                      <a:pt x="422089" y="399977"/>
                    </a:lnTo>
                    <a:lnTo>
                      <a:pt x="422089" y="464506"/>
                    </a:lnTo>
                    <a:lnTo>
                      <a:pt x="183112" y="464506"/>
                    </a:lnTo>
                    <a:lnTo>
                      <a:pt x="183112" y="417185"/>
                    </a:lnTo>
                    <a:lnTo>
                      <a:pt x="226171" y="376317"/>
                    </a:lnTo>
                    <a:cubicBezTo>
                      <a:pt x="299371" y="309636"/>
                      <a:pt x="335971" y="273070"/>
                      <a:pt x="338124" y="232202"/>
                    </a:cubicBezTo>
                    <a:cubicBezTo>
                      <a:pt x="338124" y="204239"/>
                      <a:pt x="320901" y="182729"/>
                      <a:pt x="282148" y="182729"/>
                    </a:cubicBezTo>
                    <a:cubicBezTo>
                      <a:pt x="252006" y="182729"/>
                      <a:pt x="226171" y="197786"/>
                      <a:pt x="208947" y="210692"/>
                    </a:cubicBezTo>
                    <a:lnTo>
                      <a:pt x="185265" y="154767"/>
                    </a:lnTo>
                    <a:cubicBezTo>
                      <a:pt x="211100" y="135408"/>
                      <a:pt x="252006" y="120351"/>
                      <a:pt x="297218" y="120351"/>
                    </a:cubicBezTo>
                    <a:close/>
                    <a:moveTo>
                      <a:pt x="49542" y="43004"/>
                    </a:moveTo>
                    <a:cubicBezTo>
                      <a:pt x="47388" y="43004"/>
                      <a:pt x="43080" y="47304"/>
                      <a:pt x="43080" y="49455"/>
                    </a:cubicBezTo>
                    <a:lnTo>
                      <a:pt x="43080" y="533252"/>
                    </a:lnTo>
                    <a:cubicBezTo>
                      <a:pt x="43080" y="537553"/>
                      <a:pt x="47388" y="541853"/>
                      <a:pt x="49542" y="541853"/>
                    </a:cubicBezTo>
                    <a:lnTo>
                      <a:pt x="534195" y="541853"/>
                    </a:lnTo>
                    <a:cubicBezTo>
                      <a:pt x="538503" y="541853"/>
                      <a:pt x="542811" y="537553"/>
                      <a:pt x="542811" y="533252"/>
                    </a:cubicBezTo>
                    <a:lnTo>
                      <a:pt x="542811" y="49455"/>
                    </a:lnTo>
                    <a:cubicBezTo>
                      <a:pt x="542811" y="47304"/>
                      <a:pt x="538503" y="43004"/>
                      <a:pt x="534195" y="43004"/>
                    </a:cubicBezTo>
                    <a:close/>
                    <a:moveTo>
                      <a:pt x="49542" y="0"/>
                    </a:moveTo>
                    <a:lnTo>
                      <a:pt x="534195" y="0"/>
                    </a:lnTo>
                    <a:cubicBezTo>
                      <a:pt x="562197" y="0"/>
                      <a:pt x="585891" y="21502"/>
                      <a:pt x="585891" y="49455"/>
                    </a:cubicBezTo>
                    <a:lnTo>
                      <a:pt x="585891" y="533252"/>
                    </a:lnTo>
                    <a:cubicBezTo>
                      <a:pt x="585891" y="561205"/>
                      <a:pt x="562197" y="584857"/>
                      <a:pt x="534195" y="584857"/>
                    </a:cubicBezTo>
                    <a:lnTo>
                      <a:pt x="49542" y="584857"/>
                    </a:lnTo>
                    <a:cubicBezTo>
                      <a:pt x="21540" y="584857"/>
                      <a:pt x="0" y="561205"/>
                      <a:pt x="0" y="533252"/>
                    </a:cubicBezTo>
                    <a:lnTo>
                      <a:pt x="0" y="49455"/>
                    </a:lnTo>
                    <a:cubicBezTo>
                      <a:pt x="0" y="21502"/>
                      <a:pt x="21540" y="0"/>
                      <a:pt x="49542" y="0"/>
                    </a:cubicBezTo>
                    <a:close/>
                  </a:path>
                </a:pathLst>
              </a:custGeom>
              <a:solidFill>
                <a:schemeClr val="accent1"/>
              </a:solidFill>
              <a:ln>
                <a:noFill/>
              </a:ln>
            </p:spPr>
          </p:sp>
          <p:sp>
            <p:nvSpPr>
              <p:cNvPr id="60" name="矩形 59"/>
              <p:cNvSpPr/>
              <p:nvPr/>
            </p:nvSpPr>
            <p:spPr>
              <a:xfrm>
                <a:off x="2654691" y="7260208"/>
                <a:ext cx="12529793" cy="1568450"/>
              </a:xfrm>
              <a:prstGeom prst="rect">
                <a:avLst/>
              </a:prstGeom>
            </p:spPr>
            <p:txBody>
              <a:bodyPr wrap="square">
                <a:spAutoFit/>
              </a:bodyPr>
              <a:lstStyle/>
              <a:p>
                <a:pPr lvl="0">
                  <a:lnSpc>
                    <a:spcPct val="150000"/>
                  </a:lnSpc>
                  <a:buSzPct val="25000"/>
                </a:pPr>
                <a:r>
                  <a:rPr lang="zh-CN" altLang="en-US" sz="3200">
                    <a:solidFill>
                      <a:srgbClr val="000000"/>
                    </a:solidFill>
                    <a:latin typeface="思源黑体 CN Normal" panose="020B0400000000000000" charset="-122"/>
                    <a:ea typeface="思源黑体 CN Normal" panose="020B0400000000000000" charset="-122"/>
                  </a:rPr>
                  <a:t>深入讲解</a:t>
                </a:r>
                <a:r>
                  <a:rPr lang="en-US" altLang="zh-CN" sz="3200">
                    <a:solidFill>
                      <a:srgbClr val="1475B2"/>
                    </a:solidFill>
                    <a:latin typeface="思源黑体 CN Normal" panose="020B0400000000000000" charset="-122"/>
                    <a:ea typeface="思源黑体 CN Normal" panose="020B0400000000000000" charset="-122"/>
                  </a:rPr>
                  <a:t>JavaScript</a:t>
                </a:r>
                <a:r>
                  <a:rPr lang="zh-CN" altLang="en-US" sz="3200">
                    <a:solidFill>
                      <a:srgbClr val="1475B2"/>
                    </a:solidFill>
                    <a:latin typeface="思源黑体 CN Normal" panose="020B0400000000000000" charset="-122"/>
                    <a:ea typeface="思源黑体 CN Normal" panose="020B0400000000000000" charset="-122"/>
                  </a:rPr>
                  <a:t>工程化部署、前端主流框架应用以及原理、跨平台</a:t>
                </a:r>
                <a:r>
                  <a:rPr lang="en-US" altLang="zh-CN" sz="3200">
                    <a:solidFill>
                      <a:srgbClr val="1475B2"/>
                    </a:solidFill>
                    <a:latin typeface="思源黑体 CN Normal" panose="020B0400000000000000" charset="-122"/>
                    <a:ea typeface="思源黑体 CN Normal" panose="020B0400000000000000" charset="-122"/>
                  </a:rPr>
                  <a:t>app</a:t>
                </a:r>
                <a:r>
                  <a:rPr lang="zh-CN" altLang="en-US" sz="3200">
                    <a:solidFill>
                      <a:srgbClr val="1475B2"/>
                    </a:solidFill>
                    <a:latin typeface="思源黑体 CN Normal" panose="020B0400000000000000" charset="-122"/>
                    <a:ea typeface="思源黑体 CN Normal" panose="020B0400000000000000" charset="-122"/>
                  </a:rPr>
                  <a:t>开发技术、横跨前后台全栈</a:t>
                </a:r>
                <a:r>
                  <a:rPr lang="zh-CN" altLang="en-US" sz="3200">
                    <a:solidFill>
                      <a:srgbClr val="000000"/>
                    </a:solidFill>
                    <a:latin typeface="思源黑体 CN Normal" panose="020B0400000000000000" charset="-122"/>
                    <a:ea typeface="思源黑体 CN Normal" panose="020B0400000000000000" charset="-122"/>
                  </a:rPr>
                  <a:t>技术</a:t>
                </a:r>
                <a:endParaRPr lang="en-US" altLang="zh-CN" sz="3200">
                  <a:solidFill>
                    <a:srgbClr val="000000"/>
                  </a:solidFill>
                  <a:latin typeface="思源黑体 CN Normal" panose="020B0400000000000000" charset="-122"/>
                  <a:ea typeface="思源黑体 CN Normal" panose="020B0400000000000000" charset="-122"/>
                </a:endParaRPr>
              </a:p>
            </p:txBody>
          </p:sp>
        </p:grpSp>
      </p:grpSp>
      <p:grpSp>
        <p:nvGrpSpPr>
          <p:cNvPr id="4" name="组合 3"/>
          <p:cNvGrpSpPr/>
          <p:nvPr/>
        </p:nvGrpSpPr>
        <p:grpSpPr>
          <a:xfrm>
            <a:off x="4236085" y="9045575"/>
            <a:ext cx="14086840" cy="1783080"/>
            <a:chOff x="6671" y="14245"/>
            <a:chExt cx="22184" cy="2808"/>
          </a:xfrm>
        </p:grpSpPr>
        <p:pic>
          <p:nvPicPr>
            <p:cNvPr id="63" name="Picture 2" descr="âä¸¥élogo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 y="14494"/>
              <a:ext cx="4920" cy="2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6" name="Picture 12" descr="âç½æ äºé³ä¹âçå¾çæç´¢ç»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4" y="14494"/>
              <a:ext cx="4920" cy="2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7" name="Picture 16" descr="âç½æäºâçå¾çæç´¢ç»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4" y="14245"/>
              <a:ext cx="2808" cy="28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图片 2" descr="logo30@2x.mLg9-8ou"/>
            <p:cNvPicPr>
              <a:picLocks noChangeAspect="1"/>
            </p:cNvPicPr>
            <p:nvPr/>
          </p:nvPicPr>
          <p:blipFill>
            <a:blip r:embed="rId6"/>
            <a:stretch>
              <a:fillRect/>
            </a:stretch>
          </p:blipFill>
          <p:spPr>
            <a:xfrm>
              <a:off x="23507" y="14863"/>
              <a:ext cx="5349" cy="157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t> </a:t>
            </a:r>
            <a:r>
              <a:rPr lang="zh-CN" altLang="en-US"/>
              <a:t>最新优惠动态：</a:t>
            </a:r>
            <a:r>
              <a:rPr lang="zh-CN" altLang="en-US" b="1">
                <a:solidFill>
                  <a:srgbClr val="FF0000"/>
                </a:solidFill>
                <a:latin typeface="思源黑体 CN Normal" panose="020B0400000000000000" pitchFamily="34" charset="-128"/>
                <a:ea typeface="思源黑体 CN Normal" panose="020B0400000000000000" pitchFamily="34" charset="-128"/>
                <a:cs typeface="微软雅黑" panose="020B0503020204020204" pitchFamily="34" charset="-122"/>
                <a:sym typeface="+mn-ea"/>
              </a:rPr>
              <a:t>课程本月即将开课！</a:t>
            </a:r>
          </a:p>
        </p:txBody>
      </p:sp>
      <p:sp>
        <p:nvSpPr>
          <p:cNvPr id="6" name="文本框 5"/>
          <p:cNvSpPr txBox="1"/>
          <p:nvPr/>
        </p:nvSpPr>
        <p:spPr>
          <a:xfrm>
            <a:off x="11896090" y="3006725"/>
            <a:ext cx="9422765" cy="8401685"/>
          </a:xfrm>
          <a:prstGeom prst="rect">
            <a:avLst/>
          </a:prstGeom>
          <a:noFill/>
        </p:spPr>
        <p:txBody>
          <a:bodyPr wrap="square" rtlCol="0">
            <a:spAutoFit/>
          </a:bodyPr>
          <a:lstStyle/>
          <a:p>
            <a:pPr algn="l">
              <a:lnSpc>
                <a:spcPct val="150000"/>
              </a:lnSpc>
            </a:pPr>
            <a:r>
              <a:rPr lang="zh-CN" altLang="en-US" sz="4000">
                <a:latin typeface="思源黑体 CN Normal" panose="020B0400000000000000" pitchFamily="34" charset="-128"/>
                <a:ea typeface="思源黑体 CN Normal" panose="020B0400000000000000" pitchFamily="34" charset="-128"/>
                <a:cs typeface="微软雅黑" panose="020B0503020204020204" pitchFamily="34" charset="-122"/>
                <a:sym typeface="+mn-ea"/>
              </a:rPr>
              <a:t>课程</a:t>
            </a:r>
            <a:r>
              <a:rPr lang="zh-CN" altLang="en-US" sz="4000" dirty="0">
                <a:latin typeface="思源黑体 CN Normal" panose="020B0400000000000000" pitchFamily="34" charset="-128"/>
                <a:ea typeface="思源黑体 CN Normal" panose="020B0400000000000000" pitchFamily="34" charset="-128"/>
                <a:cs typeface="微软雅黑" panose="020B0503020204020204" pitchFamily="34" charset="-122"/>
                <a:sym typeface="+mn-ea"/>
              </a:rPr>
              <a:t>原价￥</a:t>
            </a:r>
            <a:r>
              <a:rPr lang="en-US" altLang="zh-CN" sz="4000" strike="sngStrike" dirty="0">
                <a:latin typeface="思源黑体 CN Normal" panose="020B0400000000000000" pitchFamily="34" charset="-128"/>
                <a:ea typeface="思源黑体 CN Normal" panose="020B0400000000000000" pitchFamily="34" charset="-128"/>
                <a:cs typeface="微软雅黑" panose="020B0503020204020204" pitchFamily="34" charset="-122"/>
                <a:sym typeface="+mn-ea"/>
              </a:rPr>
              <a:t>12000</a:t>
            </a:r>
            <a:r>
              <a:rPr lang="zh-CN" altLang="en-US" sz="4000" strike="sngStrike" dirty="0">
                <a:latin typeface="思源黑体 CN Normal" panose="020B0400000000000000" pitchFamily="34" charset="-128"/>
                <a:ea typeface="思源黑体 CN Normal" panose="020B0400000000000000" pitchFamily="34" charset="-128"/>
                <a:cs typeface="微软雅黑" panose="020B0503020204020204" pitchFamily="34" charset="-122"/>
                <a:sym typeface="+mn-ea"/>
              </a:rPr>
              <a:t>元</a:t>
            </a:r>
            <a:r>
              <a:rPr lang="zh-CN" altLang="zh-CN" sz="4000" dirty="0">
                <a:latin typeface="思源黑体 CN Normal" panose="020B0400000000000000" pitchFamily="34" charset="-128"/>
                <a:ea typeface="思源黑体 CN Normal" panose="020B0400000000000000" pitchFamily="34" charset="-128"/>
                <a:cs typeface="微软雅黑" panose="020B0503020204020204" pitchFamily="34" charset="-122"/>
                <a:sym typeface="+mn-ea"/>
              </a:rPr>
              <a:t>，</a:t>
            </a:r>
            <a:r>
              <a:rPr lang="zh-CN" altLang="zh-CN" sz="4000">
                <a:latin typeface="思源黑体 CN Normal" panose="020B0400000000000000" pitchFamily="34" charset="-128"/>
                <a:ea typeface="思源黑体 CN Normal" panose="020B0400000000000000" pitchFamily="34" charset="-128"/>
                <a:cs typeface="微软雅黑" panose="020B0503020204020204" pitchFamily="34" charset="-122"/>
                <a:sym typeface="+mn-ea"/>
              </a:rPr>
              <a:t>特惠价</a:t>
            </a:r>
            <a:r>
              <a:rPr lang="zh-CN" altLang="en-US" sz="4000">
                <a:latin typeface="思源黑体 CN Normal" panose="020B0400000000000000" pitchFamily="34" charset="-128"/>
                <a:ea typeface="思源黑体 CN Normal" panose="020B0400000000000000" pitchFamily="34" charset="-128"/>
                <a:cs typeface="微软雅黑" panose="020B0503020204020204" pitchFamily="34" charset="-122"/>
                <a:sym typeface="+mn-ea"/>
              </a:rPr>
              <a:t>￥</a:t>
            </a:r>
            <a:r>
              <a:rPr lang="en-US" altLang="zh-CN" sz="4000">
                <a:latin typeface="思源黑体 CN Normal" panose="020B0400000000000000" pitchFamily="34" charset="-128"/>
                <a:ea typeface="思源黑体 CN Normal" panose="020B0400000000000000" pitchFamily="34" charset="-128"/>
                <a:cs typeface="微软雅黑" panose="020B0503020204020204" pitchFamily="34" charset="-122"/>
                <a:sym typeface="+mn-ea"/>
              </a:rPr>
              <a:t>7099</a:t>
            </a:r>
            <a:r>
              <a:rPr lang="zh-CN" altLang="en-US" sz="4000">
                <a:latin typeface="思源黑体 CN Normal" panose="020B0400000000000000" pitchFamily="34" charset="-128"/>
                <a:ea typeface="思源黑体 CN Normal" panose="020B0400000000000000" pitchFamily="34" charset="-128"/>
                <a:cs typeface="微软雅黑" panose="020B0503020204020204" pitchFamily="34" charset="-122"/>
                <a:sym typeface="+mn-ea"/>
              </a:rPr>
              <a:t>元</a:t>
            </a:r>
            <a:endParaRPr lang="zh-CN" altLang="en-US" sz="4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pP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sym typeface="+mn-ea"/>
              </a:rPr>
              <a:t>今晚，放出</a:t>
            </a:r>
            <a:r>
              <a:rPr lang="en-US" altLang="zh-CN" sz="4000" dirty="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4000" b="1" dirty="0">
                <a:latin typeface="微软雅黑" panose="020B0503020204020204" pitchFamily="34" charset="-122"/>
                <a:ea typeface="微软雅黑" panose="020B0503020204020204" pitchFamily="34" charset="-122"/>
                <a:cs typeface="微软雅黑" panose="020B0503020204020204" pitchFamily="34" charset="-122"/>
                <a:sym typeface="+mn-ea"/>
              </a:rPr>
              <a:t>张面值500元</a:t>
            </a: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sym typeface="+mn-ea"/>
              </a:rPr>
              <a:t>的抵扣券</a:t>
            </a:r>
            <a:r>
              <a:rPr lang="en-US" altLang="zh-CN" sz="4000"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sym typeface="+mn-ea"/>
              </a:rPr>
              <a:t>期花呗免息优惠券</a:t>
            </a:r>
          </a:p>
          <a:p>
            <a:pPr algn="l">
              <a:lnSpc>
                <a:spcPct val="150000"/>
              </a:lnSpc>
            </a:pP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sym typeface="+mn-ea"/>
              </a:rPr>
              <a:t>先到先得</a:t>
            </a:r>
            <a:endParaRPr lang="zh-CN" altLang="en-US" sz="4000" dirty="0">
              <a:solidFill>
                <a:srgbClr val="FF0000"/>
              </a:solidFill>
            </a:endParaRPr>
          </a:p>
          <a:p>
            <a:pPr algn="l">
              <a:lnSpc>
                <a:spcPct val="150000"/>
              </a:lnSpc>
            </a:pPr>
            <a:r>
              <a:rPr lang="en-US" altLang="zh-CN" sz="4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PS</a:t>
            </a:r>
            <a:r>
              <a:rPr lang="zh-CN" altLang="en-US" sz="4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4000" b="1" dirty="0">
                <a:solidFill>
                  <a:srgbClr val="FF0000"/>
                </a:solidFill>
                <a:latin typeface="思源黑体 CN Normal" panose="020B0400000000000000" pitchFamily="34" charset="-128"/>
                <a:ea typeface="思源黑体 CN Normal" panose="020B0400000000000000" pitchFamily="34" charset="-128"/>
                <a:cs typeface="微软雅黑" panose="020B0503020204020204" pitchFamily="34" charset="-122"/>
                <a:sym typeface="+mn-ea"/>
              </a:rPr>
              <a:t>【前端高级开发工程师】火热报名中！</a:t>
            </a:r>
            <a:r>
              <a:rPr lang="zh-CN" altLang="en-US" sz="4000" b="1">
                <a:solidFill>
                  <a:srgbClr val="FF0000"/>
                </a:solidFill>
                <a:latin typeface="思源黑体 CN Normal" panose="020B0400000000000000" pitchFamily="34" charset="-128"/>
                <a:ea typeface="思源黑体 CN Normal" panose="020B0400000000000000" pitchFamily="34" charset="-128"/>
                <a:cs typeface="微软雅黑" panose="020B0503020204020204" pitchFamily="34" charset="-122"/>
                <a:sym typeface="+mn-ea"/>
              </a:rPr>
              <a:t>课程本月即将开课</a:t>
            </a:r>
            <a:r>
              <a:rPr lang="en-US" altLang="zh-CN" sz="4000" b="1">
                <a:solidFill>
                  <a:srgbClr val="FF0000"/>
                </a:solidFill>
                <a:latin typeface="思源黑体 CN Normal" panose="020B0400000000000000" pitchFamily="34" charset="-128"/>
                <a:ea typeface="思源黑体 CN Normal" panose="020B0400000000000000" pitchFamily="34" charset="-128"/>
                <a:cs typeface="微软雅黑" panose="020B0503020204020204" pitchFamily="34" charset="-122"/>
                <a:sym typeface="+mn-ea"/>
              </a:rPr>
              <a:t>,</a:t>
            </a:r>
            <a:r>
              <a:rPr lang="zh-CN" altLang="en-US" sz="4000" b="1">
                <a:solidFill>
                  <a:srgbClr val="FF0000"/>
                </a:solidFill>
                <a:latin typeface="思源黑体 CN Normal" panose="020B0400000000000000" pitchFamily="34" charset="-128"/>
                <a:ea typeface="思源黑体 CN Normal" panose="020B0400000000000000" pitchFamily="34" charset="-128"/>
                <a:cs typeface="微软雅黑" panose="020B0503020204020204" pitchFamily="34" charset="-122"/>
                <a:sym typeface="+mn-ea"/>
              </a:rPr>
              <a:t>快快报名加入吧</a:t>
            </a:r>
            <a:endParaRPr lang="zh-CN" altLang="en-US" sz="4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pP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sym typeface="+mn-ea"/>
              </a:rPr>
              <a:t>使用截止时间：今晚 </a:t>
            </a:r>
            <a:r>
              <a:rPr lang="en-US" altLang="zh-CN" sz="4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23:59</a:t>
            </a:r>
            <a:endParaRPr lang="zh-CN" altLang="en-US" sz="4000" dirty="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pPr>
            <a:endParaRPr lang="zh-CN" altLang="en-US" sz="4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pPr>
            <a:endParaRPr lang="zh-CN" altLang="en-US" sz="4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 name="图片 3"/>
          <p:cNvPicPr>
            <a:picLocks noChangeAspect="1"/>
          </p:cNvPicPr>
          <p:nvPr/>
        </p:nvPicPr>
        <p:blipFill>
          <a:blip r:embed="rId3"/>
          <a:stretch>
            <a:fillRect/>
          </a:stretch>
        </p:blipFill>
        <p:spPr>
          <a:xfrm>
            <a:off x="1248410" y="3313430"/>
            <a:ext cx="9610725" cy="63341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t> </a:t>
            </a:r>
            <a:r>
              <a:rPr lang="zh-CN" altLang="en-US"/>
              <a:t>学习方式（</a:t>
            </a:r>
            <a:r>
              <a:rPr lang="en-US" altLang="zh-CN"/>
              <a:t>10</a:t>
            </a:r>
            <a:r>
              <a:rPr lang="zh-CN" altLang="en-US"/>
              <a:t>重保障）</a:t>
            </a:r>
            <a:endParaRPr lang="en-US"/>
          </a:p>
        </p:txBody>
      </p:sp>
      <p:grpSp>
        <p:nvGrpSpPr>
          <p:cNvPr id="11" name="组合 10"/>
          <p:cNvGrpSpPr/>
          <p:nvPr/>
        </p:nvGrpSpPr>
        <p:grpSpPr>
          <a:xfrm>
            <a:off x="880608" y="2115176"/>
            <a:ext cx="16920001" cy="1396916"/>
            <a:chOff x="2294693" y="2295176"/>
            <a:chExt cx="16920001" cy="1610739"/>
          </a:xfrm>
        </p:grpSpPr>
        <p:sp>
          <p:nvSpPr>
            <p:cNvPr id="9" name="矩形 8"/>
            <p:cNvSpPr/>
            <p:nvPr/>
          </p:nvSpPr>
          <p:spPr>
            <a:xfrm>
              <a:off x="2294694" y="2633588"/>
              <a:ext cx="16920000" cy="1272327"/>
            </a:xfrm>
            <a:prstGeom prst="rect">
              <a:avLst/>
            </a:prstGeom>
            <a:solidFill>
              <a:schemeClr val="bg1">
                <a:lumMod val="9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2800">
                <a:solidFill>
                  <a:schemeClr val="tx1">
                    <a:lumMod val="65000"/>
                    <a:lumOff val="35000"/>
                  </a:schemeClr>
                </a:solidFill>
                <a:latin typeface="思源黑体 CN Normal" panose="020B0400000000000000" charset="-122"/>
                <a:ea typeface="思源黑体 CN Normal" panose="020B0400000000000000" charset="-122"/>
              </a:endParaRPr>
            </a:p>
            <a:p>
              <a:r>
                <a:rPr lang="zh-CN" altLang="en-US" sz="2800">
                  <a:solidFill>
                    <a:schemeClr val="tx1">
                      <a:lumMod val="65000"/>
                      <a:lumOff val="35000"/>
                    </a:schemeClr>
                  </a:solidFill>
                  <a:latin typeface="思源黑体 CN Normal" panose="020B0400000000000000" charset="-122"/>
                  <a:ea typeface="思源黑体 CN Normal" panose="020B0400000000000000" charset="-122"/>
                </a:rPr>
                <a:t>每位学者在入学后，如有需要，专业的老师为你制定学习计划，指导学习时间的安排等等</a:t>
              </a:r>
              <a:endParaRPr lang="en-US" sz="280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10" name="矩形 9"/>
            <p:cNvSpPr/>
            <p:nvPr/>
          </p:nvSpPr>
          <p:spPr>
            <a:xfrm>
              <a:off x="2294693" y="2295176"/>
              <a:ext cx="2539085" cy="674545"/>
            </a:xfrm>
            <a:prstGeom prst="rect">
              <a:avLst/>
            </a:prstGeom>
            <a:solidFill>
              <a:srgbClr val="1475B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2800">
                  <a:latin typeface="思源黑体 CN Normal" panose="020B0400000000000000" charset="-122"/>
                  <a:ea typeface="思源黑体 CN Normal" panose="020B0400000000000000" charset="-122"/>
                </a:rPr>
                <a:t>① 学习计划</a:t>
              </a:r>
              <a:endParaRPr lang="en-US" sz="2800">
                <a:latin typeface="思源黑体 CN Normal" panose="020B0400000000000000" charset="-122"/>
                <a:ea typeface="思源黑体 CN Normal" panose="020B0400000000000000" charset="-122"/>
              </a:endParaRPr>
            </a:p>
          </p:txBody>
        </p:sp>
      </p:grpSp>
      <p:grpSp>
        <p:nvGrpSpPr>
          <p:cNvPr id="29" name="组合 28"/>
          <p:cNvGrpSpPr/>
          <p:nvPr/>
        </p:nvGrpSpPr>
        <p:grpSpPr>
          <a:xfrm>
            <a:off x="880608" y="4050175"/>
            <a:ext cx="16920001" cy="1396916"/>
            <a:chOff x="2294693" y="2295176"/>
            <a:chExt cx="16920001" cy="1610739"/>
          </a:xfrm>
        </p:grpSpPr>
        <p:sp>
          <p:nvSpPr>
            <p:cNvPr id="30" name="矩形 29"/>
            <p:cNvSpPr/>
            <p:nvPr/>
          </p:nvSpPr>
          <p:spPr>
            <a:xfrm>
              <a:off x="2294694" y="2633588"/>
              <a:ext cx="16920000" cy="1272327"/>
            </a:xfrm>
            <a:prstGeom prst="rect">
              <a:avLst/>
            </a:prstGeom>
            <a:solidFill>
              <a:schemeClr val="bg1">
                <a:lumMod val="9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2800">
                <a:solidFill>
                  <a:schemeClr val="tx1">
                    <a:lumMod val="65000"/>
                    <a:lumOff val="35000"/>
                  </a:schemeClr>
                </a:solidFill>
                <a:latin typeface="思源黑体 CN Normal" panose="020B0400000000000000" charset="-122"/>
                <a:ea typeface="思源黑体 CN Normal" panose="020B0400000000000000" charset="-122"/>
              </a:endParaRPr>
            </a:p>
            <a:p>
              <a:r>
                <a:rPr lang="zh-CN" altLang="en-US" sz="2800">
                  <a:solidFill>
                    <a:schemeClr val="tx1">
                      <a:lumMod val="65000"/>
                      <a:lumOff val="35000"/>
                    </a:schemeClr>
                  </a:solidFill>
                  <a:latin typeface="思源黑体 CN Normal" panose="020B0400000000000000" charset="-122"/>
                  <a:ea typeface="思源黑体 CN Normal" panose="020B0400000000000000" charset="-122"/>
                </a:rPr>
                <a:t>技术重点、难点会安排在晚上</a:t>
              </a:r>
              <a:r>
                <a:rPr lang="en-US" altLang="zh-CN" sz="2800">
                  <a:solidFill>
                    <a:schemeClr val="tx1">
                      <a:lumMod val="65000"/>
                      <a:lumOff val="35000"/>
                    </a:schemeClr>
                  </a:solidFill>
                  <a:latin typeface="思源黑体 CN Normal" panose="020B0400000000000000" charset="-122"/>
                  <a:ea typeface="思源黑体 CN Normal" panose="020B0400000000000000" charset="-122"/>
                </a:rPr>
                <a:t>8</a:t>
              </a:r>
              <a:r>
                <a:rPr lang="zh-CN" altLang="en-US" sz="2800">
                  <a:solidFill>
                    <a:schemeClr val="tx1">
                      <a:lumMod val="65000"/>
                      <a:lumOff val="35000"/>
                    </a:schemeClr>
                  </a:solidFill>
                  <a:latin typeface="思源黑体 CN Normal" panose="020B0400000000000000" charset="-122"/>
                  <a:ea typeface="思源黑体 CN Normal" panose="020B0400000000000000" charset="-122"/>
                </a:rPr>
                <a:t>点到</a:t>
              </a:r>
              <a:r>
                <a:rPr lang="en-US" altLang="zh-CN" sz="2800">
                  <a:solidFill>
                    <a:schemeClr val="tx1">
                      <a:lumMod val="65000"/>
                      <a:lumOff val="35000"/>
                    </a:schemeClr>
                  </a:solidFill>
                  <a:latin typeface="思源黑体 CN Normal" panose="020B0400000000000000" charset="-122"/>
                  <a:ea typeface="思源黑体 CN Normal" panose="020B0400000000000000" charset="-122"/>
                </a:rPr>
                <a:t>11</a:t>
              </a:r>
              <a:r>
                <a:rPr lang="zh-CN" altLang="en-US" sz="2800">
                  <a:solidFill>
                    <a:schemeClr val="tx1">
                      <a:lumMod val="65000"/>
                      <a:lumOff val="35000"/>
                    </a:schemeClr>
                  </a:solidFill>
                  <a:latin typeface="思源黑体 CN Normal" panose="020B0400000000000000" charset="-122"/>
                  <a:ea typeface="思源黑体 CN Normal" panose="020B0400000000000000" charset="-122"/>
                </a:rPr>
                <a:t>点网易云课堂直播授课，每场直播都会有回放，不必担心加班错过</a:t>
              </a:r>
              <a:endParaRPr lang="en-US" sz="280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31" name="矩形 30"/>
            <p:cNvSpPr/>
            <p:nvPr/>
          </p:nvSpPr>
          <p:spPr>
            <a:xfrm>
              <a:off x="2294693" y="2295176"/>
              <a:ext cx="2539085" cy="674545"/>
            </a:xfrm>
            <a:prstGeom prst="rect">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2800">
                  <a:latin typeface="思源黑体 CN Normal" panose="020B0400000000000000" charset="-122"/>
                  <a:ea typeface="思源黑体 CN Normal" panose="020B0400000000000000" charset="-122"/>
                </a:rPr>
                <a:t>② 直播学习</a:t>
              </a:r>
              <a:endParaRPr lang="en-US" sz="2800">
                <a:latin typeface="思源黑体 CN Normal" panose="020B0400000000000000" charset="-122"/>
                <a:ea typeface="思源黑体 CN Normal" panose="020B0400000000000000" charset="-122"/>
              </a:endParaRPr>
            </a:p>
          </p:txBody>
        </p:sp>
      </p:grpSp>
      <p:grpSp>
        <p:nvGrpSpPr>
          <p:cNvPr id="32" name="组合 31"/>
          <p:cNvGrpSpPr/>
          <p:nvPr/>
        </p:nvGrpSpPr>
        <p:grpSpPr>
          <a:xfrm>
            <a:off x="880608" y="5985174"/>
            <a:ext cx="16920001" cy="1396916"/>
            <a:chOff x="2294693" y="2295176"/>
            <a:chExt cx="16920001" cy="1610739"/>
          </a:xfrm>
        </p:grpSpPr>
        <p:sp>
          <p:nvSpPr>
            <p:cNvPr id="33" name="矩形 32"/>
            <p:cNvSpPr/>
            <p:nvPr/>
          </p:nvSpPr>
          <p:spPr>
            <a:xfrm>
              <a:off x="2294694" y="2633588"/>
              <a:ext cx="16920000" cy="1272327"/>
            </a:xfrm>
            <a:prstGeom prst="rect">
              <a:avLst/>
            </a:prstGeom>
            <a:solidFill>
              <a:schemeClr val="bg1">
                <a:lumMod val="9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2800">
                <a:solidFill>
                  <a:schemeClr val="tx1">
                    <a:lumMod val="65000"/>
                    <a:lumOff val="35000"/>
                  </a:schemeClr>
                </a:solidFill>
                <a:latin typeface="思源黑体 CN Normal" panose="020B0400000000000000" charset="-122"/>
                <a:ea typeface="思源黑体 CN Normal" panose="020B0400000000000000" charset="-122"/>
              </a:endParaRPr>
            </a:p>
            <a:p>
              <a:r>
                <a:rPr lang="zh-CN" altLang="en-US" sz="2800">
                  <a:solidFill>
                    <a:schemeClr val="tx1">
                      <a:lumMod val="65000"/>
                      <a:lumOff val="35000"/>
                    </a:schemeClr>
                  </a:solidFill>
                  <a:latin typeface="思源黑体 CN Normal" panose="020B0400000000000000" charset="-122"/>
                  <a:ea typeface="思源黑体 CN Normal" panose="020B0400000000000000" charset="-122"/>
                </a:rPr>
                <a:t>课程中的基础知识和理论知识都是用录播形式展现的，你可以根据自己的时间来进行安排</a:t>
              </a:r>
              <a:endParaRPr lang="en-US" sz="280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34" name="矩形 33"/>
            <p:cNvSpPr/>
            <p:nvPr/>
          </p:nvSpPr>
          <p:spPr>
            <a:xfrm>
              <a:off x="2294693" y="2295176"/>
              <a:ext cx="2539085" cy="674545"/>
            </a:xfrm>
            <a:prstGeom prst="rect">
              <a:avLst/>
            </a:prstGeom>
            <a:solidFill>
              <a:srgbClr val="1475B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2800">
                  <a:latin typeface="思源黑体 CN Normal" panose="020B0400000000000000" charset="-122"/>
                  <a:ea typeface="思源黑体 CN Normal" panose="020B0400000000000000" charset="-122"/>
                </a:rPr>
                <a:t>③ 录播学习</a:t>
              </a:r>
              <a:endParaRPr lang="en-US" sz="2800">
                <a:latin typeface="思源黑体 CN Normal" panose="020B0400000000000000" charset="-122"/>
                <a:ea typeface="思源黑体 CN Normal" panose="020B0400000000000000" charset="-122"/>
              </a:endParaRPr>
            </a:p>
          </p:txBody>
        </p:sp>
      </p:grpSp>
      <p:grpSp>
        <p:nvGrpSpPr>
          <p:cNvPr id="35" name="组合 34"/>
          <p:cNvGrpSpPr/>
          <p:nvPr/>
        </p:nvGrpSpPr>
        <p:grpSpPr>
          <a:xfrm>
            <a:off x="880608" y="7920173"/>
            <a:ext cx="16920001" cy="1396916"/>
            <a:chOff x="2294693" y="2295176"/>
            <a:chExt cx="16920001" cy="1610739"/>
          </a:xfrm>
        </p:grpSpPr>
        <p:sp>
          <p:nvSpPr>
            <p:cNvPr id="36" name="矩形 35"/>
            <p:cNvSpPr/>
            <p:nvPr/>
          </p:nvSpPr>
          <p:spPr>
            <a:xfrm>
              <a:off x="2294694" y="2633588"/>
              <a:ext cx="16920000" cy="1272327"/>
            </a:xfrm>
            <a:prstGeom prst="rect">
              <a:avLst/>
            </a:prstGeom>
            <a:solidFill>
              <a:schemeClr val="bg1">
                <a:lumMod val="9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2800">
                <a:solidFill>
                  <a:schemeClr val="tx1">
                    <a:lumMod val="65000"/>
                    <a:lumOff val="35000"/>
                  </a:schemeClr>
                </a:solidFill>
                <a:latin typeface="思源黑体 CN Normal" panose="020B0400000000000000" charset="-122"/>
                <a:ea typeface="思源黑体 CN Normal" panose="020B0400000000000000" charset="-122"/>
              </a:endParaRPr>
            </a:p>
            <a:p>
              <a:r>
                <a:rPr lang="zh-CN" altLang="en-US" sz="2800">
                  <a:solidFill>
                    <a:schemeClr val="tx1">
                      <a:lumMod val="65000"/>
                      <a:lumOff val="35000"/>
                    </a:schemeClr>
                  </a:solidFill>
                  <a:latin typeface="思源黑体 CN Normal" panose="020B0400000000000000" charset="-122"/>
                  <a:ea typeface="思源黑体 CN Normal" panose="020B0400000000000000" charset="-122"/>
                </a:rPr>
                <a:t>每个小结有对应的配套作业练习，以及实操内容。</a:t>
              </a:r>
              <a:endParaRPr lang="en-US" sz="280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37" name="矩形 36"/>
            <p:cNvSpPr/>
            <p:nvPr/>
          </p:nvSpPr>
          <p:spPr>
            <a:xfrm>
              <a:off x="2294693" y="2295176"/>
              <a:ext cx="2539085" cy="674545"/>
            </a:xfrm>
            <a:prstGeom prst="rect">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2800">
                  <a:latin typeface="思源黑体 CN Normal" panose="020B0400000000000000" charset="-122"/>
                  <a:ea typeface="思源黑体 CN Normal" panose="020B0400000000000000" charset="-122"/>
                </a:rPr>
                <a:t>④ 配套作业</a:t>
              </a:r>
              <a:endParaRPr lang="en-US" sz="2800">
                <a:latin typeface="思源黑体 CN Normal" panose="020B0400000000000000" charset="-122"/>
                <a:ea typeface="思源黑体 CN Normal" panose="020B0400000000000000" charset="-122"/>
              </a:endParaRPr>
            </a:p>
          </p:txBody>
        </p:sp>
      </p:grpSp>
      <p:grpSp>
        <p:nvGrpSpPr>
          <p:cNvPr id="38" name="组合 37"/>
          <p:cNvGrpSpPr/>
          <p:nvPr/>
        </p:nvGrpSpPr>
        <p:grpSpPr>
          <a:xfrm>
            <a:off x="880608" y="9855172"/>
            <a:ext cx="16920001" cy="1396916"/>
            <a:chOff x="2294693" y="2295176"/>
            <a:chExt cx="16920001" cy="1610739"/>
          </a:xfrm>
        </p:grpSpPr>
        <p:sp>
          <p:nvSpPr>
            <p:cNvPr id="39" name="矩形 38"/>
            <p:cNvSpPr/>
            <p:nvPr/>
          </p:nvSpPr>
          <p:spPr>
            <a:xfrm>
              <a:off x="2294694" y="2633588"/>
              <a:ext cx="16920000" cy="1272327"/>
            </a:xfrm>
            <a:prstGeom prst="rect">
              <a:avLst/>
            </a:prstGeom>
            <a:solidFill>
              <a:schemeClr val="bg1">
                <a:lumMod val="9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2800">
                <a:solidFill>
                  <a:schemeClr val="tx1">
                    <a:lumMod val="65000"/>
                    <a:lumOff val="35000"/>
                  </a:schemeClr>
                </a:solidFill>
                <a:latin typeface="思源黑体 CN Normal" panose="020B0400000000000000" charset="-122"/>
                <a:ea typeface="思源黑体 CN Normal" panose="020B0400000000000000" charset="-122"/>
              </a:endParaRPr>
            </a:p>
            <a:p>
              <a:r>
                <a:rPr lang="zh-CN" altLang="en-US" sz="2800">
                  <a:solidFill>
                    <a:schemeClr val="tx1">
                      <a:lumMod val="65000"/>
                      <a:lumOff val="35000"/>
                    </a:schemeClr>
                  </a:solidFill>
                  <a:latin typeface="思源黑体 CN Normal" panose="020B0400000000000000" charset="-122"/>
                  <a:ea typeface="思源黑体 CN Normal" panose="020B0400000000000000" charset="-122"/>
                </a:rPr>
                <a:t>每个阶段学完必须考试，考试成绩影响毕业证的发放。</a:t>
              </a:r>
              <a:endParaRPr lang="en-US" sz="280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40" name="矩形 39"/>
            <p:cNvSpPr/>
            <p:nvPr/>
          </p:nvSpPr>
          <p:spPr>
            <a:xfrm>
              <a:off x="2294693" y="2295176"/>
              <a:ext cx="2539085" cy="674545"/>
            </a:xfrm>
            <a:prstGeom prst="rect">
              <a:avLst/>
            </a:prstGeom>
            <a:solidFill>
              <a:srgbClr val="1475B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2800">
                  <a:latin typeface="思源黑体 CN Normal" panose="020B0400000000000000" charset="-122"/>
                  <a:ea typeface="思源黑体 CN Normal" panose="020B0400000000000000" charset="-122"/>
                </a:rPr>
                <a:t>⑤ 阶段考试</a:t>
              </a:r>
              <a:endParaRPr lang="en-US" sz="2800">
                <a:latin typeface="思源黑体 CN Normal" panose="020B0400000000000000" charset="-122"/>
                <a:ea typeface="思源黑体 CN Normal" panose="020B0400000000000000" charset="-122"/>
              </a:endParaRPr>
            </a:p>
          </p:txBody>
        </p:sp>
      </p:grpSp>
      <p:grpSp>
        <p:nvGrpSpPr>
          <p:cNvPr id="13" name="组合 12"/>
          <p:cNvGrpSpPr/>
          <p:nvPr/>
        </p:nvGrpSpPr>
        <p:grpSpPr>
          <a:xfrm>
            <a:off x="18134694" y="3677898"/>
            <a:ext cx="3861799" cy="6816201"/>
            <a:chOff x="17917995" y="4549275"/>
            <a:chExt cx="3861799" cy="6816201"/>
          </a:xfrm>
        </p:grpSpPr>
        <p:pic>
          <p:nvPicPr>
            <p:cNvPr id="41" name="图片 40" descr="图片包含 纵横字谜, 文字&#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7995" y="4549275"/>
              <a:ext cx="3861799" cy="3861799"/>
            </a:xfrm>
            <a:prstGeom prst="rect">
              <a:avLst/>
            </a:prstGeom>
          </p:spPr>
        </p:pic>
        <p:sp>
          <p:nvSpPr>
            <p:cNvPr id="42" name="文本框 41"/>
            <p:cNvSpPr txBox="1"/>
            <p:nvPr/>
          </p:nvSpPr>
          <p:spPr>
            <a:xfrm>
              <a:off x="18026394" y="8173331"/>
              <a:ext cx="3645000" cy="3192145"/>
            </a:xfrm>
            <a:prstGeom prst="rect">
              <a:avLst/>
            </a:prstGeom>
            <a:noFill/>
          </p:spPr>
          <p:txBody>
            <a:bodyPr wrap="square" rtlCol="0">
              <a:spAutoFit/>
            </a:bodyPr>
            <a:lstStyle/>
            <a:p>
              <a:pPr algn="ctr">
                <a:lnSpc>
                  <a:spcPct val="120000"/>
                </a:lnSpc>
              </a:pPr>
              <a:r>
                <a:rPr lang="zh-CN" altLang="en-US" sz="2800" b="1">
                  <a:solidFill>
                    <a:srgbClr val="1475B2"/>
                  </a:solidFill>
                  <a:latin typeface="思源黑体 CN Normal" panose="020B0400000000000000" charset="-122"/>
                  <a:ea typeface="思源黑体 CN Normal" panose="020B0400000000000000" charset="-122"/>
                </a:rPr>
                <a:t>网易官方客服</a:t>
              </a:r>
              <a:endParaRPr lang="en-US" altLang="zh-CN" sz="2800" b="1">
                <a:solidFill>
                  <a:srgbClr val="1475B2"/>
                </a:solidFill>
                <a:latin typeface="思源黑体 CN Normal" panose="020B0400000000000000" charset="-122"/>
                <a:ea typeface="思源黑体 CN Normal" panose="020B0400000000000000" charset="-122"/>
              </a:endParaRPr>
            </a:p>
            <a:p>
              <a:pPr algn="ctr">
                <a:lnSpc>
                  <a:spcPct val="120000"/>
                </a:lnSpc>
              </a:pPr>
              <a:r>
                <a:rPr lang="zh-CN" altLang="en-US" sz="2800" b="1">
                  <a:solidFill>
                    <a:srgbClr val="1475B2"/>
                  </a:solidFill>
                  <a:latin typeface="思源黑体 CN Normal" panose="020B0400000000000000" charset="-122"/>
                  <a:ea typeface="思源黑体 CN Normal" panose="020B0400000000000000" charset="-122"/>
                </a:rPr>
                <a:t>微信</a:t>
              </a:r>
              <a:r>
                <a:rPr lang="en-US" altLang="zh-CN" sz="2800" b="1">
                  <a:solidFill>
                    <a:srgbClr val="1475B2"/>
                  </a:solidFill>
                  <a:latin typeface="思源黑体 CN Normal" panose="020B0400000000000000" charset="-122"/>
                  <a:ea typeface="思源黑体 CN Normal" panose="020B0400000000000000" charset="-122"/>
                </a:rPr>
                <a:t>:weizhuanye040</a:t>
              </a:r>
            </a:p>
            <a:p>
              <a:pPr marL="514350" indent="-514350" algn="ctr">
                <a:lnSpc>
                  <a:spcPct val="120000"/>
                </a:lnSpc>
                <a:buAutoNum type="arabicPeriod"/>
              </a:pPr>
              <a:r>
                <a:rPr lang="zh-CN" altLang="en-US" sz="2800" b="1">
                  <a:solidFill>
                    <a:srgbClr val="1475B2"/>
                  </a:solidFill>
                  <a:latin typeface="思源黑体 CN Normal" panose="020B0400000000000000" charset="-122"/>
                  <a:ea typeface="思源黑体 CN Normal" panose="020B0400000000000000" charset="-122"/>
                </a:rPr>
                <a:t>获取本次课程回放</a:t>
              </a:r>
              <a:endParaRPr lang="en-US" altLang="zh-CN" sz="2800" b="1">
                <a:solidFill>
                  <a:srgbClr val="1475B2"/>
                </a:solidFill>
                <a:latin typeface="思源黑体 CN Normal" panose="020B0400000000000000" charset="-122"/>
                <a:ea typeface="思源黑体 CN Normal" panose="020B0400000000000000" charset="-122"/>
              </a:endParaRPr>
            </a:p>
            <a:p>
              <a:pPr marL="514350" indent="-514350" algn="ctr">
                <a:lnSpc>
                  <a:spcPct val="120000"/>
                </a:lnSpc>
                <a:buAutoNum type="arabicPeriod"/>
              </a:pPr>
              <a:r>
                <a:rPr lang="zh-CN" altLang="en-US" sz="2800" b="1">
                  <a:solidFill>
                    <a:srgbClr val="1475B2"/>
                  </a:solidFill>
                  <a:latin typeface="思源黑体 CN Normal" panose="020B0400000000000000" charset="-122"/>
                  <a:ea typeface="思源黑体 CN Normal" panose="020B0400000000000000" charset="-122"/>
                </a:rPr>
                <a:t>咨询微专业细节</a:t>
              </a:r>
              <a:r>
                <a:rPr lang="zh-CN" altLang="en-US" sz="2800" b="1">
                  <a:solidFill>
                    <a:schemeClr val="bg1"/>
                  </a:solidFill>
                  <a:latin typeface="思源黑体 CN Normal" panose="020B0400000000000000" charset="-122"/>
                  <a:ea typeface="思源黑体 CN Normal" panose="020B0400000000000000" charset="-122"/>
                </a:rPr>
                <a:t>。</a:t>
              </a:r>
              <a:endParaRPr lang="en-US" altLang="zh-CN" sz="2800" b="1">
                <a:solidFill>
                  <a:schemeClr val="bg1"/>
                </a:solidFill>
                <a:latin typeface="思源黑体 CN Normal" panose="020B0400000000000000" charset="-122"/>
                <a:ea typeface="思源黑体 CN Normal" panose="020B0400000000000000" charset="-122"/>
              </a:endParaRPr>
            </a:p>
            <a:p>
              <a:pPr algn="ctr">
                <a:lnSpc>
                  <a:spcPct val="120000"/>
                </a:lnSpc>
              </a:pPr>
              <a:r>
                <a:rPr lang="en-US" altLang="zh-CN" sz="2800" b="1">
                  <a:solidFill>
                    <a:srgbClr val="1475B2"/>
                  </a:solidFill>
                  <a:latin typeface="思源黑体 CN Normal" panose="020B0400000000000000" charset="-122"/>
                  <a:ea typeface="思源黑体 CN Normal" panose="020B0400000000000000" charset="-122"/>
                </a:rPr>
                <a:t>3.  </a:t>
              </a:r>
              <a:r>
                <a:rPr lang="zh-CN" altLang="en-US" sz="2800" b="1">
                  <a:solidFill>
                    <a:srgbClr val="1475B2"/>
                  </a:solidFill>
                  <a:latin typeface="思源黑体 CN Normal" panose="020B0400000000000000" charset="-122"/>
                  <a:ea typeface="思源黑体 CN Normal" panose="020B0400000000000000" charset="-122"/>
                </a:rPr>
                <a:t>领取本次听课福利</a:t>
              </a:r>
              <a:endParaRPr lang="en-US" altLang="zh-CN" sz="2800" b="1">
                <a:solidFill>
                  <a:srgbClr val="1475B2"/>
                </a:solidFill>
                <a:latin typeface="思源黑体 CN Normal" panose="020B0400000000000000" charset="-122"/>
                <a:ea typeface="思源黑体 CN Normal" panose="020B0400000000000000" charset="-122"/>
              </a:endParaRPr>
            </a:p>
          </p:txBody>
        </p:sp>
      </p:grpSp>
      <p:pic>
        <p:nvPicPr>
          <p:cNvPr id="6" name="图片 5" descr="af4f179fbe6a4973f858510d8c9bc07"/>
          <p:cNvPicPr>
            <a:picLocks noChangeAspect="1"/>
          </p:cNvPicPr>
          <p:nvPr/>
        </p:nvPicPr>
        <p:blipFill>
          <a:blip r:embed="rId4"/>
          <a:stretch>
            <a:fillRect/>
          </a:stretch>
        </p:blipFill>
        <p:spPr>
          <a:xfrm>
            <a:off x="18138140" y="3442970"/>
            <a:ext cx="3858895" cy="38588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t> </a:t>
            </a:r>
            <a:r>
              <a:rPr lang="zh-CN" altLang="en-US"/>
              <a:t>学习方式（</a:t>
            </a:r>
            <a:r>
              <a:rPr lang="en-US" altLang="zh-CN"/>
              <a:t>10</a:t>
            </a:r>
            <a:r>
              <a:rPr lang="zh-CN" altLang="en-US"/>
              <a:t>重保障）</a:t>
            </a:r>
            <a:endParaRPr lang="en-US"/>
          </a:p>
        </p:txBody>
      </p:sp>
      <p:grpSp>
        <p:nvGrpSpPr>
          <p:cNvPr id="11" name="组合 10"/>
          <p:cNvGrpSpPr/>
          <p:nvPr/>
        </p:nvGrpSpPr>
        <p:grpSpPr>
          <a:xfrm>
            <a:off x="880608" y="2115176"/>
            <a:ext cx="16920001" cy="1396916"/>
            <a:chOff x="2294693" y="2295176"/>
            <a:chExt cx="16920001" cy="1610739"/>
          </a:xfrm>
        </p:grpSpPr>
        <p:sp>
          <p:nvSpPr>
            <p:cNvPr id="9" name="矩形 8"/>
            <p:cNvSpPr/>
            <p:nvPr/>
          </p:nvSpPr>
          <p:spPr>
            <a:xfrm>
              <a:off x="2294694" y="2633588"/>
              <a:ext cx="16920000" cy="1272327"/>
            </a:xfrm>
            <a:prstGeom prst="rect">
              <a:avLst/>
            </a:prstGeom>
            <a:solidFill>
              <a:schemeClr val="bg1">
                <a:lumMod val="9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2800">
                <a:solidFill>
                  <a:schemeClr val="tx1">
                    <a:lumMod val="65000"/>
                    <a:lumOff val="35000"/>
                  </a:schemeClr>
                </a:solidFill>
                <a:latin typeface="思源黑体 CN Normal" panose="020B0400000000000000" charset="-122"/>
                <a:ea typeface="思源黑体 CN Normal" panose="020B0400000000000000" charset="-122"/>
              </a:endParaRPr>
            </a:p>
            <a:p>
              <a:r>
                <a:rPr lang="zh-CN" altLang="en-US" sz="2800">
                  <a:solidFill>
                    <a:schemeClr val="tx1">
                      <a:lumMod val="65000"/>
                      <a:lumOff val="35000"/>
                    </a:schemeClr>
                  </a:solidFill>
                  <a:latin typeface="思源黑体 CN Normal" panose="020B0400000000000000" charset="-122"/>
                  <a:ea typeface="思源黑体 CN Normal" panose="020B0400000000000000" charset="-122"/>
                </a:rPr>
                <a:t>班级群助教全天在线，在学习过程中遇到任何技术问题，老师一对一解答，陪你踏过成长路上的每一个障碍。</a:t>
              </a:r>
              <a:endParaRPr lang="en-US" sz="280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10" name="矩形 9"/>
            <p:cNvSpPr/>
            <p:nvPr/>
          </p:nvSpPr>
          <p:spPr>
            <a:xfrm>
              <a:off x="2294693" y="2295176"/>
              <a:ext cx="2539085" cy="674545"/>
            </a:xfrm>
            <a:prstGeom prst="rect">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2800">
                  <a:latin typeface="思源黑体 CN Normal" panose="020B0400000000000000" charset="-122"/>
                  <a:ea typeface="思源黑体 CN Normal" panose="020B0400000000000000" charset="-122"/>
                </a:rPr>
                <a:t>⑥ 老师答疑</a:t>
              </a:r>
              <a:endParaRPr lang="en-US" sz="2800">
                <a:latin typeface="思源黑体 CN Normal" panose="020B0400000000000000" charset="-122"/>
                <a:ea typeface="思源黑体 CN Normal" panose="020B0400000000000000" charset="-122"/>
              </a:endParaRPr>
            </a:p>
          </p:txBody>
        </p:sp>
      </p:grpSp>
      <p:grpSp>
        <p:nvGrpSpPr>
          <p:cNvPr id="29" name="组合 28"/>
          <p:cNvGrpSpPr/>
          <p:nvPr/>
        </p:nvGrpSpPr>
        <p:grpSpPr>
          <a:xfrm>
            <a:off x="880608" y="4050175"/>
            <a:ext cx="16920001" cy="1396916"/>
            <a:chOff x="2294693" y="2295176"/>
            <a:chExt cx="16920001" cy="1610739"/>
          </a:xfrm>
        </p:grpSpPr>
        <p:sp>
          <p:nvSpPr>
            <p:cNvPr id="30" name="矩形 29"/>
            <p:cNvSpPr/>
            <p:nvPr/>
          </p:nvSpPr>
          <p:spPr>
            <a:xfrm>
              <a:off x="2294694" y="2633588"/>
              <a:ext cx="16920000" cy="1272327"/>
            </a:xfrm>
            <a:prstGeom prst="rect">
              <a:avLst/>
            </a:prstGeom>
            <a:solidFill>
              <a:schemeClr val="bg1">
                <a:lumMod val="9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2800">
                <a:solidFill>
                  <a:schemeClr val="tx1">
                    <a:lumMod val="65000"/>
                    <a:lumOff val="35000"/>
                  </a:schemeClr>
                </a:solidFill>
                <a:latin typeface="思源黑体 CN Normal" panose="020B0400000000000000" charset="-122"/>
                <a:ea typeface="思源黑体 CN Normal" panose="020B0400000000000000" charset="-122"/>
              </a:endParaRPr>
            </a:p>
            <a:p>
              <a:r>
                <a:rPr lang="zh-CN" altLang="en-US" sz="2800">
                  <a:solidFill>
                    <a:schemeClr val="tx1">
                      <a:lumMod val="65000"/>
                      <a:lumOff val="35000"/>
                    </a:schemeClr>
                  </a:solidFill>
                  <a:latin typeface="思源黑体 CN Normal" panose="020B0400000000000000" charset="-122"/>
                  <a:ea typeface="思源黑体 CN Normal" panose="020B0400000000000000" charset="-122"/>
                </a:rPr>
                <a:t>网易云课堂会收集每个学员的信息，根据学员的学习情况，在你需要的时候，为你推荐合适的公司进行面试，表现优异学员可直接内推网易</a:t>
              </a:r>
              <a:endParaRPr lang="en-US" sz="280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31" name="矩形 30"/>
            <p:cNvSpPr/>
            <p:nvPr/>
          </p:nvSpPr>
          <p:spPr>
            <a:xfrm>
              <a:off x="2294693" y="2295176"/>
              <a:ext cx="2539085" cy="674545"/>
            </a:xfrm>
            <a:prstGeom prst="rect">
              <a:avLst/>
            </a:prstGeom>
            <a:solidFill>
              <a:srgbClr val="1475B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2800">
                  <a:latin typeface="思源黑体 CN Normal" panose="020B0400000000000000" charset="-122"/>
                  <a:ea typeface="思源黑体 CN Normal" panose="020B0400000000000000" charset="-122"/>
                </a:rPr>
                <a:t>⑦ 就业推荐</a:t>
              </a:r>
              <a:endParaRPr lang="en-US" sz="2800">
                <a:latin typeface="思源黑体 CN Normal" panose="020B0400000000000000" charset="-122"/>
                <a:ea typeface="思源黑体 CN Normal" panose="020B0400000000000000" charset="-122"/>
              </a:endParaRPr>
            </a:p>
          </p:txBody>
        </p:sp>
      </p:grpSp>
      <p:grpSp>
        <p:nvGrpSpPr>
          <p:cNvPr id="32" name="组合 31"/>
          <p:cNvGrpSpPr/>
          <p:nvPr/>
        </p:nvGrpSpPr>
        <p:grpSpPr>
          <a:xfrm>
            <a:off x="880608" y="5985174"/>
            <a:ext cx="16920001" cy="1396916"/>
            <a:chOff x="2294693" y="2295176"/>
            <a:chExt cx="16920001" cy="1610739"/>
          </a:xfrm>
        </p:grpSpPr>
        <p:sp>
          <p:nvSpPr>
            <p:cNvPr id="33" name="矩形 32"/>
            <p:cNvSpPr/>
            <p:nvPr/>
          </p:nvSpPr>
          <p:spPr>
            <a:xfrm>
              <a:off x="2294694" y="2633588"/>
              <a:ext cx="16920000" cy="1272327"/>
            </a:xfrm>
            <a:prstGeom prst="rect">
              <a:avLst/>
            </a:prstGeom>
            <a:solidFill>
              <a:schemeClr val="bg1">
                <a:lumMod val="9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2800">
                <a:solidFill>
                  <a:schemeClr val="tx1">
                    <a:lumMod val="65000"/>
                    <a:lumOff val="35000"/>
                  </a:schemeClr>
                </a:solidFill>
                <a:latin typeface="思源黑体 CN Normal" panose="020B0400000000000000" charset="-122"/>
                <a:ea typeface="思源黑体 CN Normal" panose="020B0400000000000000" charset="-122"/>
              </a:endParaRPr>
            </a:p>
            <a:p>
              <a:r>
                <a:rPr lang="zh-CN" altLang="en-US" sz="2800">
                  <a:solidFill>
                    <a:schemeClr val="tx1">
                      <a:lumMod val="65000"/>
                      <a:lumOff val="35000"/>
                    </a:schemeClr>
                  </a:solidFill>
                  <a:latin typeface="思源黑体 CN Normal" panose="020B0400000000000000" charset="-122"/>
                  <a:ea typeface="思源黑体 CN Normal" panose="020B0400000000000000" charset="-122"/>
                </a:rPr>
                <a:t>针对程序员过于内向的缺点，网易组织线下交流会，搭建你优质的职场人脉圈</a:t>
              </a:r>
              <a:endParaRPr lang="en-US" sz="280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34" name="矩形 33"/>
            <p:cNvSpPr/>
            <p:nvPr/>
          </p:nvSpPr>
          <p:spPr>
            <a:xfrm>
              <a:off x="2294693" y="2295176"/>
              <a:ext cx="2539085" cy="674545"/>
            </a:xfrm>
            <a:prstGeom prst="rect">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2800">
                  <a:latin typeface="思源黑体 CN Normal" panose="020B0400000000000000" charset="-122"/>
                  <a:ea typeface="思源黑体 CN Normal" panose="020B0400000000000000" charset="-122"/>
                </a:rPr>
                <a:t>⑧ 线下交流</a:t>
              </a:r>
              <a:endParaRPr lang="en-US" sz="2800">
                <a:latin typeface="思源黑体 CN Normal" panose="020B0400000000000000" charset="-122"/>
                <a:ea typeface="思源黑体 CN Normal" panose="020B0400000000000000" charset="-122"/>
              </a:endParaRPr>
            </a:p>
          </p:txBody>
        </p:sp>
      </p:grpSp>
      <p:grpSp>
        <p:nvGrpSpPr>
          <p:cNvPr id="35" name="组合 34"/>
          <p:cNvGrpSpPr/>
          <p:nvPr/>
        </p:nvGrpSpPr>
        <p:grpSpPr>
          <a:xfrm>
            <a:off x="880608" y="7920173"/>
            <a:ext cx="16920001" cy="1396916"/>
            <a:chOff x="2294693" y="2295176"/>
            <a:chExt cx="16920001" cy="1610739"/>
          </a:xfrm>
        </p:grpSpPr>
        <p:sp>
          <p:nvSpPr>
            <p:cNvPr id="36" name="矩形 35"/>
            <p:cNvSpPr/>
            <p:nvPr/>
          </p:nvSpPr>
          <p:spPr>
            <a:xfrm>
              <a:off x="2294694" y="2633588"/>
              <a:ext cx="16920000" cy="1272327"/>
            </a:xfrm>
            <a:prstGeom prst="rect">
              <a:avLst/>
            </a:prstGeom>
            <a:solidFill>
              <a:schemeClr val="bg1">
                <a:lumMod val="9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2800">
                <a:solidFill>
                  <a:schemeClr val="tx1">
                    <a:lumMod val="65000"/>
                    <a:lumOff val="35000"/>
                  </a:schemeClr>
                </a:solidFill>
                <a:latin typeface="思源黑体 CN Normal" panose="020B0400000000000000" charset="-122"/>
                <a:ea typeface="思源黑体 CN Normal" panose="020B0400000000000000" charset="-122"/>
              </a:endParaRPr>
            </a:p>
            <a:p>
              <a:r>
                <a:rPr lang="zh-CN" altLang="en-US" sz="2800">
                  <a:solidFill>
                    <a:schemeClr val="tx1">
                      <a:lumMod val="65000"/>
                      <a:lumOff val="35000"/>
                    </a:schemeClr>
                  </a:solidFill>
                  <a:latin typeface="思源黑体 CN Normal" panose="020B0400000000000000" charset="-122"/>
                  <a:ea typeface="思源黑体 CN Normal" panose="020B0400000000000000" charset="-122"/>
                </a:rPr>
                <a:t>修完学业之后，获得网易颁发毕业证书。此证获猎聘、</a:t>
              </a:r>
              <a:r>
                <a:rPr lang="en-US" altLang="zh-CN" sz="2800">
                  <a:solidFill>
                    <a:schemeClr val="tx1">
                      <a:lumMod val="65000"/>
                      <a:lumOff val="35000"/>
                    </a:schemeClr>
                  </a:solidFill>
                  <a:latin typeface="思源黑体 CN Normal" panose="020B0400000000000000" charset="-122"/>
                  <a:ea typeface="思源黑体 CN Normal" panose="020B0400000000000000" charset="-122"/>
                </a:rPr>
                <a:t>LinkedIn</a:t>
              </a:r>
              <a:r>
                <a:rPr lang="zh-CN" altLang="en-US" sz="2800">
                  <a:solidFill>
                    <a:schemeClr val="tx1">
                      <a:lumMod val="65000"/>
                      <a:lumOff val="35000"/>
                    </a:schemeClr>
                  </a:solidFill>
                  <a:latin typeface="思源黑体 CN Normal" panose="020B0400000000000000" charset="-122"/>
                  <a:ea typeface="思源黑体 CN Normal" panose="020B0400000000000000" charset="-122"/>
                </a:rPr>
                <a:t>等猎头公司认可，可用于网易等名企内推</a:t>
              </a:r>
              <a:endParaRPr lang="en-US" sz="280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37" name="矩形 36"/>
            <p:cNvSpPr/>
            <p:nvPr/>
          </p:nvSpPr>
          <p:spPr>
            <a:xfrm>
              <a:off x="2294693" y="2295176"/>
              <a:ext cx="2539085" cy="674545"/>
            </a:xfrm>
            <a:prstGeom prst="rect">
              <a:avLst/>
            </a:prstGeom>
            <a:solidFill>
              <a:srgbClr val="1475B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2800">
                  <a:latin typeface="思源黑体 CN Normal" panose="020B0400000000000000" charset="-122"/>
                  <a:ea typeface="思源黑体 CN Normal" panose="020B0400000000000000" charset="-122"/>
                </a:rPr>
                <a:t>⑨ 毕业证书</a:t>
              </a:r>
              <a:endParaRPr lang="en-US" sz="2800">
                <a:latin typeface="思源黑体 CN Normal" panose="020B0400000000000000" charset="-122"/>
                <a:ea typeface="思源黑体 CN Normal" panose="020B0400000000000000" charset="-122"/>
              </a:endParaRPr>
            </a:p>
          </p:txBody>
        </p:sp>
      </p:grpSp>
      <p:grpSp>
        <p:nvGrpSpPr>
          <p:cNvPr id="38" name="组合 37"/>
          <p:cNvGrpSpPr/>
          <p:nvPr/>
        </p:nvGrpSpPr>
        <p:grpSpPr>
          <a:xfrm>
            <a:off x="880608" y="9855172"/>
            <a:ext cx="16920001" cy="1396916"/>
            <a:chOff x="2294693" y="2295176"/>
            <a:chExt cx="16920001" cy="1610739"/>
          </a:xfrm>
        </p:grpSpPr>
        <p:sp>
          <p:nvSpPr>
            <p:cNvPr id="39" name="矩形 38"/>
            <p:cNvSpPr/>
            <p:nvPr/>
          </p:nvSpPr>
          <p:spPr>
            <a:xfrm>
              <a:off x="2294694" y="2633588"/>
              <a:ext cx="16920000" cy="1272327"/>
            </a:xfrm>
            <a:prstGeom prst="rect">
              <a:avLst/>
            </a:prstGeom>
            <a:solidFill>
              <a:schemeClr val="bg1">
                <a:lumMod val="9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2800">
                <a:solidFill>
                  <a:schemeClr val="tx1">
                    <a:lumMod val="65000"/>
                    <a:lumOff val="35000"/>
                  </a:schemeClr>
                </a:solidFill>
                <a:latin typeface="思源黑体 CN Normal" panose="020B0400000000000000" charset="-122"/>
                <a:ea typeface="思源黑体 CN Normal" panose="020B0400000000000000" charset="-122"/>
              </a:endParaRPr>
            </a:p>
            <a:p>
              <a:r>
                <a:rPr lang="zh-CN" altLang="en-US" sz="2800">
                  <a:solidFill>
                    <a:schemeClr val="tx1">
                      <a:lumMod val="65000"/>
                      <a:lumOff val="35000"/>
                    </a:schemeClr>
                  </a:solidFill>
                  <a:latin typeface="思源黑体 CN Normal" panose="020B0400000000000000" charset="-122"/>
                  <a:ea typeface="思源黑体 CN Normal" panose="020B0400000000000000" charset="-122"/>
                </a:rPr>
                <a:t>一对一的就业指导，简历优化，面试技巧分享，谈薪方式、最新职场动态分享。</a:t>
              </a:r>
              <a:endParaRPr lang="en-US" sz="280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40" name="矩形 39"/>
            <p:cNvSpPr/>
            <p:nvPr/>
          </p:nvSpPr>
          <p:spPr>
            <a:xfrm>
              <a:off x="2294693" y="2295176"/>
              <a:ext cx="2539085" cy="674545"/>
            </a:xfrm>
            <a:prstGeom prst="rect">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2800">
                  <a:latin typeface="思源黑体 CN Normal" panose="020B0400000000000000" charset="-122"/>
                  <a:ea typeface="思源黑体 CN Normal" panose="020B0400000000000000" charset="-122"/>
                </a:rPr>
                <a:t>⑩ 面试指导</a:t>
              </a:r>
              <a:endParaRPr lang="en-US" sz="2800">
                <a:latin typeface="思源黑体 CN Normal" panose="020B0400000000000000" charset="-122"/>
                <a:ea typeface="思源黑体 CN Normal" panose="020B0400000000000000" charset="-122"/>
              </a:endParaRPr>
            </a:p>
          </p:txBody>
        </p:sp>
      </p:grpSp>
      <p:grpSp>
        <p:nvGrpSpPr>
          <p:cNvPr id="2" name="组合 1"/>
          <p:cNvGrpSpPr/>
          <p:nvPr/>
        </p:nvGrpSpPr>
        <p:grpSpPr>
          <a:xfrm>
            <a:off x="18134694" y="3677898"/>
            <a:ext cx="3861799" cy="6816201"/>
            <a:chOff x="17917995" y="4549275"/>
            <a:chExt cx="3861799" cy="6816201"/>
          </a:xfrm>
        </p:grpSpPr>
        <p:pic>
          <p:nvPicPr>
            <p:cNvPr id="4" name="图片 3" descr="图片包含 纵横字谜, 文字&#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7995" y="4549275"/>
              <a:ext cx="3861799" cy="3861799"/>
            </a:xfrm>
            <a:prstGeom prst="rect">
              <a:avLst/>
            </a:prstGeom>
          </p:spPr>
        </p:pic>
        <p:sp>
          <p:nvSpPr>
            <p:cNvPr id="5" name="文本框 4"/>
            <p:cNvSpPr txBox="1"/>
            <p:nvPr/>
          </p:nvSpPr>
          <p:spPr>
            <a:xfrm>
              <a:off x="18026394" y="8173331"/>
              <a:ext cx="3645000" cy="3192145"/>
            </a:xfrm>
            <a:prstGeom prst="rect">
              <a:avLst/>
            </a:prstGeom>
            <a:noFill/>
          </p:spPr>
          <p:txBody>
            <a:bodyPr wrap="square" rtlCol="0">
              <a:spAutoFit/>
            </a:bodyPr>
            <a:lstStyle/>
            <a:p>
              <a:pPr algn="ctr">
                <a:lnSpc>
                  <a:spcPct val="120000"/>
                </a:lnSpc>
              </a:pPr>
              <a:r>
                <a:rPr lang="zh-CN" altLang="en-US" sz="2800" b="1">
                  <a:solidFill>
                    <a:srgbClr val="1475B2"/>
                  </a:solidFill>
                  <a:latin typeface="思源黑体 CN Normal" panose="020B0400000000000000" charset="-122"/>
                  <a:ea typeface="思源黑体 CN Normal" panose="020B0400000000000000" charset="-122"/>
                </a:rPr>
                <a:t>网易官方客服</a:t>
              </a:r>
              <a:endParaRPr lang="en-US" altLang="zh-CN" sz="2800" b="1">
                <a:solidFill>
                  <a:srgbClr val="1475B2"/>
                </a:solidFill>
                <a:latin typeface="思源黑体 CN Normal" panose="020B0400000000000000" charset="-122"/>
                <a:ea typeface="思源黑体 CN Normal" panose="020B0400000000000000" charset="-122"/>
              </a:endParaRPr>
            </a:p>
            <a:p>
              <a:pPr algn="ctr">
                <a:lnSpc>
                  <a:spcPct val="120000"/>
                </a:lnSpc>
              </a:pPr>
              <a:r>
                <a:rPr lang="zh-CN" altLang="en-US" sz="2800" b="1">
                  <a:solidFill>
                    <a:srgbClr val="1475B2"/>
                  </a:solidFill>
                  <a:latin typeface="思源黑体 CN Normal" panose="020B0400000000000000" charset="-122"/>
                  <a:ea typeface="思源黑体 CN Normal" panose="020B0400000000000000" charset="-122"/>
                </a:rPr>
                <a:t>微信</a:t>
              </a:r>
              <a:r>
                <a:rPr lang="en-US" altLang="zh-CN" sz="2800" b="1">
                  <a:solidFill>
                    <a:srgbClr val="1475B2"/>
                  </a:solidFill>
                  <a:latin typeface="思源黑体 CN Normal" panose="020B0400000000000000" charset="-122"/>
                  <a:ea typeface="思源黑体 CN Normal" panose="020B0400000000000000" charset="-122"/>
                </a:rPr>
                <a:t>:weizhuanye040</a:t>
              </a:r>
            </a:p>
            <a:p>
              <a:pPr marL="514350" indent="-514350" algn="ctr">
                <a:lnSpc>
                  <a:spcPct val="120000"/>
                </a:lnSpc>
                <a:buAutoNum type="arabicPeriod"/>
              </a:pPr>
              <a:r>
                <a:rPr lang="zh-CN" altLang="en-US" sz="2800" b="1">
                  <a:solidFill>
                    <a:srgbClr val="1475B2"/>
                  </a:solidFill>
                  <a:latin typeface="思源黑体 CN Normal" panose="020B0400000000000000" charset="-122"/>
                  <a:ea typeface="思源黑体 CN Normal" panose="020B0400000000000000" charset="-122"/>
                </a:rPr>
                <a:t>获取本次课程回放</a:t>
              </a:r>
              <a:endParaRPr lang="en-US" altLang="zh-CN" sz="2800" b="1">
                <a:solidFill>
                  <a:srgbClr val="1475B2"/>
                </a:solidFill>
                <a:latin typeface="思源黑体 CN Normal" panose="020B0400000000000000" charset="-122"/>
                <a:ea typeface="思源黑体 CN Normal" panose="020B0400000000000000" charset="-122"/>
              </a:endParaRPr>
            </a:p>
            <a:p>
              <a:pPr marL="514350" indent="-514350" algn="ctr">
                <a:lnSpc>
                  <a:spcPct val="120000"/>
                </a:lnSpc>
                <a:buAutoNum type="arabicPeriod"/>
              </a:pPr>
              <a:r>
                <a:rPr lang="zh-CN" altLang="en-US" sz="2800" b="1">
                  <a:solidFill>
                    <a:srgbClr val="1475B2"/>
                  </a:solidFill>
                  <a:latin typeface="思源黑体 CN Normal" panose="020B0400000000000000" charset="-122"/>
                  <a:ea typeface="思源黑体 CN Normal" panose="020B0400000000000000" charset="-122"/>
                </a:rPr>
                <a:t>咨询微专业细节</a:t>
              </a:r>
              <a:r>
                <a:rPr lang="zh-CN" altLang="en-US" sz="2800" b="1">
                  <a:solidFill>
                    <a:schemeClr val="bg1"/>
                  </a:solidFill>
                  <a:latin typeface="思源黑体 CN Normal" panose="020B0400000000000000" charset="-122"/>
                  <a:ea typeface="思源黑体 CN Normal" panose="020B0400000000000000" charset="-122"/>
                </a:rPr>
                <a:t>。</a:t>
              </a:r>
              <a:endParaRPr lang="en-US" altLang="zh-CN" sz="2800" b="1">
                <a:solidFill>
                  <a:schemeClr val="bg1"/>
                </a:solidFill>
                <a:latin typeface="思源黑体 CN Normal" panose="020B0400000000000000" charset="-122"/>
                <a:ea typeface="思源黑体 CN Normal" panose="020B0400000000000000" charset="-122"/>
              </a:endParaRPr>
            </a:p>
            <a:p>
              <a:pPr algn="ctr">
                <a:lnSpc>
                  <a:spcPct val="120000"/>
                </a:lnSpc>
              </a:pPr>
              <a:r>
                <a:rPr lang="en-US" altLang="zh-CN" sz="2800" b="1">
                  <a:solidFill>
                    <a:srgbClr val="1475B2"/>
                  </a:solidFill>
                  <a:latin typeface="思源黑体 CN Normal" panose="020B0400000000000000" charset="-122"/>
                  <a:ea typeface="思源黑体 CN Normal" panose="020B0400000000000000" charset="-122"/>
                </a:rPr>
                <a:t>3.  </a:t>
              </a:r>
              <a:r>
                <a:rPr lang="zh-CN" altLang="en-US" sz="2800" b="1">
                  <a:solidFill>
                    <a:srgbClr val="1475B2"/>
                  </a:solidFill>
                  <a:latin typeface="思源黑体 CN Normal" panose="020B0400000000000000" charset="-122"/>
                  <a:ea typeface="思源黑体 CN Normal" panose="020B0400000000000000" charset="-122"/>
                </a:rPr>
                <a:t>领取本次听课福利</a:t>
              </a:r>
              <a:endParaRPr lang="en-US" altLang="zh-CN" sz="2800" b="1">
                <a:solidFill>
                  <a:srgbClr val="1475B2"/>
                </a:solidFill>
                <a:latin typeface="思源黑体 CN Normal" panose="020B0400000000000000" charset="-122"/>
                <a:ea typeface="思源黑体 CN Normal" panose="020B0400000000000000" charset="-122"/>
              </a:endParaRPr>
            </a:p>
          </p:txBody>
        </p:sp>
      </p:grpSp>
      <p:pic>
        <p:nvPicPr>
          <p:cNvPr id="7" name="图片 6" descr="af4f179fbe6a4973f858510d8c9bc07"/>
          <p:cNvPicPr>
            <a:picLocks noChangeAspect="1"/>
          </p:cNvPicPr>
          <p:nvPr/>
        </p:nvPicPr>
        <p:blipFill>
          <a:blip r:embed="rId4"/>
          <a:stretch>
            <a:fillRect/>
          </a:stretch>
        </p:blipFill>
        <p:spPr>
          <a:xfrm>
            <a:off x="18138140" y="3442970"/>
            <a:ext cx="3858895" cy="38588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t> </a:t>
            </a:r>
            <a:r>
              <a:rPr lang="zh-CN" altLang="en-US"/>
              <a:t>学员问题</a:t>
            </a:r>
            <a:endParaRPr lang="en-US"/>
          </a:p>
        </p:txBody>
      </p:sp>
      <p:sp>
        <p:nvSpPr>
          <p:cNvPr id="5" name="文本框 4"/>
          <p:cNvSpPr txBox="1"/>
          <p:nvPr/>
        </p:nvSpPr>
        <p:spPr>
          <a:xfrm>
            <a:off x="719908" y="2788457"/>
            <a:ext cx="15350677" cy="7381251"/>
          </a:xfrm>
          <a:prstGeom prst="rect">
            <a:avLst/>
          </a:prstGeom>
          <a:noFill/>
        </p:spPr>
        <p:txBody>
          <a:bodyPr wrap="none" rtlCol="0">
            <a:spAutoFit/>
          </a:bodyPr>
          <a:lstStyle/>
          <a:p>
            <a:pPr marL="742950" indent="-742950" algn="l">
              <a:lnSpc>
                <a:spcPct val="150000"/>
              </a:lnSpc>
              <a:buFont typeface="+mj-lt"/>
              <a:buAutoNum type="arabicParenR"/>
            </a:pPr>
            <a:r>
              <a:rPr lang="zh-CN" altLang="en-US" sz="4000">
                <a:latin typeface="思源黑体 CN Normal" panose="020B0400000000000000" charset="-122"/>
                <a:ea typeface="思源黑体 CN Normal" panose="020B0400000000000000" charset="-122"/>
              </a:rPr>
              <a:t> 我需要掌握哪些基础，才能开始学习这个微专业。</a:t>
            </a:r>
            <a:endParaRPr lang="en-US" altLang="zh-CN" sz="4000">
              <a:latin typeface="思源黑体 CN Normal" panose="020B0400000000000000" charset="-122"/>
              <a:ea typeface="思源黑体 CN Normal" panose="020B0400000000000000" charset="-122"/>
            </a:endParaRPr>
          </a:p>
          <a:p>
            <a:pPr marL="742950" indent="-742950" algn="l">
              <a:lnSpc>
                <a:spcPct val="150000"/>
              </a:lnSpc>
              <a:buFont typeface="+mj-lt"/>
              <a:buAutoNum type="arabicParenR"/>
            </a:pPr>
            <a:r>
              <a:rPr lang="en-US" sz="4000">
                <a:latin typeface="思源黑体 CN Normal" panose="020B0400000000000000" charset="-122"/>
                <a:ea typeface="思源黑体 CN Normal" panose="020B0400000000000000" charset="-122"/>
              </a:rPr>
              <a:t> </a:t>
            </a:r>
            <a:r>
              <a:rPr lang="zh-CN" altLang="en-US" sz="4000">
                <a:latin typeface="思源黑体 CN Normal" panose="020B0400000000000000" charset="-122"/>
                <a:ea typeface="思源黑体 CN Normal" panose="020B0400000000000000" charset="-122"/>
              </a:rPr>
              <a:t>怎么构建一套符合自己自身情况的知识体系。</a:t>
            </a:r>
            <a:endParaRPr lang="en-US" altLang="zh-CN" sz="4000">
              <a:latin typeface="思源黑体 CN Normal" panose="020B0400000000000000" charset="-122"/>
              <a:ea typeface="思源黑体 CN Normal" panose="020B0400000000000000" charset="-122"/>
            </a:endParaRPr>
          </a:p>
          <a:p>
            <a:pPr marL="742950" indent="-742950" algn="l">
              <a:lnSpc>
                <a:spcPct val="150000"/>
              </a:lnSpc>
              <a:buFont typeface="+mj-lt"/>
              <a:buAutoNum type="arabicParenR"/>
            </a:pPr>
            <a:r>
              <a:rPr lang="en-US" sz="4000">
                <a:latin typeface="思源黑体 CN Normal" panose="020B0400000000000000" charset="-122"/>
                <a:ea typeface="思源黑体 CN Normal" panose="020B0400000000000000" charset="-122"/>
              </a:rPr>
              <a:t> </a:t>
            </a:r>
            <a:r>
              <a:rPr lang="zh-CN" altLang="en-US" sz="4000">
                <a:latin typeface="思源黑体 CN Normal" panose="020B0400000000000000" charset="-122"/>
                <a:ea typeface="思源黑体 CN Normal" panose="020B0400000000000000" charset="-122"/>
              </a:rPr>
              <a:t>互联网公司中的开发，和传统</a:t>
            </a:r>
            <a:r>
              <a:rPr lang="en-US" altLang="zh-CN" sz="4000">
                <a:latin typeface="思源黑体 CN Normal" panose="020B0400000000000000" charset="-122"/>
                <a:ea typeface="思源黑体 CN Normal" panose="020B0400000000000000" charset="-122"/>
              </a:rPr>
              <a:t>IT</a:t>
            </a:r>
            <a:r>
              <a:rPr lang="zh-CN" altLang="en-US" sz="4000">
                <a:latin typeface="思源黑体 CN Normal" panose="020B0400000000000000" charset="-122"/>
                <a:ea typeface="思源黑体 CN Normal" panose="020B0400000000000000" charset="-122"/>
              </a:rPr>
              <a:t>行业或者外包公司有什么区别？</a:t>
            </a:r>
            <a:endParaRPr lang="en-US" altLang="zh-CN" sz="4000">
              <a:latin typeface="思源黑体 CN Normal" panose="020B0400000000000000" charset="-122"/>
              <a:ea typeface="思源黑体 CN Normal" panose="020B0400000000000000" charset="-122"/>
            </a:endParaRPr>
          </a:p>
          <a:p>
            <a:pPr marL="742950" indent="-742950" algn="l">
              <a:lnSpc>
                <a:spcPct val="150000"/>
              </a:lnSpc>
              <a:buFont typeface="+mj-lt"/>
              <a:buAutoNum type="arabicParenR"/>
            </a:pPr>
            <a:r>
              <a:rPr lang="en-US" sz="4000">
                <a:latin typeface="思源黑体 CN Normal" panose="020B0400000000000000" charset="-122"/>
                <a:ea typeface="思源黑体 CN Normal" panose="020B0400000000000000" charset="-122"/>
              </a:rPr>
              <a:t> </a:t>
            </a:r>
            <a:r>
              <a:rPr lang="zh-CN" altLang="en-US" sz="4000">
                <a:latin typeface="思源黑体 CN Normal" panose="020B0400000000000000" charset="-122"/>
                <a:ea typeface="思源黑体 CN Normal" panose="020B0400000000000000" charset="-122"/>
              </a:rPr>
              <a:t>学完这个微专业，我需要多久时间。</a:t>
            </a:r>
            <a:endParaRPr lang="en-US" altLang="zh-CN" sz="4000">
              <a:latin typeface="思源黑体 CN Normal" panose="020B0400000000000000" charset="-122"/>
              <a:ea typeface="思源黑体 CN Normal" panose="020B0400000000000000" charset="-122"/>
            </a:endParaRPr>
          </a:p>
          <a:p>
            <a:pPr marL="742950" indent="-742950" algn="l">
              <a:lnSpc>
                <a:spcPct val="150000"/>
              </a:lnSpc>
              <a:buFont typeface="+mj-lt"/>
              <a:buAutoNum type="arabicParenR"/>
            </a:pPr>
            <a:r>
              <a:rPr lang="en-US" sz="4000">
                <a:latin typeface="思源黑体 CN Normal" panose="020B0400000000000000" charset="-122"/>
                <a:ea typeface="思源黑体 CN Normal" panose="020B0400000000000000" charset="-122"/>
              </a:rPr>
              <a:t> </a:t>
            </a:r>
            <a:r>
              <a:rPr lang="zh-CN" altLang="en-US" sz="4000">
                <a:latin typeface="思源黑体 CN Normal" panose="020B0400000000000000" charset="-122"/>
                <a:ea typeface="思源黑体 CN Normal" panose="020B0400000000000000" charset="-122"/>
              </a:rPr>
              <a:t>去一线互联网公司面试，有没有要特别注意的地方。</a:t>
            </a:r>
            <a:endParaRPr lang="en-US" altLang="zh-CN" sz="4000">
              <a:latin typeface="思源黑体 CN Normal" panose="020B0400000000000000" charset="-122"/>
              <a:ea typeface="思源黑体 CN Normal" panose="020B0400000000000000" charset="-122"/>
            </a:endParaRPr>
          </a:p>
          <a:p>
            <a:pPr marL="742950" indent="-742950" algn="l">
              <a:lnSpc>
                <a:spcPct val="150000"/>
              </a:lnSpc>
              <a:buFont typeface="+mj-lt"/>
              <a:buAutoNum type="arabicParenR"/>
            </a:pPr>
            <a:r>
              <a:rPr lang="en-US" sz="4000">
                <a:latin typeface="思源黑体 CN Normal" panose="020B0400000000000000" charset="-122"/>
                <a:ea typeface="思源黑体 CN Normal" panose="020B0400000000000000" charset="-122"/>
              </a:rPr>
              <a:t> </a:t>
            </a:r>
            <a:r>
              <a:rPr lang="zh-CN" altLang="en-US" sz="4000">
                <a:latin typeface="思源黑体 CN Normal" panose="020B0400000000000000" charset="-122"/>
                <a:ea typeface="思源黑体 CN Normal" panose="020B0400000000000000" charset="-122"/>
              </a:rPr>
              <a:t>微专业的毕业证书在哪些地方有用？</a:t>
            </a:r>
            <a:endParaRPr lang="en-US" altLang="zh-CN" sz="4000">
              <a:latin typeface="思源黑体 CN Normal" panose="020B0400000000000000" charset="-122"/>
              <a:ea typeface="思源黑体 CN Normal" panose="020B0400000000000000" charset="-122"/>
            </a:endParaRPr>
          </a:p>
          <a:p>
            <a:pPr marL="742950" indent="-742950" algn="l">
              <a:lnSpc>
                <a:spcPct val="150000"/>
              </a:lnSpc>
              <a:buFont typeface="+mj-lt"/>
              <a:buAutoNum type="arabicParenR"/>
            </a:pPr>
            <a:r>
              <a:rPr lang="en-US" sz="4000">
                <a:latin typeface="思源黑体 CN Normal" panose="020B0400000000000000" charset="-122"/>
                <a:ea typeface="思源黑体 CN Normal" panose="020B0400000000000000" charset="-122"/>
              </a:rPr>
              <a:t> </a:t>
            </a:r>
            <a:r>
              <a:rPr lang="zh-CN" altLang="en-US" sz="4000">
                <a:latin typeface="思源黑体 CN Normal" panose="020B0400000000000000" charset="-122"/>
                <a:ea typeface="思源黑体 CN Normal" panose="020B0400000000000000" charset="-122"/>
              </a:rPr>
              <a:t>课程内容讲解的深度如何。</a:t>
            </a:r>
            <a:endParaRPr lang="en-US" altLang="zh-CN" sz="4000">
              <a:latin typeface="思源黑体 CN Normal" panose="020B0400000000000000" charset="-122"/>
              <a:ea typeface="思源黑体 CN Normal" panose="020B0400000000000000" charset="-122"/>
            </a:endParaRPr>
          </a:p>
          <a:p>
            <a:pPr marL="742950" indent="-742950" algn="l">
              <a:lnSpc>
                <a:spcPct val="150000"/>
              </a:lnSpc>
              <a:buFont typeface="+mj-lt"/>
              <a:buAutoNum type="arabicParenR"/>
            </a:pPr>
            <a:r>
              <a:rPr lang="en-US" sz="4000">
                <a:latin typeface="思源黑体 CN Normal" panose="020B0400000000000000" charset="-122"/>
                <a:ea typeface="思源黑体 CN Normal" panose="020B0400000000000000" charset="-122"/>
              </a:rPr>
              <a:t> </a:t>
            </a:r>
            <a:r>
              <a:rPr lang="zh-CN" altLang="en-US" sz="4000">
                <a:latin typeface="思源黑体 CN Normal" panose="020B0400000000000000" charset="-122"/>
                <a:ea typeface="思源黑体 CN Normal" panose="020B0400000000000000" charset="-122"/>
              </a:rPr>
              <a:t>已经工作</a:t>
            </a:r>
            <a:r>
              <a:rPr lang="en-US" altLang="zh-CN" sz="4000">
                <a:latin typeface="思源黑体 CN Normal" panose="020B0400000000000000" charset="-122"/>
                <a:ea typeface="思源黑体 CN Normal" panose="020B0400000000000000" charset="-122"/>
              </a:rPr>
              <a:t>5</a:t>
            </a:r>
            <a:r>
              <a:rPr lang="zh-CN" altLang="en-US" sz="4000">
                <a:latin typeface="思源黑体 CN Normal" panose="020B0400000000000000" charset="-122"/>
                <a:ea typeface="思源黑体 CN Normal" panose="020B0400000000000000" charset="-122"/>
              </a:rPr>
              <a:t>年或者更久时间了，来学习这个课程还有用吗？</a:t>
            </a:r>
            <a:endParaRPr lang="en-US" sz="4000">
              <a:latin typeface="思源黑体 CN Normal" panose="020B0400000000000000" charset="-122"/>
              <a:ea typeface="思源黑体 CN Normal" panose="020B0400000000000000" charset="-122"/>
            </a:endParaRPr>
          </a:p>
        </p:txBody>
      </p:sp>
      <p:sp>
        <p:nvSpPr>
          <p:cNvPr id="15" name="文本框 14"/>
          <p:cNvSpPr txBox="1"/>
          <p:nvPr/>
        </p:nvSpPr>
        <p:spPr>
          <a:xfrm>
            <a:off x="15993750" y="8494431"/>
            <a:ext cx="4721225" cy="3634740"/>
          </a:xfrm>
          <a:prstGeom prst="rect">
            <a:avLst/>
          </a:prstGeom>
          <a:noFill/>
        </p:spPr>
        <p:txBody>
          <a:bodyPr wrap="none" rtlCol="0">
            <a:spAutoFit/>
          </a:bodyPr>
          <a:lstStyle/>
          <a:p>
            <a:pPr algn="ctr">
              <a:lnSpc>
                <a:spcPct val="120000"/>
              </a:lnSpc>
            </a:pPr>
            <a:r>
              <a:rPr lang="zh-CN" altLang="en-US" sz="3200" b="1">
                <a:solidFill>
                  <a:srgbClr val="1475B2"/>
                </a:solidFill>
                <a:latin typeface="思源黑体 CN Normal" panose="020B0400000000000000" charset="-122"/>
                <a:ea typeface="思源黑体 CN Normal" panose="020B0400000000000000" charset="-122"/>
              </a:rPr>
              <a:t>这个码，你得扫</a:t>
            </a:r>
            <a:endParaRPr lang="en-US" altLang="zh-CN" sz="3200" b="1">
              <a:solidFill>
                <a:srgbClr val="1475B2"/>
              </a:solidFill>
              <a:latin typeface="思源黑体 CN Normal" panose="020B0400000000000000" charset="-122"/>
              <a:ea typeface="思源黑体 CN Normal" panose="020B0400000000000000" charset="-122"/>
            </a:endParaRPr>
          </a:p>
          <a:p>
            <a:pPr algn="ctr">
              <a:lnSpc>
                <a:spcPct val="120000"/>
              </a:lnSpc>
            </a:pPr>
            <a:r>
              <a:rPr lang="zh-CN" altLang="en-US" sz="3200" b="1">
                <a:solidFill>
                  <a:srgbClr val="1475B2"/>
                </a:solidFill>
                <a:latin typeface="思源黑体 CN Normal" panose="020B0400000000000000" charset="-122"/>
                <a:ea typeface="思源黑体 CN Normal" panose="020B0400000000000000" charset="-122"/>
              </a:rPr>
              <a:t>微信号：</a:t>
            </a:r>
            <a:r>
              <a:rPr lang="en-US" altLang="zh-CN" sz="3200" b="1">
                <a:solidFill>
                  <a:srgbClr val="1475B2"/>
                </a:solidFill>
                <a:latin typeface="思源黑体 CN Normal" panose="020B0400000000000000" charset="-122"/>
                <a:ea typeface="思源黑体 CN Normal" panose="020B0400000000000000" charset="-122"/>
              </a:rPr>
              <a:t>weizhuanye040</a:t>
            </a:r>
          </a:p>
          <a:p>
            <a:pPr marL="514350" indent="-514350" algn="ctr">
              <a:lnSpc>
                <a:spcPct val="120000"/>
              </a:lnSpc>
              <a:buAutoNum type="arabicPeriod"/>
            </a:pPr>
            <a:r>
              <a:rPr lang="zh-CN" altLang="en-US" sz="3200" b="1">
                <a:solidFill>
                  <a:srgbClr val="1475B2"/>
                </a:solidFill>
                <a:latin typeface="思源黑体 CN Normal" panose="020B0400000000000000" charset="-122"/>
                <a:ea typeface="思源黑体 CN Normal" panose="020B0400000000000000" charset="-122"/>
                <a:sym typeface="+mn-ea"/>
              </a:rPr>
              <a:t>获取本次课程回放</a:t>
            </a:r>
            <a:endParaRPr lang="en-US" altLang="zh-CN" sz="3200" b="1">
              <a:solidFill>
                <a:srgbClr val="1475B2"/>
              </a:solidFill>
              <a:latin typeface="思源黑体 CN Normal" panose="020B0400000000000000" charset="-122"/>
              <a:ea typeface="思源黑体 CN Normal" panose="020B0400000000000000" charset="-122"/>
            </a:endParaRPr>
          </a:p>
          <a:p>
            <a:pPr marL="514350" indent="-514350" algn="ctr">
              <a:lnSpc>
                <a:spcPct val="120000"/>
              </a:lnSpc>
              <a:buAutoNum type="arabicPeriod"/>
            </a:pPr>
            <a:r>
              <a:rPr lang="zh-CN" altLang="en-US" sz="3200" b="1">
                <a:solidFill>
                  <a:srgbClr val="1475B2"/>
                </a:solidFill>
                <a:latin typeface="思源黑体 CN Normal" panose="020B0400000000000000" charset="-122"/>
                <a:ea typeface="思源黑体 CN Normal" panose="020B0400000000000000" charset="-122"/>
                <a:sym typeface="+mn-ea"/>
              </a:rPr>
              <a:t>咨询微专业细节</a:t>
            </a:r>
            <a:r>
              <a:rPr lang="zh-CN" altLang="en-US" sz="3200" b="1">
                <a:solidFill>
                  <a:schemeClr val="bg1"/>
                </a:solidFill>
                <a:latin typeface="思源黑体 CN Normal" panose="020B0400000000000000" charset="-122"/>
                <a:ea typeface="思源黑体 CN Normal" panose="020B0400000000000000" charset="-122"/>
                <a:sym typeface="+mn-ea"/>
              </a:rPr>
              <a:t>。</a:t>
            </a:r>
            <a:endParaRPr lang="en-US" altLang="zh-CN" sz="3200" b="1">
              <a:solidFill>
                <a:schemeClr val="bg1"/>
              </a:solidFill>
              <a:latin typeface="思源黑体 CN Normal" panose="020B0400000000000000" charset="-122"/>
              <a:ea typeface="思源黑体 CN Normal" panose="020B0400000000000000" charset="-122"/>
            </a:endParaRPr>
          </a:p>
          <a:p>
            <a:pPr algn="ctr">
              <a:lnSpc>
                <a:spcPct val="120000"/>
              </a:lnSpc>
            </a:pPr>
            <a:r>
              <a:rPr lang="en-US" altLang="zh-CN" sz="3200" b="1">
                <a:solidFill>
                  <a:srgbClr val="1475B2"/>
                </a:solidFill>
                <a:latin typeface="思源黑体 CN Normal" panose="020B0400000000000000" charset="-122"/>
                <a:ea typeface="思源黑体 CN Normal" panose="020B0400000000000000" charset="-122"/>
                <a:sym typeface="+mn-ea"/>
              </a:rPr>
              <a:t>3.  </a:t>
            </a:r>
            <a:r>
              <a:rPr lang="zh-CN" altLang="en-US" sz="3200" b="1">
                <a:solidFill>
                  <a:srgbClr val="1475B2"/>
                </a:solidFill>
                <a:latin typeface="思源黑体 CN Normal" panose="020B0400000000000000" charset="-122"/>
                <a:ea typeface="思源黑体 CN Normal" panose="020B0400000000000000" charset="-122"/>
                <a:sym typeface="+mn-ea"/>
              </a:rPr>
              <a:t>领取本次听课福利</a:t>
            </a:r>
            <a:endParaRPr lang="en-US" altLang="zh-CN" sz="3200" b="1">
              <a:solidFill>
                <a:srgbClr val="1475B2"/>
              </a:solidFill>
              <a:latin typeface="思源黑体 CN Normal" panose="020B0400000000000000" charset="-122"/>
              <a:ea typeface="思源黑体 CN Normal" panose="020B0400000000000000" charset="-122"/>
            </a:endParaRPr>
          </a:p>
          <a:p>
            <a:pPr algn="ctr">
              <a:lnSpc>
                <a:spcPct val="120000"/>
              </a:lnSpc>
            </a:pPr>
            <a:endParaRPr lang="en-US" altLang="zh-CN" sz="3200" b="1">
              <a:solidFill>
                <a:srgbClr val="1475B2"/>
              </a:solidFill>
              <a:latin typeface="思源黑体 CN Normal" panose="020B0400000000000000" charset="-122"/>
              <a:ea typeface="思源黑体 CN Normal" panose="020B0400000000000000" charset="-122"/>
            </a:endParaRPr>
          </a:p>
        </p:txBody>
      </p:sp>
      <p:pic>
        <p:nvPicPr>
          <p:cNvPr id="4" name="图片 3"/>
          <p:cNvPicPr>
            <a:picLocks noChangeAspect="1"/>
          </p:cNvPicPr>
          <p:nvPr/>
        </p:nvPicPr>
        <p:blipFill>
          <a:blip r:embed="rId2"/>
          <a:stretch>
            <a:fillRect/>
          </a:stretch>
        </p:blipFill>
        <p:spPr>
          <a:xfrm>
            <a:off x="16294735" y="3519805"/>
            <a:ext cx="4530090" cy="4530090"/>
          </a:xfrm>
          <a:prstGeom prst="rect">
            <a:avLst/>
          </a:prstGeom>
        </p:spPr>
      </p:pic>
      <p:pic>
        <p:nvPicPr>
          <p:cNvPr id="2" name="图片 1" descr="c8f3d30ea506b2ee0bb5acc1069948d"/>
          <p:cNvPicPr>
            <a:picLocks noChangeAspect="1"/>
          </p:cNvPicPr>
          <p:nvPr/>
        </p:nvPicPr>
        <p:blipFill>
          <a:blip r:embed="rId3"/>
          <a:stretch>
            <a:fillRect/>
          </a:stretch>
        </p:blipFill>
        <p:spPr>
          <a:xfrm>
            <a:off x="16113125" y="3519805"/>
            <a:ext cx="4530090" cy="4530090"/>
          </a:xfrm>
          <a:prstGeom prst="rect">
            <a:avLst/>
          </a:prstGeom>
        </p:spPr>
      </p:pic>
      <p:pic>
        <p:nvPicPr>
          <p:cNvPr id="6" name="图片 5" descr="af4f179fbe6a4973f858510d8c9bc07"/>
          <p:cNvPicPr>
            <a:picLocks noChangeAspect="1"/>
          </p:cNvPicPr>
          <p:nvPr/>
        </p:nvPicPr>
        <p:blipFill>
          <a:blip r:embed="rId4"/>
          <a:stretch>
            <a:fillRect/>
          </a:stretch>
        </p:blipFill>
        <p:spPr>
          <a:xfrm>
            <a:off x="16184880" y="3519805"/>
            <a:ext cx="4749165" cy="47491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dirty="0"/>
              <a:t> 讲师简介</a:t>
            </a:r>
          </a:p>
        </p:txBody>
      </p:sp>
      <p:sp>
        <p:nvSpPr>
          <p:cNvPr id="7" name="线条"/>
          <p:cNvSpPr/>
          <p:nvPr/>
        </p:nvSpPr>
        <p:spPr>
          <a:xfrm>
            <a:off x="1669886" y="3972680"/>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5428" y="2968119"/>
            <a:ext cx="7269290" cy="6250449"/>
          </a:xfrm>
          <a:prstGeom prst="rect">
            <a:avLst/>
          </a:prstGeom>
        </p:spPr>
      </p:pic>
      <p:sp>
        <p:nvSpPr>
          <p:cNvPr id="15" name="产品概述"/>
          <p:cNvSpPr txBox="1"/>
          <p:nvPr/>
        </p:nvSpPr>
        <p:spPr>
          <a:xfrm>
            <a:off x="3297462" y="9692851"/>
            <a:ext cx="5258521" cy="584777"/>
          </a:xfrm>
          <a:prstGeom prst="rect">
            <a:avLst/>
          </a:prstGeom>
          <a:ln w="12700">
            <a:miter lim="400000"/>
          </a:ln>
        </p:spPr>
        <p:txBody>
          <a:bodyPr wrap="square" lIns="45721" tIns="45721" rIns="45721" bIns="45721">
            <a:spAutoFit/>
          </a:bodyPr>
          <a:lstStyle>
            <a:lvl1pPr defTabSz="457200">
              <a:defRPr sz="4000">
                <a:solidFill>
                  <a:srgbClr val="292C31"/>
                </a:solidFill>
                <a:latin typeface="Source Han Sans CN Medium"/>
                <a:ea typeface="Source Han Sans CN Medium"/>
                <a:cs typeface="Source Han Sans CN Medium"/>
                <a:sym typeface="Source Han Sans CN Medium"/>
              </a:defRPr>
            </a:lvl1pPr>
          </a:lstStyle>
          <a:p>
            <a:pPr algn="ctr"/>
            <a:r>
              <a:rPr lang="en-US" altLang="zh-CN" sz="3200" dirty="0">
                <a:latin typeface="思源黑体 CN Medium" panose="020B0600000000000000" charset="-122"/>
                <a:ea typeface="思源黑体 CN Medium" panose="020B0600000000000000" charset="-122"/>
              </a:rPr>
              <a:t>Max     </a:t>
            </a:r>
            <a:r>
              <a:rPr lang="zh-CN" altLang="en-US" sz="3200" dirty="0">
                <a:latin typeface="思源黑体 CN Medium" panose="020B0600000000000000" charset="-122"/>
                <a:ea typeface="思源黑体 CN Medium" panose="020B0600000000000000" charset="-122"/>
              </a:rPr>
              <a:t>李强</a:t>
            </a:r>
            <a:endParaRPr sz="3200" dirty="0">
              <a:latin typeface="思源黑体 CN Medium" panose="020B0600000000000000" charset="-122"/>
              <a:ea typeface="思源黑体 CN Medium" panose="020B0600000000000000" charset="-122"/>
            </a:endParaRPr>
          </a:p>
        </p:txBody>
      </p:sp>
      <p:sp>
        <p:nvSpPr>
          <p:cNvPr id="5" name="矩形 4"/>
          <p:cNvSpPr/>
          <p:nvPr/>
        </p:nvSpPr>
        <p:spPr>
          <a:xfrm>
            <a:off x="10636132" y="4004434"/>
            <a:ext cx="253596" cy="461665"/>
          </a:xfrm>
          <a:prstGeom prst="rect">
            <a:avLst/>
          </a:prstGeom>
        </p:spPr>
        <p:txBody>
          <a:bodyPr wrap="none">
            <a:spAutoFit/>
          </a:bodyPr>
          <a:lstStyle/>
          <a:p>
            <a:r>
              <a:rPr lang="zh-CN" altLang="en-US" dirty="0"/>
              <a:t> </a:t>
            </a:r>
          </a:p>
        </p:txBody>
      </p:sp>
      <p:sp>
        <p:nvSpPr>
          <p:cNvPr id="16" name="产品概述"/>
          <p:cNvSpPr txBox="1"/>
          <p:nvPr/>
        </p:nvSpPr>
        <p:spPr>
          <a:xfrm>
            <a:off x="2769262" y="10550031"/>
            <a:ext cx="6314919" cy="584777"/>
          </a:xfrm>
          <a:prstGeom prst="rect">
            <a:avLst/>
          </a:prstGeom>
          <a:ln w="12700">
            <a:miter lim="400000"/>
          </a:ln>
        </p:spPr>
        <p:txBody>
          <a:bodyPr wrap="square" lIns="45721" tIns="45721" rIns="45721" bIns="45721">
            <a:spAutoFit/>
          </a:bodyPr>
          <a:lstStyle>
            <a:lvl1pPr defTabSz="457200">
              <a:defRPr sz="4000">
                <a:solidFill>
                  <a:srgbClr val="292C31"/>
                </a:solidFill>
                <a:latin typeface="Source Han Sans CN Medium"/>
                <a:ea typeface="Source Han Sans CN Medium"/>
                <a:cs typeface="Source Han Sans CN Medium"/>
                <a:sym typeface="Source Han Sans CN Medium"/>
              </a:defRPr>
            </a:lvl1pPr>
          </a:lstStyle>
          <a:p>
            <a:pPr algn="ctr"/>
            <a:r>
              <a:rPr lang="zh-CN" altLang="en-US" sz="3200" dirty="0"/>
              <a:t>网易微专业特邀授课前端开发专家</a:t>
            </a:r>
            <a:endParaRPr sz="3200" dirty="0">
              <a:latin typeface="思源黑体 CN Medium" panose="020B0600000000000000" charset="-122"/>
              <a:ea typeface="思源黑体 CN Medium" panose="020B0600000000000000" charset="-122"/>
            </a:endParaRPr>
          </a:p>
        </p:txBody>
      </p:sp>
      <p:sp>
        <p:nvSpPr>
          <p:cNvPr id="17" name="矩形 16"/>
          <p:cNvSpPr/>
          <p:nvPr/>
        </p:nvSpPr>
        <p:spPr>
          <a:xfrm>
            <a:off x="11519695" y="2968119"/>
            <a:ext cx="7640176" cy="6452330"/>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一方面，以某机构为例，假设我是个输出PPT课程的机构，我通过云课堂给达人号提供的编辑器，输出了一篇质量较高的文章 ，并通过个性化推荐精准触达目标用户，用户通过此文章接触到我的课程和我的达人号，从而有了更深的了解，后续就会有更进一步的互动和营收转化。"/>
          <p:cNvSpPr txBox="1"/>
          <p:nvPr/>
        </p:nvSpPr>
        <p:spPr>
          <a:xfrm>
            <a:off x="12008793" y="4626432"/>
            <a:ext cx="7384994" cy="3707486"/>
          </a:xfrm>
          <a:prstGeom prst="rect">
            <a:avLst/>
          </a:prstGeom>
          <a:ln w="12700">
            <a:miter lim="400000"/>
          </a:ln>
        </p:spPr>
        <p:txBody>
          <a:bodyPr wrap="square" lIns="45718" tIns="45718" rIns="45718" bIns="45718">
            <a:spAutoFit/>
          </a:bodyPr>
          <a:lstStyle>
            <a:lvl1pPr algn="l" defTabSz="457200">
              <a:lnSpc>
                <a:spcPct val="120000"/>
              </a:lnSpc>
              <a:defRPr sz="3200">
                <a:latin typeface="思源黑体" panose="020B0400000000000000" charset="-122"/>
                <a:ea typeface="思源黑体" panose="020B0400000000000000" charset="-122"/>
                <a:cs typeface="思源黑体" panose="020B0400000000000000" charset="-122"/>
                <a:sym typeface="思源黑体" panose="020B0400000000000000" charset="-122"/>
              </a:defRPr>
            </a:lvl1pPr>
          </a:lstStyle>
          <a:p>
            <a:pPr>
              <a:lnSpc>
                <a:spcPct val="150000"/>
              </a:lnSpc>
            </a:pPr>
            <a:r>
              <a:rPr lang="en-US" altLang="zh-CN" dirty="0">
                <a:latin typeface="思源黑体 CN Normal" panose="020B0400000000000000" charset="-122"/>
                <a:ea typeface="思源黑体 CN Normal" panose="020B0400000000000000" charset="-122"/>
              </a:rPr>
              <a:t>  8</a:t>
            </a:r>
            <a:r>
              <a:rPr lang="zh-CN" altLang="en-US" dirty="0">
                <a:latin typeface="思源黑体 CN Normal" panose="020B0400000000000000" charset="-122"/>
                <a:ea typeface="思源黑体 CN Normal" panose="020B0400000000000000" charset="-122"/>
              </a:rPr>
              <a:t>年开发工作经验，前端技术专家。</a:t>
            </a:r>
            <a:endParaRPr lang="en-US" altLang="zh-CN" dirty="0">
              <a:latin typeface="思源黑体 CN Normal" panose="020B0400000000000000" charset="-122"/>
              <a:ea typeface="思源黑体 CN Normal" panose="020B0400000000000000" charset="-122"/>
            </a:endParaRPr>
          </a:p>
          <a:p>
            <a:pPr>
              <a:lnSpc>
                <a:spcPct val="150000"/>
              </a:lnSpc>
            </a:pPr>
            <a:r>
              <a:rPr lang="en-US" altLang="zh-CN" dirty="0">
                <a:latin typeface="思源黑体 CN Normal" panose="020B0400000000000000" charset="-122"/>
                <a:ea typeface="思源黑体 CN Normal" panose="020B0400000000000000" charset="-122"/>
              </a:rPr>
              <a:t>  </a:t>
            </a:r>
            <a:r>
              <a:rPr lang="zh-CN" altLang="en-US" dirty="0">
                <a:latin typeface="思源黑体 CN Normal" panose="020B0400000000000000" charset="-122"/>
                <a:ea typeface="思源黑体 CN Normal" panose="020B0400000000000000" charset="-122"/>
              </a:rPr>
              <a:t>曾任职敦煌网，阿里淘宝，</a:t>
            </a:r>
            <a:r>
              <a:rPr lang="en-US" altLang="zh-CN" dirty="0" err="1">
                <a:latin typeface="思源黑体 CN Normal" panose="020B0400000000000000" charset="-122"/>
                <a:ea typeface="思源黑体 CN Normal" panose="020B0400000000000000" charset="-122"/>
              </a:rPr>
              <a:t>ofo</a:t>
            </a:r>
            <a:r>
              <a:rPr lang="zh-CN" altLang="en-US" dirty="0">
                <a:latin typeface="思源黑体 CN Normal" panose="020B0400000000000000" charset="-122"/>
                <a:ea typeface="思源黑体 CN Normal" panose="020B0400000000000000" charset="-122"/>
              </a:rPr>
              <a:t>，国内最首批研究前端工程化的开发人员。 </a:t>
            </a:r>
            <a:endParaRPr lang="en-US" altLang="zh-CN" dirty="0">
              <a:latin typeface="思源黑体 CN Normal" panose="020B0400000000000000" charset="-122"/>
              <a:ea typeface="思源黑体 CN Normal" panose="020B0400000000000000" charset="-122"/>
            </a:endParaRPr>
          </a:p>
          <a:p>
            <a:pPr>
              <a:lnSpc>
                <a:spcPct val="150000"/>
              </a:lnSpc>
            </a:pPr>
            <a:r>
              <a:rPr lang="en-US" altLang="zh-CN" dirty="0">
                <a:latin typeface="思源黑体 CN Normal" panose="020B0400000000000000" charset="-122"/>
                <a:ea typeface="思源黑体 CN Normal" panose="020B0400000000000000" charset="-122"/>
              </a:rPr>
              <a:t>  2018</a:t>
            </a:r>
            <a:r>
              <a:rPr lang="zh-CN" altLang="en-US" dirty="0">
                <a:latin typeface="思源黑体 CN Normal" panose="020B0400000000000000" charset="-122"/>
                <a:ea typeface="思源黑体 CN Normal" panose="020B0400000000000000" charset="-122"/>
              </a:rPr>
              <a:t>年加入网易杭州微专业；</a:t>
            </a:r>
            <a:endParaRPr lang="en-US" altLang="zh-CN" dirty="0">
              <a:latin typeface="思源黑体 CN Normal" panose="020B0400000000000000" charset="-122"/>
              <a:ea typeface="思源黑体 CN Normal" panose="020B0400000000000000" charset="-122"/>
            </a:endParaRPr>
          </a:p>
          <a:p>
            <a:pPr>
              <a:lnSpc>
                <a:spcPct val="150000"/>
              </a:lnSpc>
            </a:pPr>
            <a:endParaRPr lang="en-US" altLang="zh-CN" dirty="0">
              <a:latin typeface="思源黑体 CN Normal" panose="020B0400000000000000" charset="-122"/>
              <a:ea typeface="思源黑体 CN Normal" panose="020B0400000000000000" charset="-122"/>
            </a:endParaRP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846" y="5285768"/>
            <a:ext cx="23039469" cy="769483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pic>
        <p:nvPicPr>
          <p:cNvPr id="12" name="图片 11"/>
          <p:cNvPicPr>
            <a:picLocks noChangeAspect="1"/>
          </p:cNvPicPr>
          <p:nvPr/>
        </p:nvPicPr>
        <p:blipFill rotWithShape="1">
          <a:blip r:embed="rId3"/>
          <a:srcRect l="2676" t="13262" r="34397" b="22052"/>
          <a:stretch>
            <a:fillRect/>
          </a:stretch>
        </p:blipFill>
        <p:spPr>
          <a:xfrm>
            <a:off x="-9499" y="1057751"/>
            <a:ext cx="23039471" cy="11922850"/>
          </a:xfrm>
          <a:prstGeom prst="rect">
            <a:avLst/>
          </a:prstGeom>
        </p:spPr>
      </p:pic>
      <p:sp>
        <p:nvSpPr>
          <p:cNvPr id="5" name="流程图: 过程 4"/>
          <p:cNvSpPr/>
          <p:nvPr/>
        </p:nvSpPr>
        <p:spPr>
          <a:xfrm>
            <a:off x="1" y="150"/>
            <a:ext cx="23039469" cy="7694833"/>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矩形 10"/>
          <p:cNvSpPr/>
          <p:nvPr/>
        </p:nvSpPr>
        <p:spPr>
          <a:xfrm>
            <a:off x="0" y="7860143"/>
            <a:ext cx="23038623" cy="179996"/>
          </a:xfrm>
          <a:prstGeom prst="rect">
            <a:avLst/>
          </a:prstGeom>
          <a:solidFill>
            <a:srgbClr val="147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cxnSp>
        <p:nvCxnSpPr>
          <p:cNvPr id="15" name="直线连接符 14"/>
          <p:cNvCxnSpPr/>
          <p:nvPr/>
        </p:nvCxnSpPr>
        <p:spPr>
          <a:xfrm>
            <a:off x="0" y="8160136"/>
            <a:ext cx="2303938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884867" y="4365175"/>
            <a:ext cx="11250738" cy="2755149"/>
          </a:xfrm>
        </p:spPr>
        <p:txBody>
          <a:bodyPr>
            <a:noAutofit/>
          </a:bodyPr>
          <a:lstStyle/>
          <a:p>
            <a:pPr algn="ctr"/>
            <a:r>
              <a:rPr lang="zh-CN" altLang="en-US" sz="14000" b="1" dirty="0">
                <a:solidFill>
                  <a:schemeClr val="bg1"/>
                </a:solidFill>
                <a:latin typeface="思源黑体 CN Normal" panose="020B0400000000000000" charset="-122"/>
                <a:ea typeface="思源黑体 CN Normal" panose="020B0400000000000000" charset="-122"/>
                <a:cs typeface="Times New Roman" panose="02020603050405020304" pitchFamily="18" charset="0"/>
              </a:rPr>
              <a:t>谢谢观看</a:t>
            </a:r>
          </a:p>
        </p:txBody>
      </p:sp>
      <p:pic>
        <p:nvPicPr>
          <p:cNvPr id="8" name="图片 7"/>
          <p:cNvPicPr/>
          <p:nvPr/>
        </p:nvPicPr>
        <p:blipFill>
          <a:blip r:embed="rId4">
            <a:extLst>
              <a:ext uri="{28A0092B-C50C-407E-A947-70E740481C1C}">
                <a14:useLocalDpi xmlns:a14="http://schemas.microsoft.com/office/drawing/2010/main" val="0"/>
              </a:ext>
            </a:extLst>
          </a:blip>
          <a:stretch>
            <a:fillRect/>
          </a:stretch>
        </p:blipFill>
        <p:spPr>
          <a:xfrm>
            <a:off x="9475200" y="12060000"/>
            <a:ext cx="4089600" cy="3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dirty="0"/>
              <a:t> 教学服务团队</a:t>
            </a:r>
          </a:p>
        </p:txBody>
      </p:sp>
      <p:sp>
        <p:nvSpPr>
          <p:cNvPr id="7" name="线条"/>
          <p:cNvSpPr/>
          <p:nvPr/>
        </p:nvSpPr>
        <p:spPr>
          <a:xfrm>
            <a:off x="1669886" y="3972680"/>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5" name="矩形 4"/>
          <p:cNvSpPr/>
          <p:nvPr/>
        </p:nvSpPr>
        <p:spPr>
          <a:xfrm>
            <a:off x="10636132" y="4004434"/>
            <a:ext cx="253596" cy="461665"/>
          </a:xfrm>
          <a:prstGeom prst="rect">
            <a:avLst/>
          </a:prstGeom>
        </p:spPr>
        <p:txBody>
          <a:bodyPr wrap="none">
            <a:spAutoFit/>
          </a:bodyPr>
          <a:lstStyle/>
          <a:p>
            <a:r>
              <a:rPr lang="zh-CN" altLang="en-US" dirty="0"/>
              <a:t> </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2031" y="2742566"/>
            <a:ext cx="4574313" cy="6681701"/>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54093" y="2742565"/>
            <a:ext cx="4454467" cy="6681701"/>
          </a:xfrm>
          <a:prstGeom prst="rect">
            <a:avLst/>
          </a:prstGeom>
        </p:spPr>
      </p:pic>
      <p:sp>
        <p:nvSpPr>
          <p:cNvPr id="12" name="产品概述"/>
          <p:cNvSpPr txBox="1"/>
          <p:nvPr/>
        </p:nvSpPr>
        <p:spPr>
          <a:xfrm>
            <a:off x="1621112" y="9613179"/>
            <a:ext cx="6937048" cy="1569662"/>
          </a:xfrm>
          <a:prstGeom prst="rect">
            <a:avLst/>
          </a:prstGeom>
          <a:ln w="12700">
            <a:miter lim="400000"/>
          </a:ln>
        </p:spPr>
        <p:txBody>
          <a:bodyPr wrap="square" lIns="45721" tIns="45721" rIns="45721" bIns="45721">
            <a:spAutoFit/>
          </a:bodyPr>
          <a:lstStyle>
            <a:lvl1pPr defTabSz="457200">
              <a:defRPr sz="4000">
                <a:solidFill>
                  <a:srgbClr val="292C31"/>
                </a:solidFill>
                <a:latin typeface="Source Han Sans CN Medium"/>
                <a:ea typeface="Source Han Sans CN Medium"/>
                <a:cs typeface="Source Han Sans CN Medium"/>
                <a:sym typeface="Source Han Sans CN Medium"/>
              </a:defRPr>
            </a:lvl1pPr>
          </a:lstStyle>
          <a:p>
            <a:pPr algn="ctr"/>
            <a:r>
              <a:rPr lang="zh-CN" altLang="en-US" sz="3200" dirty="0">
                <a:latin typeface="思源黑体 CN Medium" panose="020B0600000000000000" charset="-122"/>
                <a:ea typeface="思源黑体 CN Medium" panose="020B0600000000000000" charset="-122"/>
              </a:rPr>
              <a:t>曹仁</a:t>
            </a:r>
            <a:endParaRPr lang="en-US" altLang="zh-CN" sz="3200" dirty="0">
              <a:latin typeface="思源黑体 CN Medium" panose="020B0600000000000000" charset="-122"/>
              <a:ea typeface="思源黑体 CN Medium" panose="020B0600000000000000" charset="-122"/>
            </a:endParaRPr>
          </a:p>
          <a:p>
            <a:pPr algn="ctr"/>
            <a:r>
              <a:rPr lang="zh-CN" altLang="en-US" sz="3200" dirty="0">
                <a:latin typeface="思源黑体 CN Medium" panose="020B0600000000000000" charset="-122"/>
                <a:ea typeface="思源黑体 CN Medium" panose="020B0600000000000000" charset="-122"/>
              </a:rPr>
              <a:t>技术顾问</a:t>
            </a:r>
            <a:endParaRPr lang="en-US" altLang="zh-CN" sz="3200" dirty="0">
              <a:latin typeface="思源黑体 CN Medium" panose="020B0600000000000000" charset="-122"/>
              <a:ea typeface="思源黑体 CN Medium" panose="020B0600000000000000" charset="-122"/>
            </a:endParaRPr>
          </a:p>
          <a:p>
            <a:pPr algn="ctr"/>
            <a:r>
              <a:rPr lang="zh-CN" altLang="en-US" sz="3200" dirty="0">
                <a:latin typeface="思源黑体 CN Medium" panose="020B0600000000000000" charset="-122"/>
                <a:ea typeface="思源黑体 CN Medium" panose="020B0600000000000000" charset="-122"/>
              </a:rPr>
              <a:t>网易云音乐</a:t>
            </a:r>
            <a:r>
              <a:rPr lang="en-US" altLang="zh-CN" sz="3200" dirty="0" err="1">
                <a:latin typeface="思源黑体 CN Medium" panose="020B0600000000000000" charset="-122"/>
                <a:ea typeface="思源黑体 CN Medium" panose="020B0600000000000000" charset="-122"/>
              </a:rPr>
              <a:t>LOOk</a:t>
            </a:r>
            <a:r>
              <a:rPr lang="zh-CN" altLang="en-US" sz="3200" dirty="0">
                <a:latin typeface="思源黑体 CN Medium" panose="020B0600000000000000" charset="-122"/>
                <a:ea typeface="思源黑体 CN Medium" panose="020B0600000000000000" charset="-122"/>
              </a:rPr>
              <a:t>直播前端技术负责人</a:t>
            </a:r>
            <a:endParaRPr sz="3200" dirty="0">
              <a:latin typeface="思源黑体 CN Medium" panose="020B0600000000000000" charset="-122"/>
              <a:ea typeface="思源黑体 CN Medium" panose="020B0600000000000000" charset="-122"/>
            </a:endParaRPr>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0586" y="2742565"/>
            <a:ext cx="7358215" cy="4265632"/>
          </a:xfrm>
          <a:prstGeom prst="rect">
            <a:avLst/>
          </a:prstGeom>
        </p:spPr>
      </p:pic>
      <p:sp>
        <p:nvSpPr>
          <p:cNvPr id="17" name="产品概述"/>
          <p:cNvSpPr txBox="1"/>
          <p:nvPr/>
        </p:nvSpPr>
        <p:spPr>
          <a:xfrm>
            <a:off x="8051169" y="7197109"/>
            <a:ext cx="6937048" cy="1569662"/>
          </a:xfrm>
          <a:prstGeom prst="rect">
            <a:avLst/>
          </a:prstGeom>
          <a:ln w="12700">
            <a:miter lim="400000"/>
          </a:ln>
        </p:spPr>
        <p:txBody>
          <a:bodyPr wrap="square" lIns="45721" tIns="45721" rIns="45721" bIns="45721">
            <a:spAutoFit/>
          </a:bodyPr>
          <a:lstStyle>
            <a:lvl1pPr defTabSz="457200">
              <a:defRPr sz="4000">
                <a:solidFill>
                  <a:srgbClr val="292C31"/>
                </a:solidFill>
                <a:latin typeface="Source Han Sans CN Medium"/>
                <a:ea typeface="Source Han Sans CN Medium"/>
                <a:cs typeface="Source Han Sans CN Medium"/>
                <a:sym typeface="Source Han Sans CN Medium"/>
              </a:defRPr>
            </a:lvl1pPr>
          </a:lstStyle>
          <a:p>
            <a:pPr algn="ctr"/>
            <a:r>
              <a:rPr lang="zh-CN" altLang="en-US" sz="3200" dirty="0">
                <a:latin typeface="思源黑体 CN Medium" panose="020B0600000000000000" charset="-122"/>
                <a:ea typeface="思源黑体 CN Medium" panose="020B0600000000000000" charset="-122"/>
              </a:rPr>
              <a:t>包勇明</a:t>
            </a:r>
            <a:endParaRPr lang="en-US" altLang="zh-CN" sz="3200" dirty="0">
              <a:latin typeface="思源黑体 CN Medium" panose="020B0600000000000000" charset="-122"/>
              <a:ea typeface="思源黑体 CN Medium" panose="020B0600000000000000" charset="-122"/>
            </a:endParaRPr>
          </a:p>
          <a:p>
            <a:pPr algn="ctr"/>
            <a:r>
              <a:rPr lang="zh-CN" altLang="en-US" sz="3200" dirty="0">
                <a:latin typeface="思源黑体 CN Medium" panose="020B0600000000000000" charset="-122"/>
                <a:ea typeface="思源黑体 CN Medium" panose="020B0600000000000000" charset="-122"/>
              </a:rPr>
              <a:t>课程顾问</a:t>
            </a:r>
            <a:endParaRPr lang="en-US" altLang="zh-CN" sz="3200" dirty="0">
              <a:latin typeface="思源黑体 CN Medium" panose="020B0600000000000000" charset="-122"/>
              <a:ea typeface="思源黑体 CN Medium" panose="020B0600000000000000" charset="-122"/>
            </a:endParaRPr>
          </a:p>
          <a:p>
            <a:pPr algn="ctr"/>
            <a:r>
              <a:rPr lang="zh-CN" altLang="en-US" sz="3200" dirty="0">
                <a:latin typeface="思源黑体 CN Medium" panose="020B0600000000000000" charset="-122"/>
                <a:ea typeface="思源黑体 CN Medium" panose="020B0600000000000000" charset="-122"/>
              </a:rPr>
              <a:t>网易云音乐前端开发专家</a:t>
            </a:r>
            <a:endParaRPr sz="3200" dirty="0">
              <a:latin typeface="思源黑体 CN Medium" panose="020B0600000000000000" charset="-122"/>
              <a:ea typeface="思源黑体 CN Medium" panose="020B0600000000000000" charset="-122"/>
            </a:endParaRPr>
          </a:p>
        </p:txBody>
      </p:sp>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33593" y="2742564"/>
            <a:ext cx="5013764" cy="6681701"/>
          </a:xfrm>
          <a:prstGeom prst="rect">
            <a:avLst/>
          </a:prstGeom>
        </p:spPr>
      </p:pic>
      <p:sp>
        <p:nvSpPr>
          <p:cNvPr id="18" name="产品概述"/>
          <p:cNvSpPr txBox="1"/>
          <p:nvPr/>
        </p:nvSpPr>
        <p:spPr>
          <a:xfrm>
            <a:off x="14212802" y="9613179"/>
            <a:ext cx="6937048" cy="1569662"/>
          </a:xfrm>
          <a:prstGeom prst="rect">
            <a:avLst/>
          </a:prstGeom>
          <a:ln w="12700">
            <a:miter lim="400000"/>
          </a:ln>
        </p:spPr>
        <p:txBody>
          <a:bodyPr wrap="square" lIns="45721" tIns="45721" rIns="45721" bIns="45721">
            <a:spAutoFit/>
          </a:bodyPr>
          <a:lstStyle>
            <a:lvl1pPr defTabSz="457200">
              <a:defRPr sz="4000">
                <a:solidFill>
                  <a:srgbClr val="292C31"/>
                </a:solidFill>
                <a:latin typeface="Source Han Sans CN Medium"/>
                <a:ea typeface="Source Han Sans CN Medium"/>
                <a:cs typeface="Source Han Sans CN Medium"/>
                <a:sym typeface="Source Han Sans CN Medium"/>
              </a:defRPr>
            </a:lvl1pPr>
          </a:lstStyle>
          <a:p>
            <a:pPr algn="ctr"/>
            <a:r>
              <a:rPr lang="zh-CN" altLang="en-US" sz="3200" dirty="0">
                <a:latin typeface="思源黑体 CN Medium" panose="020B0600000000000000" charset="-122"/>
                <a:ea typeface="思源黑体 CN Medium" panose="020B0600000000000000" charset="-122"/>
              </a:rPr>
              <a:t>唐磊</a:t>
            </a:r>
            <a:endParaRPr lang="en-US" altLang="zh-CN" sz="3200" dirty="0">
              <a:latin typeface="思源黑体 CN Medium" panose="020B0600000000000000" charset="-122"/>
              <a:ea typeface="思源黑体 CN Medium" panose="020B0600000000000000" charset="-122"/>
            </a:endParaRPr>
          </a:p>
          <a:p>
            <a:pPr algn="ctr"/>
            <a:r>
              <a:rPr lang="zh-CN" altLang="en-US" sz="3200" dirty="0">
                <a:latin typeface="思源黑体 CN Medium" panose="020B0600000000000000" charset="-122"/>
                <a:ea typeface="思源黑体 CN Medium" panose="020B0600000000000000" charset="-122"/>
              </a:rPr>
              <a:t>教学顾问</a:t>
            </a:r>
            <a:endParaRPr lang="en-US" altLang="zh-CN" sz="3200" dirty="0">
              <a:latin typeface="思源黑体 CN Medium" panose="020B0600000000000000" charset="-122"/>
              <a:ea typeface="思源黑体 CN Medium" panose="020B0600000000000000" charset="-122"/>
            </a:endParaRPr>
          </a:p>
          <a:p>
            <a:pPr algn="ctr"/>
            <a:r>
              <a:rPr lang="zh-CN" altLang="en-US" sz="3200" dirty="0"/>
              <a:t>网易微专业特邀授课前端开发专家</a:t>
            </a:r>
            <a:endParaRPr lang="zh-CN" altLang="en-US" sz="3200" dirty="0">
              <a:latin typeface="思源黑体 CN Medium" panose="020B0600000000000000" charset="-122"/>
              <a:ea typeface="思源黑体 CN Medium" panose="020B0600000000000000" charset="-122"/>
            </a:endParaRP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dirty="0"/>
              <a:t> 往期精彩视频</a:t>
            </a:r>
          </a:p>
        </p:txBody>
      </p:sp>
      <p:sp>
        <p:nvSpPr>
          <p:cNvPr id="7" name="线条"/>
          <p:cNvSpPr/>
          <p:nvPr/>
        </p:nvSpPr>
        <p:spPr>
          <a:xfrm>
            <a:off x="1669886" y="3972680"/>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5" name="矩形 4"/>
          <p:cNvSpPr/>
          <p:nvPr/>
        </p:nvSpPr>
        <p:spPr>
          <a:xfrm>
            <a:off x="11909884" y="6326121"/>
            <a:ext cx="253596" cy="461665"/>
          </a:xfrm>
          <a:prstGeom prst="rect">
            <a:avLst/>
          </a:prstGeom>
        </p:spPr>
        <p:txBody>
          <a:bodyPr wrap="none">
            <a:spAutoFit/>
          </a:bodyPr>
          <a:lstStyle/>
          <a:p>
            <a:r>
              <a:rPr lang="zh-CN" altLang="en-US" dirty="0"/>
              <a:t> </a:t>
            </a:r>
          </a:p>
        </p:txBody>
      </p:sp>
      <p:sp>
        <p:nvSpPr>
          <p:cNvPr id="18" name="一方面，以某机构为例，假设我是个输出PPT课程的机构，我通过云课堂给达人号提供的编辑器，输出了一篇质量较高的文章 ，并通过个性化推荐精准触达目标用户，用户通过此文章接触到我的课程和我的达人号，从而有了更深的了解，后续就会有更进一步的互动和营收转化。"/>
          <p:cNvSpPr txBox="1"/>
          <p:nvPr/>
        </p:nvSpPr>
        <p:spPr>
          <a:xfrm>
            <a:off x="2888198" y="3882895"/>
            <a:ext cx="8667209" cy="5194560"/>
          </a:xfrm>
          <a:prstGeom prst="rect">
            <a:avLst/>
          </a:prstGeom>
          <a:ln w="12700">
            <a:miter lim="400000"/>
          </a:ln>
        </p:spPr>
        <p:txBody>
          <a:bodyPr wrap="square" lIns="45718" tIns="45718" rIns="45718" bIns="45718">
            <a:spAutoFit/>
          </a:bodyPr>
          <a:lstStyle>
            <a:lvl1pPr algn="l" defTabSz="457200">
              <a:lnSpc>
                <a:spcPct val="120000"/>
              </a:lnSpc>
              <a:defRPr sz="3200">
                <a:latin typeface="思源黑体" panose="020B0400000000000000" charset="-122"/>
                <a:ea typeface="思源黑体" panose="020B0400000000000000" charset="-122"/>
                <a:cs typeface="思源黑体" panose="020B0400000000000000" charset="-122"/>
                <a:sym typeface="思源黑体" panose="020B0400000000000000" charset="-122"/>
              </a:defRPr>
            </a:lvl1pPr>
          </a:lstStyle>
          <a:p>
            <a:pPr marL="457200" indent="-457200">
              <a:lnSpc>
                <a:spcPct val="150000"/>
              </a:lnSpc>
              <a:buFont typeface="Wingdings" panose="05000000000000000000" pitchFamily="2" charset="2"/>
              <a:buChar char="ü"/>
            </a:pPr>
            <a:r>
              <a:rPr lang="zh-CN" altLang="en-US" sz="2800" dirty="0">
                <a:latin typeface="思源黑体 CN Normal" panose="020B0400000000000000" charset="-122"/>
                <a:ea typeface="思源黑体 CN Normal" panose="020B0400000000000000" charset="-122"/>
              </a:rPr>
              <a:t>一道大厂面试算法题引发的一系列解题思路</a:t>
            </a:r>
          </a:p>
          <a:p>
            <a:pPr marL="457200" indent="-457200">
              <a:lnSpc>
                <a:spcPct val="150000"/>
              </a:lnSpc>
              <a:buFont typeface="Wingdings" panose="05000000000000000000" pitchFamily="2" charset="2"/>
              <a:buChar char="ü"/>
            </a:pPr>
            <a:r>
              <a:rPr lang="zh-CN" altLang="en-US" sz="2800" dirty="0">
                <a:latin typeface="思源黑体 CN Normal" panose="020B0400000000000000" charset="-122"/>
                <a:ea typeface="思源黑体 CN Normal" panose="020B0400000000000000" charset="-122"/>
              </a:rPr>
              <a:t>两小时掌握架构思维</a:t>
            </a:r>
            <a:r>
              <a:rPr lang="en-US" altLang="zh-CN" sz="2800" dirty="0">
                <a:latin typeface="思源黑体 CN Normal" panose="020B0400000000000000" charset="-122"/>
                <a:ea typeface="思源黑体 CN Normal" panose="020B0400000000000000" charset="-122"/>
              </a:rPr>
              <a:t>-</a:t>
            </a:r>
            <a:r>
              <a:rPr lang="zh-CN" altLang="en-US" sz="2800" dirty="0">
                <a:latin typeface="思源黑体 CN Normal" panose="020B0400000000000000" charset="-122"/>
                <a:ea typeface="思源黑体 CN Normal" panose="020B0400000000000000" charset="-122"/>
              </a:rPr>
              <a:t>驱动模块架构</a:t>
            </a:r>
          </a:p>
          <a:p>
            <a:pPr marL="457200" indent="-457200">
              <a:lnSpc>
                <a:spcPct val="150000"/>
              </a:lnSpc>
              <a:buFont typeface="Wingdings" panose="05000000000000000000" pitchFamily="2" charset="2"/>
              <a:buChar char="ü"/>
            </a:pPr>
            <a:r>
              <a:rPr lang="en-US" altLang="zh-CN" sz="2800" dirty="0" err="1">
                <a:latin typeface="思源黑体 CN Normal" panose="020B0400000000000000" charset="-122"/>
                <a:ea typeface="思源黑体 CN Normal" panose="020B0400000000000000" charset="-122"/>
              </a:rPr>
              <a:t>vue</a:t>
            </a:r>
            <a:r>
              <a:rPr lang="zh-CN" altLang="en-US" sz="2800" dirty="0">
                <a:latin typeface="思源黑体 CN Normal" panose="020B0400000000000000" charset="-122"/>
                <a:ea typeface="思源黑体 CN Normal" panose="020B0400000000000000" charset="-122"/>
              </a:rPr>
              <a:t>组件库底层实现原理</a:t>
            </a:r>
            <a:r>
              <a:rPr lang="en-US" altLang="zh-CN" sz="2800" dirty="0">
                <a:latin typeface="思源黑体 CN Normal" panose="020B0400000000000000" charset="-122"/>
                <a:ea typeface="思源黑体 CN Normal" panose="020B0400000000000000" charset="-122"/>
              </a:rPr>
              <a:t>-</a:t>
            </a:r>
            <a:r>
              <a:rPr lang="zh-CN" altLang="en-US" sz="2800" dirty="0">
                <a:latin typeface="思源黑体 CN Normal" panose="020B0400000000000000" charset="-122"/>
                <a:ea typeface="思源黑体 CN Normal" panose="020B0400000000000000" charset="-122"/>
              </a:rPr>
              <a:t>新一代</a:t>
            </a:r>
            <a:r>
              <a:rPr lang="en-US" altLang="zh-CN" sz="2800" dirty="0">
                <a:latin typeface="思源黑体 CN Normal" panose="020B0400000000000000" charset="-122"/>
                <a:ea typeface="思源黑体 CN Normal" panose="020B0400000000000000" charset="-122"/>
              </a:rPr>
              <a:t>web</a:t>
            </a:r>
            <a:r>
              <a:rPr lang="zh-CN" altLang="en-US" sz="2800" dirty="0">
                <a:latin typeface="思源黑体 CN Normal" panose="020B0400000000000000" charset="-122"/>
                <a:ea typeface="思源黑体 CN Normal" panose="020B0400000000000000" charset="-122"/>
              </a:rPr>
              <a:t>组件标准</a:t>
            </a:r>
          </a:p>
          <a:p>
            <a:pPr marL="457200" indent="-457200">
              <a:lnSpc>
                <a:spcPct val="150000"/>
              </a:lnSpc>
              <a:buFont typeface="Wingdings" panose="05000000000000000000" pitchFamily="2" charset="2"/>
              <a:buChar char="ü"/>
            </a:pPr>
            <a:r>
              <a:rPr lang="zh-CN" altLang="en-US" sz="2800" dirty="0">
                <a:latin typeface="思源黑体 CN Normal" panose="020B0400000000000000" charset="-122"/>
                <a:ea typeface="思源黑体 CN Normal" panose="020B0400000000000000" charset="-122"/>
              </a:rPr>
              <a:t>代码架构设计模式之流式编程</a:t>
            </a:r>
            <a:endParaRPr lang="en-US" altLang="zh-CN" sz="2800" dirty="0">
              <a:latin typeface="思源黑体 CN Normal" panose="020B0400000000000000" charset="-122"/>
              <a:ea typeface="思源黑体 CN Normal" panose="020B0400000000000000" charset="-122"/>
            </a:endParaRPr>
          </a:p>
          <a:p>
            <a:pPr marL="457200" indent="-457200">
              <a:lnSpc>
                <a:spcPct val="150000"/>
              </a:lnSpc>
              <a:buFont typeface="Wingdings" panose="05000000000000000000" pitchFamily="2" charset="2"/>
              <a:buChar char="ü"/>
            </a:pPr>
            <a:r>
              <a:rPr lang="zh-CN" altLang="en-US" sz="2800" dirty="0">
                <a:latin typeface="思源黑体 CN Normal" panose="020B0400000000000000" charset="-122"/>
                <a:ea typeface="思源黑体 CN Normal" panose="020B0400000000000000" charset="-122"/>
              </a:rPr>
              <a:t>打破互联网寒冬面试难的三条法则</a:t>
            </a:r>
          </a:p>
          <a:p>
            <a:pPr marL="457200" indent="-457200">
              <a:lnSpc>
                <a:spcPct val="150000"/>
              </a:lnSpc>
              <a:buFont typeface="Wingdings" panose="05000000000000000000" pitchFamily="2" charset="2"/>
              <a:buChar char="ü"/>
            </a:pPr>
            <a:r>
              <a:rPr lang="zh-CN" altLang="en-US" sz="2800" dirty="0">
                <a:latin typeface="思源黑体 CN Normal" panose="020B0400000000000000" charset="-122"/>
                <a:ea typeface="思源黑体 CN Normal" panose="020B0400000000000000" charset="-122"/>
              </a:rPr>
              <a:t>手写</a:t>
            </a:r>
            <a:r>
              <a:rPr lang="en-US" altLang="zh-CN" sz="2800" dirty="0">
                <a:latin typeface="思源黑体 CN Normal" panose="020B0400000000000000" charset="-122"/>
                <a:ea typeface="思源黑体 CN Normal" panose="020B0400000000000000" charset="-122"/>
              </a:rPr>
              <a:t>[native code]</a:t>
            </a:r>
            <a:r>
              <a:rPr lang="zh-CN" altLang="en-US" sz="2800" dirty="0">
                <a:latin typeface="思源黑体 CN Normal" panose="020B0400000000000000" charset="-122"/>
                <a:ea typeface="思源黑体 CN Normal" panose="020B0400000000000000" charset="-122"/>
              </a:rPr>
              <a:t>的</a:t>
            </a:r>
            <a:r>
              <a:rPr lang="en-US" altLang="zh-CN" sz="2800" dirty="0">
                <a:latin typeface="思源黑体 CN Normal" panose="020B0400000000000000" charset="-122"/>
                <a:ea typeface="思源黑体 CN Normal" panose="020B0400000000000000" charset="-122"/>
              </a:rPr>
              <a:t>API - </a:t>
            </a:r>
            <a:r>
              <a:rPr lang="en-US" altLang="zh-CN" sz="2800" dirty="0" err="1">
                <a:latin typeface="思源黑体 CN Normal" panose="020B0400000000000000" charset="-122"/>
                <a:ea typeface="思源黑体 CN Normal" panose="020B0400000000000000" charset="-122"/>
              </a:rPr>
              <a:t>classList</a:t>
            </a:r>
            <a:r>
              <a:rPr lang="zh-CN" altLang="en-US" sz="2800" dirty="0">
                <a:latin typeface="思源黑体 CN Normal" panose="020B0400000000000000" charset="-122"/>
                <a:ea typeface="思源黑体 CN Normal" panose="020B0400000000000000" charset="-122"/>
              </a:rPr>
              <a:t>属性源码实现</a:t>
            </a:r>
            <a:endParaRPr lang="en-US" altLang="zh-CN" sz="2800" dirty="0">
              <a:latin typeface="思源黑体 CN Normal" panose="020B0400000000000000" charset="-122"/>
              <a:ea typeface="思源黑体 CN Normal" panose="020B0400000000000000" charset="-122"/>
            </a:endParaRPr>
          </a:p>
          <a:p>
            <a:pPr marL="457200" indent="-457200">
              <a:lnSpc>
                <a:spcPct val="150000"/>
              </a:lnSpc>
              <a:buFont typeface="Wingdings" panose="05000000000000000000" pitchFamily="2" charset="2"/>
              <a:buChar char="ü"/>
            </a:pPr>
            <a:r>
              <a:rPr lang="zh-CN" altLang="en-US" sz="2800" dirty="0">
                <a:latin typeface="思源黑体 CN Normal" panose="020B0400000000000000" charset="-122"/>
                <a:ea typeface="思源黑体 CN Normal" panose="020B0400000000000000" charset="-122"/>
              </a:rPr>
              <a:t>严选前端图片加载 极致的性能优化解决方案</a:t>
            </a:r>
            <a:endParaRPr lang="en-US" altLang="zh-CN" sz="2800" dirty="0">
              <a:latin typeface="思源黑体 CN Normal" panose="020B0400000000000000" charset="-122"/>
              <a:ea typeface="思源黑体 CN Normal" panose="020B0400000000000000" charset="-122"/>
            </a:endParaRPr>
          </a:p>
          <a:p>
            <a:pPr marL="457200" indent="-457200">
              <a:lnSpc>
                <a:spcPct val="150000"/>
              </a:lnSpc>
              <a:buFont typeface="Wingdings" panose="05000000000000000000" pitchFamily="2" charset="2"/>
              <a:buChar char="ü"/>
            </a:pPr>
            <a:r>
              <a:rPr lang="en-US" altLang="zh-CN" sz="2800" dirty="0">
                <a:latin typeface="思源黑体 CN Normal" panose="020B0400000000000000" charset="-122"/>
                <a:ea typeface="思源黑体 CN Normal" panose="020B0400000000000000" charset="-122"/>
              </a:rPr>
              <a:t>…</a:t>
            </a:r>
          </a:p>
        </p:txBody>
      </p:sp>
      <p:pic>
        <p:nvPicPr>
          <p:cNvPr id="8" name="图片 7" descr="af4f179fbe6a4973f858510d8c9bc07"/>
          <p:cNvPicPr>
            <a:picLocks noChangeAspect="1"/>
          </p:cNvPicPr>
          <p:nvPr/>
        </p:nvPicPr>
        <p:blipFill>
          <a:blip r:embed="rId3"/>
          <a:stretch>
            <a:fillRect/>
          </a:stretch>
        </p:blipFill>
        <p:spPr>
          <a:xfrm>
            <a:off x="13252682" y="3491440"/>
            <a:ext cx="5669361" cy="5669361"/>
          </a:xfrm>
          <a:prstGeom prst="rect">
            <a:avLst/>
          </a:prstGeom>
        </p:spPr>
      </p:pic>
      <p:sp>
        <p:nvSpPr>
          <p:cNvPr id="9" name="产品概述"/>
          <p:cNvSpPr txBox="1"/>
          <p:nvPr/>
        </p:nvSpPr>
        <p:spPr>
          <a:xfrm>
            <a:off x="12618838" y="9004747"/>
            <a:ext cx="6937048" cy="584777"/>
          </a:xfrm>
          <a:prstGeom prst="rect">
            <a:avLst/>
          </a:prstGeom>
          <a:ln w="12700">
            <a:miter lim="400000"/>
          </a:ln>
        </p:spPr>
        <p:txBody>
          <a:bodyPr wrap="square" lIns="45721" tIns="45721" rIns="45721" bIns="45721">
            <a:spAutoFit/>
          </a:bodyPr>
          <a:lstStyle>
            <a:lvl1pPr defTabSz="457200">
              <a:defRPr sz="4000">
                <a:solidFill>
                  <a:srgbClr val="292C31"/>
                </a:solidFill>
                <a:latin typeface="Source Han Sans CN Medium"/>
                <a:ea typeface="Source Han Sans CN Medium"/>
                <a:cs typeface="Source Han Sans CN Medium"/>
                <a:sym typeface="Source Han Sans CN Medium"/>
              </a:defRPr>
            </a:lvl1pPr>
          </a:lstStyle>
          <a:p>
            <a:pPr algn="ctr"/>
            <a:r>
              <a:rPr lang="zh-CN" altLang="en-US" sz="3200" dirty="0">
                <a:latin typeface="思源黑体 CN Medium" panose="020B0600000000000000" charset="-122"/>
                <a:ea typeface="思源黑体 CN Medium" panose="020B0600000000000000" charset="-122"/>
              </a:rPr>
              <a:t>灿灿老师</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83184" y="5929692"/>
            <a:ext cx="15073020" cy="1100967"/>
          </a:xfrm>
        </p:spPr>
        <p:txBody>
          <a:bodyPr/>
          <a:lstStyle/>
          <a:p>
            <a:r>
              <a:rPr lang="zh-CN" altLang="en-US" dirty="0"/>
              <a:t>前端开发者正在经受前所未有的复杂性</a:t>
            </a:r>
            <a:r>
              <a:rPr lang="en-US" altLang="zh-CN" dirty="0"/>
              <a:t>!</a:t>
            </a:r>
            <a:endParaRPr lang="zh-CN" altLang="en-US" dirty="0"/>
          </a:p>
        </p:txBody>
      </p:sp>
      <p:sp>
        <p:nvSpPr>
          <p:cNvPr id="7" name="线条"/>
          <p:cNvSpPr/>
          <p:nvPr/>
        </p:nvSpPr>
        <p:spPr>
          <a:xfrm>
            <a:off x="1669886" y="3972680"/>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5" name="矩形 4"/>
          <p:cNvSpPr/>
          <p:nvPr/>
        </p:nvSpPr>
        <p:spPr>
          <a:xfrm>
            <a:off x="10746751" y="6017568"/>
            <a:ext cx="253596" cy="461665"/>
          </a:xfrm>
          <a:prstGeom prst="rect">
            <a:avLst/>
          </a:prstGeom>
        </p:spPr>
        <p:txBody>
          <a:bodyPr wrap="none">
            <a:spAutoFit/>
          </a:bodyPr>
          <a:lstStyle/>
          <a:p>
            <a:r>
              <a:rPr lang="zh-CN" altLang="en-US" dirty="0"/>
              <a:t> </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dirty="0"/>
              <a:t> 前端平台化解决思路</a:t>
            </a:r>
          </a:p>
        </p:txBody>
      </p:sp>
      <p:sp>
        <p:nvSpPr>
          <p:cNvPr id="7" name="线条"/>
          <p:cNvSpPr/>
          <p:nvPr/>
        </p:nvSpPr>
        <p:spPr>
          <a:xfrm>
            <a:off x="1669886" y="3972680"/>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5" name="矩形 4"/>
          <p:cNvSpPr/>
          <p:nvPr/>
        </p:nvSpPr>
        <p:spPr>
          <a:xfrm>
            <a:off x="10746751" y="6017568"/>
            <a:ext cx="253596" cy="461665"/>
          </a:xfrm>
          <a:prstGeom prst="rect">
            <a:avLst/>
          </a:prstGeom>
        </p:spPr>
        <p:txBody>
          <a:bodyPr wrap="none">
            <a:spAutoFit/>
          </a:bodyPr>
          <a:lstStyle/>
          <a:p>
            <a:r>
              <a:rPr lang="zh-CN" altLang="en-US" dirty="0"/>
              <a:t> </a:t>
            </a:r>
          </a:p>
        </p:txBody>
      </p:sp>
      <p:sp>
        <p:nvSpPr>
          <p:cNvPr id="17" name="矩形 16"/>
          <p:cNvSpPr/>
          <p:nvPr/>
        </p:nvSpPr>
        <p:spPr>
          <a:xfrm>
            <a:off x="3136371" y="2868706"/>
            <a:ext cx="15510217" cy="6759388"/>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一方面，以某机构为例，假设我是个输出PPT课程的机构，我通过云课堂给达人号提供的编辑器，输出了一篇质量较高的文章 ，并通过个性化推荐精准触达目标用户，用户通过此文章接触到我的课程和我的达人号，从而有了更深的了解，后续就会有更进一步的互动和营收转化。"/>
          <p:cNvSpPr txBox="1"/>
          <p:nvPr/>
        </p:nvSpPr>
        <p:spPr>
          <a:xfrm>
            <a:off x="3394860" y="3180607"/>
            <a:ext cx="14703781" cy="6251516"/>
          </a:xfrm>
          <a:prstGeom prst="rect">
            <a:avLst/>
          </a:prstGeom>
          <a:ln w="12700">
            <a:miter lim="400000"/>
          </a:ln>
        </p:spPr>
        <p:txBody>
          <a:bodyPr wrap="square" lIns="45718" tIns="45718" rIns="45718" bIns="45718">
            <a:spAutoFit/>
          </a:bodyPr>
          <a:lstStyle>
            <a:lvl1pPr algn="l" defTabSz="457200">
              <a:lnSpc>
                <a:spcPct val="120000"/>
              </a:lnSpc>
              <a:defRPr sz="3200">
                <a:latin typeface="思源黑体" panose="020B0400000000000000" charset="-122"/>
                <a:ea typeface="思源黑体" panose="020B0400000000000000" charset="-122"/>
                <a:cs typeface="思源黑体" panose="020B0400000000000000" charset="-122"/>
                <a:sym typeface="思源黑体" panose="020B0400000000000000" charset="-122"/>
              </a:defRPr>
            </a:lvl1pPr>
          </a:lstStyle>
          <a:p>
            <a:pPr marL="457200" indent="-457200">
              <a:lnSpc>
                <a:spcPct val="150000"/>
              </a:lnSpc>
              <a:buClr>
                <a:srgbClr val="2F228E"/>
              </a:buClr>
              <a:buFont typeface="Wingdings" panose="05000000000000000000" pitchFamily="2" charset="2"/>
              <a:buChar char="Ø"/>
            </a:pPr>
            <a:r>
              <a:rPr lang="zh-CN" altLang="en-US" sz="3000" dirty="0">
                <a:latin typeface="思源黑体 CN Normal" panose="020B0400000000000000" charset="-122"/>
                <a:ea typeface="思源黑体 CN Normal" panose="020B0400000000000000" charset="-122"/>
              </a:rPr>
              <a:t>支付宝前端开发部在整个技术部的规划下，提出了前端平台化的解决思路。在架构规划里，构建一套成熟的前端基础技术体系是重点任务之一。在前端基础技术体系里，</a:t>
            </a:r>
            <a:r>
              <a:rPr lang="en-US" altLang="zh-CN" sz="3000" dirty="0" err="1">
                <a:latin typeface="思源黑体 CN Normal" panose="020B0400000000000000" charset="-122"/>
                <a:ea typeface="思源黑体 CN Normal" panose="020B0400000000000000" charset="-122"/>
              </a:rPr>
              <a:t>Arale</a:t>
            </a:r>
            <a:r>
              <a:rPr lang="en-US" altLang="zh-CN" sz="3000" dirty="0">
                <a:latin typeface="思源黑体 CN Normal" panose="020B0400000000000000" charset="-122"/>
                <a:ea typeface="思源黑体 CN Normal" panose="020B0400000000000000" charset="-122"/>
              </a:rPr>
              <a:t> 2.0 </a:t>
            </a:r>
            <a:r>
              <a:rPr lang="zh-CN" altLang="en-US" sz="3000" dirty="0">
                <a:latin typeface="思源黑体 CN Normal" panose="020B0400000000000000" charset="-122"/>
                <a:ea typeface="思源黑体 CN Normal" panose="020B0400000000000000" charset="-122"/>
              </a:rPr>
              <a:t>孕育而生成为前端基础类库的重要角色。通过前端平台的建设，达成“支付万变、托付不变”的技术目标</a:t>
            </a:r>
            <a:r>
              <a:rPr lang="en-US" altLang="zh-CN" sz="3000" dirty="0">
                <a:latin typeface="思源黑体 CN Normal" panose="020B0400000000000000" charset="-122"/>
                <a:ea typeface="思源黑体 CN Normal" panose="020B0400000000000000" charset="-122"/>
              </a:rPr>
              <a:t>:</a:t>
            </a:r>
          </a:p>
          <a:p>
            <a:pPr marL="457200" indent="-457200">
              <a:lnSpc>
                <a:spcPct val="150000"/>
              </a:lnSpc>
              <a:buClr>
                <a:srgbClr val="2F228E"/>
              </a:buClr>
              <a:buFont typeface="Wingdings" panose="05000000000000000000" pitchFamily="2" charset="2"/>
              <a:buChar char="Ø"/>
            </a:pPr>
            <a:endParaRPr lang="en-US" altLang="zh-CN" sz="3000" dirty="0">
              <a:latin typeface="思源黑体 CN Normal" panose="020B0400000000000000" charset="-122"/>
              <a:ea typeface="思源黑体 CN Normal" panose="020B0400000000000000" charset="-122"/>
            </a:endParaRPr>
          </a:p>
          <a:p>
            <a:pPr marL="457200" indent="-457200">
              <a:lnSpc>
                <a:spcPct val="150000"/>
              </a:lnSpc>
              <a:buFont typeface="Wingdings" panose="05000000000000000000" pitchFamily="2" charset="2"/>
              <a:buChar char="p"/>
            </a:pPr>
            <a:r>
              <a:rPr lang="zh-CN" altLang="en-US" sz="3000" dirty="0">
                <a:latin typeface="思源黑体 CN Normal" panose="020B0400000000000000" charset="-122"/>
                <a:ea typeface="思源黑体 CN Normal" panose="020B0400000000000000" charset="-122"/>
              </a:rPr>
              <a:t>适应性。能适应多平台下的开发需求，能适应业务系统的各种复杂度。</a:t>
            </a:r>
          </a:p>
          <a:p>
            <a:pPr marL="457200" indent="-457200">
              <a:lnSpc>
                <a:spcPct val="150000"/>
              </a:lnSpc>
              <a:buFont typeface="Wingdings" panose="05000000000000000000" pitchFamily="2" charset="2"/>
              <a:buChar char="p"/>
            </a:pPr>
            <a:r>
              <a:rPr lang="zh-CN" altLang="en-US" sz="3000" dirty="0">
                <a:latin typeface="思源黑体 CN Normal" panose="020B0400000000000000" charset="-122"/>
                <a:ea typeface="思源黑体 CN Normal" panose="020B0400000000000000" charset="-122"/>
              </a:rPr>
              <a:t>定制性。能对用户进行精确分群，更好的服务用户。</a:t>
            </a:r>
          </a:p>
          <a:p>
            <a:pPr marL="457200" indent="-457200">
              <a:lnSpc>
                <a:spcPct val="150000"/>
              </a:lnSpc>
              <a:buFont typeface="Wingdings" panose="05000000000000000000" pitchFamily="2" charset="2"/>
              <a:buChar char="p"/>
            </a:pPr>
            <a:r>
              <a:rPr lang="zh-CN" altLang="en-US" sz="3000" dirty="0">
                <a:latin typeface="思源黑体 CN Normal" panose="020B0400000000000000" charset="-122"/>
                <a:ea typeface="思源黑体 CN Normal" panose="020B0400000000000000" charset="-122"/>
              </a:rPr>
              <a:t>高效。交付迅速，快速验证，高效改进。</a:t>
            </a:r>
          </a:p>
          <a:p>
            <a:pPr marL="457200" indent="-457200">
              <a:lnSpc>
                <a:spcPct val="150000"/>
              </a:lnSpc>
              <a:buClr>
                <a:schemeClr val="tx1"/>
              </a:buClr>
              <a:buFont typeface="Wingdings" panose="05000000000000000000" pitchFamily="2" charset="2"/>
              <a:buChar char="p"/>
            </a:pPr>
            <a:r>
              <a:rPr lang="zh-CN" altLang="en-US" sz="3000" dirty="0">
                <a:latin typeface="思源黑体 CN Normal" panose="020B0400000000000000" charset="-122"/>
                <a:ea typeface="思源黑体 CN Normal" panose="020B0400000000000000" charset="-122"/>
              </a:rPr>
              <a:t>稳定。保证线上 </a:t>
            </a:r>
            <a:r>
              <a:rPr lang="en-US" altLang="zh-CN" sz="3000" dirty="0">
                <a:latin typeface="思源黑体 CN Normal" panose="020B0400000000000000" charset="-122"/>
                <a:ea typeface="思源黑体 CN Normal" panose="020B0400000000000000" charset="-122"/>
              </a:rPr>
              <a:t>0 </a:t>
            </a:r>
            <a:r>
              <a:rPr lang="zh-CN" altLang="en-US" sz="3000" dirty="0">
                <a:latin typeface="思源黑体 CN Normal" panose="020B0400000000000000" charset="-122"/>
                <a:ea typeface="思源黑体 CN Normal" panose="020B0400000000000000" charset="-122"/>
              </a:rPr>
              <a:t>故障。</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dirty="0"/>
              <a:t> </a:t>
            </a:r>
            <a:r>
              <a:rPr lang="en-US" altLang="zh-CN" dirty="0" err="1"/>
              <a:t>Arale</a:t>
            </a:r>
            <a:endParaRPr lang="zh-CN" altLang="en-US" dirty="0"/>
          </a:p>
        </p:txBody>
      </p:sp>
      <p:sp>
        <p:nvSpPr>
          <p:cNvPr id="7" name="线条"/>
          <p:cNvSpPr/>
          <p:nvPr/>
        </p:nvSpPr>
        <p:spPr>
          <a:xfrm>
            <a:off x="1669886" y="3972680"/>
            <a:ext cx="4256838" cy="1"/>
          </a:xfrm>
          <a:prstGeom prst="line">
            <a:avLst/>
          </a:prstGeom>
          <a:noFill/>
          <a:ln w="12700" cap="flat">
            <a:solidFill>
              <a:srgbClr val="FFFFFF"/>
            </a:solidFill>
            <a:prstDash val="solid"/>
            <a:round/>
          </a:ln>
          <a:effectLst/>
        </p:spPr>
        <p:txBody>
          <a:bodyPr wrap="square" lIns="45718" tIns="45718" rIns="45718" bIns="45718" numCol="1" anchor="t">
            <a:noAutofit/>
          </a:bodyPr>
          <a:lstStyle/>
          <a:p>
            <a:endParaRPr dirty="0"/>
          </a:p>
        </p:txBody>
      </p:sp>
      <p:sp>
        <p:nvSpPr>
          <p:cNvPr id="17" name="矩形 16"/>
          <p:cNvSpPr/>
          <p:nvPr/>
        </p:nvSpPr>
        <p:spPr>
          <a:xfrm>
            <a:off x="3585930" y="2169464"/>
            <a:ext cx="15867528" cy="8098483"/>
          </a:xfrm>
          <a:prstGeom prst="rect">
            <a:avLst/>
          </a:prstGeom>
          <a:solidFill>
            <a:schemeClr val="bg1"/>
          </a:solid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4211314" y="3333771"/>
            <a:ext cx="14616760" cy="6292809"/>
            <a:chOff x="3565169" y="3008810"/>
            <a:chExt cx="14616760" cy="6292809"/>
          </a:xfrm>
        </p:grpSpPr>
        <p:sp>
          <p:nvSpPr>
            <p:cNvPr id="5" name="矩形 4"/>
            <p:cNvSpPr/>
            <p:nvPr/>
          </p:nvSpPr>
          <p:spPr>
            <a:xfrm>
              <a:off x="10873549" y="6438911"/>
              <a:ext cx="253596" cy="461665"/>
            </a:xfrm>
            <a:prstGeom prst="rect">
              <a:avLst/>
            </a:prstGeom>
          </p:spPr>
          <p:txBody>
            <a:bodyPr wrap="none">
              <a:spAutoFit/>
            </a:bodyPr>
            <a:lstStyle/>
            <a:p>
              <a:r>
                <a:rPr lang="zh-CN" altLang="en-US" dirty="0"/>
                <a:t> </a:t>
              </a:r>
            </a:p>
          </p:txBody>
        </p:sp>
        <p:sp>
          <p:nvSpPr>
            <p:cNvPr id="18" name="一方面，以某机构为例，假设我是个输出PPT课程的机构，我通过云课堂给达人号提供的编辑器，输出了一篇质量较高的文章 ，并通过个性化推荐精准触达目标用户，用户通过此文章接触到我的课程和我的达人号，从而有了更深的了解，后续就会有更进一步的互动和营收转化。"/>
            <p:cNvSpPr txBox="1"/>
            <p:nvPr/>
          </p:nvSpPr>
          <p:spPr>
            <a:xfrm>
              <a:off x="3565169" y="3008810"/>
              <a:ext cx="14616760" cy="6292809"/>
            </a:xfrm>
            <a:prstGeom prst="rect">
              <a:avLst/>
            </a:prstGeom>
            <a:ln w="12700">
              <a:miter lim="400000"/>
            </a:ln>
          </p:spPr>
          <p:txBody>
            <a:bodyPr wrap="square" lIns="45718" tIns="45718" rIns="45718" bIns="45718">
              <a:spAutoFit/>
            </a:bodyPr>
            <a:lstStyle>
              <a:lvl1pPr algn="l" defTabSz="457200">
                <a:lnSpc>
                  <a:spcPct val="120000"/>
                </a:lnSpc>
                <a:defRPr sz="3200">
                  <a:latin typeface="思源黑体" panose="020B0400000000000000" charset="-122"/>
                  <a:ea typeface="思源黑体" panose="020B0400000000000000" charset="-122"/>
                  <a:cs typeface="思源黑体" panose="020B0400000000000000" charset="-122"/>
                  <a:sym typeface="思源黑体" panose="020B0400000000000000" charset="-122"/>
                </a:defRPr>
              </a:lvl1pPr>
            </a:lstStyle>
            <a:p>
              <a:pPr marL="457200" indent="-457200">
                <a:lnSpc>
                  <a:spcPct val="150000"/>
                </a:lnSpc>
                <a:buClr>
                  <a:schemeClr val="tx1"/>
                </a:buClr>
                <a:buFont typeface="Wingdings" panose="05000000000000000000" pitchFamily="2" charset="2"/>
                <a:buChar char="Ø"/>
              </a:pPr>
              <a:r>
                <a:rPr lang="zh-CN" altLang="en-US" sz="3000" dirty="0">
                  <a:latin typeface="思源黑体 CN Normal" panose="020B0400000000000000" charset="-122"/>
                  <a:ea typeface="思源黑体 CN Normal" panose="020B0400000000000000" charset="-122"/>
                </a:rPr>
                <a:t>适应、定制、高效、稳定是整个前端的技术目标。对于</a:t>
              </a:r>
              <a:r>
                <a:rPr lang="en-US" altLang="zh-CN" sz="3000" dirty="0" err="1">
                  <a:latin typeface="思源黑体 CN Normal" panose="020B0400000000000000" charset="-122"/>
                  <a:ea typeface="思源黑体 CN Normal" panose="020B0400000000000000" charset="-122"/>
                </a:rPr>
                <a:t>Arale</a:t>
              </a:r>
              <a:r>
                <a:rPr lang="zh-CN" altLang="en-US" sz="3000" dirty="0">
                  <a:latin typeface="思源黑体 CN Normal" panose="020B0400000000000000" charset="-122"/>
                  <a:ea typeface="思源黑体 CN Normal" panose="020B0400000000000000" charset="-122"/>
                </a:rPr>
                <a:t>来说可分解为：</a:t>
              </a:r>
              <a:endParaRPr lang="en-US" altLang="zh-CN" sz="3000" dirty="0">
                <a:latin typeface="思源黑体 CN Normal" panose="020B0400000000000000" charset="-122"/>
                <a:ea typeface="思源黑体 CN Normal" panose="020B0400000000000000" charset="-122"/>
              </a:endParaRPr>
            </a:p>
            <a:p>
              <a:pPr marL="457200" indent="-457200">
                <a:lnSpc>
                  <a:spcPct val="150000"/>
                </a:lnSpc>
                <a:buClr>
                  <a:schemeClr val="tx1"/>
                </a:buClr>
                <a:buFont typeface="Wingdings" panose="05000000000000000000" pitchFamily="2" charset="2"/>
                <a:buChar char="p"/>
              </a:pPr>
              <a:r>
                <a:rPr lang="zh-CN" altLang="en-US" sz="3000" dirty="0">
                  <a:latin typeface="思源黑体 CN Normal" panose="020B0400000000000000" charset="-122"/>
                  <a:ea typeface="思源黑体 CN Normal" panose="020B0400000000000000" charset="-122"/>
                </a:rPr>
                <a:t>丰富性。组件要多，要应有尽有。</a:t>
              </a:r>
            </a:p>
            <a:p>
              <a:pPr marL="457200" indent="-457200">
                <a:lnSpc>
                  <a:spcPct val="150000"/>
                </a:lnSpc>
                <a:buClr>
                  <a:schemeClr val="tx1"/>
                </a:buClr>
                <a:buFont typeface="Wingdings" panose="05000000000000000000" pitchFamily="2" charset="2"/>
                <a:buChar char="p"/>
              </a:pPr>
              <a:r>
                <a:rPr lang="zh-CN" altLang="en-US" sz="3000" dirty="0">
                  <a:latin typeface="思源黑体 CN Normal" panose="020B0400000000000000" charset="-122"/>
                  <a:ea typeface="思源黑体 CN Normal" panose="020B0400000000000000" charset="-122"/>
                </a:rPr>
                <a:t>多平台。能与移动基础类库打通，实现技术体系共享、部分组件复用。</a:t>
              </a:r>
            </a:p>
            <a:p>
              <a:pPr marL="457200" indent="-457200">
                <a:lnSpc>
                  <a:spcPct val="150000"/>
                </a:lnSpc>
                <a:buClr>
                  <a:schemeClr val="tx1"/>
                </a:buClr>
                <a:buFont typeface="Wingdings" panose="05000000000000000000" pitchFamily="2" charset="2"/>
                <a:buChar char="p"/>
              </a:pPr>
              <a:r>
                <a:rPr lang="zh-CN" altLang="en-US" sz="3000" dirty="0">
                  <a:latin typeface="思源黑体 CN Normal" panose="020B0400000000000000" charset="-122"/>
                  <a:ea typeface="思源黑体 CN Normal" panose="020B0400000000000000" charset="-122"/>
                </a:rPr>
                <a:t>体系化。编码规范、单元测试、打包部署、线上监控、应急策略等等。</a:t>
              </a:r>
              <a:endParaRPr lang="en-US" altLang="zh-CN" sz="3000" dirty="0">
                <a:latin typeface="思源黑体 CN Normal" panose="020B0400000000000000" charset="-122"/>
                <a:ea typeface="思源黑体 CN Normal" panose="020B0400000000000000" charset="-122"/>
              </a:endParaRPr>
            </a:p>
            <a:p>
              <a:pPr>
                <a:lnSpc>
                  <a:spcPct val="150000"/>
                </a:lnSpc>
                <a:buClr>
                  <a:srgbClr val="2F228E"/>
                </a:buClr>
              </a:pPr>
              <a:endParaRPr lang="zh-CN" altLang="en-US" sz="3000" dirty="0">
                <a:latin typeface="思源黑体 CN Normal" panose="020B0400000000000000" charset="-122"/>
                <a:ea typeface="思源黑体 CN Normal" panose="020B0400000000000000" charset="-122"/>
              </a:endParaRPr>
            </a:p>
            <a:p>
              <a:pPr marL="457200" indent="-457200">
                <a:lnSpc>
                  <a:spcPct val="150000"/>
                </a:lnSpc>
                <a:buClr>
                  <a:srgbClr val="2F228E"/>
                </a:buClr>
                <a:buFont typeface="Wingdings" panose="05000000000000000000" pitchFamily="2" charset="2"/>
                <a:buChar char="Ø"/>
              </a:pPr>
              <a:r>
                <a:rPr lang="zh-CN" altLang="en-US" sz="3000" dirty="0">
                  <a:latin typeface="思源黑体 CN Normal" panose="020B0400000000000000" charset="-122"/>
                  <a:ea typeface="思源黑体 CN Normal" panose="020B0400000000000000" charset="-122"/>
                </a:rPr>
                <a:t>解决思路</a:t>
              </a:r>
              <a:endParaRPr lang="en-US" altLang="zh-CN" sz="3000" dirty="0">
                <a:latin typeface="思源黑体 CN Normal" panose="020B0400000000000000" charset="-122"/>
                <a:ea typeface="思源黑体 CN Normal" panose="020B0400000000000000" charset="-122"/>
              </a:endParaRPr>
            </a:p>
            <a:p>
              <a:pPr>
                <a:lnSpc>
                  <a:spcPct val="150000"/>
                </a:lnSpc>
                <a:buClr>
                  <a:srgbClr val="2F228E"/>
                </a:buClr>
              </a:pPr>
              <a:r>
                <a:rPr lang="zh-CN" altLang="en-US" sz="3000" dirty="0"/>
                <a:t>丰富性</a:t>
              </a:r>
              <a:r>
                <a:rPr lang="en-US" altLang="zh-CN" sz="3000" dirty="0"/>
                <a:t>:   </a:t>
              </a:r>
              <a:r>
                <a:rPr lang="zh-CN" altLang="en-US" sz="3000" dirty="0"/>
                <a:t>开放将社区已有的优秀组件直接拿进来用。</a:t>
              </a:r>
              <a:endParaRPr lang="en-US" altLang="zh-CN" sz="3000" dirty="0"/>
            </a:p>
            <a:p>
              <a:pPr>
                <a:lnSpc>
                  <a:spcPct val="150000"/>
                </a:lnSpc>
                <a:buClr>
                  <a:srgbClr val="2F228E"/>
                </a:buClr>
              </a:pPr>
              <a:r>
                <a:rPr lang="zh-CN" altLang="en-US" sz="3000" dirty="0"/>
                <a:t>跨平台：复用能复用的，定制可定制的。</a:t>
              </a:r>
            </a:p>
            <a:p>
              <a:pPr>
                <a:lnSpc>
                  <a:spcPct val="150000"/>
                </a:lnSpc>
                <a:buClr>
                  <a:srgbClr val="2F228E"/>
                </a:buClr>
              </a:pPr>
              <a:r>
                <a:rPr lang="zh-CN" altLang="en-US" dirty="0">
                  <a:latin typeface="思源黑体 CN Normal" panose="020B0400000000000000" charset="-122"/>
                  <a:ea typeface="思源黑体 CN Normal" panose="020B0400000000000000" charset="-122"/>
                </a:rPr>
                <a:t>体系化：</a:t>
              </a:r>
              <a:r>
                <a:rPr lang="en-US" altLang="zh-CN" dirty="0">
                  <a:latin typeface="思源黑体 CN Normal" panose="020B0400000000000000" charset="-122"/>
                  <a:ea typeface="思源黑体 CN Normal" panose="020B0400000000000000" charset="-122"/>
                </a:rPr>
                <a:t>SPM</a:t>
              </a:r>
              <a:r>
                <a:rPr lang="zh-CN" altLang="en-US" dirty="0">
                  <a:latin typeface="思源黑体 CN Normal" panose="020B0400000000000000" charset="-122"/>
                  <a:ea typeface="思源黑体 CN Normal" panose="020B0400000000000000" charset="-122"/>
                </a:rPr>
                <a:t> 将聚焦于编码之外的事情，比如依赖分析、打包压缩、部署上线等</a:t>
              </a:r>
              <a:endParaRPr lang="en-US" altLang="zh-CN" dirty="0">
                <a:latin typeface="思源黑体 CN Normal" panose="020B0400000000000000" charset="-122"/>
                <a:ea typeface="思源黑体 CN Normal" panose="020B0400000000000000" charset="-122"/>
              </a:endParaRPr>
            </a:p>
          </p:txBody>
        </p:sp>
      </p:gr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CA82290-4B9C-4073-8146-D9192937D5D4}"/>
              </a:ext>
            </a:extLst>
          </p:cNvPr>
          <p:cNvSpPr>
            <a:spLocks noGrp="1"/>
          </p:cNvSpPr>
          <p:nvPr>
            <p:ph type="title"/>
          </p:nvPr>
        </p:nvSpPr>
        <p:spPr>
          <a:xfrm>
            <a:off x="7940922" y="5875144"/>
            <a:ext cx="7157545" cy="1210063"/>
          </a:xfrm>
        </p:spPr>
        <p:txBody>
          <a:bodyPr/>
          <a:lstStyle/>
          <a:p>
            <a:r>
              <a:rPr lang="zh-CN" altLang="en-US" dirty="0"/>
              <a:t>为什么需要</a:t>
            </a:r>
            <a:r>
              <a:rPr lang="en-US" altLang="zh-CN" dirty="0"/>
              <a:t>Redux</a:t>
            </a:r>
            <a:endParaRPr lang="zh-CN" altLang="en-US" dirty="0"/>
          </a:p>
        </p:txBody>
      </p:sp>
    </p:spTree>
    <p:extLst>
      <p:ext uri="{BB962C8B-B14F-4D97-AF65-F5344CB8AC3E}">
        <p14:creationId xmlns:p14="http://schemas.microsoft.com/office/powerpoint/2010/main" val="218047325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heme/theme1.xml><?xml version="1.0" encoding="utf-8"?>
<a:theme xmlns:a="http://schemas.openxmlformats.org/drawingml/2006/main" name="《成为前端开发工程师》走进高校">
  <a:themeElements>
    <a:clrScheme name="自定义 1">
      <a:dk1>
        <a:srgbClr val="000000"/>
      </a:dk1>
      <a:lt1>
        <a:sysClr val="window" lastClr="FFFFFF"/>
      </a:lt1>
      <a:dk2>
        <a:srgbClr val="4D4D4D"/>
      </a:dk2>
      <a:lt2>
        <a:srgbClr val="F1F1F1"/>
      </a:lt2>
      <a:accent1>
        <a:srgbClr val="1B1B1B"/>
      </a:accent1>
      <a:accent2>
        <a:srgbClr val="6F7378"/>
      </a:accent2>
      <a:accent3>
        <a:srgbClr val="C9C9C9"/>
      </a:accent3>
      <a:accent4>
        <a:srgbClr val="002368"/>
      </a:accent4>
      <a:accent5>
        <a:srgbClr val="0070C0"/>
      </a:accent5>
      <a:accent6>
        <a:srgbClr val="5CD3FF"/>
      </a:accent6>
      <a:hlink>
        <a:srgbClr val="E9E9E9"/>
      </a:hlink>
      <a:folHlink>
        <a:srgbClr val="4D4D4D"/>
      </a:folHlink>
    </a:clrScheme>
    <a:fontScheme name="课件制作 - 思源">
      <a:majorFont>
        <a:latin typeface="思源黑体 CN Bold"/>
        <a:ea typeface="思源黑体 CN Bold"/>
        <a:cs typeface=""/>
      </a:majorFont>
      <a:minorFont>
        <a:latin typeface="思源黑体 CN Normal"/>
        <a:ea typeface="思源黑体 CN Norm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8100">
          <a:solidFill>
            <a:srgbClr val="6F7378"/>
          </a:solidFill>
          <a:headEnd type="none" w="med" len="med"/>
          <a:tailEnd type="none"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88900">
          <a:solidFill>
            <a:srgbClr val="6F7378"/>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50000"/>
          </a:lnSpc>
          <a:defRPr sz="3200">
            <a:latin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2596</Words>
  <Application>Microsoft Office PowerPoint</Application>
  <PresentationFormat>自定义</PresentationFormat>
  <Paragraphs>284</Paragraphs>
  <Slides>30</Slides>
  <Notes>26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DejaVu</vt:lpstr>
      <vt:lpstr>Source Han Sans CN Medium</vt:lpstr>
      <vt:lpstr>思源黑体</vt:lpstr>
      <vt:lpstr>思源黑体 CN Bold</vt:lpstr>
      <vt:lpstr>思源黑体 CN Heavy</vt:lpstr>
      <vt:lpstr>思源黑体 CN Medium</vt:lpstr>
      <vt:lpstr>思源黑体 CN Normal</vt:lpstr>
      <vt:lpstr>微软雅黑</vt:lpstr>
      <vt:lpstr>Arial</vt:lpstr>
      <vt:lpstr>Calibri</vt:lpstr>
      <vt:lpstr>Wingdings</vt:lpstr>
      <vt:lpstr>《成为前端开发工程师》走进高校</vt:lpstr>
      <vt:lpstr>PowerPoint 演示文稿</vt:lpstr>
      <vt:lpstr>PowerPoint 演示文稿</vt:lpstr>
      <vt:lpstr> 讲师简介</vt:lpstr>
      <vt:lpstr> 教学服务团队</vt:lpstr>
      <vt:lpstr> 往期精彩视频</vt:lpstr>
      <vt:lpstr>前端开发者正在经受前所未有的复杂性!</vt:lpstr>
      <vt:lpstr> 前端平台化解决思路</vt:lpstr>
      <vt:lpstr> Arale</vt:lpstr>
      <vt:lpstr>为什么需要Redux</vt:lpstr>
      <vt:lpstr>动机</vt:lpstr>
      <vt:lpstr>React State(状态)</vt:lpstr>
      <vt:lpstr>React面临的问题</vt:lpstr>
      <vt:lpstr>React面临的问题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lpstr> 四大技术专题逐个突破</vt:lpstr>
      <vt:lpstr> 微专业 - 前端高级工程师</vt:lpstr>
      <vt:lpstr> Q201902期报名流程</vt:lpstr>
      <vt:lpstr> 微专业 - 前端高级工程师</vt:lpstr>
      <vt:lpstr> 最新优惠动态：课程本月即将开课！</vt:lpstr>
      <vt:lpstr> 学习方式（10重保障）</vt:lpstr>
      <vt:lpstr> 学习方式（10重保障）</vt:lpstr>
      <vt:lpstr> 学员问题</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张峰</dc:creator>
  <cp:lastModifiedBy>强 李</cp:lastModifiedBy>
  <cp:revision>1963</cp:revision>
  <dcterms:created xsi:type="dcterms:W3CDTF">2019-02-26T08:42:00Z</dcterms:created>
  <dcterms:modified xsi:type="dcterms:W3CDTF">2019-07-13T11:19:44Z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y fmtid="{D5CDD505-2E9C-101B-9397-08002B2CF9AE}" pid="3" name="KSORubyTemplateID">
    <vt:lpwstr>13</vt:lpwstr>
  </property>
</Properties>
</file>