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58" r:id="rId1"/>
  </p:sldMasterIdLst>
  <p:notesMasterIdLst>
    <p:notesMasterId r:id="rId24"/>
  </p:notesMasterIdLst>
  <p:sldIdLst>
    <p:sldId id="256" r:id="rId2"/>
    <p:sldId id="257" r:id="rId3"/>
    <p:sldId id="285" r:id="rId4"/>
    <p:sldId id="337" r:id="rId5"/>
    <p:sldId id="296" r:id="rId6"/>
    <p:sldId id="294" r:id="rId7"/>
    <p:sldId id="328" r:id="rId8"/>
    <p:sldId id="329" r:id="rId9"/>
    <p:sldId id="331" r:id="rId10"/>
    <p:sldId id="330" r:id="rId11"/>
    <p:sldId id="332" r:id="rId12"/>
    <p:sldId id="333" r:id="rId13"/>
    <p:sldId id="334" r:id="rId14"/>
    <p:sldId id="319" r:id="rId15"/>
    <p:sldId id="327" r:id="rId16"/>
    <p:sldId id="339" r:id="rId17"/>
    <p:sldId id="338" r:id="rId18"/>
    <p:sldId id="341" r:id="rId19"/>
    <p:sldId id="340" r:id="rId20"/>
    <p:sldId id="287" r:id="rId21"/>
    <p:sldId id="289" r:id="rId22"/>
    <p:sldId id="290" r:id="rId23"/>
  </p:sldIdLst>
  <p:sldSz cx="9144000" cy="5143500" type="screen16x9"/>
  <p:notesSz cx="6858000" cy="9144000"/>
  <p:embeddedFontLst>
    <p:embeddedFont>
      <p:font typeface="Quattrocento Sans" panose="02020500000000000000" charset="0"/>
      <p:regular r:id="rId25"/>
      <p:bold r:id="rId26"/>
      <p:italic r:id="rId27"/>
      <p:boldItalic r:id="rId28"/>
    </p:embeddedFont>
    <p:embeddedFont>
      <p:font typeface="微軟正黑體" panose="020B0604030504040204" pitchFamily="34" charset="-120"/>
      <p:regular r:id="rId29"/>
      <p:bold r:id="rId30"/>
    </p:embeddedFont>
    <p:embeddedFont>
      <p:font typeface="Lora" panose="02020500000000000000"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897CE7-4FA2-472E-B211-B6D4C5D2A7F1}">
  <a:tblStyle styleId="{DE897CE7-4FA2-472E-B211-B6D4C5D2A7F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p:scale>
          <a:sx n="66" d="100"/>
          <a:sy n="66" d="100"/>
        </p:scale>
        <p:origin x="667"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7715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7038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3519745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28" name="Google Shape;28;p5"/>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lstStyle>
            <a:lvl1pPr lvl="0" rtl="0">
              <a:spcBef>
                <a:spcPts val="0"/>
              </a:spcBef>
              <a:spcAft>
                <a:spcPts val="0"/>
              </a:spcAft>
              <a:buSzPts val="2000"/>
              <a:buFont typeface="Lora"/>
              <a:buNone/>
              <a:defRPr sz="2000" b="1">
                <a:latin typeface="Lora"/>
                <a:ea typeface="Lora"/>
                <a:cs typeface="Lora"/>
                <a:sym typeface="Lora"/>
              </a:defRPr>
            </a:lvl1pPr>
            <a:lvl2pPr lvl="1" rtl="0">
              <a:spcBef>
                <a:spcPts val="0"/>
              </a:spcBef>
              <a:spcAft>
                <a:spcPts val="0"/>
              </a:spcAft>
              <a:buSzPts val="2000"/>
              <a:buFont typeface="Lora"/>
              <a:buNone/>
              <a:defRPr sz="2000" b="1">
                <a:highlight>
                  <a:srgbClr val="FFFFFF"/>
                </a:highlight>
                <a:latin typeface="Lora"/>
                <a:ea typeface="Lora"/>
                <a:cs typeface="Lora"/>
                <a:sym typeface="Lora"/>
              </a:defRPr>
            </a:lvl2pPr>
            <a:lvl3pPr lvl="2" rtl="0">
              <a:spcBef>
                <a:spcPts val="0"/>
              </a:spcBef>
              <a:spcAft>
                <a:spcPts val="0"/>
              </a:spcAft>
              <a:buSzPts val="2000"/>
              <a:buFont typeface="Lora"/>
              <a:buNone/>
              <a:defRPr sz="2000" b="1">
                <a:highlight>
                  <a:srgbClr val="FFFFFF"/>
                </a:highlight>
                <a:latin typeface="Lora"/>
                <a:ea typeface="Lora"/>
                <a:cs typeface="Lora"/>
                <a:sym typeface="Lora"/>
              </a:defRPr>
            </a:lvl3pPr>
            <a:lvl4pPr lvl="3" rtl="0">
              <a:spcBef>
                <a:spcPts val="0"/>
              </a:spcBef>
              <a:spcAft>
                <a:spcPts val="0"/>
              </a:spcAft>
              <a:buSzPts val="2000"/>
              <a:buFont typeface="Lora"/>
              <a:buNone/>
              <a:defRPr sz="2000" b="1">
                <a:highlight>
                  <a:srgbClr val="FFFFFF"/>
                </a:highlight>
                <a:latin typeface="Lora"/>
                <a:ea typeface="Lora"/>
                <a:cs typeface="Lora"/>
                <a:sym typeface="Lora"/>
              </a:defRPr>
            </a:lvl4pPr>
            <a:lvl5pPr lvl="4" rtl="0">
              <a:spcBef>
                <a:spcPts val="0"/>
              </a:spcBef>
              <a:spcAft>
                <a:spcPts val="0"/>
              </a:spcAft>
              <a:buSzPts val="2000"/>
              <a:buFont typeface="Lora"/>
              <a:buNone/>
              <a:defRPr sz="2000" b="1">
                <a:highlight>
                  <a:srgbClr val="FFFFFF"/>
                </a:highlight>
                <a:latin typeface="Lora"/>
                <a:ea typeface="Lora"/>
                <a:cs typeface="Lora"/>
                <a:sym typeface="Lora"/>
              </a:defRPr>
            </a:lvl5pPr>
            <a:lvl6pPr lvl="5" rtl="0">
              <a:spcBef>
                <a:spcPts val="0"/>
              </a:spcBef>
              <a:spcAft>
                <a:spcPts val="0"/>
              </a:spcAft>
              <a:buSzPts val="2000"/>
              <a:buFont typeface="Lora"/>
              <a:buNone/>
              <a:defRPr sz="2000" b="1">
                <a:highlight>
                  <a:srgbClr val="FFFFFF"/>
                </a:highlight>
                <a:latin typeface="Lora"/>
                <a:ea typeface="Lora"/>
                <a:cs typeface="Lora"/>
                <a:sym typeface="Lora"/>
              </a:defRPr>
            </a:lvl6pPr>
            <a:lvl7pPr lvl="6" rtl="0">
              <a:spcBef>
                <a:spcPts val="0"/>
              </a:spcBef>
              <a:spcAft>
                <a:spcPts val="0"/>
              </a:spcAft>
              <a:buSzPts val="2000"/>
              <a:buFont typeface="Lora"/>
              <a:buNone/>
              <a:defRPr sz="2000" b="1">
                <a:highlight>
                  <a:srgbClr val="FFFFFF"/>
                </a:highlight>
                <a:latin typeface="Lora"/>
                <a:ea typeface="Lora"/>
                <a:cs typeface="Lora"/>
                <a:sym typeface="Lora"/>
              </a:defRPr>
            </a:lvl7pPr>
            <a:lvl8pPr lvl="7" rtl="0">
              <a:spcBef>
                <a:spcPts val="0"/>
              </a:spcBef>
              <a:spcAft>
                <a:spcPts val="0"/>
              </a:spcAft>
              <a:buSzPts val="2000"/>
              <a:buFont typeface="Lora"/>
              <a:buNone/>
              <a:defRPr sz="2000" b="1">
                <a:highlight>
                  <a:srgbClr val="FFFFFF"/>
                </a:highlight>
                <a:latin typeface="Lora"/>
                <a:ea typeface="Lora"/>
                <a:cs typeface="Lora"/>
                <a:sym typeface="Lora"/>
              </a:defRPr>
            </a:lvl8pPr>
            <a:lvl9pPr lvl="8" rtl="0">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30" name="Google Shape;30;p5"/>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lstStyle>
            <a:lvl1pPr marL="457200" lvl="0" indent="-3810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cxnSp>
        <p:nvCxnSpPr>
          <p:cNvPr id="31" name="Google Shape;31;p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32" name="Google Shape;32;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5" name="Google Shape;35;p6"/>
          <p:cNvSpPr txBox="1">
            <a:spLocks noGrp="1"/>
          </p:cNvSpPr>
          <p:nvPr>
            <p:ph type="body" idx="1"/>
          </p:nvPr>
        </p:nvSpPr>
        <p:spPr>
          <a:xfrm>
            <a:off x="1381250" y="1618700"/>
            <a:ext cx="3425400" cy="32310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body" idx="2"/>
          </p:nvPr>
        </p:nvSpPr>
        <p:spPr>
          <a:xfrm>
            <a:off x="5012916" y="1618700"/>
            <a:ext cx="3425400" cy="32310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cxnSp>
        <p:nvCxnSpPr>
          <p:cNvPr id="37" name="Google Shape;37;p6"/>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38" name="Google Shape;38;p6"/>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6"/>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0" name="Google Shape;40;p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937117"/>
            <a:ext cx="6809700" cy="435600"/>
          </a:xfrm>
          <a:prstGeom prst="rect">
            <a:avLst/>
          </a:prstGeom>
          <a:noFill/>
          <a:ln>
            <a:noFill/>
          </a:ln>
        </p:spPr>
        <p:txBody>
          <a:bodyPr spcFirstLastPara="1" wrap="square" lIns="91425" tIns="91425" rIns="91425" bIns="91425" anchor="ctr" anchorCtr="0"/>
          <a:lstStyle>
            <a:lvl1pPr lvl="0">
              <a:spcBef>
                <a:spcPts val="0"/>
              </a:spcBef>
              <a:spcAft>
                <a:spcPts val="0"/>
              </a:spcAft>
              <a:buSzPts val="2000"/>
              <a:buFont typeface="Lora"/>
              <a:buNone/>
              <a:defRPr sz="2000" b="1">
                <a:latin typeface="Lora"/>
                <a:ea typeface="Lora"/>
                <a:cs typeface="Lora"/>
                <a:sym typeface="Lora"/>
              </a:defRPr>
            </a:lvl1pPr>
            <a:lvl2pPr lvl="1">
              <a:spcBef>
                <a:spcPts val="0"/>
              </a:spcBef>
              <a:spcAft>
                <a:spcPts val="0"/>
              </a:spcAft>
              <a:buSzPts val="2000"/>
              <a:buFont typeface="Lora"/>
              <a:buNone/>
              <a:defRPr sz="2000" b="1">
                <a:latin typeface="Lora"/>
                <a:ea typeface="Lora"/>
                <a:cs typeface="Lora"/>
                <a:sym typeface="Lora"/>
              </a:defRPr>
            </a:lvl2pPr>
            <a:lvl3pPr lvl="2">
              <a:spcBef>
                <a:spcPts val="0"/>
              </a:spcBef>
              <a:spcAft>
                <a:spcPts val="0"/>
              </a:spcAft>
              <a:buSzPts val="2000"/>
              <a:buFont typeface="Lora"/>
              <a:buNone/>
              <a:defRPr sz="2000" b="1">
                <a:latin typeface="Lora"/>
                <a:ea typeface="Lora"/>
                <a:cs typeface="Lora"/>
                <a:sym typeface="Lora"/>
              </a:defRPr>
            </a:lvl3pPr>
            <a:lvl4pPr lvl="3">
              <a:spcBef>
                <a:spcPts val="0"/>
              </a:spcBef>
              <a:spcAft>
                <a:spcPts val="0"/>
              </a:spcAft>
              <a:buSzPts val="2000"/>
              <a:buFont typeface="Lora"/>
              <a:buNone/>
              <a:defRPr sz="2000" b="1">
                <a:latin typeface="Lora"/>
                <a:ea typeface="Lora"/>
                <a:cs typeface="Lora"/>
                <a:sym typeface="Lora"/>
              </a:defRPr>
            </a:lvl4pPr>
            <a:lvl5pPr lvl="4">
              <a:spcBef>
                <a:spcPts val="0"/>
              </a:spcBef>
              <a:spcAft>
                <a:spcPts val="0"/>
              </a:spcAft>
              <a:buSzPts val="2000"/>
              <a:buFont typeface="Lora"/>
              <a:buNone/>
              <a:defRPr sz="2000" b="1">
                <a:latin typeface="Lora"/>
                <a:ea typeface="Lora"/>
                <a:cs typeface="Lora"/>
                <a:sym typeface="Lora"/>
              </a:defRPr>
            </a:lvl5pPr>
            <a:lvl6pPr lvl="5">
              <a:spcBef>
                <a:spcPts val="0"/>
              </a:spcBef>
              <a:spcAft>
                <a:spcPts val="0"/>
              </a:spcAft>
              <a:buSzPts val="2000"/>
              <a:buFont typeface="Lora"/>
              <a:buNone/>
              <a:defRPr sz="2000" b="1">
                <a:latin typeface="Lora"/>
                <a:ea typeface="Lora"/>
                <a:cs typeface="Lora"/>
                <a:sym typeface="Lora"/>
              </a:defRPr>
            </a:lvl6pPr>
            <a:lvl7pPr lvl="6">
              <a:spcBef>
                <a:spcPts val="0"/>
              </a:spcBef>
              <a:spcAft>
                <a:spcPts val="0"/>
              </a:spcAft>
              <a:buSzPts val="2000"/>
              <a:buFont typeface="Lora"/>
              <a:buNone/>
              <a:defRPr sz="2000" b="1">
                <a:latin typeface="Lora"/>
                <a:ea typeface="Lora"/>
                <a:cs typeface="Lora"/>
                <a:sym typeface="Lora"/>
              </a:defRPr>
            </a:lvl7pPr>
            <a:lvl8pPr lvl="7">
              <a:spcBef>
                <a:spcPts val="0"/>
              </a:spcBef>
              <a:spcAft>
                <a:spcPts val="0"/>
              </a:spcAft>
              <a:buSzPts val="2000"/>
              <a:buFont typeface="Lora"/>
              <a:buNone/>
              <a:defRPr sz="2000" b="1">
                <a:latin typeface="Lora"/>
                <a:ea typeface="Lora"/>
                <a:cs typeface="Lora"/>
                <a:sym typeface="Lora"/>
              </a:defRPr>
            </a:lvl8pPr>
            <a:lvl9pPr lvl="8">
              <a:spcBef>
                <a:spcPts val="0"/>
              </a:spcBef>
              <a:spcAft>
                <a:spcPts val="0"/>
              </a:spcAft>
              <a:buSzPts val="2000"/>
              <a:buFont typeface="Lora"/>
              <a:buNone/>
              <a:defRPr sz="2000" b="1">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my-gamer.com/games/gc11660.html"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hyperlink" Target="https://zh.wikipedia.org/wiki/%E5%80%89%E5%BA%AB%E7%95%AA"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22.emf"/><Relationship Id="rId5" Type="http://schemas.openxmlformats.org/officeDocument/2006/relationships/package" Target="../embeddings/Microsoft_Visio___.vsdx"/><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hyperlink" Target="http://sokoban.dk/wp-content/uploads/2016/02/docslide.us_willy-a-sokoban-solving-agent.pdf" TargetMode="External"/><Relationship Id="rId2" Type="http://schemas.openxmlformats.org/officeDocument/2006/relationships/hyperlink" Target="http://citeseerx.ist.psu.edu/viewdoc/download?doi=10.1.1.41.7823&amp;rep=rep1&amp;type=pdf" TargetMode="Externa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hyperlink" Target="https://www.youtube.com/watch?time_continue=204&amp;v=RLcMvCS4-gY"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my-gamer.com/games/gc11660.html"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hyperlink" Target="https://zh.wikipedia.org/wiki/%E5%80%89%E5%BA%AB%E7%95%A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996629" y="1261241"/>
            <a:ext cx="7443177" cy="2121208"/>
          </a:xfrm>
          <a:prstGeom prst="rect">
            <a:avLst/>
          </a:prstGeom>
        </p:spPr>
        <p:txBody>
          <a:bodyPr spcFirstLastPara="1" wrap="square" lIns="91425" tIns="91425" rIns="91425" bIns="91425" anchor="b" anchorCtr="0">
            <a:noAutofit/>
          </a:bodyPr>
          <a:lstStyle/>
          <a:p>
            <a:pPr lvl="0"/>
            <a:r>
              <a:rPr lang="en-US" dirty="0">
                <a:latin typeface="微軟正黑體" panose="020B0604030504040204" pitchFamily="34" charset="-120"/>
                <a:ea typeface="微軟正黑體" panose="020B0604030504040204" pitchFamily="34" charset="-120"/>
              </a:rPr>
              <a:t>Project proposal:</a:t>
            </a:r>
            <a:br>
              <a:rPr lang="en-US" dirty="0">
                <a:latin typeface="微軟正黑體" panose="020B0604030504040204" pitchFamily="34" charset="-120"/>
                <a:ea typeface="微軟正黑體" panose="020B0604030504040204" pitchFamily="34" charset="-120"/>
              </a:rPr>
            </a:br>
            <a:r>
              <a:rPr lang="en-US" dirty="0" err="1">
                <a:latin typeface="微軟正黑體" panose="020B0604030504040204" pitchFamily="34" charset="-120"/>
                <a:ea typeface="微軟正黑體" panose="020B0604030504040204" pitchFamily="34" charset="-120"/>
              </a:rPr>
              <a:t>Sōkoban</a:t>
            </a:r>
            <a:r>
              <a:rPr lang="en-US" sz="2400" b="0" dirty="0">
                <a:latin typeface="微軟正黑體" panose="020B0604030504040204" pitchFamily="34" charset="-120"/>
                <a:ea typeface="微軟正黑體" panose="020B0604030504040204" pitchFamily="34" charset="-120"/>
              </a:rPr>
              <a:t>-A</a:t>
            </a:r>
            <a:r>
              <a:rPr lang="en-US" b="0" dirty="0">
                <a:latin typeface="微軟正黑體" panose="020B0604030504040204" pitchFamily="34" charset="-120"/>
                <a:ea typeface="微軟正黑體" panose="020B0604030504040204" pitchFamily="34" charset="-120"/>
              </a:rPr>
              <a:t> </a:t>
            </a:r>
            <a:r>
              <a:rPr lang="en-US" sz="2400" b="0" dirty="0">
                <a:latin typeface="微軟正黑體" panose="020B0604030504040204" pitchFamily="34" charset="-120"/>
                <a:ea typeface="微軟正黑體" panose="020B0604030504040204" pitchFamily="34" charset="-120"/>
              </a:rPr>
              <a:t>NP hard problem </a:t>
            </a:r>
            <a:r>
              <a:rPr lang="en-US" sz="1800" dirty="0"/>
              <a:t/>
            </a:r>
            <a:br>
              <a:rPr lang="en-US" sz="1800" dirty="0"/>
            </a:br>
            <a:r>
              <a:rPr lang="en-US" sz="1800" dirty="0"/>
              <a:t/>
            </a:r>
            <a:br>
              <a:rPr lang="en-US" sz="1800" dirty="0"/>
            </a:br>
            <a:endParaRPr sz="1800" dirty="0"/>
          </a:p>
        </p:txBody>
      </p:sp>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文字方塊 2"/>
          <p:cNvSpPr txBox="1"/>
          <p:nvPr/>
        </p:nvSpPr>
        <p:spPr>
          <a:xfrm>
            <a:off x="3804745" y="3828713"/>
            <a:ext cx="5118537" cy="1169551"/>
          </a:xfrm>
          <a:prstGeom prst="rect">
            <a:avLst/>
          </a:prstGeom>
          <a:noFill/>
        </p:spPr>
        <p:txBody>
          <a:bodyPr wrap="square" rtlCol="0">
            <a:spAutoFit/>
          </a:bodyPr>
          <a:lstStyle/>
          <a:p>
            <a:r>
              <a:rPr lang="en-US" altLang="zh-TW" dirty="0">
                <a:latin typeface="微軟正黑體" panose="020B0604030504040204" pitchFamily="34" charset="-120"/>
                <a:ea typeface="微軟正黑體" panose="020B0604030504040204" pitchFamily="34" charset="-120"/>
              </a:rPr>
              <a:t>Team_1</a:t>
            </a:r>
          </a:p>
          <a:p>
            <a:r>
              <a:rPr lang="en-US" altLang="zh-TW" dirty="0">
                <a:latin typeface="微軟正黑體" panose="020B0604030504040204" pitchFamily="34" charset="-120"/>
                <a:ea typeface="微軟正黑體" panose="020B0604030504040204" pitchFamily="34" charset="-120"/>
              </a:rPr>
              <a:t>Member: 0551076  </a:t>
            </a:r>
            <a:r>
              <a:rPr lang="zh-TW" altLang="en-US" dirty="0" smtClean="0">
                <a:latin typeface="微軟正黑體" panose="020B0604030504040204" pitchFamily="34" charset="-120"/>
                <a:ea typeface="微軟正黑體" panose="020B0604030504040204" pitchFamily="34" charset="-120"/>
              </a:rPr>
              <a:t>黃泰源</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                 0551083  </a:t>
            </a:r>
            <a:r>
              <a:rPr lang="zh-TW" altLang="en-US" dirty="0" smtClean="0">
                <a:latin typeface="微軟正黑體" panose="020B0604030504040204" pitchFamily="34" charset="-120"/>
                <a:ea typeface="微軟正黑體" panose="020B0604030504040204" pitchFamily="34" charset="-120"/>
              </a:rPr>
              <a:t>林育民</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0551051</a:t>
            </a:r>
            <a:r>
              <a:rPr lang="zh-TW" altLang="en-US" dirty="0" smtClean="0">
                <a:latin typeface="微軟正黑體" panose="020B0604030504040204" pitchFamily="34" charset="-120"/>
                <a:ea typeface="微軟正黑體" panose="020B0604030504040204" pitchFamily="34" charset="-120"/>
              </a:rPr>
              <a:t>   洪嘉</a:t>
            </a:r>
            <a:r>
              <a:rPr lang="zh-TW" altLang="en-US" dirty="0">
                <a:latin typeface="微軟正黑體" panose="020B0604030504040204" pitchFamily="34" charset="-120"/>
                <a:ea typeface="微軟正黑體" panose="020B0604030504040204" pitchFamily="34" charset="-120"/>
              </a:rPr>
              <a:t>桓</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Department: Computer and Communication engineering</a:t>
            </a:r>
            <a:endParaRPr lang="zh-TW" altLang="en-US" dirty="0">
              <a:latin typeface="微軟正黑體" panose="020B0604030504040204" pitchFamily="34" charset="-120"/>
              <a:ea typeface="微軟正黑體" panose="020B0604030504040204" pitchFamily="34" charset="-12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微軟正黑體" panose="020B0604030504040204" pitchFamily="34" charset="-120"/>
                <a:ea typeface="微軟正黑體" panose="020B0604030504040204" pitchFamily="34" charset="-120"/>
              </a:rPr>
              <a:t>Potential Solution</a:t>
            </a:r>
            <a:endParaRPr lang="zh-TW" altLang="en-US" dirty="0">
              <a:latin typeface="微軟正黑體" panose="020B0604030504040204" pitchFamily="34" charset="-120"/>
              <a:ea typeface="微軟正黑體" panose="020B0604030504040204" pitchFamily="34" charset="-120"/>
            </a:endParaRPr>
          </a:p>
        </p:txBody>
      </p:sp>
      <p:sp>
        <p:nvSpPr>
          <p:cNvPr id="3" name="文字版面配置區 2"/>
          <p:cNvSpPr>
            <a:spLocks noGrp="1"/>
          </p:cNvSpPr>
          <p:nvPr>
            <p:ph type="body" idx="1"/>
          </p:nvPr>
        </p:nvSpPr>
        <p:spPr>
          <a:xfrm>
            <a:off x="604502" y="1478818"/>
            <a:ext cx="6809700" cy="3112200"/>
          </a:xfrm>
        </p:spPr>
        <p:txBody>
          <a:bodyPr/>
          <a:lstStyle/>
          <a:p>
            <a:pPr marL="76200" indent="0">
              <a:buNone/>
            </a:pPr>
            <a:r>
              <a:rPr lang="zh-TW" altLang="en-US" sz="2000" dirty="0" smtClean="0"/>
              <a:t>目標</a:t>
            </a:r>
            <a:r>
              <a:rPr lang="zh-TW" altLang="en-US" sz="2000" dirty="0"/>
              <a:t>到達順序也很重要，該怎麼選擇哪一個目標先放。</a:t>
            </a:r>
            <a:endParaRPr lang="en-US" altLang="zh-TW" sz="2000" dirty="0"/>
          </a:p>
          <a:p>
            <a:pPr marL="76200" indent="0">
              <a:buNone/>
            </a:pPr>
            <a:r>
              <a:rPr lang="zh-TW" altLang="en-US" sz="2000" b="1" dirty="0" smtClean="0">
                <a:solidFill>
                  <a:srgbClr val="FF0000"/>
                </a:solidFill>
              </a:rPr>
              <a:t>解</a:t>
            </a:r>
            <a:r>
              <a:rPr lang="en-US" altLang="zh-TW" sz="2000" b="1" dirty="0" smtClean="0">
                <a:solidFill>
                  <a:srgbClr val="FF0000"/>
                </a:solidFill>
              </a:rPr>
              <a:t>:</a:t>
            </a:r>
            <a:r>
              <a:rPr lang="zh-TW" altLang="en-US" sz="2000" b="1" dirty="0" smtClean="0">
                <a:solidFill>
                  <a:srgbClr val="FF0000"/>
                </a:solidFill>
              </a:rPr>
              <a:t> 計算各個目標的</a:t>
            </a:r>
            <a:r>
              <a:rPr lang="en-US" altLang="zh-TW" sz="2000" b="1" dirty="0" smtClean="0">
                <a:solidFill>
                  <a:srgbClr val="FF0000"/>
                </a:solidFill>
              </a:rPr>
              <a:t>Constraints(</a:t>
            </a:r>
            <a:r>
              <a:rPr lang="zh-TW" altLang="en-US" sz="2000" b="1" dirty="0" smtClean="0">
                <a:solidFill>
                  <a:srgbClr val="FF0000"/>
                </a:solidFill>
              </a:rPr>
              <a:t>上下左右是否有牆壁或其他箱子</a:t>
            </a:r>
            <a:r>
              <a:rPr lang="en-US" altLang="zh-TW" sz="2000" b="1" dirty="0" smtClean="0">
                <a:solidFill>
                  <a:srgbClr val="FF0000"/>
                </a:solidFill>
              </a:rPr>
              <a:t>)</a:t>
            </a:r>
            <a:r>
              <a:rPr lang="zh-TW" altLang="en-US" sz="2000" b="1" dirty="0" smtClean="0">
                <a:solidFill>
                  <a:srgbClr val="FF0000"/>
                </a:solidFill>
              </a:rPr>
              <a:t>，</a:t>
            </a:r>
            <a:r>
              <a:rPr lang="en-US" altLang="zh-TW" sz="2000" b="1" dirty="0" smtClean="0">
                <a:solidFill>
                  <a:srgbClr val="FF0000"/>
                </a:solidFill>
              </a:rPr>
              <a:t>Constraint</a:t>
            </a:r>
            <a:r>
              <a:rPr lang="zh-TW" altLang="en-US" sz="2000" b="1" dirty="0" smtClean="0">
                <a:solidFill>
                  <a:srgbClr val="FF0000"/>
                </a:solidFill>
              </a:rPr>
              <a:t>多的就先放。</a:t>
            </a:r>
            <a:endParaRPr lang="zh-TW" altLang="en-US" sz="2000" b="1" dirty="0">
              <a:solidFill>
                <a:srgbClr val="FF0000"/>
              </a:solidFill>
            </a:endParaRPr>
          </a:p>
        </p:txBody>
      </p:sp>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6" name="圖片 5"/>
          <p:cNvPicPr>
            <a:picLocks noChangeAspect="1"/>
          </p:cNvPicPr>
          <p:nvPr/>
        </p:nvPicPr>
        <p:blipFill>
          <a:blip r:embed="rId2"/>
          <a:stretch>
            <a:fillRect/>
          </a:stretch>
        </p:blipFill>
        <p:spPr>
          <a:xfrm>
            <a:off x="4570284" y="2467775"/>
            <a:ext cx="2381122" cy="2367796"/>
          </a:xfrm>
          <a:prstGeom prst="rect">
            <a:avLst/>
          </a:prstGeom>
        </p:spPr>
      </p:pic>
      <p:cxnSp>
        <p:nvCxnSpPr>
          <p:cNvPr id="8" name="直線單箭頭接點 7"/>
          <p:cNvCxnSpPr/>
          <p:nvPr/>
        </p:nvCxnSpPr>
        <p:spPr>
          <a:xfrm flipV="1">
            <a:off x="6567948" y="2536723"/>
            <a:ext cx="1120878" cy="8455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p:nvPr/>
        </p:nvCxnSpPr>
        <p:spPr>
          <a:xfrm flipV="1">
            <a:off x="6548284" y="3097161"/>
            <a:ext cx="1248697" cy="5702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flipV="1">
            <a:off x="6567948" y="3502847"/>
            <a:ext cx="1396181" cy="4300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7703845" y="2201821"/>
            <a:ext cx="965593" cy="461665"/>
          </a:xfrm>
          <a:prstGeom prst="rect">
            <a:avLst/>
          </a:prstGeom>
          <a:noFill/>
          <a:ln>
            <a:solidFill>
              <a:schemeClr val="bg1"/>
            </a:solidFill>
          </a:ln>
        </p:spPr>
        <p:txBody>
          <a:bodyPr wrap="square" lIns="91440" tIns="45720" rIns="91440" bIns="45720">
            <a:spAutoFit/>
          </a:bodyPr>
          <a:lstStyle/>
          <a:p>
            <a:pPr algn="ctr"/>
            <a:r>
              <a:rPr lang="zh-TW" altLang="en-US" sz="1200" dirty="0" smtClean="0">
                <a:ln w="0"/>
                <a:solidFill>
                  <a:srgbClr val="FF0000"/>
                </a:solidFill>
                <a:effectLst>
                  <a:outerShdw blurRad="38100" dist="19050" dir="2700000" algn="tl" rotWithShape="0">
                    <a:schemeClr val="dk1">
                      <a:alpha val="40000"/>
                    </a:schemeClr>
                  </a:outerShdw>
                </a:effectLst>
              </a:rPr>
              <a:t>周圍障礙物的個數</a:t>
            </a:r>
            <a:r>
              <a:rPr lang="en-US" altLang="zh-TW" sz="1200" dirty="0" smtClean="0">
                <a:ln w="0"/>
                <a:solidFill>
                  <a:srgbClr val="FF0000"/>
                </a:solidFill>
                <a:effectLst>
                  <a:outerShdw blurRad="38100" dist="19050" dir="2700000" algn="tl" rotWithShape="0">
                    <a:schemeClr val="dk1">
                      <a:alpha val="40000"/>
                    </a:schemeClr>
                  </a:outerShdw>
                </a:effectLst>
              </a:rPr>
              <a:t>:3</a:t>
            </a:r>
            <a:endParaRPr lang="zh-TW" altLang="en-US" sz="1200" b="0" cap="none" spc="0" dirty="0">
              <a:ln w="0"/>
              <a:solidFill>
                <a:srgbClr val="FF0000"/>
              </a:solidFill>
              <a:effectLst>
                <a:outerShdw blurRad="38100" dist="19050" dir="2700000" algn="tl" rotWithShape="0">
                  <a:schemeClr val="dk1">
                    <a:alpha val="40000"/>
                  </a:schemeClr>
                </a:outerShdw>
              </a:effectLst>
            </a:endParaRPr>
          </a:p>
        </p:txBody>
      </p:sp>
      <p:sp>
        <p:nvSpPr>
          <p:cNvPr id="16" name="矩形 15"/>
          <p:cNvSpPr/>
          <p:nvPr/>
        </p:nvSpPr>
        <p:spPr>
          <a:xfrm>
            <a:off x="7797623" y="2784036"/>
            <a:ext cx="965593" cy="461665"/>
          </a:xfrm>
          <a:prstGeom prst="rect">
            <a:avLst/>
          </a:prstGeom>
          <a:noFill/>
          <a:ln>
            <a:solidFill>
              <a:schemeClr val="bg1"/>
            </a:solidFill>
          </a:ln>
        </p:spPr>
        <p:txBody>
          <a:bodyPr wrap="square" lIns="91440" tIns="45720" rIns="91440" bIns="45720">
            <a:spAutoFit/>
          </a:bodyPr>
          <a:lstStyle/>
          <a:p>
            <a:pPr algn="ctr"/>
            <a:r>
              <a:rPr lang="zh-TW" altLang="en-US" sz="1200" dirty="0" smtClean="0">
                <a:ln w="0"/>
                <a:solidFill>
                  <a:srgbClr val="FF0000"/>
                </a:solidFill>
                <a:effectLst>
                  <a:outerShdw blurRad="38100" dist="19050" dir="2700000" algn="tl" rotWithShape="0">
                    <a:schemeClr val="dk1">
                      <a:alpha val="40000"/>
                    </a:schemeClr>
                  </a:outerShdw>
                </a:effectLst>
              </a:rPr>
              <a:t>周圍障礙物的個數</a:t>
            </a:r>
            <a:r>
              <a:rPr lang="en-US" altLang="zh-TW" sz="1200" dirty="0" smtClean="0">
                <a:ln w="0"/>
                <a:solidFill>
                  <a:srgbClr val="FF0000"/>
                </a:solidFill>
                <a:effectLst>
                  <a:outerShdw blurRad="38100" dist="19050" dir="2700000" algn="tl" rotWithShape="0">
                    <a:schemeClr val="dk1">
                      <a:alpha val="40000"/>
                    </a:schemeClr>
                  </a:outerShdw>
                </a:effectLst>
              </a:rPr>
              <a:t>:2</a:t>
            </a:r>
            <a:endParaRPr lang="zh-TW" altLang="en-US" sz="1200" b="0" cap="none" spc="0" dirty="0">
              <a:ln w="0"/>
              <a:solidFill>
                <a:srgbClr val="FF0000"/>
              </a:solidFill>
              <a:effectLst>
                <a:outerShdw blurRad="38100" dist="19050" dir="2700000" algn="tl" rotWithShape="0">
                  <a:schemeClr val="dk1">
                    <a:alpha val="40000"/>
                  </a:schemeClr>
                </a:outerShdw>
              </a:effectLst>
            </a:endParaRPr>
          </a:p>
        </p:txBody>
      </p:sp>
      <p:sp>
        <p:nvSpPr>
          <p:cNvPr id="17" name="矩形 16"/>
          <p:cNvSpPr/>
          <p:nvPr/>
        </p:nvSpPr>
        <p:spPr>
          <a:xfrm>
            <a:off x="7963813" y="3282829"/>
            <a:ext cx="965593" cy="461665"/>
          </a:xfrm>
          <a:prstGeom prst="rect">
            <a:avLst/>
          </a:prstGeom>
          <a:noFill/>
          <a:ln>
            <a:solidFill>
              <a:schemeClr val="bg1"/>
            </a:solidFill>
          </a:ln>
        </p:spPr>
        <p:txBody>
          <a:bodyPr wrap="square" lIns="91440" tIns="45720" rIns="91440" bIns="45720">
            <a:spAutoFit/>
          </a:bodyPr>
          <a:lstStyle/>
          <a:p>
            <a:pPr algn="ctr"/>
            <a:r>
              <a:rPr lang="zh-TW" altLang="en-US" sz="1200" dirty="0" smtClean="0">
                <a:ln w="0"/>
                <a:solidFill>
                  <a:srgbClr val="FF0000"/>
                </a:solidFill>
                <a:effectLst>
                  <a:outerShdw blurRad="38100" dist="19050" dir="2700000" algn="tl" rotWithShape="0">
                    <a:schemeClr val="dk1">
                      <a:alpha val="40000"/>
                    </a:schemeClr>
                  </a:outerShdw>
                </a:effectLst>
              </a:rPr>
              <a:t>周圍障礙物的個數</a:t>
            </a:r>
            <a:r>
              <a:rPr lang="en-US" altLang="zh-TW" sz="1200" dirty="0" smtClean="0">
                <a:ln w="0"/>
                <a:solidFill>
                  <a:srgbClr val="FF0000"/>
                </a:solidFill>
                <a:effectLst>
                  <a:outerShdw blurRad="38100" dist="19050" dir="2700000" algn="tl" rotWithShape="0">
                    <a:schemeClr val="dk1">
                      <a:alpha val="40000"/>
                    </a:schemeClr>
                  </a:outerShdw>
                </a:effectLst>
              </a:rPr>
              <a:t>:1</a:t>
            </a:r>
            <a:endParaRPr lang="zh-TW" altLang="en-US" sz="1200" b="0"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0729132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微軟正黑體" panose="020B0604030504040204" pitchFamily="34" charset="-120"/>
                <a:ea typeface="微軟正黑體" panose="020B0604030504040204" pitchFamily="34" charset="-120"/>
              </a:rPr>
              <a:t>Potential Solution</a:t>
            </a:r>
            <a:endParaRPr lang="zh-TW" altLang="en-US" dirty="0">
              <a:latin typeface="微軟正黑體" panose="020B0604030504040204" pitchFamily="34" charset="-120"/>
              <a:ea typeface="微軟正黑體" panose="020B0604030504040204" pitchFamily="34" charset="-120"/>
            </a:endParaRPr>
          </a:p>
        </p:txBody>
      </p:sp>
      <p:sp>
        <p:nvSpPr>
          <p:cNvPr id="3" name="文字版面配置區 2"/>
          <p:cNvSpPr>
            <a:spLocks noGrp="1"/>
          </p:cNvSpPr>
          <p:nvPr>
            <p:ph type="body" idx="1"/>
          </p:nvPr>
        </p:nvSpPr>
        <p:spPr>
          <a:xfrm>
            <a:off x="824260" y="1291139"/>
            <a:ext cx="7512524" cy="3675848"/>
          </a:xfrm>
        </p:spPr>
        <p:txBody>
          <a:bodyPr/>
          <a:lstStyle/>
          <a:p>
            <a:pPr marL="76200" indent="0">
              <a:buNone/>
            </a:pPr>
            <a:r>
              <a:rPr lang="zh-TW" altLang="en-US" sz="2000" dirty="0"/>
              <a:t>箱子移動的順序很重要，該選擇讓哪一個箱子先走。</a:t>
            </a:r>
            <a:endParaRPr lang="en-US" altLang="zh-TW" sz="2000" dirty="0"/>
          </a:p>
          <a:p>
            <a:pPr marL="76200" indent="0">
              <a:buNone/>
            </a:pPr>
            <a:r>
              <a:rPr lang="zh-TW" altLang="en-US" sz="2000" b="1" dirty="0">
                <a:solidFill>
                  <a:srgbClr val="FF0000"/>
                </a:solidFill>
              </a:rPr>
              <a:t>解</a:t>
            </a:r>
            <a:r>
              <a:rPr lang="en-US" altLang="zh-TW" sz="2000" b="1" dirty="0" smtClean="0">
                <a:solidFill>
                  <a:srgbClr val="FF0000"/>
                </a:solidFill>
              </a:rPr>
              <a:t>: </a:t>
            </a:r>
            <a:r>
              <a:rPr lang="zh-TW" altLang="en-US" sz="2000" b="1" dirty="0" smtClean="0">
                <a:solidFill>
                  <a:srgbClr val="FF0000"/>
                </a:solidFill>
              </a:rPr>
              <a:t>根據已選定之目標，各個箱子對於目標做路徑評估</a:t>
            </a:r>
            <a:r>
              <a:rPr lang="en-US" altLang="zh-TW" sz="2000" b="1" dirty="0" smtClean="0">
                <a:solidFill>
                  <a:srgbClr val="FF0000"/>
                </a:solidFill>
              </a:rPr>
              <a:t>(</a:t>
            </a:r>
            <a:r>
              <a:rPr lang="zh-TW" altLang="en-US" sz="2000" b="1" dirty="0" smtClean="0">
                <a:solidFill>
                  <a:srgbClr val="FF0000"/>
                </a:solidFill>
              </a:rPr>
              <a:t>利用</a:t>
            </a:r>
            <a:r>
              <a:rPr lang="en-US" altLang="zh-TW" sz="2000" b="1" dirty="0" smtClean="0">
                <a:solidFill>
                  <a:srgbClr val="FF0000"/>
                </a:solidFill>
              </a:rPr>
              <a:t>A*</a:t>
            </a:r>
            <a:r>
              <a:rPr lang="zh-TW" altLang="en-US" sz="2000" b="1" dirty="0" smtClean="0">
                <a:solidFill>
                  <a:srgbClr val="FF0000"/>
                </a:solidFill>
              </a:rPr>
              <a:t>所算出之路徑</a:t>
            </a:r>
            <a:r>
              <a:rPr lang="en-US" altLang="zh-TW" sz="2000" b="1" dirty="0" smtClean="0">
                <a:solidFill>
                  <a:srgbClr val="FF0000"/>
                </a:solidFill>
              </a:rPr>
              <a:t>)</a:t>
            </a:r>
            <a:r>
              <a:rPr lang="zh-TW" altLang="en-US" sz="2000" b="1" dirty="0" smtClean="0">
                <a:solidFill>
                  <a:srgbClr val="FF0000"/>
                </a:solidFill>
              </a:rPr>
              <a:t>，計算路上所碰到之其他箱子的數量。</a:t>
            </a:r>
            <a:endParaRPr lang="zh-TW" altLang="en-US" dirty="0"/>
          </a:p>
        </p:txBody>
      </p:sp>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5" name="圖片 4"/>
          <p:cNvPicPr>
            <a:picLocks noChangeAspect="1"/>
          </p:cNvPicPr>
          <p:nvPr/>
        </p:nvPicPr>
        <p:blipFill>
          <a:blip r:embed="rId2"/>
          <a:stretch>
            <a:fillRect/>
          </a:stretch>
        </p:blipFill>
        <p:spPr>
          <a:xfrm>
            <a:off x="5259650" y="2644522"/>
            <a:ext cx="2313995" cy="2302129"/>
          </a:xfrm>
          <a:prstGeom prst="rect">
            <a:avLst/>
          </a:prstGeom>
        </p:spPr>
      </p:pic>
      <p:cxnSp>
        <p:nvCxnSpPr>
          <p:cNvPr id="7" name="直線單箭頭接點 6"/>
          <p:cNvCxnSpPr/>
          <p:nvPr/>
        </p:nvCxnSpPr>
        <p:spPr>
          <a:xfrm flipH="1" flipV="1">
            <a:off x="3923071" y="3097161"/>
            <a:ext cx="1986116" cy="1868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p:cNvCxnSpPr/>
          <p:nvPr/>
        </p:nvCxnSpPr>
        <p:spPr>
          <a:xfrm flipH="1" flipV="1">
            <a:off x="3923071" y="3451123"/>
            <a:ext cx="2035277" cy="1179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flipH="1" flipV="1">
            <a:off x="4021394" y="2713703"/>
            <a:ext cx="2182761" cy="5702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2609011" y="2559083"/>
            <a:ext cx="1410964" cy="253916"/>
          </a:xfrm>
          <a:prstGeom prst="rect">
            <a:avLst/>
          </a:prstGeom>
          <a:noFill/>
          <a:ln>
            <a:solidFill>
              <a:schemeClr val="bg1"/>
            </a:solidFill>
          </a:ln>
        </p:spPr>
        <p:txBody>
          <a:bodyPr wrap="none" lIns="91440" tIns="45720" rIns="91440" bIns="45720">
            <a:spAutoFit/>
          </a:bodyPr>
          <a:lstStyle/>
          <a:p>
            <a:pPr algn="ctr"/>
            <a:r>
              <a:rPr lang="zh-TW" altLang="en-US" sz="1050" dirty="0" smtClean="0">
                <a:ln w="0"/>
                <a:solidFill>
                  <a:srgbClr val="FF0000"/>
                </a:solidFill>
                <a:effectLst>
                  <a:outerShdw blurRad="38100" dist="19050" dir="2700000" algn="tl" rotWithShape="0">
                    <a:schemeClr val="dk1">
                      <a:alpha val="40000"/>
                    </a:schemeClr>
                  </a:outerShdw>
                </a:effectLst>
              </a:rPr>
              <a:t>路徑上的其他箱子</a:t>
            </a:r>
            <a:r>
              <a:rPr lang="en-US" altLang="zh-TW" sz="1050" dirty="0" smtClean="0">
                <a:ln w="0"/>
                <a:solidFill>
                  <a:srgbClr val="FF0000"/>
                </a:solidFill>
                <a:effectLst>
                  <a:outerShdw blurRad="38100" dist="19050" dir="2700000" algn="tl" rotWithShape="0">
                    <a:schemeClr val="dk1">
                      <a:alpha val="40000"/>
                    </a:schemeClr>
                  </a:outerShdw>
                </a:effectLst>
              </a:rPr>
              <a:t>:</a:t>
            </a:r>
            <a:r>
              <a:rPr lang="zh-TW" altLang="en-US" sz="1050" dirty="0" smtClean="0">
                <a:ln w="0"/>
                <a:solidFill>
                  <a:srgbClr val="FF0000"/>
                </a:solidFill>
                <a:effectLst>
                  <a:outerShdw blurRad="38100" dist="19050" dir="2700000" algn="tl" rotWithShape="0">
                    <a:schemeClr val="dk1">
                      <a:alpha val="40000"/>
                    </a:schemeClr>
                  </a:outerShdw>
                </a:effectLst>
              </a:rPr>
              <a:t> </a:t>
            </a:r>
            <a:r>
              <a:rPr lang="en-US" altLang="zh-TW" sz="1050" dirty="0" smtClean="0">
                <a:ln w="0"/>
                <a:solidFill>
                  <a:srgbClr val="FF0000"/>
                </a:solidFill>
                <a:effectLst>
                  <a:outerShdw blurRad="38100" dist="19050" dir="2700000" algn="tl" rotWithShape="0">
                    <a:schemeClr val="dk1">
                      <a:alpha val="40000"/>
                    </a:schemeClr>
                  </a:outerShdw>
                </a:effectLst>
              </a:rPr>
              <a:t>0</a:t>
            </a:r>
            <a:endParaRPr lang="zh-TW" altLang="en-US" sz="1050" b="0" cap="none" spc="0" dirty="0">
              <a:ln w="0"/>
              <a:solidFill>
                <a:srgbClr val="FF0000"/>
              </a:solidFill>
              <a:effectLst>
                <a:outerShdw blurRad="38100" dist="19050" dir="2700000" algn="tl" rotWithShape="0">
                  <a:schemeClr val="dk1">
                    <a:alpha val="40000"/>
                  </a:schemeClr>
                </a:outerShdw>
              </a:effectLst>
            </a:endParaRPr>
          </a:p>
        </p:txBody>
      </p:sp>
      <p:cxnSp>
        <p:nvCxnSpPr>
          <p:cNvPr id="8" name="直線單箭頭接點 7"/>
          <p:cNvCxnSpPr/>
          <p:nvPr/>
        </p:nvCxnSpPr>
        <p:spPr>
          <a:xfrm flipV="1">
            <a:off x="7211028" y="2853190"/>
            <a:ext cx="601883" cy="715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字方塊 9"/>
          <p:cNvSpPr txBox="1"/>
          <p:nvPr/>
        </p:nvSpPr>
        <p:spPr>
          <a:xfrm>
            <a:off x="7986532" y="2713703"/>
            <a:ext cx="902811" cy="523220"/>
          </a:xfrm>
          <a:prstGeom prst="rect">
            <a:avLst/>
          </a:prstGeom>
          <a:noFill/>
        </p:spPr>
        <p:txBody>
          <a:bodyPr wrap="none" rtlCol="0">
            <a:spAutoFit/>
          </a:bodyPr>
          <a:lstStyle/>
          <a:p>
            <a:r>
              <a:rPr lang="zh-TW" altLang="en-US" dirty="0" smtClean="0">
                <a:solidFill>
                  <a:srgbClr val="0070C0"/>
                </a:solidFill>
              </a:rPr>
              <a:t>預放入的</a:t>
            </a:r>
            <a:endParaRPr lang="en-US" altLang="zh-TW" dirty="0" smtClean="0">
              <a:solidFill>
                <a:srgbClr val="0070C0"/>
              </a:solidFill>
            </a:endParaRPr>
          </a:p>
          <a:p>
            <a:r>
              <a:rPr lang="zh-TW" altLang="en-US" dirty="0" smtClean="0">
                <a:solidFill>
                  <a:srgbClr val="0070C0"/>
                </a:solidFill>
              </a:rPr>
              <a:t>目的地</a:t>
            </a:r>
            <a:endParaRPr lang="zh-TW" altLang="en-US" dirty="0">
              <a:solidFill>
                <a:srgbClr val="0070C0"/>
              </a:solidFill>
            </a:endParaRPr>
          </a:p>
        </p:txBody>
      </p:sp>
      <p:sp>
        <p:nvSpPr>
          <p:cNvPr id="15" name="矩形 14"/>
          <p:cNvSpPr/>
          <p:nvPr/>
        </p:nvSpPr>
        <p:spPr>
          <a:xfrm>
            <a:off x="2564089" y="3002105"/>
            <a:ext cx="1410964" cy="253916"/>
          </a:xfrm>
          <a:prstGeom prst="rect">
            <a:avLst/>
          </a:prstGeom>
          <a:noFill/>
          <a:ln>
            <a:solidFill>
              <a:schemeClr val="bg1"/>
            </a:solidFill>
          </a:ln>
        </p:spPr>
        <p:txBody>
          <a:bodyPr wrap="none" lIns="91440" tIns="45720" rIns="91440" bIns="45720">
            <a:spAutoFit/>
          </a:bodyPr>
          <a:lstStyle/>
          <a:p>
            <a:pPr algn="ctr"/>
            <a:r>
              <a:rPr lang="zh-TW" altLang="en-US" sz="1050" dirty="0" smtClean="0">
                <a:ln w="0"/>
                <a:solidFill>
                  <a:srgbClr val="FF0000"/>
                </a:solidFill>
                <a:effectLst>
                  <a:outerShdw blurRad="38100" dist="19050" dir="2700000" algn="tl" rotWithShape="0">
                    <a:schemeClr val="dk1">
                      <a:alpha val="40000"/>
                    </a:schemeClr>
                  </a:outerShdw>
                </a:effectLst>
              </a:rPr>
              <a:t>路徑上的其他箱子</a:t>
            </a:r>
            <a:r>
              <a:rPr lang="en-US" altLang="zh-TW" sz="1050" dirty="0" smtClean="0">
                <a:ln w="0"/>
                <a:solidFill>
                  <a:srgbClr val="FF0000"/>
                </a:solidFill>
                <a:effectLst>
                  <a:outerShdw blurRad="38100" dist="19050" dir="2700000" algn="tl" rotWithShape="0">
                    <a:schemeClr val="dk1">
                      <a:alpha val="40000"/>
                    </a:schemeClr>
                  </a:outerShdw>
                </a:effectLst>
              </a:rPr>
              <a:t>:</a:t>
            </a:r>
            <a:r>
              <a:rPr lang="zh-TW" altLang="en-US" sz="1050" dirty="0" smtClean="0">
                <a:ln w="0"/>
                <a:solidFill>
                  <a:srgbClr val="FF0000"/>
                </a:solidFill>
                <a:effectLst>
                  <a:outerShdw blurRad="38100" dist="19050" dir="2700000" algn="tl" rotWithShape="0">
                    <a:schemeClr val="dk1">
                      <a:alpha val="40000"/>
                    </a:schemeClr>
                  </a:outerShdw>
                </a:effectLst>
              </a:rPr>
              <a:t> </a:t>
            </a:r>
            <a:r>
              <a:rPr lang="en-US" altLang="zh-TW" sz="1050" dirty="0" smtClean="0">
                <a:ln w="0"/>
                <a:solidFill>
                  <a:srgbClr val="FF0000"/>
                </a:solidFill>
                <a:effectLst>
                  <a:outerShdw blurRad="38100" dist="19050" dir="2700000" algn="tl" rotWithShape="0">
                    <a:schemeClr val="dk1">
                      <a:alpha val="40000"/>
                    </a:schemeClr>
                  </a:outerShdw>
                </a:effectLst>
              </a:rPr>
              <a:t>1</a:t>
            </a:r>
            <a:endParaRPr lang="zh-TW" altLang="en-US" sz="1050" b="0" cap="none" spc="0" dirty="0">
              <a:ln w="0"/>
              <a:solidFill>
                <a:srgbClr val="FF0000"/>
              </a:solidFill>
              <a:effectLst>
                <a:outerShdw blurRad="38100" dist="19050" dir="2700000" algn="tl" rotWithShape="0">
                  <a:schemeClr val="dk1">
                    <a:alpha val="40000"/>
                  </a:schemeClr>
                </a:outerShdw>
              </a:effectLst>
            </a:endParaRPr>
          </a:p>
        </p:txBody>
      </p:sp>
      <p:sp>
        <p:nvSpPr>
          <p:cNvPr id="19" name="矩形 18"/>
          <p:cNvSpPr/>
          <p:nvPr/>
        </p:nvSpPr>
        <p:spPr>
          <a:xfrm>
            <a:off x="2579434" y="3383158"/>
            <a:ext cx="1410964" cy="253916"/>
          </a:xfrm>
          <a:prstGeom prst="rect">
            <a:avLst/>
          </a:prstGeom>
          <a:noFill/>
          <a:ln>
            <a:solidFill>
              <a:schemeClr val="bg1"/>
            </a:solidFill>
          </a:ln>
        </p:spPr>
        <p:txBody>
          <a:bodyPr wrap="none" lIns="91440" tIns="45720" rIns="91440" bIns="45720">
            <a:spAutoFit/>
          </a:bodyPr>
          <a:lstStyle/>
          <a:p>
            <a:pPr algn="ctr"/>
            <a:r>
              <a:rPr lang="zh-TW" altLang="en-US" sz="1050" dirty="0" smtClean="0">
                <a:ln w="0"/>
                <a:solidFill>
                  <a:srgbClr val="FF0000"/>
                </a:solidFill>
                <a:effectLst>
                  <a:outerShdw blurRad="38100" dist="19050" dir="2700000" algn="tl" rotWithShape="0">
                    <a:schemeClr val="dk1">
                      <a:alpha val="40000"/>
                    </a:schemeClr>
                  </a:outerShdw>
                </a:effectLst>
              </a:rPr>
              <a:t>路徑上的其他箱子</a:t>
            </a:r>
            <a:r>
              <a:rPr lang="en-US" altLang="zh-TW" sz="1050" dirty="0" smtClean="0">
                <a:ln w="0"/>
                <a:solidFill>
                  <a:srgbClr val="FF0000"/>
                </a:solidFill>
                <a:effectLst>
                  <a:outerShdw blurRad="38100" dist="19050" dir="2700000" algn="tl" rotWithShape="0">
                    <a:schemeClr val="dk1">
                      <a:alpha val="40000"/>
                    </a:schemeClr>
                  </a:outerShdw>
                </a:effectLst>
              </a:rPr>
              <a:t>:</a:t>
            </a:r>
            <a:r>
              <a:rPr lang="zh-TW" altLang="en-US" sz="1050" dirty="0" smtClean="0">
                <a:ln w="0"/>
                <a:solidFill>
                  <a:srgbClr val="FF0000"/>
                </a:solidFill>
                <a:effectLst>
                  <a:outerShdw blurRad="38100" dist="19050" dir="2700000" algn="tl" rotWithShape="0">
                    <a:schemeClr val="dk1">
                      <a:alpha val="40000"/>
                    </a:schemeClr>
                  </a:outerShdw>
                </a:effectLst>
              </a:rPr>
              <a:t> </a:t>
            </a:r>
            <a:r>
              <a:rPr lang="en-US" altLang="zh-TW" sz="1050" dirty="0" smtClean="0">
                <a:ln w="0"/>
                <a:solidFill>
                  <a:srgbClr val="FF0000"/>
                </a:solidFill>
                <a:effectLst>
                  <a:outerShdw blurRad="38100" dist="19050" dir="2700000" algn="tl" rotWithShape="0">
                    <a:schemeClr val="dk1">
                      <a:alpha val="40000"/>
                    </a:schemeClr>
                  </a:outerShdw>
                </a:effectLst>
              </a:rPr>
              <a:t>0</a:t>
            </a:r>
            <a:endParaRPr lang="zh-TW" altLang="en-US" sz="1050" b="0"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854598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微軟正黑體" panose="020B0604030504040204" pitchFamily="34" charset="-120"/>
                <a:ea typeface="微軟正黑體" panose="020B0604030504040204" pitchFamily="34" charset="-120"/>
              </a:rPr>
              <a:t>Potential Solution</a:t>
            </a:r>
            <a:endParaRPr lang="zh-TW" altLang="en-US" dirty="0">
              <a:latin typeface="微軟正黑體" panose="020B0604030504040204" pitchFamily="34" charset="-120"/>
              <a:ea typeface="微軟正黑體" panose="020B0604030504040204" pitchFamily="34" charset="-120"/>
            </a:endParaRPr>
          </a:p>
        </p:txBody>
      </p:sp>
      <p:sp>
        <p:nvSpPr>
          <p:cNvPr id="3" name="文字版面配置區 2"/>
          <p:cNvSpPr>
            <a:spLocks noGrp="1"/>
          </p:cNvSpPr>
          <p:nvPr>
            <p:ph type="body" idx="1"/>
          </p:nvPr>
        </p:nvSpPr>
        <p:spPr>
          <a:xfrm>
            <a:off x="521109" y="1358268"/>
            <a:ext cx="8022117" cy="3370402"/>
          </a:xfrm>
        </p:spPr>
        <p:txBody>
          <a:bodyPr/>
          <a:lstStyle/>
          <a:p>
            <a:pPr marL="76200" indent="0">
              <a:buNone/>
            </a:pPr>
            <a:r>
              <a:rPr lang="zh-TW" altLang="en-US" sz="2000" dirty="0"/>
              <a:t>在多箱子的環境中，箱子彼此之間有可能會互相阻擋，該如何避免</a:t>
            </a:r>
            <a:r>
              <a:rPr lang="zh-TW" altLang="en-US" sz="2000" dirty="0" smtClean="0"/>
              <a:t>。</a:t>
            </a:r>
            <a:endParaRPr lang="en-US" altLang="zh-TW" sz="2000" dirty="0" smtClean="0"/>
          </a:p>
          <a:p>
            <a:pPr marL="76200" indent="0">
              <a:buNone/>
            </a:pPr>
            <a:r>
              <a:rPr lang="zh-TW" altLang="en-US" sz="2000" b="1" dirty="0" smtClean="0">
                <a:solidFill>
                  <a:srgbClr val="FF0000"/>
                </a:solidFill>
              </a:rPr>
              <a:t>解</a:t>
            </a:r>
            <a:r>
              <a:rPr lang="en-US" altLang="zh-TW" sz="2000" b="1" dirty="0" smtClean="0">
                <a:solidFill>
                  <a:srgbClr val="FF0000"/>
                </a:solidFill>
              </a:rPr>
              <a:t>:</a:t>
            </a:r>
            <a:r>
              <a:rPr lang="zh-TW" altLang="en-US" sz="2000" b="1" dirty="0" smtClean="0">
                <a:solidFill>
                  <a:srgbClr val="FF0000"/>
                </a:solidFill>
              </a:rPr>
              <a:t> 箱子在選擇下一個可以移動的方向時會評估下一個位置是否有其他箱子阻擋，在移動方向的反方向檢查是否有箱子阻擋</a:t>
            </a:r>
            <a:r>
              <a:rPr lang="en-US" altLang="zh-TW" sz="2000" b="1" dirty="0" smtClean="0">
                <a:solidFill>
                  <a:srgbClr val="FF0000"/>
                </a:solidFill>
              </a:rPr>
              <a:t>Agent</a:t>
            </a:r>
            <a:r>
              <a:rPr lang="zh-TW" altLang="en-US" sz="2000" b="1" dirty="0" smtClean="0">
                <a:solidFill>
                  <a:srgbClr val="FF0000"/>
                </a:solidFill>
              </a:rPr>
              <a:t>到該位子推箱子。</a:t>
            </a:r>
            <a:endParaRPr lang="zh-TW" altLang="en-US" sz="2000" b="1" dirty="0">
              <a:solidFill>
                <a:srgbClr val="FF0000"/>
              </a:solidFill>
            </a:endParaRPr>
          </a:p>
          <a:p>
            <a:pPr marL="76200" indent="0">
              <a:buNone/>
            </a:pPr>
            <a:endParaRPr lang="zh-TW" altLang="en-US" dirty="0"/>
          </a:p>
        </p:txBody>
      </p:sp>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5" name="圖片 4"/>
          <p:cNvPicPr>
            <a:picLocks noChangeAspect="1"/>
          </p:cNvPicPr>
          <p:nvPr/>
        </p:nvPicPr>
        <p:blipFill>
          <a:blip r:embed="rId2"/>
          <a:stretch>
            <a:fillRect/>
          </a:stretch>
        </p:blipFill>
        <p:spPr>
          <a:xfrm>
            <a:off x="3274069" y="2644877"/>
            <a:ext cx="2319344" cy="2301774"/>
          </a:xfrm>
          <a:prstGeom prst="rect">
            <a:avLst/>
          </a:prstGeom>
        </p:spPr>
      </p:pic>
      <p:sp>
        <p:nvSpPr>
          <p:cNvPr id="6" name="向右箭號 5"/>
          <p:cNvSpPr/>
          <p:nvPr/>
        </p:nvSpPr>
        <p:spPr>
          <a:xfrm>
            <a:off x="4404245" y="3657600"/>
            <a:ext cx="472556" cy="2329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050" dirty="0" smtClean="0">
                <a:solidFill>
                  <a:srgbClr val="FF0000"/>
                </a:solidFill>
              </a:rPr>
              <a:t>預移動方向</a:t>
            </a:r>
            <a:endParaRPr lang="zh-TW" altLang="en-US" sz="1050" dirty="0">
              <a:solidFill>
                <a:srgbClr val="FF0000"/>
              </a:solidFill>
            </a:endParaRPr>
          </a:p>
        </p:txBody>
      </p:sp>
      <p:cxnSp>
        <p:nvCxnSpPr>
          <p:cNvPr id="8" name="直線單箭頭接點 7"/>
          <p:cNvCxnSpPr/>
          <p:nvPr/>
        </p:nvCxnSpPr>
        <p:spPr>
          <a:xfrm flipH="1">
            <a:off x="5022571" y="3293806"/>
            <a:ext cx="1407726" cy="5019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2883484" y="3544785"/>
            <a:ext cx="1078916" cy="2509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字方塊 16"/>
          <p:cNvSpPr txBox="1"/>
          <p:nvPr/>
        </p:nvSpPr>
        <p:spPr>
          <a:xfrm>
            <a:off x="6447484" y="2970640"/>
            <a:ext cx="1788861" cy="461665"/>
          </a:xfrm>
          <a:prstGeom prst="rect">
            <a:avLst/>
          </a:prstGeom>
          <a:noFill/>
          <a:ln>
            <a:noFill/>
          </a:ln>
        </p:spPr>
        <p:txBody>
          <a:bodyPr wrap="square" rtlCol="0">
            <a:spAutoFit/>
          </a:bodyPr>
          <a:lstStyle/>
          <a:p>
            <a:r>
              <a:rPr lang="zh-TW" altLang="en-US" sz="1200" dirty="0" smtClean="0">
                <a:solidFill>
                  <a:srgbClr val="FF0000"/>
                </a:solidFill>
              </a:rPr>
              <a:t>預移動之方向是否有箱子</a:t>
            </a:r>
            <a:r>
              <a:rPr lang="zh-TW" altLang="en-US" sz="1200" dirty="0" smtClean="0">
                <a:solidFill>
                  <a:srgbClr val="FF0000"/>
                </a:solidFill>
              </a:rPr>
              <a:t>阻擋或是死結</a:t>
            </a:r>
            <a:endParaRPr lang="zh-TW" altLang="en-US" sz="1200" dirty="0">
              <a:solidFill>
                <a:srgbClr val="FF0000"/>
              </a:solidFill>
            </a:endParaRPr>
          </a:p>
        </p:txBody>
      </p:sp>
      <p:sp>
        <p:nvSpPr>
          <p:cNvPr id="18" name="文字方塊 17"/>
          <p:cNvSpPr txBox="1"/>
          <p:nvPr/>
        </p:nvSpPr>
        <p:spPr>
          <a:xfrm>
            <a:off x="1178327" y="3127767"/>
            <a:ext cx="1705157" cy="646331"/>
          </a:xfrm>
          <a:prstGeom prst="rect">
            <a:avLst/>
          </a:prstGeom>
          <a:noFill/>
          <a:ln>
            <a:noFill/>
          </a:ln>
        </p:spPr>
        <p:txBody>
          <a:bodyPr wrap="square" rtlCol="0">
            <a:spAutoFit/>
          </a:bodyPr>
          <a:lstStyle/>
          <a:p>
            <a:r>
              <a:rPr lang="en-US" altLang="zh-TW" sz="1200" dirty="0" smtClean="0">
                <a:solidFill>
                  <a:srgbClr val="FF0000"/>
                </a:solidFill>
              </a:rPr>
              <a:t>AGENT</a:t>
            </a:r>
            <a:r>
              <a:rPr lang="zh-TW" altLang="en-US" sz="1200" dirty="0" smtClean="0">
                <a:solidFill>
                  <a:srgbClr val="FF0000"/>
                </a:solidFill>
              </a:rPr>
              <a:t>預移動之方向是否有其</a:t>
            </a:r>
            <a:r>
              <a:rPr lang="zh-TW" altLang="en-US" sz="1200" dirty="0">
                <a:solidFill>
                  <a:srgbClr val="FF0000"/>
                </a:solidFill>
              </a:rPr>
              <a:t>他</a:t>
            </a:r>
            <a:r>
              <a:rPr lang="zh-TW" altLang="en-US" sz="1200" dirty="0" smtClean="0">
                <a:solidFill>
                  <a:srgbClr val="FF0000"/>
                </a:solidFill>
              </a:rPr>
              <a:t>箱子</a:t>
            </a:r>
            <a:r>
              <a:rPr lang="zh-TW" altLang="en-US" sz="1200" dirty="0" smtClean="0">
                <a:solidFill>
                  <a:srgbClr val="FF0000"/>
                </a:solidFill>
              </a:rPr>
              <a:t>阻擋或是有牆壁</a:t>
            </a:r>
            <a:endParaRPr lang="zh-TW" altLang="en-US" sz="1200" dirty="0">
              <a:solidFill>
                <a:srgbClr val="FF0000"/>
              </a:solidFill>
            </a:endParaRPr>
          </a:p>
        </p:txBody>
      </p:sp>
    </p:spTree>
    <p:extLst>
      <p:ext uri="{BB962C8B-B14F-4D97-AF65-F5344CB8AC3E}">
        <p14:creationId xmlns:p14="http://schemas.microsoft.com/office/powerpoint/2010/main" val="2930161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微軟正黑體" panose="020B0604030504040204" pitchFamily="34" charset="-120"/>
                <a:ea typeface="微軟正黑體" panose="020B0604030504040204" pitchFamily="34" charset="-120"/>
              </a:rPr>
              <a:t>Potential Solution</a:t>
            </a:r>
            <a:endParaRPr lang="zh-TW" altLang="en-US" dirty="0">
              <a:latin typeface="微軟正黑體" panose="020B0604030504040204" pitchFamily="34" charset="-120"/>
              <a:ea typeface="微軟正黑體" panose="020B0604030504040204" pitchFamily="34" charset="-120"/>
            </a:endParaRPr>
          </a:p>
        </p:txBody>
      </p:sp>
      <p:sp>
        <p:nvSpPr>
          <p:cNvPr id="3" name="文字版面配置區 2"/>
          <p:cNvSpPr>
            <a:spLocks noGrp="1"/>
          </p:cNvSpPr>
          <p:nvPr>
            <p:ph type="body" idx="1"/>
          </p:nvPr>
        </p:nvSpPr>
        <p:spPr>
          <a:xfrm>
            <a:off x="521109" y="1358268"/>
            <a:ext cx="8022117" cy="3370402"/>
          </a:xfrm>
        </p:spPr>
        <p:txBody>
          <a:bodyPr/>
          <a:lstStyle/>
          <a:p>
            <a:pPr marL="76200" indent="0">
              <a:buNone/>
            </a:pPr>
            <a:r>
              <a:rPr lang="zh-TW" altLang="en-US" sz="2000" dirty="0"/>
              <a:t>如何將問題轉換成以樹狀搜索求解的形式</a:t>
            </a:r>
            <a:endParaRPr lang="en-US" altLang="zh-TW" sz="2000" dirty="0"/>
          </a:p>
          <a:p>
            <a:pPr marL="76200" indent="0">
              <a:buNone/>
            </a:pPr>
            <a:r>
              <a:rPr lang="zh-TW" altLang="en-US" sz="2000" b="1" dirty="0" smtClean="0">
                <a:solidFill>
                  <a:srgbClr val="FF0000"/>
                </a:solidFill>
              </a:rPr>
              <a:t>解</a:t>
            </a:r>
            <a:r>
              <a:rPr lang="en-US" altLang="zh-TW" sz="2000" b="1" dirty="0" smtClean="0">
                <a:solidFill>
                  <a:srgbClr val="FF0000"/>
                </a:solidFill>
              </a:rPr>
              <a:t>:</a:t>
            </a:r>
            <a:r>
              <a:rPr lang="zh-TW" altLang="en-US" sz="2000" b="1" dirty="0" smtClean="0">
                <a:solidFill>
                  <a:srgbClr val="FF0000"/>
                </a:solidFill>
              </a:rPr>
              <a:t> 將箱子移動與搬運工人移動各分成兩個</a:t>
            </a:r>
            <a:r>
              <a:rPr lang="en-US" altLang="zh-TW" sz="2000" b="1" dirty="0" smtClean="0">
                <a:solidFill>
                  <a:srgbClr val="FF0000"/>
                </a:solidFill>
              </a:rPr>
              <a:t>function</a:t>
            </a:r>
            <a:r>
              <a:rPr lang="zh-TW" altLang="en-US" sz="2000" b="1" dirty="0" smtClean="0">
                <a:solidFill>
                  <a:srgbClr val="FF0000"/>
                </a:solidFill>
              </a:rPr>
              <a:t>，搬運</a:t>
            </a:r>
            <a:r>
              <a:rPr lang="zh-TW" altLang="en-US" sz="2000" b="1" dirty="0">
                <a:solidFill>
                  <a:srgbClr val="FF0000"/>
                </a:solidFill>
              </a:rPr>
              <a:t>工人必須配合箱子</a:t>
            </a:r>
            <a:r>
              <a:rPr lang="zh-TW" altLang="en-US" sz="2000" b="1" dirty="0" smtClean="0">
                <a:solidFill>
                  <a:srgbClr val="FF0000"/>
                </a:solidFill>
              </a:rPr>
              <a:t>移動，互相遞迴呼叫，直到有解，或是把整個搜索空間都搜索過一遍仍然無解。</a:t>
            </a:r>
            <a:r>
              <a:rPr lang="en-US" altLang="zh-TW" sz="2000" b="1" dirty="0" smtClean="0">
                <a:solidFill>
                  <a:srgbClr val="FF0000"/>
                </a:solidFill>
              </a:rPr>
              <a:t>(</a:t>
            </a:r>
            <a:r>
              <a:rPr lang="zh-TW" altLang="en-US" sz="2000" b="1" dirty="0" smtClean="0">
                <a:solidFill>
                  <a:srgbClr val="FF0000"/>
                </a:solidFill>
              </a:rPr>
              <a:t> 詳細製作部分在後面的章節 </a:t>
            </a:r>
            <a:r>
              <a:rPr lang="en-US" altLang="zh-TW" sz="2000" b="1" dirty="0" smtClean="0">
                <a:solidFill>
                  <a:srgbClr val="FF0000"/>
                </a:solidFill>
              </a:rPr>
              <a:t>)</a:t>
            </a:r>
          </a:p>
        </p:txBody>
      </p:sp>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21694253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DD584130-2A26-4F6C-8B1D-DB0340CD41BD}"/>
              </a:ext>
            </a:extLst>
          </p:cNvPr>
          <p:cNvSpPr>
            <a:spLocks noGrp="1"/>
          </p:cNvSpPr>
          <p:nvPr>
            <p:ph type="sldNum" idx="4294967295"/>
          </p:nvPr>
        </p:nvSpPr>
        <p:spPr>
          <a:xfrm>
            <a:off x="8596313" y="4749800"/>
            <a:ext cx="547687" cy="393700"/>
          </a:xfrm>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7" name="標題 1">
            <a:extLst>
              <a:ext uri="{FF2B5EF4-FFF2-40B4-BE49-F238E27FC236}">
                <a16:creationId xmlns:a16="http://schemas.microsoft.com/office/drawing/2014/main" id="{A64DE6EA-8884-444E-B12B-ECBF72508302}"/>
              </a:ext>
            </a:extLst>
          </p:cNvPr>
          <p:cNvSpPr>
            <a:spLocks noGrp="1"/>
          </p:cNvSpPr>
          <p:nvPr>
            <p:ph type="ctrTitle"/>
          </p:nvPr>
        </p:nvSpPr>
        <p:spPr>
          <a:xfrm>
            <a:off x="2304435" y="2206548"/>
            <a:ext cx="4535129" cy="730404"/>
          </a:xfrm>
        </p:spPr>
        <p:txBody>
          <a:bodyPr/>
          <a:lstStyle/>
          <a:p>
            <a:r>
              <a:rPr lang="zh-TW" altLang="en-US" sz="4800" dirty="0" smtClean="0">
                <a:latin typeface="微軟正黑體" panose="020B0604030504040204" pitchFamily="34" charset="-120"/>
                <a:ea typeface="微軟正黑體" panose="020B0604030504040204" pitchFamily="34" charset="-120"/>
              </a:rPr>
              <a:t>實</a:t>
            </a:r>
            <a:r>
              <a:rPr lang="zh-TW" altLang="en-US" sz="4800" dirty="0">
                <a:latin typeface="微軟正黑體" panose="020B0604030504040204" pitchFamily="34" charset="-120"/>
                <a:ea typeface="微軟正黑體" panose="020B0604030504040204" pitchFamily="34" charset="-120"/>
              </a:rPr>
              <a:t>作過程</a:t>
            </a:r>
          </a:p>
        </p:txBody>
      </p:sp>
    </p:spTree>
    <p:extLst>
      <p:ext uri="{BB962C8B-B14F-4D97-AF65-F5344CB8AC3E}">
        <p14:creationId xmlns:p14="http://schemas.microsoft.com/office/powerpoint/2010/main" val="3080394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DAD289-7254-A940-980F-C54CEECB528D}"/>
              </a:ext>
            </a:extLst>
          </p:cNvPr>
          <p:cNvSpPr>
            <a:spLocks noGrp="1"/>
          </p:cNvSpPr>
          <p:nvPr>
            <p:ph type="title"/>
          </p:nvPr>
        </p:nvSpPr>
        <p:spPr/>
        <p:txBody>
          <a:bodyPr/>
          <a:lstStyle/>
          <a:p>
            <a:r>
              <a:rPr kumimoji="1" lang="zh-TW" altLang="en-US" dirty="0" smtClean="0">
                <a:latin typeface="微軟正黑體" panose="020B0604030504040204" pitchFamily="34" charset="-120"/>
                <a:ea typeface="微軟正黑體" panose="020B0604030504040204" pitchFamily="34" charset="-120"/>
              </a:rPr>
              <a:t>地圖初始化</a:t>
            </a:r>
            <a:endParaRPr kumimoji="1" lang="zh-TW" altLang="en-US"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1E263D37-F54E-4E45-BD30-DCBAA8D1D3D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3" name="文字方塊 2"/>
          <p:cNvSpPr txBox="1"/>
          <p:nvPr/>
        </p:nvSpPr>
        <p:spPr>
          <a:xfrm>
            <a:off x="720714" y="1775074"/>
            <a:ext cx="2418736" cy="307777"/>
          </a:xfrm>
          <a:prstGeom prst="rect">
            <a:avLst/>
          </a:prstGeom>
          <a:noFill/>
        </p:spPr>
        <p:txBody>
          <a:bodyPr wrap="square" rtlCol="0">
            <a:spAutoFit/>
          </a:bodyPr>
          <a:lstStyle/>
          <a:p>
            <a:r>
              <a:rPr lang="en-US" altLang="zh-TW" dirty="0" err="1" smtClean="0"/>
              <a:t>agentView</a:t>
            </a:r>
            <a:r>
              <a:rPr lang="en-US" altLang="zh-TW" dirty="0" smtClean="0"/>
              <a:t>(</a:t>
            </a:r>
            <a:r>
              <a:rPr lang="zh-TW" altLang="en-US" dirty="0" smtClean="0"/>
              <a:t>搬運工人視角</a:t>
            </a:r>
            <a:r>
              <a:rPr lang="en-US" altLang="zh-TW" dirty="0" smtClean="0"/>
              <a:t>)</a:t>
            </a:r>
            <a:endParaRPr lang="zh-TW" altLang="en-US" dirty="0"/>
          </a:p>
        </p:txBody>
      </p:sp>
      <p:sp>
        <p:nvSpPr>
          <p:cNvPr id="9" name="文字方塊 8"/>
          <p:cNvSpPr txBox="1"/>
          <p:nvPr/>
        </p:nvSpPr>
        <p:spPr>
          <a:xfrm>
            <a:off x="5021978" y="1820554"/>
            <a:ext cx="2418736" cy="307777"/>
          </a:xfrm>
          <a:prstGeom prst="rect">
            <a:avLst/>
          </a:prstGeom>
          <a:noFill/>
        </p:spPr>
        <p:txBody>
          <a:bodyPr wrap="square" rtlCol="0">
            <a:spAutoFit/>
          </a:bodyPr>
          <a:lstStyle/>
          <a:p>
            <a:r>
              <a:rPr lang="en-US" altLang="zh-TW" dirty="0" err="1" smtClean="0"/>
              <a:t>boxView</a:t>
            </a:r>
            <a:r>
              <a:rPr lang="en-US" altLang="zh-TW" dirty="0" smtClean="0"/>
              <a:t>(</a:t>
            </a:r>
            <a:r>
              <a:rPr lang="zh-TW" altLang="en-US" dirty="0" smtClean="0"/>
              <a:t>箱子視角</a:t>
            </a:r>
            <a:r>
              <a:rPr lang="en-US" altLang="zh-TW" dirty="0" smtClean="0"/>
              <a:t>)</a:t>
            </a:r>
            <a:endParaRPr lang="zh-TW" altLang="en-US" dirty="0"/>
          </a:p>
        </p:txBody>
      </p:sp>
      <p:pic>
        <p:nvPicPr>
          <p:cNvPr id="11" name="圖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444" y="2082851"/>
            <a:ext cx="2581275" cy="2667000"/>
          </a:xfrm>
          <a:prstGeom prst="rect">
            <a:avLst/>
          </a:prstGeom>
        </p:spPr>
      </p:pic>
      <p:pic>
        <p:nvPicPr>
          <p:cNvPr id="12" name="圖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0709" y="2082851"/>
            <a:ext cx="2581275" cy="2667000"/>
          </a:xfrm>
          <a:prstGeom prst="rect">
            <a:avLst/>
          </a:prstGeom>
        </p:spPr>
      </p:pic>
      <p:sp>
        <p:nvSpPr>
          <p:cNvPr id="14" name="文字方塊 13"/>
          <p:cNvSpPr txBox="1"/>
          <p:nvPr/>
        </p:nvSpPr>
        <p:spPr>
          <a:xfrm>
            <a:off x="720714" y="1358269"/>
            <a:ext cx="7086099" cy="369332"/>
          </a:xfrm>
          <a:prstGeom prst="rect">
            <a:avLst/>
          </a:prstGeom>
          <a:noFill/>
        </p:spPr>
        <p:txBody>
          <a:bodyPr wrap="square" rtlCol="0">
            <a:spAutoFit/>
          </a:bodyPr>
          <a:lstStyle/>
          <a:p>
            <a:r>
              <a:rPr lang="zh-TW" altLang="en-US" sz="1800" dirty="0" smtClean="0"/>
              <a:t>一開始先將地圖分成搬運工人視角跟箱子視角</a:t>
            </a:r>
            <a:endParaRPr lang="zh-TW" altLang="en-US" sz="1800" dirty="0"/>
          </a:p>
        </p:txBody>
      </p:sp>
    </p:spTree>
    <p:extLst>
      <p:ext uri="{BB962C8B-B14F-4D97-AF65-F5344CB8AC3E}">
        <p14:creationId xmlns:p14="http://schemas.microsoft.com/office/powerpoint/2010/main" val="9980888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微軟正黑體" panose="020B0604030504040204" pitchFamily="34" charset="-120"/>
                <a:ea typeface="微軟正黑體" panose="020B0604030504040204" pitchFamily="34" charset="-120"/>
              </a:rPr>
              <a:t>函</a:t>
            </a:r>
            <a:r>
              <a:rPr lang="zh-TW" altLang="en-US" dirty="0">
                <a:latin typeface="微軟正黑體" panose="020B0604030504040204" pitchFamily="34" charset="-120"/>
                <a:ea typeface="微軟正黑體" panose="020B0604030504040204" pitchFamily="34" charset="-120"/>
              </a:rPr>
              <a:t>式</a:t>
            </a:r>
            <a:r>
              <a:rPr lang="zh-TW" altLang="en-US" dirty="0" smtClean="0">
                <a:latin typeface="微軟正黑體" panose="020B0604030504040204" pitchFamily="34" charset="-120"/>
                <a:ea typeface="微軟正黑體" panose="020B0604030504040204" pitchFamily="34" charset="-120"/>
              </a:rPr>
              <a:t>說</a:t>
            </a:r>
            <a:r>
              <a:rPr lang="zh-TW" altLang="en-US" dirty="0">
                <a:latin typeface="微軟正黑體" panose="020B0604030504040204" pitchFamily="34" charset="-120"/>
                <a:ea typeface="微軟正黑體" panose="020B0604030504040204" pitchFamily="34" charset="-120"/>
              </a:rPr>
              <a:t>明</a:t>
            </a:r>
          </a:p>
        </p:txBody>
      </p:sp>
      <p:sp>
        <p:nvSpPr>
          <p:cNvPr id="3" name="文字版面配置區 2"/>
          <p:cNvSpPr>
            <a:spLocks noGrp="1"/>
          </p:cNvSpPr>
          <p:nvPr>
            <p:ph type="body" idx="1"/>
          </p:nvPr>
        </p:nvSpPr>
        <p:spPr>
          <a:xfrm>
            <a:off x="609600" y="1445342"/>
            <a:ext cx="7581350" cy="3283328"/>
          </a:xfrm>
        </p:spPr>
        <p:txBody>
          <a:bodyPr/>
          <a:lstStyle/>
          <a:p>
            <a:pPr marL="76200" indent="0">
              <a:buNone/>
            </a:pPr>
            <a:r>
              <a:rPr lang="zh-TW" altLang="en-US" sz="1600" dirty="0" smtClean="0"/>
              <a:t>依照</a:t>
            </a:r>
            <a:r>
              <a:rPr lang="en-US" altLang="zh-TW" sz="1600" dirty="0" smtClean="0"/>
              <a:t>Agent</a:t>
            </a:r>
            <a:r>
              <a:rPr lang="zh-TW" altLang="en-US" sz="1600" dirty="0" smtClean="0"/>
              <a:t>的角色與功能我們訂出兩個主要的函式</a:t>
            </a:r>
            <a:endParaRPr lang="en-US" altLang="zh-TW" sz="1600" dirty="0" smtClean="0"/>
          </a:p>
          <a:p>
            <a:pPr marL="76200" indent="0">
              <a:buNone/>
            </a:pPr>
            <a:r>
              <a:rPr lang="en-US" altLang="zh-TW" sz="1600" dirty="0" err="1" smtClean="0"/>
              <a:t>boxTurn</a:t>
            </a:r>
            <a:r>
              <a:rPr lang="en-US" altLang="zh-TW" sz="1600" dirty="0" smtClean="0"/>
              <a:t>:</a:t>
            </a:r>
            <a:r>
              <a:rPr lang="zh-TW" altLang="en-US" sz="1600" dirty="0" smtClean="0"/>
              <a:t> 此</a:t>
            </a:r>
            <a:r>
              <a:rPr lang="zh-TW" altLang="en-US" sz="1600" dirty="0"/>
              <a:t>函式主要在</a:t>
            </a:r>
            <a:r>
              <a:rPr lang="zh-TW" altLang="en-US" sz="1600" dirty="0" smtClean="0"/>
              <a:t>決定哪</a:t>
            </a:r>
            <a:r>
              <a:rPr lang="zh-TW" altLang="en-US" sz="1600" dirty="0"/>
              <a:t>一個目的地先放，並決定哪一個箱子先搬，並為所決定好的箱子決定下一步該往哪裡走</a:t>
            </a:r>
            <a:r>
              <a:rPr lang="zh-TW" altLang="en-US" sz="1600" dirty="0" smtClean="0"/>
              <a:t>。</a:t>
            </a:r>
            <a:endParaRPr lang="en-US" altLang="zh-TW" sz="1600" dirty="0" smtClean="0"/>
          </a:p>
          <a:p>
            <a:pPr marL="76200" indent="0">
              <a:buNone/>
            </a:pPr>
            <a:r>
              <a:rPr lang="zh-TW" altLang="en-US" sz="1600" dirty="0"/>
              <a:t>函式宣告</a:t>
            </a:r>
            <a:r>
              <a:rPr lang="en-US" altLang="zh-TW" sz="1600" dirty="0"/>
              <a:t>:</a:t>
            </a:r>
            <a:r>
              <a:rPr lang="zh-TW" altLang="en-US" sz="1600" dirty="0"/>
              <a:t> </a:t>
            </a:r>
            <a:r>
              <a:rPr lang="en-US" altLang="zh-TW" sz="1600" dirty="0"/>
              <a:t>bool </a:t>
            </a:r>
            <a:r>
              <a:rPr lang="en-US" altLang="zh-TW" sz="1600" dirty="0" err="1"/>
              <a:t>boxTurn</a:t>
            </a:r>
            <a:r>
              <a:rPr lang="en-US" altLang="zh-TW" sz="1600" dirty="0"/>
              <a:t>( vector&lt;target&gt; aims, map&lt;Point, box&gt; boxes, Point </a:t>
            </a:r>
            <a:r>
              <a:rPr lang="en-US" altLang="zh-TW" sz="1600" dirty="0" err="1"/>
              <a:t>agentPos</a:t>
            </a:r>
            <a:r>
              <a:rPr lang="en-US" altLang="zh-TW" sz="1600" dirty="0"/>
              <a:t>, bool plan, state&amp; </a:t>
            </a:r>
            <a:r>
              <a:rPr lang="en-US" altLang="zh-TW" sz="1600" dirty="0" err="1"/>
              <a:t>agentWantState</a:t>
            </a:r>
            <a:r>
              <a:rPr lang="en-US" altLang="zh-TW" sz="1600" dirty="0"/>
              <a:t> ,set&lt;Point&gt; </a:t>
            </a:r>
            <a:r>
              <a:rPr lang="en-US" altLang="zh-TW" sz="1600" dirty="0" err="1"/>
              <a:t>agentExplored</a:t>
            </a:r>
            <a:r>
              <a:rPr lang="en-US" altLang="zh-TW" sz="1600" dirty="0"/>
              <a:t>  </a:t>
            </a:r>
            <a:r>
              <a:rPr lang="en-US" altLang="zh-TW" sz="1600" dirty="0" smtClean="0"/>
              <a:t>)</a:t>
            </a:r>
          </a:p>
          <a:p>
            <a:pPr marL="76200" indent="0">
              <a:buNone/>
            </a:pPr>
            <a:endParaRPr lang="en-US" altLang="zh-TW" sz="1600" dirty="0"/>
          </a:p>
          <a:p>
            <a:pPr marL="76200" indent="0">
              <a:buNone/>
            </a:pPr>
            <a:r>
              <a:rPr lang="en-US" altLang="zh-TW" sz="1600" dirty="0" err="1" smtClean="0"/>
              <a:t>agentTurn</a:t>
            </a:r>
            <a:r>
              <a:rPr lang="en-US" altLang="zh-TW" sz="1600" dirty="0" smtClean="0"/>
              <a:t>:</a:t>
            </a:r>
            <a:r>
              <a:rPr lang="zh-TW" altLang="en-US" sz="1600" dirty="0" smtClean="0"/>
              <a:t> 此函式主要在讓</a:t>
            </a:r>
            <a:r>
              <a:rPr lang="en-US" altLang="zh-TW" sz="1600" dirty="0" smtClean="0"/>
              <a:t>agent</a:t>
            </a:r>
            <a:r>
              <a:rPr lang="zh-TW" altLang="en-US" sz="1600" dirty="0" smtClean="0"/>
              <a:t>能夠配合</a:t>
            </a:r>
            <a:r>
              <a:rPr lang="en-US" altLang="zh-TW" sz="1600" dirty="0" smtClean="0"/>
              <a:t>box</a:t>
            </a:r>
            <a:r>
              <a:rPr lang="zh-TW" altLang="en-US" sz="1600" dirty="0" smtClean="0"/>
              <a:t>移動，並在</a:t>
            </a:r>
            <a:r>
              <a:rPr lang="en-US" altLang="zh-TW" sz="1600" dirty="0" smtClean="0"/>
              <a:t>agent</a:t>
            </a:r>
            <a:r>
              <a:rPr lang="zh-TW" altLang="en-US" sz="1600" dirty="0" smtClean="0"/>
              <a:t>到達指定地點後檢查</a:t>
            </a:r>
            <a:r>
              <a:rPr lang="en-US" altLang="zh-TW" sz="1600" dirty="0" smtClean="0"/>
              <a:t>box</a:t>
            </a:r>
            <a:r>
              <a:rPr lang="zh-TW" altLang="en-US" sz="1600" dirty="0" smtClean="0"/>
              <a:t>是否已在目的地旁邊。</a:t>
            </a:r>
            <a:endParaRPr lang="en-US" altLang="zh-TW" sz="1600" dirty="0" smtClean="0"/>
          </a:p>
          <a:p>
            <a:pPr marL="76200" indent="0">
              <a:buNone/>
            </a:pPr>
            <a:r>
              <a:rPr lang="zh-TW" altLang="en-US" sz="1600" dirty="0" smtClean="0"/>
              <a:t>函式宣告</a:t>
            </a:r>
            <a:r>
              <a:rPr lang="en-US" altLang="zh-TW" sz="1600" dirty="0" smtClean="0"/>
              <a:t>:</a:t>
            </a:r>
            <a:r>
              <a:rPr lang="zh-TW" altLang="en-US" sz="1600" dirty="0" smtClean="0"/>
              <a:t> </a:t>
            </a:r>
            <a:r>
              <a:rPr lang="en-US" altLang="zh-TW" sz="1600" dirty="0" smtClean="0"/>
              <a:t>bool </a:t>
            </a:r>
            <a:r>
              <a:rPr lang="en-US" altLang="zh-TW" sz="1600" dirty="0"/>
              <a:t>agent::</a:t>
            </a:r>
            <a:r>
              <a:rPr lang="en-US" altLang="zh-TW" sz="1600" dirty="0" err="1"/>
              <a:t>agentTurn</a:t>
            </a:r>
            <a:r>
              <a:rPr lang="en-US" altLang="zh-TW" sz="1600" dirty="0"/>
              <a:t>( vector&lt;target&gt; aims, map&lt;Point, box&gt; boxes, Point </a:t>
            </a:r>
            <a:r>
              <a:rPr lang="en-US" altLang="zh-TW" sz="1600" dirty="0" err="1"/>
              <a:t>agentPos</a:t>
            </a:r>
            <a:r>
              <a:rPr lang="en-US" altLang="zh-TW" sz="1600" dirty="0"/>
              <a:t>, state&amp; </a:t>
            </a:r>
            <a:r>
              <a:rPr lang="en-US" altLang="zh-TW" sz="1600" dirty="0" err="1"/>
              <a:t>agentWantState</a:t>
            </a:r>
            <a:r>
              <a:rPr lang="en-US" altLang="zh-TW" sz="1600" dirty="0"/>
              <a:t>, set&lt;Point&gt; </a:t>
            </a:r>
            <a:r>
              <a:rPr lang="en-US" altLang="zh-TW" sz="1600" dirty="0" err="1"/>
              <a:t>agentExplored</a:t>
            </a:r>
            <a:r>
              <a:rPr lang="en-US" altLang="zh-TW" sz="1600" dirty="0"/>
              <a:t> )</a:t>
            </a:r>
          </a:p>
          <a:p>
            <a:pPr marL="76200" indent="0">
              <a:buNone/>
            </a:pPr>
            <a:endParaRPr lang="en-US" altLang="zh-TW" sz="2000" dirty="0"/>
          </a:p>
          <a:p>
            <a:pPr marL="76200" indent="0">
              <a:buNone/>
            </a:pPr>
            <a:endParaRPr lang="zh-TW" altLang="en-US" sz="2000" dirty="0"/>
          </a:p>
        </p:txBody>
      </p:sp>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27978710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30876" y="263907"/>
            <a:ext cx="2392027" cy="435600"/>
          </a:xfrm>
        </p:spPr>
        <p:txBody>
          <a:bodyPr/>
          <a:lstStyle/>
          <a:p>
            <a:r>
              <a:rPr lang="en-US" altLang="zh-TW" dirty="0" err="1" smtClean="0">
                <a:latin typeface="微軟正黑體" panose="020B0604030504040204" pitchFamily="34" charset="-120"/>
                <a:ea typeface="微軟正黑體" panose="020B0604030504040204" pitchFamily="34" charset="-120"/>
              </a:rPr>
              <a:t>boxTurn</a:t>
            </a:r>
            <a:r>
              <a:rPr lang="zh-TW" altLang="en-US" dirty="0" smtClean="0">
                <a:latin typeface="微軟正黑體" panose="020B0604030504040204" pitchFamily="34" charset="-120"/>
                <a:ea typeface="微軟正黑體" panose="020B0604030504040204" pitchFamily="34" charset="-120"/>
              </a:rPr>
              <a:t>函式架構</a:t>
            </a:r>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6" name="圖片 5"/>
          <p:cNvPicPr>
            <a:picLocks noChangeAspect="1"/>
          </p:cNvPicPr>
          <p:nvPr/>
        </p:nvPicPr>
        <p:blipFill>
          <a:blip r:embed="rId2"/>
          <a:stretch>
            <a:fillRect/>
          </a:stretch>
        </p:blipFill>
        <p:spPr>
          <a:xfrm>
            <a:off x="1142121" y="756929"/>
            <a:ext cx="2961563" cy="4189722"/>
          </a:xfrm>
          <a:prstGeom prst="rect">
            <a:avLst/>
          </a:prstGeom>
        </p:spPr>
      </p:pic>
      <p:pic>
        <p:nvPicPr>
          <p:cNvPr id="7" name="圖片 6"/>
          <p:cNvPicPr>
            <a:picLocks noChangeAspect="1"/>
          </p:cNvPicPr>
          <p:nvPr/>
        </p:nvPicPr>
        <p:blipFill>
          <a:blip r:embed="rId3"/>
          <a:stretch>
            <a:fillRect/>
          </a:stretch>
        </p:blipFill>
        <p:spPr>
          <a:xfrm>
            <a:off x="4719992" y="497704"/>
            <a:ext cx="3033389" cy="4448947"/>
          </a:xfrm>
          <a:prstGeom prst="rect">
            <a:avLst/>
          </a:prstGeom>
        </p:spPr>
      </p:pic>
    </p:spTree>
    <p:extLst>
      <p:ext uri="{BB962C8B-B14F-4D97-AF65-F5344CB8AC3E}">
        <p14:creationId xmlns:p14="http://schemas.microsoft.com/office/powerpoint/2010/main" val="1460622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32321" y="352398"/>
            <a:ext cx="2748298" cy="435600"/>
          </a:xfrm>
        </p:spPr>
        <p:txBody>
          <a:bodyPr/>
          <a:lstStyle/>
          <a:p>
            <a:r>
              <a:rPr lang="en-US" altLang="zh-TW" dirty="0" err="1" smtClean="0">
                <a:latin typeface="微軟正黑體" panose="020B0604030504040204" pitchFamily="34" charset="-120"/>
                <a:ea typeface="微軟正黑體" panose="020B0604030504040204" pitchFamily="34" charset="-120"/>
              </a:rPr>
              <a:t>agentTurn</a:t>
            </a:r>
            <a:r>
              <a:rPr lang="en-US" altLang="zh-TW" dirty="0" smtClean="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函式架構</a:t>
            </a:r>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5" name="圖片 4"/>
          <p:cNvPicPr>
            <a:picLocks noChangeAspect="1"/>
          </p:cNvPicPr>
          <p:nvPr/>
        </p:nvPicPr>
        <p:blipFill>
          <a:blip r:embed="rId2"/>
          <a:stretch>
            <a:fillRect/>
          </a:stretch>
        </p:blipFill>
        <p:spPr>
          <a:xfrm>
            <a:off x="802548" y="787998"/>
            <a:ext cx="3307337" cy="4222145"/>
          </a:xfrm>
          <a:prstGeom prst="rect">
            <a:avLst/>
          </a:prstGeom>
        </p:spPr>
      </p:pic>
      <p:pic>
        <p:nvPicPr>
          <p:cNvPr id="6" name="圖片 5"/>
          <p:cNvPicPr>
            <a:picLocks noChangeAspect="1"/>
          </p:cNvPicPr>
          <p:nvPr/>
        </p:nvPicPr>
        <p:blipFill>
          <a:blip r:embed="rId3"/>
          <a:stretch>
            <a:fillRect/>
          </a:stretch>
        </p:blipFill>
        <p:spPr>
          <a:xfrm>
            <a:off x="5543597" y="515099"/>
            <a:ext cx="2151288" cy="4495044"/>
          </a:xfrm>
          <a:prstGeom prst="rect">
            <a:avLst/>
          </a:prstGeom>
        </p:spPr>
      </p:pic>
    </p:spTree>
    <p:extLst>
      <p:ext uri="{BB962C8B-B14F-4D97-AF65-F5344CB8AC3E}">
        <p14:creationId xmlns:p14="http://schemas.microsoft.com/office/powerpoint/2010/main" val="35173217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微軟正黑體" panose="020B0604030504040204" pitchFamily="34" charset="-120"/>
                <a:ea typeface="微軟正黑體" panose="020B0604030504040204" pitchFamily="34" charset="-120"/>
              </a:rPr>
              <a:t>實作後結論</a:t>
            </a:r>
            <a:endParaRPr lang="zh-TW" altLang="en-US" dirty="0">
              <a:latin typeface="微軟正黑體" panose="020B0604030504040204" pitchFamily="34" charset="-120"/>
              <a:ea typeface="微軟正黑體" panose="020B0604030504040204" pitchFamily="34" charset="-120"/>
            </a:endParaRPr>
          </a:p>
        </p:txBody>
      </p:sp>
      <p:sp>
        <p:nvSpPr>
          <p:cNvPr id="3" name="文字版面配置區 2"/>
          <p:cNvSpPr>
            <a:spLocks noGrp="1"/>
          </p:cNvSpPr>
          <p:nvPr>
            <p:ph type="body" idx="1"/>
          </p:nvPr>
        </p:nvSpPr>
        <p:spPr>
          <a:xfrm>
            <a:off x="928965" y="1518851"/>
            <a:ext cx="6995834" cy="3231000"/>
          </a:xfrm>
        </p:spPr>
        <p:txBody>
          <a:bodyPr/>
          <a:lstStyle/>
          <a:p>
            <a:r>
              <a:rPr lang="zh-TW" altLang="en-US" dirty="0" smtClean="0"/>
              <a:t>在搜索樹展開時，有些枝節已經很清楚沒有解，但還是會將它尋訪過一次。</a:t>
            </a:r>
            <a:endParaRPr lang="en-US" altLang="zh-TW" dirty="0" smtClean="0"/>
          </a:p>
          <a:p>
            <a:pPr marL="101600" indent="0">
              <a:buNone/>
            </a:pPr>
            <a:endParaRPr lang="en-US" altLang="zh-TW" dirty="0" smtClean="0"/>
          </a:p>
          <a:p>
            <a:r>
              <a:rPr lang="zh-TW" altLang="en-US" dirty="0" smtClean="0"/>
              <a:t>在沒有路到指定的</a:t>
            </a:r>
            <a:r>
              <a:rPr lang="en-US" altLang="zh-TW" dirty="0" smtClean="0"/>
              <a:t>box</a:t>
            </a:r>
            <a:r>
              <a:rPr lang="zh-TW" altLang="en-US" dirty="0" smtClean="0"/>
              <a:t>旁邊時，</a:t>
            </a:r>
            <a:r>
              <a:rPr lang="en-US" altLang="zh-TW" dirty="0" smtClean="0"/>
              <a:t>agent</a:t>
            </a:r>
            <a:r>
              <a:rPr lang="zh-TW" altLang="en-US" dirty="0" smtClean="0"/>
              <a:t>會毫無意義的將圖尋訪過一遍，這樣會浪費很多時間。</a:t>
            </a:r>
            <a:endParaRPr lang="en-US" altLang="zh-TW" dirty="0" smtClean="0"/>
          </a:p>
          <a:p>
            <a:endParaRPr lang="en-US" altLang="zh-TW" dirty="0"/>
          </a:p>
          <a:p>
            <a:endParaRPr lang="en-US" altLang="zh-TW" dirty="0" smtClean="0"/>
          </a:p>
        </p:txBody>
      </p:sp>
      <p:sp>
        <p:nvSpPr>
          <p:cNvPr id="5" name="投影片編號版面配置區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2647319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p:nvPr/>
        </p:nvSpPr>
        <p:spPr>
          <a:xfrm>
            <a:off x="5650" y="4163500"/>
            <a:ext cx="9144000" cy="979800"/>
          </a:xfrm>
          <a:prstGeom prst="rect">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TW" altLang="en-US" dirty="0">
                <a:latin typeface="微軟正黑體" panose="020B0604030504040204" pitchFamily="34" charset="-120"/>
                <a:ea typeface="微軟正黑體" panose="020B0604030504040204" pitchFamily="34" charset="-120"/>
              </a:rPr>
              <a:t>摘要</a:t>
            </a:r>
            <a:endParaRPr dirty="0">
              <a:latin typeface="微軟正黑體" panose="020B0604030504040204" pitchFamily="34" charset="-120"/>
              <a:ea typeface="微軟正黑體" panose="020B0604030504040204" pitchFamily="34" charset="-120"/>
            </a:endParaRPr>
          </a:p>
        </p:txBody>
      </p:sp>
      <p:sp>
        <p:nvSpPr>
          <p:cNvPr id="92" name="Google Shape;92;p13"/>
          <p:cNvSpPr txBox="1"/>
          <p:nvPr/>
        </p:nvSpPr>
        <p:spPr>
          <a:xfrm>
            <a:off x="937296" y="1865093"/>
            <a:ext cx="5285021" cy="1098682"/>
          </a:xfrm>
          <a:prstGeom prst="rect">
            <a:avLst/>
          </a:prstGeom>
          <a:noFill/>
          <a:ln>
            <a:noFill/>
          </a:ln>
        </p:spPr>
        <p:txBody>
          <a:bodyPr spcFirstLastPara="1" wrap="square" lIns="91425" tIns="91425" rIns="91425" bIns="91425" anchor="t" anchorCtr="0">
            <a:noAutofit/>
          </a:bodyPr>
          <a:lstStyle/>
          <a:p>
            <a:pPr lvl="0">
              <a:spcBef>
                <a:spcPts val="600"/>
              </a:spcBef>
            </a:pPr>
            <a:r>
              <a:rPr lang="zh-TW" altLang="en-US" sz="1600" dirty="0">
                <a:latin typeface="Lora" panose="02020500000000000000" charset="0"/>
                <a:ea typeface="Quattrocento Sans"/>
                <a:cs typeface="Quattrocento Sans"/>
                <a:sym typeface="Quattrocento Sans"/>
              </a:rPr>
              <a:t>「推箱子」是款經典的遊戲</a:t>
            </a:r>
            <a:r>
              <a:rPr lang="zh-TW" altLang="en-US" sz="1600" dirty="0" smtClean="0">
                <a:latin typeface="Lora" panose="02020500000000000000" charset="0"/>
                <a:ea typeface="Quattrocento Sans"/>
                <a:cs typeface="Quattrocento Sans"/>
                <a:sym typeface="Quattrocento Sans"/>
              </a:rPr>
              <a:t>，玩家必須推動</a:t>
            </a:r>
            <a:r>
              <a:rPr lang="zh-TW" altLang="en-US" sz="1600" dirty="0">
                <a:latin typeface="Lora" panose="02020500000000000000" charset="0"/>
                <a:ea typeface="Quattrocento Sans"/>
                <a:cs typeface="Quattrocento Sans"/>
                <a:sym typeface="Quattrocento Sans"/>
              </a:rPr>
              <a:t>箱子至目標地點來達成目標</a:t>
            </a:r>
            <a:r>
              <a:rPr lang="zh-TW" altLang="en-US" sz="1600" dirty="0" smtClean="0">
                <a:latin typeface="Lora" panose="02020500000000000000" charset="0"/>
                <a:ea typeface="Quattrocento Sans"/>
                <a:cs typeface="Quattrocento Sans"/>
                <a:sym typeface="Quattrocento Sans"/>
              </a:rPr>
              <a:t>。此次專題我們希望設計一個</a:t>
            </a:r>
            <a:r>
              <a:rPr lang="en-US" altLang="zh-TW" sz="1600" dirty="0" smtClean="0">
                <a:latin typeface="Lora" panose="02020500000000000000" charset="0"/>
                <a:ea typeface="Quattrocento Sans"/>
                <a:cs typeface="Quattrocento Sans"/>
                <a:sym typeface="Quattrocento Sans"/>
              </a:rPr>
              <a:t>AI</a:t>
            </a:r>
            <a:r>
              <a:rPr lang="zh-TW" altLang="en-US" sz="1600" dirty="0" smtClean="0">
                <a:latin typeface="Lora" panose="02020500000000000000" charset="0"/>
                <a:ea typeface="Quattrocento Sans"/>
                <a:cs typeface="Quattrocento Sans"/>
                <a:sym typeface="Quattrocento Sans"/>
              </a:rPr>
              <a:t>來解決推箱子的關卡。</a:t>
            </a:r>
            <a:endParaRPr lang="en-US" sz="1600" dirty="0">
              <a:latin typeface="Lora" panose="02020500000000000000" charset="0"/>
              <a:ea typeface="Quattrocento Sans"/>
              <a:cs typeface="Quattrocento Sans"/>
              <a:sym typeface="Quattrocento Sans"/>
            </a:endParaRPr>
          </a:p>
          <a:p>
            <a:pPr lvl="0">
              <a:spcBef>
                <a:spcPts val="600"/>
              </a:spcBef>
            </a:pPr>
            <a:r>
              <a:rPr lang="en-US" sz="1600" dirty="0">
                <a:latin typeface="Lora" panose="02020500000000000000" charset="0"/>
                <a:ea typeface="Quattrocento Sans"/>
                <a:cs typeface="Quattrocento Sans"/>
                <a:sym typeface="Quattrocento Sans"/>
              </a:rPr>
              <a:t> </a:t>
            </a:r>
            <a:endParaRPr sz="1600" dirty="0">
              <a:latin typeface="Lora" panose="02020500000000000000" charset="0"/>
              <a:ea typeface="Quattrocento Sans"/>
              <a:cs typeface="Quattrocento Sans"/>
              <a:sym typeface="Quattrocento Sans"/>
            </a:endParaRPr>
          </a:p>
        </p:txBody>
      </p:sp>
      <p:sp>
        <p:nvSpPr>
          <p:cNvPr id="94" name="Google Shape;94;p13"/>
          <p:cNvSpPr txBox="1"/>
          <p:nvPr/>
        </p:nvSpPr>
        <p:spPr>
          <a:xfrm>
            <a:off x="654550" y="4129912"/>
            <a:ext cx="7846200" cy="826500"/>
          </a:xfrm>
          <a:prstGeom prst="rect">
            <a:avLst/>
          </a:prstGeom>
          <a:noFill/>
          <a:ln>
            <a:noFill/>
          </a:ln>
        </p:spPr>
        <p:txBody>
          <a:bodyPr spcFirstLastPara="1" wrap="square" lIns="91425" tIns="91425" rIns="91425" bIns="91425" anchor="t" anchorCtr="0">
            <a:noAutofit/>
          </a:bodyPr>
          <a:lstStyle/>
          <a:p>
            <a:pPr lvl="0">
              <a:spcBef>
                <a:spcPts val="1000"/>
              </a:spcBef>
            </a:pPr>
            <a:r>
              <a:rPr lang="en" sz="1100" b="1" i="1" dirty="0">
                <a:latin typeface="Lora"/>
                <a:ea typeface="Lora"/>
                <a:cs typeface="Lora"/>
                <a:sym typeface="Lora"/>
              </a:rPr>
              <a:t>The </a:t>
            </a:r>
            <a:r>
              <a:rPr lang="en-US" altLang="zh-TW" sz="1100" b="1" u="sng" dirty="0" err="1">
                <a:latin typeface="Lora" panose="02020500000000000000" charset="0"/>
              </a:rPr>
              <a:t>Sōkoban</a:t>
            </a:r>
            <a:r>
              <a:rPr lang="en-US" altLang="zh-TW" sz="1100" b="1" u="sng" dirty="0">
                <a:latin typeface="Lora" panose="02020500000000000000" charset="0"/>
              </a:rPr>
              <a:t> </a:t>
            </a:r>
            <a:r>
              <a:rPr lang="en-US" altLang="zh-TW" sz="1100" b="1" dirty="0">
                <a:latin typeface="Lora" panose="02020500000000000000" charset="0"/>
              </a:rPr>
              <a:t>game online: </a:t>
            </a:r>
            <a:r>
              <a:rPr lang="en-US" altLang="zh-TW" sz="1100" b="1" dirty="0">
                <a:latin typeface="Lora" panose="02020500000000000000" charset="0"/>
                <a:hlinkClick r:id="rId3"/>
              </a:rPr>
              <a:t>http://my-gamer.com/games/gc11660.html</a:t>
            </a:r>
            <a:endParaRPr lang="en" sz="1100" b="1" i="1" dirty="0">
              <a:latin typeface="Lora"/>
              <a:ea typeface="Lora"/>
              <a:cs typeface="Lora"/>
              <a:sym typeface="Lora"/>
            </a:endParaRPr>
          </a:p>
          <a:p>
            <a:pPr lvl="0">
              <a:spcBef>
                <a:spcPts val="1000"/>
              </a:spcBef>
            </a:pPr>
            <a:r>
              <a:rPr lang="en" sz="1100" b="1" i="1" dirty="0">
                <a:latin typeface="Lora"/>
                <a:ea typeface="Lora"/>
                <a:cs typeface="Lora"/>
                <a:sym typeface="Lora"/>
              </a:rPr>
              <a:t>More info about the </a:t>
            </a:r>
            <a:r>
              <a:rPr lang="en-US" altLang="zh-TW" sz="1100" b="1" u="sng" dirty="0" err="1">
                <a:latin typeface="Lora" panose="02020500000000000000" charset="0"/>
              </a:rPr>
              <a:t>Sōkoban</a:t>
            </a:r>
            <a:r>
              <a:rPr lang="en-US" altLang="zh-TW" sz="1100" b="1" u="sng" dirty="0">
                <a:latin typeface="Lora" panose="02020500000000000000" charset="0"/>
              </a:rPr>
              <a:t> </a:t>
            </a:r>
            <a:r>
              <a:rPr lang="en-US" altLang="zh-TW" sz="1100" b="1" dirty="0">
                <a:latin typeface="Lora" panose="02020500000000000000" charset="0"/>
              </a:rPr>
              <a:t> game: </a:t>
            </a:r>
            <a:r>
              <a:rPr lang="en-US" altLang="zh-TW" sz="1100" b="1" dirty="0">
                <a:latin typeface="Lora" panose="02020500000000000000" charset="0"/>
                <a:hlinkClick r:id="rId4"/>
              </a:rPr>
              <a:t>https://zh.wikipedia.org/wiki/%E5%80%89%E5%BA%AB%E7%95%AA</a:t>
            </a:r>
          </a:p>
          <a:p>
            <a:pPr lvl="0">
              <a:spcBef>
                <a:spcPts val="1000"/>
              </a:spcBef>
            </a:pPr>
            <a:r>
              <a:rPr lang="en" sz="1100" b="1" i="1" dirty="0">
                <a:latin typeface="Lora"/>
                <a:ea typeface="Lora"/>
                <a:cs typeface="Lora"/>
                <a:sym typeface="Lora"/>
                <a:hlinkClick r:id="rId4"/>
              </a:rPr>
              <a:t> </a:t>
            </a:r>
            <a:endParaRPr sz="1100" b="1" i="1" dirty="0">
              <a:latin typeface="Lora"/>
              <a:ea typeface="Lora"/>
              <a:cs typeface="Lora"/>
              <a:sym typeface="Lora"/>
            </a:endParaRPr>
          </a:p>
        </p:txBody>
      </p:sp>
      <p:sp>
        <p:nvSpPr>
          <p:cNvPr id="95" name="Google Shape;95;p1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pic>
        <p:nvPicPr>
          <p:cNvPr id="2" name="圖片 1"/>
          <p:cNvPicPr>
            <a:picLocks noChangeAspect="1"/>
          </p:cNvPicPr>
          <p:nvPr/>
        </p:nvPicPr>
        <p:blipFill rotWithShape="1">
          <a:blip r:embed="rId5">
            <a:extLst>
              <a:ext uri="{28A0092B-C50C-407E-A947-70E740481C1C}">
                <a14:useLocalDpi xmlns:a14="http://schemas.microsoft.com/office/drawing/2010/main" val="0"/>
              </a:ext>
            </a:extLst>
          </a:blip>
          <a:srcRect l="18936" t="15106" r="38228" b="12459"/>
          <a:stretch/>
        </p:blipFill>
        <p:spPr>
          <a:xfrm>
            <a:off x="7115503" y="1597209"/>
            <a:ext cx="1660635" cy="22285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圖片 2"/>
          <p:cNvPicPr>
            <a:picLocks noChangeAspect="1"/>
          </p:cNvPicPr>
          <p:nvPr/>
        </p:nvPicPr>
        <p:blipFill>
          <a:blip r:embed="rId6"/>
          <a:stretch>
            <a:fillRect/>
          </a:stretch>
        </p:blipFill>
        <p:spPr>
          <a:xfrm>
            <a:off x="937296" y="1023240"/>
            <a:ext cx="176801" cy="21642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9"/>
          <p:cNvSpPr txBox="1">
            <a:spLocks noGrp="1"/>
          </p:cNvSpPr>
          <p:nvPr>
            <p:ph type="body" idx="1"/>
          </p:nvPr>
        </p:nvSpPr>
        <p:spPr>
          <a:xfrm>
            <a:off x="1381250" y="1524000"/>
            <a:ext cx="3425400" cy="65164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highlight>
                  <a:srgbClr val="FFCD00"/>
                </a:highlight>
                <a:latin typeface="微軟正黑體" panose="020B0604030504040204" pitchFamily="34" charset="-120"/>
                <a:ea typeface="微軟正黑體" panose="020B0604030504040204" pitchFamily="34" charset="-120"/>
              </a:rPr>
              <a:t>Device and tools</a:t>
            </a:r>
            <a:endParaRPr lang="en" dirty="0">
              <a:highlight>
                <a:srgbClr val="FFCD00"/>
              </a:highlight>
              <a:latin typeface="微軟正黑體" panose="020B0604030504040204" pitchFamily="34" charset="-120"/>
              <a:ea typeface="微軟正黑體" panose="020B0604030504040204" pitchFamily="34" charset="-120"/>
            </a:endParaRPr>
          </a:p>
          <a:p>
            <a:pPr marL="0" lvl="0" indent="0" algn="l" rtl="0">
              <a:spcBef>
                <a:spcPts val="600"/>
              </a:spcBef>
              <a:spcAft>
                <a:spcPts val="0"/>
              </a:spcAft>
              <a:buNone/>
            </a:pPr>
            <a:endParaRPr lang="en-US" b="1" dirty="0">
              <a:highlight>
                <a:srgbClr val="FFCD00"/>
              </a:highlight>
            </a:endParaRPr>
          </a:p>
        </p:txBody>
      </p:sp>
      <p:sp>
        <p:nvSpPr>
          <p:cNvPr id="158" name="Google Shape;158;p19"/>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微軟正黑體" panose="020B0604030504040204" pitchFamily="34" charset="-120"/>
                <a:ea typeface="微軟正黑體" panose="020B0604030504040204" pitchFamily="34" charset="-120"/>
              </a:rPr>
              <a:t>Resource Required</a:t>
            </a:r>
            <a:endParaRPr dirty="0">
              <a:latin typeface="微軟正黑體" panose="020B0604030504040204" pitchFamily="34" charset="-120"/>
              <a:ea typeface="微軟正黑體" panose="020B0604030504040204" pitchFamily="34" charset="-120"/>
            </a:endParaRPr>
          </a:p>
        </p:txBody>
      </p:sp>
      <p:sp>
        <p:nvSpPr>
          <p:cNvPr id="159" name="Google Shape;159;p19"/>
          <p:cNvSpPr txBox="1">
            <a:spLocks noGrp="1"/>
          </p:cNvSpPr>
          <p:nvPr>
            <p:ph type="body" idx="2"/>
          </p:nvPr>
        </p:nvSpPr>
        <p:spPr>
          <a:xfrm>
            <a:off x="5594959" y="1518851"/>
            <a:ext cx="3425400" cy="65679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highlight>
                  <a:srgbClr val="FFCD00"/>
                </a:highlight>
                <a:latin typeface="微軟正黑體" panose="020B0604030504040204" pitchFamily="34" charset="-120"/>
                <a:ea typeface="微軟正黑體" panose="020B0604030504040204" pitchFamily="34" charset="-120"/>
              </a:rPr>
              <a:t>Human Resource</a:t>
            </a:r>
            <a:endParaRPr b="1" dirty="0">
              <a:highlight>
                <a:srgbClr val="FFCD00"/>
              </a:highlight>
              <a:latin typeface="微軟正黑體" panose="020B0604030504040204" pitchFamily="34" charset="-120"/>
              <a:ea typeface="微軟正黑體" panose="020B0604030504040204" pitchFamily="34" charset="-120"/>
            </a:endParaRPr>
          </a:p>
        </p:txBody>
      </p:sp>
      <p:sp>
        <p:nvSpPr>
          <p:cNvPr id="165" name="Google Shape;165;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3" name="文字方塊 2"/>
          <p:cNvSpPr txBox="1"/>
          <p:nvPr/>
        </p:nvSpPr>
        <p:spPr>
          <a:xfrm>
            <a:off x="1381249" y="2195731"/>
            <a:ext cx="4055724" cy="1169551"/>
          </a:xfrm>
          <a:prstGeom prst="rect">
            <a:avLst/>
          </a:prstGeom>
          <a:noFill/>
        </p:spPr>
        <p:txBody>
          <a:bodyPr wrap="square" rtlCol="0">
            <a:spAutoFit/>
          </a:bodyPr>
          <a:lstStyle/>
          <a:p>
            <a:r>
              <a:rPr lang="en-US" altLang="zh-TW" dirty="0"/>
              <a:t>IDE</a:t>
            </a:r>
            <a:r>
              <a:rPr lang="zh-TW" altLang="en-US" dirty="0"/>
              <a:t> </a:t>
            </a:r>
            <a:r>
              <a:rPr lang="en-US" altLang="zh-TW" dirty="0"/>
              <a:t>: </a:t>
            </a:r>
            <a:r>
              <a:rPr lang="en-US" altLang="zh-TW" dirty="0" err="1"/>
              <a:t>VScode</a:t>
            </a:r>
            <a:r>
              <a:rPr lang="zh-TW" altLang="zh-TW" dirty="0"/>
              <a:t>、</a:t>
            </a:r>
            <a:r>
              <a:rPr lang="en-US" altLang="zh-TW" dirty="0" err="1" smtClean="0"/>
              <a:t>Qtcreator</a:t>
            </a:r>
            <a:r>
              <a:rPr lang="en-US" altLang="zh-TW" dirty="0"/>
              <a:t/>
            </a:r>
            <a:br>
              <a:rPr lang="en-US" altLang="zh-TW" dirty="0"/>
            </a:br>
            <a:r>
              <a:rPr lang="en-US" altLang="zh-TW" dirty="0"/>
              <a:t>Compiler</a:t>
            </a:r>
            <a:r>
              <a:rPr lang="zh-TW" altLang="en-US" dirty="0"/>
              <a:t> </a:t>
            </a:r>
            <a:r>
              <a:rPr lang="en-US" altLang="zh-TW" dirty="0"/>
              <a:t>: </a:t>
            </a:r>
            <a:r>
              <a:rPr lang="zh-TW" altLang="en-US" dirty="0"/>
              <a:t> </a:t>
            </a:r>
            <a:r>
              <a:rPr lang="en-US" altLang="zh-TW" dirty="0"/>
              <a:t>MSVC2017</a:t>
            </a:r>
          </a:p>
          <a:p>
            <a:r>
              <a:rPr lang="zh-TW" altLang="en-US" dirty="0"/>
              <a:t>　　　　　</a:t>
            </a:r>
            <a:r>
              <a:rPr lang="en-US" altLang="zh-TW" dirty="0"/>
              <a:t>GNU C++ compiler</a:t>
            </a:r>
            <a:endParaRPr lang="zh-TW" altLang="zh-TW" dirty="0"/>
          </a:p>
          <a:p>
            <a:r>
              <a:rPr lang="zh-TW" altLang="zh-TW" dirty="0" smtClean="0"/>
              <a:t>素材</a:t>
            </a:r>
            <a:r>
              <a:rPr lang="zh-TW" altLang="en-US" dirty="0" smtClean="0"/>
              <a:t> </a:t>
            </a:r>
            <a:r>
              <a:rPr lang="en-US" altLang="zh-TW" dirty="0"/>
              <a:t>: google</a:t>
            </a:r>
            <a:r>
              <a:rPr lang="zh-TW" altLang="zh-TW" dirty="0"/>
              <a:t>圖片、小</a:t>
            </a:r>
            <a:r>
              <a:rPr lang="zh-TW" altLang="zh-TW" dirty="0" smtClean="0"/>
              <a:t>畫家</a:t>
            </a:r>
            <a:endParaRPr lang="en-US" altLang="zh-TW"/>
          </a:p>
          <a:p>
            <a:r>
              <a:rPr lang="zh-TW" altLang="zh-TW" smtClean="0"/>
              <a:t>簡報</a:t>
            </a:r>
            <a:r>
              <a:rPr lang="zh-TW" altLang="zh-TW" dirty="0"/>
              <a:t>與文件製作工具 </a:t>
            </a:r>
            <a:r>
              <a:rPr lang="en-US" altLang="zh-TW" dirty="0"/>
              <a:t>:  word</a:t>
            </a:r>
            <a:r>
              <a:rPr lang="zh-TW" altLang="zh-TW" dirty="0"/>
              <a:t>、</a:t>
            </a:r>
            <a:r>
              <a:rPr lang="en-US" altLang="zh-TW" dirty="0"/>
              <a:t> </a:t>
            </a:r>
            <a:r>
              <a:rPr lang="en-US" altLang="zh-TW" dirty="0" err="1"/>
              <a:t>powerpoint</a:t>
            </a:r>
            <a:r>
              <a:rPr lang="zh-TW" altLang="zh-TW" dirty="0"/>
              <a:t>、</a:t>
            </a:r>
            <a:r>
              <a:rPr lang="en-US" altLang="zh-TW" dirty="0" err="1"/>
              <a:t>visio</a:t>
            </a:r>
            <a:endParaRPr lang="zh-TW" altLang="zh-TW" dirty="0"/>
          </a:p>
        </p:txBody>
      </p:sp>
      <p:sp>
        <p:nvSpPr>
          <p:cNvPr id="4" name="文字方塊 3"/>
          <p:cNvSpPr txBox="1"/>
          <p:nvPr/>
        </p:nvSpPr>
        <p:spPr>
          <a:xfrm>
            <a:off x="5594959" y="2175641"/>
            <a:ext cx="2928964" cy="2677656"/>
          </a:xfrm>
          <a:prstGeom prst="rect">
            <a:avLst/>
          </a:prstGeom>
          <a:noFill/>
        </p:spPr>
        <p:txBody>
          <a:bodyPr wrap="square" rtlCol="0">
            <a:spAutoFit/>
          </a:bodyPr>
          <a:lstStyle/>
          <a:p>
            <a:r>
              <a:rPr lang="zh-TW" altLang="en-US" u="sng" dirty="0" smtClean="0">
                <a:latin typeface="Lora" panose="02020500000000000000" charset="0"/>
              </a:rPr>
              <a:t>黃泰源</a:t>
            </a:r>
            <a:endParaRPr lang="en-US" altLang="zh-TW" u="sng" dirty="0">
              <a:latin typeface="Lora" panose="02020500000000000000" charset="0"/>
            </a:endParaRPr>
          </a:p>
          <a:p>
            <a:r>
              <a:rPr lang="zh-TW" altLang="en-US" dirty="0" smtClean="0">
                <a:latin typeface="Lora" panose="02020500000000000000" charset="0"/>
              </a:rPr>
              <a:t>工作</a:t>
            </a:r>
            <a:r>
              <a:rPr lang="en-US" altLang="zh-TW" dirty="0" smtClean="0">
                <a:latin typeface="Lora" panose="02020500000000000000" charset="0"/>
              </a:rPr>
              <a:t>: </a:t>
            </a:r>
            <a:r>
              <a:rPr lang="zh-TW" altLang="en-US" dirty="0" smtClean="0">
                <a:latin typeface="Lora" panose="02020500000000000000" charset="0"/>
              </a:rPr>
              <a:t>方法設計與實作、遊戲實作</a:t>
            </a:r>
            <a:endParaRPr lang="en-US" altLang="zh-TW" dirty="0">
              <a:latin typeface="Lora" panose="02020500000000000000" charset="0"/>
            </a:endParaRPr>
          </a:p>
          <a:p>
            <a:endParaRPr lang="en-US" altLang="zh-TW" dirty="0">
              <a:latin typeface="Lora" panose="02020500000000000000" charset="0"/>
            </a:endParaRPr>
          </a:p>
          <a:p>
            <a:r>
              <a:rPr lang="zh-TW" altLang="en-US" u="sng" dirty="0" smtClean="0">
                <a:latin typeface="Lora" panose="02020500000000000000" charset="0"/>
              </a:rPr>
              <a:t>林育民</a:t>
            </a:r>
            <a:endParaRPr lang="en-US" altLang="zh-TW" u="sng" dirty="0">
              <a:latin typeface="Lora" panose="02020500000000000000" charset="0"/>
            </a:endParaRPr>
          </a:p>
          <a:p>
            <a:r>
              <a:rPr lang="zh-TW" altLang="en-US" dirty="0" smtClean="0">
                <a:latin typeface="Lora" panose="02020500000000000000" charset="0"/>
              </a:rPr>
              <a:t>工作</a:t>
            </a:r>
            <a:r>
              <a:rPr lang="en-US" altLang="zh-TW" dirty="0" smtClean="0">
                <a:latin typeface="Lora" panose="02020500000000000000" charset="0"/>
              </a:rPr>
              <a:t>: </a:t>
            </a:r>
            <a:r>
              <a:rPr lang="zh-TW" altLang="en-US" dirty="0" smtClean="0">
                <a:latin typeface="Lora" panose="02020500000000000000" charset="0"/>
              </a:rPr>
              <a:t>方法設計、收集資料</a:t>
            </a:r>
            <a:endParaRPr lang="en-US" altLang="zh-TW" dirty="0">
              <a:latin typeface="Lora" panose="02020500000000000000" charset="0"/>
            </a:endParaRPr>
          </a:p>
          <a:p>
            <a:endParaRPr lang="en-US" altLang="zh-TW" dirty="0">
              <a:latin typeface="Lora" panose="02020500000000000000" charset="0"/>
            </a:endParaRPr>
          </a:p>
          <a:p>
            <a:r>
              <a:rPr lang="zh-TW" altLang="en-US" u="sng" dirty="0" smtClean="0">
                <a:latin typeface="Lora" panose="02020500000000000000" charset="0"/>
              </a:rPr>
              <a:t>洪嘉</a:t>
            </a:r>
            <a:r>
              <a:rPr lang="zh-TW" altLang="en-US" u="sng" dirty="0">
                <a:latin typeface="Lora" panose="02020500000000000000" charset="0"/>
              </a:rPr>
              <a:t>桓</a:t>
            </a:r>
            <a:endParaRPr lang="en-US" altLang="zh-TW" u="sng" dirty="0">
              <a:latin typeface="Lora" panose="02020500000000000000" charset="0"/>
            </a:endParaRPr>
          </a:p>
          <a:p>
            <a:r>
              <a:rPr lang="zh-TW" altLang="en-US" dirty="0">
                <a:latin typeface="Lora" panose="02020500000000000000" charset="0"/>
              </a:rPr>
              <a:t>工作</a:t>
            </a:r>
            <a:r>
              <a:rPr lang="en-US" altLang="zh-TW" dirty="0" smtClean="0">
                <a:latin typeface="Lora" panose="02020500000000000000" charset="0"/>
              </a:rPr>
              <a:t>: </a:t>
            </a:r>
            <a:r>
              <a:rPr lang="zh-TW" altLang="en-US" dirty="0" smtClean="0">
                <a:latin typeface="Lora" panose="02020500000000000000" charset="0"/>
              </a:rPr>
              <a:t>簡報製作、上台報告</a:t>
            </a:r>
            <a:endParaRPr lang="en-US" altLang="zh-TW" dirty="0">
              <a:latin typeface="Lora" panose="02020500000000000000" charset="0"/>
            </a:endParaRPr>
          </a:p>
          <a:p>
            <a:endParaRPr lang="en-US" altLang="zh-TW" dirty="0"/>
          </a:p>
          <a:p>
            <a:endParaRPr lang="en-US" altLang="zh-TW" dirty="0"/>
          </a:p>
          <a:p>
            <a:endParaRPr lang="en-US" altLang="zh-TW" dirty="0"/>
          </a:p>
          <a:p>
            <a:endParaRPr lang="en-US" altLang="zh-TW" dirty="0"/>
          </a:p>
        </p:txBody>
      </p:sp>
      <p:pic>
        <p:nvPicPr>
          <p:cNvPr id="2" name="圖片 1"/>
          <p:cNvPicPr>
            <a:picLocks noChangeAspect="1"/>
          </p:cNvPicPr>
          <p:nvPr/>
        </p:nvPicPr>
        <p:blipFill>
          <a:blip r:embed="rId3"/>
          <a:stretch>
            <a:fillRect/>
          </a:stretch>
        </p:blipFill>
        <p:spPr>
          <a:xfrm>
            <a:off x="5259650" y="1670447"/>
            <a:ext cx="335309" cy="353599"/>
          </a:xfrm>
          <a:prstGeom prst="rect">
            <a:avLst/>
          </a:prstGeom>
        </p:spPr>
      </p:pic>
      <p:pic>
        <p:nvPicPr>
          <p:cNvPr id="5" name="圖片 4"/>
          <p:cNvPicPr>
            <a:picLocks noChangeAspect="1"/>
          </p:cNvPicPr>
          <p:nvPr/>
        </p:nvPicPr>
        <p:blipFill>
          <a:blip r:embed="rId4"/>
          <a:stretch>
            <a:fillRect/>
          </a:stretch>
        </p:blipFill>
        <p:spPr>
          <a:xfrm>
            <a:off x="978878" y="1670447"/>
            <a:ext cx="402371" cy="377985"/>
          </a:xfrm>
          <a:prstGeom prst="rect">
            <a:avLst/>
          </a:prstGeom>
        </p:spPr>
      </p:pic>
      <p:pic>
        <p:nvPicPr>
          <p:cNvPr id="6" name="圖片 5"/>
          <p:cNvPicPr>
            <a:picLocks noChangeAspect="1"/>
          </p:cNvPicPr>
          <p:nvPr/>
        </p:nvPicPr>
        <p:blipFill>
          <a:blip r:embed="rId5"/>
          <a:stretch>
            <a:fillRect/>
          </a:stretch>
        </p:blipFill>
        <p:spPr>
          <a:xfrm>
            <a:off x="889770" y="995321"/>
            <a:ext cx="290293" cy="290293"/>
          </a:xfrm>
          <a:prstGeom prst="rect">
            <a:avLst/>
          </a:prstGeom>
        </p:spPr>
      </p:pic>
    </p:spTree>
    <p:extLst>
      <p:ext uri="{BB962C8B-B14F-4D97-AF65-F5344CB8AC3E}">
        <p14:creationId xmlns:p14="http://schemas.microsoft.com/office/powerpoint/2010/main" val="1771750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微軟正黑體" panose="020B0604030504040204" pitchFamily="34" charset="-120"/>
                <a:ea typeface="微軟正黑體" panose="020B0604030504040204" pitchFamily="34" charset="-120"/>
              </a:rPr>
              <a:t>Schedule</a:t>
            </a:r>
            <a:endParaRPr lang="zh-TW" altLang="en-US" dirty="0">
              <a:latin typeface="微軟正黑體" panose="020B0604030504040204" pitchFamily="34" charset="-120"/>
              <a:ea typeface="微軟正黑體" panose="020B0604030504040204" pitchFamily="34" charset="-120"/>
            </a:endParaRPr>
          </a:p>
        </p:txBody>
      </p:sp>
      <p:sp>
        <p:nvSpPr>
          <p:cNvPr id="5" name="投影片編號版面配置區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3" name="圖片 2"/>
          <p:cNvPicPr>
            <a:picLocks noChangeAspect="1"/>
          </p:cNvPicPr>
          <p:nvPr/>
        </p:nvPicPr>
        <p:blipFill>
          <a:blip r:embed="rId4"/>
          <a:stretch>
            <a:fillRect/>
          </a:stretch>
        </p:blipFill>
        <p:spPr>
          <a:xfrm>
            <a:off x="884746" y="999929"/>
            <a:ext cx="281903" cy="262462"/>
          </a:xfrm>
          <a:prstGeom prst="rect">
            <a:avLst/>
          </a:prstGeom>
        </p:spPr>
      </p:pic>
      <p:sp>
        <p:nvSpPr>
          <p:cNvPr id="4" name="Rectangle 2">
            <a:extLst>
              <a:ext uri="{FF2B5EF4-FFF2-40B4-BE49-F238E27FC236}">
                <a16:creationId xmlns:a16="http://schemas.microsoft.com/office/drawing/2014/main" id="{98881C96-B63C-482E-9891-E9342177CB4B}"/>
              </a:ext>
            </a:extLst>
          </p:cNvPr>
          <p:cNvSpPr>
            <a:spLocks noChangeArrowheads="1"/>
          </p:cNvSpPr>
          <p:nvPr/>
        </p:nvSpPr>
        <p:spPr bwMode="auto">
          <a:xfrm>
            <a:off x="798835" y="1692876"/>
            <a:ext cx="12728819"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TW" altLang="en-US"/>
          </a:p>
        </p:txBody>
      </p:sp>
      <p:graphicFrame>
        <p:nvGraphicFramePr>
          <p:cNvPr id="7" name="物件 6">
            <a:extLst>
              <a:ext uri="{FF2B5EF4-FFF2-40B4-BE49-F238E27FC236}">
                <a16:creationId xmlns:a16="http://schemas.microsoft.com/office/drawing/2014/main" id="{18C0BA1D-8356-4F5A-991B-43C40C9D51FF}"/>
              </a:ext>
            </a:extLst>
          </p:cNvPr>
          <p:cNvGraphicFramePr>
            <a:graphicFrameLocks noChangeAspect="1"/>
          </p:cNvGraphicFramePr>
          <p:nvPr>
            <p:extLst>
              <p:ext uri="{D42A27DB-BD31-4B8C-83A1-F6EECF244321}">
                <p14:modId xmlns:p14="http://schemas.microsoft.com/office/powerpoint/2010/main" val="3668656411"/>
              </p:ext>
            </p:extLst>
          </p:nvPr>
        </p:nvGraphicFramePr>
        <p:xfrm>
          <a:off x="798836" y="1692876"/>
          <a:ext cx="7744391" cy="2940908"/>
        </p:xfrm>
        <a:graphic>
          <a:graphicData uri="http://schemas.openxmlformats.org/presentationml/2006/ole">
            <mc:AlternateContent xmlns:mc="http://schemas.openxmlformats.org/markup-compatibility/2006">
              <mc:Choice xmlns:v="urn:schemas-microsoft-com:vml" Requires="v">
                <p:oleObj spid="_x0000_s1073" r:id="rId5" imgW="7200915" imgH="2727960" progId="Visio.Drawing.15">
                  <p:embed/>
                </p:oleObj>
              </mc:Choice>
              <mc:Fallback>
                <p:oleObj r:id="rId5" imgW="7200915" imgH="2727960" progId="Visio.Drawing.15">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8836" y="1692876"/>
                        <a:ext cx="7744391" cy="2940908"/>
                      </a:xfrm>
                      <a:prstGeom prst="rect">
                        <a:avLst/>
                      </a:prstGeom>
                      <a:noFill/>
                    </p:spPr>
                  </p:pic>
                </p:oleObj>
              </mc:Fallback>
            </mc:AlternateContent>
          </a:graphicData>
        </a:graphic>
      </p:graphicFrame>
    </p:spTree>
    <p:extLst>
      <p:ext uri="{BB962C8B-B14F-4D97-AF65-F5344CB8AC3E}">
        <p14:creationId xmlns:p14="http://schemas.microsoft.com/office/powerpoint/2010/main" val="1526389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Reference</a:t>
            </a:r>
            <a:endParaRPr lang="zh-TW" altLang="en-US" dirty="0"/>
          </a:p>
        </p:txBody>
      </p:sp>
      <p:sp>
        <p:nvSpPr>
          <p:cNvPr id="3" name="文字版面配置區 2"/>
          <p:cNvSpPr>
            <a:spLocks noGrp="1"/>
          </p:cNvSpPr>
          <p:nvPr>
            <p:ph type="body" idx="1"/>
          </p:nvPr>
        </p:nvSpPr>
        <p:spPr>
          <a:xfrm>
            <a:off x="788277" y="1618700"/>
            <a:ext cx="7283668" cy="3231000"/>
          </a:xfrm>
        </p:spPr>
        <p:txBody>
          <a:bodyPr/>
          <a:lstStyle/>
          <a:p>
            <a:r>
              <a:rPr lang="en-US" altLang="zh-TW" dirty="0">
                <a:latin typeface="Lora" panose="02020500000000000000" charset="0"/>
                <a:hlinkClick r:id="rId2"/>
              </a:rPr>
              <a:t>SOKOBAN and other motion planning problems .</a:t>
            </a:r>
            <a:r>
              <a:rPr lang="de-DE" altLang="zh-TW" dirty="0">
                <a:latin typeface="Lora" panose="02020500000000000000" charset="0"/>
                <a:hlinkClick r:id="rId2"/>
              </a:rPr>
              <a:t>Dorit Dor .Uri Zwick. June 25, 1996</a:t>
            </a:r>
            <a:endParaRPr lang="en-US" altLang="zh-TW" dirty="0">
              <a:latin typeface="Lora" panose="02020500000000000000" charset="0"/>
            </a:endParaRPr>
          </a:p>
          <a:p>
            <a:r>
              <a:rPr lang="en-US" altLang="zh-TW" dirty="0">
                <a:latin typeface="Lora" panose="02020500000000000000" charset="0"/>
                <a:hlinkClick r:id="rId3"/>
              </a:rPr>
              <a:t>Willy A Sokoban Solving Agent. Luis Rei, Rui Teixeira</a:t>
            </a:r>
            <a:endParaRPr lang="en-US" altLang="zh-TW" dirty="0">
              <a:latin typeface="Lora" panose="02020500000000000000" charset="0"/>
            </a:endParaRPr>
          </a:p>
          <a:p>
            <a:r>
              <a:rPr lang="en-US" altLang="zh-TW" dirty="0">
                <a:hlinkClick r:id="rId4"/>
              </a:rPr>
              <a:t>Ty Taylor - The Art and Science of Procedural Puzzle Generation (The Bridge) [Summit 2015]</a:t>
            </a:r>
            <a:endParaRPr lang="en-US" altLang="zh-TW" dirty="0"/>
          </a:p>
          <a:p>
            <a:endParaRPr lang="zh-TW" altLang="en-US" dirty="0">
              <a:latin typeface="Lora" panose="02020500000000000000" charset="0"/>
            </a:endParaRPr>
          </a:p>
        </p:txBody>
      </p:sp>
      <p:sp>
        <p:nvSpPr>
          <p:cNvPr id="5" name="投影片編號版面配置區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4" name="圖片 3"/>
          <p:cNvPicPr>
            <a:picLocks noChangeAspect="1"/>
          </p:cNvPicPr>
          <p:nvPr/>
        </p:nvPicPr>
        <p:blipFill>
          <a:blip r:embed="rId5"/>
          <a:stretch>
            <a:fillRect/>
          </a:stretch>
        </p:blipFill>
        <p:spPr>
          <a:xfrm>
            <a:off x="872360" y="1024764"/>
            <a:ext cx="294289" cy="250145"/>
          </a:xfrm>
          <a:prstGeom prst="rect">
            <a:avLst/>
          </a:prstGeom>
        </p:spPr>
      </p:pic>
    </p:spTree>
    <p:extLst>
      <p:ext uri="{BB962C8B-B14F-4D97-AF65-F5344CB8AC3E}">
        <p14:creationId xmlns:p14="http://schemas.microsoft.com/office/powerpoint/2010/main" val="2274420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p:nvPr/>
        </p:nvSpPr>
        <p:spPr>
          <a:xfrm>
            <a:off x="5650" y="4163500"/>
            <a:ext cx="9144000" cy="979800"/>
          </a:xfrm>
          <a:prstGeom prst="rect">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TW" altLang="en-US" dirty="0">
                <a:latin typeface="微軟正黑體" panose="020B0604030504040204" pitchFamily="34" charset="-120"/>
                <a:ea typeface="微軟正黑體" panose="020B0604030504040204" pitchFamily="34" charset="-120"/>
              </a:rPr>
              <a:t>動機</a:t>
            </a:r>
            <a:endParaRPr dirty="0">
              <a:latin typeface="微軟正黑體" panose="020B0604030504040204" pitchFamily="34" charset="-120"/>
              <a:ea typeface="微軟正黑體" panose="020B0604030504040204" pitchFamily="34" charset="-120"/>
            </a:endParaRPr>
          </a:p>
        </p:txBody>
      </p:sp>
      <p:sp>
        <p:nvSpPr>
          <p:cNvPr id="92" name="Google Shape;92;p13"/>
          <p:cNvSpPr txBox="1"/>
          <p:nvPr/>
        </p:nvSpPr>
        <p:spPr>
          <a:xfrm>
            <a:off x="1048644" y="1891424"/>
            <a:ext cx="7669465" cy="1363053"/>
          </a:xfrm>
          <a:prstGeom prst="rect">
            <a:avLst/>
          </a:prstGeom>
          <a:noFill/>
          <a:ln>
            <a:noFill/>
          </a:ln>
        </p:spPr>
        <p:txBody>
          <a:bodyPr spcFirstLastPara="1" wrap="square" lIns="91425" tIns="91425" rIns="91425" bIns="91425" anchor="t" anchorCtr="0">
            <a:noAutofit/>
          </a:bodyPr>
          <a:lstStyle/>
          <a:p>
            <a:r>
              <a:rPr lang="zh-TW" altLang="en-US" sz="1800" dirty="0" smtClean="0"/>
              <a:t>       在人工智慧課堂上我們學到了許多以搜索求解的演算法，於是我們想找一個適合的題目來應用這些演算法。</a:t>
            </a:r>
            <a:endParaRPr lang="en-US" altLang="zh-TW" sz="1800" dirty="0" smtClean="0"/>
          </a:p>
          <a:p>
            <a:r>
              <a:rPr lang="zh-TW" altLang="en-US" sz="1800" dirty="0" smtClean="0"/>
              <a:t>     </a:t>
            </a:r>
            <a:r>
              <a:rPr lang="zh-TW" altLang="zh-TW" sz="1800" dirty="0" smtClean="0"/>
              <a:t>「</a:t>
            </a:r>
            <a:r>
              <a:rPr lang="zh-TW" altLang="zh-TW" sz="1800" dirty="0"/>
              <a:t>推箱子</a:t>
            </a:r>
            <a:r>
              <a:rPr lang="zh-TW" altLang="zh-TW" sz="1800" dirty="0" smtClean="0"/>
              <a:t>」</a:t>
            </a:r>
            <a:r>
              <a:rPr lang="zh-TW" altLang="en-US" sz="1800" dirty="0" smtClean="0"/>
              <a:t>這款</a:t>
            </a:r>
            <a:r>
              <a:rPr lang="zh-TW" altLang="zh-TW" sz="1800" dirty="0" smtClean="0"/>
              <a:t>遊戲</a:t>
            </a:r>
            <a:r>
              <a:rPr lang="zh-TW" altLang="en-US" sz="1800" dirty="0" smtClean="0"/>
              <a:t>主要目的是希望搬貨工人能將貨物順利推到目的地</a:t>
            </a:r>
            <a:r>
              <a:rPr lang="zh-TW" altLang="zh-TW" sz="1800" dirty="0" smtClean="0"/>
              <a:t>，</a:t>
            </a:r>
            <a:r>
              <a:rPr lang="zh-TW" altLang="en-US" sz="1800" dirty="0" smtClean="0"/>
              <a:t>將貨物推到目的地的這種行為應該是能用搜尋尋找路徑。</a:t>
            </a:r>
            <a:endParaRPr lang="zh-TW" altLang="zh-TW" sz="1800" dirty="0"/>
          </a:p>
        </p:txBody>
      </p:sp>
      <p:sp>
        <p:nvSpPr>
          <p:cNvPr id="94" name="Google Shape;94;p13"/>
          <p:cNvSpPr txBox="1"/>
          <p:nvPr/>
        </p:nvSpPr>
        <p:spPr>
          <a:xfrm>
            <a:off x="654550" y="4129912"/>
            <a:ext cx="7846200" cy="826500"/>
          </a:xfrm>
          <a:prstGeom prst="rect">
            <a:avLst/>
          </a:prstGeom>
          <a:noFill/>
          <a:ln>
            <a:noFill/>
          </a:ln>
        </p:spPr>
        <p:txBody>
          <a:bodyPr spcFirstLastPara="1" wrap="square" lIns="91425" tIns="91425" rIns="91425" bIns="91425" anchor="t" anchorCtr="0">
            <a:noAutofit/>
          </a:bodyPr>
          <a:lstStyle/>
          <a:p>
            <a:pPr lvl="0">
              <a:spcBef>
                <a:spcPts val="1000"/>
              </a:spcBef>
            </a:pPr>
            <a:r>
              <a:rPr lang="en" sz="1100" b="1" i="1" dirty="0">
                <a:latin typeface="Lora"/>
                <a:ea typeface="Lora"/>
                <a:cs typeface="Lora"/>
                <a:sym typeface="Lora"/>
              </a:rPr>
              <a:t>The </a:t>
            </a:r>
            <a:r>
              <a:rPr lang="en-US" altLang="zh-TW" sz="1100" b="1" u="sng" dirty="0" err="1">
                <a:latin typeface="Lora" panose="02020500000000000000" charset="0"/>
              </a:rPr>
              <a:t>Sōkoban</a:t>
            </a:r>
            <a:r>
              <a:rPr lang="en-US" altLang="zh-TW" sz="1100" b="1" u="sng" dirty="0">
                <a:latin typeface="Lora" panose="02020500000000000000" charset="0"/>
              </a:rPr>
              <a:t> </a:t>
            </a:r>
            <a:r>
              <a:rPr lang="en-US" altLang="zh-TW" sz="1100" b="1" dirty="0">
                <a:latin typeface="Lora" panose="02020500000000000000" charset="0"/>
              </a:rPr>
              <a:t>game online: </a:t>
            </a:r>
            <a:r>
              <a:rPr lang="en-US" altLang="zh-TW" sz="1100" b="1" dirty="0">
                <a:latin typeface="Lora" panose="02020500000000000000" charset="0"/>
                <a:hlinkClick r:id="rId3"/>
              </a:rPr>
              <a:t>http://my-gamer.com/games/gc11660.html</a:t>
            </a:r>
            <a:endParaRPr lang="en" sz="1100" b="1" i="1" dirty="0">
              <a:latin typeface="Lora"/>
              <a:ea typeface="Lora"/>
              <a:cs typeface="Lora"/>
              <a:sym typeface="Lora"/>
            </a:endParaRPr>
          </a:p>
          <a:p>
            <a:pPr lvl="0">
              <a:spcBef>
                <a:spcPts val="1000"/>
              </a:spcBef>
            </a:pPr>
            <a:r>
              <a:rPr lang="en" sz="1100" b="1" i="1" dirty="0">
                <a:latin typeface="Lora"/>
                <a:ea typeface="Lora"/>
                <a:cs typeface="Lora"/>
                <a:sym typeface="Lora"/>
              </a:rPr>
              <a:t>More info about the </a:t>
            </a:r>
            <a:r>
              <a:rPr lang="en-US" altLang="zh-TW" sz="1100" b="1" u="sng" dirty="0" err="1">
                <a:latin typeface="Lora" panose="02020500000000000000" charset="0"/>
              </a:rPr>
              <a:t>Sōkoban</a:t>
            </a:r>
            <a:r>
              <a:rPr lang="en-US" altLang="zh-TW" sz="1100" b="1" u="sng" dirty="0">
                <a:latin typeface="Lora" panose="02020500000000000000" charset="0"/>
              </a:rPr>
              <a:t> </a:t>
            </a:r>
            <a:r>
              <a:rPr lang="en-US" altLang="zh-TW" sz="1100" b="1" dirty="0">
                <a:latin typeface="Lora" panose="02020500000000000000" charset="0"/>
              </a:rPr>
              <a:t> game: </a:t>
            </a:r>
            <a:r>
              <a:rPr lang="en-US" altLang="zh-TW" sz="1100" b="1" dirty="0">
                <a:latin typeface="Lora" panose="02020500000000000000" charset="0"/>
                <a:hlinkClick r:id="rId4"/>
              </a:rPr>
              <a:t>https://zh.wikipedia.org/wiki/%E5%80%89%E5%BA%AB%E7%95%AA</a:t>
            </a:r>
          </a:p>
          <a:p>
            <a:pPr lvl="0">
              <a:spcBef>
                <a:spcPts val="1000"/>
              </a:spcBef>
            </a:pPr>
            <a:r>
              <a:rPr lang="en" sz="1100" b="1" i="1" dirty="0">
                <a:latin typeface="Lora"/>
                <a:ea typeface="Lora"/>
                <a:cs typeface="Lora"/>
                <a:sym typeface="Lora"/>
                <a:hlinkClick r:id="rId4"/>
              </a:rPr>
              <a:t> </a:t>
            </a:r>
            <a:endParaRPr sz="1100" b="1" i="1" dirty="0">
              <a:latin typeface="Lora"/>
              <a:ea typeface="Lora"/>
              <a:cs typeface="Lora"/>
              <a:sym typeface="Lora"/>
            </a:endParaRPr>
          </a:p>
        </p:txBody>
      </p:sp>
      <p:sp>
        <p:nvSpPr>
          <p:cNvPr id="95" name="Google Shape;95;p1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2" name="圖片 1"/>
          <p:cNvPicPr>
            <a:picLocks noChangeAspect="1"/>
          </p:cNvPicPr>
          <p:nvPr/>
        </p:nvPicPr>
        <p:blipFill>
          <a:blip r:embed="rId5"/>
          <a:stretch>
            <a:fillRect/>
          </a:stretch>
        </p:blipFill>
        <p:spPr>
          <a:xfrm>
            <a:off x="862358" y="975861"/>
            <a:ext cx="335309" cy="329213"/>
          </a:xfrm>
          <a:prstGeom prst="rect">
            <a:avLst/>
          </a:prstGeom>
        </p:spPr>
      </p:pic>
    </p:spTree>
    <p:extLst>
      <p:ext uri="{BB962C8B-B14F-4D97-AF65-F5344CB8AC3E}">
        <p14:creationId xmlns:p14="http://schemas.microsoft.com/office/powerpoint/2010/main" val="40421136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微軟正黑體" panose="020B0604030504040204" pitchFamily="34" charset="-120"/>
                <a:ea typeface="微軟正黑體" panose="020B0604030504040204" pitchFamily="34" charset="-120"/>
              </a:rPr>
              <a:t>推箱子的問題分類</a:t>
            </a:r>
            <a:endParaRPr lang="zh-TW" altLang="en-US" dirty="0">
              <a:latin typeface="微軟正黑體" panose="020B0604030504040204" pitchFamily="34" charset="-120"/>
              <a:ea typeface="微軟正黑體" panose="020B0604030504040204" pitchFamily="34" charset="-120"/>
            </a:endParaRPr>
          </a:p>
        </p:txBody>
      </p:sp>
      <p:sp>
        <p:nvSpPr>
          <p:cNvPr id="3" name="文字版面配置區 2"/>
          <p:cNvSpPr>
            <a:spLocks noGrp="1"/>
          </p:cNvSpPr>
          <p:nvPr>
            <p:ph type="body" idx="1"/>
          </p:nvPr>
        </p:nvSpPr>
        <p:spPr>
          <a:xfrm>
            <a:off x="786581" y="1616470"/>
            <a:ext cx="7404369" cy="3112200"/>
          </a:xfrm>
        </p:spPr>
        <p:txBody>
          <a:bodyPr/>
          <a:lstStyle/>
          <a:p>
            <a:r>
              <a:rPr lang="zh-TW" altLang="en-US" sz="2000" dirty="0" smtClean="0"/>
              <a:t> 推箱子如果不考慮路徑是不是最佳的話，可以將它視為</a:t>
            </a:r>
            <a:r>
              <a:rPr lang="en-US" altLang="zh-TW" sz="2000" dirty="0" smtClean="0"/>
              <a:t>CSP</a:t>
            </a:r>
            <a:r>
              <a:rPr lang="zh-TW" altLang="en-US" sz="2000" dirty="0" smtClean="0"/>
              <a:t>問題來解決，我們並不考慮路徑是不是最佳，我們只在乎所有箱子能不能到達目的地。</a:t>
            </a:r>
            <a:endParaRPr lang="en-US" altLang="zh-TW" sz="2000" dirty="0" smtClean="0"/>
          </a:p>
          <a:p>
            <a:pPr marL="76200" indent="0">
              <a:buNone/>
            </a:pPr>
            <a:endParaRPr lang="en-US" altLang="zh-TW" sz="2000" dirty="0"/>
          </a:p>
          <a:p>
            <a:r>
              <a:rPr lang="zh-TW" altLang="en-US" sz="2000" dirty="0" smtClean="0"/>
              <a:t>根據上面的敘述，我們將搜索方式設計為深度優先搜索，但在其中會加入一些</a:t>
            </a:r>
            <a:r>
              <a:rPr lang="en-US" altLang="zh-TW" sz="2000" dirty="0" smtClean="0"/>
              <a:t>heuristic function</a:t>
            </a:r>
            <a:r>
              <a:rPr lang="zh-TW" altLang="en-US" sz="2000" dirty="0" smtClean="0"/>
              <a:t>和一些地圖上的判斷</a:t>
            </a:r>
            <a:r>
              <a:rPr lang="en-US" altLang="zh-TW" sz="2000" dirty="0" smtClean="0"/>
              <a:t>(</a:t>
            </a:r>
            <a:r>
              <a:rPr lang="zh-TW" altLang="en-US" sz="2000" dirty="0" smtClean="0"/>
              <a:t>詳細說明在後面</a:t>
            </a:r>
            <a:r>
              <a:rPr lang="en-US" altLang="zh-TW" sz="2000" dirty="0" smtClean="0"/>
              <a:t>)</a:t>
            </a:r>
            <a:r>
              <a:rPr lang="zh-TW" altLang="en-US" sz="2000" dirty="0" smtClean="0"/>
              <a:t>來決定哪個分支先做，所以整個搜索的方式會比較像</a:t>
            </a:r>
            <a:r>
              <a:rPr lang="en-US" altLang="zh-TW" sz="2000" dirty="0" smtClean="0"/>
              <a:t>hill climbing</a:t>
            </a:r>
            <a:r>
              <a:rPr lang="zh-TW" altLang="en-US" sz="2000" dirty="0"/>
              <a:t>。</a:t>
            </a:r>
            <a:endParaRPr lang="en-US" altLang="zh-TW" sz="2000" dirty="0" smtClean="0"/>
          </a:p>
        </p:txBody>
      </p:sp>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39920189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EBD806-9C49-401C-944E-5B376046A1B4}"/>
              </a:ext>
            </a:extLst>
          </p:cNvPr>
          <p:cNvSpPr>
            <a:spLocks noGrp="1"/>
          </p:cNvSpPr>
          <p:nvPr>
            <p:ph type="title"/>
          </p:nvPr>
        </p:nvSpPr>
        <p:spPr>
          <a:xfrm>
            <a:off x="1381250" y="922668"/>
            <a:ext cx="3878400" cy="435600"/>
          </a:xfrm>
        </p:spPr>
        <p:txBody>
          <a:bodyPr/>
          <a:lstStyle/>
          <a:p>
            <a:r>
              <a:rPr lang="zh-TW" altLang="en-US" dirty="0" smtClean="0">
                <a:latin typeface="微軟正黑體" panose="020B0604030504040204" pitchFamily="34" charset="-120"/>
                <a:ea typeface="微軟正黑體" panose="020B0604030504040204" pitchFamily="34" charset="-120"/>
              </a:rPr>
              <a:t>環境介紹</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單個箱子</a:t>
            </a:r>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48F8ED85-6C3D-4F21-BF61-CC4CF168AF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grpSp>
        <p:nvGrpSpPr>
          <p:cNvPr id="44" name="群組 43">
            <a:extLst>
              <a:ext uri="{FF2B5EF4-FFF2-40B4-BE49-F238E27FC236}">
                <a16:creationId xmlns:a16="http://schemas.microsoft.com/office/drawing/2014/main" id="{817EB849-350C-4466-AF01-1C6DCFCC377E}"/>
              </a:ext>
            </a:extLst>
          </p:cNvPr>
          <p:cNvGrpSpPr/>
          <p:nvPr/>
        </p:nvGrpSpPr>
        <p:grpSpPr>
          <a:xfrm>
            <a:off x="5259650" y="1607166"/>
            <a:ext cx="1830353" cy="2134192"/>
            <a:chOff x="5932389" y="1849371"/>
            <a:chExt cx="1830353" cy="2134192"/>
          </a:xfrm>
        </p:grpSpPr>
        <p:grpSp>
          <p:nvGrpSpPr>
            <p:cNvPr id="42" name="群組 41">
              <a:extLst>
                <a:ext uri="{FF2B5EF4-FFF2-40B4-BE49-F238E27FC236}">
                  <a16:creationId xmlns:a16="http://schemas.microsoft.com/office/drawing/2014/main" id="{0E356A04-B3E2-4BC3-A731-1A4191EF9E41}"/>
                </a:ext>
              </a:extLst>
            </p:cNvPr>
            <p:cNvGrpSpPr/>
            <p:nvPr/>
          </p:nvGrpSpPr>
          <p:grpSpPr>
            <a:xfrm>
              <a:off x="6072487" y="3593658"/>
              <a:ext cx="1690255" cy="389905"/>
              <a:chOff x="6072487" y="3593658"/>
              <a:chExt cx="1690255" cy="389905"/>
            </a:xfrm>
          </p:grpSpPr>
          <p:sp>
            <p:nvSpPr>
              <p:cNvPr id="8" name="文字版面配置區 3">
                <a:extLst>
                  <a:ext uri="{FF2B5EF4-FFF2-40B4-BE49-F238E27FC236}">
                    <a16:creationId xmlns:a16="http://schemas.microsoft.com/office/drawing/2014/main" id="{9911495D-00E5-48AD-955B-E2D4A976CEA6}"/>
                  </a:ext>
                </a:extLst>
              </p:cNvPr>
              <p:cNvSpPr txBox="1">
                <a:spLocks/>
              </p:cNvSpPr>
              <p:nvPr/>
            </p:nvSpPr>
            <p:spPr>
              <a:xfrm>
                <a:off x="6661991" y="3593658"/>
                <a:ext cx="1100751" cy="30542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zh-TW" altLang="en-US" sz="2000" b="1" dirty="0"/>
                  <a:t> </a:t>
                </a:r>
                <a:r>
                  <a:rPr lang="zh-TW" altLang="en-US" sz="2000" b="1" dirty="0" smtClean="0"/>
                  <a:t>牆壁</a:t>
                </a:r>
                <a:endParaRPr lang="zh-TW" altLang="en-US" sz="2000" b="1" dirty="0"/>
              </a:p>
            </p:txBody>
          </p:sp>
          <p:pic>
            <p:nvPicPr>
              <p:cNvPr id="17" name="圖片 16">
                <a:extLst>
                  <a:ext uri="{FF2B5EF4-FFF2-40B4-BE49-F238E27FC236}">
                    <a16:creationId xmlns:a16="http://schemas.microsoft.com/office/drawing/2014/main" id="{18FE2932-FDC0-4DEE-88CC-84CCB399889D}"/>
                  </a:ext>
                </a:extLst>
              </p:cNvPr>
              <p:cNvPicPr>
                <a:picLocks noChangeAspect="1"/>
              </p:cNvPicPr>
              <p:nvPr/>
            </p:nvPicPr>
            <p:blipFill>
              <a:blip r:embed="rId2"/>
              <a:stretch>
                <a:fillRect/>
              </a:stretch>
            </p:blipFill>
            <p:spPr>
              <a:xfrm>
                <a:off x="6072487" y="3602563"/>
                <a:ext cx="381000" cy="381000"/>
              </a:xfrm>
              <a:prstGeom prst="rect">
                <a:avLst/>
              </a:prstGeom>
            </p:spPr>
          </p:pic>
        </p:grpSp>
        <p:grpSp>
          <p:nvGrpSpPr>
            <p:cNvPr id="41" name="群組 40">
              <a:extLst>
                <a:ext uri="{FF2B5EF4-FFF2-40B4-BE49-F238E27FC236}">
                  <a16:creationId xmlns:a16="http://schemas.microsoft.com/office/drawing/2014/main" id="{A6A2B080-24AB-494F-B9AF-F2DAB472CBB6}"/>
                </a:ext>
              </a:extLst>
            </p:cNvPr>
            <p:cNvGrpSpPr/>
            <p:nvPr/>
          </p:nvGrpSpPr>
          <p:grpSpPr>
            <a:xfrm>
              <a:off x="6072487" y="3048037"/>
              <a:ext cx="1690255" cy="381033"/>
              <a:chOff x="6072487" y="3048037"/>
              <a:chExt cx="1690255" cy="381033"/>
            </a:xfrm>
          </p:grpSpPr>
          <p:sp>
            <p:nvSpPr>
              <p:cNvPr id="15" name="文字版面配置區 3">
                <a:extLst>
                  <a:ext uri="{FF2B5EF4-FFF2-40B4-BE49-F238E27FC236}">
                    <a16:creationId xmlns:a16="http://schemas.microsoft.com/office/drawing/2014/main" id="{7135164F-D1A9-4A33-8E63-DE12B2BE0EFB}"/>
                  </a:ext>
                </a:extLst>
              </p:cNvPr>
              <p:cNvSpPr txBox="1">
                <a:spLocks/>
              </p:cNvSpPr>
              <p:nvPr/>
            </p:nvSpPr>
            <p:spPr>
              <a:xfrm>
                <a:off x="6661991" y="3048037"/>
                <a:ext cx="1100751" cy="30542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zh-TW" altLang="en-US" sz="2000" b="1" dirty="0"/>
                  <a:t> </a:t>
                </a:r>
                <a:r>
                  <a:rPr lang="zh-TW" altLang="en-US" sz="2000" b="1" dirty="0" smtClean="0"/>
                  <a:t>箱子</a:t>
                </a:r>
                <a:endParaRPr lang="zh-TW" altLang="en-US" sz="2000" b="1" dirty="0"/>
              </a:p>
            </p:txBody>
          </p:sp>
          <p:pic>
            <p:nvPicPr>
              <p:cNvPr id="25" name="圖片 24">
                <a:extLst>
                  <a:ext uri="{FF2B5EF4-FFF2-40B4-BE49-F238E27FC236}">
                    <a16:creationId xmlns:a16="http://schemas.microsoft.com/office/drawing/2014/main" id="{01B1E752-9DE6-4E0B-8E83-2003032C2764}"/>
                  </a:ext>
                </a:extLst>
              </p:cNvPr>
              <p:cNvPicPr>
                <a:picLocks noChangeAspect="1"/>
              </p:cNvPicPr>
              <p:nvPr/>
            </p:nvPicPr>
            <p:blipFill>
              <a:blip r:embed="rId3"/>
              <a:stretch>
                <a:fillRect/>
              </a:stretch>
            </p:blipFill>
            <p:spPr>
              <a:xfrm>
                <a:off x="6072487" y="3048037"/>
                <a:ext cx="381033" cy="381033"/>
              </a:xfrm>
              <a:prstGeom prst="rect">
                <a:avLst/>
              </a:prstGeom>
            </p:spPr>
          </p:pic>
        </p:grpSp>
        <p:grpSp>
          <p:nvGrpSpPr>
            <p:cNvPr id="40" name="群組 39">
              <a:extLst>
                <a:ext uri="{FF2B5EF4-FFF2-40B4-BE49-F238E27FC236}">
                  <a16:creationId xmlns:a16="http://schemas.microsoft.com/office/drawing/2014/main" id="{7E8B9CFE-6E63-484C-9C7E-5749F518FFD9}"/>
                </a:ext>
              </a:extLst>
            </p:cNvPr>
            <p:cNvGrpSpPr/>
            <p:nvPr/>
          </p:nvGrpSpPr>
          <p:grpSpPr>
            <a:xfrm>
              <a:off x="5932389" y="2322301"/>
              <a:ext cx="1830353" cy="634921"/>
              <a:chOff x="5932389" y="2322301"/>
              <a:chExt cx="1830353" cy="634921"/>
            </a:xfrm>
          </p:grpSpPr>
          <p:sp>
            <p:nvSpPr>
              <p:cNvPr id="13" name="文字版面配置區 3">
                <a:extLst>
                  <a:ext uri="{FF2B5EF4-FFF2-40B4-BE49-F238E27FC236}">
                    <a16:creationId xmlns:a16="http://schemas.microsoft.com/office/drawing/2014/main" id="{E58C3DCC-8B64-4A38-9C37-CE4B5A797337}"/>
                  </a:ext>
                </a:extLst>
              </p:cNvPr>
              <p:cNvSpPr txBox="1">
                <a:spLocks/>
              </p:cNvSpPr>
              <p:nvPr/>
            </p:nvSpPr>
            <p:spPr>
              <a:xfrm>
                <a:off x="6661991" y="2437091"/>
                <a:ext cx="1100751" cy="30542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zh-TW" altLang="en-US" sz="2000" b="1" dirty="0"/>
                  <a:t> </a:t>
                </a:r>
                <a:r>
                  <a:rPr lang="zh-TW" altLang="en-US" sz="2000" b="1" dirty="0" smtClean="0"/>
                  <a:t>角色</a:t>
                </a:r>
                <a:endParaRPr lang="zh-TW" altLang="en-US" sz="2000" b="1" dirty="0"/>
              </a:p>
            </p:txBody>
          </p:sp>
          <p:pic>
            <p:nvPicPr>
              <p:cNvPr id="36" name="圖片 35">
                <a:extLst>
                  <a:ext uri="{FF2B5EF4-FFF2-40B4-BE49-F238E27FC236}">
                    <a16:creationId xmlns:a16="http://schemas.microsoft.com/office/drawing/2014/main" id="{20A93EF9-7488-4DE5-9834-04C4FCCC6089}"/>
                  </a:ext>
                </a:extLst>
              </p:cNvPr>
              <p:cNvPicPr>
                <a:picLocks noChangeAspect="1"/>
              </p:cNvPicPr>
              <p:nvPr/>
            </p:nvPicPr>
            <p:blipFill>
              <a:blip r:embed="rId4"/>
              <a:stretch>
                <a:fillRect/>
              </a:stretch>
            </p:blipFill>
            <p:spPr>
              <a:xfrm>
                <a:off x="5932389" y="2322301"/>
                <a:ext cx="634921" cy="634921"/>
              </a:xfrm>
              <a:prstGeom prst="rect">
                <a:avLst/>
              </a:prstGeom>
            </p:spPr>
          </p:pic>
        </p:grpSp>
        <p:grpSp>
          <p:nvGrpSpPr>
            <p:cNvPr id="39" name="群組 38">
              <a:extLst>
                <a:ext uri="{FF2B5EF4-FFF2-40B4-BE49-F238E27FC236}">
                  <a16:creationId xmlns:a16="http://schemas.microsoft.com/office/drawing/2014/main" id="{B99AACC0-CCA6-4DF5-9766-8482B2343738}"/>
                </a:ext>
              </a:extLst>
            </p:cNvPr>
            <p:cNvGrpSpPr/>
            <p:nvPr/>
          </p:nvGrpSpPr>
          <p:grpSpPr>
            <a:xfrm>
              <a:off x="6072487" y="1849371"/>
              <a:ext cx="1677117" cy="383908"/>
              <a:chOff x="6072487" y="1849371"/>
              <a:chExt cx="1677117" cy="383908"/>
            </a:xfrm>
          </p:grpSpPr>
          <p:sp>
            <p:nvSpPr>
              <p:cNvPr id="21" name="文字版面配置區 3">
                <a:extLst>
                  <a:ext uri="{FF2B5EF4-FFF2-40B4-BE49-F238E27FC236}">
                    <a16:creationId xmlns:a16="http://schemas.microsoft.com/office/drawing/2014/main" id="{F690D245-92AF-449D-A46B-379FD64A54D0}"/>
                  </a:ext>
                </a:extLst>
              </p:cNvPr>
              <p:cNvSpPr txBox="1">
                <a:spLocks/>
              </p:cNvSpPr>
              <p:nvPr/>
            </p:nvSpPr>
            <p:spPr>
              <a:xfrm>
                <a:off x="6648853" y="1849371"/>
                <a:ext cx="1100751" cy="30542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zh-TW" altLang="en-US" sz="2000" b="1" dirty="0"/>
                  <a:t> </a:t>
                </a:r>
                <a:r>
                  <a:rPr lang="zh-TW" altLang="en-US" sz="2000" b="1" dirty="0" smtClean="0"/>
                  <a:t>路徑</a:t>
                </a:r>
                <a:endParaRPr lang="zh-TW" altLang="en-US" sz="2000" b="1" dirty="0"/>
              </a:p>
            </p:txBody>
          </p:sp>
          <p:pic>
            <p:nvPicPr>
              <p:cNvPr id="38" name="圖片 37">
                <a:extLst>
                  <a:ext uri="{FF2B5EF4-FFF2-40B4-BE49-F238E27FC236}">
                    <a16:creationId xmlns:a16="http://schemas.microsoft.com/office/drawing/2014/main" id="{850283ED-7CC2-4A62-8EE3-F813F6AAE73D}"/>
                  </a:ext>
                </a:extLst>
              </p:cNvPr>
              <p:cNvPicPr>
                <a:picLocks noChangeAspect="1"/>
              </p:cNvPicPr>
              <p:nvPr/>
            </p:nvPicPr>
            <p:blipFill>
              <a:blip r:embed="rId5"/>
              <a:stretch>
                <a:fillRect/>
              </a:stretch>
            </p:blipFill>
            <p:spPr>
              <a:xfrm>
                <a:off x="6072487" y="1852279"/>
                <a:ext cx="381000" cy="381000"/>
              </a:xfrm>
              <a:prstGeom prst="rect">
                <a:avLst/>
              </a:prstGeom>
            </p:spPr>
          </p:pic>
        </p:grpSp>
      </p:grpSp>
      <p:pic>
        <p:nvPicPr>
          <p:cNvPr id="45" name="圖片 44">
            <a:extLst>
              <a:ext uri="{FF2B5EF4-FFF2-40B4-BE49-F238E27FC236}">
                <a16:creationId xmlns:a16="http://schemas.microsoft.com/office/drawing/2014/main" id="{6FEA38B1-18AD-4AAB-80BC-897779236E25}"/>
              </a:ext>
            </a:extLst>
          </p:cNvPr>
          <p:cNvPicPr>
            <a:picLocks noChangeAspect="1"/>
          </p:cNvPicPr>
          <p:nvPr/>
        </p:nvPicPr>
        <p:blipFill>
          <a:blip r:embed="rId6"/>
          <a:stretch>
            <a:fillRect/>
          </a:stretch>
        </p:blipFill>
        <p:spPr>
          <a:xfrm>
            <a:off x="2733118" y="1855295"/>
            <a:ext cx="2409825" cy="2390775"/>
          </a:xfrm>
          <a:prstGeom prst="rect">
            <a:avLst/>
          </a:prstGeom>
        </p:spPr>
      </p:pic>
      <p:pic>
        <p:nvPicPr>
          <p:cNvPr id="5" name="圖片 4"/>
          <p:cNvPicPr>
            <a:picLocks noChangeAspect="1"/>
          </p:cNvPicPr>
          <p:nvPr/>
        </p:nvPicPr>
        <p:blipFill rotWithShape="1">
          <a:blip r:embed="rId7"/>
          <a:srcRect l="59109" t="59571" r="20754" b="20622"/>
          <a:stretch/>
        </p:blipFill>
        <p:spPr>
          <a:xfrm>
            <a:off x="5399748" y="3830372"/>
            <a:ext cx="486137" cy="474563"/>
          </a:xfrm>
          <a:prstGeom prst="rect">
            <a:avLst/>
          </a:prstGeom>
        </p:spPr>
      </p:pic>
      <p:sp>
        <p:nvSpPr>
          <p:cNvPr id="22" name="文字版面配置區 3">
            <a:extLst>
              <a:ext uri="{FF2B5EF4-FFF2-40B4-BE49-F238E27FC236}">
                <a16:creationId xmlns:a16="http://schemas.microsoft.com/office/drawing/2014/main" id="{F690D245-92AF-449D-A46B-379FD64A54D0}"/>
              </a:ext>
            </a:extLst>
          </p:cNvPr>
          <p:cNvSpPr txBox="1">
            <a:spLocks/>
          </p:cNvSpPr>
          <p:nvPr/>
        </p:nvSpPr>
        <p:spPr>
          <a:xfrm>
            <a:off x="5399748" y="3837312"/>
            <a:ext cx="2077498" cy="40875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zh-TW" altLang="en-US" sz="2000" b="1" dirty="0" smtClean="0"/>
              <a:t>   </a:t>
            </a:r>
            <a:r>
              <a:rPr lang="zh-TW" altLang="en-US" sz="2000" b="1" dirty="0" smtClean="0"/>
              <a:t>目的地</a:t>
            </a:r>
            <a:endParaRPr lang="zh-TW" altLang="en-US" sz="2000" b="1" dirty="0"/>
          </a:p>
        </p:txBody>
      </p:sp>
    </p:spTree>
    <p:extLst>
      <p:ext uri="{BB962C8B-B14F-4D97-AF65-F5344CB8AC3E}">
        <p14:creationId xmlns:p14="http://schemas.microsoft.com/office/powerpoint/2010/main" val="31440821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251506-A562-43A0-AB52-1FD87BB34FEC}"/>
              </a:ext>
            </a:extLst>
          </p:cNvPr>
          <p:cNvSpPr>
            <a:spLocks noGrp="1"/>
          </p:cNvSpPr>
          <p:nvPr>
            <p:ph type="title"/>
          </p:nvPr>
        </p:nvSpPr>
        <p:spPr/>
        <p:txBody>
          <a:bodyPr/>
          <a:lstStyle/>
          <a:p>
            <a:r>
              <a:rPr lang="zh-TW" altLang="en-US" dirty="0" smtClean="0">
                <a:latin typeface="微軟正黑體" panose="020B0604030504040204" pitchFamily="34" charset="-120"/>
                <a:ea typeface="微軟正黑體" panose="020B0604030504040204" pitchFamily="34" charset="-120"/>
              </a:rPr>
              <a:t>環境介紹</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多個箱子</a:t>
            </a:r>
            <a:endParaRPr lang="zh-TW" altLang="en-US" dirty="0">
              <a:latin typeface="微軟正黑體" panose="020B0604030504040204" pitchFamily="34" charset="-120"/>
              <a:ea typeface="微軟正黑體" panose="020B0604030504040204" pitchFamily="34" charset="-120"/>
            </a:endParaRPr>
          </a:p>
        </p:txBody>
      </p:sp>
      <p:sp>
        <p:nvSpPr>
          <p:cNvPr id="5" name="投影片編號版面配置區 4">
            <a:extLst>
              <a:ext uri="{FF2B5EF4-FFF2-40B4-BE49-F238E27FC236}">
                <a16:creationId xmlns:a16="http://schemas.microsoft.com/office/drawing/2014/main" id="{8F7F80B7-3A55-4283-913D-CB9BEA671A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pic>
        <p:nvPicPr>
          <p:cNvPr id="3" name="圖片 2">
            <a:extLst>
              <a:ext uri="{FF2B5EF4-FFF2-40B4-BE49-F238E27FC236}">
                <a16:creationId xmlns:a16="http://schemas.microsoft.com/office/drawing/2014/main" id="{C7D2D0AF-FDC3-4CBB-AF52-F169661F2EF3}"/>
              </a:ext>
            </a:extLst>
          </p:cNvPr>
          <p:cNvPicPr>
            <a:picLocks noChangeAspect="1"/>
          </p:cNvPicPr>
          <p:nvPr/>
        </p:nvPicPr>
        <p:blipFill>
          <a:blip r:embed="rId2"/>
          <a:stretch>
            <a:fillRect/>
          </a:stretch>
        </p:blipFill>
        <p:spPr>
          <a:xfrm>
            <a:off x="831492" y="1501976"/>
            <a:ext cx="3262214" cy="3247875"/>
          </a:xfrm>
          <a:prstGeom prst="rect">
            <a:avLst/>
          </a:prstGeom>
        </p:spPr>
      </p:pic>
      <p:sp>
        <p:nvSpPr>
          <p:cNvPr id="4" name="文字方塊 3"/>
          <p:cNvSpPr txBox="1"/>
          <p:nvPr/>
        </p:nvSpPr>
        <p:spPr>
          <a:xfrm>
            <a:off x="4642066" y="2514699"/>
            <a:ext cx="3352800" cy="1015663"/>
          </a:xfrm>
          <a:prstGeom prst="rect">
            <a:avLst/>
          </a:prstGeom>
          <a:noFill/>
        </p:spPr>
        <p:txBody>
          <a:bodyPr wrap="square" rtlCol="0">
            <a:spAutoFit/>
          </a:bodyPr>
          <a:lstStyle/>
          <a:p>
            <a:r>
              <a:rPr lang="zh-TW" altLang="en-US" sz="2000" dirty="0" smtClean="0"/>
              <a:t>       在多個箱子的情況下，箱子可能妨礙其他箱子的搬移。</a:t>
            </a:r>
            <a:endParaRPr lang="zh-TW" altLang="en-US" sz="2000" dirty="0"/>
          </a:p>
        </p:txBody>
      </p:sp>
    </p:spTree>
    <p:extLst>
      <p:ext uri="{BB962C8B-B14F-4D97-AF65-F5344CB8AC3E}">
        <p14:creationId xmlns:p14="http://schemas.microsoft.com/office/powerpoint/2010/main" val="3989616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DD584130-2A26-4F6C-8B1D-DB0340CD41BD}"/>
              </a:ext>
            </a:extLst>
          </p:cNvPr>
          <p:cNvSpPr>
            <a:spLocks noGrp="1"/>
          </p:cNvSpPr>
          <p:nvPr>
            <p:ph type="sldNum" idx="4294967295"/>
          </p:nvPr>
        </p:nvSpPr>
        <p:spPr>
          <a:xfrm>
            <a:off x="8596313" y="4749800"/>
            <a:ext cx="547687" cy="393700"/>
          </a:xfrm>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7" name="標題 1">
            <a:extLst>
              <a:ext uri="{FF2B5EF4-FFF2-40B4-BE49-F238E27FC236}">
                <a16:creationId xmlns:a16="http://schemas.microsoft.com/office/drawing/2014/main" id="{A64DE6EA-8884-444E-B12B-ECBF72508302}"/>
              </a:ext>
            </a:extLst>
          </p:cNvPr>
          <p:cNvSpPr>
            <a:spLocks noGrp="1"/>
          </p:cNvSpPr>
          <p:nvPr>
            <p:ph type="ctrTitle"/>
          </p:nvPr>
        </p:nvSpPr>
        <p:spPr>
          <a:xfrm>
            <a:off x="2304435" y="2206548"/>
            <a:ext cx="4535129" cy="730404"/>
          </a:xfrm>
        </p:spPr>
        <p:txBody>
          <a:bodyPr/>
          <a:lstStyle/>
          <a:p>
            <a:r>
              <a:rPr lang="en-US" altLang="zh-TW" sz="4800" dirty="0" smtClean="0">
                <a:latin typeface="微軟正黑體" panose="020B0604030504040204" pitchFamily="34" charset="-120"/>
                <a:ea typeface="微軟正黑體" panose="020B0604030504040204" pitchFamily="34" charset="-120"/>
              </a:rPr>
              <a:t>Challenge</a:t>
            </a:r>
            <a:endParaRPr lang="zh-TW" altLang="en-US" sz="48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28230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微軟正黑體" panose="020B0604030504040204" pitchFamily="34" charset="-120"/>
                <a:ea typeface="微軟正黑體" panose="020B0604030504040204" pitchFamily="34" charset="-120"/>
              </a:rPr>
              <a:t>Challenge</a:t>
            </a:r>
            <a:endParaRPr lang="zh-TW" altLang="en-US" dirty="0">
              <a:latin typeface="微軟正黑體" panose="020B0604030504040204" pitchFamily="34" charset="-120"/>
              <a:ea typeface="微軟正黑體" panose="020B0604030504040204" pitchFamily="34" charset="-120"/>
            </a:endParaRPr>
          </a:p>
        </p:txBody>
      </p:sp>
      <p:sp>
        <p:nvSpPr>
          <p:cNvPr id="3" name="文字版面配置區 2"/>
          <p:cNvSpPr>
            <a:spLocks noGrp="1"/>
          </p:cNvSpPr>
          <p:nvPr>
            <p:ph type="body" idx="1"/>
          </p:nvPr>
        </p:nvSpPr>
        <p:spPr/>
        <p:txBody>
          <a:bodyPr/>
          <a:lstStyle/>
          <a:p>
            <a:r>
              <a:rPr lang="zh-TW" altLang="en-US" sz="2000" dirty="0" smtClean="0"/>
              <a:t>目標</a:t>
            </a:r>
            <a:r>
              <a:rPr lang="zh-TW" altLang="en-US" sz="2000" dirty="0"/>
              <a:t>到達順序也很重要，該怎麼選擇哪一個目標先放。</a:t>
            </a:r>
          </a:p>
          <a:p>
            <a:pPr marL="76200" indent="0">
              <a:buNone/>
            </a:pPr>
            <a:endParaRPr lang="en-US" altLang="zh-TW" sz="2000" dirty="0" smtClean="0"/>
          </a:p>
          <a:p>
            <a:r>
              <a:rPr lang="zh-TW" altLang="en-US" sz="2000" dirty="0" smtClean="0"/>
              <a:t>箱子移動的順序很重要，該選擇讓哪一個箱子先走。</a:t>
            </a:r>
            <a:endParaRPr lang="en-US" altLang="zh-TW" sz="2000" dirty="0"/>
          </a:p>
          <a:p>
            <a:pPr marL="76200" indent="0">
              <a:buNone/>
            </a:pPr>
            <a:endParaRPr lang="en-US" altLang="zh-TW" sz="2000" dirty="0" smtClean="0"/>
          </a:p>
          <a:p>
            <a:r>
              <a:rPr lang="zh-TW" altLang="en-US" sz="2000" dirty="0" smtClean="0"/>
              <a:t>在多箱子的環境中，箱子彼此之間有可能會互相阻擋，該如何避免。</a:t>
            </a:r>
            <a:endParaRPr lang="en-US" altLang="zh-TW" sz="2000" dirty="0" smtClean="0"/>
          </a:p>
          <a:p>
            <a:endParaRPr lang="en-US" altLang="zh-TW" sz="2000" dirty="0"/>
          </a:p>
          <a:p>
            <a:r>
              <a:rPr lang="zh-TW" altLang="en-US" sz="2000" dirty="0" smtClean="0"/>
              <a:t>如何將問題轉換成以</a:t>
            </a:r>
            <a:r>
              <a:rPr lang="zh-TW" altLang="en-US" sz="2000" dirty="0"/>
              <a:t>樹</a:t>
            </a:r>
            <a:r>
              <a:rPr lang="zh-TW" altLang="en-US" sz="2000" dirty="0" smtClean="0"/>
              <a:t>狀搜索求解的形式</a:t>
            </a:r>
            <a:endParaRPr lang="en-US" altLang="zh-TW" sz="2000" dirty="0" smtClean="0"/>
          </a:p>
        </p:txBody>
      </p:sp>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35721897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DD584130-2A26-4F6C-8B1D-DB0340CD41BD}"/>
              </a:ext>
            </a:extLst>
          </p:cNvPr>
          <p:cNvSpPr>
            <a:spLocks noGrp="1"/>
          </p:cNvSpPr>
          <p:nvPr>
            <p:ph type="sldNum" idx="4294967295"/>
          </p:nvPr>
        </p:nvSpPr>
        <p:spPr>
          <a:xfrm>
            <a:off x="8596313" y="4749800"/>
            <a:ext cx="547687" cy="393700"/>
          </a:xfrm>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7" name="標題 1">
            <a:extLst>
              <a:ext uri="{FF2B5EF4-FFF2-40B4-BE49-F238E27FC236}">
                <a16:creationId xmlns:a16="http://schemas.microsoft.com/office/drawing/2014/main" id="{A64DE6EA-8884-444E-B12B-ECBF72508302}"/>
              </a:ext>
            </a:extLst>
          </p:cNvPr>
          <p:cNvSpPr>
            <a:spLocks noGrp="1"/>
          </p:cNvSpPr>
          <p:nvPr>
            <p:ph type="ctrTitle"/>
          </p:nvPr>
        </p:nvSpPr>
        <p:spPr>
          <a:xfrm>
            <a:off x="1704668" y="1740310"/>
            <a:ext cx="4535129" cy="1530939"/>
          </a:xfrm>
        </p:spPr>
        <p:txBody>
          <a:bodyPr/>
          <a:lstStyle/>
          <a:p>
            <a:r>
              <a:rPr lang="en-US" altLang="zh-TW" sz="4800" dirty="0" smtClean="0">
                <a:latin typeface="微軟正黑體" panose="020B0604030504040204" pitchFamily="34" charset="-120"/>
                <a:ea typeface="微軟正黑體" panose="020B0604030504040204" pitchFamily="34" charset="-120"/>
              </a:rPr>
              <a:t>Potential 			Solution</a:t>
            </a:r>
            <a:endParaRPr lang="zh-TW" altLang="en-US" sz="48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0628396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2871</TotalTime>
  <Words>1007</Words>
  <Application>Microsoft Office PowerPoint</Application>
  <PresentationFormat>如螢幕大小 (16:9)</PresentationFormat>
  <Paragraphs>124</Paragraphs>
  <Slides>22</Slides>
  <Notes>5</Notes>
  <HiddenSlides>0</HiddenSlides>
  <MMClips>0</MMClips>
  <ScaleCrop>false</ScaleCrop>
  <HeadingPairs>
    <vt:vector size="8" baseType="variant">
      <vt:variant>
        <vt:lpstr>使用字型</vt:lpstr>
      </vt:variant>
      <vt:variant>
        <vt:i4>5</vt:i4>
      </vt:variant>
      <vt:variant>
        <vt:lpstr>佈景主題</vt:lpstr>
      </vt:variant>
      <vt:variant>
        <vt:i4>1</vt:i4>
      </vt:variant>
      <vt:variant>
        <vt:lpstr>內嵌 OLE 伺服程式</vt:lpstr>
      </vt:variant>
      <vt:variant>
        <vt:i4>1</vt:i4>
      </vt:variant>
      <vt:variant>
        <vt:lpstr>投影片標題</vt:lpstr>
      </vt:variant>
      <vt:variant>
        <vt:i4>22</vt:i4>
      </vt:variant>
    </vt:vector>
  </HeadingPairs>
  <TitlesOfParts>
    <vt:vector size="29" baseType="lpstr">
      <vt:lpstr>新細明體</vt:lpstr>
      <vt:lpstr>Arial</vt:lpstr>
      <vt:lpstr>Quattrocento Sans</vt:lpstr>
      <vt:lpstr>微軟正黑體</vt:lpstr>
      <vt:lpstr>Lora</vt:lpstr>
      <vt:lpstr>Viola template</vt:lpstr>
      <vt:lpstr>Microsoft Visio 繪圖</vt:lpstr>
      <vt:lpstr>Project proposal: Sōkoban-A NP hard problem   </vt:lpstr>
      <vt:lpstr>摘要</vt:lpstr>
      <vt:lpstr>動機</vt:lpstr>
      <vt:lpstr>推箱子的問題分類</vt:lpstr>
      <vt:lpstr>環境介紹-單個箱子</vt:lpstr>
      <vt:lpstr>環境介紹-多個箱子</vt:lpstr>
      <vt:lpstr>Challenge</vt:lpstr>
      <vt:lpstr>Challenge</vt:lpstr>
      <vt:lpstr>Potential    Solution</vt:lpstr>
      <vt:lpstr>Potential Solution</vt:lpstr>
      <vt:lpstr>Potential Solution</vt:lpstr>
      <vt:lpstr>Potential Solution</vt:lpstr>
      <vt:lpstr>Potential Solution</vt:lpstr>
      <vt:lpstr>實作過程</vt:lpstr>
      <vt:lpstr>地圖初始化</vt:lpstr>
      <vt:lpstr>函式說明</vt:lpstr>
      <vt:lpstr>boxTurn函式架構</vt:lpstr>
      <vt:lpstr>agentTurn 函式架構</vt:lpstr>
      <vt:lpstr>實作後結論</vt:lpstr>
      <vt:lpstr>Resource Required</vt:lpstr>
      <vt:lpstr>Schedule</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 Sōkoban-A NP hard game   Team 1 Member: Terry Huang     Jackey Lin  Department: CCE</dc:title>
  <cp:lastModifiedBy>bananas Huang</cp:lastModifiedBy>
  <cp:revision>130</cp:revision>
  <dcterms:modified xsi:type="dcterms:W3CDTF">2019-01-14T16:00:12Z</dcterms:modified>
</cp:coreProperties>
</file>