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59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739"/>
    <a:srgbClr val="E3F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25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3F9A2-4727-4341-8FA0-F8A0DEF96B7D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FB2F6-6E93-455A-8507-5DA2CE437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9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F1B-A0F3-4A62-9173-946EEED3D2A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C9E-362A-41D1-A409-1E7273646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F1B-A0F3-4A62-9173-946EEED3D2A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C9E-362A-41D1-A409-1E7273646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01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F1B-A0F3-4A62-9173-946EEED3D2A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C9E-362A-41D1-A409-1E7273646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31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F1B-A0F3-4A62-9173-946EEED3D2A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C9E-362A-41D1-A409-1E7273646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F1B-A0F3-4A62-9173-946EEED3D2A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C9E-362A-41D1-A409-1E7273646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38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F1B-A0F3-4A62-9173-946EEED3D2A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C9E-362A-41D1-A409-1E7273646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10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F1B-A0F3-4A62-9173-946EEED3D2A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C9E-362A-41D1-A409-1E7273646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45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F1B-A0F3-4A62-9173-946EEED3D2A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C9E-362A-41D1-A409-1E7273646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82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F1B-A0F3-4A62-9173-946EEED3D2A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C9E-362A-41D1-A409-1E7273646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76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F1B-A0F3-4A62-9173-946EEED3D2A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C9E-362A-41D1-A409-1E7273646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91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F1B-A0F3-4A62-9173-946EEED3D2A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C9E-362A-41D1-A409-1E7273646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11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3F1B-A0F3-4A62-9173-946EEED3D2A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6FC9E-362A-41D1-A409-1E7273646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89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108-1</a:t>
            </a:r>
            <a:r>
              <a:rPr lang="zh-TW" altLang="en-US" b="1" dirty="0" smtClean="0"/>
              <a:t> 數位系統設計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期末專題   提案報告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461019"/>
            <a:ext cx="9144000" cy="1655762"/>
          </a:xfrm>
        </p:spPr>
        <p:txBody>
          <a:bodyPr/>
          <a:lstStyle/>
          <a:p>
            <a:pPr algn="r"/>
            <a:r>
              <a:rPr lang="zh-TW" altLang="en-US" dirty="0" smtClean="0"/>
              <a:t>學</a:t>
            </a:r>
            <a:r>
              <a:rPr lang="zh-TW" altLang="en-US" dirty="0"/>
              <a:t>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0551076</a:t>
            </a:r>
            <a:r>
              <a:rPr lang="zh-TW" altLang="en-US" dirty="0" smtClean="0"/>
              <a:t>  黃泰源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授課教師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 林壽</a:t>
            </a:r>
            <a:r>
              <a:rPr lang="zh-TW" altLang="en-US" dirty="0"/>
              <a:t>煦 </a:t>
            </a:r>
            <a:r>
              <a:rPr lang="zh-TW" altLang="en-US" dirty="0" smtClean="0"/>
              <a:t> 教授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4000" y="3509963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latin typeface="+mj-ea"/>
                <a:ea typeface="+mj-ea"/>
              </a:rPr>
              <a:t>使用</a:t>
            </a:r>
            <a:r>
              <a:rPr lang="en-US" altLang="zh-TW" sz="3200" b="1" dirty="0" smtClean="0">
                <a:latin typeface="+mj-ea"/>
                <a:ea typeface="+mj-ea"/>
              </a:rPr>
              <a:t>VHDL</a:t>
            </a:r>
            <a:r>
              <a:rPr lang="zh-TW" altLang="en-US" sz="3200" b="1" dirty="0" smtClean="0">
                <a:latin typeface="+mj-ea"/>
                <a:ea typeface="+mj-ea"/>
              </a:rPr>
              <a:t>實現</a:t>
            </a:r>
            <a:r>
              <a:rPr lang="en-US" altLang="zh-TW" sz="3200" b="1" dirty="0" smtClean="0">
                <a:latin typeface="+mj-ea"/>
                <a:ea typeface="+mj-ea"/>
              </a:rPr>
              <a:t>DES</a:t>
            </a:r>
            <a:r>
              <a:rPr lang="zh-TW" altLang="en-US" sz="3200" b="1" dirty="0" smtClean="0">
                <a:latin typeface="+mj-ea"/>
                <a:ea typeface="+mj-ea"/>
              </a:rPr>
              <a:t>加密模組</a:t>
            </a:r>
            <a:endParaRPr lang="zh-TW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10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參考</a:t>
            </a:r>
            <a:r>
              <a:rPr lang="zh-TW" altLang="en-US" b="1" dirty="0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[1] DE2-70 User </a:t>
            </a:r>
            <a:r>
              <a:rPr lang="en-US" altLang="zh-TW" dirty="0" err="1" smtClean="0"/>
              <a:t>Mannual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[2] CRYPTOGRAPHY AND NETWORK SECURITY PRINCIPLES AND PRACTICE - William Stallings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0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使用</a:t>
            </a:r>
            <a:r>
              <a:rPr lang="en-US" altLang="zh-TW" sz="3600" dirty="0" smtClean="0"/>
              <a:t>VHDL</a:t>
            </a:r>
            <a:r>
              <a:rPr lang="zh-TW" altLang="en-US" sz="3600" dirty="0" smtClean="0"/>
              <a:t>實現</a:t>
            </a:r>
            <a:r>
              <a:rPr lang="en-US" altLang="zh-TW" sz="3600" dirty="0" smtClean="0"/>
              <a:t>DES</a:t>
            </a:r>
            <a:r>
              <a:rPr lang="zh-TW" altLang="en-US" sz="3600" dirty="0" smtClean="0"/>
              <a:t>加密模組，使用</a:t>
            </a:r>
            <a:r>
              <a:rPr lang="en-US" altLang="zh-TW" sz="3600" dirty="0" err="1" smtClean="0"/>
              <a:t>ModelSim</a:t>
            </a:r>
            <a:r>
              <a:rPr lang="zh-TW" altLang="en-US" sz="3600" dirty="0" smtClean="0"/>
              <a:t>軟體模擬後，燒入至</a:t>
            </a:r>
            <a:r>
              <a:rPr lang="en-US" altLang="zh-TW" sz="3600" dirty="0" smtClean="0"/>
              <a:t>FPGA</a:t>
            </a:r>
            <a:r>
              <a:rPr lang="zh-TW" altLang="en-US" sz="3600" dirty="0" smtClean="0"/>
              <a:t>開發板呈現。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88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DES</a:t>
            </a:r>
            <a:r>
              <a:rPr lang="zh-TW" altLang="en-US" b="1" dirty="0" smtClean="0"/>
              <a:t>加密介紹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資料加密標準（英語：</a:t>
            </a:r>
            <a:r>
              <a:rPr lang="en-US" altLang="zh-TW" dirty="0" smtClean="0"/>
              <a:t>Data Encryption Standard</a:t>
            </a:r>
            <a:r>
              <a:rPr lang="zh-TW" altLang="en-US" dirty="0" smtClean="0"/>
              <a:t>，縮寫為 </a:t>
            </a:r>
            <a:r>
              <a:rPr lang="en-US" altLang="zh-TW" dirty="0" smtClean="0"/>
              <a:t>DES</a:t>
            </a:r>
            <a:r>
              <a:rPr lang="zh-TW" altLang="en-US" dirty="0" smtClean="0"/>
              <a:t>）是一種對稱式加密演算法。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為了提供實用所需的安全性，可以使用</a:t>
            </a:r>
            <a:r>
              <a:rPr lang="en-US" altLang="zh-TW" dirty="0" smtClean="0"/>
              <a:t>DES</a:t>
            </a:r>
            <a:r>
              <a:rPr lang="zh-TW" altLang="en-US" dirty="0" smtClean="0"/>
              <a:t>的衍生演算法</a:t>
            </a:r>
            <a:r>
              <a:rPr lang="en-US" altLang="zh-TW" dirty="0" smtClean="0"/>
              <a:t>3DES</a:t>
            </a:r>
            <a:r>
              <a:rPr lang="zh-TW" altLang="en-US" dirty="0" smtClean="0"/>
              <a:t>來進行加密。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838200" y="2914868"/>
            <a:ext cx="10763134" cy="1841499"/>
            <a:chOff x="872833" y="2679340"/>
            <a:chExt cx="10763134" cy="1841499"/>
          </a:xfrm>
        </p:grpSpPr>
        <p:sp>
          <p:nvSpPr>
            <p:cNvPr id="4" name="書卷 (垂直) 3"/>
            <p:cNvSpPr/>
            <p:nvPr/>
          </p:nvSpPr>
          <p:spPr>
            <a:xfrm>
              <a:off x="872833" y="3384765"/>
              <a:ext cx="1122219" cy="1122218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Plain</a:t>
              </a:r>
            </a:p>
            <a:p>
              <a:pPr algn="ctr"/>
              <a:r>
                <a:rPr lang="en-US" altLang="zh-TW" dirty="0"/>
                <a:t>T</a:t>
              </a:r>
              <a:r>
                <a:rPr lang="en-US" altLang="zh-TW" dirty="0" smtClean="0"/>
                <a:t>ext</a:t>
              </a:r>
              <a:endParaRPr lang="zh-TW" altLang="en-US" dirty="0"/>
            </a:p>
          </p:txBody>
        </p:sp>
        <p:sp>
          <p:nvSpPr>
            <p:cNvPr id="6" name="剪去對角線角落矩形 5"/>
            <p:cNvSpPr/>
            <p:nvPr/>
          </p:nvSpPr>
          <p:spPr>
            <a:xfrm>
              <a:off x="2680815" y="3426330"/>
              <a:ext cx="1773382" cy="1066800"/>
            </a:xfrm>
            <a:prstGeom prst="snip2Diag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Encryption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(e.g. DES)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4" idx="3"/>
              <a:endCxn id="6" idx="2"/>
            </p:cNvCxnSpPr>
            <p:nvPr/>
          </p:nvCxnSpPr>
          <p:spPr>
            <a:xfrm>
              <a:off x="1854775" y="3945874"/>
              <a:ext cx="826040" cy="1385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書卷 (垂直) 12"/>
            <p:cNvSpPr/>
            <p:nvPr/>
          </p:nvSpPr>
          <p:spPr>
            <a:xfrm>
              <a:off x="5451734" y="3384767"/>
              <a:ext cx="1233063" cy="1122218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Cypher</a:t>
              </a:r>
            </a:p>
            <a:p>
              <a:pPr algn="ctr"/>
              <a:r>
                <a:rPr lang="en-US" altLang="zh-TW" dirty="0"/>
                <a:t>T</a:t>
              </a:r>
              <a:r>
                <a:rPr lang="en-US" altLang="zh-TW" dirty="0" smtClean="0"/>
                <a:t>ext</a:t>
              </a:r>
              <a:endParaRPr lang="zh-TW" altLang="en-US" dirty="0"/>
            </a:p>
          </p:txBody>
        </p:sp>
        <p:sp>
          <p:nvSpPr>
            <p:cNvPr id="14" name="剪去對角線角落矩形 13"/>
            <p:cNvSpPr/>
            <p:nvPr/>
          </p:nvSpPr>
          <p:spPr>
            <a:xfrm>
              <a:off x="7682334" y="3412474"/>
              <a:ext cx="1773382" cy="1066800"/>
            </a:xfrm>
            <a:prstGeom prst="snip2Diag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Decryption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(e.g. DES)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書卷 (垂直) 14"/>
            <p:cNvSpPr/>
            <p:nvPr/>
          </p:nvSpPr>
          <p:spPr>
            <a:xfrm>
              <a:off x="10285912" y="3398621"/>
              <a:ext cx="1122219" cy="1122218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Plain</a:t>
              </a:r>
            </a:p>
            <a:p>
              <a:pPr algn="ctr"/>
              <a:r>
                <a:rPr lang="en-US" altLang="zh-TW" dirty="0"/>
                <a:t>T</a:t>
              </a:r>
              <a:r>
                <a:rPr lang="en-US" altLang="zh-TW" dirty="0" smtClean="0"/>
                <a:t>ext</a:t>
              </a:r>
              <a:endParaRPr lang="zh-TW" altLang="en-US" dirty="0"/>
            </a:p>
          </p:txBody>
        </p:sp>
        <p:pic>
          <p:nvPicPr>
            <p:cNvPr id="17" name="圖片 16" descr="File:Simpleicons Interface key-tool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242" y="2679340"/>
              <a:ext cx="616527" cy="616527"/>
            </a:xfrm>
            <a:prstGeom prst="rect">
              <a:avLst/>
            </a:prstGeom>
          </p:spPr>
        </p:pic>
        <p:pic>
          <p:nvPicPr>
            <p:cNvPr id="18" name="圖片 17" descr="File:Simpleicons Interface key-tool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0761" y="2725306"/>
              <a:ext cx="616527" cy="616527"/>
            </a:xfrm>
            <a:prstGeom prst="rect">
              <a:avLst/>
            </a:prstGeom>
          </p:spPr>
        </p:pic>
        <p:cxnSp>
          <p:nvCxnSpPr>
            <p:cNvPr id="19" name="直線單箭頭接點 18"/>
            <p:cNvCxnSpPr>
              <a:stCxn id="6" idx="0"/>
              <a:endCxn id="13" idx="1"/>
            </p:cNvCxnSpPr>
            <p:nvPr/>
          </p:nvCxnSpPr>
          <p:spPr>
            <a:xfrm flipV="1">
              <a:off x="4454197" y="3945876"/>
              <a:ext cx="1137814" cy="138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13" idx="3"/>
              <a:endCxn id="14" idx="2"/>
            </p:cNvCxnSpPr>
            <p:nvPr/>
          </p:nvCxnSpPr>
          <p:spPr>
            <a:xfrm flipV="1">
              <a:off x="6544520" y="3945874"/>
              <a:ext cx="1137814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endCxn id="15" idx="1"/>
            </p:cNvCxnSpPr>
            <p:nvPr/>
          </p:nvCxnSpPr>
          <p:spPr>
            <a:xfrm>
              <a:off x="9455716" y="3959730"/>
              <a:ext cx="97047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3706492" y="279988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K</a:t>
              </a:r>
              <a:endParaRPr lang="zh-TW" altLang="en-US" sz="2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709529" y="283420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K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2029685" y="346075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298182" y="2837512"/>
              <a:ext cx="1595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Y = E[K,X]</a:t>
              </a:r>
              <a:endParaRPr lang="zh-TW" altLang="en-US" sz="24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0058075" y="2834202"/>
              <a:ext cx="1577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X</a:t>
              </a:r>
              <a:r>
                <a:rPr lang="en-US" altLang="zh-TW" sz="2400" dirty="0" smtClean="0"/>
                <a:t> = D[K,Y]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45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4"/>
          <a:stretch/>
        </p:blipFill>
        <p:spPr bwMode="auto">
          <a:xfrm>
            <a:off x="688098" y="277522"/>
            <a:ext cx="4341104" cy="627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2"/>
          <p:cNvSpPr>
            <a:spLocks noGrp="1"/>
          </p:cNvSpPr>
          <p:nvPr/>
        </p:nvSpPr>
        <p:spPr bwMode="auto">
          <a:xfrm>
            <a:off x="5361710" y="803948"/>
            <a:ext cx="6414653" cy="522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TW" dirty="0" smtClean="0"/>
              <a:t>Encryption </a:t>
            </a:r>
          </a:p>
          <a:p>
            <a:pPr marL="457200" lvl="1" indent="0" eaLnBrk="1" hangingPunct="1">
              <a:buNone/>
            </a:pPr>
            <a:r>
              <a:rPr lang="en-US" altLang="zh-TW" sz="3200" dirty="0" smtClean="0"/>
              <a:t>LE</a:t>
            </a:r>
            <a:r>
              <a:rPr lang="en-US" altLang="zh-TW" sz="3200" baseline="-25000" dirty="0" smtClean="0"/>
              <a:t>16</a:t>
            </a:r>
            <a:r>
              <a:rPr lang="en-US" altLang="zh-TW" sz="3200" dirty="0" smtClean="0"/>
              <a:t> = RE</a:t>
            </a:r>
            <a:r>
              <a:rPr lang="en-US" altLang="zh-TW" sz="3200" baseline="-25000" dirty="0" smtClean="0"/>
              <a:t>15</a:t>
            </a:r>
            <a:endParaRPr lang="en-US" altLang="zh-TW" sz="3200" dirty="0" smtClean="0"/>
          </a:p>
          <a:p>
            <a:pPr marL="457200" lvl="1" indent="0" eaLnBrk="1" hangingPunct="1">
              <a:buNone/>
            </a:pPr>
            <a:r>
              <a:rPr lang="en-US" altLang="zh-TW" sz="3200" dirty="0" smtClean="0"/>
              <a:t>RE</a:t>
            </a:r>
            <a:r>
              <a:rPr lang="en-US" altLang="zh-TW" sz="3200" baseline="-25000" dirty="0" smtClean="0"/>
              <a:t>16</a:t>
            </a:r>
            <a:r>
              <a:rPr lang="en-US" altLang="zh-TW" sz="3200" dirty="0" smtClean="0"/>
              <a:t> = LE</a:t>
            </a:r>
            <a:r>
              <a:rPr lang="en-US" altLang="zh-TW" sz="3200" baseline="-25000" dirty="0" smtClean="0"/>
              <a:t>15</a:t>
            </a:r>
            <a:r>
              <a:rPr lang="en-US" altLang="zh-TW" sz="3200" dirty="0" smtClean="0"/>
              <a:t> x F(RE</a:t>
            </a:r>
            <a:r>
              <a:rPr lang="en-US" altLang="zh-TW" sz="3200" baseline="-25000" dirty="0" smtClean="0"/>
              <a:t>15</a:t>
            </a:r>
            <a:r>
              <a:rPr lang="en-US" altLang="zh-TW" sz="3200" dirty="0" smtClean="0"/>
              <a:t>, K</a:t>
            </a:r>
            <a:r>
              <a:rPr lang="en-US" altLang="zh-TW" sz="3200" baseline="-25000" dirty="0" smtClean="0"/>
              <a:t>16</a:t>
            </a:r>
            <a:r>
              <a:rPr lang="en-US" altLang="zh-TW" sz="3200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zh-TW" dirty="0" smtClean="0"/>
              <a:t>Decryption</a:t>
            </a:r>
          </a:p>
          <a:p>
            <a:pPr marL="457200" lvl="1" indent="0" eaLnBrk="1" hangingPunct="1">
              <a:buNone/>
            </a:pPr>
            <a:r>
              <a:rPr lang="en-US" altLang="zh-TW" sz="3200" dirty="0" smtClean="0"/>
              <a:t>LD</a:t>
            </a:r>
            <a:r>
              <a:rPr lang="en-US" altLang="zh-TW" sz="3200" baseline="-25000" dirty="0" smtClean="0"/>
              <a:t>1</a:t>
            </a:r>
            <a:r>
              <a:rPr lang="en-US" altLang="zh-TW" sz="3200" dirty="0" smtClean="0"/>
              <a:t> = RD</a:t>
            </a:r>
            <a:r>
              <a:rPr lang="en-US" altLang="zh-TW" sz="3200" baseline="-25000" dirty="0" smtClean="0"/>
              <a:t>0</a:t>
            </a:r>
            <a:r>
              <a:rPr lang="en-US" altLang="zh-TW" sz="3200" dirty="0" smtClean="0"/>
              <a:t> = LE</a:t>
            </a:r>
            <a:r>
              <a:rPr lang="en-US" altLang="zh-TW" sz="3200" baseline="-25000" dirty="0" smtClean="0"/>
              <a:t>16</a:t>
            </a:r>
            <a:r>
              <a:rPr lang="en-US" altLang="zh-TW" sz="3200" dirty="0" smtClean="0"/>
              <a:t> = RE</a:t>
            </a:r>
            <a:r>
              <a:rPr lang="en-US" altLang="zh-TW" sz="3200" baseline="-25000" dirty="0" smtClean="0"/>
              <a:t>15</a:t>
            </a:r>
            <a:endParaRPr lang="en-US" altLang="zh-TW" sz="3200" dirty="0" smtClean="0"/>
          </a:p>
          <a:p>
            <a:pPr marL="457200" lvl="1" indent="0" eaLnBrk="1" hangingPunct="1">
              <a:buNone/>
            </a:pPr>
            <a:r>
              <a:rPr lang="en-US" altLang="zh-TW" sz="3200" dirty="0" smtClean="0"/>
              <a:t>RD</a:t>
            </a:r>
            <a:r>
              <a:rPr lang="en-US" altLang="zh-TW" sz="3200" baseline="-25000" dirty="0" smtClean="0"/>
              <a:t>1</a:t>
            </a:r>
            <a:r>
              <a:rPr lang="en-US" altLang="zh-TW" sz="3200" dirty="0" smtClean="0"/>
              <a:t> = LD</a:t>
            </a:r>
            <a:r>
              <a:rPr lang="en-US" altLang="zh-TW" sz="3200" baseline="-25000" dirty="0" smtClean="0"/>
              <a:t>0</a:t>
            </a:r>
            <a:r>
              <a:rPr lang="en-US" altLang="zh-TW" sz="3200" dirty="0" smtClean="0"/>
              <a:t> x F(RD</a:t>
            </a:r>
            <a:r>
              <a:rPr lang="en-US" altLang="zh-TW" sz="3200" baseline="-25000" dirty="0" smtClean="0"/>
              <a:t>0</a:t>
            </a:r>
            <a:r>
              <a:rPr lang="en-US" altLang="zh-TW" sz="3200" dirty="0" smtClean="0"/>
              <a:t>, K</a:t>
            </a:r>
            <a:r>
              <a:rPr lang="en-US" altLang="zh-TW" sz="3200" baseline="-25000" dirty="0" smtClean="0"/>
              <a:t>16</a:t>
            </a:r>
            <a:r>
              <a:rPr lang="en-US" altLang="zh-TW" sz="3200" dirty="0" smtClean="0"/>
              <a:t>)</a:t>
            </a:r>
          </a:p>
          <a:p>
            <a:pPr marL="457200" lvl="1" indent="0" eaLnBrk="1" hangingPunct="1">
              <a:buNone/>
            </a:pPr>
            <a:r>
              <a:rPr lang="en-US" altLang="zh-TW" sz="3200" dirty="0" smtClean="0"/>
              <a:t>= RE</a:t>
            </a:r>
            <a:r>
              <a:rPr lang="en-US" altLang="zh-TW" sz="3200" baseline="-25000" dirty="0" smtClean="0"/>
              <a:t>16</a:t>
            </a:r>
            <a:r>
              <a:rPr lang="en-US" altLang="zh-TW" sz="3200" dirty="0" smtClean="0"/>
              <a:t> x F(RE</a:t>
            </a:r>
            <a:r>
              <a:rPr lang="en-US" altLang="zh-TW" sz="3200" baseline="-25000" dirty="0" smtClean="0"/>
              <a:t>15</a:t>
            </a:r>
            <a:r>
              <a:rPr lang="en-US" altLang="zh-TW" sz="3200" dirty="0" smtClean="0"/>
              <a:t>, K</a:t>
            </a:r>
            <a:r>
              <a:rPr lang="en-US" altLang="zh-TW" sz="3200" baseline="-25000" dirty="0" smtClean="0"/>
              <a:t>16</a:t>
            </a:r>
            <a:r>
              <a:rPr lang="en-US" altLang="zh-TW" sz="3200" dirty="0" smtClean="0"/>
              <a:t>)</a:t>
            </a:r>
          </a:p>
          <a:p>
            <a:pPr marL="457200" lvl="1" indent="0" eaLnBrk="1" hangingPunct="1">
              <a:buNone/>
            </a:pPr>
            <a:r>
              <a:rPr lang="en-US" altLang="zh-TW" dirty="0" smtClean="0"/>
              <a:t>= [LE</a:t>
            </a:r>
            <a:r>
              <a:rPr lang="en-US" altLang="zh-TW" baseline="-25000" dirty="0" smtClean="0"/>
              <a:t>15</a:t>
            </a:r>
            <a:r>
              <a:rPr lang="en-US" altLang="zh-TW" dirty="0" smtClean="0"/>
              <a:t> x F(RE</a:t>
            </a:r>
            <a:r>
              <a:rPr lang="en-US" altLang="zh-TW" baseline="-25000" dirty="0" smtClean="0"/>
              <a:t>15</a:t>
            </a:r>
            <a:r>
              <a:rPr lang="en-US" altLang="zh-TW" dirty="0" smtClean="0"/>
              <a:t>, K</a:t>
            </a:r>
            <a:r>
              <a:rPr lang="en-US" altLang="zh-TW" baseline="-25000" dirty="0" smtClean="0"/>
              <a:t>16</a:t>
            </a:r>
            <a:r>
              <a:rPr lang="en-US" altLang="zh-TW" dirty="0" smtClean="0"/>
              <a:t>)] x F(RE</a:t>
            </a:r>
            <a:r>
              <a:rPr lang="en-US" altLang="zh-TW" baseline="-25000" dirty="0" smtClean="0"/>
              <a:t>15</a:t>
            </a:r>
            <a:r>
              <a:rPr lang="en-US" altLang="zh-TW" dirty="0" smtClean="0"/>
              <a:t>, K</a:t>
            </a:r>
            <a:r>
              <a:rPr lang="en-US" altLang="zh-TW" baseline="-25000" dirty="0" smtClean="0"/>
              <a:t>16</a:t>
            </a:r>
            <a:r>
              <a:rPr lang="en-US" altLang="zh-TW" dirty="0" smtClean="0"/>
              <a:t>)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49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8"/>
          <a:stretch/>
        </p:blipFill>
        <p:spPr bwMode="auto">
          <a:xfrm>
            <a:off x="3131127" y="0"/>
            <a:ext cx="5583381" cy="681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1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1"/>
          <a:stretch/>
        </p:blipFill>
        <p:spPr bwMode="auto">
          <a:xfrm>
            <a:off x="1378815" y="195029"/>
            <a:ext cx="9261475" cy="666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1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</a:t>
            </a:r>
            <a:r>
              <a:rPr lang="zh-TW" altLang="en-US" b="1" dirty="0" smtClean="0"/>
              <a:t>作的呈現方式</a:t>
            </a:r>
            <a:r>
              <a:rPr lang="en-US" altLang="zh-TW" b="1" dirty="0" smtClean="0"/>
              <a:t>(1/2)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以指撥開關與按鈕作為輸入方式，並以 </a:t>
            </a:r>
            <a:r>
              <a:rPr lang="en-US" altLang="zh-TW" dirty="0" smtClean="0"/>
              <a:t>2x16 LCD</a:t>
            </a:r>
            <a:r>
              <a:rPr lang="zh-TW" altLang="en-US" dirty="0" smtClean="0"/>
              <a:t>螢幕顯示。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四個按鈕開關功能分別為</a:t>
            </a:r>
            <a:r>
              <a:rPr lang="en-US" altLang="zh-TW" dirty="0" smtClean="0"/>
              <a:t>:</a:t>
            </a:r>
            <a:r>
              <a:rPr lang="zh-TW" altLang="en-US" dirty="0" smtClean="0"/>
              <a:t> 輸入、刪除、清除、確認。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八</a:t>
            </a:r>
            <a:r>
              <a:rPr lang="zh-TW" altLang="en-US" dirty="0" smtClean="0"/>
              <a:t>個指撥開關作為字元</a:t>
            </a:r>
            <a:r>
              <a:rPr lang="en-US" altLang="zh-TW" dirty="0" smtClean="0"/>
              <a:t>(ASCII)</a:t>
            </a:r>
            <a:r>
              <a:rPr lang="zh-TW" altLang="en-US" dirty="0" smtClean="0"/>
              <a:t>輸入的方式。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3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實作的呈現方式</a:t>
            </a:r>
            <a:r>
              <a:rPr lang="en-US" altLang="zh-TW" b="1" dirty="0" smtClean="0"/>
              <a:t>(2/2)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838200" y="1884651"/>
            <a:ext cx="10515600" cy="4017385"/>
            <a:chOff x="838200" y="1884651"/>
            <a:chExt cx="10515600" cy="4017385"/>
          </a:xfrm>
        </p:grpSpPr>
        <p:sp>
          <p:nvSpPr>
            <p:cNvPr id="4" name="矩形 3"/>
            <p:cNvSpPr/>
            <p:nvPr/>
          </p:nvSpPr>
          <p:spPr>
            <a:xfrm>
              <a:off x="838200" y="1884651"/>
              <a:ext cx="4939145" cy="14265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25236" y="2036619"/>
              <a:ext cx="4572000" cy="1136072"/>
            </a:xfrm>
            <a:prstGeom prst="rect">
              <a:avLst/>
            </a:prstGeom>
            <a:solidFill>
              <a:srgbClr val="AF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PlainText</a:t>
              </a:r>
              <a:r>
                <a:rPr lang="en-US" altLang="zh-TW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sz="2800" dirty="0" err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DemoText</a:t>
              </a:r>
              <a:endParaRPr lang="zh-TW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414655" y="1884651"/>
              <a:ext cx="4939145" cy="14265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601691" y="2036619"/>
              <a:ext cx="4572000" cy="1136072"/>
            </a:xfrm>
            <a:prstGeom prst="rect">
              <a:avLst/>
            </a:prstGeom>
            <a:solidFill>
              <a:srgbClr val="AF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Cypher:8.e¸ÓN+b</a:t>
              </a:r>
            </a:p>
            <a:p>
              <a:r>
                <a:rPr lang="en-US" altLang="zh-TW" sz="2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Key:</a:t>
              </a:r>
              <a:r>
                <a:rPr lang="en-US" altLang="zh-TW" sz="2800" dirty="0" err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Cypherke</a:t>
              </a:r>
              <a:endPara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38200" y="4475451"/>
              <a:ext cx="4939145" cy="14265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25236" y="4627419"/>
              <a:ext cx="4572000" cy="1136072"/>
            </a:xfrm>
            <a:prstGeom prst="rect">
              <a:avLst/>
            </a:prstGeom>
            <a:solidFill>
              <a:srgbClr val="AF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Key:</a:t>
              </a:r>
            </a:p>
            <a:p>
              <a:r>
                <a:rPr lang="en-US" altLang="zh-TW" sz="2800" dirty="0" err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Cypherke</a:t>
              </a:r>
              <a:endPara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14655" y="4475451"/>
              <a:ext cx="4939145" cy="14265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601691" y="4627419"/>
              <a:ext cx="4572000" cy="1136072"/>
            </a:xfrm>
            <a:prstGeom prst="rect">
              <a:avLst/>
            </a:prstGeom>
            <a:solidFill>
              <a:srgbClr val="AF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Decryption:</a:t>
              </a:r>
            </a:p>
            <a:p>
              <a:r>
                <a:rPr lang="en-US" altLang="zh-TW" sz="2800" dirty="0" err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DemoText</a:t>
              </a:r>
              <a:endPara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線單箭頭接點 17"/>
            <p:cNvCxnSpPr>
              <a:stCxn id="4" idx="2"/>
              <a:endCxn id="8" idx="0"/>
            </p:cNvCxnSpPr>
            <p:nvPr/>
          </p:nvCxnSpPr>
          <p:spPr>
            <a:xfrm>
              <a:off x="3307773" y="3311236"/>
              <a:ext cx="0" cy="11642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接點 19"/>
            <p:cNvCxnSpPr>
              <a:stCxn id="8" idx="3"/>
              <a:endCxn id="6" idx="1"/>
            </p:cNvCxnSpPr>
            <p:nvPr/>
          </p:nvCxnSpPr>
          <p:spPr>
            <a:xfrm flipV="1">
              <a:off x="5777345" y="2597944"/>
              <a:ext cx="637310" cy="2590800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6" idx="2"/>
              <a:endCxn id="10" idx="0"/>
            </p:cNvCxnSpPr>
            <p:nvPr/>
          </p:nvCxnSpPr>
          <p:spPr>
            <a:xfrm>
              <a:off x="8884228" y="3311236"/>
              <a:ext cx="0" cy="11642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接點 27"/>
            <p:cNvCxnSpPr>
              <a:stCxn id="10" idx="2"/>
              <a:endCxn id="4" idx="1"/>
            </p:cNvCxnSpPr>
            <p:nvPr/>
          </p:nvCxnSpPr>
          <p:spPr>
            <a:xfrm rot="5400000" flipH="1">
              <a:off x="3209168" y="226976"/>
              <a:ext cx="3304092" cy="8046028"/>
            </a:xfrm>
            <a:prstGeom prst="bentConnector4">
              <a:avLst>
                <a:gd name="adj1" fmla="val -14886"/>
                <a:gd name="adj2" fmla="val 105424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8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系統架構</a:t>
            </a:r>
            <a:endParaRPr lang="zh-TW" altLang="en-US" b="1" dirty="0"/>
          </a:p>
        </p:txBody>
      </p:sp>
      <p:sp>
        <p:nvSpPr>
          <p:cNvPr id="6" name="圓角矩形 5"/>
          <p:cNvSpPr/>
          <p:nvPr/>
        </p:nvSpPr>
        <p:spPr>
          <a:xfrm>
            <a:off x="4814454" y="1881983"/>
            <a:ext cx="1953491" cy="1953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狀態機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13964" y="4655127"/>
            <a:ext cx="3948546" cy="12819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931997" y="4777646"/>
            <a:ext cx="3712741" cy="1020913"/>
          </a:xfrm>
          <a:prstGeom prst="rect">
            <a:avLst/>
          </a:prstGeom>
          <a:solidFill>
            <a:srgbClr val="AFF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PlainText</a:t>
            </a:r>
            <a:r>
              <a:rPr lang="en-US" altLang="zh-TW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DemoText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655626" y="1881983"/>
            <a:ext cx="1953491" cy="1953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DES</a:t>
            </a:r>
          </a:p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加密模組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68036" y="1881983"/>
            <a:ext cx="2358737" cy="1953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指撥開關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與按鈕</a:t>
            </a:r>
            <a:r>
              <a:rPr lang="zh-TW" altLang="en-US" sz="2800" dirty="0">
                <a:solidFill>
                  <a:schemeClr val="tx1"/>
                </a:solidFill>
              </a:rPr>
              <a:t>輸入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814453" y="4454668"/>
            <a:ext cx="1953491" cy="1953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LCD</a:t>
            </a:r>
          </a:p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控制</a:t>
            </a:r>
            <a:r>
              <a:rPr lang="zh-TW" altLang="en-US" sz="2800" dirty="0">
                <a:solidFill>
                  <a:schemeClr val="tx1"/>
                </a:solidFill>
              </a:rPr>
              <a:t>模組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3144982" y="2618509"/>
            <a:ext cx="1440873" cy="5280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5576452" y="3885082"/>
            <a:ext cx="429491" cy="51997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857998" y="5172178"/>
            <a:ext cx="865911" cy="5184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左-右雙向箭號 16"/>
          <p:cNvSpPr/>
          <p:nvPr/>
        </p:nvSpPr>
        <p:spPr>
          <a:xfrm>
            <a:off x="6857998" y="2618509"/>
            <a:ext cx="1662547" cy="52802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7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285</Words>
  <Application>Microsoft Office PowerPoint</Application>
  <PresentationFormat>寬螢幕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Consolas</vt:lpstr>
      <vt:lpstr>Office 佈景主題</vt:lpstr>
      <vt:lpstr>108-1 數位系統設計 期末專題   提案報告</vt:lpstr>
      <vt:lpstr>目的</vt:lpstr>
      <vt:lpstr>DES加密介紹</vt:lpstr>
      <vt:lpstr>PowerPoint 簡報</vt:lpstr>
      <vt:lpstr>PowerPoint 簡報</vt:lpstr>
      <vt:lpstr>PowerPoint 簡報</vt:lpstr>
      <vt:lpstr>實作的呈現方式(1/2)</vt:lpstr>
      <vt:lpstr>實作的呈現方式(2/2)</vt:lpstr>
      <vt:lpstr>系統架構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108-1 數位系統設計 期末專題   提案報告</dc:title>
  <dc:creator>bananas Huang</dc:creator>
  <cp:lastModifiedBy>bananas Huang</cp:lastModifiedBy>
  <cp:revision>18</cp:revision>
  <dcterms:created xsi:type="dcterms:W3CDTF">2019-12-18T14:01:47Z</dcterms:created>
  <dcterms:modified xsi:type="dcterms:W3CDTF">2020-01-07T17:34:16Z</dcterms:modified>
</cp:coreProperties>
</file>