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1130" r:id="rId2"/>
    <p:sldId id="1322" r:id="rId3"/>
    <p:sldId id="1323" r:id="rId4"/>
    <p:sldId id="1371" r:id="rId5"/>
    <p:sldId id="1372" r:id="rId6"/>
    <p:sldId id="1328" r:id="rId7"/>
    <p:sldId id="1318" r:id="rId8"/>
    <p:sldId id="1319" r:id="rId9"/>
    <p:sldId id="1330" r:id="rId10"/>
    <p:sldId id="1311" r:id="rId11"/>
    <p:sldId id="1167" r:id="rId12"/>
    <p:sldId id="1358" r:id="rId13"/>
    <p:sldId id="1359" r:id="rId14"/>
    <p:sldId id="1360" r:id="rId15"/>
    <p:sldId id="1361" r:id="rId16"/>
    <p:sldId id="1362" r:id="rId17"/>
    <p:sldId id="1363" r:id="rId18"/>
    <p:sldId id="1364" r:id="rId19"/>
    <p:sldId id="1365" r:id="rId20"/>
    <p:sldId id="1366" r:id="rId21"/>
    <p:sldId id="1367" r:id="rId22"/>
    <p:sldId id="1368" r:id="rId23"/>
    <p:sldId id="1369" r:id="rId24"/>
    <p:sldId id="1370" r:id="rId25"/>
    <p:sldId id="1186" r:id="rId26"/>
    <p:sldId id="1325" r:id="rId27"/>
    <p:sldId id="1327" r:id="rId28"/>
    <p:sldId id="1294" r:id="rId29"/>
    <p:sldId id="1324" r:id="rId30"/>
    <p:sldId id="1332" r:id="rId31"/>
    <p:sldId id="1329" r:id="rId32"/>
    <p:sldId id="1331" r:id="rId33"/>
    <p:sldId id="1333" r:id="rId34"/>
    <p:sldId id="1334" r:id="rId35"/>
    <p:sldId id="1335" r:id="rId36"/>
    <p:sldId id="1336" r:id="rId37"/>
    <p:sldId id="1373" r:id="rId38"/>
    <p:sldId id="1337" r:id="rId39"/>
    <p:sldId id="1338" r:id="rId40"/>
    <p:sldId id="1340" r:id="rId41"/>
    <p:sldId id="1344" r:id="rId42"/>
    <p:sldId id="1341" r:id="rId43"/>
    <p:sldId id="1343" r:id="rId44"/>
    <p:sldId id="1375" r:id="rId45"/>
    <p:sldId id="1345" r:id="rId46"/>
    <p:sldId id="1339" r:id="rId47"/>
    <p:sldId id="1347" r:id="rId48"/>
    <p:sldId id="1348" r:id="rId49"/>
    <p:sldId id="1376" r:id="rId50"/>
    <p:sldId id="1349" r:id="rId51"/>
    <p:sldId id="1351" r:id="rId52"/>
    <p:sldId id="1352" r:id="rId53"/>
    <p:sldId id="1353" r:id="rId54"/>
    <p:sldId id="1355" r:id="rId55"/>
    <p:sldId id="1356" r:id="rId56"/>
    <p:sldId id="1357" r:id="rId57"/>
    <p:sldId id="1309" r:id="rId58"/>
    <p:sldId id="1253" r:id="rId59"/>
  </p:sldIdLst>
  <p:sldSz cx="9144000" cy="5143500" type="screen16x9"/>
  <p:notesSz cx="6807200" cy="9939338"/>
  <p:embeddedFontLst>
    <p:embeddedFont>
      <p:font typeface="HY헤드라인M" panose="02030600000101010101" pitchFamily="18" charset="-127"/>
      <p:regular r:id="rId62"/>
    </p:embeddedFont>
    <p:embeddedFont>
      <p:font typeface="나눔바른고딕" panose="020B0600000101010101" charset="-127"/>
      <p:regular r:id="rId63"/>
      <p:bold r:id="rId64"/>
    </p:embeddedFont>
    <p:embeddedFont>
      <p:font typeface="HY견고딕" panose="02030600000101010101" pitchFamily="18" charset="-127"/>
      <p:regular r:id="rId65"/>
    </p:embeddedFont>
    <p:embeddedFont>
      <p:font typeface="MS PGothic" panose="020B0600070205080204" pitchFamily="34" charset="-128"/>
      <p:regular r:id="rId66"/>
    </p:embeddedFont>
    <p:embeddedFont>
      <p:font typeface="맑은 고딕" panose="020B0503020000020004" pitchFamily="50" charset="-127"/>
      <p:regular r:id="rId67"/>
      <p:bold r:id="rId68"/>
    </p:embeddedFont>
    <p:embeddedFont>
      <p:font typeface="HY울릉도M" panose="02030600000101010101" pitchFamily="18" charset="-127"/>
      <p:regular r:id="rId6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C97"/>
    <a:srgbClr val="9FA1A0"/>
    <a:srgbClr val="F95135"/>
    <a:srgbClr val="FFFF99"/>
    <a:srgbClr val="000000"/>
    <a:srgbClr val="00347F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6488" autoAdjust="0"/>
  </p:normalViewPr>
  <p:slideViewPr>
    <p:cSldViewPr showGuides="1">
      <p:cViewPr varScale="1">
        <p:scale>
          <a:sx n="153" d="100"/>
          <a:sy n="153" d="100"/>
        </p:scale>
        <p:origin x="470" y="10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967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2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417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303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544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12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90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73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94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20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4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300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515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498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29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195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167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05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5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488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94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6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2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15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21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905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636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480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884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472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082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88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13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634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48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2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3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6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51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045" y="627534"/>
            <a:ext cx="8124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관계데이터의 개념 및 무결성 제약조건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데이터관계 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94219" y="164486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99560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정리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879F87F-7425-4485-8BDD-EDF34D035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8070" y="1491630"/>
          <a:ext cx="8051096" cy="315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26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2284490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2112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11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개체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무결성 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20063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(Domain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(Primary Key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외래키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제약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(Foreign Key Constraint)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외래키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16579"/>
                  </a:ext>
                </a:extLst>
              </a:tr>
              <a:tr h="4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7098"/>
                  </a:ext>
                </a:extLst>
              </a:tr>
              <a:tr h="493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삽입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시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좌동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릴레이션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확인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80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E8EB67-24E7-4545-AD54-B9CA4F7A72D1}"/>
              </a:ext>
            </a:extLst>
          </p:cNvPr>
          <p:cNvGrpSpPr/>
          <p:nvPr/>
        </p:nvGrpSpPr>
        <p:grpSpPr>
          <a:xfrm>
            <a:off x="680569" y="2385144"/>
            <a:ext cx="5043559" cy="474638"/>
            <a:chOff x="680569" y="1797813"/>
            <a:chExt cx="5043559" cy="47463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8"/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8151" y="1797813"/>
              <a:ext cx="364500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2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63443" y="1811801"/>
              <a:ext cx="1672253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조회하기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0" y="428610"/>
            <a:ext cx="889248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관계에대해 알아보고 데이터를 조회하는 법을 학습한다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B9891C-E354-44BB-8576-C4B4773FECBB}"/>
              </a:ext>
            </a:extLst>
          </p:cNvPr>
          <p:cNvGrpSpPr/>
          <p:nvPr/>
        </p:nvGrpSpPr>
        <p:grpSpPr>
          <a:xfrm>
            <a:off x="675744" y="3003798"/>
            <a:ext cx="5043559" cy="474638"/>
            <a:chOff x="675744" y="3723903"/>
            <a:chExt cx="5043559" cy="474638"/>
          </a:xfrm>
        </p:grpSpPr>
        <p:sp>
          <p:nvSpPr>
            <p:cNvPr id="39" name="모서리가 둥근 직사각형 12">
              <a:extLst>
                <a:ext uri="{FF2B5EF4-FFF2-40B4-BE49-F238E27FC236}">
                  <a16:creationId xmlns:a16="http://schemas.microsoft.com/office/drawing/2014/main" id="{B9891A07-C58C-4F30-95AB-CE32E453017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18">
              <a:extLst>
                <a:ext uri="{FF2B5EF4-FFF2-40B4-BE49-F238E27FC236}">
                  <a16:creationId xmlns:a16="http://schemas.microsoft.com/office/drawing/2014/main" id="{2147FEC5-739D-4E18-BD39-7AC79C6E0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41" name="모서리가 둥근 직사각형 17">
                <a:extLst>
                  <a:ext uri="{FF2B5EF4-FFF2-40B4-BE49-F238E27FC236}">
                    <a16:creationId xmlns:a16="http://schemas.microsoft.com/office/drawing/2014/main" id="{6288A595-91E5-4D12-8B0E-7BF5CB289A59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모서리가 둥근 직사각형 18">
                <a:extLst>
                  <a:ext uri="{FF2B5EF4-FFF2-40B4-BE49-F238E27FC236}">
                    <a16:creationId xmlns:a16="http://schemas.microsoft.com/office/drawing/2014/main" id="{A41818C1-5998-4AD6-B41B-C916EC6B678D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C32C409-2687-46A5-A6ED-5DD4FF9D5E3A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20">
                <a:extLst>
                  <a:ext uri="{FF2B5EF4-FFF2-40B4-BE49-F238E27FC236}">
                    <a16:creationId xmlns:a16="http://schemas.microsoft.com/office/drawing/2014/main" id="{FA762212-87E9-453D-9698-96C4DFB7D352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AC25F-AFB4-4245-A948-706665A88323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3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84946E-F002-46E6-BB30-FF3296497F62}"/>
                </a:ext>
              </a:extLst>
            </p:cNvPr>
            <p:cNvSpPr/>
            <p:nvPr/>
          </p:nvSpPr>
          <p:spPr>
            <a:xfrm>
              <a:off x="1258618" y="3737891"/>
              <a:ext cx="1891865" cy="4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핵심정리 및 </a:t>
              </a:r>
              <a:r>
                <a:rPr lang="en-US" altLang="ko-KR" sz="1800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8EC98A3-0986-40F6-A3EE-631E018DAE5D}"/>
              </a:ext>
            </a:extLst>
          </p:cNvPr>
          <p:cNvGrpSpPr/>
          <p:nvPr/>
        </p:nvGrpSpPr>
        <p:grpSpPr>
          <a:xfrm>
            <a:off x="697656" y="1755842"/>
            <a:ext cx="5043559" cy="452432"/>
            <a:chOff x="680569" y="1811801"/>
            <a:chExt cx="5043559" cy="452432"/>
          </a:xfrm>
        </p:grpSpPr>
        <p:sp>
          <p:nvSpPr>
            <p:cNvPr id="49" name="모서리가 둥근 직사각형 12">
              <a:extLst>
                <a:ext uri="{FF2B5EF4-FFF2-40B4-BE49-F238E27FC236}">
                  <a16:creationId xmlns:a16="http://schemas.microsoft.com/office/drawing/2014/main" id="{FDAA36E7-AC1E-48CA-8B7E-3C36EB3A98B0}"/>
                </a:ext>
              </a:extLst>
            </p:cNvPr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그룹 18">
              <a:extLst>
                <a:ext uri="{FF2B5EF4-FFF2-40B4-BE49-F238E27FC236}">
                  <a16:creationId xmlns:a16="http://schemas.microsoft.com/office/drawing/2014/main" id="{9D32B0E8-95A4-4D8B-A357-EAAB36921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54" name="모서리가 둥근 직사각형 17">
                <a:extLst>
                  <a:ext uri="{FF2B5EF4-FFF2-40B4-BE49-F238E27FC236}">
                    <a16:creationId xmlns:a16="http://schemas.microsoft.com/office/drawing/2014/main" id="{277D4865-3A87-4116-9DB1-33622DC65825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모서리가 둥근 직사각형 18">
                <a:extLst>
                  <a:ext uri="{FF2B5EF4-FFF2-40B4-BE49-F238E27FC236}">
                    <a16:creationId xmlns:a16="http://schemas.microsoft.com/office/drawing/2014/main" id="{C0AD63BA-3619-4065-8D92-C21E0512790B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D5C19DC-54C2-439E-88C9-AF0987FD57A4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 20">
                <a:extLst>
                  <a:ext uri="{FF2B5EF4-FFF2-40B4-BE49-F238E27FC236}">
                    <a16:creationId xmlns:a16="http://schemas.microsoft.com/office/drawing/2014/main" id="{D4398449-E64E-4403-9762-9EB3951EBDD8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FCF7E5-26D5-48EA-ACE0-70EDDDC98AA5}"/>
                </a:ext>
              </a:extLst>
            </p:cNvPr>
            <p:cNvSpPr txBox="1"/>
            <p:nvPr/>
          </p:nvSpPr>
          <p:spPr>
            <a:xfrm>
              <a:off x="764946" y="1812897"/>
              <a:ext cx="370911" cy="444469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1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DA62FDC-0162-480F-A86E-926F3FC39CB1}"/>
                </a:ext>
              </a:extLst>
            </p:cNvPr>
            <p:cNvSpPr/>
            <p:nvPr/>
          </p:nvSpPr>
          <p:spPr>
            <a:xfrm>
              <a:off x="1263443" y="1811801"/>
              <a:ext cx="1005403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관계대수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191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관계대수 와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BB68EF6-5D6F-4B7D-B73C-B83AA71FDA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 질의를 수행할 것인가를 명시하는 절차적 언어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대수는 사용관계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사용되는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이론적인 기초</a:t>
                      </a:r>
                      <a:endParaRPr lang="en-US" altLang="ko-KR" sz="1200" b="1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대수는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구현하고 최적화하기 위해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언어로서도 사용됨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C4A1297-E230-4005-8BC8-54F0D1CF5F87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4DC0538-0261-46B0-8EA7-900AD3946E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상용관계 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표준 질의어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(Structured Query Language)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사용하여 관계 데이터베이스에 </a:t>
                      </a:r>
                      <a:r>
                        <a:rPr lang="ko-KR" altLang="en-US" sz="1200" b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릴레이션을 정의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하고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</a:t>
                      </a:r>
                      <a:r>
                        <a:rPr lang="ko-KR" altLang="en-US" sz="1200" b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z="1200" b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하며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여러가지 </a:t>
                      </a:r>
                      <a:r>
                        <a:rPr lang="ko-KR" altLang="en-US" sz="1200" b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무결성 제약조건들을 명시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수 있음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E0AE36B-C5E7-46D0-A34A-6CF25DF94819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7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27009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관계대수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Group 54">
            <a:extLst>
              <a:ext uri="{FF2B5EF4-FFF2-40B4-BE49-F238E27FC236}">
                <a16:creationId xmlns:a16="http://schemas.microsoft.com/office/drawing/2014/main" id="{2CB10F69-D098-47E7-9F19-64FBD578CB2B}"/>
              </a:ext>
            </a:extLst>
          </p:cNvPr>
          <p:cNvGraphicFramePr>
            <a:graphicFrameLocks/>
          </p:cNvGraphicFramePr>
          <p:nvPr/>
        </p:nvGraphicFramePr>
        <p:xfrm>
          <a:off x="427038" y="1931988"/>
          <a:ext cx="1033462" cy="914400"/>
        </p:xfrm>
        <a:graphic>
          <a:graphicData uri="http://schemas.openxmlformats.org/drawingml/2006/table">
            <a:tbl>
              <a:tblPr/>
              <a:tblGrid>
                <a:gridCol w="25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99">
            <a:extLst>
              <a:ext uri="{FF2B5EF4-FFF2-40B4-BE49-F238E27FC236}">
                <a16:creationId xmlns:a16="http://schemas.microsoft.com/office/drawing/2014/main" id="{FAACB517-347F-4AD2-8229-73EE0113E846}"/>
              </a:ext>
            </a:extLst>
          </p:cNvPr>
          <p:cNvGraphicFramePr>
            <a:graphicFrameLocks noGrp="1"/>
          </p:cNvGraphicFramePr>
          <p:nvPr/>
        </p:nvGraphicFramePr>
        <p:xfrm>
          <a:off x="3751263" y="1943100"/>
          <a:ext cx="1074767" cy="914400"/>
        </p:xfrm>
        <a:graphic>
          <a:graphicData uri="http://schemas.openxmlformats.org/drawingml/2006/table">
            <a:tbl>
              <a:tblPr/>
              <a:tblGrid>
                <a:gridCol w="20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386" marR="91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202">
            <a:extLst>
              <a:ext uri="{FF2B5EF4-FFF2-40B4-BE49-F238E27FC236}">
                <a16:creationId xmlns:a16="http://schemas.microsoft.com/office/drawing/2014/main" id="{3F7D2193-B657-4204-9C5C-D82AA03ACE5C}"/>
              </a:ext>
            </a:extLst>
          </p:cNvPr>
          <p:cNvGraphicFramePr>
            <a:graphicFrameLocks noGrp="1"/>
          </p:cNvGraphicFramePr>
          <p:nvPr/>
        </p:nvGraphicFramePr>
        <p:xfrm>
          <a:off x="3790950" y="3387725"/>
          <a:ext cx="1058872" cy="914400"/>
        </p:xfrm>
        <a:graphic>
          <a:graphicData uri="http://schemas.openxmlformats.org/drawingml/2006/table">
            <a:tbl>
              <a:tblPr/>
              <a:tblGrid>
                <a:gridCol w="20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marL="91413" marR="9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val 203">
            <a:extLst>
              <a:ext uri="{FF2B5EF4-FFF2-40B4-BE49-F238E27FC236}">
                <a16:creationId xmlns:a16="http://schemas.microsoft.com/office/drawing/2014/main" id="{774E1FEC-C58A-4B2F-82F1-CF8245D28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1998663"/>
            <a:ext cx="1330325" cy="700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</a:p>
          <a:p>
            <a:pPr algn="ctr" eaLnBrk="1" hangingPunct="1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4" name="Oval 204">
            <a:extLst>
              <a:ext uri="{FF2B5EF4-FFF2-40B4-BE49-F238E27FC236}">
                <a16:creationId xmlns:a16="http://schemas.microsoft.com/office/drawing/2014/main" id="{EA49E742-00A8-4A5C-871C-AF14B3BA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2657475"/>
            <a:ext cx="1330325" cy="700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ctr" eaLnBrk="1" hangingPunct="1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</a:p>
          <a:p>
            <a:pPr algn="ctr" eaLnBrk="1" hangingPunct="1"/>
            <a:r>
              <a:rPr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</a:t>
            </a:r>
            <a:r>
              <a: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aphicFrame>
        <p:nvGraphicFramePr>
          <p:cNvPr id="15" name="Group 275">
            <a:extLst>
              <a:ext uri="{FF2B5EF4-FFF2-40B4-BE49-F238E27FC236}">
                <a16:creationId xmlns:a16="http://schemas.microsoft.com/office/drawing/2014/main" id="{21FEEC5F-C059-4AA8-84F2-725C2DEFACBB}"/>
              </a:ext>
            </a:extLst>
          </p:cNvPr>
          <p:cNvGraphicFramePr>
            <a:graphicFrameLocks noGrp="1"/>
          </p:cNvGraphicFramePr>
          <p:nvPr/>
        </p:nvGraphicFramePr>
        <p:xfrm>
          <a:off x="7331075" y="2600325"/>
          <a:ext cx="1292225" cy="914400"/>
        </p:xfrm>
        <a:graphic>
          <a:graphicData uri="http://schemas.openxmlformats.org/drawingml/2006/table">
            <a:tbl>
              <a:tblPr/>
              <a:tblGrid>
                <a:gridCol w="25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Y울릉도M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Line 277">
            <a:extLst>
              <a:ext uri="{FF2B5EF4-FFF2-40B4-BE49-F238E27FC236}">
                <a16:creationId xmlns:a16="http://schemas.microsoft.com/office/drawing/2014/main" id="{0D081D8F-7386-447A-95A0-7795BDCBA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339975"/>
            <a:ext cx="4333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" name="Line 278">
            <a:extLst>
              <a:ext uri="{FF2B5EF4-FFF2-40B4-BE49-F238E27FC236}">
                <a16:creationId xmlns:a16="http://schemas.microsoft.com/office/drawing/2014/main" id="{F5137280-66DD-4222-A545-DC2DA66C1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2349500"/>
            <a:ext cx="4333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9" name="Line 279">
            <a:extLst>
              <a:ext uri="{FF2B5EF4-FFF2-40B4-BE49-F238E27FC236}">
                <a16:creationId xmlns:a16="http://schemas.microsoft.com/office/drawing/2014/main" id="{6B6310D2-A280-4417-B83E-EB7B7C45C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425" y="2349500"/>
            <a:ext cx="827088" cy="4714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" name="Line 280">
            <a:extLst>
              <a:ext uri="{FF2B5EF4-FFF2-40B4-BE49-F238E27FC236}">
                <a16:creationId xmlns:a16="http://schemas.microsoft.com/office/drawing/2014/main" id="{C52D4782-7EF7-40FF-B884-EE9A9ED57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8225" y="3216275"/>
            <a:ext cx="806450" cy="5794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" name="Line 281">
            <a:extLst>
              <a:ext uri="{FF2B5EF4-FFF2-40B4-BE49-F238E27FC236}">
                <a16:creationId xmlns:a16="http://schemas.microsoft.com/office/drawing/2014/main" id="{4E16E7CB-0230-4200-BCCC-0B66BBF4A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1175" y="2989263"/>
            <a:ext cx="4333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27009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관계대수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FEB35586-CA24-46AF-81A4-7EB3D10D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325" y="2427734"/>
            <a:ext cx="122391" cy="9744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3B5C3C0-7A6F-47E5-9315-6CE740B5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2427734"/>
            <a:ext cx="722689" cy="97446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E88C500-D645-4B1E-B74E-4039DA36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16" y="2623559"/>
            <a:ext cx="721523" cy="130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CCAAA58-B573-4965-8F38-BE04086D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222" y="3035025"/>
            <a:ext cx="721523" cy="130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04CC42C-6BEB-48FF-B9F2-F6E9B1BC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16" y="2427734"/>
            <a:ext cx="722689" cy="97446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5CBA8C68-0AA3-4FAD-BB5B-CC553457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08" y="2405587"/>
            <a:ext cx="613120" cy="40447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3E6E379B-7CD8-4E0D-BF8A-2DE407A3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08" y="2810059"/>
            <a:ext cx="613120" cy="289076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B293D9E-3AFD-4845-84BB-BAECEA02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08" y="3097969"/>
            <a:ext cx="613120" cy="289076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AAA6869-BFFC-4D7E-9145-20E512C6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718" y="2398593"/>
            <a:ext cx="613120" cy="40447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E46B118A-9206-4AAD-96EE-63A78A92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718" y="2803066"/>
            <a:ext cx="613120" cy="289076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4586C4BF-C1C6-42A4-A1B4-17F0CFA0C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718" y="3090976"/>
            <a:ext cx="613120" cy="28907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7A559E9F-371E-4F2A-9B78-B78AC6E3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951" y="2398593"/>
            <a:ext cx="613120" cy="40447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E5822DCF-BA55-41BD-9275-B257E6BD1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951" y="2803066"/>
            <a:ext cx="613120" cy="28907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A229606E-2710-4579-A738-4DF47687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951" y="3090976"/>
            <a:ext cx="613120" cy="28907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" name="Text Box 29">
            <a:extLst>
              <a:ext uri="{FF2B5EF4-FFF2-40B4-BE49-F238E27FC236}">
                <a16:creationId xmlns:a16="http://schemas.microsoft.com/office/drawing/2014/main" id="{381B2A2B-B2D6-40FF-9031-6BB77DB8E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264" y="2142155"/>
            <a:ext cx="8306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1388B388-E4BE-4F93-9757-B27F467D1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471" y="2142155"/>
            <a:ext cx="9273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projection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7DEF82A6-8E71-4852-AB76-AE615A117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100" y="2142155"/>
            <a:ext cx="59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union</a:t>
            </a: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1F813991-2AD0-4ABF-843B-A57F7EF8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478" y="2142155"/>
            <a:ext cx="1044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intersection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E267C879-94E0-4A9A-8185-5A748DB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57" y="2136327"/>
            <a:ext cx="9212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difference</a:t>
            </a:r>
          </a:p>
        </p:txBody>
      </p:sp>
      <p:sp>
        <p:nvSpPr>
          <p:cNvPr id="54" name="AutoShape 36">
            <a:extLst>
              <a:ext uri="{FF2B5EF4-FFF2-40B4-BE49-F238E27FC236}">
                <a16:creationId xmlns:a16="http://schemas.microsoft.com/office/drawing/2014/main" id="{822B410B-99B3-4680-8471-30BF41502856}"/>
              </a:ext>
            </a:extLst>
          </p:cNvPr>
          <p:cNvSpPr>
            <a:spLocks/>
          </p:cNvSpPr>
          <p:nvPr/>
        </p:nvSpPr>
        <p:spPr bwMode="auto">
          <a:xfrm>
            <a:off x="3781111" y="2398593"/>
            <a:ext cx="137544" cy="700542"/>
          </a:xfrm>
          <a:prstGeom prst="leftBrace">
            <a:avLst>
              <a:gd name="adj1" fmla="val 42444"/>
              <a:gd name="adj2" fmla="val 5008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" name="AutoShape 37">
            <a:extLst>
              <a:ext uri="{FF2B5EF4-FFF2-40B4-BE49-F238E27FC236}">
                <a16:creationId xmlns:a16="http://schemas.microsoft.com/office/drawing/2014/main" id="{947FF984-8AE4-4004-B282-EE190EB277ED}"/>
              </a:ext>
            </a:extLst>
          </p:cNvPr>
          <p:cNvSpPr>
            <a:spLocks/>
          </p:cNvSpPr>
          <p:nvPr/>
        </p:nvSpPr>
        <p:spPr bwMode="auto">
          <a:xfrm>
            <a:off x="4560916" y="2803066"/>
            <a:ext cx="123556" cy="585145"/>
          </a:xfrm>
          <a:prstGeom prst="rightBrace">
            <a:avLst>
              <a:gd name="adj1" fmla="val 3946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" name="AutoShape 38">
            <a:extLst>
              <a:ext uri="{FF2B5EF4-FFF2-40B4-BE49-F238E27FC236}">
                <a16:creationId xmlns:a16="http://schemas.microsoft.com/office/drawing/2014/main" id="{AA918C9F-CD37-400B-B1BE-0F949190260F}"/>
              </a:ext>
            </a:extLst>
          </p:cNvPr>
          <p:cNvSpPr>
            <a:spLocks/>
          </p:cNvSpPr>
          <p:nvPr/>
        </p:nvSpPr>
        <p:spPr bwMode="auto">
          <a:xfrm>
            <a:off x="5371027" y="2399759"/>
            <a:ext cx="137544" cy="700542"/>
          </a:xfrm>
          <a:prstGeom prst="leftBrace">
            <a:avLst>
              <a:gd name="adj1" fmla="val 42444"/>
              <a:gd name="adj2" fmla="val 5008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7" name="AutoShape 39">
            <a:extLst>
              <a:ext uri="{FF2B5EF4-FFF2-40B4-BE49-F238E27FC236}">
                <a16:creationId xmlns:a16="http://schemas.microsoft.com/office/drawing/2014/main" id="{EA894F08-F7D0-4CD8-93D9-8F0677D58C7A}"/>
              </a:ext>
            </a:extLst>
          </p:cNvPr>
          <p:cNvSpPr>
            <a:spLocks/>
          </p:cNvSpPr>
          <p:nvPr/>
        </p:nvSpPr>
        <p:spPr bwMode="auto">
          <a:xfrm>
            <a:off x="7008267" y="2399759"/>
            <a:ext cx="137544" cy="700542"/>
          </a:xfrm>
          <a:prstGeom prst="leftBrace">
            <a:avLst>
              <a:gd name="adj1" fmla="val 42444"/>
              <a:gd name="adj2" fmla="val 5008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8" name="AutoShape 40">
            <a:extLst>
              <a:ext uri="{FF2B5EF4-FFF2-40B4-BE49-F238E27FC236}">
                <a16:creationId xmlns:a16="http://schemas.microsoft.com/office/drawing/2014/main" id="{A05EE624-7D2D-441D-9899-1603A04818FF}"/>
              </a:ext>
            </a:extLst>
          </p:cNvPr>
          <p:cNvSpPr>
            <a:spLocks/>
          </p:cNvSpPr>
          <p:nvPr/>
        </p:nvSpPr>
        <p:spPr bwMode="auto">
          <a:xfrm>
            <a:off x="6143838" y="2804231"/>
            <a:ext cx="123556" cy="585145"/>
          </a:xfrm>
          <a:prstGeom prst="rightBrace">
            <a:avLst>
              <a:gd name="adj1" fmla="val 3946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9" name="AutoShape 41">
            <a:extLst>
              <a:ext uri="{FF2B5EF4-FFF2-40B4-BE49-F238E27FC236}">
                <a16:creationId xmlns:a16="http://schemas.microsoft.com/office/drawing/2014/main" id="{CAA9B57B-E76B-4E94-A658-35D50CB537DF}"/>
              </a:ext>
            </a:extLst>
          </p:cNvPr>
          <p:cNvSpPr>
            <a:spLocks/>
          </p:cNvSpPr>
          <p:nvPr/>
        </p:nvSpPr>
        <p:spPr bwMode="auto">
          <a:xfrm>
            <a:off x="7781077" y="2797237"/>
            <a:ext cx="123556" cy="585145"/>
          </a:xfrm>
          <a:prstGeom prst="rightBrace">
            <a:avLst>
              <a:gd name="adj1" fmla="val 3946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" name="Text Box 42">
            <a:extLst>
              <a:ext uri="{FF2B5EF4-FFF2-40B4-BE49-F238E27FC236}">
                <a16:creationId xmlns:a16="http://schemas.microsoft.com/office/drawing/2014/main" id="{5934973C-4DB1-4ACE-A666-50C098F7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023" y="2634050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</a:p>
        </p:txBody>
      </p:sp>
      <p:sp>
        <p:nvSpPr>
          <p:cNvPr id="61" name="Text Box 43">
            <a:extLst>
              <a:ext uri="{FF2B5EF4-FFF2-40B4-BE49-F238E27FC236}">
                <a16:creationId xmlns:a16="http://schemas.microsoft.com/office/drawing/2014/main" id="{1D857703-9183-4CC1-8FA4-DF8F4D7A0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932" y="2627056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</a:p>
        </p:txBody>
      </p:sp>
      <p:sp>
        <p:nvSpPr>
          <p:cNvPr id="62" name="Text Box 44">
            <a:extLst>
              <a:ext uri="{FF2B5EF4-FFF2-40B4-BE49-F238E27FC236}">
                <a16:creationId xmlns:a16="http://schemas.microsoft.com/office/drawing/2014/main" id="{4870A44A-5B27-4D29-BD54-CD5F23FD2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13" y="2635215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</a:p>
        </p:txBody>
      </p:sp>
      <p:sp>
        <p:nvSpPr>
          <p:cNvPr id="63" name="Text Box 45">
            <a:extLst>
              <a:ext uri="{FF2B5EF4-FFF2-40B4-BE49-F238E27FC236}">
                <a16:creationId xmlns:a16="http://schemas.microsoft.com/office/drawing/2014/main" id="{0E750789-022A-40A6-95F8-E434015D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025" y="2973247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</a:p>
        </p:txBody>
      </p:sp>
      <p:sp>
        <p:nvSpPr>
          <p:cNvPr id="64" name="Text Box 46">
            <a:extLst>
              <a:ext uri="{FF2B5EF4-FFF2-40B4-BE49-F238E27FC236}">
                <a16:creationId xmlns:a16="http://schemas.microsoft.com/office/drawing/2014/main" id="{A4A708C2-BA71-4640-A56F-D9A7715E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296" y="2988400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</a:p>
        </p:txBody>
      </p:sp>
      <p:sp>
        <p:nvSpPr>
          <p:cNvPr id="65" name="Text Box 47">
            <a:extLst>
              <a:ext uri="{FF2B5EF4-FFF2-40B4-BE49-F238E27FC236}">
                <a16:creationId xmlns:a16="http://schemas.microsoft.com/office/drawing/2014/main" id="{57E62994-DA1D-49AC-AFF2-BF910904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288" y="2987235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553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27009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관계대수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6" name="Group 85">
            <a:extLst>
              <a:ext uri="{FF2B5EF4-FFF2-40B4-BE49-F238E27FC236}">
                <a16:creationId xmlns:a16="http://schemas.microsoft.com/office/drawing/2014/main" id="{BFDAB946-3E78-4646-AE1F-598DD4219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011104"/>
              </p:ext>
            </p:extLst>
          </p:nvPr>
        </p:nvGraphicFramePr>
        <p:xfrm>
          <a:off x="457200" y="1360489"/>
          <a:ext cx="7499176" cy="1770151"/>
        </p:xfrm>
        <a:graphic>
          <a:graphicData uri="http://schemas.openxmlformats.org/drawingml/2006/table">
            <a:tbl>
              <a:tblPr/>
              <a:tblGrid>
                <a:gridCol w="2781813">
                  <a:extLst>
                    <a:ext uri="{9D8B030D-6E8A-4147-A177-3AD203B41FA5}">
                      <a16:colId xmlns:a16="http://schemas.microsoft.com/office/drawing/2014/main" val="4270767459"/>
                    </a:ext>
                  </a:extLst>
                </a:gridCol>
                <a:gridCol w="3270763">
                  <a:extLst>
                    <a:ext uri="{9D8B030D-6E8A-4147-A177-3AD203B41FA5}">
                      <a16:colId xmlns:a16="http://schemas.microsoft.com/office/drawing/2014/main" val="166521117"/>
                    </a:ext>
                  </a:extLst>
                </a:gridCol>
                <a:gridCol w="1446600">
                  <a:extLst>
                    <a:ext uri="{9D8B030D-6E8A-4147-A177-3AD203B41FA5}">
                      <a16:colId xmlns:a16="http://schemas.microsoft.com/office/drawing/2014/main" val="1816638431"/>
                    </a:ext>
                  </a:extLst>
                </a:gridCol>
              </a:tblGrid>
              <a:tr h="23317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표기법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51299"/>
                  </a:ext>
                </a:extLst>
              </a:tr>
              <a:tr h="391742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필수적인 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(selection)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ru-RU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맑은 고딕" panose="020B0503020000020004" pitchFamily="50" charset="-127"/>
                        </a:rPr>
                        <a:t>б</a:t>
                      </a:r>
                      <a:endParaRPr kumimoji="1" lang="el-G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anose="02030600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75333"/>
                  </a:ext>
                </a:extLst>
              </a:tr>
              <a:tr h="405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(projection)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l-GR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맑은 고딕" panose="020B0503020000020004" pitchFamily="50" charset="-127"/>
                        </a:rPr>
                        <a:t>π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700641"/>
                  </a:ext>
                </a:extLst>
              </a:tr>
              <a:tr h="69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합집합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(union)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Y울릉도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1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33291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조회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(selection)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275606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특정 행을 추출하기 위한 연산임</a:t>
            </a:r>
            <a:endParaRPr lang="ko-KR" altLang="en-US" sz="1400" b="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927ABF9-525D-476E-B876-825E17332B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2590" y="3230086"/>
          <a:ext cx="309683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9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4751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70293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03135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942020"/>
                  </a:ext>
                </a:extLst>
              </a:tr>
            </a:tbl>
          </a:graphicData>
        </a:graphic>
      </p:graphicFrame>
      <p:sp>
        <p:nvSpPr>
          <p:cNvPr id="14" name="아래로 구부러진 화살표 68">
            <a:extLst>
              <a:ext uri="{FF2B5EF4-FFF2-40B4-BE49-F238E27FC236}">
                <a16:creationId xmlns:a16="http://schemas.microsoft.com/office/drawing/2014/main" id="{98F87C4D-2AF9-4E42-8D0B-F115F3E17908}"/>
              </a:ext>
            </a:extLst>
          </p:cNvPr>
          <p:cNvSpPr/>
          <p:nvPr/>
        </p:nvSpPr>
        <p:spPr>
          <a:xfrm>
            <a:off x="3954104" y="2949405"/>
            <a:ext cx="1121463" cy="561363"/>
          </a:xfrm>
          <a:custGeom>
            <a:avLst/>
            <a:gdLst>
              <a:gd name="connsiteX0" fmla="*/ 725088 w 873778"/>
              <a:gd name="connsiteY0" fmla="*/ 594762 h 594762"/>
              <a:gd name="connsiteX1" fmla="*/ 566065 w 873778"/>
              <a:gd name="connsiteY1" fmla="*/ 446072 h 594762"/>
              <a:gd name="connsiteX2" fmla="*/ 640410 w 873778"/>
              <a:gd name="connsiteY2" fmla="*/ 44607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49059 w 873778"/>
              <a:gd name="connsiteY3" fmla="*/ 280705 h 594762"/>
              <a:gd name="connsiteX4" fmla="*/ 399716 w 873778"/>
              <a:gd name="connsiteY4" fmla="*/ 15735 h 594762"/>
              <a:gd name="connsiteX5" fmla="*/ 399716 w 873778"/>
              <a:gd name="connsiteY5" fmla="*/ 15734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8" fmla="*/ 566065 w 873778"/>
              <a:gd name="connsiteY8" fmla="*/ 446072 h 594762"/>
              <a:gd name="connsiteX9" fmla="*/ 640410 w 873778"/>
              <a:gd name="connsiteY9" fmla="*/ 446072 h 594762"/>
              <a:gd name="connsiteX10" fmla="*/ 325371 w 873778"/>
              <a:gd name="connsiteY10" fmla="*/ 0 h 594762"/>
              <a:gd name="connsiteX0" fmla="*/ 725088 w 863446"/>
              <a:gd name="connsiteY0" fmla="*/ 594800 h 633099"/>
              <a:gd name="connsiteX1" fmla="*/ 566065 w 863446"/>
              <a:gd name="connsiteY1" fmla="*/ 446110 h 633099"/>
              <a:gd name="connsiteX2" fmla="*/ 640410 w 863446"/>
              <a:gd name="connsiteY2" fmla="*/ 44611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0" fmla="*/ 399716 w 863446"/>
              <a:gd name="connsiteY0" fmla="*/ 15772 h 633099"/>
              <a:gd name="connsiteX1" fmla="*/ 148690 w 863446"/>
              <a:gd name="connsiteY1" fmla="*/ 594800 h 633099"/>
              <a:gd name="connsiteX2" fmla="*/ 0 w 863446"/>
              <a:gd name="connsiteY2" fmla="*/ 594800 h 633099"/>
              <a:gd name="connsiteX3" fmla="*/ 49059 w 863446"/>
              <a:gd name="connsiteY3" fmla="*/ 280743 h 633099"/>
              <a:gd name="connsiteX4" fmla="*/ 399716 w 863446"/>
              <a:gd name="connsiteY4" fmla="*/ 15773 h 633099"/>
              <a:gd name="connsiteX5" fmla="*/ 399716 w 863446"/>
              <a:gd name="connsiteY5" fmla="*/ 15772 h 633099"/>
              <a:gd name="connsiteX0" fmla="*/ 399716 w 863446"/>
              <a:gd name="connsiteY0" fmla="*/ 15772 h 633099"/>
              <a:gd name="connsiteX1" fmla="*/ 40234 w 863446"/>
              <a:gd name="connsiteY1" fmla="*/ 633099 h 633099"/>
              <a:gd name="connsiteX2" fmla="*/ 0 w 863446"/>
              <a:gd name="connsiteY2" fmla="*/ 59480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8" fmla="*/ 566065 w 863446"/>
              <a:gd name="connsiteY8" fmla="*/ 446110 h 633099"/>
              <a:gd name="connsiteX9" fmla="*/ 640410 w 863446"/>
              <a:gd name="connsiteY9" fmla="*/ 446110 h 633099"/>
              <a:gd name="connsiteX10" fmla="*/ 325371 w 863446"/>
              <a:gd name="connsiteY10" fmla="*/ 38 h 633099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0 w 863446"/>
              <a:gd name="connsiteY2" fmla="*/ 59480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33886 w 872244"/>
              <a:gd name="connsiteY0" fmla="*/ 594800 h 653237"/>
              <a:gd name="connsiteX1" fmla="*/ 574863 w 872244"/>
              <a:gd name="connsiteY1" fmla="*/ 446110 h 653237"/>
              <a:gd name="connsiteX2" fmla="*/ 649208 w 872244"/>
              <a:gd name="connsiteY2" fmla="*/ 44611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0" fmla="*/ 408514 w 872244"/>
              <a:gd name="connsiteY0" fmla="*/ 15772 h 653237"/>
              <a:gd name="connsiteX1" fmla="*/ 33837 w 872244"/>
              <a:gd name="connsiteY1" fmla="*/ 652168 h 653237"/>
              <a:gd name="connsiteX2" fmla="*/ 8798 w 872244"/>
              <a:gd name="connsiteY2" fmla="*/ 594800 h 653237"/>
              <a:gd name="connsiteX3" fmla="*/ 57857 w 872244"/>
              <a:gd name="connsiteY3" fmla="*/ 280743 h 653237"/>
              <a:gd name="connsiteX4" fmla="*/ 408514 w 872244"/>
              <a:gd name="connsiteY4" fmla="*/ 15773 h 653237"/>
              <a:gd name="connsiteX5" fmla="*/ 408514 w 872244"/>
              <a:gd name="connsiteY5" fmla="*/ 15772 h 653237"/>
              <a:gd name="connsiteX0" fmla="*/ 408514 w 872244"/>
              <a:gd name="connsiteY0" fmla="*/ 15772 h 653237"/>
              <a:gd name="connsiteX1" fmla="*/ 20808 w 872244"/>
              <a:gd name="connsiteY1" fmla="*/ 653237 h 653237"/>
              <a:gd name="connsiteX2" fmla="*/ 16308 w 872244"/>
              <a:gd name="connsiteY2" fmla="*/ 63123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8" fmla="*/ 574863 w 872244"/>
              <a:gd name="connsiteY8" fmla="*/ 446110 h 653237"/>
              <a:gd name="connsiteX9" fmla="*/ 649208 w 872244"/>
              <a:gd name="connsiteY9" fmla="*/ 446110 h 653237"/>
              <a:gd name="connsiteX10" fmla="*/ 334169 w 872244"/>
              <a:gd name="connsiteY10" fmla="*/ 38 h 65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2244" h="653237" stroke="0" extrusionOk="0">
                <a:moveTo>
                  <a:pt x="733886" y="594800"/>
                </a:move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close/>
              </a:path>
              <a:path w="872244" h="653237" fill="darkenLess" stroke="0" extrusionOk="0">
                <a:moveTo>
                  <a:pt x="408514" y="15772"/>
                </a:moveTo>
                <a:cubicBezTo>
                  <a:pt x="261453" y="78865"/>
                  <a:pt x="33837" y="376043"/>
                  <a:pt x="33837" y="652168"/>
                </a:cubicBezTo>
                <a:lnTo>
                  <a:pt x="8798" y="594800"/>
                </a:lnTo>
                <a:cubicBezTo>
                  <a:pt x="8798" y="483797"/>
                  <a:pt x="25792" y="375009"/>
                  <a:pt x="57857" y="280743"/>
                </a:cubicBezTo>
                <a:cubicBezTo>
                  <a:pt x="131555" y="64084"/>
                  <a:pt x="272637" y="-42522"/>
                  <a:pt x="408514" y="15773"/>
                </a:cubicBezTo>
                <a:lnTo>
                  <a:pt x="408514" y="15772"/>
                </a:lnTo>
                <a:close/>
              </a:path>
              <a:path w="872244" h="653237" fill="none" extrusionOk="0">
                <a:moveTo>
                  <a:pt x="408514" y="15772"/>
                </a:moveTo>
                <a:cubicBezTo>
                  <a:pt x="261453" y="78865"/>
                  <a:pt x="20808" y="377112"/>
                  <a:pt x="20808" y="653237"/>
                </a:cubicBezTo>
                <a:cubicBezTo>
                  <a:pt x="-28755" y="653237"/>
                  <a:pt x="27231" y="649158"/>
                  <a:pt x="16308" y="631230"/>
                </a:cubicBezTo>
                <a:cubicBezTo>
                  <a:pt x="16308" y="302752"/>
                  <a:pt x="154472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2BF0609-FE33-440E-8155-55E18DBD2B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47575" y="3230086"/>
          <a:ext cx="36728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13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8656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75990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013213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703135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22938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D226FC-48E8-4788-A7CD-DCA6649B77E3}"/>
              </a:ext>
            </a:extLst>
          </p:cNvPr>
          <p:cNvGrpSpPr/>
          <p:nvPr/>
        </p:nvGrpSpPr>
        <p:grpSpPr>
          <a:xfrm>
            <a:off x="1713181" y="1749268"/>
            <a:ext cx="5847528" cy="656597"/>
            <a:chOff x="1030215" y="5406536"/>
            <a:chExt cx="7090348" cy="5161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19A38C-EB89-42DF-9C51-BCEA36FF5CBD}"/>
                </a:ext>
              </a:extLst>
            </p:cNvPr>
            <p:cNvGrpSpPr/>
            <p:nvPr/>
          </p:nvGrpSpPr>
          <p:grpSpPr>
            <a:xfrm>
              <a:off x="1030215" y="5406536"/>
              <a:ext cx="7090348" cy="516105"/>
              <a:chOff x="469295" y="4866736"/>
              <a:chExt cx="3188352" cy="1199680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86FB1876-11C7-4147-A1BE-5E6448C42052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" name="모서리가 둥근 직사각형 173">
                <a:extLst>
                  <a:ext uri="{FF2B5EF4-FFF2-40B4-BE49-F238E27FC236}">
                    <a16:creationId xmlns:a16="http://schemas.microsoft.com/office/drawing/2014/main" id="{A7C688D7-8954-4C19-9768-2562DD6923D4}"/>
                  </a:ext>
                </a:extLst>
              </p:cNvPr>
              <p:cNvSpPr/>
              <p:nvPr/>
            </p:nvSpPr>
            <p:spPr>
              <a:xfrm rot="16200000">
                <a:off x="1513910" y="3922680"/>
                <a:ext cx="1099123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BB84DD-54A2-48F1-AAEB-65B6889B3F2D}"/>
                </a:ext>
              </a:extLst>
            </p:cNvPr>
            <p:cNvSpPr/>
            <p:nvPr/>
          </p:nvSpPr>
          <p:spPr>
            <a:xfrm>
              <a:off x="2576144" y="5506345"/>
              <a:ext cx="3998584" cy="41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상품실적 자료에서 </a:t>
              </a: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물량이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3,000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이상인 데이터만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조회하세요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D6C3C4-9188-4D5F-A5CC-949497700E9D}"/>
              </a:ext>
            </a:extLst>
          </p:cNvPr>
          <p:cNvSpPr txBox="1"/>
          <p:nvPr/>
        </p:nvSpPr>
        <p:spPr>
          <a:xfrm>
            <a:off x="664021" y="2828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상품실적</a:t>
            </a:r>
            <a:endParaRPr lang="ko-KR" altLang="en-US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9D0CE0-9644-40EB-8D6A-5945E0BD163C}"/>
              </a:ext>
            </a:extLst>
          </p:cNvPr>
          <p:cNvSpPr/>
          <p:nvPr/>
        </p:nvSpPr>
        <p:spPr>
          <a:xfrm>
            <a:off x="3491880" y="2643758"/>
            <a:ext cx="1984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ko-KR">
                <a:solidFill>
                  <a:schemeClr val="tx1"/>
                </a:solidFill>
                <a:latin typeface="HY울릉도M" panose="02030600000101010101" pitchFamily="18" charset="-127"/>
              </a:rPr>
              <a:t>б</a:t>
            </a: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물량</a:t>
            </a:r>
            <a:r>
              <a:rPr lang="en-US" altLang="ko-KR">
                <a:solidFill>
                  <a:schemeClr val="tx1"/>
                </a:solidFill>
              </a:rPr>
              <a:t>&gt;3000](</a:t>
            </a:r>
            <a:r>
              <a:rPr lang="ko-KR" altLang="en-US">
                <a:solidFill>
                  <a:schemeClr val="tx1"/>
                </a:solidFill>
              </a:rPr>
              <a:t>상품실적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77A5A5EA-7BE9-4E83-81D6-E26E0862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8" y="2023548"/>
            <a:ext cx="721523" cy="130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028F084B-D3A4-42F8-9E02-F11985C4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4" y="2435014"/>
            <a:ext cx="721523" cy="130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92DD15A6-8CE0-45FC-8599-86DACB0B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8" y="1827723"/>
            <a:ext cx="722689" cy="97446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634FD278-A165-463C-B30A-CB5B5C36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76" y="1542144"/>
            <a:ext cx="8306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2739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33291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조회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(selection)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275606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특정 행을 추출하기 위한 연산임</a:t>
            </a:r>
            <a:endParaRPr lang="ko-KR" altLang="en-US" sz="1400" b="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D226FC-48E8-4788-A7CD-DCA6649B77E3}"/>
              </a:ext>
            </a:extLst>
          </p:cNvPr>
          <p:cNvGrpSpPr/>
          <p:nvPr/>
        </p:nvGrpSpPr>
        <p:grpSpPr>
          <a:xfrm>
            <a:off x="1713181" y="1749268"/>
            <a:ext cx="5847528" cy="656597"/>
            <a:chOff x="1030215" y="5406536"/>
            <a:chExt cx="7090348" cy="5161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19A38C-EB89-42DF-9C51-BCEA36FF5CBD}"/>
                </a:ext>
              </a:extLst>
            </p:cNvPr>
            <p:cNvGrpSpPr/>
            <p:nvPr/>
          </p:nvGrpSpPr>
          <p:grpSpPr>
            <a:xfrm>
              <a:off x="1030215" y="5406536"/>
              <a:ext cx="7090348" cy="516105"/>
              <a:chOff x="469295" y="4866736"/>
              <a:chExt cx="3188352" cy="1199680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86FB1876-11C7-4147-A1BE-5E6448C42052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" name="모서리가 둥근 직사각형 173">
                <a:extLst>
                  <a:ext uri="{FF2B5EF4-FFF2-40B4-BE49-F238E27FC236}">
                    <a16:creationId xmlns:a16="http://schemas.microsoft.com/office/drawing/2014/main" id="{A7C688D7-8954-4C19-9768-2562DD6923D4}"/>
                  </a:ext>
                </a:extLst>
              </p:cNvPr>
              <p:cNvSpPr/>
              <p:nvPr/>
            </p:nvSpPr>
            <p:spPr>
              <a:xfrm rot="16200000">
                <a:off x="1513910" y="3922680"/>
                <a:ext cx="1099123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BB84DD-54A2-48F1-AAEB-65B6889B3F2D}"/>
                </a:ext>
              </a:extLst>
            </p:cNvPr>
            <p:cNvSpPr/>
            <p:nvPr/>
          </p:nvSpPr>
          <p:spPr>
            <a:xfrm>
              <a:off x="2576144" y="5506345"/>
              <a:ext cx="3998584" cy="41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상품실적 자료에서 </a:t>
              </a: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물량이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3,000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이상인 데이터만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조회하세요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B5FEA53-A8FB-4D2C-8C58-8207EFFB7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499742"/>
            <a:ext cx="2808312" cy="2388232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3ABF0F78-4EC3-4729-95DE-81A3186C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8" y="2023548"/>
            <a:ext cx="721523" cy="130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D21A7409-C844-44D1-AAA8-CD374662E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4" y="2435014"/>
            <a:ext cx="721523" cy="130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230F531E-19ED-4C66-ADEA-F6BCF024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8" y="1827723"/>
            <a:ext cx="722689" cy="97446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ADC3EB8D-A879-4B83-963F-382FD127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76" y="1542144"/>
            <a:ext cx="8306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4476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“KOPO_PRODUCT_VOLUME”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201601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주차 이상이면서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ST0001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 데이터를 조회하세요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3530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6701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275606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특정 열</a:t>
            </a:r>
            <a:r>
              <a:rPr lang="en-US" altLang="ko-KR" sz="1400" b="0"/>
              <a:t>(</a:t>
            </a:r>
            <a:r>
              <a:rPr lang="ko-KR" altLang="en-US" sz="1400" b="0"/>
              <a:t>컬럼</a:t>
            </a:r>
            <a:r>
              <a:rPr lang="en-US" altLang="ko-KR" sz="1400" b="0"/>
              <a:t>)</a:t>
            </a:r>
            <a:r>
              <a:rPr lang="ko-KR" altLang="en-US" sz="1400" b="0"/>
              <a:t>들만 추출하는 연산</a:t>
            </a:r>
            <a:endParaRPr lang="ko-KR" altLang="en-US" sz="1400" b="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927ABF9-525D-476E-B876-825E17332B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2590" y="3230086"/>
          <a:ext cx="309683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9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4751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70293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703135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942020"/>
                  </a:ext>
                </a:extLst>
              </a:tr>
            </a:tbl>
          </a:graphicData>
        </a:graphic>
      </p:graphicFrame>
      <p:sp>
        <p:nvSpPr>
          <p:cNvPr id="14" name="아래로 구부러진 화살표 68">
            <a:extLst>
              <a:ext uri="{FF2B5EF4-FFF2-40B4-BE49-F238E27FC236}">
                <a16:creationId xmlns:a16="http://schemas.microsoft.com/office/drawing/2014/main" id="{98F87C4D-2AF9-4E42-8D0B-F115F3E17908}"/>
              </a:ext>
            </a:extLst>
          </p:cNvPr>
          <p:cNvSpPr/>
          <p:nvPr/>
        </p:nvSpPr>
        <p:spPr>
          <a:xfrm>
            <a:off x="3954104" y="2949405"/>
            <a:ext cx="1121463" cy="561363"/>
          </a:xfrm>
          <a:custGeom>
            <a:avLst/>
            <a:gdLst>
              <a:gd name="connsiteX0" fmla="*/ 725088 w 873778"/>
              <a:gd name="connsiteY0" fmla="*/ 594762 h 594762"/>
              <a:gd name="connsiteX1" fmla="*/ 566065 w 873778"/>
              <a:gd name="connsiteY1" fmla="*/ 446072 h 594762"/>
              <a:gd name="connsiteX2" fmla="*/ 640410 w 873778"/>
              <a:gd name="connsiteY2" fmla="*/ 44607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49059 w 873778"/>
              <a:gd name="connsiteY3" fmla="*/ 280705 h 594762"/>
              <a:gd name="connsiteX4" fmla="*/ 399716 w 873778"/>
              <a:gd name="connsiteY4" fmla="*/ 15735 h 594762"/>
              <a:gd name="connsiteX5" fmla="*/ 399716 w 873778"/>
              <a:gd name="connsiteY5" fmla="*/ 15734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8" fmla="*/ 566065 w 873778"/>
              <a:gd name="connsiteY8" fmla="*/ 446072 h 594762"/>
              <a:gd name="connsiteX9" fmla="*/ 640410 w 873778"/>
              <a:gd name="connsiteY9" fmla="*/ 446072 h 594762"/>
              <a:gd name="connsiteX10" fmla="*/ 325371 w 873778"/>
              <a:gd name="connsiteY10" fmla="*/ 0 h 594762"/>
              <a:gd name="connsiteX0" fmla="*/ 725088 w 863446"/>
              <a:gd name="connsiteY0" fmla="*/ 594800 h 633099"/>
              <a:gd name="connsiteX1" fmla="*/ 566065 w 863446"/>
              <a:gd name="connsiteY1" fmla="*/ 446110 h 633099"/>
              <a:gd name="connsiteX2" fmla="*/ 640410 w 863446"/>
              <a:gd name="connsiteY2" fmla="*/ 44611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0" fmla="*/ 399716 w 863446"/>
              <a:gd name="connsiteY0" fmla="*/ 15772 h 633099"/>
              <a:gd name="connsiteX1" fmla="*/ 148690 w 863446"/>
              <a:gd name="connsiteY1" fmla="*/ 594800 h 633099"/>
              <a:gd name="connsiteX2" fmla="*/ 0 w 863446"/>
              <a:gd name="connsiteY2" fmla="*/ 594800 h 633099"/>
              <a:gd name="connsiteX3" fmla="*/ 49059 w 863446"/>
              <a:gd name="connsiteY3" fmla="*/ 280743 h 633099"/>
              <a:gd name="connsiteX4" fmla="*/ 399716 w 863446"/>
              <a:gd name="connsiteY4" fmla="*/ 15773 h 633099"/>
              <a:gd name="connsiteX5" fmla="*/ 399716 w 863446"/>
              <a:gd name="connsiteY5" fmla="*/ 15772 h 633099"/>
              <a:gd name="connsiteX0" fmla="*/ 399716 w 863446"/>
              <a:gd name="connsiteY0" fmla="*/ 15772 h 633099"/>
              <a:gd name="connsiteX1" fmla="*/ 40234 w 863446"/>
              <a:gd name="connsiteY1" fmla="*/ 633099 h 633099"/>
              <a:gd name="connsiteX2" fmla="*/ 0 w 863446"/>
              <a:gd name="connsiteY2" fmla="*/ 59480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8" fmla="*/ 566065 w 863446"/>
              <a:gd name="connsiteY8" fmla="*/ 446110 h 633099"/>
              <a:gd name="connsiteX9" fmla="*/ 640410 w 863446"/>
              <a:gd name="connsiteY9" fmla="*/ 446110 h 633099"/>
              <a:gd name="connsiteX10" fmla="*/ 325371 w 863446"/>
              <a:gd name="connsiteY10" fmla="*/ 38 h 633099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0 w 863446"/>
              <a:gd name="connsiteY2" fmla="*/ 59480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33886 w 872244"/>
              <a:gd name="connsiteY0" fmla="*/ 594800 h 653237"/>
              <a:gd name="connsiteX1" fmla="*/ 574863 w 872244"/>
              <a:gd name="connsiteY1" fmla="*/ 446110 h 653237"/>
              <a:gd name="connsiteX2" fmla="*/ 649208 w 872244"/>
              <a:gd name="connsiteY2" fmla="*/ 44611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0" fmla="*/ 408514 w 872244"/>
              <a:gd name="connsiteY0" fmla="*/ 15772 h 653237"/>
              <a:gd name="connsiteX1" fmla="*/ 33837 w 872244"/>
              <a:gd name="connsiteY1" fmla="*/ 652168 h 653237"/>
              <a:gd name="connsiteX2" fmla="*/ 8798 w 872244"/>
              <a:gd name="connsiteY2" fmla="*/ 594800 h 653237"/>
              <a:gd name="connsiteX3" fmla="*/ 57857 w 872244"/>
              <a:gd name="connsiteY3" fmla="*/ 280743 h 653237"/>
              <a:gd name="connsiteX4" fmla="*/ 408514 w 872244"/>
              <a:gd name="connsiteY4" fmla="*/ 15773 h 653237"/>
              <a:gd name="connsiteX5" fmla="*/ 408514 w 872244"/>
              <a:gd name="connsiteY5" fmla="*/ 15772 h 653237"/>
              <a:gd name="connsiteX0" fmla="*/ 408514 w 872244"/>
              <a:gd name="connsiteY0" fmla="*/ 15772 h 653237"/>
              <a:gd name="connsiteX1" fmla="*/ 20808 w 872244"/>
              <a:gd name="connsiteY1" fmla="*/ 653237 h 653237"/>
              <a:gd name="connsiteX2" fmla="*/ 16308 w 872244"/>
              <a:gd name="connsiteY2" fmla="*/ 63123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8" fmla="*/ 574863 w 872244"/>
              <a:gd name="connsiteY8" fmla="*/ 446110 h 653237"/>
              <a:gd name="connsiteX9" fmla="*/ 649208 w 872244"/>
              <a:gd name="connsiteY9" fmla="*/ 446110 h 653237"/>
              <a:gd name="connsiteX10" fmla="*/ 334169 w 872244"/>
              <a:gd name="connsiteY10" fmla="*/ 38 h 65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2244" h="653237" stroke="0" extrusionOk="0">
                <a:moveTo>
                  <a:pt x="733886" y="594800"/>
                </a:move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close/>
              </a:path>
              <a:path w="872244" h="653237" fill="darkenLess" stroke="0" extrusionOk="0">
                <a:moveTo>
                  <a:pt x="408514" y="15772"/>
                </a:moveTo>
                <a:cubicBezTo>
                  <a:pt x="261453" y="78865"/>
                  <a:pt x="33837" y="376043"/>
                  <a:pt x="33837" y="652168"/>
                </a:cubicBezTo>
                <a:lnTo>
                  <a:pt x="8798" y="594800"/>
                </a:lnTo>
                <a:cubicBezTo>
                  <a:pt x="8798" y="483797"/>
                  <a:pt x="25792" y="375009"/>
                  <a:pt x="57857" y="280743"/>
                </a:cubicBezTo>
                <a:cubicBezTo>
                  <a:pt x="131555" y="64084"/>
                  <a:pt x="272637" y="-42522"/>
                  <a:pt x="408514" y="15773"/>
                </a:cubicBezTo>
                <a:lnTo>
                  <a:pt x="408514" y="15772"/>
                </a:lnTo>
                <a:close/>
              </a:path>
              <a:path w="872244" h="653237" fill="none" extrusionOk="0">
                <a:moveTo>
                  <a:pt x="408514" y="15772"/>
                </a:moveTo>
                <a:cubicBezTo>
                  <a:pt x="261453" y="78865"/>
                  <a:pt x="20808" y="377112"/>
                  <a:pt x="20808" y="653237"/>
                </a:cubicBezTo>
                <a:cubicBezTo>
                  <a:pt x="-28755" y="653237"/>
                  <a:pt x="27231" y="649158"/>
                  <a:pt x="16308" y="631230"/>
                </a:cubicBezTo>
                <a:cubicBezTo>
                  <a:pt x="16308" y="302752"/>
                  <a:pt x="154472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2BF0609-FE33-440E-8155-55E18DBD2B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47575" y="3230086"/>
          <a:ext cx="101321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13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703135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968386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425613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24918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D226FC-48E8-4788-A7CD-DCA6649B77E3}"/>
              </a:ext>
            </a:extLst>
          </p:cNvPr>
          <p:cNvGrpSpPr/>
          <p:nvPr/>
        </p:nvGrpSpPr>
        <p:grpSpPr>
          <a:xfrm>
            <a:off x="1713181" y="1749268"/>
            <a:ext cx="5847528" cy="656597"/>
            <a:chOff x="1030215" y="5406536"/>
            <a:chExt cx="7090348" cy="5161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19A38C-EB89-42DF-9C51-BCEA36FF5CBD}"/>
                </a:ext>
              </a:extLst>
            </p:cNvPr>
            <p:cNvGrpSpPr/>
            <p:nvPr/>
          </p:nvGrpSpPr>
          <p:grpSpPr>
            <a:xfrm>
              <a:off x="1030215" y="5406536"/>
              <a:ext cx="7090348" cy="516105"/>
              <a:chOff x="469295" y="4866736"/>
              <a:chExt cx="3188352" cy="1199680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86FB1876-11C7-4147-A1BE-5E6448C42052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" name="모서리가 둥근 직사각형 173">
                <a:extLst>
                  <a:ext uri="{FF2B5EF4-FFF2-40B4-BE49-F238E27FC236}">
                    <a16:creationId xmlns:a16="http://schemas.microsoft.com/office/drawing/2014/main" id="{A7C688D7-8954-4C19-9768-2562DD6923D4}"/>
                  </a:ext>
                </a:extLst>
              </p:cNvPr>
              <p:cNvSpPr/>
              <p:nvPr/>
            </p:nvSpPr>
            <p:spPr>
              <a:xfrm rot="16200000">
                <a:off x="1513910" y="3922680"/>
                <a:ext cx="1099123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BB84DD-54A2-48F1-AAEB-65B6889B3F2D}"/>
                </a:ext>
              </a:extLst>
            </p:cNvPr>
            <p:cNvSpPr/>
            <p:nvPr/>
          </p:nvSpPr>
          <p:spPr>
            <a:xfrm>
              <a:off x="2594623" y="5506345"/>
              <a:ext cx="3961653" cy="241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상품실적 내 모든 상품을 조회하세요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D6C3C4-9188-4D5F-A5CC-949497700E9D}"/>
              </a:ext>
            </a:extLst>
          </p:cNvPr>
          <p:cNvSpPr txBox="1"/>
          <p:nvPr/>
        </p:nvSpPr>
        <p:spPr>
          <a:xfrm>
            <a:off x="664021" y="2828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상품실적</a:t>
            </a:r>
            <a:endParaRPr lang="ko-KR" altLang="en-US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9D0CE0-9644-40EB-8D6A-5945E0BD163C}"/>
              </a:ext>
            </a:extLst>
          </p:cNvPr>
          <p:cNvSpPr/>
          <p:nvPr/>
        </p:nvSpPr>
        <p:spPr>
          <a:xfrm>
            <a:off x="3491880" y="2643758"/>
            <a:ext cx="1949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HY울릉도M" panose="02030600000101010101" pitchFamily="18" charset="-127"/>
              </a:rPr>
              <a:t>π</a:t>
            </a: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물량</a:t>
            </a:r>
            <a:r>
              <a:rPr lang="en-US" altLang="ko-KR">
                <a:solidFill>
                  <a:schemeClr val="tx1"/>
                </a:solidFill>
              </a:rPr>
              <a:t>&gt;3000](</a:t>
            </a:r>
            <a:r>
              <a:rPr lang="ko-KR" altLang="en-US">
                <a:solidFill>
                  <a:schemeClr val="tx1"/>
                </a:solidFill>
              </a:rPr>
              <a:t>상품실적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78D8681-BF49-4C56-BCAD-B1782F566F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5211" y="3230086"/>
          <a:ext cx="101321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13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703135"/>
                  </a:ext>
                </a:extLst>
              </a:tr>
            </a:tbl>
          </a:graphicData>
        </a:graphic>
      </p:graphicFrame>
      <p:sp>
        <p:nvSpPr>
          <p:cNvPr id="23" name="아래로 구부러진 화살표 68">
            <a:extLst>
              <a:ext uri="{FF2B5EF4-FFF2-40B4-BE49-F238E27FC236}">
                <a16:creationId xmlns:a16="http://schemas.microsoft.com/office/drawing/2014/main" id="{F7282F13-798E-4E5B-B771-8D2E30646361}"/>
              </a:ext>
            </a:extLst>
          </p:cNvPr>
          <p:cNvSpPr/>
          <p:nvPr/>
        </p:nvSpPr>
        <p:spPr>
          <a:xfrm>
            <a:off x="6193332" y="2895083"/>
            <a:ext cx="1121463" cy="561363"/>
          </a:xfrm>
          <a:custGeom>
            <a:avLst/>
            <a:gdLst>
              <a:gd name="connsiteX0" fmla="*/ 725088 w 873778"/>
              <a:gd name="connsiteY0" fmla="*/ 594762 h 594762"/>
              <a:gd name="connsiteX1" fmla="*/ 566065 w 873778"/>
              <a:gd name="connsiteY1" fmla="*/ 446072 h 594762"/>
              <a:gd name="connsiteX2" fmla="*/ 640410 w 873778"/>
              <a:gd name="connsiteY2" fmla="*/ 44607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49059 w 873778"/>
              <a:gd name="connsiteY3" fmla="*/ 280705 h 594762"/>
              <a:gd name="connsiteX4" fmla="*/ 399716 w 873778"/>
              <a:gd name="connsiteY4" fmla="*/ 15735 h 594762"/>
              <a:gd name="connsiteX5" fmla="*/ 399716 w 873778"/>
              <a:gd name="connsiteY5" fmla="*/ 15734 h 594762"/>
              <a:gd name="connsiteX0" fmla="*/ 399716 w 873778"/>
              <a:gd name="connsiteY0" fmla="*/ 15734 h 594762"/>
              <a:gd name="connsiteX1" fmla="*/ 148690 w 873778"/>
              <a:gd name="connsiteY1" fmla="*/ 594762 h 594762"/>
              <a:gd name="connsiteX2" fmla="*/ 0 w 873778"/>
              <a:gd name="connsiteY2" fmla="*/ 594762 h 594762"/>
              <a:gd name="connsiteX3" fmla="*/ 325371 w 873778"/>
              <a:gd name="connsiteY3" fmla="*/ 0 h 594762"/>
              <a:gd name="connsiteX4" fmla="*/ 474062 w 873778"/>
              <a:gd name="connsiteY4" fmla="*/ 0 h 594762"/>
              <a:gd name="connsiteX5" fmla="*/ 789101 w 873778"/>
              <a:gd name="connsiteY5" fmla="*/ 446072 h 594762"/>
              <a:gd name="connsiteX6" fmla="*/ 863446 w 873778"/>
              <a:gd name="connsiteY6" fmla="*/ 446072 h 594762"/>
              <a:gd name="connsiteX7" fmla="*/ 725088 w 873778"/>
              <a:gd name="connsiteY7" fmla="*/ 594762 h 594762"/>
              <a:gd name="connsiteX8" fmla="*/ 566065 w 873778"/>
              <a:gd name="connsiteY8" fmla="*/ 446072 h 594762"/>
              <a:gd name="connsiteX9" fmla="*/ 640410 w 873778"/>
              <a:gd name="connsiteY9" fmla="*/ 446072 h 594762"/>
              <a:gd name="connsiteX10" fmla="*/ 325371 w 873778"/>
              <a:gd name="connsiteY10" fmla="*/ 0 h 594762"/>
              <a:gd name="connsiteX0" fmla="*/ 725088 w 863446"/>
              <a:gd name="connsiteY0" fmla="*/ 594800 h 633099"/>
              <a:gd name="connsiteX1" fmla="*/ 566065 w 863446"/>
              <a:gd name="connsiteY1" fmla="*/ 446110 h 633099"/>
              <a:gd name="connsiteX2" fmla="*/ 640410 w 863446"/>
              <a:gd name="connsiteY2" fmla="*/ 44611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0" fmla="*/ 399716 w 863446"/>
              <a:gd name="connsiteY0" fmla="*/ 15772 h 633099"/>
              <a:gd name="connsiteX1" fmla="*/ 148690 w 863446"/>
              <a:gd name="connsiteY1" fmla="*/ 594800 h 633099"/>
              <a:gd name="connsiteX2" fmla="*/ 0 w 863446"/>
              <a:gd name="connsiteY2" fmla="*/ 594800 h 633099"/>
              <a:gd name="connsiteX3" fmla="*/ 49059 w 863446"/>
              <a:gd name="connsiteY3" fmla="*/ 280743 h 633099"/>
              <a:gd name="connsiteX4" fmla="*/ 399716 w 863446"/>
              <a:gd name="connsiteY4" fmla="*/ 15773 h 633099"/>
              <a:gd name="connsiteX5" fmla="*/ 399716 w 863446"/>
              <a:gd name="connsiteY5" fmla="*/ 15772 h 633099"/>
              <a:gd name="connsiteX0" fmla="*/ 399716 w 863446"/>
              <a:gd name="connsiteY0" fmla="*/ 15772 h 633099"/>
              <a:gd name="connsiteX1" fmla="*/ 40234 w 863446"/>
              <a:gd name="connsiteY1" fmla="*/ 633099 h 633099"/>
              <a:gd name="connsiteX2" fmla="*/ 0 w 863446"/>
              <a:gd name="connsiteY2" fmla="*/ 594800 h 633099"/>
              <a:gd name="connsiteX3" fmla="*/ 325371 w 863446"/>
              <a:gd name="connsiteY3" fmla="*/ 38 h 633099"/>
              <a:gd name="connsiteX4" fmla="*/ 474062 w 863446"/>
              <a:gd name="connsiteY4" fmla="*/ 38 h 633099"/>
              <a:gd name="connsiteX5" fmla="*/ 789101 w 863446"/>
              <a:gd name="connsiteY5" fmla="*/ 446110 h 633099"/>
              <a:gd name="connsiteX6" fmla="*/ 863446 w 863446"/>
              <a:gd name="connsiteY6" fmla="*/ 446110 h 633099"/>
              <a:gd name="connsiteX7" fmla="*/ 725088 w 863446"/>
              <a:gd name="connsiteY7" fmla="*/ 594800 h 633099"/>
              <a:gd name="connsiteX8" fmla="*/ 566065 w 863446"/>
              <a:gd name="connsiteY8" fmla="*/ 446110 h 633099"/>
              <a:gd name="connsiteX9" fmla="*/ 640410 w 863446"/>
              <a:gd name="connsiteY9" fmla="*/ 446110 h 633099"/>
              <a:gd name="connsiteX10" fmla="*/ 325371 w 863446"/>
              <a:gd name="connsiteY10" fmla="*/ 38 h 633099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0 w 863446"/>
              <a:gd name="connsiteY2" fmla="*/ 59480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25088 w 863446"/>
              <a:gd name="connsiteY0" fmla="*/ 594800 h 652168"/>
              <a:gd name="connsiteX1" fmla="*/ 566065 w 863446"/>
              <a:gd name="connsiteY1" fmla="*/ 446110 h 652168"/>
              <a:gd name="connsiteX2" fmla="*/ 640410 w 863446"/>
              <a:gd name="connsiteY2" fmla="*/ 44611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0" fmla="*/ 399716 w 863446"/>
              <a:gd name="connsiteY0" fmla="*/ 15772 h 652168"/>
              <a:gd name="connsiteX1" fmla="*/ 25039 w 863446"/>
              <a:gd name="connsiteY1" fmla="*/ 652168 h 652168"/>
              <a:gd name="connsiteX2" fmla="*/ 0 w 863446"/>
              <a:gd name="connsiteY2" fmla="*/ 594800 h 652168"/>
              <a:gd name="connsiteX3" fmla="*/ 49059 w 863446"/>
              <a:gd name="connsiteY3" fmla="*/ 280743 h 652168"/>
              <a:gd name="connsiteX4" fmla="*/ 399716 w 863446"/>
              <a:gd name="connsiteY4" fmla="*/ 15773 h 652168"/>
              <a:gd name="connsiteX5" fmla="*/ 399716 w 863446"/>
              <a:gd name="connsiteY5" fmla="*/ 15772 h 652168"/>
              <a:gd name="connsiteX0" fmla="*/ 399716 w 863446"/>
              <a:gd name="connsiteY0" fmla="*/ 15772 h 652168"/>
              <a:gd name="connsiteX1" fmla="*/ 40234 w 863446"/>
              <a:gd name="connsiteY1" fmla="*/ 633099 h 652168"/>
              <a:gd name="connsiteX2" fmla="*/ 7510 w 863446"/>
              <a:gd name="connsiteY2" fmla="*/ 631230 h 652168"/>
              <a:gd name="connsiteX3" fmla="*/ 325371 w 863446"/>
              <a:gd name="connsiteY3" fmla="*/ 38 h 652168"/>
              <a:gd name="connsiteX4" fmla="*/ 474062 w 863446"/>
              <a:gd name="connsiteY4" fmla="*/ 38 h 652168"/>
              <a:gd name="connsiteX5" fmla="*/ 789101 w 863446"/>
              <a:gd name="connsiteY5" fmla="*/ 446110 h 652168"/>
              <a:gd name="connsiteX6" fmla="*/ 863446 w 863446"/>
              <a:gd name="connsiteY6" fmla="*/ 446110 h 652168"/>
              <a:gd name="connsiteX7" fmla="*/ 725088 w 863446"/>
              <a:gd name="connsiteY7" fmla="*/ 594800 h 652168"/>
              <a:gd name="connsiteX8" fmla="*/ 566065 w 863446"/>
              <a:gd name="connsiteY8" fmla="*/ 446110 h 652168"/>
              <a:gd name="connsiteX9" fmla="*/ 640410 w 863446"/>
              <a:gd name="connsiteY9" fmla="*/ 446110 h 652168"/>
              <a:gd name="connsiteX10" fmla="*/ 325371 w 863446"/>
              <a:gd name="connsiteY10" fmla="*/ 38 h 652168"/>
              <a:gd name="connsiteX0" fmla="*/ 733886 w 872244"/>
              <a:gd name="connsiteY0" fmla="*/ 594800 h 653237"/>
              <a:gd name="connsiteX1" fmla="*/ 574863 w 872244"/>
              <a:gd name="connsiteY1" fmla="*/ 446110 h 653237"/>
              <a:gd name="connsiteX2" fmla="*/ 649208 w 872244"/>
              <a:gd name="connsiteY2" fmla="*/ 44611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0" fmla="*/ 408514 w 872244"/>
              <a:gd name="connsiteY0" fmla="*/ 15772 h 653237"/>
              <a:gd name="connsiteX1" fmla="*/ 33837 w 872244"/>
              <a:gd name="connsiteY1" fmla="*/ 652168 h 653237"/>
              <a:gd name="connsiteX2" fmla="*/ 8798 w 872244"/>
              <a:gd name="connsiteY2" fmla="*/ 594800 h 653237"/>
              <a:gd name="connsiteX3" fmla="*/ 57857 w 872244"/>
              <a:gd name="connsiteY3" fmla="*/ 280743 h 653237"/>
              <a:gd name="connsiteX4" fmla="*/ 408514 w 872244"/>
              <a:gd name="connsiteY4" fmla="*/ 15773 h 653237"/>
              <a:gd name="connsiteX5" fmla="*/ 408514 w 872244"/>
              <a:gd name="connsiteY5" fmla="*/ 15772 h 653237"/>
              <a:gd name="connsiteX0" fmla="*/ 408514 w 872244"/>
              <a:gd name="connsiteY0" fmla="*/ 15772 h 653237"/>
              <a:gd name="connsiteX1" fmla="*/ 20808 w 872244"/>
              <a:gd name="connsiteY1" fmla="*/ 653237 h 653237"/>
              <a:gd name="connsiteX2" fmla="*/ 16308 w 872244"/>
              <a:gd name="connsiteY2" fmla="*/ 631230 h 653237"/>
              <a:gd name="connsiteX3" fmla="*/ 334169 w 872244"/>
              <a:gd name="connsiteY3" fmla="*/ 38 h 653237"/>
              <a:gd name="connsiteX4" fmla="*/ 482860 w 872244"/>
              <a:gd name="connsiteY4" fmla="*/ 38 h 653237"/>
              <a:gd name="connsiteX5" fmla="*/ 797899 w 872244"/>
              <a:gd name="connsiteY5" fmla="*/ 446110 h 653237"/>
              <a:gd name="connsiteX6" fmla="*/ 872244 w 872244"/>
              <a:gd name="connsiteY6" fmla="*/ 446110 h 653237"/>
              <a:gd name="connsiteX7" fmla="*/ 733886 w 872244"/>
              <a:gd name="connsiteY7" fmla="*/ 594800 h 653237"/>
              <a:gd name="connsiteX8" fmla="*/ 574863 w 872244"/>
              <a:gd name="connsiteY8" fmla="*/ 446110 h 653237"/>
              <a:gd name="connsiteX9" fmla="*/ 649208 w 872244"/>
              <a:gd name="connsiteY9" fmla="*/ 446110 h 653237"/>
              <a:gd name="connsiteX10" fmla="*/ 334169 w 872244"/>
              <a:gd name="connsiteY10" fmla="*/ 38 h 65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2244" h="653237" stroke="0" extrusionOk="0">
                <a:moveTo>
                  <a:pt x="733886" y="594800"/>
                </a:move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close/>
              </a:path>
              <a:path w="872244" h="653237" fill="darkenLess" stroke="0" extrusionOk="0">
                <a:moveTo>
                  <a:pt x="408514" y="15772"/>
                </a:moveTo>
                <a:cubicBezTo>
                  <a:pt x="261453" y="78865"/>
                  <a:pt x="33837" y="376043"/>
                  <a:pt x="33837" y="652168"/>
                </a:cubicBezTo>
                <a:lnTo>
                  <a:pt x="8798" y="594800"/>
                </a:lnTo>
                <a:cubicBezTo>
                  <a:pt x="8798" y="483797"/>
                  <a:pt x="25792" y="375009"/>
                  <a:pt x="57857" y="280743"/>
                </a:cubicBezTo>
                <a:cubicBezTo>
                  <a:pt x="131555" y="64084"/>
                  <a:pt x="272637" y="-42522"/>
                  <a:pt x="408514" y="15773"/>
                </a:cubicBezTo>
                <a:lnTo>
                  <a:pt x="408514" y="15772"/>
                </a:lnTo>
                <a:close/>
              </a:path>
              <a:path w="872244" h="653237" fill="none" extrusionOk="0">
                <a:moveTo>
                  <a:pt x="408514" y="15772"/>
                </a:moveTo>
                <a:cubicBezTo>
                  <a:pt x="261453" y="78865"/>
                  <a:pt x="20808" y="377112"/>
                  <a:pt x="20808" y="653237"/>
                </a:cubicBezTo>
                <a:cubicBezTo>
                  <a:pt x="-28755" y="653237"/>
                  <a:pt x="27231" y="649158"/>
                  <a:pt x="16308" y="631230"/>
                </a:cubicBezTo>
                <a:cubicBezTo>
                  <a:pt x="16308" y="302752"/>
                  <a:pt x="154472" y="38"/>
                  <a:pt x="334169" y="38"/>
                </a:cubicBezTo>
                <a:lnTo>
                  <a:pt x="482860" y="38"/>
                </a:lnTo>
                <a:cubicBezTo>
                  <a:pt x="631229" y="38"/>
                  <a:pt x="760807" y="183511"/>
                  <a:pt x="797899" y="446110"/>
                </a:cubicBezTo>
                <a:lnTo>
                  <a:pt x="872244" y="446110"/>
                </a:lnTo>
                <a:lnTo>
                  <a:pt x="733886" y="594800"/>
                </a:lnTo>
                <a:lnTo>
                  <a:pt x="574863" y="446110"/>
                </a:lnTo>
                <a:lnTo>
                  <a:pt x="649208" y="446110"/>
                </a:lnTo>
                <a:cubicBezTo>
                  <a:pt x="612116" y="183512"/>
                  <a:pt x="482538" y="38"/>
                  <a:pt x="334169" y="38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A5A3E9-02A9-400B-ABE2-21CA625AB07C}"/>
              </a:ext>
            </a:extLst>
          </p:cNvPr>
          <p:cNvGrpSpPr/>
          <p:nvPr/>
        </p:nvGrpSpPr>
        <p:grpSpPr>
          <a:xfrm>
            <a:off x="536870" y="1554002"/>
            <a:ext cx="927370" cy="1260043"/>
            <a:chOff x="3030205" y="1190185"/>
            <a:chExt cx="927370" cy="1260043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A21A53D7-A287-48DF-A66E-24EB30FB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059" y="1475764"/>
              <a:ext cx="122391" cy="974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B9F4FD73-6BF7-420C-B488-4C944662C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502" y="1475764"/>
              <a:ext cx="722689" cy="97446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ADAA1A75-618A-40B7-A2DD-44A3DC110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205" y="1190185"/>
              <a:ext cx="9273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projection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1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C59FA7-A62C-4D3D-ABA2-C04263C7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12073"/>
              </p:ext>
            </p:extLst>
          </p:nvPr>
        </p:nvGraphicFramePr>
        <p:xfrm>
          <a:off x="583636" y="915566"/>
          <a:ext cx="7976728" cy="309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454">
                  <a:extLst>
                    <a:ext uri="{9D8B030D-6E8A-4147-A177-3AD203B41FA5}">
                      <a16:colId xmlns:a16="http://schemas.microsoft.com/office/drawing/2014/main" val="3708798441"/>
                    </a:ext>
                  </a:extLst>
                </a:gridCol>
                <a:gridCol w="427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차수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3/5~3/9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개론 및 사용자 역할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3/12~3/16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생성 및 구성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3/19~3/23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데이터의 개념 및 무결성 제약조건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3/26~3/30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100" b="1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데이터의 개념 및 무결성 제약조건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4/2~4/6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SQL </a:t>
                      </a:r>
                      <a:r>
                        <a:rPr lang="ko-KR" altLang="en-US" sz="1400" b="1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4/9~4/13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SQL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endParaRPr lang="en-US" altLang="ko-KR" sz="1100" b="0" i="0" u="none" strike="noStrike">
                        <a:solidFill>
                          <a:srgbClr val="16120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4/16~4/20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중간평가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911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275606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특정 열</a:t>
            </a:r>
            <a:r>
              <a:rPr lang="en-US" altLang="ko-KR" sz="1400" b="0"/>
              <a:t>(</a:t>
            </a:r>
            <a:r>
              <a:rPr lang="ko-KR" altLang="en-US" sz="1400" b="0"/>
              <a:t>컬럼</a:t>
            </a:r>
            <a:r>
              <a:rPr lang="en-US" altLang="ko-KR" sz="1400" b="0"/>
              <a:t>)</a:t>
            </a:r>
            <a:r>
              <a:rPr lang="ko-KR" altLang="en-US" sz="1400" b="0"/>
              <a:t>들만 추출하는 연산 </a:t>
            </a:r>
            <a:r>
              <a:rPr lang="en-US" altLang="ko-KR" sz="1400" b="0"/>
              <a:t>(*</a:t>
            </a:r>
            <a:r>
              <a:rPr lang="ko-KR" altLang="en-US" sz="1400" b="0"/>
              <a:t>중복행이 발생할 수 있음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D226FC-48E8-4788-A7CD-DCA6649B77E3}"/>
              </a:ext>
            </a:extLst>
          </p:cNvPr>
          <p:cNvGrpSpPr/>
          <p:nvPr/>
        </p:nvGrpSpPr>
        <p:grpSpPr>
          <a:xfrm>
            <a:off x="1713181" y="1749268"/>
            <a:ext cx="5847528" cy="656597"/>
            <a:chOff x="1030215" y="5406536"/>
            <a:chExt cx="7090348" cy="5161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19A38C-EB89-42DF-9C51-BCEA36FF5CBD}"/>
                </a:ext>
              </a:extLst>
            </p:cNvPr>
            <p:cNvGrpSpPr/>
            <p:nvPr/>
          </p:nvGrpSpPr>
          <p:grpSpPr>
            <a:xfrm>
              <a:off x="1030215" y="5406536"/>
              <a:ext cx="7090348" cy="516105"/>
              <a:chOff x="469295" y="4866736"/>
              <a:chExt cx="3188352" cy="1199680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86FB1876-11C7-4147-A1BE-5E6448C42052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" name="모서리가 둥근 직사각형 173">
                <a:extLst>
                  <a:ext uri="{FF2B5EF4-FFF2-40B4-BE49-F238E27FC236}">
                    <a16:creationId xmlns:a16="http://schemas.microsoft.com/office/drawing/2014/main" id="{A7C688D7-8954-4C19-9768-2562DD6923D4}"/>
                  </a:ext>
                </a:extLst>
              </p:cNvPr>
              <p:cNvSpPr/>
              <p:nvPr/>
            </p:nvSpPr>
            <p:spPr>
              <a:xfrm rot="16200000">
                <a:off x="1513910" y="3922680"/>
                <a:ext cx="1099123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BB84DD-54A2-48F1-AAEB-65B6889B3F2D}"/>
                </a:ext>
              </a:extLst>
            </p:cNvPr>
            <p:cNvSpPr/>
            <p:nvPr/>
          </p:nvSpPr>
          <p:spPr>
            <a:xfrm>
              <a:off x="2594609" y="5506345"/>
              <a:ext cx="3961652" cy="241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상품실적 내 모든 상품을 조회하세요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BE51C9B-E58A-489F-AF51-85E2BE817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00" y="2430803"/>
            <a:ext cx="2577852" cy="245991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A3695D-E4A6-4876-A372-20F33520F6AD}"/>
              </a:ext>
            </a:extLst>
          </p:cNvPr>
          <p:cNvGrpSpPr/>
          <p:nvPr/>
        </p:nvGrpSpPr>
        <p:grpSpPr>
          <a:xfrm>
            <a:off x="536870" y="1554002"/>
            <a:ext cx="927370" cy="1260043"/>
            <a:chOff x="3030205" y="1190185"/>
            <a:chExt cx="927370" cy="1260043"/>
          </a:xfrm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4731DBCB-0D50-4EF1-9979-0442EB5C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059" y="1475764"/>
              <a:ext cx="122391" cy="974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E8C70AC8-A2F3-4A35-AF9C-958970944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502" y="1475764"/>
              <a:ext cx="722689" cy="97446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D69CEB89-1A41-45C9-9486-727CE0ACB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205" y="1190185"/>
              <a:ext cx="9273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MS PGothic" panose="020B0600070205080204" pitchFamily="34" charset="-128"/>
                  <a:ea typeface="HY울릉도M" panose="02030600000101010101" pitchFamily="18" charset="-127"/>
                </a:defRPr>
              </a:lvl9pPr>
            </a:lstStyle>
            <a:p>
              <a:pPr algn="l" eaLnBrk="1" hangingPunct="1"/>
              <a:r>
                <a:rPr lang="en-US" altLang="ko-KR" sz="120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projection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61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자신이 원하는 컬럼 정보를 조회하세요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4762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07458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집합연산자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합집합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UNION)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275606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2</a:t>
            </a:r>
            <a:r>
              <a:rPr lang="ko-KR" altLang="en-US" sz="1400" b="0"/>
              <a:t>개의 릴레이션을 합침</a:t>
            </a:r>
            <a:endParaRPr lang="ko-KR" altLang="en-US" sz="1400" b="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927ABF9-525D-476E-B876-825E17332B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0209" y="3230086"/>
          <a:ext cx="309683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9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4751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70293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703135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942020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D226FC-48E8-4788-A7CD-DCA6649B77E3}"/>
              </a:ext>
            </a:extLst>
          </p:cNvPr>
          <p:cNvGrpSpPr/>
          <p:nvPr/>
        </p:nvGrpSpPr>
        <p:grpSpPr>
          <a:xfrm>
            <a:off x="1713181" y="1749268"/>
            <a:ext cx="5847528" cy="656597"/>
            <a:chOff x="1030215" y="5406536"/>
            <a:chExt cx="7090348" cy="5161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19A38C-EB89-42DF-9C51-BCEA36FF5CBD}"/>
                </a:ext>
              </a:extLst>
            </p:cNvPr>
            <p:cNvGrpSpPr/>
            <p:nvPr/>
          </p:nvGrpSpPr>
          <p:grpSpPr>
            <a:xfrm>
              <a:off x="1030215" y="5406536"/>
              <a:ext cx="7090348" cy="516105"/>
              <a:chOff x="469295" y="4866736"/>
              <a:chExt cx="3188352" cy="1199680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86FB1876-11C7-4147-A1BE-5E6448C42052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" name="모서리가 둥근 직사각형 173">
                <a:extLst>
                  <a:ext uri="{FF2B5EF4-FFF2-40B4-BE49-F238E27FC236}">
                    <a16:creationId xmlns:a16="http://schemas.microsoft.com/office/drawing/2014/main" id="{A7C688D7-8954-4C19-9768-2562DD6923D4}"/>
                  </a:ext>
                </a:extLst>
              </p:cNvPr>
              <p:cNvSpPr/>
              <p:nvPr/>
            </p:nvSpPr>
            <p:spPr>
              <a:xfrm rot="16200000">
                <a:off x="1513910" y="3922680"/>
                <a:ext cx="1099123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BB84DD-54A2-48F1-AAEB-65B6889B3F2D}"/>
                </a:ext>
              </a:extLst>
            </p:cNvPr>
            <p:cNvSpPr/>
            <p:nvPr/>
          </p:nvSpPr>
          <p:spPr>
            <a:xfrm>
              <a:off x="2408026" y="5506345"/>
              <a:ext cx="4334844" cy="41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A01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지점과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A02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지점의 실적을 합치세요</a:t>
              </a: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(*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 수와 컬럼정보가 같아야한다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D6C3C4-9188-4D5F-A5CC-949497700E9D}"/>
              </a:ext>
            </a:extLst>
          </p:cNvPr>
          <p:cNvSpPr txBox="1"/>
          <p:nvPr/>
        </p:nvSpPr>
        <p:spPr>
          <a:xfrm>
            <a:off x="1331640" y="2828545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A01</a:t>
            </a:r>
            <a:r>
              <a:rPr lang="ko-KR" altLang="en-US" b="0"/>
              <a:t> 상품실적</a:t>
            </a:r>
            <a:endParaRPr lang="ko-KR" altLang="en-US" b="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3718B25-0893-48A2-9583-36652860BC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31260" y="3230086"/>
          <a:ext cx="309683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99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4751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70293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703135"/>
                  </a:ext>
                </a:extLst>
              </a:tr>
              <a:tr h="236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9420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9B4E115-9717-485A-AF14-9E965840DDB2}"/>
              </a:ext>
            </a:extLst>
          </p:cNvPr>
          <p:cNvSpPr txBox="1"/>
          <p:nvPr/>
        </p:nvSpPr>
        <p:spPr>
          <a:xfrm>
            <a:off x="4676804" y="2828545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A02</a:t>
            </a:r>
            <a:r>
              <a:rPr lang="ko-KR" altLang="en-US" b="0"/>
              <a:t>상품실적</a:t>
            </a:r>
            <a:endParaRPr lang="ko-KR" altLang="en-US" b="0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0899F07D-90CD-40B2-8B86-BEBF2DE3C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70" y="1867083"/>
            <a:ext cx="613120" cy="40447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6D11E2C0-DEDD-459A-AEC6-CA1481C3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70" y="2271555"/>
            <a:ext cx="613120" cy="289076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FF27DCF-4333-45D9-A7FF-09ABF9F7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70" y="2559465"/>
            <a:ext cx="613120" cy="289076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61BB21A7-63FA-46FF-91D3-105888CE4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62" y="1603651"/>
            <a:ext cx="59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union</a:t>
            </a:r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A53E62B6-A210-4C5D-9C06-D784A9AC4E74}"/>
              </a:ext>
            </a:extLst>
          </p:cNvPr>
          <p:cNvSpPr>
            <a:spLocks/>
          </p:cNvSpPr>
          <p:nvPr/>
        </p:nvSpPr>
        <p:spPr bwMode="auto">
          <a:xfrm>
            <a:off x="485373" y="1860089"/>
            <a:ext cx="137544" cy="700542"/>
          </a:xfrm>
          <a:prstGeom prst="leftBrace">
            <a:avLst>
              <a:gd name="adj1" fmla="val 42444"/>
              <a:gd name="adj2" fmla="val 5008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1" name="AutoShape 37">
            <a:extLst>
              <a:ext uri="{FF2B5EF4-FFF2-40B4-BE49-F238E27FC236}">
                <a16:creationId xmlns:a16="http://schemas.microsoft.com/office/drawing/2014/main" id="{6FED0331-CAEE-48A3-AD1E-212B78510BA1}"/>
              </a:ext>
            </a:extLst>
          </p:cNvPr>
          <p:cNvSpPr>
            <a:spLocks/>
          </p:cNvSpPr>
          <p:nvPr/>
        </p:nvSpPr>
        <p:spPr bwMode="auto">
          <a:xfrm>
            <a:off x="1265178" y="2264562"/>
            <a:ext cx="123556" cy="585145"/>
          </a:xfrm>
          <a:prstGeom prst="rightBrace">
            <a:avLst>
              <a:gd name="adj1" fmla="val 3946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" name="Text Box 42">
            <a:extLst>
              <a:ext uri="{FF2B5EF4-FFF2-40B4-BE49-F238E27FC236}">
                <a16:creationId xmlns:a16="http://schemas.microsoft.com/office/drawing/2014/main" id="{E9153959-FD22-4F49-BF4C-1879A8830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85" y="2095546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</a:p>
        </p:txBody>
      </p:sp>
      <p:sp>
        <p:nvSpPr>
          <p:cNvPr id="34" name="Text Box 47">
            <a:extLst>
              <a:ext uri="{FF2B5EF4-FFF2-40B4-BE49-F238E27FC236}">
                <a16:creationId xmlns:a16="http://schemas.microsoft.com/office/drawing/2014/main" id="{DC1ED56C-0811-48C8-AFA4-B4166D570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550" y="2448731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7598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관계대수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07458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집합연산자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합집합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UNION)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275606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2</a:t>
            </a:r>
            <a:r>
              <a:rPr lang="ko-KR" altLang="en-US" sz="1400" b="0"/>
              <a:t>개 릴레이션을 합침</a:t>
            </a:r>
            <a:endParaRPr lang="ko-KR" altLang="en-US" sz="1400" b="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D226FC-48E8-4788-A7CD-DCA6649B77E3}"/>
              </a:ext>
            </a:extLst>
          </p:cNvPr>
          <p:cNvGrpSpPr/>
          <p:nvPr/>
        </p:nvGrpSpPr>
        <p:grpSpPr>
          <a:xfrm>
            <a:off x="1713181" y="1749268"/>
            <a:ext cx="5847528" cy="656597"/>
            <a:chOff x="1030215" y="5406536"/>
            <a:chExt cx="7090348" cy="5161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19A38C-EB89-42DF-9C51-BCEA36FF5CBD}"/>
                </a:ext>
              </a:extLst>
            </p:cNvPr>
            <p:cNvGrpSpPr/>
            <p:nvPr/>
          </p:nvGrpSpPr>
          <p:grpSpPr>
            <a:xfrm>
              <a:off x="1030215" y="5406536"/>
              <a:ext cx="7090348" cy="516105"/>
              <a:chOff x="469295" y="4866736"/>
              <a:chExt cx="3188352" cy="1199680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86FB1876-11C7-4147-A1BE-5E6448C42052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2" name="모서리가 둥근 직사각형 173">
                <a:extLst>
                  <a:ext uri="{FF2B5EF4-FFF2-40B4-BE49-F238E27FC236}">
                    <a16:creationId xmlns:a16="http://schemas.microsoft.com/office/drawing/2014/main" id="{A7C688D7-8954-4C19-9768-2562DD6923D4}"/>
                  </a:ext>
                </a:extLst>
              </p:cNvPr>
              <p:cNvSpPr/>
              <p:nvPr/>
            </p:nvSpPr>
            <p:spPr>
              <a:xfrm rot="16200000">
                <a:off x="1513910" y="3922680"/>
                <a:ext cx="1099123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BB84DD-54A2-48F1-AAEB-65B6889B3F2D}"/>
                </a:ext>
              </a:extLst>
            </p:cNvPr>
            <p:cNvSpPr/>
            <p:nvPr/>
          </p:nvSpPr>
          <p:spPr>
            <a:xfrm>
              <a:off x="2408013" y="5506345"/>
              <a:ext cx="4334844" cy="41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예시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A01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지점과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A02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지점의 실적을 합치세요</a:t>
              </a: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(*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 수와 컬럼정보가 같아야한다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070C0"/>
                    </a:gs>
                    <a:gs pos="100000">
                      <a:srgbClr val="1F497D"/>
                    </a:gs>
                  </a:gsLst>
                  <a:lin ang="5400000" scaled="1"/>
                </a:gradFill>
                <a:effectLst>
                  <a:glow rad="63500">
                    <a:prstClr val="white">
                      <a:alpha val="80000"/>
                    </a:prstClr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CD8796-4719-44B5-B1A1-DF60D73EF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181" y="2441869"/>
            <a:ext cx="3282696" cy="2442440"/>
          </a:xfrm>
          <a:prstGeom prst="rect">
            <a:avLst/>
          </a:prstGeom>
        </p:spPr>
      </p:pic>
      <p:sp>
        <p:nvSpPr>
          <p:cNvPr id="27" name="Rectangle 13">
            <a:extLst>
              <a:ext uri="{FF2B5EF4-FFF2-40B4-BE49-F238E27FC236}">
                <a16:creationId xmlns:a16="http://schemas.microsoft.com/office/drawing/2014/main" id="{BE9C9D05-F5DE-4134-84D1-D7466902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70" y="1867083"/>
            <a:ext cx="613120" cy="40447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643E85F1-0752-45CC-B654-1F514327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70" y="2271555"/>
            <a:ext cx="613120" cy="289076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B4209187-59C0-45E8-89B6-1F5A63068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70" y="2559465"/>
            <a:ext cx="613120" cy="289076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6CF20DF1-E97E-46AC-8C67-CABD098CF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62" y="1603651"/>
            <a:ext cx="59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union</a:t>
            </a:r>
          </a:p>
        </p:txBody>
      </p:sp>
      <p:sp>
        <p:nvSpPr>
          <p:cNvPr id="31" name="AutoShape 36">
            <a:extLst>
              <a:ext uri="{FF2B5EF4-FFF2-40B4-BE49-F238E27FC236}">
                <a16:creationId xmlns:a16="http://schemas.microsoft.com/office/drawing/2014/main" id="{B277EF20-5A6E-40B9-8FCC-694241E52BB8}"/>
              </a:ext>
            </a:extLst>
          </p:cNvPr>
          <p:cNvSpPr>
            <a:spLocks/>
          </p:cNvSpPr>
          <p:nvPr/>
        </p:nvSpPr>
        <p:spPr bwMode="auto">
          <a:xfrm>
            <a:off x="485373" y="1860089"/>
            <a:ext cx="137544" cy="700542"/>
          </a:xfrm>
          <a:prstGeom prst="leftBrace">
            <a:avLst>
              <a:gd name="adj1" fmla="val 42444"/>
              <a:gd name="adj2" fmla="val 5008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" name="AutoShape 37">
            <a:extLst>
              <a:ext uri="{FF2B5EF4-FFF2-40B4-BE49-F238E27FC236}">
                <a16:creationId xmlns:a16="http://schemas.microsoft.com/office/drawing/2014/main" id="{96AEFB29-A79A-420F-A16F-60AD82BB324E}"/>
              </a:ext>
            </a:extLst>
          </p:cNvPr>
          <p:cNvSpPr>
            <a:spLocks/>
          </p:cNvSpPr>
          <p:nvPr/>
        </p:nvSpPr>
        <p:spPr bwMode="auto">
          <a:xfrm>
            <a:off x="1265178" y="2264562"/>
            <a:ext cx="123556" cy="585145"/>
          </a:xfrm>
          <a:prstGeom prst="rightBrace">
            <a:avLst>
              <a:gd name="adj1" fmla="val 3946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" name="Text Box 42">
            <a:extLst>
              <a:ext uri="{FF2B5EF4-FFF2-40B4-BE49-F238E27FC236}">
                <a16:creationId xmlns:a16="http://schemas.microsoft.com/office/drawing/2014/main" id="{77CFA803-DEB3-42BD-BD93-D8706A30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85" y="2095546"/>
            <a:ext cx="285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</a:p>
        </p:txBody>
      </p:sp>
      <p:sp>
        <p:nvSpPr>
          <p:cNvPr id="35" name="Text Box 47">
            <a:extLst>
              <a:ext uri="{FF2B5EF4-FFF2-40B4-BE49-F238E27FC236}">
                <a16:creationId xmlns:a16="http://schemas.microsoft.com/office/drawing/2014/main" id="{FB5F5842-A724-47D4-92D4-082F2C2A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550" y="2448731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HY울릉도M" panose="02030600000101010101" pitchFamily="18" charset="-127"/>
              </a:defRPr>
            </a:lvl9pPr>
          </a:lstStyle>
          <a:p>
            <a:pPr algn="l" eaLnBrk="1" hangingPunct="1"/>
            <a:r>
              <a:rPr lang="en-US" altLang="ko-KR"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</a:p>
        </p:txBody>
      </p:sp>
      <p:sp>
        <p:nvSpPr>
          <p:cNvPr id="23" name="별: 꼭짓점 6개 22">
            <a:extLst>
              <a:ext uri="{FF2B5EF4-FFF2-40B4-BE49-F238E27FC236}">
                <a16:creationId xmlns:a16="http://schemas.microsoft.com/office/drawing/2014/main" id="{10ACB373-2FC0-47AB-B92C-3B6602C72F4A}"/>
              </a:ext>
            </a:extLst>
          </p:cNvPr>
          <p:cNvSpPr/>
          <p:nvPr/>
        </p:nvSpPr>
        <p:spPr bwMode="auto">
          <a:xfrm>
            <a:off x="4844919" y="3163469"/>
            <a:ext cx="3960440" cy="1152128"/>
          </a:xfrm>
          <a:prstGeom prst="star6">
            <a:avLst/>
          </a:prstGeom>
          <a:solidFill>
            <a:srgbClr val="0B6C97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UNION ALL → 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중복제거 안함</a:t>
            </a:r>
            <a:endParaRPr lang="en-US" altLang="ko-KR" sz="100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>
              <a:solidFill>
                <a:schemeClr val="bg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UNION 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: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 중복제거 및 정렬 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(</a:t>
            </a:r>
            <a:r>
              <a:rPr lang="ko-KR" altLang="en-US" sz="1000">
                <a:solidFill>
                  <a:schemeClr val="bg1"/>
                </a:solidFill>
                <a:cs typeface="HY견고딕" pitchFamily="18" charset="-127"/>
              </a:rPr>
              <a:t>속도차이 발생</a:t>
            </a:r>
            <a:r>
              <a:rPr lang="en-US" altLang="ko-KR" sz="1000">
                <a:solidFill>
                  <a:schemeClr val="bg1"/>
                </a:solidFill>
                <a:cs typeface="HY견고딕" pitchFamily="18" charset="-127"/>
              </a:rPr>
              <a:t>)</a:t>
            </a:r>
            <a:endParaRPr kumimoji="1" lang="ko-KR" altLang="en-US" sz="1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7D4634-A0BE-4839-9F5B-882355DDF536}"/>
              </a:ext>
            </a:extLst>
          </p:cNvPr>
          <p:cNvSpPr/>
          <p:nvPr/>
        </p:nvSpPr>
        <p:spPr>
          <a:xfrm>
            <a:off x="5796062" y="4369780"/>
            <a:ext cx="2728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KOPO_CHANNEL_RESULT_A01</a:t>
            </a:r>
            <a:endParaRPr lang="en-US" altLang="ko-KR"/>
          </a:p>
          <a:p>
            <a:r>
              <a:rPr lang="en-US" altLang="ko-KR"/>
              <a:t>KOPO_CHANNEL_RESULT_A02</a:t>
            </a:r>
          </a:p>
          <a:p>
            <a:r>
              <a:rPr lang="en-US" altLang="ko-KR"/>
              <a:t>KOPO_CHANNEL_RESULT_A01_A02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1707654"/>
            <a:ext cx="8219988" cy="24482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KOPO_PRODUCT_VOLUME_A01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(A01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지역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KOPO_PRODUCT_VOLUME_A02 (A02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지역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테이블정보를 합친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REGIONID, PRODUCTGROUP, YEARWEEK, VOLUME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값을 조회하세요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6612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5793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구성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8F044CB-F3B6-4729-A6B3-EC16F71B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74003"/>
              </p:ext>
            </p:extLst>
          </p:nvPr>
        </p:nvGraphicFramePr>
        <p:xfrm>
          <a:off x="1547664" y="2239060"/>
          <a:ext cx="6552728" cy="242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97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399013">
                  <a:extLst>
                    <a:ext uri="{9D8B030D-6E8A-4147-A177-3AD203B41FA5}">
                      <a16:colId xmlns:a16="http://schemas.microsoft.com/office/drawing/2014/main" val="1880513366"/>
                    </a:ext>
                  </a:extLst>
                </a:gridCol>
                <a:gridCol w="1765909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481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48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786BF5-46BD-4DAD-8F79-68B7D2ADBBE7}"/>
              </a:ext>
            </a:extLst>
          </p:cNvPr>
          <p:cNvSpPr txBox="1"/>
          <p:nvPr/>
        </p:nvSpPr>
        <p:spPr>
          <a:xfrm>
            <a:off x="453420" y="1385807"/>
            <a:ext cx="836705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행과 컬럼</a:t>
            </a:r>
            <a:r>
              <a:rPr lang="en-US" altLang="ko-KR" sz="1400" b="0"/>
              <a:t>(</a:t>
            </a:r>
            <a:r>
              <a:rPr lang="ko-KR" altLang="en-US" sz="1400" b="0"/>
              <a:t>열</a:t>
            </a:r>
            <a:r>
              <a:rPr lang="en-US" altLang="ko-KR" sz="1400" b="0"/>
              <a:t>)</a:t>
            </a:r>
            <a:r>
              <a:rPr lang="ko-KR" altLang="en-US" sz="1400" b="0"/>
              <a:t>이 </a:t>
            </a:r>
            <a:r>
              <a:rPr lang="ko-KR" altLang="en-US" sz="1400" b="0" dirty="0"/>
              <a:t>있는 데이터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2832714B-41CD-49E3-A94E-539D04402B02}"/>
              </a:ext>
            </a:extLst>
          </p:cNvPr>
          <p:cNvSpPr/>
          <p:nvPr/>
        </p:nvSpPr>
        <p:spPr bwMode="auto">
          <a:xfrm rot="10800000">
            <a:off x="1115615" y="2898872"/>
            <a:ext cx="288032" cy="1761901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C74D8-D038-4B3F-8DFD-8136F3DB410D}"/>
              </a:ext>
            </a:extLst>
          </p:cNvPr>
          <p:cNvSpPr txBox="1"/>
          <p:nvPr/>
        </p:nvSpPr>
        <p:spPr>
          <a:xfrm>
            <a:off x="576852" y="361054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/>
              <a:t>행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201EB62-52B4-40A3-ADB9-035D932B1DD6}"/>
              </a:ext>
            </a:extLst>
          </p:cNvPr>
          <p:cNvSpPr/>
          <p:nvPr/>
        </p:nvSpPr>
        <p:spPr bwMode="auto">
          <a:xfrm rot="16200000">
            <a:off x="4763532" y="-935182"/>
            <a:ext cx="288032" cy="5886752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E0A22-4AAC-4858-8011-D2978B31BFFB}"/>
              </a:ext>
            </a:extLst>
          </p:cNvPr>
          <p:cNvSpPr txBox="1"/>
          <p:nvPr/>
        </p:nvSpPr>
        <p:spPr>
          <a:xfrm>
            <a:off x="4427984" y="166366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/>
              <a:t>컬럼</a:t>
            </a:r>
            <a:r>
              <a:rPr lang="en-US" altLang="ko-KR" sz="1600" b="0"/>
              <a:t>(</a:t>
            </a:r>
            <a:r>
              <a:rPr lang="ko-KR" altLang="en-US" sz="1600" b="0"/>
              <a:t>열</a:t>
            </a:r>
            <a:r>
              <a:rPr lang="en-US" altLang="ko-KR" sz="1600" b="0"/>
              <a:t>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34855"/>
              </p:ext>
            </p:extLst>
          </p:nvPr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테이블 목록 조회하기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리스트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OR {*}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TABS;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95B4056-81B3-4DA4-83FC-71E9BC82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0653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TABS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테이블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250E5651-BC70-4F96-84D1-76C70AD2CB0E}"/>
              </a:ext>
            </a:extLst>
          </p:cNvPr>
          <p:cNvSpPr/>
          <p:nvPr/>
        </p:nvSpPr>
        <p:spPr bwMode="auto">
          <a:xfrm>
            <a:off x="4067944" y="2059668"/>
            <a:ext cx="3986404" cy="1268754"/>
          </a:xfrm>
          <a:prstGeom prst="wedgeRectCallout">
            <a:avLst>
              <a:gd name="adj1" fmla="val -62257"/>
              <a:gd name="adj2" fmla="val 102354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*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테이블 구조 확인하는 방법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DECS {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테이블명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1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테이블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6F9B44F-88DE-46EE-90D2-E1C865BE4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923678"/>
            <a:ext cx="6732240" cy="18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94091"/>
              </p:ext>
            </p:extLst>
          </p:nvPr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조회하기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리스트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OR {*}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95B4056-81B3-4DA4-83FC-71E9BC82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60567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조회하기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REGIONID, PRODUCTGROUP, YEARWEEK, VOLUME</a:t>
                      </a: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KOPO_PRODUCT_VOLUME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데이터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250E5651-BC70-4F96-84D1-76C70AD2CB0E}"/>
              </a:ext>
            </a:extLst>
          </p:cNvPr>
          <p:cNvSpPr/>
          <p:nvPr/>
        </p:nvSpPr>
        <p:spPr bwMode="auto">
          <a:xfrm>
            <a:off x="3779912" y="2140919"/>
            <a:ext cx="3986404" cy="861662"/>
          </a:xfrm>
          <a:prstGeom prst="wedgeRectCallout">
            <a:avLst>
              <a:gd name="adj1" fmla="val -62257"/>
              <a:gd name="adj2" fmla="val 102354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줄 바뀔때 단어 떨어지면 에러남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들여쓰기 조심하기 </a:t>
            </a:r>
            <a:endParaRPr kumimoji="1" lang="ko-KR" altLang="en-US" sz="14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0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9350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데이터 조회하기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34D13B7-2D9F-4CAA-ADDF-DF6E7D9AE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614550"/>
            <a:ext cx="6238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C59FA7-A62C-4D3D-ABA2-C04263C79A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636" y="987574"/>
          <a:ext cx="7948804" cy="316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800">
                  <a:extLst>
                    <a:ext uri="{9D8B030D-6E8A-4147-A177-3AD203B41FA5}">
                      <a16:colId xmlns:a16="http://schemas.microsoft.com/office/drawing/2014/main" val="3708798441"/>
                    </a:ext>
                  </a:extLst>
                </a:gridCol>
                <a:gridCol w="425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차수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4/23~4/27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모델링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4/30~5/4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모델링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5/7~5/11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5/14~5/18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</a:t>
                      </a:r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동시성 제어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861717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5/21~5/25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보안과 관리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31780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5/28~6/1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 MaxGuage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399145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6/4~6/8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기말평가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0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6/11~6/15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실무에서 많이 사용하는 </a:t>
                      </a:r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b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DBLINK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실무형 예제 실습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190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에서 컬럼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PRODUCTGROUP, YEARWEEK, VOLUME 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컬럼만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조회하세요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579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93517"/>
              </p:ext>
            </p:extLst>
          </p:nvPr>
        </p:nvGraphicFramePr>
        <p:xfrm>
          <a:off x="410424" y="167947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Expression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이용하기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{Expression} AS {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REGIONID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95B4056-81B3-4DA4-83FC-71E9BC82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65755"/>
              </p:ext>
            </p:extLst>
          </p:nvPr>
        </p:nvGraphicFramePr>
        <p:xfrm>
          <a:off x="410424" y="337224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Expression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이용하기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'201701_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테스트배치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AS PLANID,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REGIONID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403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03019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Expression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250E5651-BC70-4F96-84D1-76C70AD2CB0E}"/>
              </a:ext>
            </a:extLst>
          </p:cNvPr>
          <p:cNvSpPr/>
          <p:nvPr/>
        </p:nvSpPr>
        <p:spPr bwMode="auto">
          <a:xfrm>
            <a:off x="3779912" y="2149328"/>
            <a:ext cx="3986404" cy="1222919"/>
          </a:xfrm>
          <a:prstGeom prst="wedgeRectCallout">
            <a:avLst>
              <a:gd name="adj1" fmla="val -69521"/>
              <a:gd name="adj2" fmla="val 91138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‘{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문자열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}’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OR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숫자 등 표현식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문자열 홑따옴표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표현 시 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‘’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두번 입력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컬럼 별칭 사용 시 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컬럼명 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AS ‘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별칭＇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03019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Expression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C5916C8-01A3-400C-93A9-8F4F4CBC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2" y="1635646"/>
            <a:ext cx="3246487" cy="28458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9E2725-3775-4707-8108-A41FE23E7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1635645"/>
            <a:ext cx="4652028" cy="28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Expression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맨 앞에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MeasureID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이름의 컬럼으로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“KOPO_D510”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값이 생성되도록 조회하세요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2EE05E-FFC5-4CA4-A9F9-DA921B78A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25" b="31652"/>
          <a:stretch/>
        </p:blipFill>
        <p:spPr>
          <a:xfrm>
            <a:off x="5477859" y="3867894"/>
            <a:ext cx="3281681" cy="7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905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45178"/>
              </p:ext>
            </p:extLst>
          </p:nvPr>
        </p:nvGraphicFramePr>
        <p:xfrm>
          <a:off x="410424" y="167947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값 제거하기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DISTINCT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95B4056-81B3-4DA4-83FC-71E9BC82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78483"/>
              </p:ext>
            </p:extLst>
          </p:nvPr>
        </p:nvGraphicFramePr>
        <p:xfrm>
          <a:off x="410424" y="337224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값 제거하기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DISTINCT REGIONID, PRODUCTGROUP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403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24540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중복된 값 제거하기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(DISTINCT)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250E5651-BC70-4F96-84D1-76C70AD2CB0E}"/>
              </a:ext>
            </a:extLst>
          </p:cNvPr>
          <p:cNvSpPr/>
          <p:nvPr/>
        </p:nvSpPr>
        <p:spPr bwMode="auto">
          <a:xfrm>
            <a:off x="3779912" y="2149329"/>
            <a:ext cx="3986404" cy="861662"/>
          </a:xfrm>
          <a:prstGeom prst="wedgeRectCallout">
            <a:avLst>
              <a:gd name="adj1" fmla="val -62257"/>
              <a:gd name="adj2" fmla="val 102354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‘{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문자열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}’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OR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숫자 등 표현식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문자열 홑따옴표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표현 시 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‘’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두번 입력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24540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중복된 값 제거하기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(DISTINCT)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1481354-11E7-4239-BAFA-900119D1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012" y="1320564"/>
            <a:ext cx="5133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상품군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(PRODUCTGROUP)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 대한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DISTINCT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구현 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컬럼이름을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 변경해보세요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3167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4632020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Expression /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중복제거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DISTINCT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2035371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LINK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설정</a:t>
              </a:r>
              <a:endParaRPr lang="ko-KR" altLang="en-US" sz="1600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7076"/>
              </p:ext>
            </p:extLst>
          </p:nvPr>
        </p:nvGraphicFramePr>
        <p:xfrm>
          <a:off x="410424" y="167947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 사용하기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리스트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95B4056-81B3-4DA4-83FC-71E9BC82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67945"/>
              </p:ext>
            </p:extLst>
          </p:nvPr>
        </p:nvGraphicFramePr>
        <p:xfrm>
          <a:off x="410424" y="3372248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 사용하기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REGIONID, PRODUCTGROUP, YEARWEEK, VOL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PRODUCTGROUP = 'ST0001’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 ‘st0001’ not selected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YEARWEEK &gt;= '201501'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403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64861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조건절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(WHERE)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BC8AFE16-740E-41B5-B775-1040BCB70D9F}"/>
              </a:ext>
            </a:extLst>
          </p:cNvPr>
          <p:cNvSpPr/>
          <p:nvPr/>
        </p:nvSpPr>
        <p:spPr bwMode="auto">
          <a:xfrm>
            <a:off x="3779912" y="2149329"/>
            <a:ext cx="3986404" cy="861662"/>
          </a:xfrm>
          <a:prstGeom prst="wedgeRectCallout">
            <a:avLst>
              <a:gd name="adj1" fmla="val -62257"/>
              <a:gd name="adj2" fmla="val 102354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문자는 홑 따옴표 사용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비교시 대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/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소문자 구분함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1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64861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조건절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(WHERE)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7B788B4-BA48-4550-A734-C4DCAFC4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366550"/>
            <a:ext cx="4248472" cy="33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6283559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릴레이션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은 행과 열이 있는 데이터 이다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10317170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스키마는 데이터베이스 구조와 제약조건에 관한 전반적인 명세를 기술한 정보이다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50" y="3331568"/>
                <a:ext cx="10196617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기본키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 내 중복허용 안함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/ </a:t>
                </a:r>
                <a:r>
                  <a:rPr lang="ko-KR" altLang="en-US" sz="1600" kern="0" dirty="0" err="1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외래키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다른 테이블의 기본키를 참조하는 속성</a:t>
                </a:r>
                <a:r>
                  <a:rPr lang="en-US" altLang="ko-KR" sz="1600" kern="0" dirty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8" name="그룹 106"/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66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8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2463247" y="4235135"/>
                <a:ext cx="7373334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무결성 제약조건 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도메인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개체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참조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대해서 기억한다</a:t>
                </a:r>
                <a:r>
                  <a:rPr lang="en-US" altLang="ko-KR" sz="1600" kern="0" dirty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0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ST0002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상품의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201515, 201516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년도 제품만 조회하세요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791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89148"/>
              </p:ext>
            </p:extLst>
          </p:nvPr>
        </p:nvGraphicFramePr>
        <p:xfrm>
          <a:off x="410424" y="1679472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산술연산자 사용하기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VOL,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 * 1.1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 WEIGHTED_VOL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PRODUCTGROUP = 'ST0001'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95B4056-81B3-4DA4-83FC-71E9BC82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41548"/>
              </p:ext>
            </p:extLst>
          </p:nvPr>
        </p:nvGraphicFramePr>
        <p:xfrm>
          <a:off x="395536" y="3372248"/>
          <a:ext cx="81628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868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산술연산자 사용하기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REGIONID, PRODUCTGROUP, YEARWEEK, VOL,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ROUND(VOL * 1.1, 0) AS WEIGHTED_VOL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PRODUCTGROUP = 'ST0001'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YEARWEEK &gt;= '201501'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403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9631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산술연산자 사용하기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A92F02-890B-4F62-BE44-7101AC5EB4BE}"/>
              </a:ext>
            </a:extLst>
          </p:cNvPr>
          <p:cNvSpPr/>
          <p:nvPr/>
        </p:nvSpPr>
        <p:spPr>
          <a:xfrm>
            <a:off x="2699792" y="1294443"/>
            <a:ext cx="6272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https://docs.oracle.com/cd/B19306_01/server.102/b14200/functions001.htm</a:t>
            </a:r>
          </a:p>
        </p:txBody>
      </p:sp>
    </p:spTree>
    <p:extLst>
      <p:ext uri="{BB962C8B-B14F-4D97-AF65-F5344CB8AC3E}">
        <p14:creationId xmlns:p14="http://schemas.microsoft.com/office/powerpoint/2010/main" val="22644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9631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산술연산자 사용하기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4CCCFBE-8327-47F7-A431-98EB7D0D3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491630"/>
            <a:ext cx="4522639" cy="31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7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064896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KOPO_PROMOTION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테이블에서 조회를 통해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PMAP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에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10%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할인된 가격을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ROUND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처리하여 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‘ PMAP10’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이라는 컬럼을 생성하세요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3314" y="987574"/>
            <a:ext cx="3977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0" dirty="0">
                <a:latin typeface="돋움" pitchFamily="50" charset="-127"/>
                <a:ea typeface="돋움" pitchFamily="50" charset="-127"/>
              </a:rPr>
              <a:t>SERVER 2 -&gt; 192.168.110.112     </a:t>
            </a:r>
          </a:p>
          <a:p>
            <a:pPr algn="ctr"/>
            <a:endParaRPr lang="en-US" altLang="ko-KR" sz="1800" b="0" dirty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1800" b="0" dirty="0">
                <a:latin typeface="돋움" pitchFamily="50" charset="-127"/>
                <a:ea typeface="돋움" pitchFamily="50" charset="-127"/>
              </a:rPr>
              <a:t>KOPO/KOPO</a:t>
            </a:r>
            <a:endParaRPr lang="ko-KR" altLang="en-US" sz="1800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62494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064896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KOPO_PROMOTION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PMAP/MAP_PRICE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비율을 구해서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PERCENT</a:t>
            </a: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컬럼을 생성하세요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6950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0258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 리스트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핵심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1A034B-DAB7-4ADC-89EA-7B180C963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46485"/>
              </p:ext>
            </p:extLst>
          </p:nvPr>
        </p:nvGraphicFramePr>
        <p:xfrm>
          <a:off x="827584" y="1410156"/>
          <a:ext cx="7848872" cy="3200400"/>
        </p:xfrm>
        <a:graphic>
          <a:graphicData uri="http://schemas.openxmlformats.org/drawingml/2006/table">
            <a:tbl>
              <a:tblPr/>
              <a:tblGrid>
                <a:gridCol w="236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500" b="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   </a:t>
                      </a:r>
                      <a:r>
                        <a:rPr lang="ko-KR" sz="1500" b="0" kern="10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5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0" kern="100">
                          <a:latin typeface="맑은 고딕"/>
                          <a:ea typeface="맑은 고딕"/>
                          <a:cs typeface="Times New Roman"/>
                        </a:rPr>
                        <a:t>비교 대상에서 같은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!= ,  &lt;&gt;</a:t>
                      </a:r>
                      <a:endParaRPr lang="ko-KR" sz="15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0" kern="100">
                          <a:latin typeface="맑은 고딕"/>
                          <a:ea typeface="맑은 고딕"/>
                          <a:cs typeface="Times New Roman"/>
                        </a:rPr>
                        <a:t>비교 대상에서 같지 않은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5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0" kern="100">
                          <a:latin typeface="맑은 고딕"/>
                          <a:ea typeface="맑은 고딕"/>
                          <a:cs typeface="Times New Roman"/>
                        </a:rPr>
                        <a:t>비교 대상에서 큰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5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0" kern="100">
                          <a:latin typeface="맑은 고딕"/>
                          <a:ea typeface="맑은 고딕"/>
                          <a:cs typeface="Times New Roman"/>
                        </a:rPr>
                        <a:t>비교 대상에서 크거나 같은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>
                          <a:latin typeface="맑은 고딕"/>
                          <a:ea typeface="맑은 고딕"/>
                          <a:cs typeface="Times New Roman"/>
                        </a:rPr>
                        <a:t>&lt; </a:t>
                      </a:r>
                      <a:endParaRPr lang="ko-KR" sz="15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비교 대상에서 작은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5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비교 대상에서 작거나 같은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rgbClr val="00B0F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BETWEEN a AND b</a:t>
                      </a:r>
                      <a:endParaRPr lang="ko-KR" sz="1500" b="1" kern="100" dirty="0">
                        <a:solidFill>
                          <a:srgbClr val="00B0F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 B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사이에 있는 범위 값을 </a:t>
                      </a:r>
                      <a:r>
                        <a:rPr lang="ko-KR" sz="1500" b="0" kern="100">
                          <a:latin typeface="맑은 고딕"/>
                          <a:ea typeface="맑은 고딕"/>
                          <a:cs typeface="Times New Roman"/>
                        </a:rPr>
                        <a:t>모두 검색</a:t>
                      </a:r>
                      <a:r>
                        <a:rPr lang="en-US" altLang="ko-KR" sz="1500" b="0" kern="100">
                          <a:latin typeface="맑은 고딕"/>
                          <a:ea typeface="맑은 고딕"/>
                          <a:cs typeface="Times New Roman"/>
                        </a:rPr>
                        <a:t> (A,B</a:t>
                      </a:r>
                      <a:r>
                        <a:rPr lang="ko-KR" altLang="en-US" sz="1500" b="0" kern="100">
                          <a:latin typeface="맑은 고딕"/>
                          <a:ea typeface="맑은 고딕"/>
                          <a:cs typeface="Times New Roman"/>
                        </a:rPr>
                        <a:t> 값 포함</a:t>
                      </a:r>
                      <a:r>
                        <a:rPr lang="en-US" altLang="ko-KR" sz="1500" b="0" kern="10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rgbClr val="00B0F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IN(</a:t>
                      </a:r>
                      <a:r>
                        <a:rPr lang="en-US" sz="1500" b="1" kern="100" dirty="0" err="1">
                          <a:solidFill>
                            <a:srgbClr val="00B0F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a,b,c</a:t>
                      </a:r>
                      <a:r>
                        <a:rPr lang="en-US" sz="1500" b="1" kern="100" dirty="0">
                          <a:solidFill>
                            <a:srgbClr val="00B0F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500" b="1" kern="100" dirty="0">
                        <a:solidFill>
                          <a:srgbClr val="00B0F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 C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인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rgbClr val="00B0F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LIKE</a:t>
                      </a:r>
                      <a:endParaRPr lang="ko-KR" sz="1500" b="1" kern="100">
                        <a:solidFill>
                          <a:srgbClr val="00B0F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특정 패턴을 가지고 있는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solidFill>
                            <a:srgbClr val="00B0F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IS NULL/ IS NOT NULL</a:t>
                      </a:r>
                      <a:endParaRPr lang="ko-KR" sz="1500" b="1" kern="100">
                        <a:solidFill>
                          <a:srgbClr val="00B0F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값을 검색</a:t>
                      </a: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 / Null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이 아닌 값을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>
                          <a:latin typeface="맑은 고딕"/>
                          <a:ea typeface="맑은 고딕"/>
                          <a:cs typeface="Times New Roman"/>
                        </a:rPr>
                        <a:t>A  AND  B</a:t>
                      </a:r>
                      <a:endParaRPr lang="ko-KR" sz="15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조건과</a:t>
                      </a: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조건을 모두 만족하는 값만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>
                          <a:latin typeface="맑은 고딕"/>
                          <a:ea typeface="맑은 고딕"/>
                          <a:cs typeface="Times New Roman"/>
                        </a:rPr>
                        <a:t>A  OR  B</a:t>
                      </a:r>
                      <a:endParaRPr lang="ko-KR" sz="15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조건이나</a:t>
                      </a: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조건 중 한가지라도 만족하는 값을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b="0" kern="100">
                          <a:latin typeface="맑은 고딕"/>
                          <a:ea typeface="맑은 고딕"/>
                          <a:cs typeface="Times New Roman"/>
                        </a:rPr>
                        <a:t>NOT  A</a:t>
                      </a:r>
                      <a:endParaRPr lang="ko-KR" sz="15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500" b="0" kern="100" dirty="0">
                          <a:latin typeface="맑은 고딕"/>
                          <a:ea typeface="맑은 고딕"/>
                          <a:cs typeface="Times New Roman"/>
                        </a:rPr>
                        <a:t>가 아닌 모든 조건을 검색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연산자를 활용하여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‘ST0001’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201544~201548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주차 실적만 조회하세요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125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40466"/>
              </p:ext>
            </p:extLst>
          </p:nvPr>
        </p:nvGraphicFramePr>
        <p:xfrm>
          <a:off x="410424" y="1679472"/>
          <a:ext cx="35855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AND (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조건 모두 만족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리스트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#1}</a:t>
                      </a:r>
                    </a:p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403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7307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(AND / OR)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80668A-643F-43D2-B6F1-57C9A809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39083"/>
              </p:ext>
            </p:extLst>
          </p:nvPr>
        </p:nvGraphicFramePr>
        <p:xfrm>
          <a:off x="4972892" y="1679472"/>
          <a:ext cx="35855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OR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조건 중 한가지만 만족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리스트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#1}</a:t>
                      </a:r>
                    </a:p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374222-D6C7-4DF4-930B-7EAD2679F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4316"/>
              </p:ext>
            </p:extLst>
          </p:nvPr>
        </p:nvGraphicFramePr>
        <p:xfrm>
          <a:off x="410424" y="3435846"/>
          <a:ext cx="35855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AND (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조건 모두 만족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REGIONID, PRODUCTGROUP, YEARWEEK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'ST0001'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YEARWEEK = '201544'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A6F895D-31C0-4727-96E0-3CEF8D212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03868"/>
              </p:ext>
            </p:extLst>
          </p:nvPr>
        </p:nvGraphicFramePr>
        <p:xfrm>
          <a:off x="4972892" y="3435846"/>
          <a:ext cx="35855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OR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조건 중 한가지만 만족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REGIONID, PRODUCTGROUP, YEARWEEK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'ST0001'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YEARWEEK = '201544'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37307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(AND / OR)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39A58CF-0103-4CCC-A2F4-62F901FF5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0" y="2041837"/>
            <a:ext cx="4134483" cy="244755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8E2577D-3716-4347-B593-3FCDFED44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894" y="2041837"/>
            <a:ext cx="3384376" cy="24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원격접속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/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데이터조회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http://13.209.33.89:4000/</a:t>
            </a:r>
          </a:p>
        </p:txBody>
      </p:sp>
    </p:spTree>
    <p:extLst>
      <p:ext uri="{BB962C8B-B14F-4D97-AF65-F5344CB8AC3E}">
        <p14:creationId xmlns:p14="http://schemas.microsoft.com/office/powerpoint/2010/main" val="18582273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2902A2-FAAE-4D36-A33B-AFEBD72D9DA3}"/>
              </a:ext>
            </a:extLst>
          </p:cNvPr>
          <p:cNvSpPr/>
          <p:nvPr/>
        </p:nvSpPr>
        <p:spPr>
          <a:xfrm>
            <a:off x="971600" y="20676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https://docs.google.com/forms/d/e/1FAIpQLSeYl0KM70XWhjnTIVLfqX5H5tp2V3jx2bwJMyZrTSeak2HZWw/viewform?usp=sf_link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960754-F1E0-4D6C-9925-2155E8AE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3416"/>
            <a:ext cx="33774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2166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21331"/>
              </p:ext>
            </p:extLst>
          </p:nvPr>
        </p:nvGraphicFramePr>
        <p:xfrm>
          <a:off x="410424" y="1679472"/>
          <a:ext cx="3585512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조건 입력받기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리스트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403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137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조건 입력 받아 출력하기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374222-D6C7-4DF4-930B-7EAD2679F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76359"/>
              </p:ext>
            </p:extLst>
          </p:nvPr>
        </p:nvGraphicFramePr>
        <p:xfrm>
          <a:off x="410424" y="3435846"/>
          <a:ext cx="35855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조건 입력받기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REGIONID, PRODUCTGROUP, YEARWEEK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&amp;PRODUCT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YEARWEEK = '201544'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4137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조건 입력 받아 출력하기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48CCA5D-0D33-4BCC-B6BC-9689DB54A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90" y="1707654"/>
            <a:ext cx="3467589" cy="250330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0CF97AA-DEC8-4092-B0E0-F41834C46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204" y="1563638"/>
            <a:ext cx="3240095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KOPO_PROMOTION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TARGETWEEK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컬럼에 대한 시작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종료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개의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사용자 변수를 입력 받아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201501, 201503</a:t>
            </a: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사이 데이터를 조회하세요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76744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85701"/>
              </p:ext>
            </p:extLst>
          </p:nvPr>
        </p:nvGraphicFramePr>
        <p:xfrm>
          <a:off x="410424" y="1679472"/>
          <a:ext cx="35855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정렬하기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리스트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조건절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 BY {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403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7695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374222-D6C7-4DF4-930B-7EAD2679F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64112"/>
              </p:ext>
            </p:extLst>
          </p:nvPr>
        </p:nvGraphicFramePr>
        <p:xfrm>
          <a:off x="410424" y="3435846"/>
          <a:ext cx="35855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정렬하기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REGIONID, PRODUCTGROUP, YEARWEEK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'ST0001'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YEARWEEK BETWEEN 201501 AND 201503</a:t>
                      </a:r>
                    </a:p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 BY YEARWEEK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57CEBBA-5247-4F93-BCB8-FD0C3E0872DA}"/>
              </a:ext>
            </a:extLst>
          </p:cNvPr>
          <p:cNvSpPr/>
          <p:nvPr/>
        </p:nvSpPr>
        <p:spPr bwMode="auto">
          <a:xfrm>
            <a:off x="4427984" y="2140919"/>
            <a:ext cx="3986404" cy="861662"/>
          </a:xfrm>
          <a:prstGeom prst="wedgeRectCallout">
            <a:avLst>
              <a:gd name="adj1" fmla="val -65889"/>
              <a:gd name="adj2" fmla="val 140381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기본 값은 오름차순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ASC[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오름차순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] / DESC [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내림차순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90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7695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39875C34-B0CB-4378-B863-B2DCFE5E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491630"/>
            <a:ext cx="4536504" cy="300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5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CCC53-B8C9-4F70-A6C9-D8BBC28CF7A1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KOPO_PRODUCT_VOLUME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테이블에서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지역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주차 오름차순 형태로  조회되게 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0921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조회하기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6D5855-7039-40C6-B551-6A33E3E8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01655"/>
              </p:ext>
            </p:extLst>
          </p:nvPr>
        </p:nvGraphicFramePr>
        <p:xfrm>
          <a:off x="410424" y="1679472"/>
          <a:ext cx="3585512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51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#1}</a:t>
                      </a:r>
                    </a:p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UNION ALL / INTERSECT / MINUS</a:t>
                      </a:r>
                    </a:p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#2}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A662AD-5F72-4063-B1B4-C197F717555A}"/>
              </a:ext>
            </a:extLst>
          </p:cNvPr>
          <p:cNvSpPr txBox="1"/>
          <p:nvPr/>
        </p:nvSpPr>
        <p:spPr>
          <a:xfrm>
            <a:off x="395536" y="134761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DF161-8CC9-4484-AC00-2D038482477A}"/>
              </a:ext>
            </a:extLst>
          </p:cNvPr>
          <p:cNvSpPr txBox="1"/>
          <p:nvPr/>
        </p:nvSpPr>
        <p:spPr>
          <a:xfrm>
            <a:off x="395536" y="30403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588441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집합 연산자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(UNION, INTERSECT, MINUS)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374222-D6C7-4DF4-930B-7EAD2679F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39448"/>
              </p:ext>
            </p:extLst>
          </p:nvPr>
        </p:nvGraphicFramePr>
        <p:xfrm>
          <a:off x="410424" y="3435846"/>
          <a:ext cx="286543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UNION (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합집합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'ST0001'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UNION (ALL)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'ST0002'</a:t>
                      </a:r>
                      <a:endParaRPr lang="en-US" altLang="ko-KR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57CEBBA-5247-4F93-BCB8-FD0C3E0872DA}"/>
              </a:ext>
            </a:extLst>
          </p:cNvPr>
          <p:cNvSpPr/>
          <p:nvPr/>
        </p:nvSpPr>
        <p:spPr bwMode="auto">
          <a:xfrm>
            <a:off x="4418269" y="1838096"/>
            <a:ext cx="3986404" cy="861662"/>
          </a:xfrm>
          <a:prstGeom prst="wedgeRectCallout">
            <a:avLst>
              <a:gd name="adj1" fmla="val -65889"/>
              <a:gd name="adj2" fmla="val 140381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기본 값은 오름차순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ASC[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오름차순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] / DESC [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내림차순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]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662313-0273-444E-B390-81E7A78C0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39504"/>
              </p:ext>
            </p:extLst>
          </p:nvPr>
        </p:nvGraphicFramePr>
        <p:xfrm>
          <a:off x="3347864" y="3435846"/>
          <a:ext cx="286543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INTERSECT (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교집합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YEARWEEK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'ST0001'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INTERSECT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YEARWEEK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6899D0-85D7-4226-8259-2ABB258E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75221"/>
              </p:ext>
            </p:extLst>
          </p:nvPr>
        </p:nvGraphicFramePr>
        <p:xfrm>
          <a:off x="6285304" y="3435846"/>
          <a:ext cx="286543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2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 MINUS (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차집합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YEARWEEK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'ST0001'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MINUS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YEARWEEK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PRODUCTGROUP = 'ST0002'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487553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오라클 서버에 접속할 수 있어야 한다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588574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SELECT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조건절을 활용하여 조회 할수 있는가</a:t>
              </a:r>
              <a:endParaRPr lang="ko-KR" altLang="en-US" sz="1600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7493882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조건절에서 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LIKE, IN, BETWEEN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 할 수 있어야 한다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1600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106"/>
          <p:cNvGrpSpPr/>
          <p:nvPr/>
        </p:nvGrpSpPr>
        <p:grpSpPr>
          <a:xfrm>
            <a:off x="645211" y="3442113"/>
            <a:ext cx="7959237" cy="527316"/>
            <a:chOff x="1049187" y="4115184"/>
            <a:chExt cx="11971129" cy="690279"/>
          </a:xfrm>
        </p:grpSpPr>
        <p:sp>
          <p:nvSpPr>
            <p:cNvPr id="63" name="직사각형 62"/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4" name="그룹 108"/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66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8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 bwMode="auto">
              <a:xfrm>
                <a:off x="1163065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2463247" y="4235135"/>
              <a:ext cx="6206409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NULL, NOT NULL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이해할 수 있어야 한다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106">
            <a:extLst>
              <a:ext uri="{FF2B5EF4-FFF2-40B4-BE49-F238E27FC236}">
                <a16:creationId xmlns:a16="http://schemas.microsoft.com/office/drawing/2014/main" id="{4B440A02-00D8-416D-804E-F3CD73EBAC1F}"/>
              </a:ext>
            </a:extLst>
          </p:cNvPr>
          <p:cNvGrpSpPr/>
          <p:nvPr/>
        </p:nvGrpSpPr>
        <p:grpSpPr>
          <a:xfrm>
            <a:off x="638081" y="4081560"/>
            <a:ext cx="7959237" cy="527316"/>
            <a:chOff x="1049187" y="4115184"/>
            <a:chExt cx="11971129" cy="69027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895D54C-00CF-4C12-B7AD-8ACDC4591E0E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7" name="그룹 108">
              <a:extLst>
                <a:ext uri="{FF2B5EF4-FFF2-40B4-BE49-F238E27FC236}">
                  <a16:creationId xmlns:a16="http://schemas.microsoft.com/office/drawing/2014/main" id="{A9133FF2-60BB-4E88-AB20-72F171DD23EA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49" name="그룹 73">
                <a:extLst>
                  <a:ext uri="{FF2B5EF4-FFF2-40B4-BE49-F238E27FC236}">
                    <a16:creationId xmlns:a16="http://schemas.microsoft.com/office/drawing/2014/main" id="{D3C1856D-9CB2-498F-A764-D62750379C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1" name="모서리가 둥근 직사각형 69">
                  <a:extLst>
                    <a:ext uri="{FF2B5EF4-FFF2-40B4-BE49-F238E27FC236}">
                      <a16:creationId xmlns:a16="http://schemas.microsoft.com/office/drawing/2014/main" id="{0BA2AE85-6429-493D-AF5E-E18993EF86D5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모서리가 둥근 직사각형 70">
                  <a:extLst>
                    <a:ext uri="{FF2B5EF4-FFF2-40B4-BE49-F238E27FC236}">
                      <a16:creationId xmlns:a16="http://schemas.microsoft.com/office/drawing/2014/main" id="{4B0B2EDA-58E3-4DBA-9BC8-61200C58E3EF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자유형 22">
                  <a:extLst>
                    <a:ext uri="{FF2B5EF4-FFF2-40B4-BE49-F238E27FC236}">
                      <a16:creationId xmlns:a16="http://schemas.microsoft.com/office/drawing/2014/main" id="{8B7F0E2D-F603-4B08-BE12-9CD6B62F716C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09DB4F-2EB6-442F-9160-BC0E1AADA253}"/>
                  </a:ext>
                </a:extLst>
              </p:cNvPr>
              <p:cNvSpPr txBox="1"/>
              <p:nvPr/>
            </p:nvSpPr>
            <p:spPr bwMode="auto">
              <a:xfrm>
                <a:off x="1163065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D831D79-8147-4E97-A29A-1CD00F6FD69A}"/>
                </a:ext>
              </a:extLst>
            </p:cNvPr>
            <p:cNvSpPr/>
            <p:nvPr/>
          </p:nvSpPr>
          <p:spPr>
            <a:xfrm>
              <a:off x="2463247" y="4235136"/>
              <a:ext cx="730341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ORDER BY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활용하여 결과를 정렬할 수 있어야 한다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ㅌ</a:t>
              </a:r>
              <a:endParaRPr lang="ko-KR" altLang="en-US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0050" y="1563638"/>
            <a:ext cx="6163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많이 사용하는 함수를 알아보겠습니다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6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16A6324-8CF6-49D8-9DAC-55371FA90E17}"/>
              </a:ext>
            </a:extLst>
          </p:cNvPr>
          <p:cNvSpPr txBox="1"/>
          <p:nvPr/>
        </p:nvSpPr>
        <p:spPr>
          <a:xfrm>
            <a:off x="539552" y="165869"/>
            <a:ext cx="7920880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bg1"/>
                </a:solidFill>
              </a:rPr>
              <a:t>테이블을 생성 한 후 데이터를 삽입하세요 </a:t>
            </a:r>
            <a:r>
              <a:rPr lang="en-US" altLang="ko-KR" sz="1800">
                <a:solidFill>
                  <a:schemeClr val="bg1"/>
                </a:solidFill>
              </a:rPr>
              <a:t>(KOPO_EVENT_INFO_FOREIGN ,KOPO_PRODUCT_VOLUME_FOREIGN)</a:t>
            </a:r>
          </a:p>
          <a:p>
            <a:r>
              <a:rPr lang="en-US" altLang="ko-KR" sz="1800">
                <a:solidFill>
                  <a:schemeClr val="bg1"/>
                </a:solidFill>
              </a:rPr>
              <a:t>* </a:t>
            </a:r>
            <a:r>
              <a:rPr lang="ko-KR" altLang="en-US" sz="1800">
                <a:solidFill>
                  <a:schemeClr val="bg1"/>
                </a:solidFill>
              </a:rPr>
              <a:t>단 행사정보 </a:t>
            </a:r>
            <a:r>
              <a:rPr lang="en-US" altLang="ko-KR" sz="1800">
                <a:solidFill>
                  <a:schemeClr val="bg1"/>
                </a:solidFill>
              </a:rPr>
              <a:t>KOPO_EVENT_INFO_FOREIGN </a:t>
            </a:r>
            <a:r>
              <a:rPr lang="ko-KR" altLang="en-US" sz="1800">
                <a:solidFill>
                  <a:schemeClr val="bg1"/>
                </a:solidFill>
              </a:rPr>
              <a:t>테이블을 먼저 생성</a:t>
            </a:r>
            <a:r>
              <a:rPr lang="en-US" altLang="ko-KR" sz="1800">
                <a:solidFill>
                  <a:schemeClr val="bg1"/>
                </a:solidFill>
              </a:rPr>
              <a:t>!!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320609-7E21-4DC5-846A-5EAF9D52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85844"/>
            <a:ext cx="8458200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BDEFE-1450-445B-A4CE-581A155832F4}"/>
              </a:ext>
            </a:extLst>
          </p:cNvPr>
          <p:cNvSpPr txBox="1"/>
          <p:nvPr/>
        </p:nvSpPr>
        <p:spPr>
          <a:xfrm>
            <a:off x="3752856" y="1287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ED8E9F-EBB2-431F-B0CB-AF540439C7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62582" y="1602494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2BCD2C-6EE4-4F0E-9776-BF2CC7E0AC81}"/>
              </a:ext>
            </a:extLst>
          </p:cNvPr>
          <p:cNvSpPr txBox="1"/>
          <p:nvPr/>
        </p:nvSpPr>
        <p:spPr>
          <a:xfrm>
            <a:off x="5593677" y="13772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E3DFA9-67CC-49E6-ABF1-C163CD0458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03403" y="1692412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21F7BB-AC69-48FC-B2EB-F4530B862DF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95257" y="1994324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812534-91B8-49D2-9C3B-0FA8DD54A22B}"/>
              </a:ext>
            </a:extLst>
          </p:cNvPr>
          <p:cNvSpPr txBox="1"/>
          <p:nvPr/>
        </p:nvSpPr>
        <p:spPr>
          <a:xfrm>
            <a:off x="4807401" y="158339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90895-705B-4060-88A1-261DD3347435}"/>
              </a:ext>
            </a:extLst>
          </p:cNvPr>
          <p:cNvSpPr txBox="1"/>
          <p:nvPr/>
        </p:nvSpPr>
        <p:spPr>
          <a:xfrm>
            <a:off x="6618565" y="168503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E4D3F8-FB17-408E-8148-B7F7FFC145B9}"/>
              </a:ext>
            </a:extLst>
          </p:cNvPr>
          <p:cNvSpPr/>
          <p:nvPr/>
        </p:nvSpPr>
        <p:spPr>
          <a:xfrm>
            <a:off x="9194978" y="1203598"/>
            <a:ext cx="6012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 create table kopo_event_info_foreign(</a:t>
            </a:r>
          </a:p>
          <a:p>
            <a:r>
              <a:rPr lang="ko-KR" altLang="en-US"/>
              <a:t> eventid varchar2(20),</a:t>
            </a:r>
          </a:p>
          <a:p>
            <a:r>
              <a:rPr lang="ko-KR" altLang="en-US"/>
              <a:t> eventperiod varchar2(20),</a:t>
            </a:r>
          </a:p>
          <a:p>
            <a:r>
              <a:rPr lang="ko-KR" altLang="en-US"/>
              <a:t> PROMOTION_RATIO NUMBER,</a:t>
            </a:r>
          </a:p>
          <a:p>
            <a:r>
              <a:rPr lang="ko-KR" altLang="en-US"/>
              <a:t> constraint pk_kopo_event_info_foreign primary key(eventid))</a:t>
            </a:r>
          </a:p>
          <a:p>
            <a:endParaRPr lang="ko-KR" altLang="en-US"/>
          </a:p>
          <a:p>
            <a:r>
              <a:rPr lang="ko-KR" altLang="en-US"/>
              <a:t> create TABLE KOPO_PRODUCT_VOLUME_FOREIGN(</a:t>
            </a:r>
          </a:p>
          <a:p>
            <a:r>
              <a:rPr lang="ko-KR" altLang="en-US"/>
              <a:t> REGIONID VARCHAR2(20),</a:t>
            </a:r>
          </a:p>
          <a:p>
            <a:r>
              <a:rPr lang="ko-KR" altLang="en-US"/>
              <a:t> PRODUCTGROUP VARCHAR2(20),</a:t>
            </a:r>
          </a:p>
          <a:p>
            <a:r>
              <a:rPr lang="ko-KR" altLang="en-US"/>
              <a:t> YEARWEEK VARCHAR2(8),</a:t>
            </a:r>
          </a:p>
          <a:p>
            <a:r>
              <a:rPr lang="ko-KR" altLang="en-US"/>
              <a:t> VOLUME NUMBER NOT NULL,</a:t>
            </a:r>
          </a:p>
          <a:p>
            <a:r>
              <a:rPr lang="ko-KR" altLang="en-US"/>
              <a:t> EVENTID VARCHAR2(20),</a:t>
            </a:r>
          </a:p>
          <a:p>
            <a:r>
              <a:rPr lang="ko-KR" altLang="en-US"/>
              <a:t> constraint pk_kopo_product_volume_foreign primary key(REGIONID, PRODUCTGROUP, YEARWEEK),</a:t>
            </a:r>
          </a:p>
          <a:p>
            <a:r>
              <a:rPr lang="ko-KR" altLang="en-US"/>
              <a:t> constraint fk_kopo_product_volume_foreign foreign key(eventid) references kopo_event_info_foreign(eventid) 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3C213-2531-4C03-8506-9742DCE0FC65}"/>
              </a:ext>
            </a:extLst>
          </p:cNvPr>
          <p:cNvSpPr/>
          <p:nvPr/>
        </p:nvSpPr>
        <p:spPr>
          <a:xfrm>
            <a:off x="0" y="5423229"/>
            <a:ext cx="6012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alter table kopo_product_volume_foreign enable constraint fk_kopo_product_volume_foreign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2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4203512" y="1314087"/>
            <a:ext cx="4753087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부모 테이블에 </a:t>
            </a:r>
            <a:r>
              <a:rPr lang="en-US" altLang="ko-KR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EVENT </a:t>
            </a: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정보 없는데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 테이블에 삽입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BC72A-547C-40D0-98CA-44C17D8DE4AB}"/>
              </a:ext>
            </a:extLst>
          </p:cNvPr>
          <p:cNvSpPr txBox="1"/>
          <p:nvPr/>
        </p:nvSpPr>
        <p:spPr>
          <a:xfrm>
            <a:off x="695817" y="2989616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삽입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8C605-9F01-40C0-BA78-859207B762A3}"/>
              </a:ext>
            </a:extLst>
          </p:cNvPr>
          <p:cNvSpPr txBox="1"/>
          <p:nvPr/>
        </p:nvSpPr>
        <p:spPr>
          <a:xfrm>
            <a:off x="638070" y="3342619"/>
            <a:ext cx="3037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INSERT INTO </a:t>
            </a:r>
            <a:r>
              <a:rPr lang="ko-KR" altLang="en-US" sz="1600" b="0"/>
              <a:t>테이블명</a:t>
            </a:r>
            <a:endParaRPr lang="en-US" altLang="ko-KR" sz="1600" b="0"/>
          </a:p>
          <a:p>
            <a:r>
              <a:rPr lang="en-US" altLang="ko-KR" sz="1600" b="0"/>
              <a:t>VALUES (‘</a:t>
            </a:r>
            <a:r>
              <a:rPr lang="ko-KR" altLang="en-US" sz="1600" b="0"/>
              <a:t>문자</a:t>
            </a:r>
            <a:r>
              <a:rPr lang="en-US" altLang="ko-KR" sz="1600" b="0"/>
              <a:t>’, </a:t>
            </a:r>
            <a:r>
              <a:rPr lang="ko-KR" altLang="en-US" sz="1600" b="0"/>
              <a:t>숫자</a:t>
            </a:r>
            <a:r>
              <a:rPr lang="en-US" altLang="ko-KR" sz="1600" b="0"/>
              <a:t>, ‘</a:t>
            </a:r>
            <a:r>
              <a:rPr lang="ko-KR" altLang="en-US" sz="1600" b="0"/>
              <a:t>문자</a:t>
            </a:r>
            <a:r>
              <a:rPr lang="en-US" altLang="ko-KR" sz="1600" b="0"/>
              <a:t>2’,…)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A6B56-3801-4283-9A1D-A71AE1664BF9}"/>
              </a:ext>
            </a:extLst>
          </p:cNvPr>
          <p:cNvSpPr txBox="1"/>
          <p:nvPr/>
        </p:nvSpPr>
        <p:spPr>
          <a:xfrm>
            <a:off x="1536445" y="12411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6B0F58B-C4E0-426C-947B-EAE1FE544B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6171" y="1556292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07AE84-5909-4F62-A957-109477718214}"/>
              </a:ext>
            </a:extLst>
          </p:cNvPr>
          <p:cNvSpPr txBox="1"/>
          <p:nvPr/>
        </p:nvSpPr>
        <p:spPr>
          <a:xfrm>
            <a:off x="3377266" y="1331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4073173-FA1B-45A8-815E-2F1A048DF8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86992" y="1646210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B59E4A-5373-46D9-9E77-F8C72C32EAB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78846" y="1948122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BF2B71-7E25-4F73-9F81-92DADA950E97}"/>
              </a:ext>
            </a:extLst>
          </p:cNvPr>
          <p:cNvSpPr txBox="1"/>
          <p:nvPr/>
        </p:nvSpPr>
        <p:spPr>
          <a:xfrm>
            <a:off x="2590990" y="153719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4F270-9820-4DDB-B1EC-70D139EC3566}"/>
              </a:ext>
            </a:extLst>
          </p:cNvPr>
          <p:cNvSpPr txBox="1"/>
          <p:nvPr/>
        </p:nvSpPr>
        <p:spPr>
          <a:xfrm>
            <a:off x="4402154" y="163882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2DC64C-7D8E-4156-B0DB-E963D8DF9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2" y="4074799"/>
            <a:ext cx="4572000" cy="7847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B676A4-C180-4C00-AB9E-AD8AB0202C51}"/>
              </a:ext>
            </a:extLst>
          </p:cNvPr>
          <p:cNvSpPr/>
          <p:nvPr/>
        </p:nvSpPr>
        <p:spPr>
          <a:xfrm>
            <a:off x="9324528" y="3143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 -- 참조 무결성 예제: (부모키가 없는 경우)</a:t>
            </a:r>
          </a:p>
          <a:p>
            <a:r>
              <a:rPr lang="ko-KR" altLang="en-US"/>
              <a:t> insert into kopo_product_volume_foreign</a:t>
            </a:r>
          </a:p>
          <a:p>
            <a:r>
              <a:rPr lang="ko-KR" altLang="en-US"/>
              <a:t> values ('A01','ST00002','201501',50,'EVTEST')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ED26CD-BDFF-4DC9-B8C3-82A9265497D7}"/>
              </a:ext>
            </a:extLst>
          </p:cNvPr>
          <p:cNvSpPr txBox="1"/>
          <p:nvPr/>
        </p:nvSpPr>
        <p:spPr>
          <a:xfrm>
            <a:off x="5493760" y="3813220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삭입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C99718-57A8-42B3-83B2-532191C05D36}"/>
              </a:ext>
            </a:extLst>
          </p:cNvPr>
          <p:cNvSpPr txBox="1"/>
          <p:nvPr/>
        </p:nvSpPr>
        <p:spPr>
          <a:xfrm>
            <a:off x="5436013" y="4166223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 INSERT INTO {</a:t>
            </a:r>
            <a:r>
              <a:rPr lang="ko-KR" altLang="en-US" sz="1600" b="0"/>
              <a:t>테이블명</a:t>
            </a:r>
            <a:r>
              <a:rPr lang="en-US" altLang="ko-KR" sz="1600" b="0"/>
              <a:t>}</a:t>
            </a:r>
          </a:p>
          <a:p>
            <a:r>
              <a:rPr lang="en-US" altLang="ko-KR" sz="1600" b="0"/>
              <a:t>VALUES (‘…’,’…)</a:t>
            </a:r>
          </a:p>
        </p:txBody>
      </p:sp>
    </p:spTree>
    <p:extLst>
      <p:ext uri="{BB962C8B-B14F-4D97-AF65-F5344CB8AC3E}">
        <p14:creationId xmlns:p14="http://schemas.microsoft.com/office/powerpoint/2010/main" val="16408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3347864" y="1619938"/>
            <a:ext cx="5697895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자식테이블에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이벤트 정보가 있는데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부모테이블 지우려고 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B8BE04-BF5A-4D91-A580-40E8026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1" y="4008386"/>
            <a:ext cx="4305300" cy="609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243C6D-BF38-4163-A6FF-CC2A53E8A6BB}"/>
              </a:ext>
            </a:extLst>
          </p:cNvPr>
          <p:cNvSpPr/>
          <p:nvPr/>
        </p:nvSpPr>
        <p:spPr>
          <a:xfrm>
            <a:off x="9396536" y="32003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 -- 참조 무결성 예제: (자식이 있는데 지우려고 시도하는경우)</a:t>
            </a:r>
          </a:p>
          <a:p>
            <a:r>
              <a:rPr lang="ko-KR" altLang="en-US"/>
              <a:t>DELETE FROM KOPO_EVENT_INFO_FOREIGN</a:t>
            </a:r>
          </a:p>
          <a:p>
            <a:r>
              <a:rPr lang="ko-KR" altLang="en-US"/>
              <a:t>WHERE EVENTID = 'EV00001'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6D4CE-2FEE-4594-B5C3-B152E76BB834}"/>
              </a:ext>
            </a:extLst>
          </p:cNvPr>
          <p:cNvSpPr txBox="1"/>
          <p:nvPr/>
        </p:nvSpPr>
        <p:spPr>
          <a:xfrm>
            <a:off x="317197" y="17739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행사정보</a:t>
            </a:r>
            <a:endParaRPr lang="ko-KR" altLang="en-US" sz="1400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636DCE-1AAC-4749-9B72-F306C8B4F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6923" y="2089096"/>
          <a:ext cx="932675" cy="87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행사기간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3C281A-EAAF-4BA5-AEE2-B3D7B8C91A09}"/>
              </a:ext>
            </a:extLst>
          </p:cNvPr>
          <p:cNvSpPr txBox="1"/>
          <p:nvPr/>
        </p:nvSpPr>
        <p:spPr>
          <a:xfrm>
            <a:off x="2158018" y="18638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상품실적</a:t>
            </a:r>
            <a:endParaRPr lang="ko-KR" altLang="en-US" sz="1400" b="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72FB9B-97D0-4C9F-9620-555F95422D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7744" y="2179014"/>
          <a:ext cx="932675" cy="123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</a:tblGrid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200">
                          <a:solidFill>
                            <a:srgbClr val="FFFF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200">
                        <a:solidFill>
                          <a:srgbClr val="FFFF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009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24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행사번호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ABE40B-937F-4B80-87AD-6A117BBD77D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59598" y="2480926"/>
            <a:ext cx="908146" cy="815973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02A343-7B49-46EC-8D03-DEFD87D7CD5E}"/>
              </a:ext>
            </a:extLst>
          </p:cNvPr>
          <p:cNvSpPr txBox="1"/>
          <p:nvPr/>
        </p:nvSpPr>
        <p:spPr>
          <a:xfrm>
            <a:off x="1371742" y="206999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7B213-CC98-4DF8-B7D6-F0F135559979}"/>
              </a:ext>
            </a:extLst>
          </p:cNvPr>
          <p:cNvSpPr txBox="1"/>
          <p:nvPr/>
        </p:nvSpPr>
        <p:spPr>
          <a:xfrm>
            <a:off x="3182906" y="217163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(</a:t>
            </a:r>
            <a:r>
              <a:rPr lang="ko-KR" altLang="en-US" b="0"/>
              <a:t>기본키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15B5A-1A23-4476-A7AD-0768325B1F5A}"/>
              </a:ext>
            </a:extLst>
          </p:cNvPr>
          <p:cNvSpPr txBox="1"/>
          <p:nvPr/>
        </p:nvSpPr>
        <p:spPr>
          <a:xfrm>
            <a:off x="5133803" y="3871972"/>
            <a:ext cx="246239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0"/>
              <a:t>데이터 삭제 방법 </a:t>
            </a:r>
            <a:r>
              <a:rPr lang="en-US" altLang="ko-KR" sz="1400" b="0"/>
              <a:t>(</a:t>
            </a:r>
            <a:r>
              <a:rPr lang="ko-KR" altLang="en-US" sz="1400" b="0"/>
              <a:t>기본</a:t>
            </a:r>
            <a:r>
              <a:rPr lang="en-US" altLang="ko-KR" sz="1400" b="0"/>
              <a:t>)</a:t>
            </a:r>
            <a:endParaRPr lang="ko-KR" altLang="en-US" sz="1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71826-420D-4D0D-98F0-C10E1ACB4DF5}"/>
              </a:ext>
            </a:extLst>
          </p:cNvPr>
          <p:cNvSpPr txBox="1"/>
          <p:nvPr/>
        </p:nvSpPr>
        <p:spPr>
          <a:xfrm>
            <a:off x="5076056" y="4224975"/>
            <a:ext cx="251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DELETE</a:t>
            </a:r>
            <a:r>
              <a:rPr lang="ko-KR" altLang="en-US" sz="1600" b="0"/>
              <a:t> </a:t>
            </a:r>
            <a:r>
              <a:rPr lang="en-US" altLang="ko-KR" sz="1600" b="0"/>
              <a:t>FROM</a:t>
            </a:r>
            <a:r>
              <a:rPr lang="ko-KR" altLang="en-US" sz="1600" b="0"/>
              <a:t> </a:t>
            </a:r>
            <a:r>
              <a:rPr lang="en-US" altLang="ko-KR" sz="1600" b="0"/>
              <a:t>{</a:t>
            </a:r>
            <a:r>
              <a:rPr lang="ko-KR" altLang="en-US" sz="1600" b="0"/>
              <a:t>테이블명</a:t>
            </a:r>
            <a:r>
              <a:rPr lang="en-US" altLang="ko-KR" sz="1600" b="0"/>
              <a:t>}</a:t>
            </a:r>
          </a:p>
          <a:p>
            <a:r>
              <a:rPr lang="en-US" altLang="ko-KR" sz="1600" b="0"/>
              <a:t>WHERE </a:t>
            </a:r>
            <a:r>
              <a:rPr lang="ko-KR" altLang="en-US" sz="1600" b="0"/>
              <a:t>조건절</a:t>
            </a:r>
            <a:endParaRPr lang="en-US" altLang="ko-KR" sz="1600" b="0"/>
          </a:p>
        </p:txBody>
      </p:sp>
    </p:spTree>
    <p:extLst>
      <p:ext uri="{BB962C8B-B14F-4D97-AF65-F5344CB8AC3E}">
        <p14:creationId xmlns:p14="http://schemas.microsoft.com/office/powerpoint/2010/main" val="3919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무결성 제약조건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1048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무결성 제약조건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참조 무결성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E2E657-F22A-4FB7-BB3D-D2316BF776B5}"/>
              </a:ext>
            </a:extLst>
          </p:cNvPr>
          <p:cNvSpPr txBox="1"/>
          <p:nvPr/>
        </p:nvSpPr>
        <p:spPr>
          <a:xfrm>
            <a:off x="395536" y="1851670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RESTRICTED:</a:t>
            </a:r>
            <a:r>
              <a:rPr lang="ko-KR" altLang="en-US" sz="1800" b="0"/>
              <a:t> 삭제작업 중지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CASCADE:</a:t>
            </a:r>
            <a:r>
              <a:rPr lang="ko-KR" altLang="en-US" sz="1800" b="0"/>
              <a:t> 연쇄삭제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NULL </a:t>
            </a:r>
            <a:r>
              <a:rPr lang="ko-KR" altLang="en-US" sz="1800" b="0"/>
              <a:t>값 설정</a:t>
            </a:r>
            <a:endParaRPr lang="ko-KR" altLang="en-US" sz="1800" b="0" dirty="0"/>
          </a:p>
        </p:txBody>
      </p: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EC4C95ED-877B-4E65-BC78-0BAC70680088}"/>
              </a:ext>
            </a:extLst>
          </p:cNvPr>
          <p:cNvSpPr/>
          <p:nvPr/>
        </p:nvSpPr>
        <p:spPr bwMode="auto">
          <a:xfrm>
            <a:off x="3347864" y="1923678"/>
            <a:ext cx="5697895" cy="1903623"/>
          </a:xfrm>
          <a:prstGeom prst="star7">
            <a:avLst/>
          </a:prstGeom>
          <a:solidFill>
            <a:srgbClr val="FFC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자식테이블에 </a:t>
            </a:r>
            <a:endParaRPr lang="en-US" altLang="ko-KR" sz="18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이벤트 정보가 있는데</a:t>
            </a:r>
            <a:endParaRPr kumimoji="1" lang="en-US" altLang="ko-KR" sz="18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8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부모테이블 지우려고 시도함</a:t>
            </a:r>
            <a:endParaRPr kumimoji="1" lang="ko-KR" altLang="en-US" sz="18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31AD5-CA43-4E73-B615-61D4A4C0EA8E}"/>
              </a:ext>
            </a:extLst>
          </p:cNvPr>
          <p:cNvSpPr txBox="1"/>
          <p:nvPr/>
        </p:nvSpPr>
        <p:spPr>
          <a:xfrm>
            <a:off x="268844" y="3413342"/>
            <a:ext cx="2876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800" b="0"/>
              <a:t>RESTRICT → </a:t>
            </a:r>
            <a:r>
              <a:rPr lang="ko-KR" altLang="en-US" sz="1800" b="0"/>
              <a:t>기본설정임</a:t>
            </a:r>
            <a:endParaRPr lang="en-US" altLang="ko-KR" sz="1800" b="0"/>
          </a:p>
          <a:p>
            <a:pPr marL="171450" indent="-171450">
              <a:buFontTx/>
              <a:buChar char="-"/>
            </a:pPr>
            <a:r>
              <a:rPr lang="en-US" altLang="ko-KR" sz="1800" b="0"/>
              <a:t>ON DELETE CASCADE</a:t>
            </a:r>
          </a:p>
          <a:p>
            <a:pPr marL="171450" indent="-171450">
              <a:buFontTx/>
              <a:buChar char="-"/>
            </a:pPr>
            <a:r>
              <a:rPr lang="en-US" altLang="ko-KR" sz="1800" b="0"/>
              <a:t>ON</a:t>
            </a:r>
            <a:r>
              <a:rPr lang="ko-KR" altLang="en-US" sz="1800" b="0"/>
              <a:t> </a:t>
            </a:r>
            <a:r>
              <a:rPr lang="en-US" altLang="ko-KR" sz="1800" b="0"/>
              <a:t>DELETE</a:t>
            </a:r>
            <a:r>
              <a:rPr lang="ko-KR" altLang="en-US" sz="1800" b="0"/>
              <a:t> </a:t>
            </a:r>
            <a:r>
              <a:rPr lang="en-US" altLang="ko-KR" sz="1800" b="0"/>
              <a:t>SET</a:t>
            </a:r>
            <a:r>
              <a:rPr lang="ko-KR" altLang="en-US" sz="1800" b="0"/>
              <a:t> </a:t>
            </a:r>
            <a:r>
              <a:rPr lang="en-US" altLang="ko-KR" sz="1800" b="0"/>
              <a:t>NULL</a:t>
            </a:r>
            <a:endParaRPr lang="ko-KR" altLang="en-US" sz="1800" b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03F275-A871-47DF-B603-5E4E56CB51A3}"/>
              </a:ext>
            </a:extLst>
          </p:cNvPr>
          <p:cNvSpPr/>
          <p:nvPr/>
        </p:nvSpPr>
        <p:spPr>
          <a:xfrm>
            <a:off x="9396536" y="225240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ALTER TABLE KOPO_PRODUCT_VOLUME_FOREIGN</a:t>
            </a:r>
          </a:p>
          <a:p>
            <a:r>
              <a:rPr lang="ko-KR" altLang="en-US"/>
              <a:t>    DROP CONSTRAINT fk_kopo_product_volume_foreign;</a:t>
            </a:r>
          </a:p>
          <a:p>
            <a:endParaRPr lang="ko-KR" altLang="en-US"/>
          </a:p>
          <a:p>
            <a:r>
              <a:rPr lang="ko-KR" altLang="en-US"/>
              <a:t>ALTER TABLE KOPO_PRODUCT_VOLUME_FOREIGN</a:t>
            </a:r>
          </a:p>
          <a:p>
            <a:r>
              <a:rPr lang="ko-KR" altLang="en-US"/>
              <a:t>    ADD CONSTRAINT  fk_kopo_product_volume_foreign  FOREIGN KEY(EVENTID)     </a:t>
            </a:r>
          </a:p>
          <a:p>
            <a:r>
              <a:rPr lang="ko-KR" altLang="en-US"/>
              <a:t>    REFERENCES KOPO_EVENT_INFO_FOREIGN (EVENTID) on delete cascade;</a:t>
            </a:r>
          </a:p>
        </p:txBody>
      </p:sp>
    </p:spTree>
    <p:extLst>
      <p:ext uri="{BB962C8B-B14F-4D97-AF65-F5344CB8AC3E}">
        <p14:creationId xmlns:p14="http://schemas.microsoft.com/office/powerpoint/2010/main" val="849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74713</TotalTime>
  <Words>2681</Words>
  <Application>Microsoft Office PowerPoint</Application>
  <PresentationFormat>화면 슬라이드 쇼(16:9)</PresentationFormat>
  <Paragraphs>740</Paragraphs>
  <Slides>58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0" baseType="lpstr">
      <vt:lpstr>Wingdings</vt:lpstr>
      <vt:lpstr>HY헤드라인M</vt:lpstr>
      <vt:lpstr>나눔바른고딕</vt:lpstr>
      <vt:lpstr>돋움</vt:lpstr>
      <vt:lpstr>HY견고딕</vt:lpstr>
      <vt:lpstr>MS PGothic</vt:lpstr>
      <vt:lpstr>Arial</vt:lpstr>
      <vt:lpstr>Times New Roman</vt:lpstr>
      <vt:lpstr>맑은 고딕</vt:lpstr>
      <vt:lpstr>굴림</vt:lpstr>
      <vt:lpstr>HY울릉도M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 </cp:lastModifiedBy>
  <cp:revision>9739</cp:revision>
  <dcterms:created xsi:type="dcterms:W3CDTF">2008-04-23T04:36:31Z</dcterms:created>
  <dcterms:modified xsi:type="dcterms:W3CDTF">2018-05-14T01:50:09Z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