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1130" r:id="rId2"/>
    <p:sldId id="1202" r:id="rId3"/>
    <p:sldId id="1167" r:id="rId4"/>
    <p:sldId id="1186" r:id="rId5"/>
    <p:sldId id="1294" r:id="rId6"/>
    <p:sldId id="1295" r:id="rId7"/>
    <p:sldId id="1296" r:id="rId8"/>
    <p:sldId id="1298" r:id="rId9"/>
    <p:sldId id="1300" r:id="rId10"/>
    <p:sldId id="1301" r:id="rId11"/>
    <p:sldId id="1326" r:id="rId12"/>
    <p:sldId id="1302" r:id="rId13"/>
    <p:sldId id="1327" r:id="rId14"/>
    <p:sldId id="1303" r:id="rId15"/>
    <p:sldId id="1304" r:id="rId16"/>
    <p:sldId id="1305" r:id="rId17"/>
    <p:sldId id="1325" r:id="rId18"/>
    <p:sldId id="1314" r:id="rId19"/>
    <p:sldId id="1312" r:id="rId20"/>
    <p:sldId id="1315" r:id="rId21"/>
    <p:sldId id="1324" r:id="rId22"/>
    <p:sldId id="1317" r:id="rId23"/>
    <p:sldId id="1329" r:id="rId24"/>
    <p:sldId id="1328" r:id="rId25"/>
    <p:sldId id="1318" r:id="rId26"/>
    <p:sldId id="1319" r:id="rId27"/>
    <p:sldId id="1321" r:id="rId28"/>
    <p:sldId id="1330" r:id="rId29"/>
    <p:sldId id="1311" r:id="rId30"/>
    <p:sldId id="1309" r:id="rId31"/>
    <p:sldId id="1253" r:id="rId32"/>
  </p:sldIdLst>
  <p:sldSz cx="9144000" cy="5143500" type="screen16x9"/>
  <p:notesSz cx="6807200" cy="9939338"/>
  <p:embeddedFontLst>
    <p:embeddedFont>
      <p:font typeface="나눔바른고딕" panose="020B0600000101010101" charset="-127"/>
      <p:regular r:id="rId35"/>
      <p:bold r:id="rId36"/>
    </p:embeddedFont>
    <p:embeddedFont>
      <p:font typeface="HY견고딕" panose="02030600000101010101" pitchFamily="18" charset="-127"/>
      <p:regular r:id="rId37"/>
    </p:embeddedFont>
    <p:embeddedFont>
      <p:font typeface="HY헤드라인M" panose="0203060000010101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135"/>
    <a:srgbClr val="FFFF99"/>
    <a:srgbClr val="9FA1A0"/>
    <a:srgbClr val="000000"/>
    <a:srgbClr val="0B6C97"/>
    <a:srgbClr val="00347F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D4176-4FD7-4C00-ABB8-728AAC39E43C}" v="31" dt="2019-03-18T01:23:39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7" autoAdjust="0"/>
    <p:restoredTop sz="84319" autoAdjust="0"/>
  </p:normalViewPr>
  <p:slideViewPr>
    <p:cSldViewPr showGuides="1">
      <p:cViewPr varScale="1">
        <p:scale>
          <a:sx n="76" d="100"/>
          <a:sy n="76" d="100"/>
        </p:scale>
        <p:origin x="90" y="132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80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0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2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7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74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90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08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-- </a:t>
            </a:r>
            <a:r>
              <a:rPr lang="ko-KR" altLang="en-US" dirty="0"/>
              <a:t>테이블생성</a:t>
            </a:r>
          </a:p>
          <a:p>
            <a:endParaRPr lang="ko-KR" altLang="en-US" dirty="0"/>
          </a:p>
          <a:p>
            <a:r>
              <a:rPr lang="en-US" altLang="ko-KR" dirty="0"/>
              <a:t>create table kopo_product_volume_HK2(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regionid</a:t>
            </a:r>
            <a:r>
              <a:rPr lang="en-US" altLang="ko-KR" dirty="0"/>
              <a:t> varchar2(20),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productgroup</a:t>
            </a:r>
            <a:r>
              <a:rPr lang="en-US" altLang="ko-KR" dirty="0"/>
              <a:t> varchar2(20),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yearweek</a:t>
            </a:r>
            <a:r>
              <a:rPr lang="en-US" altLang="ko-KR" dirty="0"/>
              <a:t> varchar2(20),</a:t>
            </a:r>
          </a:p>
          <a:p>
            <a:r>
              <a:rPr lang="en-US" altLang="ko-KR" dirty="0"/>
              <a:t>    qty number);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테이블구조변경</a:t>
            </a:r>
          </a:p>
          <a:p>
            <a:r>
              <a:rPr lang="en-US" altLang="ko-KR" dirty="0"/>
              <a:t>alter table kopo_product_volume_HK2</a:t>
            </a:r>
          </a:p>
          <a:p>
            <a:r>
              <a:rPr lang="en-US" altLang="ko-KR" dirty="0"/>
              <a:t>    add constraints kopo_product_volume_HK2_PK</a:t>
            </a:r>
          </a:p>
          <a:p>
            <a:r>
              <a:rPr lang="en-US" altLang="ko-KR" dirty="0"/>
              <a:t>    --drop constraints kopo_product_volume_HK2_PK</a:t>
            </a:r>
          </a:p>
          <a:p>
            <a:r>
              <a:rPr lang="en-US" altLang="ko-KR" dirty="0"/>
              <a:t>    primary key (</a:t>
            </a:r>
            <a:r>
              <a:rPr lang="en-US" altLang="ko-KR" dirty="0" err="1"/>
              <a:t>regionid,productgroup,yearweek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데이터 삭제</a:t>
            </a:r>
          </a:p>
          <a:p>
            <a:r>
              <a:rPr lang="en-US" altLang="ko-KR" dirty="0"/>
              <a:t>truncate table kopo_product_volume_HK2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데이터 삽입</a:t>
            </a:r>
          </a:p>
          <a:p>
            <a:r>
              <a:rPr lang="en-US" altLang="ko-KR" dirty="0"/>
              <a:t>insert into kopo_product_volume_HK2</a:t>
            </a:r>
          </a:p>
          <a:p>
            <a:r>
              <a:rPr lang="en-US" altLang="ko-KR" dirty="0"/>
              <a:t>    values('A01','ST0001','201701',50)</a:t>
            </a:r>
          </a:p>
          <a:p>
            <a:endParaRPr lang="en-US" altLang="ko-KR" dirty="0"/>
          </a:p>
          <a:p>
            <a:r>
              <a:rPr lang="en-US" altLang="ko-KR" dirty="0"/>
              <a:t>select * from kopo_product_volume_HK2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63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22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69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46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865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70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880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11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8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7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64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577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634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48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9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51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8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4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20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8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0663" y="627534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데이터의 개념 및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94219" y="164486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8236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9" name="그룹 52">
            <a:extLst>
              <a:ext uri="{FF2B5EF4-FFF2-40B4-BE49-F238E27FC236}">
                <a16:creationId xmlns:a16="http://schemas.microsoft.com/office/drawing/2014/main" id="{9909980C-D06C-4B34-9C8D-DEB8570975CB}"/>
              </a:ext>
            </a:extLst>
          </p:cNvPr>
          <p:cNvGrpSpPr/>
          <p:nvPr/>
        </p:nvGrpSpPr>
        <p:grpSpPr>
          <a:xfrm>
            <a:off x="643211" y="1821207"/>
            <a:ext cx="6305053" cy="409829"/>
            <a:chOff x="1049186" y="1449928"/>
            <a:chExt cx="18532339" cy="6906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2D1D48-7FE9-433D-A7B6-653FFADB9048}"/>
                </a:ext>
              </a:extLst>
            </p:cNvPr>
            <p:cNvSpPr/>
            <p:nvPr/>
          </p:nvSpPr>
          <p:spPr>
            <a:xfrm>
              <a:off x="1678231" y="1494521"/>
              <a:ext cx="1790329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65">
              <a:extLst>
                <a:ext uri="{FF2B5EF4-FFF2-40B4-BE49-F238E27FC236}">
                  <a16:creationId xmlns:a16="http://schemas.microsoft.com/office/drawing/2014/main" id="{27A992CD-8A3D-471F-B0AE-AE4FB2D90199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3" name="그룹 76">
                <a:extLst>
                  <a:ext uri="{FF2B5EF4-FFF2-40B4-BE49-F238E27FC236}">
                    <a16:creationId xmlns:a16="http://schemas.microsoft.com/office/drawing/2014/main" id="{848343A4-B0E0-48F0-928D-FC7F7228B8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5" name="모서리가 둥근 직사각형 69">
                  <a:extLst>
                    <a:ext uri="{FF2B5EF4-FFF2-40B4-BE49-F238E27FC236}">
                      <a16:creationId xmlns:a16="http://schemas.microsoft.com/office/drawing/2014/main" id="{C8C2BBA0-A253-455C-B74A-BF9CC17CAA04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모서리가 둥근 직사각형 70">
                  <a:extLst>
                    <a:ext uri="{FF2B5EF4-FFF2-40B4-BE49-F238E27FC236}">
                      <a16:creationId xmlns:a16="http://schemas.microsoft.com/office/drawing/2014/main" id="{A7DE9132-2848-4AA5-9770-C2E03F9268E1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17CADB05-B4EE-4682-B258-F0288758A0DA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105923-7DBF-4F0A-A06C-8FF3D59112B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60D5E0-D89D-4CBE-867D-E280C044D490}"/>
                </a:ext>
              </a:extLst>
            </p:cNvPr>
            <p:cNvSpPr/>
            <p:nvPr/>
          </p:nvSpPr>
          <p:spPr>
            <a:xfrm>
              <a:off x="2463249" y="1555083"/>
              <a:ext cx="13363268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식별할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있는 고유한 값을 가져야 함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18" name="그룹 88">
            <a:extLst>
              <a:ext uri="{FF2B5EF4-FFF2-40B4-BE49-F238E27FC236}">
                <a16:creationId xmlns:a16="http://schemas.microsoft.com/office/drawing/2014/main" id="{E02CB25E-8473-4F94-9080-C91A2DA3990B}"/>
              </a:ext>
            </a:extLst>
          </p:cNvPr>
          <p:cNvGrpSpPr/>
          <p:nvPr/>
        </p:nvGrpSpPr>
        <p:grpSpPr>
          <a:xfrm>
            <a:off x="643212" y="2353893"/>
            <a:ext cx="6305052" cy="409606"/>
            <a:chOff x="1049187" y="2349884"/>
            <a:chExt cx="18532340" cy="6902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09F3B-EFA9-4E66-A925-1A8540583BD2}"/>
                </a:ext>
              </a:extLst>
            </p:cNvPr>
            <p:cNvSpPr/>
            <p:nvPr/>
          </p:nvSpPr>
          <p:spPr>
            <a:xfrm>
              <a:off x="1678229" y="2392267"/>
              <a:ext cx="17903298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90">
              <a:extLst>
                <a:ext uri="{FF2B5EF4-FFF2-40B4-BE49-F238E27FC236}">
                  <a16:creationId xmlns:a16="http://schemas.microsoft.com/office/drawing/2014/main" id="{CB079EF7-CEC8-4457-A33A-3A37981FDBD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2" name="그룹 73">
                <a:extLst>
                  <a:ext uri="{FF2B5EF4-FFF2-40B4-BE49-F238E27FC236}">
                    <a16:creationId xmlns:a16="http://schemas.microsoft.com/office/drawing/2014/main" id="{088B37E5-AD23-4B18-97B2-BBF170C09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3A59AA01-006B-426A-94FD-7844A5BD47E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4A4903EC-5483-4F53-930E-CED98C6A16D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22">
                  <a:extLst>
                    <a:ext uri="{FF2B5EF4-FFF2-40B4-BE49-F238E27FC236}">
                      <a16:creationId xmlns:a16="http://schemas.microsoft.com/office/drawing/2014/main" id="{7B8D9E25-C8E6-4378-A785-85F0B0820F3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B06F16-3A25-49E1-A795-E3C748FE1FB1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4CE239-5F9C-49A8-9439-46B95ED3C2BB}"/>
                </a:ext>
              </a:extLst>
            </p:cNvPr>
            <p:cNvSpPr/>
            <p:nvPr/>
          </p:nvSpPr>
          <p:spPr>
            <a:xfrm>
              <a:off x="2463247" y="2458649"/>
              <a:ext cx="535341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 </a:t>
              </a:r>
              <a:r>
                <a:rPr lang="ko-KR" altLang="en-US" b="1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값은 허용하지 않음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97">
            <a:extLst>
              <a:ext uri="{FF2B5EF4-FFF2-40B4-BE49-F238E27FC236}">
                <a16:creationId xmlns:a16="http://schemas.microsoft.com/office/drawing/2014/main" id="{ABAE3B6D-62C6-4CB7-B0AF-3300FF43F0F4}"/>
              </a:ext>
            </a:extLst>
          </p:cNvPr>
          <p:cNvGrpSpPr/>
          <p:nvPr/>
        </p:nvGrpSpPr>
        <p:grpSpPr>
          <a:xfrm>
            <a:off x="641117" y="2873437"/>
            <a:ext cx="6307147" cy="409746"/>
            <a:chOff x="1043031" y="3230975"/>
            <a:chExt cx="18538494" cy="69051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D7330C-4ED1-4663-A97A-15AF12A37794}"/>
                </a:ext>
              </a:extLst>
            </p:cNvPr>
            <p:cNvSpPr/>
            <p:nvPr/>
          </p:nvSpPr>
          <p:spPr>
            <a:xfrm>
              <a:off x="1678231" y="3278160"/>
              <a:ext cx="1790329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99">
              <a:extLst>
                <a:ext uri="{FF2B5EF4-FFF2-40B4-BE49-F238E27FC236}">
                  <a16:creationId xmlns:a16="http://schemas.microsoft.com/office/drawing/2014/main" id="{72A0D44B-1D0A-4C39-A187-4D1C689B2739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1" name="그룹 77">
                <a:extLst>
                  <a:ext uri="{FF2B5EF4-FFF2-40B4-BE49-F238E27FC236}">
                    <a16:creationId xmlns:a16="http://schemas.microsoft.com/office/drawing/2014/main" id="{82B7E261-717D-4FA7-8AC0-2EABFAD4B6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4" name="모서리가 둥근 직사각형 69">
                  <a:extLst>
                    <a:ext uri="{FF2B5EF4-FFF2-40B4-BE49-F238E27FC236}">
                      <a16:creationId xmlns:a16="http://schemas.microsoft.com/office/drawing/2014/main" id="{5422E7B4-FFC7-466C-91B3-66D63AB559AF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모서리가 둥근 직사각형 70">
                  <a:extLst>
                    <a:ext uri="{FF2B5EF4-FFF2-40B4-BE49-F238E27FC236}">
                      <a16:creationId xmlns:a16="http://schemas.microsoft.com/office/drawing/2014/main" id="{44E26B62-12CA-441F-8B80-34184945C77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자유형 28">
                  <a:extLst>
                    <a:ext uri="{FF2B5EF4-FFF2-40B4-BE49-F238E27FC236}">
                      <a16:creationId xmlns:a16="http://schemas.microsoft.com/office/drawing/2014/main" id="{DB403F19-4124-4E6F-84B5-3B9F5A65D839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9135EB-1297-44A2-9982-618616E08247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2DADE3D-894E-4B84-8B09-9C6B7B8E6046}"/>
                </a:ext>
              </a:extLst>
            </p:cNvPr>
            <p:cNvSpPr/>
            <p:nvPr/>
          </p:nvSpPr>
          <p:spPr>
            <a:xfrm>
              <a:off x="2463249" y="3331568"/>
              <a:ext cx="687057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값의 변동이 일어나지 않아야 함</a:t>
              </a:r>
            </a:p>
          </p:txBody>
        </p:sp>
      </p:grp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94F301C0-E632-4B05-8053-19FFC4D6B025}"/>
              </a:ext>
            </a:extLst>
          </p:cNvPr>
          <p:cNvSpPr/>
          <p:nvPr/>
        </p:nvSpPr>
        <p:spPr bwMode="auto">
          <a:xfrm>
            <a:off x="3512340" y="2787162"/>
            <a:ext cx="5380139" cy="490247"/>
          </a:xfrm>
          <a:prstGeom prst="wedgeRectCallout">
            <a:avLst>
              <a:gd name="adj1" fmla="val -72014"/>
              <a:gd name="adj2" fmla="val 134224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릴레이션</a:t>
            </a:r>
            <a:r>
              <a:rPr kumimoji="1" lang="en-US" altLang="ko-KR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테이블</a:t>
            </a:r>
            <a:r>
              <a:rPr kumimoji="1" lang="en-US" altLang="ko-KR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)</a:t>
            </a:r>
            <a:r>
              <a: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의 대표키를 </a:t>
            </a:r>
            <a:r>
              <a:rPr kumimoji="1" lang="ko-KR" altLang="en-US" sz="1400" i="0" u="none" strike="noStrike" cap="none" normalizeH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기본키라고</a:t>
            </a:r>
            <a:r>
              <a:rPr kumimoji="1" lang="ko-KR" altLang="en-US" sz="140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 정의함</a:t>
            </a:r>
            <a:endParaRPr kumimoji="1" lang="en-US" altLang="ko-KR" sz="14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스키마 표현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밑줄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):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상품관리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sz="1400" u="sng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주차</a:t>
            </a:r>
            <a:r>
              <a:rPr lang="en-US" altLang="ko-KR" sz="1400" u="sng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</a:t>
            </a:r>
            <a:r>
              <a:rPr lang="ko-KR" altLang="en-US" sz="1400" u="sng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상품번호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가격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행사번호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,AGE)</a:t>
            </a:r>
            <a:endParaRPr kumimoji="1" lang="ko-KR" altLang="en-US" sz="14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F47AC-D50C-4011-A88B-080E8D580E5D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기본 키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테이블 내에서 하나를 선정하여 대표로 삼는 키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F79C804-D836-4594-B701-B841B8B07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37421"/>
              </p:ext>
            </p:extLst>
          </p:nvPr>
        </p:nvGraphicFramePr>
        <p:xfrm>
          <a:off x="704330" y="3663065"/>
          <a:ext cx="4680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26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8236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2F47AC-D50C-4011-A88B-080E8D580E5D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기본 키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테이블 내에서 하나를 선정하여 대표로 삼는 키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F79C804-D836-4594-B701-B841B8B07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77037"/>
              </p:ext>
            </p:extLst>
          </p:nvPr>
        </p:nvGraphicFramePr>
        <p:xfrm>
          <a:off x="2296685" y="3723878"/>
          <a:ext cx="4680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26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87B1AE4-3B08-4632-B258-60D0CC8CE9F4}"/>
              </a:ext>
            </a:extLst>
          </p:cNvPr>
          <p:cNvSpPr txBox="1"/>
          <p:nvPr/>
        </p:nvSpPr>
        <p:spPr>
          <a:xfrm>
            <a:off x="453419" y="1779662"/>
            <a:ext cx="102223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생성 방법</a:t>
            </a:r>
            <a:endParaRPr lang="ko-KR" altLang="en-US" sz="14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8A9B6-673F-449B-9917-9ED4D305E466}"/>
              </a:ext>
            </a:extLst>
          </p:cNvPr>
          <p:cNvSpPr txBox="1"/>
          <p:nvPr/>
        </p:nvSpPr>
        <p:spPr>
          <a:xfrm>
            <a:off x="395672" y="2132665"/>
            <a:ext cx="5027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CREATE TABLE KOPO_PRODUCT_VOLUME(</a:t>
            </a:r>
          </a:p>
          <a:p>
            <a:r>
              <a:rPr lang="ko-KR" altLang="en-US" sz="1600" b="0"/>
              <a:t>컬럼명</a:t>
            </a:r>
            <a:r>
              <a:rPr lang="en-US" altLang="ko-KR" sz="1600" b="0"/>
              <a:t>1</a:t>
            </a:r>
            <a:r>
              <a:rPr lang="ko-KR" altLang="en-US" sz="1600" b="0"/>
              <a:t> 타입</a:t>
            </a:r>
            <a:r>
              <a:rPr lang="en-US" altLang="ko-KR" sz="1600" b="0"/>
              <a:t>(</a:t>
            </a:r>
            <a:r>
              <a:rPr lang="ko-KR" altLang="en-US" sz="1600" b="0"/>
              <a:t>길이</a:t>
            </a:r>
            <a:r>
              <a:rPr lang="en-US" altLang="ko-KR" sz="1600" b="0"/>
              <a:t>),</a:t>
            </a:r>
          </a:p>
          <a:p>
            <a:r>
              <a:rPr lang="ko-KR" altLang="en-US" sz="1600" b="0"/>
              <a:t>컬렴명</a:t>
            </a:r>
            <a:r>
              <a:rPr lang="en-US" altLang="ko-KR" sz="1600" b="0"/>
              <a:t>2 </a:t>
            </a:r>
            <a:r>
              <a:rPr lang="ko-KR" altLang="en-US" sz="1600" b="0"/>
              <a:t>타입</a:t>
            </a:r>
            <a:r>
              <a:rPr lang="en-US" altLang="ko-KR" sz="1600" b="0"/>
              <a:t>(</a:t>
            </a:r>
            <a:r>
              <a:rPr lang="ko-KR" altLang="en-US" sz="1600" b="0"/>
              <a:t>길이</a:t>
            </a:r>
            <a:r>
              <a:rPr lang="en-US" altLang="ko-KR" sz="1600" b="0"/>
              <a:t>),</a:t>
            </a:r>
          </a:p>
          <a:p>
            <a:r>
              <a:rPr lang="en-US" altLang="ko-KR" sz="1600" b="0"/>
              <a:t>…</a:t>
            </a:r>
          </a:p>
          <a:p>
            <a:r>
              <a:rPr lang="en-US" altLang="ko-KR" sz="1600" b="0"/>
              <a:t>constraints [pk</a:t>
            </a:r>
            <a:r>
              <a:rPr lang="ko-KR" altLang="en-US" sz="1600" b="0"/>
              <a:t>명</a:t>
            </a:r>
            <a:r>
              <a:rPr lang="en-US" altLang="ko-KR" sz="1600" b="0"/>
              <a:t>] primary key (</a:t>
            </a:r>
            <a:r>
              <a:rPr lang="ko-KR" altLang="en-US" sz="1600" b="0"/>
              <a:t>기본키</a:t>
            </a:r>
            <a:r>
              <a:rPr lang="en-US" altLang="ko-KR" sz="1600" b="0"/>
              <a:t>1, </a:t>
            </a:r>
            <a:r>
              <a:rPr lang="ko-KR" altLang="en-US" sz="1600" b="0"/>
              <a:t>기본키</a:t>
            </a:r>
            <a:r>
              <a:rPr lang="en-US" altLang="ko-KR" sz="1600" b="0"/>
              <a:t>2,…));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3384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외래키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2F47AC-D50C-4011-A88B-080E8D580E5D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 err="1"/>
              <a:t>외래키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다른 릴레이션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의 기본키를 참조하는 속성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F16023-CFFC-4E34-BDB0-A62F1EE7D6C4}"/>
              </a:ext>
            </a:extLst>
          </p:cNvPr>
          <p:cNvSpPr txBox="1"/>
          <p:nvPr/>
        </p:nvSpPr>
        <p:spPr>
          <a:xfrm>
            <a:off x="4897751" y="24283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ECC8886-8AA8-459B-BCE9-2F2FEBD26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68068"/>
              </p:ext>
            </p:extLst>
          </p:nvPr>
        </p:nvGraphicFramePr>
        <p:xfrm>
          <a:off x="5007477" y="2743550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AFADBB-7497-4052-BB0D-27D076CACD07}"/>
              </a:ext>
            </a:extLst>
          </p:cNvPr>
          <p:cNvSpPr txBox="1"/>
          <p:nvPr/>
        </p:nvSpPr>
        <p:spPr>
          <a:xfrm>
            <a:off x="2593495" y="24573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D83AE36-26E3-4B18-8E49-C1C0454E3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65318"/>
              </p:ext>
            </p:extLst>
          </p:nvPr>
        </p:nvGraphicFramePr>
        <p:xfrm>
          <a:off x="2703221" y="2772532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F6F87C-E4AE-4DB5-B8A9-3E844BE208B0}"/>
              </a:ext>
            </a:extLst>
          </p:cNvPr>
          <p:cNvCxnSpPr/>
          <p:nvPr/>
        </p:nvCxnSpPr>
        <p:spPr bwMode="auto">
          <a:xfrm flipV="1">
            <a:off x="3635896" y="2877532"/>
            <a:ext cx="1371581" cy="1008112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7E16DE-E18B-4971-9FD4-532ADFE105F7}"/>
              </a:ext>
            </a:extLst>
          </p:cNvPr>
          <p:cNvSpPr txBox="1"/>
          <p:nvPr/>
        </p:nvSpPr>
        <p:spPr>
          <a:xfrm>
            <a:off x="5952296" y="272444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B285B5-9723-4739-AA79-68D7450BEE46}"/>
              </a:ext>
            </a:extLst>
          </p:cNvPr>
          <p:cNvSpPr txBox="1"/>
          <p:nvPr/>
        </p:nvSpPr>
        <p:spPr>
          <a:xfrm>
            <a:off x="3618383" y="276515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4" name="별: 꼭짓점 7개 13">
            <a:extLst>
              <a:ext uri="{FF2B5EF4-FFF2-40B4-BE49-F238E27FC236}">
                <a16:creationId xmlns:a16="http://schemas.microsoft.com/office/drawing/2014/main" id="{5FC543A6-08ED-4C2E-BAA5-A11162088416}"/>
              </a:ext>
            </a:extLst>
          </p:cNvPr>
          <p:cNvSpPr/>
          <p:nvPr/>
        </p:nvSpPr>
        <p:spPr bwMode="auto">
          <a:xfrm>
            <a:off x="4418297" y="3301296"/>
            <a:ext cx="4753087" cy="1512168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상품실적 내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특정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EVENT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정보만 삭제 시 문제 발생됨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외래키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2F47AC-D50C-4011-A88B-080E8D580E5D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 err="1"/>
              <a:t>외래키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다른 릴레이션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의 기본키를 참조하는 속성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F16023-CFFC-4E34-BDB0-A62F1EE7D6C4}"/>
              </a:ext>
            </a:extLst>
          </p:cNvPr>
          <p:cNvSpPr txBox="1"/>
          <p:nvPr/>
        </p:nvSpPr>
        <p:spPr>
          <a:xfrm>
            <a:off x="4897751" y="32204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ECC8886-8AA8-459B-BCE9-2F2FEBD26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62519"/>
              </p:ext>
            </p:extLst>
          </p:nvPr>
        </p:nvGraphicFramePr>
        <p:xfrm>
          <a:off x="5007477" y="3535638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AFADBB-7497-4052-BB0D-27D076CACD07}"/>
              </a:ext>
            </a:extLst>
          </p:cNvPr>
          <p:cNvSpPr txBox="1"/>
          <p:nvPr/>
        </p:nvSpPr>
        <p:spPr>
          <a:xfrm>
            <a:off x="2593495" y="32494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D83AE36-26E3-4B18-8E49-C1C0454E3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36386"/>
              </p:ext>
            </p:extLst>
          </p:nvPr>
        </p:nvGraphicFramePr>
        <p:xfrm>
          <a:off x="2703221" y="3564620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F6F87C-E4AE-4DB5-B8A9-3E844BE208B0}"/>
              </a:ext>
            </a:extLst>
          </p:cNvPr>
          <p:cNvCxnSpPr/>
          <p:nvPr/>
        </p:nvCxnSpPr>
        <p:spPr bwMode="auto">
          <a:xfrm flipV="1">
            <a:off x="3635896" y="3669620"/>
            <a:ext cx="1371581" cy="1008112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7E16DE-E18B-4971-9FD4-532ADFE105F7}"/>
              </a:ext>
            </a:extLst>
          </p:cNvPr>
          <p:cNvSpPr txBox="1"/>
          <p:nvPr/>
        </p:nvSpPr>
        <p:spPr>
          <a:xfrm>
            <a:off x="5952296" y="351653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B285B5-9723-4739-AA79-68D7450BEE46}"/>
              </a:ext>
            </a:extLst>
          </p:cNvPr>
          <p:cNvSpPr txBox="1"/>
          <p:nvPr/>
        </p:nvSpPr>
        <p:spPr>
          <a:xfrm>
            <a:off x="3618383" y="35572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568A6-E3B1-4BAC-A25F-0F624F5651AB}"/>
              </a:ext>
            </a:extLst>
          </p:cNvPr>
          <p:cNvSpPr txBox="1"/>
          <p:nvPr/>
        </p:nvSpPr>
        <p:spPr>
          <a:xfrm>
            <a:off x="453419" y="1779662"/>
            <a:ext cx="102223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생성 방법</a:t>
            </a:r>
            <a:endParaRPr lang="ko-KR" altLang="en-US" sz="1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007F0-90E2-43DD-AD85-871F04FAE594}"/>
              </a:ext>
            </a:extLst>
          </p:cNvPr>
          <p:cNvSpPr txBox="1"/>
          <p:nvPr/>
        </p:nvSpPr>
        <p:spPr>
          <a:xfrm>
            <a:off x="395672" y="2132665"/>
            <a:ext cx="8604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/>
              <a:t>CREATE TABLE KOPO_PRODUCT_VOLUE(</a:t>
            </a:r>
          </a:p>
          <a:p>
            <a:r>
              <a:rPr lang="ko-KR" altLang="en-US" sz="1600" b="0" dirty="0" err="1"/>
              <a:t>컬럼명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 타입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길이</a:t>
            </a:r>
            <a:r>
              <a:rPr lang="en-US" altLang="ko-KR" sz="1600" b="0" dirty="0"/>
              <a:t>),</a:t>
            </a:r>
          </a:p>
          <a:p>
            <a:r>
              <a:rPr lang="en-US" altLang="ko-KR" sz="1600" b="0" dirty="0"/>
              <a:t>…</a:t>
            </a:r>
          </a:p>
          <a:p>
            <a:r>
              <a:rPr lang="en-US" altLang="ko-KR" sz="1600" b="0" dirty="0"/>
              <a:t>constraints [pk</a:t>
            </a:r>
            <a:r>
              <a:rPr lang="ko-KR" altLang="en-US" sz="1600" b="0" dirty="0"/>
              <a:t>명</a:t>
            </a:r>
            <a:r>
              <a:rPr lang="en-US" altLang="ko-KR" sz="1600" b="0" dirty="0"/>
              <a:t>] foreign key (</a:t>
            </a:r>
            <a:r>
              <a:rPr lang="ko-KR" altLang="en-US" sz="1600" b="0" dirty="0" err="1"/>
              <a:t>컬럼명</a:t>
            </a:r>
            <a:r>
              <a:rPr lang="en-US" altLang="ko-KR" sz="1600" b="0" dirty="0"/>
              <a:t>) references </a:t>
            </a:r>
            <a:r>
              <a:rPr lang="ko-KR" altLang="en-US" sz="1600" b="0" dirty="0" err="1"/>
              <a:t>기본키포함테이블명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해당테이블 </a:t>
            </a:r>
            <a:r>
              <a:rPr lang="ko-KR" altLang="en-US" sz="1600" b="0" dirty="0" err="1"/>
              <a:t>기본키</a:t>
            </a:r>
            <a:r>
              <a:rPr lang="en-US" altLang="ko-KR" sz="1600" b="0" dirty="0"/>
              <a:t>) 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5500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4236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예시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237C0CD-54EE-480A-86D1-C3BCC0B80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57456"/>
              </p:ext>
            </p:extLst>
          </p:nvPr>
        </p:nvGraphicFramePr>
        <p:xfrm>
          <a:off x="2538982" y="1928879"/>
          <a:ext cx="38884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7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3858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951994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25180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평균이익률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IT-SERVICE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201430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201441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E8334F5-0557-4933-801C-F7715A14A831}"/>
              </a:ext>
            </a:extLst>
          </p:cNvPr>
          <p:cNvSpPr txBox="1"/>
          <p:nvPr/>
        </p:nvSpPr>
        <p:spPr>
          <a:xfrm>
            <a:off x="167154" y="15648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지역정보</a:t>
            </a:r>
            <a:endParaRPr lang="ko-KR" altLang="en-US" sz="14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68ED2C-1072-4871-A4C5-1F51DC1B997C}"/>
              </a:ext>
            </a:extLst>
          </p:cNvPr>
          <p:cNvSpPr txBox="1"/>
          <p:nvPr/>
        </p:nvSpPr>
        <p:spPr>
          <a:xfrm>
            <a:off x="2510512" y="15455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상품정보</a:t>
            </a:r>
            <a:endParaRPr lang="ko-KR" altLang="en-US" sz="1400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29434-8015-46B2-AC8E-47FC94CA6BB4}"/>
              </a:ext>
            </a:extLst>
          </p:cNvPr>
          <p:cNvSpPr txBox="1"/>
          <p:nvPr/>
        </p:nvSpPr>
        <p:spPr>
          <a:xfrm>
            <a:off x="1183810" y="33819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AE7389AD-D16D-46CF-A038-12FCDB106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62251"/>
              </p:ext>
            </p:extLst>
          </p:nvPr>
        </p:nvGraphicFramePr>
        <p:xfrm>
          <a:off x="2479954" y="3219634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9D1C8C0-BC2F-44B3-97D2-220136A90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97578"/>
              </p:ext>
            </p:extLst>
          </p:nvPr>
        </p:nvGraphicFramePr>
        <p:xfrm>
          <a:off x="239162" y="1917441"/>
          <a:ext cx="20112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7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3858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지역이름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1FD2D651-432C-4F9D-BC2C-9BBD6C163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21415"/>
              </p:ext>
            </p:extLst>
          </p:nvPr>
        </p:nvGraphicFramePr>
        <p:xfrm>
          <a:off x="6571431" y="1928879"/>
          <a:ext cx="23807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0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6691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81EDC3E-D0B9-4083-BF28-D92C355CE617}"/>
              </a:ext>
            </a:extLst>
          </p:cNvPr>
          <p:cNvSpPr txBox="1"/>
          <p:nvPr/>
        </p:nvSpPr>
        <p:spPr>
          <a:xfrm>
            <a:off x="6542960" y="15455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86A1BD-6F29-4D0F-A90B-8D94441D0C18}"/>
              </a:ext>
            </a:extLst>
          </p:cNvPr>
          <p:cNvSpPr txBox="1"/>
          <p:nvPr/>
        </p:nvSpPr>
        <p:spPr>
          <a:xfrm>
            <a:off x="336078" y="280078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A39D85-5639-4B7F-B843-31117642F90A}"/>
              </a:ext>
            </a:extLst>
          </p:cNvPr>
          <p:cNvSpPr txBox="1"/>
          <p:nvPr/>
        </p:nvSpPr>
        <p:spPr>
          <a:xfrm>
            <a:off x="2694676" y="278014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EC3CAF-2DAE-4601-9305-E61B446135DE}"/>
              </a:ext>
            </a:extLst>
          </p:cNvPr>
          <p:cNvSpPr txBox="1"/>
          <p:nvPr/>
        </p:nvSpPr>
        <p:spPr>
          <a:xfrm>
            <a:off x="6540340" y="281989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3F9447-E8EB-4BD0-BBC0-6CB951D98DB4}"/>
              </a:ext>
            </a:extLst>
          </p:cNvPr>
          <p:cNvSpPr txBox="1"/>
          <p:nvPr/>
        </p:nvSpPr>
        <p:spPr>
          <a:xfrm>
            <a:off x="4644008" y="468396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632D4-804B-4959-BDD6-8A29D932108C}"/>
              </a:ext>
            </a:extLst>
          </p:cNvPr>
          <p:cNvSpPr txBox="1"/>
          <p:nvPr/>
        </p:nvSpPr>
        <p:spPr>
          <a:xfrm>
            <a:off x="3721451" y="470750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3E9BAC-257B-46C0-9832-57C45975211B}"/>
              </a:ext>
            </a:extLst>
          </p:cNvPr>
          <p:cNvSpPr txBox="1"/>
          <p:nvPr/>
        </p:nvSpPr>
        <p:spPr>
          <a:xfrm>
            <a:off x="2667950" y="472463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980A9-F30D-4F7D-B4C4-52E92B05C308}"/>
              </a:ext>
            </a:extLst>
          </p:cNvPr>
          <p:cNvSpPr txBox="1"/>
          <p:nvPr/>
        </p:nvSpPr>
        <p:spPr>
          <a:xfrm>
            <a:off x="6300192" y="468396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/>
              <a:t>(</a:t>
            </a:r>
            <a:r>
              <a:rPr lang="ko-KR" altLang="en-US" b="0" dirty="0" err="1"/>
              <a:t>외래키</a:t>
            </a:r>
            <a:r>
              <a:rPr lang="en-US" altLang="ko-KR" b="0" dirty="0"/>
              <a:t>/</a:t>
            </a:r>
            <a:r>
              <a:rPr lang="ko-KR" altLang="en-US" b="0" dirty="0"/>
              <a:t>참조키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0058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52">
            <a:extLst>
              <a:ext uri="{FF2B5EF4-FFF2-40B4-BE49-F238E27FC236}">
                <a16:creationId xmlns:a16="http://schemas.microsoft.com/office/drawing/2014/main" id="{32A9512A-1C6F-4B50-8549-5745A5020512}"/>
              </a:ext>
            </a:extLst>
          </p:cNvPr>
          <p:cNvGrpSpPr/>
          <p:nvPr/>
        </p:nvGrpSpPr>
        <p:grpSpPr>
          <a:xfrm>
            <a:off x="643211" y="1821207"/>
            <a:ext cx="6305053" cy="409829"/>
            <a:chOff x="1049186" y="1449928"/>
            <a:chExt cx="18532339" cy="69065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34E62B5-793E-40C2-B064-681DFB5454B5}"/>
                </a:ext>
              </a:extLst>
            </p:cNvPr>
            <p:cNvSpPr/>
            <p:nvPr/>
          </p:nvSpPr>
          <p:spPr>
            <a:xfrm>
              <a:off x="1678231" y="1494521"/>
              <a:ext cx="1790329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65">
              <a:extLst>
                <a:ext uri="{FF2B5EF4-FFF2-40B4-BE49-F238E27FC236}">
                  <a16:creationId xmlns:a16="http://schemas.microsoft.com/office/drawing/2014/main" id="{C9D63CC4-4C4A-4CDA-9215-236A40C87E78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7" name="그룹 76">
                <a:extLst>
                  <a:ext uri="{FF2B5EF4-FFF2-40B4-BE49-F238E27FC236}">
                    <a16:creationId xmlns:a16="http://schemas.microsoft.com/office/drawing/2014/main" id="{313C20AD-A1CB-431C-BDB5-BE65E454B9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9" name="모서리가 둥근 직사각형 69">
                  <a:extLst>
                    <a:ext uri="{FF2B5EF4-FFF2-40B4-BE49-F238E27FC236}">
                      <a16:creationId xmlns:a16="http://schemas.microsoft.com/office/drawing/2014/main" id="{6C5F5FFF-AE12-43D9-950E-68621D918AC2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모서리가 둥근 직사각형 70">
                  <a:extLst>
                    <a:ext uri="{FF2B5EF4-FFF2-40B4-BE49-F238E27FC236}">
                      <a16:creationId xmlns:a16="http://schemas.microsoft.com/office/drawing/2014/main" id="{8E813060-B35A-4646-AAEB-A23A21943BAA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자유형 16">
                  <a:extLst>
                    <a:ext uri="{FF2B5EF4-FFF2-40B4-BE49-F238E27FC236}">
                      <a16:creationId xmlns:a16="http://schemas.microsoft.com/office/drawing/2014/main" id="{09B09E05-02A1-40F2-9D42-3970683D3FDC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5A43D5-57FA-4F3B-B9C0-51BE6F35BC51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AC34A3-C0C6-48A2-BDAC-0D02975E1663}"/>
                </a:ext>
              </a:extLst>
            </p:cNvPr>
            <p:cNvSpPr/>
            <p:nvPr/>
          </p:nvSpPr>
          <p:spPr>
            <a:xfrm>
              <a:off x="2463249" y="1555083"/>
              <a:ext cx="489637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 무결성 제약조건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E584EDA0-D31D-4DB1-B44D-F86F5D8C3F6F}"/>
              </a:ext>
            </a:extLst>
          </p:cNvPr>
          <p:cNvGrpSpPr/>
          <p:nvPr/>
        </p:nvGrpSpPr>
        <p:grpSpPr>
          <a:xfrm>
            <a:off x="643212" y="2810216"/>
            <a:ext cx="6305052" cy="409606"/>
            <a:chOff x="1049187" y="2349884"/>
            <a:chExt cx="18532340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8F14FA-909A-482E-B71D-C19D9DCA39F6}"/>
                </a:ext>
              </a:extLst>
            </p:cNvPr>
            <p:cNvSpPr/>
            <p:nvPr/>
          </p:nvSpPr>
          <p:spPr>
            <a:xfrm>
              <a:off x="1678229" y="2392267"/>
              <a:ext cx="17903298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CCE74B73-D480-43D2-B1DC-5BC25DCD105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39" name="그룹 73">
                <a:extLst>
                  <a:ext uri="{FF2B5EF4-FFF2-40B4-BE49-F238E27FC236}">
                    <a16:creationId xmlns:a16="http://schemas.microsoft.com/office/drawing/2014/main" id="{D650B868-C289-4A90-ACF4-5DB2C75528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7" name="모서리가 둥근 직사각형 69">
                  <a:extLst>
                    <a:ext uri="{FF2B5EF4-FFF2-40B4-BE49-F238E27FC236}">
                      <a16:creationId xmlns:a16="http://schemas.microsoft.com/office/drawing/2014/main" id="{573D1D7D-5C34-42F0-AB17-9CB161BEC724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모서리가 둥근 직사각형 70">
                  <a:extLst>
                    <a:ext uri="{FF2B5EF4-FFF2-40B4-BE49-F238E27FC236}">
                      <a16:creationId xmlns:a16="http://schemas.microsoft.com/office/drawing/2014/main" id="{79D3AED4-9EB4-4DF4-9B8E-1B617A35E9F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자유형 22">
                  <a:extLst>
                    <a:ext uri="{FF2B5EF4-FFF2-40B4-BE49-F238E27FC236}">
                      <a16:creationId xmlns:a16="http://schemas.microsoft.com/office/drawing/2014/main" id="{17C233A0-3010-4670-82BD-2ADDD971F65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2DCBD0-4BAF-4A5B-B504-93C3E8734187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45295D-9FF4-4285-9458-BFB98247AC4A}"/>
                </a:ext>
              </a:extLst>
            </p:cNvPr>
            <p:cNvSpPr/>
            <p:nvPr/>
          </p:nvSpPr>
          <p:spPr>
            <a:xfrm>
              <a:off x="2463247" y="2458649"/>
              <a:ext cx="449117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 무결성 제약조건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97">
            <a:extLst>
              <a:ext uri="{FF2B5EF4-FFF2-40B4-BE49-F238E27FC236}">
                <a16:creationId xmlns:a16="http://schemas.microsoft.com/office/drawing/2014/main" id="{4FF61CF2-A81E-4FCC-9F5B-FE3DCE5F5837}"/>
              </a:ext>
            </a:extLst>
          </p:cNvPr>
          <p:cNvGrpSpPr/>
          <p:nvPr/>
        </p:nvGrpSpPr>
        <p:grpSpPr>
          <a:xfrm>
            <a:off x="641117" y="3890196"/>
            <a:ext cx="6307147" cy="409746"/>
            <a:chOff x="1043031" y="3230975"/>
            <a:chExt cx="18538494" cy="69051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787953D-5414-480A-8351-FB3A767B3DDB}"/>
                </a:ext>
              </a:extLst>
            </p:cNvPr>
            <p:cNvSpPr/>
            <p:nvPr/>
          </p:nvSpPr>
          <p:spPr>
            <a:xfrm>
              <a:off x="1678231" y="3278160"/>
              <a:ext cx="1790329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2" name="그룹 99">
              <a:extLst>
                <a:ext uri="{FF2B5EF4-FFF2-40B4-BE49-F238E27FC236}">
                  <a16:creationId xmlns:a16="http://schemas.microsoft.com/office/drawing/2014/main" id="{D4F5DBFC-5AB9-45E1-9A0F-951B159833EE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64" name="그룹 77">
                <a:extLst>
                  <a:ext uri="{FF2B5EF4-FFF2-40B4-BE49-F238E27FC236}">
                    <a16:creationId xmlns:a16="http://schemas.microsoft.com/office/drawing/2014/main" id="{7C083F28-C9FF-4714-B0C1-2CD9E234C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6" name="모서리가 둥근 직사각형 69">
                  <a:extLst>
                    <a:ext uri="{FF2B5EF4-FFF2-40B4-BE49-F238E27FC236}">
                      <a16:creationId xmlns:a16="http://schemas.microsoft.com/office/drawing/2014/main" id="{D95AEAFC-55D6-43D1-8900-58923771FFEB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모서리가 둥근 직사각형 70">
                  <a:extLst>
                    <a:ext uri="{FF2B5EF4-FFF2-40B4-BE49-F238E27FC236}">
                      <a16:creationId xmlns:a16="http://schemas.microsoft.com/office/drawing/2014/main" id="{FF66B3CF-BB83-4B08-A82A-6FD4AB49805A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자유형 28">
                  <a:extLst>
                    <a:ext uri="{FF2B5EF4-FFF2-40B4-BE49-F238E27FC236}">
                      <a16:creationId xmlns:a16="http://schemas.microsoft.com/office/drawing/2014/main" id="{E3E0BB95-EF17-4029-98DB-49B7AA57B98B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2C351DB-F7DF-4FB6-B5D3-2FEF9ED9ADAC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1E1CBA4-53ED-45DE-8525-8D8140AB355C}"/>
                </a:ext>
              </a:extLst>
            </p:cNvPr>
            <p:cNvSpPr/>
            <p:nvPr/>
          </p:nvSpPr>
          <p:spPr>
            <a:xfrm>
              <a:off x="2463249" y="3331568"/>
              <a:ext cx="453828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 제약조건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DA8B0BA-1035-4276-84FB-8D588B61A0F0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데이터 무결성</a:t>
            </a:r>
            <a:r>
              <a:rPr lang="en-US" altLang="ko-KR" sz="1400" b="0" dirty="0"/>
              <a:t>(integrity)</a:t>
            </a:r>
            <a:r>
              <a:rPr lang="ko-KR" altLang="en-US" sz="1400" b="0" dirty="0"/>
              <a:t>은 데이터베이스에 저장된 데이터의 일관성과 정확성을 지키는 것을 말함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2ED9E-BE6B-4CF5-B0F0-2F223FF90666}"/>
              </a:ext>
            </a:extLst>
          </p:cNvPr>
          <p:cNvSpPr txBox="1"/>
          <p:nvPr/>
        </p:nvSpPr>
        <p:spPr>
          <a:xfrm>
            <a:off x="3003204" y="1868302"/>
            <a:ext cx="5673252" cy="32061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지정된 컬럼 속성 값 외에 허용하지 않는다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9ED8-FBDE-428A-BC58-83EC09D60E58}"/>
              </a:ext>
            </a:extLst>
          </p:cNvPr>
          <p:cNvSpPr txBox="1"/>
          <p:nvPr/>
        </p:nvSpPr>
        <p:spPr>
          <a:xfrm>
            <a:off x="2987825" y="2845710"/>
            <a:ext cx="5673252" cy="32061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기본키</a:t>
            </a:r>
            <a:r>
              <a:rPr lang="ko-KR" altLang="en-US" dirty="0">
                <a:solidFill>
                  <a:schemeClr val="bg1"/>
                </a:solidFill>
              </a:rPr>
              <a:t> 제약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릴레이션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은 기본키를 지정 </a:t>
            </a:r>
            <a:r>
              <a:rPr lang="en-US" altLang="ko-KR" dirty="0">
                <a:solidFill>
                  <a:schemeClr val="bg1"/>
                </a:solidFill>
              </a:rPr>
              <a:t>(NOT NULL, ONLY ONE)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69C8C0-937E-4BF9-96B4-AE7664A6B999}"/>
              </a:ext>
            </a:extLst>
          </p:cNvPr>
          <p:cNvSpPr txBox="1"/>
          <p:nvPr/>
        </p:nvSpPr>
        <p:spPr>
          <a:xfrm>
            <a:off x="2987824" y="3932883"/>
            <a:ext cx="5673252" cy="32061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외래키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참조키 제약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릴레이션 간의 참조 자식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릴레이션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값이 변경되면 부모제약</a:t>
            </a:r>
          </a:p>
        </p:txBody>
      </p:sp>
    </p:spTree>
    <p:extLst>
      <p:ext uri="{BB962C8B-B14F-4D97-AF65-F5344CB8AC3E}">
        <p14:creationId xmlns:p14="http://schemas.microsoft.com/office/powerpoint/2010/main" val="21882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3210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8BE81C-8F46-415B-8EBF-81C634881409}"/>
              </a:ext>
            </a:extLst>
          </p:cNvPr>
          <p:cNvSpPr txBox="1"/>
          <p:nvPr/>
        </p:nvSpPr>
        <p:spPr>
          <a:xfrm>
            <a:off x="636974" y="137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DAB1926-EE77-4133-8EF4-6EA6D2A2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92261"/>
              </p:ext>
            </p:extLst>
          </p:nvPr>
        </p:nvGraphicFramePr>
        <p:xfrm>
          <a:off x="636974" y="4337748"/>
          <a:ext cx="4681617" cy="27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57">
                  <a:extLst>
                    <a:ext uri="{9D8B030D-6E8A-4147-A177-3AD203B41FA5}">
                      <a16:colId xmlns:a16="http://schemas.microsoft.com/office/drawing/2014/main" val="1226172292"/>
                    </a:ext>
                  </a:extLst>
                </a:gridCol>
                <a:gridCol w="963862">
                  <a:extLst>
                    <a:ext uri="{9D8B030D-6E8A-4147-A177-3AD203B41FA5}">
                      <a16:colId xmlns:a16="http://schemas.microsoft.com/office/drawing/2014/main" val="505004445"/>
                    </a:ext>
                  </a:extLst>
                </a:gridCol>
                <a:gridCol w="789486">
                  <a:extLst>
                    <a:ext uri="{9D8B030D-6E8A-4147-A177-3AD203B41FA5}">
                      <a16:colId xmlns:a16="http://schemas.microsoft.com/office/drawing/2014/main" val="297539703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81308389"/>
                    </a:ext>
                  </a:extLst>
                </a:gridCol>
                <a:gridCol w="962616">
                  <a:extLst>
                    <a:ext uri="{9D8B030D-6E8A-4147-A177-3AD203B41FA5}">
                      <a16:colId xmlns:a16="http://schemas.microsoft.com/office/drawing/2014/main" val="23909039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131032"/>
                  </a:ext>
                </a:extLst>
              </a:tr>
            </a:tbl>
          </a:graphicData>
        </a:graphic>
      </p:graphicFrame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717DA782-94D3-4184-9784-B1EB781DD7D8}"/>
              </a:ext>
            </a:extLst>
          </p:cNvPr>
          <p:cNvSpPr/>
          <p:nvPr/>
        </p:nvSpPr>
        <p:spPr bwMode="auto">
          <a:xfrm>
            <a:off x="2493521" y="3662532"/>
            <a:ext cx="648072" cy="50405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EBD048C-034D-4EAF-8822-007CC7EBE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6492"/>
              </p:ext>
            </p:extLst>
          </p:nvPr>
        </p:nvGraphicFramePr>
        <p:xfrm>
          <a:off x="638070" y="1807117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B6115B-E0B1-4528-BBF1-325EEF8A0723}"/>
              </a:ext>
            </a:extLst>
          </p:cNvPr>
          <p:cNvSpPr txBox="1"/>
          <p:nvPr/>
        </p:nvSpPr>
        <p:spPr>
          <a:xfrm>
            <a:off x="765213" y="329581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8D293-05C9-4140-80AC-FCB19B393E67}"/>
              </a:ext>
            </a:extLst>
          </p:cNvPr>
          <p:cNvSpPr txBox="1"/>
          <p:nvPr/>
        </p:nvSpPr>
        <p:spPr>
          <a:xfrm>
            <a:off x="1835696" y="328723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6F56A-32E3-4BC7-9281-72DC1D4146B1}"/>
              </a:ext>
            </a:extLst>
          </p:cNvPr>
          <p:cNvSpPr txBox="1"/>
          <p:nvPr/>
        </p:nvSpPr>
        <p:spPr>
          <a:xfrm>
            <a:off x="2760720" y="327962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D723E-8697-4230-BE4E-6F3697232D52}"/>
              </a:ext>
            </a:extLst>
          </p:cNvPr>
          <p:cNvSpPr txBox="1"/>
          <p:nvPr/>
        </p:nvSpPr>
        <p:spPr>
          <a:xfrm>
            <a:off x="3551380" y="326242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>
                <a:solidFill>
                  <a:srgbClr val="F95135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000" b="0">
                <a:solidFill>
                  <a:srgbClr val="F95135"/>
                </a:solidFill>
                <a:latin typeface="돋움" pitchFamily="50" charset="-127"/>
                <a:ea typeface="돋움" pitchFamily="50" charset="-127"/>
              </a:rPr>
              <a:t>숫자</a:t>
            </a:r>
            <a:r>
              <a:rPr lang="en-US" altLang="ko-KR" sz="2000" b="0">
                <a:solidFill>
                  <a:srgbClr val="F95135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2000" b="0" dirty="0">
              <a:solidFill>
                <a:srgbClr val="F95135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0D806-4F5F-4E60-8812-5BCE8C50CFB4}"/>
              </a:ext>
            </a:extLst>
          </p:cNvPr>
          <p:cNvSpPr txBox="1"/>
          <p:nvPr/>
        </p:nvSpPr>
        <p:spPr>
          <a:xfrm>
            <a:off x="4499992" y="330517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문자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F7EC2A31-03B2-48D3-BF1B-71B90E27C80E}"/>
              </a:ext>
            </a:extLst>
          </p:cNvPr>
          <p:cNvSpPr/>
          <p:nvPr/>
        </p:nvSpPr>
        <p:spPr bwMode="auto">
          <a:xfrm>
            <a:off x="5231068" y="3562549"/>
            <a:ext cx="3926996" cy="665385"/>
          </a:xfrm>
          <a:prstGeom prst="wedgeRectCallout">
            <a:avLst>
              <a:gd name="adj1" fmla="val -67403"/>
              <a:gd name="adj2" fmla="val 66979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각 컬럼에 지정된 값만이 들어가야함</a:t>
            </a:r>
            <a:endParaRPr lang="en-US" altLang="ko-KR" sz="140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숫자 타입</a:t>
            </a:r>
            <a:r>
              <a: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 NULL </a:t>
            </a:r>
            <a:r>
              <a:rPr lang="ko-KR" altLang="en-US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</a:t>
            </a:r>
            <a:r>
              <a: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길이 등</a:t>
            </a:r>
            <a:r>
              <a:rPr lang="en-US" altLang="ko-KR" sz="140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ko-KR" altLang="en-US" sz="14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A2703-E8AE-4C7C-AFC8-3411D09AE3FF}"/>
              </a:ext>
            </a:extLst>
          </p:cNvPr>
          <p:cNvSpPr txBox="1"/>
          <p:nvPr/>
        </p:nvSpPr>
        <p:spPr>
          <a:xfrm>
            <a:off x="3276245" y="38294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삽입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31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855C29-4DF8-45CB-B182-FD858260B758}"/>
              </a:ext>
            </a:extLst>
          </p:cNvPr>
          <p:cNvSpPr txBox="1"/>
          <p:nvPr/>
        </p:nvSpPr>
        <p:spPr>
          <a:xfrm>
            <a:off x="0" y="2371694"/>
            <a:ext cx="9144000" cy="92013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DROP TABLE KOPO_PRODUCT_VOLUME</a:t>
            </a:r>
          </a:p>
          <a:p>
            <a:pPr algn="ctr"/>
            <a:r>
              <a:rPr lang="ko-KR" altLang="en-US" sz="2400">
                <a:solidFill>
                  <a:schemeClr val="bg1"/>
                </a:solidFill>
              </a:rPr>
              <a:t>수행을 통해 기존에 생성한 테이블을 삭제합니다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609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0D28222-6C27-4A0E-9A52-98551F98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5" y="2411373"/>
            <a:ext cx="6115050" cy="1876425"/>
          </a:xfrm>
          <a:prstGeom prst="rect">
            <a:avLst/>
          </a:prstGeom>
        </p:spPr>
      </p:pic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3210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D160680-6B5C-45B3-890C-19EAEDD18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491630"/>
            <a:ext cx="4088879" cy="1235311"/>
          </a:xfrm>
          <a:prstGeom prst="rect">
            <a:avLst/>
          </a:prstGeom>
        </p:spPr>
      </p:pic>
      <p:sp>
        <p:nvSpPr>
          <p:cNvPr id="6" name="별: 꼭짓점 7개 5">
            <a:extLst>
              <a:ext uri="{FF2B5EF4-FFF2-40B4-BE49-F238E27FC236}">
                <a16:creationId xmlns:a16="http://schemas.microsoft.com/office/drawing/2014/main" id="{F5C40BF9-BB78-464C-A1BE-096300FC57B5}"/>
              </a:ext>
            </a:extLst>
          </p:cNvPr>
          <p:cNvSpPr/>
          <p:nvPr/>
        </p:nvSpPr>
        <p:spPr bwMode="auto">
          <a:xfrm>
            <a:off x="4418297" y="3301296"/>
            <a:ext cx="4753087" cy="1512168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NOT NULL </a:t>
            </a: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속성에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NULL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값을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넣으려고 시도 시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에러발생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5F6354AC-A278-4883-8C50-18D6D72D3679}"/>
              </a:ext>
            </a:extLst>
          </p:cNvPr>
          <p:cNvSpPr/>
          <p:nvPr/>
        </p:nvSpPr>
        <p:spPr bwMode="auto">
          <a:xfrm>
            <a:off x="1331640" y="1233784"/>
            <a:ext cx="3240360" cy="72008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문자열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→ VARCHAR2 (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영어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1, 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한글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2)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숫자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→ NUMBER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4628B-007D-4F49-BFFF-3E2367366291}"/>
              </a:ext>
            </a:extLst>
          </p:cNvPr>
          <p:cNvSpPr/>
          <p:nvPr/>
        </p:nvSpPr>
        <p:spPr>
          <a:xfrm>
            <a:off x="9468544" y="133224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create table kopo_product_volume(</a:t>
            </a:r>
          </a:p>
          <a:p>
            <a:r>
              <a:rPr lang="ko-KR" altLang="en-US"/>
              <a:t>regionid varchar2(20),</a:t>
            </a:r>
          </a:p>
          <a:p>
            <a:r>
              <a:rPr lang="ko-KR" altLang="en-US"/>
              <a:t>productgroup varchar2(20),</a:t>
            </a:r>
          </a:p>
          <a:p>
            <a:r>
              <a:rPr lang="ko-KR" altLang="en-US"/>
              <a:t>yearweek varchar2(8),</a:t>
            </a:r>
          </a:p>
          <a:p>
            <a:r>
              <a:rPr lang="ko-KR" altLang="en-US"/>
              <a:t>volume number not null,</a:t>
            </a:r>
          </a:p>
          <a:p>
            <a:r>
              <a:rPr lang="ko-KR" altLang="en-US"/>
              <a:t>constraint pk_kopo_product_volume primary key(regionid,productgroup, yearweek))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CCDE5A-A97C-448E-93FA-E33DEAD31312}"/>
              </a:ext>
            </a:extLst>
          </p:cNvPr>
          <p:cNvSpPr/>
          <p:nvPr/>
        </p:nvSpPr>
        <p:spPr>
          <a:xfrm>
            <a:off x="9468544" y="31187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insert into kopo_product_volume</a:t>
            </a:r>
          </a:p>
          <a:p>
            <a:r>
              <a:rPr lang="ko-KR" altLang="en-US"/>
              <a:t>values('regionid','productgroup’,</a:t>
            </a:r>
            <a:r>
              <a:rPr lang="en-US" altLang="ko-KR"/>
              <a:t>’201702’</a:t>
            </a:r>
            <a:r>
              <a:rPr lang="ko-KR" altLang="en-US"/>
              <a:t>,</a:t>
            </a:r>
            <a:r>
              <a:rPr lang="en-US" altLang="ko-KR"/>
              <a:t>null</a:t>
            </a:r>
            <a:r>
              <a:rPr lang="ko-KR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8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0443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E869EC-2108-41F4-BED2-D301731F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0318"/>
              </p:ext>
            </p:extLst>
          </p:nvPr>
        </p:nvGraphicFramePr>
        <p:xfrm>
          <a:off x="636975" y="4311943"/>
          <a:ext cx="4681617" cy="27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57">
                  <a:extLst>
                    <a:ext uri="{9D8B030D-6E8A-4147-A177-3AD203B41FA5}">
                      <a16:colId xmlns:a16="http://schemas.microsoft.com/office/drawing/2014/main" val="1226172292"/>
                    </a:ext>
                  </a:extLst>
                </a:gridCol>
                <a:gridCol w="963862">
                  <a:extLst>
                    <a:ext uri="{9D8B030D-6E8A-4147-A177-3AD203B41FA5}">
                      <a16:colId xmlns:a16="http://schemas.microsoft.com/office/drawing/2014/main" val="505004445"/>
                    </a:ext>
                  </a:extLst>
                </a:gridCol>
                <a:gridCol w="826167">
                  <a:extLst>
                    <a:ext uri="{9D8B030D-6E8A-4147-A177-3AD203B41FA5}">
                      <a16:colId xmlns:a16="http://schemas.microsoft.com/office/drawing/2014/main" val="2975397035"/>
                    </a:ext>
                  </a:extLst>
                </a:gridCol>
                <a:gridCol w="755407">
                  <a:extLst>
                    <a:ext uri="{9D8B030D-6E8A-4147-A177-3AD203B41FA5}">
                      <a16:colId xmlns:a16="http://schemas.microsoft.com/office/drawing/2014/main" val="3981308389"/>
                    </a:ext>
                  </a:extLst>
                </a:gridCol>
                <a:gridCol w="1034624">
                  <a:extLst>
                    <a:ext uri="{9D8B030D-6E8A-4147-A177-3AD203B41FA5}">
                      <a16:colId xmlns:a16="http://schemas.microsoft.com/office/drawing/2014/main" val="23909039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1310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1BFB550-620D-4FA1-9B48-CFC426D3AF88}"/>
              </a:ext>
            </a:extLst>
          </p:cNvPr>
          <p:cNvSpPr txBox="1"/>
          <p:nvPr/>
        </p:nvSpPr>
        <p:spPr>
          <a:xfrm>
            <a:off x="636974" y="137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1DD1527-DA48-459C-9F16-67971211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44581"/>
              </p:ext>
            </p:extLst>
          </p:nvPr>
        </p:nvGraphicFramePr>
        <p:xfrm>
          <a:off x="638070" y="1807117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8549A009-B595-411C-94C1-C9B28AF562DF}"/>
              </a:ext>
            </a:extLst>
          </p:cNvPr>
          <p:cNvSpPr/>
          <p:nvPr/>
        </p:nvSpPr>
        <p:spPr bwMode="auto">
          <a:xfrm>
            <a:off x="2483768" y="3637119"/>
            <a:ext cx="648072" cy="50405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B9B922E7-D986-42C0-BC58-C17C4213ECB8}"/>
              </a:ext>
            </a:extLst>
          </p:cNvPr>
          <p:cNvSpPr/>
          <p:nvPr/>
        </p:nvSpPr>
        <p:spPr bwMode="auto">
          <a:xfrm>
            <a:off x="5192452" y="3442010"/>
            <a:ext cx="3926996" cy="665385"/>
          </a:xfrm>
          <a:prstGeom prst="wedgeRectCallout">
            <a:avLst>
              <a:gd name="adj1" fmla="val -47740"/>
              <a:gd name="adj2" fmla="val -206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기본키가 중복나서 에러 발생</a:t>
            </a:r>
            <a:endParaRPr kumimoji="1" lang="ko-KR" altLang="en-US" sz="140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8B8D80-F549-4D71-899E-3B18104BE7A4}"/>
              </a:ext>
            </a:extLst>
          </p:cNvPr>
          <p:cNvSpPr txBox="1"/>
          <p:nvPr/>
        </p:nvSpPr>
        <p:spPr>
          <a:xfrm>
            <a:off x="3276245" y="38294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삽입</a:t>
            </a:r>
            <a:endParaRPr lang="ko-KR" altLang="en-US" sz="1600" dirty="0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8B31088B-362C-4010-B6F0-811A25A6C3D0}"/>
              </a:ext>
            </a:extLst>
          </p:cNvPr>
          <p:cNvSpPr/>
          <p:nvPr/>
        </p:nvSpPr>
        <p:spPr bwMode="auto">
          <a:xfrm rot="16200000">
            <a:off x="5508104" y="2067694"/>
            <a:ext cx="648072" cy="50405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212D9-DF8A-409A-9683-67B4036F7DA4}"/>
              </a:ext>
            </a:extLst>
          </p:cNvPr>
          <p:cNvSpPr txBox="1"/>
          <p:nvPr/>
        </p:nvSpPr>
        <p:spPr>
          <a:xfrm>
            <a:off x="6156176" y="2150444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수정 </a:t>
            </a:r>
            <a:r>
              <a:rPr lang="en-US" altLang="ko-KR" sz="1600"/>
              <a:t>(201501 → 201502)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36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668344" y="4949007"/>
            <a:ext cx="1415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 데이터 분석 플랫폼 이해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모서리가 둥근 직사각형 26">
            <a:extLst>
              <a:ext uri="{FF2B5EF4-FFF2-40B4-BE49-F238E27FC236}">
                <a16:creationId xmlns:a16="http://schemas.microsoft.com/office/drawing/2014/main" id="{F148555A-C9CF-496C-A141-FAD7D73DE2B7}"/>
              </a:ext>
            </a:extLst>
          </p:cNvPr>
          <p:cNvSpPr/>
          <p:nvPr/>
        </p:nvSpPr>
        <p:spPr bwMode="auto">
          <a:xfrm>
            <a:off x="304478" y="937126"/>
            <a:ext cx="8541138" cy="3823845"/>
          </a:xfrm>
          <a:prstGeom prst="roundRect">
            <a:avLst>
              <a:gd name="adj" fmla="val 2917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rgbClr val="EEEEEE"/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63500" algn="ctr" rotWithShape="0">
              <a:prstClr val="black">
                <a:alpha val="52000"/>
              </a:prstClr>
            </a:outerShdw>
          </a:effectLst>
        </p:spPr>
        <p:txBody>
          <a:bodyPr anchor="ctr"/>
          <a:lstStyle/>
          <a:p>
            <a:pPr algn="ctr" defTabSz="1042846" latinLnBrk="0"/>
            <a:endParaRPr lang="ko-KR" altLang="en-US" sz="1800" kern="0" spc="-68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11" name="Picture 26" descr="그림2">
            <a:extLst>
              <a:ext uri="{FF2B5EF4-FFF2-40B4-BE49-F238E27FC236}">
                <a16:creationId xmlns:a16="http://schemas.microsoft.com/office/drawing/2014/main" id="{977BD355-F3D1-4AD0-8962-B09C0F14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468" y="773720"/>
            <a:ext cx="7397503" cy="4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59263AB-0CF7-4D69-88E2-1ED8E6F53A40}"/>
              </a:ext>
            </a:extLst>
          </p:cNvPr>
          <p:cNvSpPr/>
          <p:nvPr/>
        </p:nvSpPr>
        <p:spPr bwMode="auto">
          <a:xfrm>
            <a:off x="641117" y="830314"/>
            <a:ext cx="1124323" cy="351528"/>
          </a:xfrm>
          <a:prstGeom prst="rect">
            <a:avLst/>
          </a:prstGeom>
          <a:noFill/>
        </p:spPr>
        <p:txBody>
          <a:bodyPr wrap="none" lIns="104287" tIns="52144" rIns="104287" bIns="52144">
            <a:spAutoFit/>
          </a:bodyPr>
          <a:lstStyle/>
          <a:p>
            <a:pPr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기억합시다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52">
            <a:extLst>
              <a:ext uri="{FF2B5EF4-FFF2-40B4-BE49-F238E27FC236}">
                <a16:creationId xmlns:a16="http://schemas.microsoft.com/office/drawing/2014/main" id="{925F19D9-1C8A-47BD-9814-70CE88857414}"/>
              </a:ext>
            </a:extLst>
          </p:cNvPr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20FCE9-5AD1-43D3-A1F1-0CF989F770F9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8" name="그룹 65">
              <a:extLst>
                <a:ext uri="{FF2B5EF4-FFF2-40B4-BE49-F238E27FC236}">
                  <a16:creationId xmlns:a16="http://schemas.microsoft.com/office/drawing/2014/main" id="{090DD1DF-0DA8-4B9B-A30A-0082190D5CC1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0" name="그룹 76">
                <a:extLst>
                  <a:ext uri="{FF2B5EF4-FFF2-40B4-BE49-F238E27FC236}">
                    <a16:creationId xmlns:a16="http://schemas.microsoft.com/office/drawing/2014/main" id="{CBBCB5CA-5001-4ED4-8541-E4FF929BE0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2" name="모서리가 둥근 직사각형 69">
                  <a:extLst>
                    <a:ext uri="{FF2B5EF4-FFF2-40B4-BE49-F238E27FC236}">
                      <a16:creationId xmlns:a16="http://schemas.microsoft.com/office/drawing/2014/main" id="{B268894D-6870-4EEE-AA25-9B1356EB5D88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모서리가 둥근 직사각형 70">
                  <a:extLst>
                    <a:ext uri="{FF2B5EF4-FFF2-40B4-BE49-F238E27FC236}">
                      <a16:creationId xmlns:a16="http://schemas.microsoft.com/office/drawing/2014/main" id="{D6759C18-A1C9-40C0-AA08-5EC99B2B1AB7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자유형 16">
                  <a:extLst>
                    <a:ext uri="{FF2B5EF4-FFF2-40B4-BE49-F238E27FC236}">
                      <a16:creationId xmlns:a16="http://schemas.microsoft.com/office/drawing/2014/main" id="{527B682E-894C-4E67-819C-375F7C1010D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356248-46EA-4B0E-A676-F752B43C9E6E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1B0985-F559-4E4C-AF75-B5D55DDA5606}"/>
                </a:ext>
              </a:extLst>
            </p:cNvPr>
            <p:cNvSpPr/>
            <p:nvPr/>
          </p:nvSpPr>
          <p:spPr>
            <a:xfrm>
              <a:off x="2463248" y="1555083"/>
              <a:ext cx="3373477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 설치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접속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88">
            <a:extLst>
              <a:ext uri="{FF2B5EF4-FFF2-40B4-BE49-F238E27FC236}">
                <a16:creationId xmlns:a16="http://schemas.microsoft.com/office/drawing/2014/main" id="{54779A9B-4D37-456F-8F69-8C5880FDE6AC}"/>
              </a:ext>
            </a:extLst>
          </p:cNvPr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70A656-4B34-4BC2-AAE7-1561E3A76B5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90">
              <a:extLst>
                <a:ext uri="{FF2B5EF4-FFF2-40B4-BE49-F238E27FC236}">
                  <a16:creationId xmlns:a16="http://schemas.microsoft.com/office/drawing/2014/main" id="{336A6526-90F5-431F-8B46-887099BF6703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30" name="그룹 73">
                <a:extLst>
                  <a:ext uri="{FF2B5EF4-FFF2-40B4-BE49-F238E27FC236}">
                    <a16:creationId xmlns:a16="http://schemas.microsoft.com/office/drawing/2014/main" id="{3E3DAA0C-3077-4C59-A95C-73D84B969C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2" name="모서리가 둥근 직사각형 69">
                  <a:extLst>
                    <a:ext uri="{FF2B5EF4-FFF2-40B4-BE49-F238E27FC236}">
                      <a16:creationId xmlns:a16="http://schemas.microsoft.com/office/drawing/2014/main" id="{493F7F01-B4A1-4665-A7D0-CD9BE7FB85C6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모서리가 둥근 직사각형 70">
                  <a:extLst>
                    <a:ext uri="{FF2B5EF4-FFF2-40B4-BE49-F238E27FC236}">
                      <a16:creationId xmlns:a16="http://schemas.microsoft.com/office/drawing/2014/main" id="{DEB1BE1A-CF54-40D0-83C9-DDE68FAE013C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자유형 22">
                  <a:extLst>
                    <a:ext uri="{FF2B5EF4-FFF2-40B4-BE49-F238E27FC236}">
                      <a16:creationId xmlns:a16="http://schemas.microsoft.com/office/drawing/2014/main" id="{725BFA56-661F-4239-BCD8-2BF60E6DE34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4099AE-3F2D-406D-B85E-9D5788796179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4C5AADC-3EDD-42AE-A8AA-B678363F4D82}"/>
                </a:ext>
              </a:extLst>
            </p:cNvPr>
            <p:cNvSpPr/>
            <p:nvPr/>
          </p:nvSpPr>
          <p:spPr>
            <a:xfrm>
              <a:off x="2463247" y="2458648"/>
              <a:ext cx="5610889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테이블스페이스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권한 생성</a:t>
              </a:r>
              <a:endParaRPr lang="ko-KR" altLang="en-US" sz="1600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97">
            <a:extLst>
              <a:ext uri="{FF2B5EF4-FFF2-40B4-BE49-F238E27FC236}">
                <a16:creationId xmlns:a16="http://schemas.microsoft.com/office/drawing/2014/main" id="{F25ED0F1-F95C-4B88-9327-6211D9670512}"/>
              </a:ext>
            </a:extLst>
          </p:cNvPr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44D0D5F-5B68-429E-8D66-3B72189DFFFA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7" name="그룹 99">
              <a:extLst>
                <a:ext uri="{FF2B5EF4-FFF2-40B4-BE49-F238E27FC236}">
                  <a16:creationId xmlns:a16="http://schemas.microsoft.com/office/drawing/2014/main" id="{6C8818C3-BE5C-47F9-8502-1F939062AD0C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9" name="그룹 77">
                <a:extLst>
                  <a:ext uri="{FF2B5EF4-FFF2-40B4-BE49-F238E27FC236}">
                    <a16:creationId xmlns:a16="http://schemas.microsoft.com/office/drawing/2014/main" id="{A7203338-C343-4EB7-A25C-D2206F818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1" name="모서리가 둥근 직사각형 69">
                  <a:extLst>
                    <a:ext uri="{FF2B5EF4-FFF2-40B4-BE49-F238E27FC236}">
                      <a16:creationId xmlns:a16="http://schemas.microsoft.com/office/drawing/2014/main" id="{4C6415B6-4355-49C7-8B91-CD69E4DBFF4C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모서리가 둥근 직사각형 70">
                  <a:extLst>
                    <a:ext uri="{FF2B5EF4-FFF2-40B4-BE49-F238E27FC236}">
                      <a16:creationId xmlns:a16="http://schemas.microsoft.com/office/drawing/2014/main" id="{C3EE2E33-7676-4C62-8CA6-C34D604C2B26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자유형 28">
                  <a:extLst>
                    <a:ext uri="{FF2B5EF4-FFF2-40B4-BE49-F238E27FC236}">
                      <a16:creationId xmlns:a16="http://schemas.microsoft.com/office/drawing/2014/main" id="{9225D0F0-199E-496C-9333-00C9DFFD3A83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293784-0EB6-4983-BC45-2D91000F5823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F35111-9E29-40D6-BD61-C957E5F1BCC5}"/>
                </a:ext>
              </a:extLst>
            </p:cNvPr>
            <p:cNvSpPr/>
            <p:nvPr/>
          </p:nvSpPr>
          <p:spPr>
            <a:xfrm>
              <a:off x="2463250" y="3331568"/>
              <a:ext cx="9183996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 테이블 생성 및 자료 입력등의 기본 데이터베이스 둘러보기</a:t>
              </a:r>
              <a:endParaRPr lang="ko-KR" altLang="en-US" sz="1600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0B8B57-AC41-41A8-8C6A-8FF97E29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8" y="1602330"/>
            <a:ext cx="4233820" cy="1487382"/>
          </a:xfrm>
          <a:prstGeom prst="rect">
            <a:avLst/>
          </a:prstGeom>
        </p:spPr>
      </p:pic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0443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4A64F42-47AA-4D16-A00D-F4B5BE0973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928" r="-1550"/>
          <a:stretch/>
        </p:blipFill>
        <p:spPr>
          <a:xfrm>
            <a:off x="453420" y="3429000"/>
            <a:ext cx="3896703" cy="11572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FF3B7B-1DA2-48D2-80D8-8BFCB86DE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821" y="1147598"/>
            <a:ext cx="4512037" cy="1363153"/>
          </a:xfrm>
          <a:prstGeom prst="rect">
            <a:avLst/>
          </a:prstGeom>
        </p:spPr>
      </p:pic>
      <p:sp>
        <p:nvSpPr>
          <p:cNvPr id="16" name="별: 꼭짓점 7개 15">
            <a:extLst>
              <a:ext uri="{FF2B5EF4-FFF2-40B4-BE49-F238E27FC236}">
                <a16:creationId xmlns:a16="http://schemas.microsoft.com/office/drawing/2014/main" id="{76B7EBFD-3800-409D-9C80-568010EE432F}"/>
              </a:ext>
            </a:extLst>
          </p:cNvPr>
          <p:cNvSpPr/>
          <p:nvPr/>
        </p:nvSpPr>
        <p:spPr bwMode="auto">
          <a:xfrm>
            <a:off x="3309905" y="627534"/>
            <a:ext cx="4753087" cy="1512168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 삽입 시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A01,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ST0002,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201503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기본키 중복 에러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512F5-DBC8-4E03-B6F8-02F2EBE203C5}"/>
              </a:ext>
            </a:extLst>
          </p:cNvPr>
          <p:cNvSpPr txBox="1"/>
          <p:nvPr/>
        </p:nvSpPr>
        <p:spPr>
          <a:xfrm>
            <a:off x="5133803" y="3578188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삽입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C0CEC-713A-495C-BF53-0FF1D22E14EB}"/>
              </a:ext>
            </a:extLst>
          </p:cNvPr>
          <p:cNvSpPr txBox="1"/>
          <p:nvPr/>
        </p:nvSpPr>
        <p:spPr>
          <a:xfrm>
            <a:off x="5076056" y="3931191"/>
            <a:ext cx="3037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INSERT INTO </a:t>
            </a:r>
            <a:r>
              <a:rPr lang="ko-KR" altLang="en-US" sz="1600" b="0"/>
              <a:t>테이블명</a:t>
            </a:r>
            <a:endParaRPr lang="en-US" altLang="ko-KR" sz="1600" b="0"/>
          </a:p>
          <a:p>
            <a:r>
              <a:rPr lang="en-US" altLang="ko-KR" sz="1600" b="0"/>
              <a:t>VALUES (‘</a:t>
            </a:r>
            <a:r>
              <a:rPr lang="ko-KR" altLang="en-US" sz="1600" b="0"/>
              <a:t>문자</a:t>
            </a:r>
            <a:r>
              <a:rPr lang="en-US" altLang="ko-KR" sz="1600" b="0"/>
              <a:t>’, </a:t>
            </a:r>
            <a:r>
              <a:rPr lang="ko-KR" altLang="en-US" sz="1600" b="0"/>
              <a:t>숫자</a:t>
            </a:r>
            <a:r>
              <a:rPr lang="en-US" altLang="ko-KR" sz="1600" b="0"/>
              <a:t>, ‘</a:t>
            </a:r>
            <a:r>
              <a:rPr lang="ko-KR" altLang="en-US" sz="1600" b="0"/>
              <a:t>문자</a:t>
            </a:r>
            <a:r>
              <a:rPr lang="en-US" altLang="ko-KR" sz="1600" b="0"/>
              <a:t>2’,…)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DFE121-082E-44FA-B882-6D829FF73A36}"/>
              </a:ext>
            </a:extLst>
          </p:cNvPr>
          <p:cNvSpPr/>
          <p:nvPr/>
        </p:nvSpPr>
        <p:spPr>
          <a:xfrm>
            <a:off x="9324528" y="28424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insert into kopo_product_volume</a:t>
            </a:r>
          </a:p>
          <a:p>
            <a:r>
              <a:rPr lang="en-US" altLang="ko-KR"/>
              <a:t>values ('A01','ST0002','201503',20)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91D1D0-254C-492F-93C8-2BC64227E926}"/>
              </a:ext>
            </a:extLst>
          </p:cNvPr>
          <p:cNvSpPr/>
          <p:nvPr/>
        </p:nvSpPr>
        <p:spPr>
          <a:xfrm>
            <a:off x="9313140" y="21397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insert into kopo_product_volume</a:t>
            </a:r>
          </a:p>
          <a:p>
            <a:r>
              <a:rPr lang="en-US" altLang="ko-KR"/>
              <a:t>values ('A01','ST0002','201503',20)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8BDC09-5680-48D2-A98C-19A3C12EB919}"/>
              </a:ext>
            </a:extLst>
          </p:cNvPr>
          <p:cNvSpPr/>
          <p:nvPr/>
        </p:nvSpPr>
        <p:spPr>
          <a:xfrm>
            <a:off x="9313140" y="40318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ALTER TABLE KOPO_PRODUCT_VOLUME_FOREIGN</a:t>
            </a:r>
          </a:p>
          <a:p>
            <a:r>
              <a:rPr lang="ko-KR" altLang="en-US"/>
              <a:t>    DROP CONSTRAINT fk_kopo_product_volume_foreign;</a:t>
            </a:r>
          </a:p>
          <a:p>
            <a:endParaRPr lang="ko-KR" altLang="en-US"/>
          </a:p>
          <a:p>
            <a:r>
              <a:rPr lang="ko-KR" altLang="en-US"/>
              <a:t>ALTER TABLE KOPO_PRODUCT_VOLUME_FOREIGN</a:t>
            </a:r>
          </a:p>
          <a:p>
            <a:r>
              <a:rPr lang="ko-KR" altLang="en-US"/>
              <a:t>    ADD CONSTRAINT  fk_kopo_product_volume_foreign  FOREIGN KEY(EVENTID)     </a:t>
            </a:r>
          </a:p>
          <a:p>
            <a:r>
              <a:rPr lang="ko-KR" altLang="en-US"/>
              <a:t>    REFERENCES KOPO_EVENT_INFO_FOREIGN (EVENTID) on delete cascade;</a:t>
            </a:r>
          </a:p>
        </p:txBody>
      </p:sp>
    </p:spTree>
    <p:extLst>
      <p:ext uri="{BB962C8B-B14F-4D97-AF65-F5344CB8AC3E}">
        <p14:creationId xmlns:p14="http://schemas.microsoft.com/office/powerpoint/2010/main" val="4061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E7359-D2F9-46E1-990A-79676332AA9D}"/>
              </a:ext>
            </a:extLst>
          </p:cNvPr>
          <p:cNvSpPr txBox="1"/>
          <p:nvPr/>
        </p:nvSpPr>
        <p:spPr>
          <a:xfrm>
            <a:off x="0" y="2371694"/>
            <a:ext cx="9144000" cy="156820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KOPO_PRODUCT_VOLUME.xlsx </a:t>
            </a:r>
            <a:r>
              <a:rPr lang="ko-KR" altLang="en-US" sz="2400">
                <a:solidFill>
                  <a:schemeClr val="bg1"/>
                </a:solidFill>
              </a:rPr>
              <a:t>파일을 새로 </a:t>
            </a:r>
            <a:r>
              <a:rPr lang="en-US" altLang="ko-KR" sz="2400">
                <a:solidFill>
                  <a:schemeClr val="bg1"/>
                </a:solidFill>
              </a:rPr>
              <a:t>import </a:t>
            </a:r>
            <a:r>
              <a:rPr lang="ko-KR" altLang="en-US" sz="2400">
                <a:solidFill>
                  <a:schemeClr val="bg1"/>
                </a:solidFill>
              </a:rPr>
              <a:t>합니다</a:t>
            </a:r>
            <a:r>
              <a:rPr lang="en-US" altLang="ko-KR" sz="24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</a:rPr>
              <a:t>(Import </a:t>
            </a:r>
            <a:r>
              <a:rPr lang="ko-KR" altLang="en-US" sz="2400">
                <a:solidFill>
                  <a:schemeClr val="bg1"/>
                </a:solidFill>
              </a:rPr>
              <a:t>전 </a:t>
            </a:r>
            <a:r>
              <a:rPr lang="en-US" altLang="ko-KR" sz="2400">
                <a:solidFill>
                  <a:schemeClr val="bg1"/>
                </a:solidFill>
              </a:rPr>
              <a:t>Truncate </a:t>
            </a:r>
            <a:r>
              <a:rPr lang="ko-KR" altLang="en-US" sz="2400">
                <a:solidFill>
                  <a:schemeClr val="bg1"/>
                </a:solidFill>
              </a:rPr>
              <a:t>수행옵션 선택</a:t>
            </a:r>
            <a:r>
              <a:rPr lang="en-US" altLang="ko-KR" sz="240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0443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F54DD1D-EDF6-4C57-8CA7-DE2687FD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657" y="1596078"/>
            <a:ext cx="4808959" cy="14528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A0DD1A-6D5C-4CD7-BEA1-64E0D4D21E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7476" r="-2585"/>
          <a:stretch/>
        </p:blipFill>
        <p:spPr>
          <a:xfrm>
            <a:off x="395536" y="2324100"/>
            <a:ext cx="3841184" cy="1997106"/>
          </a:xfrm>
          <a:prstGeom prst="rect">
            <a:avLst/>
          </a:prstGeom>
        </p:spPr>
      </p:pic>
      <p:sp>
        <p:nvSpPr>
          <p:cNvPr id="16" name="별: 꼭짓점 7개 15">
            <a:extLst>
              <a:ext uri="{FF2B5EF4-FFF2-40B4-BE49-F238E27FC236}">
                <a16:creationId xmlns:a16="http://schemas.microsoft.com/office/drawing/2014/main" id="{76B7EBFD-3800-409D-9C80-568010EE432F}"/>
              </a:ext>
            </a:extLst>
          </p:cNvPr>
          <p:cNvSpPr/>
          <p:nvPr/>
        </p:nvSpPr>
        <p:spPr bwMode="auto">
          <a:xfrm>
            <a:off x="2135618" y="1131590"/>
            <a:ext cx="4753087" cy="1512168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삽입 시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A01,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ST0002,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201503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기본키 중복 에러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83C7E-8F7C-45E8-ABEC-96E5F52DED55}"/>
              </a:ext>
            </a:extLst>
          </p:cNvPr>
          <p:cNvSpPr txBox="1"/>
          <p:nvPr/>
        </p:nvSpPr>
        <p:spPr>
          <a:xfrm>
            <a:off x="5133803" y="3578188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업데이트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A2BF8-E9ED-4F9E-8E04-50E4D0329148}"/>
              </a:ext>
            </a:extLst>
          </p:cNvPr>
          <p:cNvSpPr txBox="1"/>
          <p:nvPr/>
        </p:nvSpPr>
        <p:spPr>
          <a:xfrm>
            <a:off x="5076056" y="3931191"/>
            <a:ext cx="2610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UPDATE</a:t>
            </a:r>
            <a:r>
              <a:rPr lang="ko-KR" altLang="en-US" sz="1600" b="0"/>
              <a:t> </a:t>
            </a:r>
            <a:r>
              <a:rPr lang="en-US" altLang="ko-KR" sz="1600" b="0"/>
              <a:t>{</a:t>
            </a:r>
            <a:r>
              <a:rPr lang="ko-KR" altLang="en-US" sz="1600" b="0"/>
              <a:t>테이블명</a:t>
            </a:r>
            <a:r>
              <a:rPr lang="en-US" altLang="ko-KR" sz="1600" b="0"/>
              <a:t>}</a:t>
            </a:r>
          </a:p>
          <a:p>
            <a:r>
              <a:rPr lang="en-US" altLang="ko-KR" sz="1600" b="0"/>
              <a:t>SET</a:t>
            </a:r>
            <a:r>
              <a:rPr lang="ko-KR" altLang="en-US" sz="1600" b="0"/>
              <a:t> 컬럼명 </a:t>
            </a:r>
            <a:r>
              <a:rPr lang="en-US" altLang="ko-KR" sz="1600" b="0"/>
              <a:t>= ‘</a:t>
            </a:r>
            <a:r>
              <a:rPr lang="ko-KR" altLang="en-US" sz="1600" b="0"/>
              <a:t>업데이트값</a:t>
            </a:r>
            <a:r>
              <a:rPr lang="en-US" altLang="ko-KR" sz="1600" b="0"/>
              <a:t>’</a:t>
            </a:r>
          </a:p>
          <a:p>
            <a:r>
              <a:rPr lang="en-US" altLang="ko-KR" sz="1600" b="0"/>
              <a:t>WHERE </a:t>
            </a:r>
            <a:r>
              <a:rPr lang="ko-KR" altLang="en-US" sz="1600" b="0"/>
              <a:t>조건절</a:t>
            </a:r>
            <a:endParaRPr lang="en-US" altLang="ko-KR" sz="1600" b="0"/>
          </a:p>
        </p:txBody>
      </p:sp>
    </p:spTree>
    <p:extLst>
      <p:ext uri="{BB962C8B-B14F-4D97-AF65-F5344CB8AC3E}">
        <p14:creationId xmlns:p14="http://schemas.microsoft.com/office/powerpoint/2010/main" val="32984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E7359-D2F9-46E1-990A-79676332AA9D}"/>
              </a:ext>
            </a:extLst>
          </p:cNvPr>
          <p:cNvSpPr txBox="1"/>
          <p:nvPr/>
        </p:nvSpPr>
        <p:spPr>
          <a:xfrm>
            <a:off x="0" y="1788189"/>
            <a:ext cx="9144000" cy="221628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UPDATE KOPO_PRODUCT_VOLUME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SET YEARWEEK = '201513'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WHERE 1=1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AND YEARWEEK = '201512'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AND PRODUCTGROUP = 'ST0001'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05878-DB2F-4DE5-9F97-0FEB898C4FFA}"/>
              </a:ext>
            </a:extLst>
          </p:cNvPr>
          <p:cNvSpPr txBox="1"/>
          <p:nvPr/>
        </p:nvSpPr>
        <p:spPr>
          <a:xfrm>
            <a:off x="0" y="115746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다음 쿼리를 수행하세요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6794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16A6324-8CF6-49D8-9DAC-55371FA90E17}"/>
              </a:ext>
            </a:extLst>
          </p:cNvPr>
          <p:cNvSpPr txBox="1"/>
          <p:nvPr/>
        </p:nvSpPr>
        <p:spPr>
          <a:xfrm>
            <a:off x="539552" y="165869"/>
            <a:ext cx="7920880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bg1"/>
                </a:solidFill>
              </a:rPr>
              <a:t>테이블을 생성 한 후 데이터를 삽입하세요 </a:t>
            </a:r>
            <a:r>
              <a:rPr lang="en-US" altLang="ko-KR" sz="1800">
                <a:solidFill>
                  <a:schemeClr val="bg1"/>
                </a:solidFill>
              </a:rPr>
              <a:t>(KOPO_EVENT_INFO_FOREIGN ,KOPO_PRODUCT_VOLUME_FOREIGN)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* </a:t>
            </a:r>
            <a:r>
              <a:rPr lang="ko-KR" altLang="en-US" sz="1800">
                <a:solidFill>
                  <a:schemeClr val="bg1"/>
                </a:solidFill>
              </a:rPr>
              <a:t>단 행사정보 </a:t>
            </a:r>
            <a:r>
              <a:rPr lang="en-US" altLang="ko-KR" sz="1800">
                <a:solidFill>
                  <a:schemeClr val="bg1"/>
                </a:solidFill>
              </a:rPr>
              <a:t>KOPO_EVENT_INFO_FOREIGN </a:t>
            </a:r>
            <a:r>
              <a:rPr lang="ko-KR" altLang="en-US" sz="1800">
                <a:solidFill>
                  <a:schemeClr val="bg1"/>
                </a:solidFill>
              </a:rPr>
              <a:t>테이블을 먼저 생성</a:t>
            </a:r>
            <a:r>
              <a:rPr lang="en-US" altLang="ko-KR" sz="1800">
                <a:solidFill>
                  <a:schemeClr val="bg1"/>
                </a:solidFill>
              </a:rPr>
              <a:t>!!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320609-7E21-4DC5-846A-5EAF9D52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85844"/>
            <a:ext cx="8458200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BDEFE-1450-445B-A4CE-581A155832F4}"/>
              </a:ext>
            </a:extLst>
          </p:cNvPr>
          <p:cNvSpPr txBox="1"/>
          <p:nvPr/>
        </p:nvSpPr>
        <p:spPr>
          <a:xfrm>
            <a:off x="3752856" y="1287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ED8E9F-EBB2-431F-B0CB-AF540439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49152"/>
              </p:ext>
            </p:extLst>
          </p:nvPr>
        </p:nvGraphicFramePr>
        <p:xfrm>
          <a:off x="3862582" y="1602494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2BCD2C-6EE4-4F0E-9776-BF2CC7E0AC81}"/>
              </a:ext>
            </a:extLst>
          </p:cNvPr>
          <p:cNvSpPr txBox="1"/>
          <p:nvPr/>
        </p:nvSpPr>
        <p:spPr>
          <a:xfrm>
            <a:off x="5593677" y="13772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E3DFA9-67CC-49E6-ABF1-C163CD045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64804"/>
              </p:ext>
            </p:extLst>
          </p:nvPr>
        </p:nvGraphicFramePr>
        <p:xfrm>
          <a:off x="5703403" y="1692412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21F7BB-AC69-48FC-B2EB-F4530B862D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95257" y="1994324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812534-91B8-49D2-9C3B-0FA8DD54A22B}"/>
              </a:ext>
            </a:extLst>
          </p:cNvPr>
          <p:cNvSpPr txBox="1"/>
          <p:nvPr/>
        </p:nvSpPr>
        <p:spPr>
          <a:xfrm>
            <a:off x="4807401" y="158339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90895-705B-4060-88A1-261DD3347435}"/>
              </a:ext>
            </a:extLst>
          </p:cNvPr>
          <p:cNvSpPr txBox="1"/>
          <p:nvPr/>
        </p:nvSpPr>
        <p:spPr>
          <a:xfrm>
            <a:off x="6618565" y="168503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E4D3F8-FB17-408E-8148-B7F7FFC145B9}"/>
              </a:ext>
            </a:extLst>
          </p:cNvPr>
          <p:cNvSpPr/>
          <p:nvPr/>
        </p:nvSpPr>
        <p:spPr>
          <a:xfrm>
            <a:off x="9194978" y="1203598"/>
            <a:ext cx="6012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 create table kopo_event_info_foreign(</a:t>
            </a:r>
          </a:p>
          <a:p>
            <a:r>
              <a:rPr lang="ko-KR" altLang="en-US"/>
              <a:t> eventid varchar2(20),</a:t>
            </a:r>
          </a:p>
          <a:p>
            <a:r>
              <a:rPr lang="ko-KR" altLang="en-US"/>
              <a:t> eventperiod varchar2(20),</a:t>
            </a:r>
          </a:p>
          <a:p>
            <a:r>
              <a:rPr lang="ko-KR" altLang="en-US"/>
              <a:t> PROMOTION_RATIO NUMBER,</a:t>
            </a:r>
          </a:p>
          <a:p>
            <a:r>
              <a:rPr lang="ko-KR" altLang="en-US"/>
              <a:t> constraint pk_kopo_event_info_foreign primary key(eventid))</a:t>
            </a:r>
          </a:p>
          <a:p>
            <a:endParaRPr lang="ko-KR" altLang="en-US"/>
          </a:p>
          <a:p>
            <a:r>
              <a:rPr lang="ko-KR" altLang="en-US"/>
              <a:t> create TABLE KOPO_PRODUCT_VOLUME_FOREIGN(</a:t>
            </a:r>
          </a:p>
          <a:p>
            <a:r>
              <a:rPr lang="ko-KR" altLang="en-US"/>
              <a:t> REGIONID VARCHAR2(20),</a:t>
            </a:r>
          </a:p>
          <a:p>
            <a:r>
              <a:rPr lang="ko-KR" altLang="en-US"/>
              <a:t> PRODUCTGROUP VARCHAR2(20),</a:t>
            </a:r>
          </a:p>
          <a:p>
            <a:r>
              <a:rPr lang="ko-KR" altLang="en-US"/>
              <a:t> YEARWEEK VARCHAR2(8),</a:t>
            </a:r>
          </a:p>
          <a:p>
            <a:r>
              <a:rPr lang="ko-KR" altLang="en-US"/>
              <a:t> VOLUME NUMBER NOT NULL,</a:t>
            </a:r>
          </a:p>
          <a:p>
            <a:r>
              <a:rPr lang="ko-KR" altLang="en-US"/>
              <a:t> EVENTID VARCHAR2(20),</a:t>
            </a:r>
          </a:p>
          <a:p>
            <a:r>
              <a:rPr lang="ko-KR" altLang="en-US"/>
              <a:t> constraint pk_kopo_product_volume_foreign primary key(REGIONID, PRODUCTGROUP, YEARWEEK),</a:t>
            </a:r>
          </a:p>
          <a:p>
            <a:r>
              <a:rPr lang="ko-KR" altLang="en-US"/>
              <a:t> constraint fk_kopo_product_volume_foreign foreign key(eventid) references kopo_event_info_foreign(eventid) 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3C213-2531-4C03-8506-9742DCE0FC65}"/>
              </a:ext>
            </a:extLst>
          </p:cNvPr>
          <p:cNvSpPr/>
          <p:nvPr/>
        </p:nvSpPr>
        <p:spPr>
          <a:xfrm>
            <a:off x="0" y="5423229"/>
            <a:ext cx="6012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alter table kopo_product_volume_foreign enable constraint fk_kopo_product_volume_foreign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2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4203512" y="1314087"/>
            <a:ext cx="4753087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부모 테이블에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EVENT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정보 없는데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 테이블에 삽입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BC72A-547C-40D0-98CA-44C17D8DE4AB}"/>
              </a:ext>
            </a:extLst>
          </p:cNvPr>
          <p:cNvSpPr txBox="1"/>
          <p:nvPr/>
        </p:nvSpPr>
        <p:spPr>
          <a:xfrm>
            <a:off x="695817" y="2989616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삽입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8C605-9F01-40C0-BA78-859207B762A3}"/>
              </a:ext>
            </a:extLst>
          </p:cNvPr>
          <p:cNvSpPr txBox="1"/>
          <p:nvPr/>
        </p:nvSpPr>
        <p:spPr>
          <a:xfrm>
            <a:off x="638070" y="3342619"/>
            <a:ext cx="3037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INSERT INTO </a:t>
            </a:r>
            <a:r>
              <a:rPr lang="ko-KR" altLang="en-US" sz="1600" b="0"/>
              <a:t>테이블명</a:t>
            </a:r>
            <a:endParaRPr lang="en-US" altLang="ko-KR" sz="1600" b="0"/>
          </a:p>
          <a:p>
            <a:r>
              <a:rPr lang="en-US" altLang="ko-KR" sz="1600" b="0"/>
              <a:t>VALUES (‘</a:t>
            </a:r>
            <a:r>
              <a:rPr lang="ko-KR" altLang="en-US" sz="1600" b="0"/>
              <a:t>문자</a:t>
            </a:r>
            <a:r>
              <a:rPr lang="en-US" altLang="ko-KR" sz="1600" b="0"/>
              <a:t>’, </a:t>
            </a:r>
            <a:r>
              <a:rPr lang="ko-KR" altLang="en-US" sz="1600" b="0"/>
              <a:t>숫자</a:t>
            </a:r>
            <a:r>
              <a:rPr lang="en-US" altLang="ko-KR" sz="1600" b="0"/>
              <a:t>, ‘</a:t>
            </a:r>
            <a:r>
              <a:rPr lang="ko-KR" altLang="en-US" sz="1600" b="0"/>
              <a:t>문자</a:t>
            </a:r>
            <a:r>
              <a:rPr lang="en-US" altLang="ko-KR" sz="1600" b="0"/>
              <a:t>2’,…)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A6B56-3801-4283-9A1D-A71AE1664BF9}"/>
              </a:ext>
            </a:extLst>
          </p:cNvPr>
          <p:cNvSpPr txBox="1"/>
          <p:nvPr/>
        </p:nvSpPr>
        <p:spPr>
          <a:xfrm>
            <a:off x="1536445" y="12411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6B0F58B-C4E0-426C-947B-EAE1FE54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01397"/>
              </p:ext>
            </p:extLst>
          </p:nvPr>
        </p:nvGraphicFramePr>
        <p:xfrm>
          <a:off x="1646171" y="1556292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07AE84-5909-4F62-A957-109477718214}"/>
              </a:ext>
            </a:extLst>
          </p:cNvPr>
          <p:cNvSpPr txBox="1"/>
          <p:nvPr/>
        </p:nvSpPr>
        <p:spPr>
          <a:xfrm>
            <a:off x="3377266" y="1331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4073173-FA1B-45A8-815E-2F1A048D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0223"/>
              </p:ext>
            </p:extLst>
          </p:nvPr>
        </p:nvGraphicFramePr>
        <p:xfrm>
          <a:off x="3486992" y="1646210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B59E4A-5373-46D9-9E77-F8C72C32EAB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78846" y="1948122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BF2B71-7E25-4F73-9F81-92DADA950E97}"/>
              </a:ext>
            </a:extLst>
          </p:cNvPr>
          <p:cNvSpPr txBox="1"/>
          <p:nvPr/>
        </p:nvSpPr>
        <p:spPr>
          <a:xfrm>
            <a:off x="2590990" y="153719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4F270-9820-4DDB-B1EC-70D139EC3566}"/>
              </a:ext>
            </a:extLst>
          </p:cNvPr>
          <p:cNvSpPr txBox="1"/>
          <p:nvPr/>
        </p:nvSpPr>
        <p:spPr>
          <a:xfrm>
            <a:off x="4402154" y="163882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2DC64C-7D8E-4156-B0DB-E963D8DF9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2" y="4074799"/>
            <a:ext cx="4572000" cy="7847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B676A4-C180-4C00-AB9E-AD8AB0202C51}"/>
              </a:ext>
            </a:extLst>
          </p:cNvPr>
          <p:cNvSpPr/>
          <p:nvPr/>
        </p:nvSpPr>
        <p:spPr>
          <a:xfrm>
            <a:off x="9324528" y="3143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 -- 참조 무결성 예제: (부모키가 없는 경우)</a:t>
            </a:r>
          </a:p>
          <a:p>
            <a:r>
              <a:rPr lang="ko-KR" altLang="en-US"/>
              <a:t> insert into kopo_product_volume_foreign</a:t>
            </a:r>
          </a:p>
          <a:p>
            <a:r>
              <a:rPr lang="ko-KR" altLang="en-US"/>
              <a:t> values ('A01','ST00002','201501',50,'EVTEST')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ED26CD-BDFF-4DC9-B8C3-82A9265497D7}"/>
              </a:ext>
            </a:extLst>
          </p:cNvPr>
          <p:cNvSpPr txBox="1"/>
          <p:nvPr/>
        </p:nvSpPr>
        <p:spPr>
          <a:xfrm>
            <a:off x="5493760" y="3813220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삭입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C99718-57A8-42B3-83B2-532191C05D36}"/>
              </a:ext>
            </a:extLst>
          </p:cNvPr>
          <p:cNvSpPr txBox="1"/>
          <p:nvPr/>
        </p:nvSpPr>
        <p:spPr>
          <a:xfrm>
            <a:off x="5436013" y="4166223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/>
              <a:t> INSERT INTO {</a:t>
            </a:r>
            <a:r>
              <a:rPr lang="ko-KR" altLang="en-US" sz="1600" b="0" dirty="0"/>
              <a:t>테이블명</a:t>
            </a:r>
            <a:r>
              <a:rPr lang="en-US" altLang="ko-KR" sz="1600" b="0" dirty="0"/>
              <a:t>}</a:t>
            </a:r>
          </a:p>
          <a:p>
            <a:r>
              <a:rPr lang="en-US" altLang="ko-KR" sz="1600" b="0" dirty="0"/>
              <a:t>VALUES (‘…’,’…)</a:t>
            </a:r>
          </a:p>
        </p:txBody>
      </p:sp>
    </p:spTree>
    <p:extLst>
      <p:ext uri="{BB962C8B-B14F-4D97-AF65-F5344CB8AC3E}">
        <p14:creationId xmlns:p14="http://schemas.microsoft.com/office/powerpoint/2010/main" val="16408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3347864" y="1619938"/>
            <a:ext cx="5697895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자식테이블에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이벤트 정보가 있는데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부모테이블 지우려고 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B8BE04-BF5A-4D91-A580-40E8026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1" y="4008386"/>
            <a:ext cx="4305300" cy="609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243C6D-BF38-4163-A6FF-CC2A53E8A6BB}"/>
              </a:ext>
            </a:extLst>
          </p:cNvPr>
          <p:cNvSpPr/>
          <p:nvPr/>
        </p:nvSpPr>
        <p:spPr>
          <a:xfrm>
            <a:off x="9396536" y="32003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 -- 참조 무결성 예제: (자식이 있는데 지우려고 시도하는경우)</a:t>
            </a:r>
          </a:p>
          <a:p>
            <a:r>
              <a:rPr lang="ko-KR" altLang="en-US"/>
              <a:t>DELETE FROM KOPO_EVENT_INFO_FOREIGN</a:t>
            </a:r>
          </a:p>
          <a:p>
            <a:r>
              <a:rPr lang="ko-KR" altLang="en-US"/>
              <a:t>WHERE EVENTID = 'EV00001'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6D4CE-2FEE-4594-B5C3-B152E76BB834}"/>
              </a:ext>
            </a:extLst>
          </p:cNvPr>
          <p:cNvSpPr txBox="1"/>
          <p:nvPr/>
        </p:nvSpPr>
        <p:spPr>
          <a:xfrm>
            <a:off x="317197" y="17739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636DCE-1AAC-4749-9B72-F306C8B4F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37133"/>
              </p:ext>
            </p:extLst>
          </p:nvPr>
        </p:nvGraphicFramePr>
        <p:xfrm>
          <a:off x="426923" y="2089096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3C281A-EAAF-4BA5-AEE2-B3D7B8C91A09}"/>
              </a:ext>
            </a:extLst>
          </p:cNvPr>
          <p:cNvSpPr txBox="1"/>
          <p:nvPr/>
        </p:nvSpPr>
        <p:spPr>
          <a:xfrm>
            <a:off x="2158018" y="18638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72FB9B-97D0-4C9F-9620-555F95422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58997"/>
              </p:ext>
            </p:extLst>
          </p:nvPr>
        </p:nvGraphicFramePr>
        <p:xfrm>
          <a:off x="2267744" y="2179014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ABE40B-937F-4B80-87AD-6A117BBD77D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59598" y="2480926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02A343-7B49-46EC-8D03-DEFD87D7CD5E}"/>
              </a:ext>
            </a:extLst>
          </p:cNvPr>
          <p:cNvSpPr txBox="1"/>
          <p:nvPr/>
        </p:nvSpPr>
        <p:spPr>
          <a:xfrm>
            <a:off x="1371742" y="206999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7B213-CC98-4DF8-B7D6-F0F135559979}"/>
              </a:ext>
            </a:extLst>
          </p:cNvPr>
          <p:cNvSpPr txBox="1"/>
          <p:nvPr/>
        </p:nvSpPr>
        <p:spPr>
          <a:xfrm>
            <a:off x="3182906" y="217163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15B5A-1A23-4476-A7AD-0768325B1F5A}"/>
              </a:ext>
            </a:extLst>
          </p:cNvPr>
          <p:cNvSpPr txBox="1"/>
          <p:nvPr/>
        </p:nvSpPr>
        <p:spPr>
          <a:xfrm>
            <a:off x="5133803" y="3871972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삭제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71826-420D-4D0D-98F0-C10E1ACB4DF5}"/>
              </a:ext>
            </a:extLst>
          </p:cNvPr>
          <p:cNvSpPr txBox="1"/>
          <p:nvPr/>
        </p:nvSpPr>
        <p:spPr>
          <a:xfrm>
            <a:off x="5076056" y="4224975"/>
            <a:ext cx="251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DELETE</a:t>
            </a:r>
            <a:r>
              <a:rPr lang="ko-KR" altLang="en-US" sz="1600" b="0"/>
              <a:t> </a:t>
            </a:r>
            <a:r>
              <a:rPr lang="en-US" altLang="ko-KR" sz="1600" b="0"/>
              <a:t>FROM</a:t>
            </a:r>
            <a:r>
              <a:rPr lang="ko-KR" altLang="en-US" sz="1600" b="0"/>
              <a:t> </a:t>
            </a:r>
            <a:r>
              <a:rPr lang="en-US" altLang="ko-KR" sz="1600" b="0"/>
              <a:t>{</a:t>
            </a:r>
            <a:r>
              <a:rPr lang="ko-KR" altLang="en-US" sz="1600" b="0"/>
              <a:t>테이블명</a:t>
            </a:r>
            <a:r>
              <a:rPr lang="en-US" altLang="ko-KR" sz="1600" b="0"/>
              <a:t>}</a:t>
            </a:r>
          </a:p>
          <a:p>
            <a:r>
              <a:rPr lang="en-US" altLang="ko-KR" sz="1600" b="0"/>
              <a:t>WHERE </a:t>
            </a:r>
            <a:r>
              <a:rPr lang="ko-KR" altLang="en-US" sz="1600" b="0"/>
              <a:t>조건절</a:t>
            </a:r>
            <a:endParaRPr lang="en-US" altLang="ko-KR" sz="1600" b="0"/>
          </a:p>
        </p:txBody>
      </p:sp>
    </p:spTree>
    <p:extLst>
      <p:ext uri="{BB962C8B-B14F-4D97-AF65-F5344CB8AC3E}">
        <p14:creationId xmlns:p14="http://schemas.microsoft.com/office/powerpoint/2010/main" val="3919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E2E657-F22A-4FB7-BB3D-D2316BF776B5}"/>
              </a:ext>
            </a:extLst>
          </p:cNvPr>
          <p:cNvSpPr txBox="1"/>
          <p:nvPr/>
        </p:nvSpPr>
        <p:spPr>
          <a:xfrm>
            <a:off x="395536" y="1851670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RESTRICTED:</a:t>
            </a:r>
            <a:r>
              <a:rPr lang="ko-KR" altLang="en-US" sz="1800" b="0"/>
              <a:t> 삭제작업 중지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CASCADE:</a:t>
            </a:r>
            <a:r>
              <a:rPr lang="ko-KR" altLang="en-US" sz="1800" b="0"/>
              <a:t> 연쇄삭제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NULL </a:t>
            </a:r>
            <a:r>
              <a:rPr lang="ko-KR" altLang="en-US" sz="1800" b="0"/>
              <a:t>값 설정</a:t>
            </a:r>
            <a:endParaRPr lang="ko-KR" altLang="en-US" sz="1800" b="0" dirty="0"/>
          </a:p>
        </p:txBody>
      </p: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3347864" y="1923678"/>
            <a:ext cx="5697895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자식테이블에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이벤트 정보가 있는데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부모테이블 지우려고 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31AD5-CA43-4E73-B615-61D4A4C0EA8E}"/>
              </a:ext>
            </a:extLst>
          </p:cNvPr>
          <p:cNvSpPr txBox="1"/>
          <p:nvPr/>
        </p:nvSpPr>
        <p:spPr>
          <a:xfrm>
            <a:off x="268844" y="3413342"/>
            <a:ext cx="2876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 → </a:t>
            </a:r>
            <a:r>
              <a:rPr lang="ko-KR" altLang="en-US" sz="1800" b="0"/>
              <a:t>기본설정임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ON DELETE CASCADE</a:t>
            </a:r>
          </a:p>
          <a:p>
            <a:pPr marL="171450" indent="-171450">
              <a:buFontTx/>
              <a:buChar char="-"/>
            </a:pPr>
            <a:r>
              <a:rPr lang="en-US" altLang="ko-KR" sz="1800" b="0"/>
              <a:t>DEFAULT: </a:t>
            </a:r>
            <a:r>
              <a:rPr lang="ko-KR" altLang="en-US" sz="1800" b="0"/>
              <a:t>기능 사라짐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ON</a:t>
            </a:r>
            <a:r>
              <a:rPr lang="ko-KR" altLang="en-US" sz="1800" b="0"/>
              <a:t> </a:t>
            </a:r>
            <a:r>
              <a:rPr lang="en-US" altLang="ko-KR" sz="1800" b="0"/>
              <a:t>DELETE</a:t>
            </a:r>
            <a:r>
              <a:rPr lang="ko-KR" altLang="en-US" sz="1800" b="0"/>
              <a:t> </a:t>
            </a:r>
            <a:r>
              <a:rPr lang="en-US" altLang="ko-KR" sz="1800" b="0"/>
              <a:t>SET</a:t>
            </a:r>
            <a:r>
              <a:rPr lang="ko-KR" altLang="en-US" sz="1800" b="0"/>
              <a:t> </a:t>
            </a:r>
            <a:r>
              <a:rPr lang="en-US" altLang="ko-KR" sz="1800" b="0"/>
              <a:t>NULL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7492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E2E657-F22A-4FB7-BB3D-D2316BF776B5}"/>
              </a:ext>
            </a:extLst>
          </p:cNvPr>
          <p:cNvSpPr txBox="1"/>
          <p:nvPr/>
        </p:nvSpPr>
        <p:spPr>
          <a:xfrm>
            <a:off x="395536" y="1851670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RESTRICTED:</a:t>
            </a:r>
            <a:r>
              <a:rPr lang="ko-KR" altLang="en-US" sz="1800" b="0"/>
              <a:t> 삭제작업 중지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CASCADE:</a:t>
            </a:r>
            <a:r>
              <a:rPr lang="ko-KR" altLang="en-US" sz="1800" b="0"/>
              <a:t> 연쇄삭제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NULL </a:t>
            </a:r>
            <a:r>
              <a:rPr lang="ko-KR" altLang="en-US" sz="1800" b="0"/>
              <a:t>값 설정</a:t>
            </a:r>
            <a:endParaRPr lang="ko-KR" altLang="en-US" sz="1800" b="0" dirty="0"/>
          </a:p>
        </p:txBody>
      </p: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3347864" y="1923678"/>
            <a:ext cx="5697895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자식테이블에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이벤트 정보가 있는데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부모테이블 지우려고 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31AD5-CA43-4E73-B615-61D4A4C0EA8E}"/>
              </a:ext>
            </a:extLst>
          </p:cNvPr>
          <p:cNvSpPr txBox="1"/>
          <p:nvPr/>
        </p:nvSpPr>
        <p:spPr>
          <a:xfrm>
            <a:off x="268844" y="3413342"/>
            <a:ext cx="2876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 → </a:t>
            </a:r>
            <a:r>
              <a:rPr lang="ko-KR" altLang="en-US" sz="1800" b="0"/>
              <a:t>기본설정임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ON DELETE CASCADE</a:t>
            </a:r>
          </a:p>
          <a:p>
            <a:pPr marL="171450" indent="-171450">
              <a:buFontTx/>
              <a:buChar char="-"/>
            </a:pPr>
            <a:r>
              <a:rPr lang="en-US" altLang="ko-KR" sz="1800" b="0"/>
              <a:t>ON</a:t>
            </a:r>
            <a:r>
              <a:rPr lang="ko-KR" altLang="en-US" sz="1800" b="0"/>
              <a:t> </a:t>
            </a:r>
            <a:r>
              <a:rPr lang="en-US" altLang="ko-KR" sz="1800" b="0"/>
              <a:t>DELETE</a:t>
            </a:r>
            <a:r>
              <a:rPr lang="ko-KR" altLang="en-US" sz="1800" b="0"/>
              <a:t> </a:t>
            </a:r>
            <a:r>
              <a:rPr lang="en-US" altLang="ko-KR" sz="1800" b="0"/>
              <a:t>SET</a:t>
            </a:r>
            <a:r>
              <a:rPr lang="ko-KR" altLang="en-US" sz="1800" b="0"/>
              <a:t> </a:t>
            </a:r>
            <a:r>
              <a:rPr lang="en-US" altLang="ko-KR" sz="1800" b="0"/>
              <a:t>NULL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49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99560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정리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879F87F-7425-4485-8BDD-EDF34D035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070" y="1491630"/>
          <a:ext cx="8051096" cy="315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26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2112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11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개체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20063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(Domain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(Primary Key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외래키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(Foreign Key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16579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7098"/>
                  </a:ext>
                </a:extLst>
              </a:tr>
              <a:tr h="493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삽입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시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좌동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릴레이션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확인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80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E8EB67-24E7-4545-AD54-B9CA4F7A72D1}"/>
              </a:ext>
            </a:extLst>
          </p:cNvPr>
          <p:cNvGrpSpPr/>
          <p:nvPr/>
        </p:nvGrpSpPr>
        <p:grpSpPr>
          <a:xfrm>
            <a:off x="680569" y="1811801"/>
            <a:ext cx="5043559" cy="452432"/>
            <a:chOff x="680569" y="1811801"/>
            <a:chExt cx="5043559" cy="45243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8"/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4946" y="1812897"/>
              <a:ext cx="370911" cy="444469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1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63443" y="1811801"/>
              <a:ext cx="2416046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 데이터 모델의 개념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0" y="428610"/>
            <a:ext cx="8892480" cy="46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릴레이션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개념을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학습하고 관계 데이터의 제약조건을 익힌다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B409B-07B6-4324-8BAA-30C20098EED8}"/>
              </a:ext>
            </a:extLst>
          </p:cNvPr>
          <p:cNvGrpSpPr/>
          <p:nvPr/>
        </p:nvGrpSpPr>
        <p:grpSpPr>
          <a:xfrm>
            <a:off x="680569" y="2434364"/>
            <a:ext cx="5043559" cy="474638"/>
            <a:chOff x="680569" y="2413746"/>
            <a:chExt cx="5043559" cy="474638"/>
          </a:xfrm>
        </p:grpSpPr>
        <p:sp>
          <p:nvSpPr>
            <p:cNvPr id="23" name="모서리가 둥근 직사각형 12">
              <a:extLst>
                <a:ext uri="{FF2B5EF4-FFF2-40B4-BE49-F238E27FC236}">
                  <a16:creationId xmlns:a16="http://schemas.microsoft.com/office/drawing/2014/main" id="{A4FB9BD0-BB5A-4A78-99D7-6688742D4850}"/>
                </a:ext>
              </a:extLst>
            </p:cNvPr>
            <p:cNvSpPr/>
            <p:nvPr/>
          </p:nvSpPr>
          <p:spPr>
            <a:xfrm>
              <a:off x="708747" y="2458624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18">
              <a:extLst>
                <a:ext uri="{FF2B5EF4-FFF2-40B4-BE49-F238E27FC236}">
                  <a16:creationId xmlns:a16="http://schemas.microsoft.com/office/drawing/2014/main" id="{A8C6DBCE-BF04-4289-8765-B5C7301C5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69" y="2433638"/>
              <a:ext cx="539750" cy="434852"/>
              <a:chOff x="1328347" y="2337753"/>
              <a:chExt cx="541775" cy="535025"/>
            </a:xfrm>
          </p:grpSpPr>
          <p:sp>
            <p:nvSpPr>
              <p:cNvPr id="25" name="모서리가 둥근 직사각형 17">
                <a:extLst>
                  <a:ext uri="{FF2B5EF4-FFF2-40B4-BE49-F238E27FC236}">
                    <a16:creationId xmlns:a16="http://schemas.microsoft.com/office/drawing/2014/main" id="{E3E9AB7D-8DFF-4767-996F-D29D71B8F141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18">
                <a:extLst>
                  <a:ext uri="{FF2B5EF4-FFF2-40B4-BE49-F238E27FC236}">
                    <a16:creationId xmlns:a16="http://schemas.microsoft.com/office/drawing/2014/main" id="{DCC8A9FC-22DB-4B8B-AA0A-334AFD773B60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4DA6D50-D28C-439C-B6E8-35CA45B702BC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0">
                <a:extLst>
                  <a:ext uri="{FF2B5EF4-FFF2-40B4-BE49-F238E27FC236}">
                    <a16:creationId xmlns:a16="http://schemas.microsoft.com/office/drawing/2014/main" id="{C976B0D2-DA5E-4D2B-BE29-E403428B7A9C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B15DB8-9D22-49D2-9620-D9BCC50608E0}"/>
                </a:ext>
              </a:extLst>
            </p:cNvPr>
            <p:cNvSpPr txBox="1"/>
            <p:nvPr/>
          </p:nvSpPr>
          <p:spPr>
            <a:xfrm>
              <a:off x="768152" y="2413746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2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5A7C38-995A-44EE-95DB-23F56BF0D037}"/>
                </a:ext>
              </a:extLst>
            </p:cNvPr>
            <p:cNvSpPr/>
            <p:nvPr/>
          </p:nvSpPr>
          <p:spPr>
            <a:xfrm>
              <a:off x="1263443" y="2427734"/>
              <a:ext cx="1723549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209903-B297-43B3-8D0F-31041943458D}"/>
              </a:ext>
            </a:extLst>
          </p:cNvPr>
          <p:cNvGrpSpPr/>
          <p:nvPr/>
        </p:nvGrpSpPr>
        <p:grpSpPr>
          <a:xfrm>
            <a:off x="683568" y="3079133"/>
            <a:ext cx="5043559" cy="474638"/>
            <a:chOff x="683568" y="3113442"/>
            <a:chExt cx="5043559" cy="474638"/>
          </a:xfrm>
        </p:grpSpPr>
        <p:sp>
          <p:nvSpPr>
            <p:cNvPr id="31" name="모서리가 둥근 직사각형 12">
              <a:extLst>
                <a:ext uri="{FF2B5EF4-FFF2-40B4-BE49-F238E27FC236}">
                  <a16:creationId xmlns:a16="http://schemas.microsoft.com/office/drawing/2014/main" id="{70D09410-806D-49A1-80ED-344C7B6C18E7}"/>
                </a:ext>
              </a:extLst>
            </p:cNvPr>
            <p:cNvSpPr/>
            <p:nvPr/>
          </p:nvSpPr>
          <p:spPr>
            <a:xfrm>
              <a:off x="711746" y="3158320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그룹 18">
              <a:extLst>
                <a:ext uri="{FF2B5EF4-FFF2-40B4-BE49-F238E27FC236}">
                  <a16:creationId xmlns:a16="http://schemas.microsoft.com/office/drawing/2014/main" id="{5323145E-3543-41C5-82AE-1AFB83611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3133334"/>
              <a:ext cx="539750" cy="434852"/>
              <a:chOff x="1328347" y="2337753"/>
              <a:chExt cx="541775" cy="535025"/>
            </a:xfrm>
          </p:grpSpPr>
          <p:sp>
            <p:nvSpPr>
              <p:cNvPr id="33" name="모서리가 둥근 직사각형 17">
                <a:extLst>
                  <a:ext uri="{FF2B5EF4-FFF2-40B4-BE49-F238E27FC236}">
                    <a16:creationId xmlns:a16="http://schemas.microsoft.com/office/drawing/2014/main" id="{CDD37B0D-B6D0-4260-90FE-24A8AE192EDF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18">
                <a:extLst>
                  <a:ext uri="{FF2B5EF4-FFF2-40B4-BE49-F238E27FC236}">
                    <a16:creationId xmlns:a16="http://schemas.microsoft.com/office/drawing/2014/main" id="{391FF6BD-24A9-403A-A301-93EF87DF598C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2CDB4EE-2BFE-487B-B971-EEFFD19AAF41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 20">
                <a:extLst>
                  <a:ext uri="{FF2B5EF4-FFF2-40B4-BE49-F238E27FC236}">
                    <a16:creationId xmlns:a16="http://schemas.microsoft.com/office/drawing/2014/main" id="{5FD3F1D4-B1B2-4F0A-9989-F2287A5A164B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E72F32-2BE8-4F1D-A8DB-5E347BA4C692}"/>
                </a:ext>
              </a:extLst>
            </p:cNvPr>
            <p:cNvSpPr txBox="1"/>
            <p:nvPr/>
          </p:nvSpPr>
          <p:spPr>
            <a:xfrm>
              <a:off x="771151" y="3113442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3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6CF2C69-4FBF-438A-8D8E-7C14DDFC20D8}"/>
                </a:ext>
              </a:extLst>
            </p:cNvPr>
            <p:cNvSpPr/>
            <p:nvPr/>
          </p:nvSpPr>
          <p:spPr>
            <a:xfrm>
              <a:off x="1266442" y="3127430"/>
              <a:ext cx="59503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B9891C-E354-44BB-8576-C4B4773FECBB}"/>
              </a:ext>
            </a:extLst>
          </p:cNvPr>
          <p:cNvGrpSpPr/>
          <p:nvPr/>
        </p:nvGrpSpPr>
        <p:grpSpPr>
          <a:xfrm>
            <a:off x="675744" y="3723903"/>
            <a:ext cx="5043559" cy="474638"/>
            <a:chOff x="675744" y="3723903"/>
            <a:chExt cx="5043559" cy="474638"/>
          </a:xfrm>
        </p:grpSpPr>
        <p:sp>
          <p:nvSpPr>
            <p:cNvPr id="39" name="모서리가 둥근 직사각형 12">
              <a:extLst>
                <a:ext uri="{FF2B5EF4-FFF2-40B4-BE49-F238E27FC236}">
                  <a16:creationId xmlns:a16="http://schemas.microsoft.com/office/drawing/2014/main" id="{B9891A07-C58C-4F30-95AB-CE32E453017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18">
              <a:extLst>
                <a:ext uri="{FF2B5EF4-FFF2-40B4-BE49-F238E27FC236}">
                  <a16:creationId xmlns:a16="http://schemas.microsoft.com/office/drawing/2014/main" id="{2147FEC5-739D-4E18-BD39-7AC79C6E0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41" name="모서리가 둥근 직사각형 17">
                <a:extLst>
                  <a:ext uri="{FF2B5EF4-FFF2-40B4-BE49-F238E27FC236}">
                    <a16:creationId xmlns:a16="http://schemas.microsoft.com/office/drawing/2014/main" id="{6288A595-91E5-4D12-8B0E-7BF5CB289A59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모서리가 둥근 직사각형 18">
                <a:extLst>
                  <a:ext uri="{FF2B5EF4-FFF2-40B4-BE49-F238E27FC236}">
                    <a16:creationId xmlns:a16="http://schemas.microsoft.com/office/drawing/2014/main" id="{A41818C1-5998-4AD6-B41B-C916EC6B678D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C32C409-2687-46A5-A6ED-5DD4FF9D5E3A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20">
                <a:extLst>
                  <a:ext uri="{FF2B5EF4-FFF2-40B4-BE49-F238E27FC236}">
                    <a16:creationId xmlns:a16="http://schemas.microsoft.com/office/drawing/2014/main" id="{FA762212-87E9-453D-9698-96C4DFB7D352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AC25F-AFB4-4245-A948-706665A88323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4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84946E-F002-46E6-BB30-FF3296497F62}"/>
                </a:ext>
              </a:extLst>
            </p:cNvPr>
            <p:cNvSpPr/>
            <p:nvPr/>
          </p:nvSpPr>
          <p:spPr>
            <a:xfrm>
              <a:off x="1258618" y="3737891"/>
              <a:ext cx="1891865" cy="4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핵심정리 및 </a:t>
              </a:r>
              <a:r>
                <a:rPr lang="en-US" altLang="ko-KR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6283559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릴레이션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은 행과 열이 있는 데이터 이다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10317170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스키마는 데이터베이스 구조와 제약조건에 관한 전반적인 명세를 기술한 정보이다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50" y="3331568"/>
                <a:ext cx="10196617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기본키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 내 중복허용 안함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/ 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외래키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다른 테이블의 기본키를 참조하는 속성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8" name="그룹 106"/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66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8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2463247" y="4235135"/>
                <a:ext cx="7373334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무결성 제약조건 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도메인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개체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참조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대해서 기억한다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7469" y="1563638"/>
            <a:ext cx="720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릴레이션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간의 관계에 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대해서 간단하게 알아보고</a:t>
            </a:r>
            <a:endParaRPr lang="en-US" altLang="ko-KR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조회하는 법을 알아보겠습니다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6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30480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8F044CB-F3B6-4729-A6B3-EC16F71B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62856"/>
              </p:ext>
            </p:extLst>
          </p:nvPr>
        </p:nvGraphicFramePr>
        <p:xfrm>
          <a:off x="1547664" y="2239060"/>
          <a:ext cx="6552728" cy="242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109070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156364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54181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963638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481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행과 컬럼</a:t>
            </a:r>
            <a:r>
              <a:rPr lang="en-US" altLang="ko-KR" sz="1400" b="0"/>
              <a:t>(</a:t>
            </a:r>
            <a:r>
              <a:rPr lang="ko-KR" altLang="en-US" sz="1400" b="0"/>
              <a:t>열</a:t>
            </a:r>
            <a:r>
              <a:rPr lang="en-US" altLang="ko-KR" sz="1400" b="0"/>
              <a:t>)</a:t>
            </a:r>
            <a:r>
              <a:rPr lang="ko-KR" altLang="en-US" sz="1400" b="0"/>
              <a:t>이 </a:t>
            </a:r>
            <a:r>
              <a:rPr lang="ko-KR" altLang="en-US" sz="1400" b="0" dirty="0"/>
              <a:t>있는 데이터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2832714B-41CD-49E3-A94E-539D04402B02}"/>
              </a:ext>
            </a:extLst>
          </p:cNvPr>
          <p:cNvSpPr/>
          <p:nvPr/>
        </p:nvSpPr>
        <p:spPr bwMode="auto">
          <a:xfrm rot="10800000">
            <a:off x="1115615" y="2898872"/>
            <a:ext cx="288032" cy="1761901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C74D8-D038-4B3F-8DFD-8136F3DB410D}"/>
              </a:ext>
            </a:extLst>
          </p:cNvPr>
          <p:cNvSpPr txBox="1"/>
          <p:nvPr/>
        </p:nvSpPr>
        <p:spPr>
          <a:xfrm>
            <a:off x="576852" y="361054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/>
              <a:t>행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201EB62-52B4-40A3-ADB9-035D932B1DD6}"/>
              </a:ext>
            </a:extLst>
          </p:cNvPr>
          <p:cNvSpPr/>
          <p:nvPr/>
        </p:nvSpPr>
        <p:spPr bwMode="auto">
          <a:xfrm rot="16200000">
            <a:off x="4763532" y="-935182"/>
            <a:ext cx="288032" cy="5886752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E0A22-4AAC-4858-8011-D2978B31BFFB}"/>
              </a:ext>
            </a:extLst>
          </p:cNvPr>
          <p:cNvSpPr txBox="1"/>
          <p:nvPr/>
        </p:nvSpPr>
        <p:spPr>
          <a:xfrm>
            <a:off x="4427984" y="166366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/>
              <a:t>컬럼</a:t>
            </a:r>
            <a:r>
              <a:rPr lang="en-US" altLang="ko-KR" sz="1600" b="0"/>
              <a:t>(</a:t>
            </a:r>
            <a:r>
              <a:rPr lang="ko-KR" altLang="en-US" sz="1600" b="0"/>
              <a:t>열</a:t>
            </a:r>
            <a:r>
              <a:rPr lang="en-US" altLang="ko-KR" sz="1600" b="0"/>
              <a:t>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30480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이란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C9EA10-1EC6-49C4-B57F-B3F5BDAD9B91}"/>
              </a:ext>
            </a:extLst>
          </p:cNvPr>
          <p:cNvGrpSpPr/>
          <p:nvPr/>
        </p:nvGrpSpPr>
        <p:grpSpPr>
          <a:xfrm>
            <a:off x="1648236" y="3739453"/>
            <a:ext cx="5847528" cy="656597"/>
            <a:chOff x="1030215" y="5406536"/>
            <a:chExt cx="7090348" cy="51610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EC2DD1-BDC9-46AE-AE6A-5BF091B9A744}"/>
                </a:ext>
              </a:extLst>
            </p:cNvPr>
            <p:cNvGrpSpPr/>
            <p:nvPr/>
          </p:nvGrpSpPr>
          <p:grpSpPr>
            <a:xfrm>
              <a:off x="1030215" y="5406536"/>
              <a:ext cx="7090348" cy="516105"/>
              <a:chOff x="469295" y="4866736"/>
              <a:chExt cx="3188352" cy="1199680"/>
            </a:xfrm>
          </p:grpSpPr>
          <p:sp>
            <p:nvSpPr>
              <p:cNvPr id="11" name="사다리꼴 10">
                <a:extLst>
                  <a:ext uri="{FF2B5EF4-FFF2-40B4-BE49-F238E27FC236}">
                    <a16:creationId xmlns:a16="http://schemas.microsoft.com/office/drawing/2014/main" id="{48698BBB-1A75-4428-8E28-4933E2058913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2" name="모서리가 둥근 직사각형 173">
                <a:extLst>
                  <a:ext uri="{FF2B5EF4-FFF2-40B4-BE49-F238E27FC236}">
                    <a16:creationId xmlns:a16="http://schemas.microsoft.com/office/drawing/2014/main" id="{A8CC9F06-CFC6-43F9-9843-9B64CAC934E2}"/>
                  </a:ext>
                </a:extLst>
              </p:cNvPr>
              <p:cNvSpPr/>
              <p:nvPr/>
            </p:nvSpPr>
            <p:spPr>
              <a:xfrm rot="16200000">
                <a:off x="1513910" y="3922680"/>
                <a:ext cx="1099123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4E082E-0814-4A14-AF3B-87678EA8A0F6}"/>
                </a:ext>
              </a:extLst>
            </p:cNvPr>
            <p:cNvSpPr/>
            <p:nvPr/>
          </p:nvSpPr>
          <p:spPr>
            <a:xfrm>
              <a:off x="2886158" y="5506345"/>
              <a:ext cx="3378542" cy="41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컬럼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간에 관계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relationship)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맺고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2336436-3A86-4288-BBBC-B65EA7E6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1" y="2478392"/>
            <a:ext cx="705751" cy="70575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19D4A0-5ED5-4846-93A3-052AE227F576}"/>
              </a:ext>
            </a:extLst>
          </p:cNvPr>
          <p:cNvGrpSpPr/>
          <p:nvPr/>
        </p:nvGrpSpPr>
        <p:grpSpPr>
          <a:xfrm rot="19554575">
            <a:off x="1562705" y="1508193"/>
            <a:ext cx="2666114" cy="1745605"/>
            <a:chOff x="6628811" y="1607061"/>
            <a:chExt cx="3330756" cy="1471414"/>
          </a:xfrm>
        </p:grpSpPr>
        <p:sp>
          <p:nvSpPr>
            <p:cNvPr id="16" name="아래로 구부러진 화살표 68">
              <a:extLst>
                <a:ext uri="{FF2B5EF4-FFF2-40B4-BE49-F238E27FC236}">
                  <a16:creationId xmlns:a16="http://schemas.microsoft.com/office/drawing/2014/main" id="{7E3DBDC0-D51B-4B21-BDC1-2973473DA4F0}"/>
                </a:ext>
              </a:extLst>
            </p:cNvPr>
            <p:cNvSpPr/>
            <p:nvPr/>
          </p:nvSpPr>
          <p:spPr>
            <a:xfrm rot="3087255">
              <a:off x="7565388" y="2135993"/>
              <a:ext cx="1231726" cy="653237"/>
            </a:xfrm>
            <a:custGeom>
              <a:avLst/>
              <a:gdLst>
                <a:gd name="connsiteX0" fmla="*/ 725088 w 873778"/>
                <a:gd name="connsiteY0" fmla="*/ 594762 h 594762"/>
                <a:gd name="connsiteX1" fmla="*/ 566065 w 873778"/>
                <a:gd name="connsiteY1" fmla="*/ 446072 h 594762"/>
                <a:gd name="connsiteX2" fmla="*/ 640410 w 873778"/>
                <a:gd name="connsiteY2" fmla="*/ 446072 h 594762"/>
                <a:gd name="connsiteX3" fmla="*/ 325371 w 873778"/>
                <a:gd name="connsiteY3" fmla="*/ 0 h 594762"/>
                <a:gd name="connsiteX4" fmla="*/ 474062 w 873778"/>
                <a:gd name="connsiteY4" fmla="*/ 0 h 594762"/>
                <a:gd name="connsiteX5" fmla="*/ 789101 w 873778"/>
                <a:gd name="connsiteY5" fmla="*/ 446072 h 594762"/>
                <a:gd name="connsiteX6" fmla="*/ 863446 w 873778"/>
                <a:gd name="connsiteY6" fmla="*/ 446072 h 594762"/>
                <a:gd name="connsiteX7" fmla="*/ 725088 w 873778"/>
                <a:gd name="connsiteY7" fmla="*/ 594762 h 594762"/>
                <a:gd name="connsiteX0" fmla="*/ 399716 w 873778"/>
                <a:gd name="connsiteY0" fmla="*/ 15734 h 594762"/>
                <a:gd name="connsiteX1" fmla="*/ 148690 w 873778"/>
                <a:gd name="connsiteY1" fmla="*/ 594762 h 594762"/>
                <a:gd name="connsiteX2" fmla="*/ 0 w 873778"/>
                <a:gd name="connsiteY2" fmla="*/ 594762 h 594762"/>
                <a:gd name="connsiteX3" fmla="*/ 49059 w 873778"/>
                <a:gd name="connsiteY3" fmla="*/ 280705 h 594762"/>
                <a:gd name="connsiteX4" fmla="*/ 399716 w 873778"/>
                <a:gd name="connsiteY4" fmla="*/ 15735 h 594762"/>
                <a:gd name="connsiteX5" fmla="*/ 399716 w 873778"/>
                <a:gd name="connsiteY5" fmla="*/ 15734 h 594762"/>
                <a:gd name="connsiteX0" fmla="*/ 399716 w 873778"/>
                <a:gd name="connsiteY0" fmla="*/ 15734 h 594762"/>
                <a:gd name="connsiteX1" fmla="*/ 148690 w 873778"/>
                <a:gd name="connsiteY1" fmla="*/ 594762 h 594762"/>
                <a:gd name="connsiteX2" fmla="*/ 0 w 873778"/>
                <a:gd name="connsiteY2" fmla="*/ 594762 h 594762"/>
                <a:gd name="connsiteX3" fmla="*/ 325371 w 873778"/>
                <a:gd name="connsiteY3" fmla="*/ 0 h 594762"/>
                <a:gd name="connsiteX4" fmla="*/ 474062 w 873778"/>
                <a:gd name="connsiteY4" fmla="*/ 0 h 594762"/>
                <a:gd name="connsiteX5" fmla="*/ 789101 w 873778"/>
                <a:gd name="connsiteY5" fmla="*/ 446072 h 594762"/>
                <a:gd name="connsiteX6" fmla="*/ 863446 w 873778"/>
                <a:gd name="connsiteY6" fmla="*/ 446072 h 594762"/>
                <a:gd name="connsiteX7" fmla="*/ 725088 w 873778"/>
                <a:gd name="connsiteY7" fmla="*/ 594762 h 594762"/>
                <a:gd name="connsiteX8" fmla="*/ 566065 w 873778"/>
                <a:gd name="connsiteY8" fmla="*/ 446072 h 594762"/>
                <a:gd name="connsiteX9" fmla="*/ 640410 w 873778"/>
                <a:gd name="connsiteY9" fmla="*/ 446072 h 594762"/>
                <a:gd name="connsiteX10" fmla="*/ 325371 w 873778"/>
                <a:gd name="connsiteY10" fmla="*/ 0 h 594762"/>
                <a:gd name="connsiteX0" fmla="*/ 725088 w 863446"/>
                <a:gd name="connsiteY0" fmla="*/ 594800 h 633099"/>
                <a:gd name="connsiteX1" fmla="*/ 566065 w 863446"/>
                <a:gd name="connsiteY1" fmla="*/ 446110 h 633099"/>
                <a:gd name="connsiteX2" fmla="*/ 640410 w 863446"/>
                <a:gd name="connsiteY2" fmla="*/ 446110 h 633099"/>
                <a:gd name="connsiteX3" fmla="*/ 325371 w 863446"/>
                <a:gd name="connsiteY3" fmla="*/ 38 h 633099"/>
                <a:gd name="connsiteX4" fmla="*/ 474062 w 863446"/>
                <a:gd name="connsiteY4" fmla="*/ 38 h 633099"/>
                <a:gd name="connsiteX5" fmla="*/ 789101 w 863446"/>
                <a:gd name="connsiteY5" fmla="*/ 446110 h 633099"/>
                <a:gd name="connsiteX6" fmla="*/ 863446 w 863446"/>
                <a:gd name="connsiteY6" fmla="*/ 446110 h 633099"/>
                <a:gd name="connsiteX7" fmla="*/ 725088 w 863446"/>
                <a:gd name="connsiteY7" fmla="*/ 594800 h 633099"/>
                <a:gd name="connsiteX0" fmla="*/ 399716 w 863446"/>
                <a:gd name="connsiteY0" fmla="*/ 15772 h 633099"/>
                <a:gd name="connsiteX1" fmla="*/ 148690 w 863446"/>
                <a:gd name="connsiteY1" fmla="*/ 594800 h 633099"/>
                <a:gd name="connsiteX2" fmla="*/ 0 w 863446"/>
                <a:gd name="connsiteY2" fmla="*/ 594800 h 633099"/>
                <a:gd name="connsiteX3" fmla="*/ 49059 w 863446"/>
                <a:gd name="connsiteY3" fmla="*/ 280743 h 633099"/>
                <a:gd name="connsiteX4" fmla="*/ 399716 w 863446"/>
                <a:gd name="connsiteY4" fmla="*/ 15773 h 633099"/>
                <a:gd name="connsiteX5" fmla="*/ 399716 w 863446"/>
                <a:gd name="connsiteY5" fmla="*/ 15772 h 633099"/>
                <a:gd name="connsiteX0" fmla="*/ 399716 w 863446"/>
                <a:gd name="connsiteY0" fmla="*/ 15772 h 633099"/>
                <a:gd name="connsiteX1" fmla="*/ 40234 w 863446"/>
                <a:gd name="connsiteY1" fmla="*/ 633099 h 633099"/>
                <a:gd name="connsiteX2" fmla="*/ 0 w 863446"/>
                <a:gd name="connsiteY2" fmla="*/ 594800 h 633099"/>
                <a:gd name="connsiteX3" fmla="*/ 325371 w 863446"/>
                <a:gd name="connsiteY3" fmla="*/ 38 h 633099"/>
                <a:gd name="connsiteX4" fmla="*/ 474062 w 863446"/>
                <a:gd name="connsiteY4" fmla="*/ 38 h 633099"/>
                <a:gd name="connsiteX5" fmla="*/ 789101 w 863446"/>
                <a:gd name="connsiteY5" fmla="*/ 446110 h 633099"/>
                <a:gd name="connsiteX6" fmla="*/ 863446 w 863446"/>
                <a:gd name="connsiteY6" fmla="*/ 446110 h 633099"/>
                <a:gd name="connsiteX7" fmla="*/ 725088 w 863446"/>
                <a:gd name="connsiteY7" fmla="*/ 594800 h 633099"/>
                <a:gd name="connsiteX8" fmla="*/ 566065 w 863446"/>
                <a:gd name="connsiteY8" fmla="*/ 446110 h 633099"/>
                <a:gd name="connsiteX9" fmla="*/ 640410 w 863446"/>
                <a:gd name="connsiteY9" fmla="*/ 446110 h 633099"/>
                <a:gd name="connsiteX10" fmla="*/ 325371 w 863446"/>
                <a:gd name="connsiteY10" fmla="*/ 38 h 633099"/>
                <a:gd name="connsiteX0" fmla="*/ 725088 w 863446"/>
                <a:gd name="connsiteY0" fmla="*/ 594800 h 652168"/>
                <a:gd name="connsiteX1" fmla="*/ 566065 w 863446"/>
                <a:gd name="connsiteY1" fmla="*/ 446110 h 652168"/>
                <a:gd name="connsiteX2" fmla="*/ 640410 w 863446"/>
                <a:gd name="connsiteY2" fmla="*/ 44611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0" fmla="*/ 399716 w 863446"/>
                <a:gd name="connsiteY0" fmla="*/ 15772 h 652168"/>
                <a:gd name="connsiteX1" fmla="*/ 25039 w 863446"/>
                <a:gd name="connsiteY1" fmla="*/ 652168 h 652168"/>
                <a:gd name="connsiteX2" fmla="*/ 0 w 863446"/>
                <a:gd name="connsiteY2" fmla="*/ 594800 h 652168"/>
                <a:gd name="connsiteX3" fmla="*/ 49059 w 863446"/>
                <a:gd name="connsiteY3" fmla="*/ 280743 h 652168"/>
                <a:gd name="connsiteX4" fmla="*/ 399716 w 863446"/>
                <a:gd name="connsiteY4" fmla="*/ 15773 h 652168"/>
                <a:gd name="connsiteX5" fmla="*/ 399716 w 863446"/>
                <a:gd name="connsiteY5" fmla="*/ 15772 h 652168"/>
                <a:gd name="connsiteX0" fmla="*/ 399716 w 863446"/>
                <a:gd name="connsiteY0" fmla="*/ 15772 h 652168"/>
                <a:gd name="connsiteX1" fmla="*/ 40234 w 863446"/>
                <a:gd name="connsiteY1" fmla="*/ 633099 h 652168"/>
                <a:gd name="connsiteX2" fmla="*/ 0 w 863446"/>
                <a:gd name="connsiteY2" fmla="*/ 59480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8" fmla="*/ 566065 w 863446"/>
                <a:gd name="connsiteY8" fmla="*/ 446110 h 652168"/>
                <a:gd name="connsiteX9" fmla="*/ 640410 w 863446"/>
                <a:gd name="connsiteY9" fmla="*/ 446110 h 652168"/>
                <a:gd name="connsiteX10" fmla="*/ 325371 w 863446"/>
                <a:gd name="connsiteY10" fmla="*/ 38 h 652168"/>
                <a:gd name="connsiteX0" fmla="*/ 725088 w 863446"/>
                <a:gd name="connsiteY0" fmla="*/ 594800 h 652168"/>
                <a:gd name="connsiteX1" fmla="*/ 566065 w 863446"/>
                <a:gd name="connsiteY1" fmla="*/ 446110 h 652168"/>
                <a:gd name="connsiteX2" fmla="*/ 640410 w 863446"/>
                <a:gd name="connsiteY2" fmla="*/ 44611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0" fmla="*/ 399716 w 863446"/>
                <a:gd name="connsiteY0" fmla="*/ 15772 h 652168"/>
                <a:gd name="connsiteX1" fmla="*/ 25039 w 863446"/>
                <a:gd name="connsiteY1" fmla="*/ 652168 h 652168"/>
                <a:gd name="connsiteX2" fmla="*/ 0 w 863446"/>
                <a:gd name="connsiteY2" fmla="*/ 594800 h 652168"/>
                <a:gd name="connsiteX3" fmla="*/ 49059 w 863446"/>
                <a:gd name="connsiteY3" fmla="*/ 280743 h 652168"/>
                <a:gd name="connsiteX4" fmla="*/ 399716 w 863446"/>
                <a:gd name="connsiteY4" fmla="*/ 15773 h 652168"/>
                <a:gd name="connsiteX5" fmla="*/ 399716 w 863446"/>
                <a:gd name="connsiteY5" fmla="*/ 15772 h 652168"/>
                <a:gd name="connsiteX0" fmla="*/ 399716 w 863446"/>
                <a:gd name="connsiteY0" fmla="*/ 15772 h 652168"/>
                <a:gd name="connsiteX1" fmla="*/ 40234 w 863446"/>
                <a:gd name="connsiteY1" fmla="*/ 633099 h 652168"/>
                <a:gd name="connsiteX2" fmla="*/ 7510 w 863446"/>
                <a:gd name="connsiteY2" fmla="*/ 63123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8" fmla="*/ 566065 w 863446"/>
                <a:gd name="connsiteY8" fmla="*/ 446110 h 652168"/>
                <a:gd name="connsiteX9" fmla="*/ 640410 w 863446"/>
                <a:gd name="connsiteY9" fmla="*/ 446110 h 652168"/>
                <a:gd name="connsiteX10" fmla="*/ 325371 w 863446"/>
                <a:gd name="connsiteY10" fmla="*/ 38 h 652168"/>
                <a:gd name="connsiteX0" fmla="*/ 725088 w 863446"/>
                <a:gd name="connsiteY0" fmla="*/ 594800 h 652168"/>
                <a:gd name="connsiteX1" fmla="*/ 566065 w 863446"/>
                <a:gd name="connsiteY1" fmla="*/ 446110 h 652168"/>
                <a:gd name="connsiteX2" fmla="*/ 640410 w 863446"/>
                <a:gd name="connsiteY2" fmla="*/ 44611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0" fmla="*/ 399716 w 863446"/>
                <a:gd name="connsiteY0" fmla="*/ 15772 h 652168"/>
                <a:gd name="connsiteX1" fmla="*/ 25039 w 863446"/>
                <a:gd name="connsiteY1" fmla="*/ 652168 h 652168"/>
                <a:gd name="connsiteX2" fmla="*/ 0 w 863446"/>
                <a:gd name="connsiteY2" fmla="*/ 594800 h 652168"/>
                <a:gd name="connsiteX3" fmla="*/ 49059 w 863446"/>
                <a:gd name="connsiteY3" fmla="*/ 280743 h 652168"/>
                <a:gd name="connsiteX4" fmla="*/ 399716 w 863446"/>
                <a:gd name="connsiteY4" fmla="*/ 15773 h 652168"/>
                <a:gd name="connsiteX5" fmla="*/ 399716 w 863446"/>
                <a:gd name="connsiteY5" fmla="*/ 15772 h 652168"/>
                <a:gd name="connsiteX0" fmla="*/ 399716 w 863446"/>
                <a:gd name="connsiteY0" fmla="*/ 15772 h 652168"/>
                <a:gd name="connsiteX1" fmla="*/ 40234 w 863446"/>
                <a:gd name="connsiteY1" fmla="*/ 633099 h 652168"/>
                <a:gd name="connsiteX2" fmla="*/ 7510 w 863446"/>
                <a:gd name="connsiteY2" fmla="*/ 631230 h 652168"/>
                <a:gd name="connsiteX3" fmla="*/ 325371 w 863446"/>
                <a:gd name="connsiteY3" fmla="*/ 38 h 652168"/>
                <a:gd name="connsiteX4" fmla="*/ 474062 w 863446"/>
                <a:gd name="connsiteY4" fmla="*/ 38 h 652168"/>
                <a:gd name="connsiteX5" fmla="*/ 789101 w 863446"/>
                <a:gd name="connsiteY5" fmla="*/ 446110 h 652168"/>
                <a:gd name="connsiteX6" fmla="*/ 863446 w 863446"/>
                <a:gd name="connsiteY6" fmla="*/ 446110 h 652168"/>
                <a:gd name="connsiteX7" fmla="*/ 725088 w 863446"/>
                <a:gd name="connsiteY7" fmla="*/ 594800 h 652168"/>
                <a:gd name="connsiteX8" fmla="*/ 566065 w 863446"/>
                <a:gd name="connsiteY8" fmla="*/ 446110 h 652168"/>
                <a:gd name="connsiteX9" fmla="*/ 640410 w 863446"/>
                <a:gd name="connsiteY9" fmla="*/ 446110 h 652168"/>
                <a:gd name="connsiteX10" fmla="*/ 325371 w 863446"/>
                <a:gd name="connsiteY10" fmla="*/ 38 h 652168"/>
                <a:gd name="connsiteX0" fmla="*/ 733886 w 872244"/>
                <a:gd name="connsiteY0" fmla="*/ 594800 h 653237"/>
                <a:gd name="connsiteX1" fmla="*/ 574863 w 872244"/>
                <a:gd name="connsiteY1" fmla="*/ 446110 h 653237"/>
                <a:gd name="connsiteX2" fmla="*/ 649208 w 872244"/>
                <a:gd name="connsiteY2" fmla="*/ 446110 h 653237"/>
                <a:gd name="connsiteX3" fmla="*/ 334169 w 872244"/>
                <a:gd name="connsiteY3" fmla="*/ 38 h 653237"/>
                <a:gd name="connsiteX4" fmla="*/ 482860 w 872244"/>
                <a:gd name="connsiteY4" fmla="*/ 38 h 653237"/>
                <a:gd name="connsiteX5" fmla="*/ 797899 w 872244"/>
                <a:gd name="connsiteY5" fmla="*/ 446110 h 653237"/>
                <a:gd name="connsiteX6" fmla="*/ 872244 w 872244"/>
                <a:gd name="connsiteY6" fmla="*/ 446110 h 653237"/>
                <a:gd name="connsiteX7" fmla="*/ 733886 w 872244"/>
                <a:gd name="connsiteY7" fmla="*/ 594800 h 653237"/>
                <a:gd name="connsiteX0" fmla="*/ 408514 w 872244"/>
                <a:gd name="connsiteY0" fmla="*/ 15772 h 653237"/>
                <a:gd name="connsiteX1" fmla="*/ 33837 w 872244"/>
                <a:gd name="connsiteY1" fmla="*/ 652168 h 653237"/>
                <a:gd name="connsiteX2" fmla="*/ 8798 w 872244"/>
                <a:gd name="connsiteY2" fmla="*/ 594800 h 653237"/>
                <a:gd name="connsiteX3" fmla="*/ 57857 w 872244"/>
                <a:gd name="connsiteY3" fmla="*/ 280743 h 653237"/>
                <a:gd name="connsiteX4" fmla="*/ 408514 w 872244"/>
                <a:gd name="connsiteY4" fmla="*/ 15773 h 653237"/>
                <a:gd name="connsiteX5" fmla="*/ 408514 w 872244"/>
                <a:gd name="connsiteY5" fmla="*/ 15772 h 653237"/>
                <a:gd name="connsiteX0" fmla="*/ 408514 w 872244"/>
                <a:gd name="connsiteY0" fmla="*/ 15772 h 653237"/>
                <a:gd name="connsiteX1" fmla="*/ 20808 w 872244"/>
                <a:gd name="connsiteY1" fmla="*/ 653237 h 653237"/>
                <a:gd name="connsiteX2" fmla="*/ 16308 w 872244"/>
                <a:gd name="connsiteY2" fmla="*/ 631230 h 653237"/>
                <a:gd name="connsiteX3" fmla="*/ 334169 w 872244"/>
                <a:gd name="connsiteY3" fmla="*/ 38 h 653237"/>
                <a:gd name="connsiteX4" fmla="*/ 482860 w 872244"/>
                <a:gd name="connsiteY4" fmla="*/ 38 h 653237"/>
                <a:gd name="connsiteX5" fmla="*/ 797899 w 872244"/>
                <a:gd name="connsiteY5" fmla="*/ 446110 h 653237"/>
                <a:gd name="connsiteX6" fmla="*/ 872244 w 872244"/>
                <a:gd name="connsiteY6" fmla="*/ 446110 h 653237"/>
                <a:gd name="connsiteX7" fmla="*/ 733886 w 872244"/>
                <a:gd name="connsiteY7" fmla="*/ 594800 h 653237"/>
                <a:gd name="connsiteX8" fmla="*/ 574863 w 872244"/>
                <a:gd name="connsiteY8" fmla="*/ 446110 h 653237"/>
                <a:gd name="connsiteX9" fmla="*/ 649208 w 872244"/>
                <a:gd name="connsiteY9" fmla="*/ 446110 h 653237"/>
                <a:gd name="connsiteX10" fmla="*/ 334169 w 872244"/>
                <a:gd name="connsiteY10" fmla="*/ 38 h 6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2244" h="653237" stroke="0" extrusionOk="0">
                  <a:moveTo>
                    <a:pt x="733886" y="594800"/>
                  </a:moveTo>
                  <a:lnTo>
                    <a:pt x="574863" y="446110"/>
                  </a:lnTo>
                  <a:lnTo>
                    <a:pt x="649208" y="446110"/>
                  </a:lnTo>
                  <a:cubicBezTo>
                    <a:pt x="612116" y="183512"/>
                    <a:pt x="482538" y="38"/>
                    <a:pt x="334169" y="38"/>
                  </a:cubicBezTo>
                  <a:lnTo>
                    <a:pt x="482860" y="38"/>
                  </a:lnTo>
                  <a:cubicBezTo>
                    <a:pt x="631229" y="38"/>
                    <a:pt x="760807" y="183511"/>
                    <a:pt x="797899" y="446110"/>
                  </a:cubicBezTo>
                  <a:lnTo>
                    <a:pt x="872244" y="446110"/>
                  </a:lnTo>
                  <a:lnTo>
                    <a:pt x="733886" y="594800"/>
                  </a:lnTo>
                  <a:close/>
                </a:path>
                <a:path w="872244" h="653237" fill="darkenLess" stroke="0" extrusionOk="0">
                  <a:moveTo>
                    <a:pt x="408514" y="15772"/>
                  </a:moveTo>
                  <a:cubicBezTo>
                    <a:pt x="261453" y="78865"/>
                    <a:pt x="33837" y="376043"/>
                    <a:pt x="33837" y="652168"/>
                  </a:cubicBezTo>
                  <a:lnTo>
                    <a:pt x="8798" y="594800"/>
                  </a:lnTo>
                  <a:cubicBezTo>
                    <a:pt x="8798" y="483797"/>
                    <a:pt x="25792" y="375009"/>
                    <a:pt x="57857" y="280743"/>
                  </a:cubicBezTo>
                  <a:cubicBezTo>
                    <a:pt x="131555" y="64084"/>
                    <a:pt x="272637" y="-42522"/>
                    <a:pt x="408514" y="15773"/>
                  </a:cubicBezTo>
                  <a:lnTo>
                    <a:pt x="408514" y="15772"/>
                  </a:lnTo>
                  <a:close/>
                </a:path>
                <a:path w="872244" h="653237" fill="none" extrusionOk="0">
                  <a:moveTo>
                    <a:pt x="408514" y="15772"/>
                  </a:moveTo>
                  <a:cubicBezTo>
                    <a:pt x="261453" y="78865"/>
                    <a:pt x="20808" y="377112"/>
                    <a:pt x="20808" y="653237"/>
                  </a:cubicBezTo>
                  <a:cubicBezTo>
                    <a:pt x="-28755" y="653237"/>
                    <a:pt x="27231" y="649158"/>
                    <a:pt x="16308" y="631230"/>
                  </a:cubicBezTo>
                  <a:cubicBezTo>
                    <a:pt x="16308" y="302752"/>
                    <a:pt x="154472" y="38"/>
                    <a:pt x="334169" y="38"/>
                  </a:cubicBezTo>
                  <a:lnTo>
                    <a:pt x="482860" y="38"/>
                  </a:lnTo>
                  <a:cubicBezTo>
                    <a:pt x="631229" y="38"/>
                    <a:pt x="760807" y="183511"/>
                    <a:pt x="797899" y="446110"/>
                  </a:cubicBezTo>
                  <a:lnTo>
                    <a:pt x="872244" y="446110"/>
                  </a:lnTo>
                  <a:lnTo>
                    <a:pt x="733886" y="594800"/>
                  </a:lnTo>
                  <a:lnTo>
                    <a:pt x="574863" y="446110"/>
                  </a:lnTo>
                  <a:lnTo>
                    <a:pt x="649208" y="446110"/>
                  </a:lnTo>
                  <a:cubicBezTo>
                    <a:pt x="612116" y="183512"/>
                    <a:pt x="482538" y="38"/>
                    <a:pt x="334169" y="38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C98EAF-CB2B-4508-AFB0-FA4F05311553}"/>
                </a:ext>
              </a:extLst>
            </p:cNvPr>
            <p:cNvSpPr txBox="1"/>
            <p:nvPr/>
          </p:nvSpPr>
          <p:spPr>
            <a:xfrm rot="1736977">
              <a:off x="6628811" y="1607061"/>
              <a:ext cx="3330756" cy="259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A01 / ST0001 / 201501 / 9000</a:t>
              </a:r>
              <a:endParaRPr lang="ko-KR" altLang="en-US" sz="1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0551795-739F-4BDC-AF22-1689D4C4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59986"/>
              </p:ext>
            </p:extLst>
          </p:nvPr>
        </p:nvGraphicFramePr>
        <p:xfrm>
          <a:off x="4152172" y="1628732"/>
          <a:ext cx="4740309" cy="1800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398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012059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903659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3517291266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92106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에서의 관계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A8EFED9-5DEF-4517-9264-42DC47752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4173"/>
              </p:ext>
            </p:extLst>
          </p:nvPr>
        </p:nvGraphicFramePr>
        <p:xfrm>
          <a:off x="2538982" y="1731765"/>
          <a:ext cx="38884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7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3858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951994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25180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평균이익률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IT-SERVICE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201430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201441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AEAF0A-B6AC-411D-BCD9-7D5D4F5777C3}"/>
              </a:ext>
            </a:extLst>
          </p:cNvPr>
          <p:cNvSpPr txBox="1"/>
          <p:nvPr/>
        </p:nvSpPr>
        <p:spPr>
          <a:xfrm>
            <a:off x="167154" y="13677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지역정보</a:t>
            </a:r>
            <a:endParaRPr lang="ko-KR" altLang="en-US" sz="14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562D76-26DD-40D0-A24F-F617FD72A913}"/>
              </a:ext>
            </a:extLst>
          </p:cNvPr>
          <p:cNvSpPr txBox="1"/>
          <p:nvPr/>
        </p:nvSpPr>
        <p:spPr>
          <a:xfrm>
            <a:off x="2510512" y="1348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상품정보</a:t>
            </a:r>
            <a:endParaRPr lang="ko-KR" alt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7D7BC-A990-46D8-A3BF-7F1C029463E4}"/>
              </a:ext>
            </a:extLst>
          </p:cNvPr>
          <p:cNvSpPr txBox="1"/>
          <p:nvPr/>
        </p:nvSpPr>
        <p:spPr>
          <a:xfrm>
            <a:off x="1183810" y="31848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606ED1E-A6C6-4915-B03B-FC7C1F72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71263"/>
              </p:ext>
            </p:extLst>
          </p:nvPr>
        </p:nvGraphicFramePr>
        <p:xfrm>
          <a:off x="2479954" y="3022520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92D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92D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D073375-4A20-4E18-AF40-5F8571AF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17637"/>
              </p:ext>
            </p:extLst>
          </p:nvPr>
        </p:nvGraphicFramePr>
        <p:xfrm>
          <a:off x="239162" y="1720327"/>
          <a:ext cx="20112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7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3858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92D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92D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3231D6C-F99D-4C92-9222-CA446130A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52057"/>
              </p:ext>
            </p:extLst>
          </p:nvPr>
        </p:nvGraphicFramePr>
        <p:xfrm>
          <a:off x="6571431" y="1731765"/>
          <a:ext cx="23807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0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6691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17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52C76F0-07DB-4B39-A8F6-D4B2C5C8A111}"/>
              </a:ext>
            </a:extLst>
          </p:cNvPr>
          <p:cNvSpPr txBox="1"/>
          <p:nvPr/>
        </p:nvSpPr>
        <p:spPr>
          <a:xfrm>
            <a:off x="6542960" y="1348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3107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1188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7E7D7BC-A990-46D8-A3BF-7F1C029463E4}"/>
              </a:ext>
            </a:extLst>
          </p:cNvPr>
          <p:cNvSpPr txBox="1"/>
          <p:nvPr/>
        </p:nvSpPr>
        <p:spPr>
          <a:xfrm>
            <a:off x="2009362" y="22028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061498DB-923B-4D3E-AC38-8C07F3CB4AB0}"/>
              </a:ext>
            </a:extLst>
          </p:cNvPr>
          <p:cNvSpPr/>
          <p:nvPr/>
        </p:nvSpPr>
        <p:spPr bwMode="auto">
          <a:xfrm rot="10800000">
            <a:off x="1748947" y="2955889"/>
            <a:ext cx="284963" cy="573894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B4D86-086D-4841-99A4-70E37DED1271}"/>
              </a:ext>
            </a:extLst>
          </p:cNvPr>
          <p:cNvSpPr txBox="1"/>
          <p:nvPr/>
        </p:nvSpPr>
        <p:spPr>
          <a:xfrm>
            <a:off x="3241999" y="1635646"/>
            <a:ext cx="405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/>
              <a:t>속성</a:t>
            </a:r>
            <a:r>
              <a:rPr lang="en-US" altLang="ko-KR" sz="1400" b="0" dirty="0"/>
              <a:t>(Attribute</a:t>
            </a:r>
            <a:r>
              <a:rPr lang="en-US" altLang="ko-KR" sz="1400" b="0"/>
              <a:t>),</a:t>
            </a:r>
            <a:r>
              <a:rPr lang="ko-KR" altLang="en-US" sz="1400" b="0"/>
              <a:t> 보통 컬럼 또는 열이라고 부른다</a:t>
            </a:r>
            <a:endParaRPr lang="ko-KR" altLang="en-US" sz="1400" b="0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6C1A7771-1E44-4903-B1E0-65817700C159}"/>
              </a:ext>
            </a:extLst>
          </p:cNvPr>
          <p:cNvSpPr/>
          <p:nvPr/>
        </p:nvSpPr>
        <p:spPr bwMode="auto">
          <a:xfrm rot="16200000">
            <a:off x="4439437" y="807100"/>
            <a:ext cx="569929" cy="3024336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224B4-E0A0-4A86-B51A-88C02758A112}"/>
              </a:ext>
            </a:extLst>
          </p:cNvPr>
          <p:cNvSpPr txBox="1"/>
          <p:nvPr/>
        </p:nvSpPr>
        <p:spPr>
          <a:xfrm>
            <a:off x="179512" y="2857589"/>
            <a:ext cx="1144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err="1"/>
              <a:t>튜플</a:t>
            </a:r>
            <a:r>
              <a:rPr lang="en-US" altLang="ko-KR" sz="1400" b="0" dirty="0"/>
              <a:t>(Tuple)</a:t>
            </a:r>
          </a:p>
          <a:p>
            <a:r>
              <a:rPr lang="ko-KR" altLang="en-US" sz="1400" b="0"/>
              <a:t>보통 행이</a:t>
            </a:r>
            <a:endParaRPr lang="en-US" altLang="ko-KR" sz="1400" b="0" dirty="0"/>
          </a:p>
          <a:p>
            <a:r>
              <a:rPr lang="ko-KR" altLang="en-US" sz="1400" b="0" err="1"/>
              <a:t>라고</a:t>
            </a:r>
            <a:r>
              <a:rPr lang="ko-KR" altLang="en-US" sz="1400" b="0"/>
              <a:t> 부른다</a:t>
            </a:r>
            <a:endParaRPr lang="ko-KR" altLang="en-US" sz="1400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46AC11-9F36-4B52-A5AD-A08B2FA8105F}"/>
              </a:ext>
            </a:extLst>
          </p:cNvPr>
          <p:cNvSpPr txBox="1"/>
          <p:nvPr/>
        </p:nvSpPr>
        <p:spPr>
          <a:xfrm>
            <a:off x="6156176" y="380801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/>
              <a:t>스키마</a:t>
            </a:r>
            <a:r>
              <a:rPr lang="en-US" altLang="ko-KR" sz="1400" b="0" dirty="0"/>
              <a:t>(Schema)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47E7C-8B50-44B3-BD85-BF6D3BC49FBB}"/>
              </a:ext>
            </a:extLst>
          </p:cNvPr>
          <p:cNvSpPr txBox="1"/>
          <p:nvPr/>
        </p:nvSpPr>
        <p:spPr>
          <a:xfrm>
            <a:off x="5512556" y="4120817"/>
            <a:ext cx="3137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/>
              <a:t>데이터베이스의 구조와 제약조건에 관해</a:t>
            </a:r>
            <a:br>
              <a:rPr lang="en-US" altLang="ko-KR" b="0" dirty="0"/>
            </a:br>
            <a:r>
              <a:rPr lang="ko-KR" altLang="en-US" b="0" dirty="0"/>
              <a:t>전반적인 명세를 기술한 것</a:t>
            </a:r>
            <a:endParaRPr lang="en-US" altLang="ko-KR" b="0" dirty="0"/>
          </a:p>
          <a:p>
            <a:r>
              <a:rPr lang="ko-KR" altLang="en-US" b="0" dirty="0"/>
              <a:t>   테이블명</a:t>
            </a:r>
            <a:r>
              <a:rPr lang="en-US" altLang="ko-KR" b="0" dirty="0"/>
              <a:t>: </a:t>
            </a:r>
            <a:r>
              <a:rPr lang="ko-KR" altLang="en-US" b="0" dirty="0"/>
              <a:t>상품관리</a:t>
            </a:r>
            <a:endParaRPr lang="en-US" altLang="ko-KR" b="0" dirty="0"/>
          </a:p>
          <a:p>
            <a:r>
              <a:rPr lang="en-US" altLang="ko-KR" b="0" dirty="0"/>
              <a:t>   (</a:t>
            </a:r>
            <a:r>
              <a:rPr lang="ko-KR" altLang="en-US" b="0" dirty="0"/>
              <a:t>주차</a:t>
            </a:r>
            <a:r>
              <a:rPr lang="en-US" altLang="ko-KR" b="0" dirty="0"/>
              <a:t>, </a:t>
            </a:r>
            <a:r>
              <a:rPr lang="ko-KR" altLang="en-US" b="0" dirty="0"/>
              <a:t>상품번호</a:t>
            </a:r>
            <a:r>
              <a:rPr lang="en-US" altLang="ko-KR" b="0" dirty="0"/>
              <a:t>, </a:t>
            </a:r>
            <a:r>
              <a:rPr lang="ko-KR" altLang="en-US" b="0" dirty="0"/>
              <a:t>가격</a:t>
            </a:r>
            <a:r>
              <a:rPr lang="en-US" altLang="ko-KR" b="0" dirty="0"/>
              <a:t>, </a:t>
            </a:r>
            <a:r>
              <a:rPr lang="ko-KR" altLang="en-US" b="0" dirty="0"/>
              <a:t>행사번호</a:t>
            </a:r>
            <a:r>
              <a:rPr lang="en-US" altLang="ko-KR" b="0" dirty="0"/>
              <a:t>, AGE)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9998093F-7F1E-45DA-A47A-C0724A80D7F7}"/>
              </a:ext>
            </a:extLst>
          </p:cNvPr>
          <p:cNvSpPr/>
          <p:nvPr/>
        </p:nvSpPr>
        <p:spPr bwMode="auto">
          <a:xfrm>
            <a:off x="497269" y="4395878"/>
            <a:ext cx="3926996" cy="490247"/>
          </a:xfrm>
          <a:prstGeom prst="wedgeRectCallout">
            <a:avLst>
              <a:gd name="adj1" fmla="val 14176"/>
              <a:gd name="adj2" fmla="val -223678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도메인</a:t>
            </a:r>
            <a:r>
              <a:rPr lang="en-US" altLang="ko-KR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속성</a:t>
            </a:r>
            <a:r>
              <a:rPr lang="en-US" altLang="ko-KR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(Attribute)</a:t>
            </a: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가 </a:t>
            </a:r>
            <a:r>
              <a:rPr lang="ko-KR" altLang="en-US" sz="1400" b="0" dirty="0" err="1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가질수</a:t>
            </a: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있는 </a:t>
            </a:r>
            <a:endParaRPr lang="en-US" altLang="ko-KR" sz="1400" b="0" dirty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모든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값의 집합 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타입 등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ko-KR" altLang="en-US" sz="14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2207DDB-9BDC-4A3C-9880-95AA7BA8D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25116"/>
              </p:ext>
            </p:extLst>
          </p:nvPr>
        </p:nvGraphicFramePr>
        <p:xfrm>
          <a:off x="2231740" y="2633619"/>
          <a:ext cx="4680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228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92D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92D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3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30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  <p:sp>
        <p:nvSpPr>
          <p:cNvPr id="19" name="아래로 구부러진 화살표 68">
            <a:extLst>
              <a:ext uri="{FF2B5EF4-FFF2-40B4-BE49-F238E27FC236}">
                <a16:creationId xmlns:a16="http://schemas.microsoft.com/office/drawing/2014/main" id="{525A806B-8778-48E9-B784-255DE9ADB1D0}"/>
              </a:ext>
            </a:extLst>
          </p:cNvPr>
          <p:cNvSpPr/>
          <p:nvPr/>
        </p:nvSpPr>
        <p:spPr>
          <a:xfrm rot="12852368" flipV="1">
            <a:off x="6596344" y="3172119"/>
            <a:ext cx="969820" cy="302166"/>
          </a:xfrm>
          <a:custGeom>
            <a:avLst/>
            <a:gdLst>
              <a:gd name="connsiteX0" fmla="*/ 725088 w 873778"/>
              <a:gd name="connsiteY0" fmla="*/ 594762 h 594762"/>
              <a:gd name="connsiteX1" fmla="*/ 566065 w 873778"/>
              <a:gd name="connsiteY1" fmla="*/ 446072 h 594762"/>
              <a:gd name="connsiteX2" fmla="*/ 640410 w 873778"/>
              <a:gd name="connsiteY2" fmla="*/ 44607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49059 w 873778"/>
              <a:gd name="connsiteY3" fmla="*/ 280705 h 594762"/>
              <a:gd name="connsiteX4" fmla="*/ 399716 w 873778"/>
              <a:gd name="connsiteY4" fmla="*/ 15735 h 594762"/>
              <a:gd name="connsiteX5" fmla="*/ 399716 w 873778"/>
              <a:gd name="connsiteY5" fmla="*/ 15734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8" fmla="*/ 566065 w 873778"/>
              <a:gd name="connsiteY8" fmla="*/ 446072 h 594762"/>
              <a:gd name="connsiteX9" fmla="*/ 640410 w 873778"/>
              <a:gd name="connsiteY9" fmla="*/ 446072 h 594762"/>
              <a:gd name="connsiteX10" fmla="*/ 325371 w 873778"/>
              <a:gd name="connsiteY10" fmla="*/ 0 h 594762"/>
              <a:gd name="connsiteX0" fmla="*/ 725088 w 863446"/>
              <a:gd name="connsiteY0" fmla="*/ 594800 h 633099"/>
              <a:gd name="connsiteX1" fmla="*/ 566065 w 863446"/>
              <a:gd name="connsiteY1" fmla="*/ 446110 h 633099"/>
              <a:gd name="connsiteX2" fmla="*/ 640410 w 863446"/>
              <a:gd name="connsiteY2" fmla="*/ 44611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0" fmla="*/ 399716 w 863446"/>
              <a:gd name="connsiteY0" fmla="*/ 15772 h 633099"/>
              <a:gd name="connsiteX1" fmla="*/ 148690 w 863446"/>
              <a:gd name="connsiteY1" fmla="*/ 594800 h 633099"/>
              <a:gd name="connsiteX2" fmla="*/ 0 w 863446"/>
              <a:gd name="connsiteY2" fmla="*/ 594800 h 633099"/>
              <a:gd name="connsiteX3" fmla="*/ 49059 w 863446"/>
              <a:gd name="connsiteY3" fmla="*/ 280743 h 633099"/>
              <a:gd name="connsiteX4" fmla="*/ 399716 w 863446"/>
              <a:gd name="connsiteY4" fmla="*/ 15773 h 633099"/>
              <a:gd name="connsiteX5" fmla="*/ 399716 w 863446"/>
              <a:gd name="connsiteY5" fmla="*/ 15772 h 633099"/>
              <a:gd name="connsiteX0" fmla="*/ 399716 w 863446"/>
              <a:gd name="connsiteY0" fmla="*/ 15772 h 633099"/>
              <a:gd name="connsiteX1" fmla="*/ 40234 w 863446"/>
              <a:gd name="connsiteY1" fmla="*/ 633099 h 633099"/>
              <a:gd name="connsiteX2" fmla="*/ 0 w 863446"/>
              <a:gd name="connsiteY2" fmla="*/ 59480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8" fmla="*/ 566065 w 863446"/>
              <a:gd name="connsiteY8" fmla="*/ 446110 h 633099"/>
              <a:gd name="connsiteX9" fmla="*/ 640410 w 863446"/>
              <a:gd name="connsiteY9" fmla="*/ 446110 h 633099"/>
              <a:gd name="connsiteX10" fmla="*/ 325371 w 863446"/>
              <a:gd name="connsiteY10" fmla="*/ 38 h 633099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0 w 863446"/>
              <a:gd name="connsiteY2" fmla="*/ 59480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33886 w 872244"/>
              <a:gd name="connsiteY0" fmla="*/ 594800 h 653237"/>
              <a:gd name="connsiteX1" fmla="*/ 574863 w 872244"/>
              <a:gd name="connsiteY1" fmla="*/ 446110 h 653237"/>
              <a:gd name="connsiteX2" fmla="*/ 649208 w 872244"/>
              <a:gd name="connsiteY2" fmla="*/ 44611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0" fmla="*/ 408514 w 872244"/>
              <a:gd name="connsiteY0" fmla="*/ 15772 h 653237"/>
              <a:gd name="connsiteX1" fmla="*/ 33837 w 872244"/>
              <a:gd name="connsiteY1" fmla="*/ 652168 h 653237"/>
              <a:gd name="connsiteX2" fmla="*/ 8798 w 872244"/>
              <a:gd name="connsiteY2" fmla="*/ 594800 h 653237"/>
              <a:gd name="connsiteX3" fmla="*/ 57857 w 872244"/>
              <a:gd name="connsiteY3" fmla="*/ 280743 h 653237"/>
              <a:gd name="connsiteX4" fmla="*/ 408514 w 872244"/>
              <a:gd name="connsiteY4" fmla="*/ 15773 h 653237"/>
              <a:gd name="connsiteX5" fmla="*/ 408514 w 872244"/>
              <a:gd name="connsiteY5" fmla="*/ 15772 h 653237"/>
              <a:gd name="connsiteX0" fmla="*/ 408514 w 872244"/>
              <a:gd name="connsiteY0" fmla="*/ 15772 h 653237"/>
              <a:gd name="connsiteX1" fmla="*/ 20808 w 872244"/>
              <a:gd name="connsiteY1" fmla="*/ 653237 h 653237"/>
              <a:gd name="connsiteX2" fmla="*/ 16308 w 872244"/>
              <a:gd name="connsiteY2" fmla="*/ 63123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8" fmla="*/ 574863 w 872244"/>
              <a:gd name="connsiteY8" fmla="*/ 446110 h 653237"/>
              <a:gd name="connsiteX9" fmla="*/ 649208 w 872244"/>
              <a:gd name="connsiteY9" fmla="*/ 446110 h 653237"/>
              <a:gd name="connsiteX10" fmla="*/ 334169 w 872244"/>
              <a:gd name="connsiteY10" fmla="*/ 38 h 65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2244" h="653237" stroke="0" extrusionOk="0">
                <a:moveTo>
                  <a:pt x="733886" y="594800"/>
                </a:move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close/>
              </a:path>
              <a:path w="872244" h="653237" fill="darkenLess" stroke="0" extrusionOk="0">
                <a:moveTo>
                  <a:pt x="408514" y="15772"/>
                </a:moveTo>
                <a:cubicBezTo>
                  <a:pt x="261453" y="78865"/>
                  <a:pt x="33837" y="376043"/>
                  <a:pt x="33837" y="652168"/>
                </a:cubicBezTo>
                <a:lnTo>
                  <a:pt x="8798" y="594800"/>
                </a:lnTo>
                <a:cubicBezTo>
                  <a:pt x="8798" y="483797"/>
                  <a:pt x="25792" y="375009"/>
                  <a:pt x="57857" y="280743"/>
                </a:cubicBezTo>
                <a:cubicBezTo>
                  <a:pt x="131555" y="64084"/>
                  <a:pt x="272637" y="-42522"/>
                  <a:pt x="408514" y="15773"/>
                </a:cubicBezTo>
                <a:lnTo>
                  <a:pt x="408514" y="15772"/>
                </a:lnTo>
                <a:close/>
              </a:path>
              <a:path w="872244" h="653237" fill="none" extrusionOk="0">
                <a:moveTo>
                  <a:pt x="408514" y="15772"/>
                </a:moveTo>
                <a:cubicBezTo>
                  <a:pt x="261453" y="78865"/>
                  <a:pt x="20808" y="377112"/>
                  <a:pt x="20808" y="653237"/>
                </a:cubicBezTo>
                <a:cubicBezTo>
                  <a:pt x="-28755" y="653237"/>
                  <a:pt x="27231" y="649158"/>
                  <a:pt x="16308" y="631230"/>
                </a:cubicBezTo>
                <a:cubicBezTo>
                  <a:pt x="16308" y="302752"/>
                  <a:pt x="154472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데이터 모델의 개념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1188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88">
            <a:extLst>
              <a:ext uri="{FF2B5EF4-FFF2-40B4-BE49-F238E27FC236}">
                <a16:creationId xmlns:a16="http://schemas.microsoft.com/office/drawing/2014/main" id="{03C1F4B8-1634-484A-B2F1-1E2B5BC03913}"/>
              </a:ext>
            </a:extLst>
          </p:cNvPr>
          <p:cNvGrpSpPr/>
          <p:nvPr/>
        </p:nvGrpSpPr>
        <p:grpSpPr>
          <a:xfrm>
            <a:off x="643212" y="1479130"/>
            <a:ext cx="4072804" cy="409606"/>
            <a:chOff x="1049187" y="2349884"/>
            <a:chExt cx="11971129" cy="69027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58F3110-7C3A-4852-BCA1-8BCF69488CE4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4" name="그룹 90">
              <a:extLst>
                <a:ext uri="{FF2B5EF4-FFF2-40B4-BE49-F238E27FC236}">
                  <a16:creationId xmlns:a16="http://schemas.microsoft.com/office/drawing/2014/main" id="{ED4AEF7B-F1D5-4B69-B082-5DE7A7E8E0BC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66" name="그룹 73">
                <a:extLst>
                  <a:ext uri="{FF2B5EF4-FFF2-40B4-BE49-F238E27FC236}">
                    <a16:creationId xmlns:a16="http://schemas.microsoft.com/office/drawing/2014/main" id="{E18F1929-823B-42E7-8F93-8C23D286A1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8" name="모서리가 둥근 직사각형 69">
                  <a:extLst>
                    <a:ext uri="{FF2B5EF4-FFF2-40B4-BE49-F238E27FC236}">
                      <a16:creationId xmlns:a16="http://schemas.microsoft.com/office/drawing/2014/main" id="{EA4F697B-1FD8-435C-8E58-BDD303F95E8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모서리가 둥근 직사각형 70">
                  <a:extLst>
                    <a:ext uri="{FF2B5EF4-FFF2-40B4-BE49-F238E27FC236}">
                      <a16:creationId xmlns:a16="http://schemas.microsoft.com/office/drawing/2014/main" id="{1D7DFDD7-1CA1-428B-9285-5DEE71E72BC5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자유형 22">
                  <a:extLst>
                    <a:ext uri="{FF2B5EF4-FFF2-40B4-BE49-F238E27FC236}">
                      <a16:creationId xmlns:a16="http://schemas.microsoft.com/office/drawing/2014/main" id="{DB55D131-B7DF-496B-815C-E2315892DDB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7827B9-E290-473C-BE61-B5A78C09E658}"/>
                  </a:ext>
                </a:extLst>
              </p:cNvPr>
              <p:cNvSpPr txBox="1"/>
              <p:nvPr/>
            </p:nvSpPr>
            <p:spPr bwMode="auto">
              <a:xfrm>
                <a:off x="1163063" y="5518436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F5A5194-24AB-455A-A0E8-7970E3208971}"/>
                </a:ext>
              </a:extLst>
            </p:cNvPr>
            <p:cNvSpPr/>
            <p:nvPr/>
          </p:nvSpPr>
          <p:spPr>
            <a:xfrm>
              <a:off x="2463247" y="2458649"/>
              <a:ext cx="636171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속성은 서로 다른 이름을 가진다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97">
            <a:extLst>
              <a:ext uri="{FF2B5EF4-FFF2-40B4-BE49-F238E27FC236}">
                <a16:creationId xmlns:a16="http://schemas.microsoft.com/office/drawing/2014/main" id="{11B978C1-9325-4A1B-AA7D-8D5A9746157A}"/>
              </a:ext>
            </a:extLst>
          </p:cNvPr>
          <p:cNvGrpSpPr/>
          <p:nvPr/>
        </p:nvGrpSpPr>
        <p:grpSpPr>
          <a:xfrm>
            <a:off x="641117" y="1998674"/>
            <a:ext cx="4074899" cy="409746"/>
            <a:chOff x="1043031" y="3230975"/>
            <a:chExt cx="11977284" cy="69051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0BE348-AB49-470F-975C-3EF703EB603D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6" name="그룹 99">
              <a:extLst>
                <a:ext uri="{FF2B5EF4-FFF2-40B4-BE49-F238E27FC236}">
                  <a16:creationId xmlns:a16="http://schemas.microsoft.com/office/drawing/2014/main" id="{0B403BFD-F458-4196-B101-0AE0BACB123D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58" name="그룹 77">
                <a:extLst>
                  <a:ext uri="{FF2B5EF4-FFF2-40B4-BE49-F238E27FC236}">
                    <a16:creationId xmlns:a16="http://schemas.microsoft.com/office/drawing/2014/main" id="{5D320579-01B2-470F-9B6A-2B3F9216A5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0" name="모서리가 둥근 직사각형 69">
                  <a:extLst>
                    <a:ext uri="{FF2B5EF4-FFF2-40B4-BE49-F238E27FC236}">
                      <a16:creationId xmlns:a16="http://schemas.microsoft.com/office/drawing/2014/main" id="{F8E54C9D-C7B0-4F1D-B8BE-8CD3BF099288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모서리가 둥근 직사각형 70">
                  <a:extLst>
                    <a:ext uri="{FF2B5EF4-FFF2-40B4-BE49-F238E27FC236}">
                      <a16:creationId xmlns:a16="http://schemas.microsoft.com/office/drawing/2014/main" id="{3CF9AA3D-B335-4FFB-89D2-A7538650284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자유형 28">
                  <a:extLst>
                    <a:ext uri="{FF2B5EF4-FFF2-40B4-BE49-F238E27FC236}">
                      <a16:creationId xmlns:a16="http://schemas.microsoft.com/office/drawing/2014/main" id="{05A2EF54-E704-47E3-A15A-658337E0CE7A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6E106E-388E-4F1F-9B72-53F5F61C127D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7E6B252-2AD3-469D-8FB2-6C2CBD657591}"/>
                </a:ext>
              </a:extLst>
            </p:cNvPr>
            <p:cNvSpPr/>
            <p:nvPr/>
          </p:nvSpPr>
          <p:spPr>
            <a:xfrm>
              <a:off x="2463249" y="3331568"/>
              <a:ext cx="867986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 내 중복된 </a:t>
              </a:r>
              <a:r>
                <a:rPr lang="ko-KR" altLang="en-US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튜플은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허용하지 않는다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106">
            <a:extLst>
              <a:ext uri="{FF2B5EF4-FFF2-40B4-BE49-F238E27FC236}">
                <a16:creationId xmlns:a16="http://schemas.microsoft.com/office/drawing/2014/main" id="{27751207-B996-43BE-8860-BD756692796C}"/>
              </a:ext>
            </a:extLst>
          </p:cNvPr>
          <p:cNvGrpSpPr/>
          <p:nvPr/>
        </p:nvGrpSpPr>
        <p:grpSpPr>
          <a:xfrm>
            <a:off x="643212" y="2524817"/>
            <a:ext cx="4072804" cy="409606"/>
            <a:chOff x="1049187" y="4115184"/>
            <a:chExt cx="11971129" cy="6902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7D4166-6D4A-4C1E-A86A-569D33D4CF66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5" name="그룹 108">
              <a:extLst>
                <a:ext uri="{FF2B5EF4-FFF2-40B4-BE49-F238E27FC236}">
                  <a16:creationId xmlns:a16="http://schemas.microsoft.com/office/drawing/2014/main" id="{27F07558-8AF7-4EF2-9C64-96898BDEC6AF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E9021747-E4C3-428C-837A-B8D8A1E085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2" name="모서리가 둥근 직사각형 69">
                  <a:extLst>
                    <a:ext uri="{FF2B5EF4-FFF2-40B4-BE49-F238E27FC236}">
                      <a16:creationId xmlns:a16="http://schemas.microsoft.com/office/drawing/2014/main" id="{C689E39E-66E6-4F5C-9A01-8BF19E36C4D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모서리가 둥근 직사각형 70">
                  <a:extLst>
                    <a:ext uri="{FF2B5EF4-FFF2-40B4-BE49-F238E27FC236}">
                      <a16:creationId xmlns:a16="http://schemas.microsoft.com/office/drawing/2014/main" id="{2ECC644E-BBBE-41CF-94CC-3AD613BA93A9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자유형 22">
                  <a:extLst>
                    <a:ext uri="{FF2B5EF4-FFF2-40B4-BE49-F238E27FC236}">
                      <a16:creationId xmlns:a16="http://schemas.microsoft.com/office/drawing/2014/main" id="{AE2D4AE4-CE9B-4FE6-A11B-5B24D7777F0E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2A97EB7-ECDC-47B0-9758-864C749E82B7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3762688-9147-429D-A21F-E29D5FDA14F1}"/>
                </a:ext>
              </a:extLst>
            </p:cNvPr>
            <p:cNvSpPr/>
            <p:nvPr/>
          </p:nvSpPr>
          <p:spPr>
            <a:xfrm>
              <a:off x="2463247" y="4235135"/>
              <a:ext cx="494349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튜플의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순서는 상관없다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776D13-4A32-4D6C-8045-67EBCE538FAE}"/>
              </a:ext>
            </a:extLst>
          </p:cNvPr>
          <p:cNvSpPr txBox="1"/>
          <p:nvPr/>
        </p:nvSpPr>
        <p:spPr>
          <a:xfrm>
            <a:off x="4907546" y="1551917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테이블 내 동일이름의 컬럼 존재 안함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E000A4-728E-4437-857F-64369271901A}"/>
              </a:ext>
            </a:extLst>
          </p:cNvPr>
          <p:cNvSpPr txBox="1"/>
          <p:nvPr/>
        </p:nvSpPr>
        <p:spPr>
          <a:xfrm>
            <a:off x="4936224" y="1970834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내에 같은 </a:t>
            </a:r>
            <a:r>
              <a:rPr lang="ko-KR" altLang="en-US" dirty="0" err="1"/>
              <a:t>행값이</a:t>
            </a:r>
            <a:r>
              <a:rPr lang="ko-KR" altLang="en-US" dirty="0"/>
              <a:t> 있으면 안된다</a:t>
            </a:r>
            <a:endParaRPr lang="en-US" altLang="ko-KR" dirty="0"/>
          </a:p>
          <a:p>
            <a:r>
              <a:rPr lang="en-US" altLang="ko-KR" dirty="0"/>
              <a:t>(Distinct </a:t>
            </a:r>
            <a:r>
              <a:rPr lang="ko-KR" altLang="en-US" dirty="0"/>
              <a:t>처리해야함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54016B-7FA9-4225-8A7E-83681807EB74}"/>
              </a:ext>
            </a:extLst>
          </p:cNvPr>
          <p:cNvSpPr txBox="1"/>
          <p:nvPr/>
        </p:nvSpPr>
        <p:spPr>
          <a:xfrm>
            <a:off x="4907545" y="2542133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행의 순서가 달라도 같은 테이블이며</a:t>
            </a:r>
            <a:r>
              <a:rPr lang="en-US" altLang="ko-KR" dirty="0"/>
              <a:t>, </a:t>
            </a:r>
            <a:r>
              <a:rPr lang="ko-KR" altLang="en-US" dirty="0"/>
              <a:t>모든 행의</a:t>
            </a:r>
            <a:endParaRPr lang="en-US" altLang="ko-KR" dirty="0"/>
          </a:p>
          <a:p>
            <a:r>
              <a:rPr lang="ko-KR" altLang="en-US" dirty="0"/>
              <a:t>값은 시간이 흘러감에 따라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삽입이 일어난다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8F60C6-6AA4-4F37-8636-E95FD9FF12DA}"/>
              </a:ext>
            </a:extLst>
          </p:cNvPr>
          <p:cNvSpPr txBox="1"/>
          <p:nvPr/>
        </p:nvSpPr>
        <p:spPr>
          <a:xfrm>
            <a:off x="1383764" y="33976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54DFCC60-154A-49CA-880D-F53D95415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88123"/>
              </p:ext>
            </p:extLst>
          </p:nvPr>
        </p:nvGraphicFramePr>
        <p:xfrm>
          <a:off x="2479954" y="3219822"/>
          <a:ext cx="4680520" cy="14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35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4236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52">
            <a:extLst>
              <a:ext uri="{FF2B5EF4-FFF2-40B4-BE49-F238E27FC236}">
                <a16:creationId xmlns:a16="http://schemas.microsoft.com/office/drawing/2014/main" id="{9909980C-D06C-4B34-9C8D-DEB8570975CB}"/>
              </a:ext>
            </a:extLst>
          </p:cNvPr>
          <p:cNvGrpSpPr/>
          <p:nvPr/>
        </p:nvGrpSpPr>
        <p:grpSpPr>
          <a:xfrm>
            <a:off x="643211" y="1829854"/>
            <a:ext cx="6305053" cy="409829"/>
            <a:chOff x="1049186" y="1449928"/>
            <a:chExt cx="18532339" cy="6906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2D1D48-7FE9-433D-A7B6-653FFADB9048}"/>
                </a:ext>
              </a:extLst>
            </p:cNvPr>
            <p:cNvSpPr/>
            <p:nvPr/>
          </p:nvSpPr>
          <p:spPr>
            <a:xfrm>
              <a:off x="1678231" y="1494521"/>
              <a:ext cx="1790329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65">
              <a:extLst>
                <a:ext uri="{FF2B5EF4-FFF2-40B4-BE49-F238E27FC236}">
                  <a16:creationId xmlns:a16="http://schemas.microsoft.com/office/drawing/2014/main" id="{27A992CD-8A3D-471F-B0AE-AE4FB2D90199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3" name="그룹 76">
                <a:extLst>
                  <a:ext uri="{FF2B5EF4-FFF2-40B4-BE49-F238E27FC236}">
                    <a16:creationId xmlns:a16="http://schemas.microsoft.com/office/drawing/2014/main" id="{848343A4-B0E0-48F0-928D-FC7F7228B8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5" name="모서리가 둥근 직사각형 69">
                  <a:extLst>
                    <a:ext uri="{FF2B5EF4-FFF2-40B4-BE49-F238E27FC236}">
                      <a16:creationId xmlns:a16="http://schemas.microsoft.com/office/drawing/2014/main" id="{C8C2BBA0-A253-455C-B74A-BF9CC17CAA04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모서리가 둥근 직사각형 70">
                  <a:extLst>
                    <a:ext uri="{FF2B5EF4-FFF2-40B4-BE49-F238E27FC236}">
                      <a16:creationId xmlns:a16="http://schemas.microsoft.com/office/drawing/2014/main" id="{A7DE9132-2848-4AA5-9770-C2E03F9268E1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17CADB05-B4EE-4682-B258-F0288758A0DA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105923-7DBF-4F0A-A06C-8FF3D59112B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60D5E0-D89D-4CBE-867D-E280C044D490}"/>
                </a:ext>
              </a:extLst>
            </p:cNvPr>
            <p:cNvSpPr/>
            <p:nvPr/>
          </p:nvSpPr>
          <p:spPr>
            <a:xfrm>
              <a:off x="2463249" y="1555083"/>
              <a:ext cx="1016403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행을 식별할 때 사용하는 속성 혹은 속성의 집합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88">
            <a:extLst>
              <a:ext uri="{FF2B5EF4-FFF2-40B4-BE49-F238E27FC236}">
                <a16:creationId xmlns:a16="http://schemas.microsoft.com/office/drawing/2014/main" id="{E02CB25E-8473-4F94-9080-C91A2DA3990B}"/>
              </a:ext>
            </a:extLst>
          </p:cNvPr>
          <p:cNvGrpSpPr/>
          <p:nvPr/>
        </p:nvGrpSpPr>
        <p:grpSpPr>
          <a:xfrm>
            <a:off x="643212" y="2362540"/>
            <a:ext cx="6305052" cy="409606"/>
            <a:chOff x="1049187" y="2349884"/>
            <a:chExt cx="18532340" cy="6902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09F3B-EFA9-4E66-A925-1A8540583BD2}"/>
                </a:ext>
              </a:extLst>
            </p:cNvPr>
            <p:cNvSpPr/>
            <p:nvPr/>
          </p:nvSpPr>
          <p:spPr>
            <a:xfrm>
              <a:off x="1678229" y="2392267"/>
              <a:ext cx="17903298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90">
              <a:extLst>
                <a:ext uri="{FF2B5EF4-FFF2-40B4-BE49-F238E27FC236}">
                  <a16:creationId xmlns:a16="http://schemas.microsoft.com/office/drawing/2014/main" id="{CB079EF7-CEC8-4457-A33A-3A37981FDBD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2" name="그룹 73">
                <a:extLst>
                  <a:ext uri="{FF2B5EF4-FFF2-40B4-BE49-F238E27FC236}">
                    <a16:creationId xmlns:a16="http://schemas.microsoft.com/office/drawing/2014/main" id="{088B37E5-AD23-4B18-97B2-BBF170C09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3A59AA01-006B-426A-94FD-7844A5BD47E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4A4903EC-5483-4F53-930E-CED98C6A16D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22">
                  <a:extLst>
                    <a:ext uri="{FF2B5EF4-FFF2-40B4-BE49-F238E27FC236}">
                      <a16:creationId xmlns:a16="http://schemas.microsoft.com/office/drawing/2014/main" id="{7B8D9E25-C8E6-4378-A785-85F0B0820F3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B06F16-3A25-49E1-A795-E3C748FE1FB1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4CE239-5F9C-49A8-9439-46B95ED3C2BB}"/>
                </a:ext>
              </a:extLst>
            </p:cNvPr>
            <p:cNvSpPr/>
            <p:nvPr/>
          </p:nvSpPr>
          <p:spPr>
            <a:xfrm>
              <a:off x="2463247" y="2458649"/>
              <a:ext cx="1627037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릴레이션</a:t>
              </a:r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중복된 행을 허용하지 않음 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ko-KR" altLang="en-US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가되는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속성은 반드시 값이 달라야 함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97">
            <a:extLst>
              <a:ext uri="{FF2B5EF4-FFF2-40B4-BE49-F238E27FC236}">
                <a16:creationId xmlns:a16="http://schemas.microsoft.com/office/drawing/2014/main" id="{ABAE3B6D-62C6-4CB7-B0AF-3300FF43F0F4}"/>
              </a:ext>
            </a:extLst>
          </p:cNvPr>
          <p:cNvGrpSpPr/>
          <p:nvPr/>
        </p:nvGrpSpPr>
        <p:grpSpPr>
          <a:xfrm>
            <a:off x="641117" y="2882084"/>
            <a:ext cx="6307147" cy="409746"/>
            <a:chOff x="1043031" y="3230975"/>
            <a:chExt cx="18538494" cy="69051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D7330C-4ED1-4663-A97A-15AF12A37794}"/>
                </a:ext>
              </a:extLst>
            </p:cNvPr>
            <p:cNvSpPr/>
            <p:nvPr/>
          </p:nvSpPr>
          <p:spPr>
            <a:xfrm>
              <a:off x="1678231" y="3278160"/>
              <a:ext cx="1790329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99">
              <a:extLst>
                <a:ext uri="{FF2B5EF4-FFF2-40B4-BE49-F238E27FC236}">
                  <a16:creationId xmlns:a16="http://schemas.microsoft.com/office/drawing/2014/main" id="{72A0D44B-1D0A-4C39-A187-4D1C689B2739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1" name="그룹 77">
                <a:extLst>
                  <a:ext uri="{FF2B5EF4-FFF2-40B4-BE49-F238E27FC236}">
                    <a16:creationId xmlns:a16="http://schemas.microsoft.com/office/drawing/2014/main" id="{82B7E261-717D-4FA7-8AC0-2EABFAD4B6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4" name="모서리가 둥근 직사각형 69">
                  <a:extLst>
                    <a:ext uri="{FF2B5EF4-FFF2-40B4-BE49-F238E27FC236}">
                      <a16:creationId xmlns:a16="http://schemas.microsoft.com/office/drawing/2014/main" id="{5422E7B4-FFC7-466C-91B3-66D63AB559AF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모서리가 둥근 직사각형 70">
                  <a:extLst>
                    <a:ext uri="{FF2B5EF4-FFF2-40B4-BE49-F238E27FC236}">
                      <a16:creationId xmlns:a16="http://schemas.microsoft.com/office/drawing/2014/main" id="{44E26B62-12CA-441F-8B80-34184945C77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자유형 28">
                  <a:extLst>
                    <a:ext uri="{FF2B5EF4-FFF2-40B4-BE49-F238E27FC236}">
                      <a16:creationId xmlns:a16="http://schemas.microsoft.com/office/drawing/2014/main" id="{DB403F19-4124-4E6F-84B5-3B9F5A65D839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9135EB-1297-44A2-9982-618616E08247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2DADE3D-894E-4B84-8B09-9C6B7B8E6046}"/>
                </a:ext>
              </a:extLst>
            </p:cNvPr>
            <p:cNvSpPr/>
            <p:nvPr/>
          </p:nvSpPr>
          <p:spPr>
            <a:xfrm>
              <a:off x="2463249" y="3331568"/>
              <a:ext cx="1108281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키는 다른 릴레이션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간의 관계를 맺는 데도 사용됨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A3653BA-3C59-44B6-A31C-909375FD90C1}"/>
              </a:ext>
            </a:extLst>
          </p:cNvPr>
          <p:cNvSpPr txBox="1"/>
          <p:nvPr/>
        </p:nvSpPr>
        <p:spPr>
          <a:xfrm>
            <a:off x="2456152" y="33805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94F301C0-E632-4B05-8053-19FFC4D6B025}"/>
              </a:ext>
            </a:extLst>
          </p:cNvPr>
          <p:cNvSpPr/>
          <p:nvPr/>
        </p:nvSpPr>
        <p:spPr bwMode="auto">
          <a:xfrm>
            <a:off x="4893476" y="3075806"/>
            <a:ext cx="3926996" cy="490247"/>
          </a:xfrm>
          <a:prstGeom prst="wedgeRectCallout">
            <a:avLst>
              <a:gd name="adj1" fmla="val -67403"/>
              <a:gd name="adj2" fmla="val 66979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지역</a:t>
            </a:r>
            <a:r>
              <a:rPr kumimoji="1" lang="en-US" altLang="ko-KR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 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주차</a:t>
            </a:r>
            <a:r>
              <a:rPr kumimoji="1" lang="ko-KR" altLang="en-US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정보는 </a:t>
            </a:r>
            <a:r>
              <a:rPr kumimoji="1" lang="ko-KR" altLang="en-US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무조건 </a:t>
            </a:r>
            <a:r>
              <a:rPr kumimoji="1" lang="en-US" altLang="ko-KR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1</a:t>
            </a:r>
            <a:r>
              <a:rPr kumimoji="1" lang="ko-KR" altLang="en-US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개의 행만 존재</a:t>
            </a:r>
            <a:endParaRPr kumimoji="1" lang="en-US" altLang="ko-KR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지역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, 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상품에 대한 주차별 물량 정보임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EF649B-D578-4750-A07B-F797EE772286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정의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8C24489-2128-4462-8568-B135D0C1D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20420"/>
              </p:ext>
            </p:extLst>
          </p:nvPr>
        </p:nvGraphicFramePr>
        <p:xfrm>
          <a:off x="2473664" y="3802284"/>
          <a:ext cx="4680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999294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798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99645777"/>
                    </a:ext>
                  </a:extLst>
                </a:gridCol>
              </a:tblGrid>
              <a:tr h="26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75955</TotalTime>
  <Words>2162</Words>
  <Application>Microsoft Office PowerPoint</Application>
  <PresentationFormat>화면 슬라이드 쇼(16:9)</PresentationFormat>
  <Paragraphs>701</Paragraphs>
  <Slides>31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Arial</vt:lpstr>
      <vt:lpstr>나눔바른고딕</vt:lpstr>
      <vt:lpstr>Times New Roman</vt:lpstr>
      <vt:lpstr>HY헤드라인M</vt:lpstr>
      <vt:lpstr>맑은 고딕</vt:lpstr>
      <vt:lpstr>굴림</vt:lpstr>
      <vt:lpstr>Wingdings</vt:lpstr>
      <vt:lpstr>HY견고딕</vt:lpstr>
      <vt:lpstr>돋움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박성민 </cp:lastModifiedBy>
  <cp:revision>9749</cp:revision>
  <dcterms:created xsi:type="dcterms:W3CDTF">2008-04-23T04:36:31Z</dcterms:created>
  <dcterms:modified xsi:type="dcterms:W3CDTF">2019-04-27T08:57:08Z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