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1130" r:id="rId2"/>
    <p:sldId id="1202" r:id="rId3"/>
    <p:sldId id="1437" r:id="rId4"/>
    <p:sldId id="1438" r:id="rId5"/>
    <p:sldId id="1167" r:id="rId6"/>
    <p:sldId id="1426" r:id="rId7"/>
    <p:sldId id="1358" r:id="rId8"/>
    <p:sldId id="1427" r:id="rId9"/>
    <p:sldId id="1428" r:id="rId10"/>
    <p:sldId id="1421" r:id="rId11"/>
    <p:sldId id="1429" r:id="rId12"/>
    <p:sldId id="1432" r:id="rId13"/>
    <p:sldId id="1433" r:id="rId14"/>
    <p:sldId id="1434" r:id="rId15"/>
    <p:sldId id="1435" r:id="rId16"/>
    <p:sldId id="1436" r:id="rId17"/>
    <p:sldId id="1309" r:id="rId18"/>
    <p:sldId id="1253" r:id="rId19"/>
  </p:sldIdLst>
  <p:sldSz cx="9144000" cy="5143500" type="screen16x9"/>
  <p:notesSz cx="6807200" cy="9939338"/>
  <p:embeddedFontLst>
    <p:embeddedFont>
      <p:font typeface="나눔바른고딕" panose="020B0600000101010101" charset="-127"/>
      <p:regular r:id="rId22"/>
      <p:bold r:id="rId23"/>
    </p:embeddedFont>
    <p:embeddedFont>
      <p:font typeface="HY견고딕" panose="0203060000010101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HY헤드라인M" panose="02030600000101010101" pitchFamily="18" charset="-127"/>
      <p:regular r:id="rId2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6C97"/>
    <a:srgbClr val="9FA1A0"/>
    <a:srgbClr val="F95135"/>
    <a:srgbClr val="FFFF99"/>
    <a:srgbClr val="00347F"/>
    <a:srgbClr val="CCCCFF"/>
    <a:srgbClr val="FFFFFF"/>
    <a:srgbClr val="009999"/>
    <a:srgbClr val="109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7" autoAdjust="0"/>
    <p:restoredTop sz="96488" autoAdjust="0"/>
  </p:normalViewPr>
  <p:slideViewPr>
    <p:cSldViewPr showGuides="1">
      <p:cViewPr varScale="1">
        <p:scale>
          <a:sx n="117" d="100"/>
          <a:sy n="117" d="100"/>
        </p:scale>
        <p:origin x="787" y="82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736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784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886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85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634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484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46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96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45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48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185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098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09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2504" y="627534"/>
            <a:ext cx="4996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 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-(DML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</a:t>
            </a:r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5894219" y="164486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76256" y="2818972"/>
            <a:ext cx="2003129" cy="400110"/>
            <a:chOff x="6876256" y="2818972"/>
            <a:chExt cx="2003129" cy="400110"/>
          </a:xfrm>
        </p:grpSpPr>
        <p:sp>
          <p:nvSpPr>
            <p:cNvPr id="4" name="직사각형 3"/>
            <p:cNvSpPr/>
            <p:nvPr/>
          </p:nvSpPr>
          <p:spPr>
            <a:xfrm>
              <a:off x="7776198" y="281897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DCDD1E-2934-44A0-86B9-93F966AD425D}"/>
              </a:ext>
            </a:extLst>
          </p:cNvPr>
          <p:cNvSpPr txBox="1"/>
          <p:nvPr/>
        </p:nvSpPr>
        <p:spPr>
          <a:xfrm>
            <a:off x="0" y="2211710"/>
            <a:ext cx="9144000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</a:rPr>
              <a:t>KOPO_CHANNEL_SEASONALITY_NEW</a:t>
            </a:r>
          </a:p>
          <a:p>
            <a:pPr algn="ctr"/>
            <a:r>
              <a:rPr lang="ko-KR" altLang="en-US" sz="2400" b="0">
                <a:solidFill>
                  <a:schemeClr val="bg1"/>
                </a:solidFill>
              </a:rPr>
              <a:t>테이블에서</a:t>
            </a:r>
            <a:r>
              <a:rPr lang="en-US" altLang="ko-KR" sz="2400" b="0">
                <a:solidFill>
                  <a:schemeClr val="bg1"/>
                </a:solidFill>
              </a:rPr>
              <a:t> A99</a:t>
            </a:r>
            <a:r>
              <a:rPr lang="ko-KR" altLang="en-US" sz="2400" b="0">
                <a:solidFill>
                  <a:schemeClr val="bg1"/>
                </a:solidFill>
              </a:rPr>
              <a:t>지역을 생성하여 </a:t>
            </a:r>
            <a:endParaRPr lang="en-US" altLang="ko-KR" sz="2400" b="0">
              <a:solidFill>
                <a:schemeClr val="bg1"/>
              </a:solidFill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</a:rPr>
              <a:t>A01</a:t>
            </a:r>
            <a:r>
              <a:rPr lang="ko-KR" altLang="en-US" sz="2400" b="0">
                <a:solidFill>
                  <a:schemeClr val="bg1"/>
                </a:solidFill>
              </a:rPr>
              <a:t>지역과 동일한 데이터를 삽입하세요</a:t>
            </a:r>
            <a:endParaRPr lang="en-US" altLang="ko-KR" sz="24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Update 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사용하기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49076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일반 데이터 업데이트 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6E8106-F8EB-4F1C-93D2-5CDFDB58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55717"/>
              </p:ext>
            </p:extLst>
          </p:nvPr>
        </p:nvGraphicFramePr>
        <p:xfrm>
          <a:off x="410424" y="1671062"/>
          <a:ext cx="81479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676254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값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1=1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FDE217-8D85-4244-914D-6827025C083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720BB-DF8A-46F5-911C-28918B24F41E}"/>
              </a:ext>
            </a:extLst>
          </p:cNvPr>
          <p:cNvSpPr txBox="1"/>
          <p:nvPr/>
        </p:nvSpPr>
        <p:spPr>
          <a:xfrm>
            <a:off x="395536" y="328342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81CB8D3-781B-4B2A-8510-5027BA016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57945"/>
              </p:ext>
            </p:extLst>
          </p:nvPr>
        </p:nvGraphicFramePr>
        <p:xfrm>
          <a:off x="453421" y="3705536"/>
          <a:ext cx="81479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676254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 KOPO_PRODUCT_VOLUME2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PRODUCTGROUP = 'ST0003'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1=1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PRODUCTGROUP = 'ST0002'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7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DCDD1E-2934-44A0-86B9-93F966AD425D}"/>
              </a:ext>
            </a:extLst>
          </p:cNvPr>
          <p:cNvSpPr txBox="1"/>
          <p:nvPr/>
        </p:nvSpPr>
        <p:spPr>
          <a:xfrm>
            <a:off x="0" y="2211710"/>
            <a:ext cx="9144000" cy="172819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</a:rPr>
              <a:t>KOPO_CHANNEL_SEASONALITY</a:t>
            </a:r>
            <a:r>
              <a:rPr lang="ko-KR" altLang="en-US" sz="2400" b="0">
                <a:solidFill>
                  <a:schemeClr val="bg1"/>
                </a:solidFill>
              </a:rPr>
              <a:t> 테이블에서</a:t>
            </a:r>
            <a:endParaRPr lang="en-US" altLang="ko-KR" sz="2400" b="0">
              <a:solidFill>
                <a:schemeClr val="bg1"/>
              </a:solidFill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</a:rPr>
              <a:t>A01</a:t>
            </a:r>
            <a:r>
              <a:rPr lang="ko-KR" altLang="en-US" sz="2400" b="0">
                <a:solidFill>
                  <a:schemeClr val="bg1"/>
                </a:solidFill>
              </a:rPr>
              <a:t>지역의 거래량 값이 </a:t>
            </a:r>
            <a:r>
              <a:rPr lang="en-US" altLang="ko-KR" sz="2400" b="0">
                <a:solidFill>
                  <a:schemeClr val="bg1"/>
                </a:solidFill>
              </a:rPr>
              <a:t>150</a:t>
            </a:r>
            <a:r>
              <a:rPr lang="ko-KR" altLang="en-US" sz="2400" b="0">
                <a:solidFill>
                  <a:schemeClr val="bg1"/>
                </a:solidFill>
              </a:rPr>
              <a:t>만건 이상인 경우 </a:t>
            </a:r>
            <a:endParaRPr lang="en-US" altLang="ko-KR" sz="2400" b="0">
              <a:solidFill>
                <a:schemeClr val="bg1"/>
              </a:solidFill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</a:rPr>
              <a:t>150</a:t>
            </a:r>
            <a:r>
              <a:rPr lang="ko-KR" altLang="en-US" sz="2400" b="0">
                <a:solidFill>
                  <a:schemeClr val="bg1"/>
                </a:solidFill>
              </a:rPr>
              <a:t>만건으로</a:t>
            </a:r>
            <a:r>
              <a:rPr lang="en-US" altLang="ko-KR" sz="2400" b="0">
                <a:solidFill>
                  <a:schemeClr val="bg1"/>
                </a:solidFill>
              </a:rPr>
              <a:t> </a:t>
            </a:r>
            <a:r>
              <a:rPr lang="ko-KR" altLang="en-US" sz="2400" b="0">
                <a:solidFill>
                  <a:schemeClr val="bg1"/>
                </a:solidFill>
              </a:rPr>
              <a:t>변경 하세요</a:t>
            </a:r>
            <a:endParaRPr lang="en-US" altLang="ko-KR" sz="24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3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Delete 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사용하기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296532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일반 데이터 삭제하기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6E8106-F8EB-4F1C-93D2-5CDFDB58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230492"/>
              </p:ext>
            </p:extLst>
          </p:nvPr>
        </p:nvGraphicFramePr>
        <p:xfrm>
          <a:off x="410424" y="1730540"/>
          <a:ext cx="8147980" cy="67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676254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1=1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FDE217-8D85-4244-914D-6827025C083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720BB-DF8A-46F5-911C-28918B24F41E}"/>
              </a:ext>
            </a:extLst>
          </p:cNvPr>
          <p:cNvSpPr txBox="1"/>
          <p:nvPr/>
        </p:nvSpPr>
        <p:spPr>
          <a:xfrm>
            <a:off x="395536" y="2694826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81CB8D3-781B-4B2A-8510-5027BA016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60932"/>
              </p:ext>
            </p:extLst>
          </p:nvPr>
        </p:nvGraphicFramePr>
        <p:xfrm>
          <a:off x="453421" y="3116942"/>
          <a:ext cx="8147980" cy="67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676254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FROM KOPO_PRODUCT_VOLUME2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1=1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SUBSTR(YEARWEEK,5,2) = '53'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11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DCDD1E-2934-44A0-86B9-93F966AD425D}"/>
              </a:ext>
            </a:extLst>
          </p:cNvPr>
          <p:cNvSpPr txBox="1"/>
          <p:nvPr/>
        </p:nvSpPr>
        <p:spPr>
          <a:xfrm>
            <a:off x="0" y="2211710"/>
            <a:ext cx="9144000" cy="172819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</a:rPr>
              <a:t>생성한 </a:t>
            </a:r>
            <a:r>
              <a:rPr lang="en-US" altLang="ko-KR" sz="2400" b="0">
                <a:solidFill>
                  <a:schemeClr val="bg1"/>
                </a:solidFill>
              </a:rPr>
              <a:t>A99 </a:t>
            </a:r>
            <a:r>
              <a:rPr lang="ko-KR" altLang="en-US" sz="2400" b="0">
                <a:solidFill>
                  <a:schemeClr val="bg1"/>
                </a:solidFill>
              </a:rPr>
              <a:t>지역의 데이터를 삭제하세요</a:t>
            </a:r>
            <a:endParaRPr lang="en-US" altLang="ko-KR" sz="24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6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94689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병합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6E8106-F8EB-4F1C-93D2-5CDFDB58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13668"/>
              </p:ext>
            </p:extLst>
          </p:nvPr>
        </p:nvGraphicFramePr>
        <p:xfrm>
          <a:off x="410424" y="1730540"/>
          <a:ext cx="8147980" cy="2250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6762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MERGE INTO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1} A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2} B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병합 조건절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WHEN MATCHED THEN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UPDAE SET  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업데이트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DELETE WHERE 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WHEN NOT MATCHED THEN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INSERT VALUES(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FDE217-8D85-4244-914D-6827025C083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354D1CDF-4115-413E-AC42-7B87F07A6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병합 명령 사용하기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48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91662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병합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6E8106-F8EB-4F1C-93D2-5CDFDB58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58094"/>
              </p:ext>
            </p:extLst>
          </p:nvPr>
        </p:nvGraphicFramePr>
        <p:xfrm>
          <a:off x="410424" y="1730540"/>
          <a:ext cx="8147980" cy="1976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3525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MERGE INTO KOPO_PRODUCT_VOLUME2 A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USING KOPO_PRODUCT_VOLUME3 B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ON (A.REGIONID = B.REGIONID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AND A.PRODUCTGROUP = B.PRODUCTGROUP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AND A.YEARWEEK = B.YEARWEEK)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WHEN MATCHED THEN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UPDATE SET A.VOLUME = B.VOLUME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FDE217-8D85-4244-914D-6827025C083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6476BC0-744E-4DA9-985A-FF0EF1DDF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병합 명령 사용하기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31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52"/>
          <p:cNvGrpSpPr/>
          <p:nvPr/>
        </p:nvGrpSpPr>
        <p:grpSpPr>
          <a:xfrm>
            <a:off x="645209" y="1410156"/>
            <a:ext cx="7959239" cy="527603"/>
            <a:chOff x="1049186" y="1449928"/>
            <a:chExt cx="11971129" cy="690655"/>
          </a:xfrm>
        </p:grpSpPr>
        <p:sp>
          <p:nvSpPr>
            <p:cNvPr id="87" name="직사각형 86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8" name="그룹 65"/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90" name="그룹 76"/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92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463248" y="1555083"/>
              <a:ext cx="2375320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삽입하기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88"/>
          <p:cNvGrpSpPr/>
          <p:nvPr/>
        </p:nvGrpSpPr>
        <p:grpSpPr>
          <a:xfrm>
            <a:off x="645211" y="2095922"/>
            <a:ext cx="7959237" cy="527316"/>
            <a:chOff x="1049187" y="2349884"/>
            <a:chExt cx="11971129" cy="690279"/>
          </a:xfrm>
        </p:grpSpPr>
        <p:sp>
          <p:nvSpPr>
            <p:cNvPr id="79" name="직사각형 78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0" name="그룹 90"/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82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84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2463247" y="2458648"/>
              <a:ext cx="2271649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수정하기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7" name="그룹 97"/>
          <p:cNvGrpSpPr/>
          <p:nvPr/>
        </p:nvGrpSpPr>
        <p:grpSpPr>
          <a:xfrm>
            <a:off x="641117" y="2764770"/>
            <a:ext cx="7963331" cy="527497"/>
            <a:chOff x="1043031" y="3230975"/>
            <a:chExt cx="11977284" cy="690514"/>
          </a:xfrm>
        </p:grpSpPr>
        <p:sp>
          <p:nvSpPr>
            <p:cNvPr id="71" name="직사각형 70"/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2" name="그룹 99"/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74" name="그룹 77"/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76" name="모서리가 둥근 직사각형 69"/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자유형 28"/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2463250" y="3331568"/>
              <a:ext cx="2305403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삭제하기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" name="그룹 97">
            <a:extLst>
              <a:ext uri="{FF2B5EF4-FFF2-40B4-BE49-F238E27FC236}">
                <a16:creationId xmlns:a16="http://schemas.microsoft.com/office/drawing/2014/main" id="{F0E8C43E-3D1E-4D58-8E8F-2DDD95EA2572}"/>
              </a:ext>
            </a:extLst>
          </p:cNvPr>
          <p:cNvGrpSpPr/>
          <p:nvPr/>
        </p:nvGrpSpPr>
        <p:grpSpPr>
          <a:xfrm>
            <a:off x="641117" y="3442424"/>
            <a:ext cx="7963331" cy="527497"/>
            <a:chOff x="1043031" y="3230975"/>
            <a:chExt cx="11977284" cy="69051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252238E-663C-4223-992D-0BD4301CC12F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5" name="그룹 99">
              <a:extLst>
                <a:ext uri="{FF2B5EF4-FFF2-40B4-BE49-F238E27FC236}">
                  <a16:creationId xmlns:a16="http://schemas.microsoft.com/office/drawing/2014/main" id="{DF5D47C2-AE11-4352-8FF6-9218D311B318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39" name="그룹 77">
                <a:extLst>
                  <a:ext uri="{FF2B5EF4-FFF2-40B4-BE49-F238E27FC236}">
                    <a16:creationId xmlns:a16="http://schemas.microsoft.com/office/drawing/2014/main" id="{A8434549-B8EA-4220-A32E-1930A09050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41" name="모서리가 둥근 직사각형 69">
                  <a:extLst>
                    <a:ext uri="{FF2B5EF4-FFF2-40B4-BE49-F238E27FC236}">
                      <a16:creationId xmlns:a16="http://schemas.microsoft.com/office/drawing/2014/main" id="{0938AB46-B86A-4C02-87BF-EF388260B0AA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모서리가 둥근 직사각형 70">
                  <a:extLst>
                    <a:ext uri="{FF2B5EF4-FFF2-40B4-BE49-F238E27FC236}">
                      <a16:creationId xmlns:a16="http://schemas.microsoft.com/office/drawing/2014/main" id="{8E53D63C-8D54-4080-A3A0-6E21A8D9358B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자유형 28">
                  <a:extLst>
                    <a:ext uri="{FF2B5EF4-FFF2-40B4-BE49-F238E27FC236}">
                      <a16:creationId xmlns:a16="http://schemas.microsoft.com/office/drawing/2014/main" id="{ABB60302-0BE1-4191-B5BD-105562EE3EAE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CEE8174-05B1-4B93-A02F-68AD67F76406}"/>
                  </a:ext>
                </a:extLst>
              </p:cNvPr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02B9588-56F2-4E02-B10E-6A338F4A6052}"/>
                </a:ext>
              </a:extLst>
            </p:cNvPr>
            <p:cNvSpPr/>
            <p:nvPr/>
          </p:nvSpPr>
          <p:spPr>
            <a:xfrm>
              <a:off x="2463250" y="3331568"/>
              <a:ext cx="2305403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병합하기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52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50055" y="1563638"/>
            <a:ext cx="6163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시간에는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데이터 정의어</a:t>
            </a:r>
            <a:r>
              <a:rPr lang="en-US" altLang="ko-KR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조작어를 알아보겠습니다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6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 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베이스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4" name="그룹 9">
            <a:extLst>
              <a:ext uri="{FF2B5EF4-FFF2-40B4-BE49-F238E27FC236}">
                <a16:creationId xmlns:a16="http://schemas.microsoft.com/office/drawing/2014/main" id="{7760E2E4-36B8-40C6-A6BA-1EEF670585ED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7" name="Picture 26" descr="그림2">
              <a:extLst>
                <a:ext uri="{FF2B5EF4-FFF2-40B4-BE49-F238E27FC236}">
                  <a16:creationId xmlns:a16="http://schemas.microsoft.com/office/drawing/2014/main" id="{EB0FB90F-5CD1-4C11-9D78-3CD544354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E9A79F3-FAEB-4BF7-96AF-62314C72AA66}"/>
                </a:ext>
              </a:extLst>
            </p:cNvPr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" name="그룹 52">
            <a:extLst>
              <a:ext uri="{FF2B5EF4-FFF2-40B4-BE49-F238E27FC236}">
                <a16:creationId xmlns:a16="http://schemas.microsoft.com/office/drawing/2014/main" id="{995748BD-4EC7-4066-AD4C-5B93042144F2}"/>
              </a:ext>
            </a:extLst>
          </p:cNvPr>
          <p:cNvGrpSpPr/>
          <p:nvPr/>
        </p:nvGrpSpPr>
        <p:grpSpPr>
          <a:xfrm>
            <a:off x="645209" y="1410156"/>
            <a:ext cx="7959239" cy="527603"/>
            <a:chOff x="1049186" y="1449928"/>
            <a:chExt cx="11971129" cy="69065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19B0E92-4656-44D4-8E4C-447BBB5C19C8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5" name="그룹 65">
              <a:extLst>
                <a:ext uri="{FF2B5EF4-FFF2-40B4-BE49-F238E27FC236}">
                  <a16:creationId xmlns:a16="http://schemas.microsoft.com/office/drawing/2014/main" id="{FE0DCE80-69FC-4D0C-94A1-55E63393B0A1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37" name="그룹 76">
                <a:extLst>
                  <a:ext uri="{FF2B5EF4-FFF2-40B4-BE49-F238E27FC236}">
                    <a16:creationId xmlns:a16="http://schemas.microsoft.com/office/drawing/2014/main" id="{9028D77E-A410-4D5B-8234-4895F023FB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39" name="모서리가 둥근 직사각형 69">
                  <a:extLst>
                    <a:ext uri="{FF2B5EF4-FFF2-40B4-BE49-F238E27FC236}">
                      <a16:creationId xmlns:a16="http://schemas.microsoft.com/office/drawing/2014/main" id="{38F4D2CB-24AF-4AEB-9BF9-19406E08B8CA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모서리가 둥근 직사각형 70">
                  <a:extLst>
                    <a:ext uri="{FF2B5EF4-FFF2-40B4-BE49-F238E27FC236}">
                      <a16:creationId xmlns:a16="http://schemas.microsoft.com/office/drawing/2014/main" id="{AE383AC6-D6D5-4883-976A-2D52D9DF43F3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자유형 16">
                  <a:extLst>
                    <a:ext uri="{FF2B5EF4-FFF2-40B4-BE49-F238E27FC236}">
                      <a16:creationId xmlns:a16="http://schemas.microsoft.com/office/drawing/2014/main" id="{6F298DCF-7440-4FD1-A90B-769C57147D6B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9BC79DC-40F3-4407-A551-C7A91A52E5F0}"/>
                  </a:ext>
                </a:extLst>
              </p:cNvPr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11F9F8B-A9F6-4D07-9EBA-FCD69F0E49BE}"/>
                </a:ext>
              </a:extLst>
            </p:cNvPr>
            <p:cNvSpPr/>
            <p:nvPr/>
          </p:nvSpPr>
          <p:spPr>
            <a:xfrm>
              <a:off x="2463248" y="1555083"/>
              <a:ext cx="4376454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CREATE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통한 테이블 생성하기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2" name="그룹 88">
            <a:extLst>
              <a:ext uri="{FF2B5EF4-FFF2-40B4-BE49-F238E27FC236}">
                <a16:creationId xmlns:a16="http://schemas.microsoft.com/office/drawing/2014/main" id="{CF1BE52B-1AAD-44B1-8DCE-417A30B840E9}"/>
              </a:ext>
            </a:extLst>
          </p:cNvPr>
          <p:cNvGrpSpPr/>
          <p:nvPr/>
        </p:nvGrpSpPr>
        <p:grpSpPr>
          <a:xfrm>
            <a:off x="645211" y="2095922"/>
            <a:ext cx="7959237" cy="527316"/>
            <a:chOff x="1049187" y="2349884"/>
            <a:chExt cx="11971129" cy="69027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B58AB11-84E3-4298-AFA7-B5B12FAC96DC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5" name="그룹 90">
              <a:extLst>
                <a:ext uri="{FF2B5EF4-FFF2-40B4-BE49-F238E27FC236}">
                  <a16:creationId xmlns:a16="http://schemas.microsoft.com/office/drawing/2014/main" id="{5850E3C6-82B8-44C9-AC05-557E593F958C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50" name="그룹 73">
                <a:extLst>
                  <a:ext uri="{FF2B5EF4-FFF2-40B4-BE49-F238E27FC236}">
                    <a16:creationId xmlns:a16="http://schemas.microsoft.com/office/drawing/2014/main" id="{BC8DC79F-11EE-467F-BF5D-F17B19ADE5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2" name="모서리가 둥근 직사각형 69">
                  <a:extLst>
                    <a:ext uri="{FF2B5EF4-FFF2-40B4-BE49-F238E27FC236}">
                      <a16:creationId xmlns:a16="http://schemas.microsoft.com/office/drawing/2014/main" id="{BD0095B6-BA0B-4F65-A717-CCBCEEE9BD37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모서리가 둥근 직사각형 70">
                  <a:extLst>
                    <a:ext uri="{FF2B5EF4-FFF2-40B4-BE49-F238E27FC236}">
                      <a16:creationId xmlns:a16="http://schemas.microsoft.com/office/drawing/2014/main" id="{37485883-0098-42BC-BF6D-5DB25700CFA1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자유형 22">
                  <a:extLst>
                    <a:ext uri="{FF2B5EF4-FFF2-40B4-BE49-F238E27FC236}">
                      <a16:creationId xmlns:a16="http://schemas.microsoft.com/office/drawing/2014/main" id="{C478383A-1F0D-4B23-A9C9-AB393FC1D6E0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7A3F7-6AA9-49E9-B9D3-61113B7C7189}"/>
                  </a:ext>
                </a:extLst>
              </p:cNvPr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8FE3F2F-E030-4033-84E3-4376EC4468EC}"/>
                </a:ext>
              </a:extLst>
            </p:cNvPr>
            <p:cNvSpPr/>
            <p:nvPr/>
          </p:nvSpPr>
          <p:spPr>
            <a:xfrm>
              <a:off x="2463247" y="2458648"/>
              <a:ext cx="4779094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ALTER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통한 데이터 구조 변경하기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5" name="그룹 97">
            <a:extLst>
              <a:ext uri="{FF2B5EF4-FFF2-40B4-BE49-F238E27FC236}">
                <a16:creationId xmlns:a16="http://schemas.microsoft.com/office/drawing/2014/main" id="{77D56A9F-6FC5-4F6C-A108-860782DDF38B}"/>
              </a:ext>
            </a:extLst>
          </p:cNvPr>
          <p:cNvGrpSpPr/>
          <p:nvPr/>
        </p:nvGrpSpPr>
        <p:grpSpPr>
          <a:xfrm>
            <a:off x="641117" y="2764770"/>
            <a:ext cx="7963331" cy="527497"/>
            <a:chOff x="1043031" y="3230975"/>
            <a:chExt cx="11977284" cy="69051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4F5D7D8-D250-4F65-8845-9E38421872AB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7" name="그룹 99">
              <a:extLst>
                <a:ext uri="{FF2B5EF4-FFF2-40B4-BE49-F238E27FC236}">
                  <a16:creationId xmlns:a16="http://schemas.microsoft.com/office/drawing/2014/main" id="{5654A55B-8C6D-43F8-990C-1675E2C6E5F6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59" name="그룹 77">
                <a:extLst>
                  <a:ext uri="{FF2B5EF4-FFF2-40B4-BE49-F238E27FC236}">
                    <a16:creationId xmlns:a16="http://schemas.microsoft.com/office/drawing/2014/main" id="{A22AFBDD-002C-48A4-B6A0-964413EDE1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61" name="모서리가 둥근 직사각형 69">
                  <a:extLst>
                    <a:ext uri="{FF2B5EF4-FFF2-40B4-BE49-F238E27FC236}">
                      <a16:creationId xmlns:a16="http://schemas.microsoft.com/office/drawing/2014/main" id="{3176FF46-F53E-4CCC-92C5-4AF73A086301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모서리가 둥근 직사각형 70">
                  <a:extLst>
                    <a:ext uri="{FF2B5EF4-FFF2-40B4-BE49-F238E27FC236}">
                      <a16:creationId xmlns:a16="http://schemas.microsoft.com/office/drawing/2014/main" id="{CC2BDAE8-8E06-48D6-AEE9-EF4580867EFF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자유형 28">
                  <a:extLst>
                    <a:ext uri="{FF2B5EF4-FFF2-40B4-BE49-F238E27FC236}">
                      <a16:creationId xmlns:a16="http://schemas.microsoft.com/office/drawing/2014/main" id="{50727455-A48E-4BC1-BF13-B5DD983FF96E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1119E8-8918-4E47-925D-E50993F203AD}"/>
                  </a:ext>
                </a:extLst>
              </p:cNvPr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A3E3CC2-067D-4623-A258-3D8AB8675589}"/>
                </a:ext>
              </a:extLst>
            </p:cNvPr>
            <p:cNvSpPr/>
            <p:nvPr/>
          </p:nvSpPr>
          <p:spPr>
            <a:xfrm>
              <a:off x="2463250" y="3331568"/>
              <a:ext cx="6158187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TRUNCATE &amp; DROP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통한 데이터 삭제하기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C59FA7-A62C-4D3D-ABA2-C04263C79A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3636" y="915566"/>
          <a:ext cx="7976728" cy="272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454">
                  <a:extLst>
                    <a:ext uri="{9D8B030D-6E8A-4147-A177-3AD203B41FA5}">
                      <a16:colId xmlns:a16="http://schemas.microsoft.com/office/drawing/2014/main" val="3708798441"/>
                    </a:ext>
                  </a:extLst>
                </a:gridCol>
                <a:gridCol w="427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차수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개론 및 사용자 역할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생성 및 구성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데이터의 개념 및 무결성 제약조건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데이터의 개념 및 무결성 제약조건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SQL </a:t>
                      </a:r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SQL </a:t>
                      </a:r>
                      <a:r>
                        <a:rPr lang="ko-KR" altLang="en-US" sz="1400" b="1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endParaRPr lang="en-US" altLang="ko-KR" sz="1400" b="1" i="0" u="none" strike="noStrike">
                        <a:solidFill>
                          <a:srgbClr val="16120A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9868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C59FA7-A62C-4D3D-ABA2-C04263C79A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3636" y="987574"/>
          <a:ext cx="7948804" cy="103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800">
                  <a:extLst>
                    <a:ext uri="{9D8B030D-6E8A-4147-A177-3AD203B41FA5}">
                      <a16:colId xmlns:a16="http://schemas.microsoft.com/office/drawing/2014/main" val="3708798441"/>
                    </a:ext>
                  </a:extLst>
                </a:gridCol>
                <a:gridCol w="4255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차수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모델링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9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 </a:t>
                      </a:r>
                      <a:r>
                        <a:rPr lang="ko-KR" altLang="en-US" sz="1100" b="0" i="0" u="none" strike="noStrike">
                          <a:solidFill>
                            <a:srgbClr val="16120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모델링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6897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6479" y="118994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16154" y="118992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6479" y="35889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983" y="-911415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601461" y="907647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E8EB67-24E7-4545-AD54-B9CA4F7A72D1}"/>
              </a:ext>
            </a:extLst>
          </p:cNvPr>
          <p:cNvGrpSpPr/>
          <p:nvPr/>
        </p:nvGrpSpPr>
        <p:grpSpPr>
          <a:xfrm>
            <a:off x="687048" y="2241128"/>
            <a:ext cx="5043559" cy="474638"/>
            <a:chOff x="680569" y="1797813"/>
            <a:chExt cx="5043559" cy="474638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708747" y="184269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8"/>
            <p:cNvGrpSpPr>
              <a:grpSpLocks/>
            </p:cNvGrpSpPr>
            <p:nvPr/>
          </p:nvGrpSpPr>
          <p:grpSpPr bwMode="auto">
            <a:xfrm>
              <a:off x="680569" y="1817705"/>
              <a:ext cx="539750" cy="434852"/>
              <a:chOff x="1328347" y="2337753"/>
              <a:chExt cx="541775" cy="535025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68151" y="1797813"/>
              <a:ext cx="364500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2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263443" y="1811801"/>
              <a:ext cx="2291012" cy="4316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en-US" altLang="ko-KR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Update </a:t>
              </a:r>
              <a:r>
                <a:rPr lang="ko-KR" altLang="en-US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명령 사용하기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6479" y="413029"/>
            <a:ext cx="8892480" cy="466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DML(Data Manipulation Language)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 학습한다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DB9891C-E354-44BB-8576-C4B4773FECBB}"/>
              </a:ext>
            </a:extLst>
          </p:cNvPr>
          <p:cNvGrpSpPr/>
          <p:nvPr/>
        </p:nvGrpSpPr>
        <p:grpSpPr>
          <a:xfrm>
            <a:off x="682223" y="2787774"/>
            <a:ext cx="5043559" cy="474638"/>
            <a:chOff x="675744" y="3723903"/>
            <a:chExt cx="5043559" cy="474638"/>
          </a:xfrm>
        </p:grpSpPr>
        <p:sp>
          <p:nvSpPr>
            <p:cNvPr id="39" name="모서리가 둥근 직사각형 12">
              <a:extLst>
                <a:ext uri="{FF2B5EF4-FFF2-40B4-BE49-F238E27FC236}">
                  <a16:creationId xmlns:a16="http://schemas.microsoft.com/office/drawing/2014/main" id="{B9891A07-C58C-4F30-95AB-CE32E4530172}"/>
                </a:ext>
              </a:extLst>
            </p:cNvPr>
            <p:cNvSpPr/>
            <p:nvPr/>
          </p:nvSpPr>
          <p:spPr>
            <a:xfrm>
              <a:off x="703922" y="376878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0" name="그룹 18">
              <a:extLst>
                <a:ext uri="{FF2B5EF4-FFF2-40B4-BE49-F238E27FC236}">
                  <a16:creationId xmlns:a16="http://schemas.microsoft.com/office/drawing/2014/main" id="{2147FEC5-739D-4E18-BD39-7AC79C6E09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744" y="3743795"/>
              <a:ext cx="539750" cy="434852"/>
              <a:chOff x="1328347" y="2337753"/>
              <a:chExt cx="541775" cy="535025"/>
            </a:xfrm>
          </p:grpSpPr>
          <p:sp>
            <p:nvSpPr>
              <p:cNvPr id="41" name="모서리가 둥근 직사각형 17">
                <a:extLst>
                  <a:ext uri="{FF2B5EF4-FFF2-40B4-BE49-F238E27FC236}">
                    <a16:creationId xmlns:a16="http://schemas.microsoft.com/office/drawing/2014/main" id="{6288A595-91E5-4D12-8B0E-7BF5CB289A59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모서리가 둥근 직사각형 18">
                <a:extLst>
                  <a:ext uri="{FF2B5EF4-FFF2-40B4-BE49-F238E27FC236}">
                    <a16:creationId xmlns:a16="http://schemas.microsoft.com/office/drawing/2014/main" id="{A41818C1-5998-4AD6-B41B-C916EC6B678D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C32C409-2687-46A5-A6ED-5DD4FF9D5E3A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20">
                <a:extLst>
                  <a:ext uri="{FF2B5EF4-FFF2-40B4-BE49-F238E27FC236}">
                    <a16:creationId xmlns:a16="http://schemas.microsoft.com/office/drawing/2014/main" id="{FA762212-87E9-453D-9698-96C4DFB7D352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8AC25F-AFB4-4245-A948-706665A88323}"/>
                </a:ext>
              </a:extLst>
            </p:cNvPr>
            <p:cNvSpPr txBox="1"/>
            <p:nvPr/>
          </p:nvSpPr>
          <p:spPr>
            <a:xfrm>
              <a:off x="763327" y="3723903"/>
              <a:ext cx="364499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3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184946E-F002-46E6-BB30-FF3296497F62}"/>
                </a:ext>
              </a:extLst>
            </p:cNvPr>
            <p:cNvSpPr/>
            <p:nvPr/>
          </p:nvSpPr>
          <p:spPr>
            <a:xfrm>
              <a:off x="1258618" y="3737891"/>
              <a:ext cx="2207656" cy="4316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en-US" altLang="ko-KR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Delete </a:t>
              </a:r>
              <a:r>
                <a:rPr lang="ko-KR" altLang="en-US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명령 사용하기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8EC98A3-0986-40F6-A3EE-631E018DAE5D}"/>
              </a:ext>
            </a:extLst>
          </p:cNvPr>
          <p:cNvGrpSpPr/>
          <p:nvPr/>
        </p:nvGrpSpPr>
        <p:grpSpPr>
          <a:xfrm>
            <a:off x="704135" y="1740261"/>
            <a:ext cx="5043559" cy="445565"/>
            <a:chOff x="680569" y="1811801"/>
            <a:chExt cx="5043559" cy="445565"/>
          </a:xfrm>
        </p:grpSpPr>
        <p:sp>
          <p:nvSpPr>
            <p:cNvPr id="49" name="모서리가 둥근 직사각형 12">
              <a:extLst>
                <a:ext uri="{FF2B5EF4-FFF2-40B4-BE49-F238E27FC236}">
                  <a16:creationId xmlns:a16="http://schemas.microsoft.com/office/drawing/2014/main" id="{FDAA36E7-AC1E-48CA-8B7E-3C36EB3A98B0}"/>
                </a:ext>
              </a:extLst>
            </p:cNvPr>
            <p:cNvSpPr/>
            <p:nvPr/>
          </p:nvSpPr>
          <p:spPr>
            <a:xfrm>
              <a:off x="708747" y="184269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1" name="그룹 18">
              <a:extLst>
                <a:ext uri="{FF2B5EF4-FFF2-40B4-BE49-F238E27FC236}">
                  <a16:creationId xmlns:a16="http://schemas.microsoft.com/office/drawing/2014/main" id="{9D32B0E8-95A4-4D8B-A357-EAAB36921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69" y="1817705"/>
              <a:ext cx="539750" cy="434852"/>
              <a:chOff x="1328347" y="2337753"/>
              <a:chExt cx="541775" cy="535025"/>
            </a:xfrm>
          </p:grpSpPr>
          <p:sp>
            <p:nvSpPr>
              <p:cNvPr id="54" name="모서리가 둥근 직사각형 17">
                <a:extLst>
                  <a:ext uri="{FF2B5EF4-FFF2-40B4-BE49-F238E27FC236}">
                    <a16:creationId xmlns:a16="http://schemas.microsoft.com/office/drawing/2014/main" id="{277D4865-3A87-4116-9DB1-33622DC65825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모서리가 둥근 직사각형 18">
                <a:extLst>
                  <a:ext uri="{FF2B5EF4-FFF2-40B4-BE49-F238E27FC236}">
                    <a16:creationId xmlns:a16="http://schemas.microsoft.com/office/drawing/2014/main" id="{C0AD63BA-3619-4065-8D92-C21E0512790B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D5C19DC-54C2-439E-88C9-AF0987FD57A4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 20">
                <a:extLst>
                  <a:ext uri="{FF2B5EF4-FFF2-40B4-BE49-F238E27FC236}">
                    <a16:creationId xmlns:a16="http://schemas.microsoft.com/office/drawing/2014/main" id="{D4398449-E64E-4403-9762-9EB3951EBDD8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9FCF7E5-26D5-48EA-ACE0-70EDDDC98AA5}"/>
                </a:ext>
              </a:extLst>
            </p:cNvPr>
            <p:cNvSpPr txBox="1"/>
            <p:nvPr/>
          </p:nvSpPr>
          <p:spPr>
            <a:xfrm>
              <a:off x="764946" y="1812897"/>
              <a:ext cx="370911" cy="444469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1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DA62FDC-0162-480F-A86E-926F3FC39CB1}"/>
                </a:ext>
              </a:extLst>
            </p:cNvPr>
            <p:cNvSpPr/>
            <p:nvPr/>
          </p:nvSpPr>
          <p:spPr>
            <a:xfrm>
              <a:off x="1263443" y="1811801"/>
              <a:ext cx="2119491" cy="4316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en-US" altLang="ko-KR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Insert </a:t>
              </a:r>
              <a:r>
                <a:rPr lang="ko-KR" altLang="en-US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명령 사용하기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B66883F-5DD6-44A5-9D24-C4BAA91F142C}"/>
              </a:ext>
            </a:extLst>
          </p:cNvPr>
          <p:cNvGrpSpPr/>
          <p:nvPr/>
        </p:nvGrpSpPr>
        <p:grpSpPr>
          <a:xfrm>
            <a:off x="686595" y="3291830"/>
            <a:ext cx="5043559" cy="474638"/>
            <a:chOff x="675744" y="3723903"/>
            <a:chExt cx="5043559" cy="474638"/>
          </a:xfrm>
        </p:grpSpPr>
        <p:sp>
          <p:nvSpPr>
            <p:cNvPr id="38" name="모서리가 둥근 직사각형 12">
              <a:extLst>
                <a:ext uri="{FF2B5EF4-FFF2-40B4-BE49-F238E27FC236}">
                  <a16:creationId xmlns:a16="http://schemas.microsoft.com/office/drawing/2014/main" id="{FA1C76E8-D098-4875-917C-E44C2522F4C2}"/>
                </a:ext>
              </a:extLst>
            </p:cNvPr>
            <p:cNvSpPr/>
            <p:nvPr/>
          </p:nvSpPr>
          <p:spPr>
            <a:xfrm>
              <a:off x="703922" y="3768781"/>
              <a:ext cx="5015381" cy="384880"/>
            </a:xfrm>
            <a:prstGeom prst="roundRect">
              <a:avLst>
                <a:gd name="adj" fmla="val 3802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8" name="그룹 18">
              <a:extLst>
                <a:ext uri="{FF2B5EF4-FFF2-40B4-BE49-F238E27FC236}">
                  <a16:creationId xmlns:a16="http://schemas.microsoft.com/office/drawing/2014/main" id="{BAA0E401-A66E-4DB9-9692-731C04DAF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744" y="3743795"/>
              <a:ext cx="539750" cy="434852"/>
              <a:chOff x="1328347" y="2337753"/>
              <a:chExt cx="541775" cy="535025"/>
            </a:xfrm>
          </p:grpSpPr>
          <p:sp>
            <p:nvSpPr>
              <p:cNvPr id="65" name="모서리가 둥근 직사각형 17">
                <a:extLst>
                  <a:ext uri="{FF2B5EF4-FFF2-40B4-BE49-F238E27FC236}">
                    <a16:creationId xmlns:a16="http://schemas.microsoft.com/office/drawing/2014/main" id="{0DF3B780-C537-4DC4-AF89-E5C4A169A0C0}"/>
                  </a:ext>
                </a:extLst>
              </p:cNvPr>
              <p:cNvSpPr/>
              <p:nvPr/>
            </p:nvSpPr>
            <p:spPr>
              <a:xfrm>
                <a:off x="1328347" y="2337753"/>
                <a:ext cx="541775" cy="535025"/>
              </a:xfrm>
              <a:prstGeom prst="roundRect">
                <a:avLst>
                  <a:gd name="adj" fmla="val 3232"/>
                </a:avLst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모서리가 둥근 직사각형 18">
                <a:extLst>
                  <a:ext uri="{FF2B5EF4-FFF2-40B4-BE49-F238E27FC236}">
                    <a16:creationId xmlns:a16="http://schemas.microsoft.com/office/drawing/2014/main" id="{05110976-D943-43D1-ABD2-D5221D73DD1B}"/>
                  </a:ext>
                </a:extLst>
              </p:cNvPr>
              <p:cNvSpPr/>
              <p:nvPr/>
            </p:nvSpPr>
            <p:spPr>
              <a:xfrm>
                <a:off x="1356631" y="2360655"/>
                <a:ext cx="484393" cy="484312"/>
              </a:xfrm>
              <a:prstGeom prst="roundRect">
                <a:avLst>
                  <a:gd name="adj" fmla="val 3971"/>
                </a:avLst>
              </a:prstGeom>
              <a:gradFill flip="none" rotWithShape="1">
                <a:gsLst>
                  <a:gs pos="100000">
                    <a:srgbClr val="5A95DB"/>
                  </a:gs>
                  <a:gs pos="0">
                    <a:srgbClr val="578DD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38100">
                  <a:srgbClr val="00206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A59960F-D489-48EA-AF08-3E666F2CE4EC}"/>
                  </a:ext>
                </a:extLst>
              </p:cNvPr>
              <p:cNvSpPr/>
              <p:nvPr/>
            </p:nvSpPr>
            <p:spPr>
              <a:xfrm>
                <a:off x="1342520" y="2371907"/>
                <a:ext cx="519928" cy="18000"/>
              </a:xfrm>
              <a:prstGeom prst="ellipse">
                <a:avLst/>
              </a:prstGeom>
              <a:gradFill>
                <a:gsLst>
                  <a:gs pos="49600">
                    <a:srgbClr val="FFFFFF"/>
                  </a:gs>
                  <a:gs pos="0">
                    <a:srgbClr val="333333">
                      <a:alpha val="0"/>
                    </a:srgbClr>
                  </a:gs>
                  <a:gs pos="100000">
                    <a:srgbClr val="5F5F5F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 20">
                <a:extLst>
                  <a:ext uri="{FF2B5EF4-FFF2-40B4-BE49-F238E27FC236}">
                    <a16:creationId xmlns:a16="http://schemas.microsoft.com/office/drawing/2014/main" id="{B23CE4DE-15F7-42F7-B3D1-23397ADD1A00}"/>
                  </a:ext>
                </a:extLst>
              </p:cNvPr>
              <p:cNvSpPr/>
              <p:nvPr/>
            </p:nvSpPr>
            <p:spPr>
              <a:xfrm>
                <a:off x="1371371" y="2374956"/>
                <a:ext cx="457321" cy="437587"/>
              </a:xfrm>
              <a:custGeom>
                <a:avLst/>
                <a:gdLst>
                  <a:gd name="connsiteX0" fmla="*/ 0 w 444500"/>
                  <a:gd name="connsiteY0" fmla="*/ 0 h 444500"/>
                  <a:gd name="connsiteX1" fmla="*/ 444500 w 444500"/>
                  <a:gd name="connsiteY1" fmla="*/ 444500 h 444500"/>
                  <a:gd name="connsiteX2" fmla="*/ 438150 w 444500"/>
                  <a:gd name="connsiteY2" fmla="*/ 25400 h 444500"/>
                  <a:gd name="connsiteX3" fmla="*/ 0 w 444500"/>
                  <a:gd name="connsiteY3" fmla="*/ 0 h 444500"/>
                  <a:gd name="connsiteX0" fmla="*/ 0 w 457383"/>
                  <a:gd name="connsiteY0" fmla="*/ 0 h 444500"/>
                  <a:gd name="connsiteX1" fmla="*/ 444500 w 457383"/>
                  <a:gd name="connsiteY1" fmla="*/ 444500 h 444500"/>
                  <a:gd name="connsiteX2" fmla="*/ 457200 w 457383"/>
                  <a:gd name="connsiteY2" fmla="*/ 6350 h 444500"/>
                  <a:gd name="connsiteX3" fmla="*/ 0 w 457383"/>
                  <a:gd name="connsiteY3" fmla="*/ 0 h 444500"/>
                  <a:gd name="connsiteX0" fmla="*/ 0 w 457584"/>
                  <a:gd name="connsiteY0" fmla="*/ 0 h 444500"/>
                  <a:gd name="connsiteX1" fmla="*/ 454025 w 457584"/>
                  <a:gd name="connsiteY1" fmla="*/ 444500 h 444500"/>
                  <a:gd name="connsiteX2" fmla="*/ 457200 w 457584"/>
                  <a:gd name="connsiteY2" fmla="*/ 6350 h 444500"/>
                  <a:gd name="connsiteX3" fmla="*/ 0 w 457584"/>
                  <a:gd name="connsiteY3" fmla="*/ 0 h 444500"/>
                  <a:gd name="connsiteX0" fmla="*/ 0 w 466725"/>
                  <a:gd name="connsiteY0" fmla="*/ 0 h 441325"/>
                  <a:gd name="connsiteX1" fmla="*/ 466725 w 466725"/>
                  <a:gd name="connsiteY1" fmla="*/ 441325 h 441325"/>
                  <a:gd name="connsiteX2" fmla="*/ 457200 w 466725"/>
                  <a:gd name="connsiteY2" fmla="*/ 6350 h 441325"/>
                  <a:gd name="connsiteX3" fmla="*/ 0 w 466725"/>
                  <a:gd name="connsiteY3" fmla="*/ 0 h 441325"/>
                  <a:gd name="connsiteX0" fmla="*/ 0 w 457584"/>
                  <a:gd name="connsiteY0" fmla="*/ 0 h 438150"/>
                  <a:gd name="connsiteX1" fmla="*/ 454025 w 457584"/>
                  <a:gd name="connsiteY1" fmla="*/ 438150 h 438150"/>
                  <a:gd name="connsiteX2" fmla="*/ 457200 w 457584"/>
                  <a:gd name="connsiteY2" fmla="*/ 6350 h 438150"/>
                  <a:gd name="connsiteX3" fmla="*/ 0 w 457584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584" h="438150">
                    <a:moveTo>
                      <a:pt x="0" y="0"/>
                    </a:moveTo>
                    <a:lnTo>
                      <a:pt x="454025" y="438150"/>
                    </a:lnTo>
                    <a:cubicBezTo>
                      <a:pt x="451908" y="298450"/>
                      <a:pt x="459317" y="146050"/>
                      <a:pt x="457200" y="63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042872">
                  <a:defRPr/>
                </a:pPr>
                <a:endParaRPr lang="ko-KR" altLang="en-US" sz="1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AC94E06-E8C8-4DBF-9D1F-713A7C757EBD}"/>
                </a:ext>
              </a:extLst>
            </p:cNvPr>
            <p:cNvSpPr txBox="1"/>
            <p:nvPr/>
          </p:nvSpPr>
          <p:spPr>
            <a:xfrm>
              <a:off x="763327" y="3723903"/>
              <a:ext cx="364499" cy="474638"/>
            </a:xfrm>
            <a:prstGeom prst="rect">
              <a:avLst/>
            </a:prstGeom>
            <a:noFill/>
            <a:effectLst>
              <a:outerShdw blurRad="127000" algn="ctr" rotWithShape="0">
                <a:prstClr val="black">
                  <a:alpha val="60000"/>
                </a:prstClr>
              </a:outerShdw>
            </a:effectLst>
          </p:spPr>
          <p:txBody>
            <a:bodyPr wrap="none" lIns="104287" tIns="52144" rIns="104287" bIns="52144" anchor="ctr">
              <a:spAutoFit/>
            </a:bodyPr>
            <a:lstStyle/>
            <a:p>
              <a:pPr algn="ctr" defTabSz="1042872">
                <a:defRPr/>
              </a:pPr>
              <a:r>
                <a:rPr lang="en-US" altLang="ko-KR" sz="24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HY견고딕" pitchFamily="18" charset="-127"/>
                  <a:cs typeface="Times New Roman" pitchFamily="18" charset="0"/>
                </a:rPr>
                <a:t>4</a:t>
              </a:r>
              <a:endParaRPr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4722E1C-FFEE-4811-986A-F1099C02BF9E}"/>
                </a:ext>
              </a:extLst>
            </p:cNvPr>
            <p:cNvSpPr/>
            <p:nvPr/>
          </p:nvSpPr>
          <p:spPr>
            <a:xfrm>
              <a:off x="1258618" y="3737891"/>
              <a:ext cx="2202847" cy="4316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 lang="ko-KR" altLang="en-US"/>
              </a:pPr>
              <a:r>
                <a:rPr lang="en-US" altLang="ko-KR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Merge </a:t>
              </a:r>
              <a:r>
                <a:rPr lang="ko-KR" altLang="en-US" sz="18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명령 사용하기</a:t>
              </a:r>
              <a:endParaRPr lang="ko-KR" altLang="en-US" sz="18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5770B8-D2AB-402B-9636-010A5D6BD281}"/>
              </a:ext>
            </a:extLst>
          </p:cNvPr>
          <p:cNvSpPr/>
          <p:nvPr/>
        </p:nvSpPr>
        <p:spPr>
          <a:xfrm>
            <a:off x="7330683" y="3299671"/>
            <a:ext cx="18133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 데이터 분석을 위한 </a:t>
            </a:r>
            <a:r>
              <a:rPr lang="ko-KR" altLang="en-US" sz="900" b="0" dirty="0" err="1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파이썬인가</a:t>
            </a:r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EA0AC8-0350-40E1-AB51-989A7E973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70973"/>
              </p:ext>
            </p:extLst>
          </p:nvPr>
        </p:nvGraphicFramePr>
        <p:xfrm>
          <a:off x="542599" y="1712902"/>
          <a:ext cx="8064896" cy="259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97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데이터 정의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(Definition)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데이터의 구조를 정의하고 데이터 구조에 대한 삭제 및 변경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기능을 수행함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(CREATE, ALTER, DROP)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데이터 조작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(manipulation)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데이터를 조작하는 소프트웨어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응용 프로그램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가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요청하는 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데이터의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삽입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수정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삭제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작업을 지원함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marL="0" marR="0" lvl="0" indent="0" algn="l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(SELECT, INSERT, DELETE, UPDATE)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7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데이터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제어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(Control)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데이터베이스 사용자를 생성하고 모니터링하며 접근을 제어함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백업과 회복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,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동시성 제어 등의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기능을 지원함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latinLnBrk="1"/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(GRANT, REVOKE, COMMIT, ROLLBACK)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969658"/>
                  </a:ext>
                </a:extLst>
              </a:tr>
              <a:tr h="6497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데이터 추출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(Retrieval)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사용자가 조회하는 데이터 혹은 응용 프로그램의 데이터를 추출함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3EA4D2B-E3AB-4398-AA7B-7C28ECD270D7}"/>
              </a:ext>
            </a:extLst>
          </p:cNvPr>
          <p:cNvSpPr/>
          <p:nvPr/>
        </p:nvSpPr>
        <p:spPr>
          <a:xfrm>
            <a:off x="543399" y="1352934"/>
            <a:ext cx="1784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언어 </a:t>
            </a:r>
            <a:r>
              <a:rPr lang="en-US" altLang="ko-KR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(SQL)</a:t>
            </a:r>
            <a:endParaRPr lang="en-US" altLang="ko-KR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8473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Insert 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사용하기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296532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일반 데이터 삽입하기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6E8106-F8EB-4F1C-93D2-5CDFDB58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2686"/>
              </p:ext>
            </p:extLst>
          </p:nvPr>
        </p:nvGraphicFramePr>
        <p:xfrm>
          <a:off x="410424" y="1671062"/>
          <a:ext cx="8147980" cy="67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676254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 INTO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#1,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#2,…)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VALUES (‘AA’, ‘BB’, ‘CC’, 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FDE217-8D85-4244-914D-6827025C083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720BB-DF8A-46F5-911C-28918B24F41E}"/>
              </a:ext>
            </a:extLst>
          </p:cNvPr>
          <p:cNvSpPr txBox="1"/>
          <p:nvPr/>
        </p:nvSpPr>
        <p:spPr>
          <a:xfrm>
            <a:off x="395536" y="328342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81CB8D3-781B-4B2A-8510-5027BA016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14544"/>
              </p:ext>
            </p:extLst>
          </p:nvPr>
        </p:nvGraphicFramePr>
        <p:xfrm>
          <a:off x="453421" y="3705536"/>
          <a:ext cx="8147980" cy="67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676254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 INTO KOPO_PRODUCT_VOLUME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(REGIONID, PRODUCTGROUP, YEARWEEK, VOLUME)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VALUES ('A01', 'ST0003', '201501', 5000)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DE1BF65-882D-4B11-A83C-11320F5FE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540301"/>
              </p:ext>
            </p:extLst>
          </p:nvPr>
        </p:nvGraphicFramePr>
        <p:xfrm>
          <a:off x="396732" y="2458058"/>
          <a:ext cx="8147980" cy="67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676254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컬럼에 삽입할 경우 컬럼명 생략가능함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 INTO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VALUES (‘AA’, ‘BB’, ‘CC’, 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D7999428-FAC1-4440-A941-3286E3BB824D}"/>
              </a:ext>
            </a:extLst>
          </p:cNvPr>
          <p:cNvSpPr/>
          <p:nvPr/>
        </p:nvSpPr>
        <p:spPr bwMode="auto">
          <a:xfrm>
            <a:off x="5845048" y="1293776"/>
            <a:ext cx="2630852" cy="827252"/>
          </a:xfrm>
          <a:prstGeom prst="wedgeRectCallout">
            <a:avLst>
              <a:gd name="adj1" fmla="val -114097"/>
              <a:gd name="adj2" fmla="val 60658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NULL </a:t>
            </a:r>
            <a:r>
              <a:rPr kumimoji="1" lang="ko-KR" altLang="en-US" sz="11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값 입력은</a:t>
            </a:r>
            <a:endParaRPr kumimoji="1" lang="en-US" altLang="ko-KR" sz="11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VALUE</a:t>
            </a:r>
            <a:r>
              <a:rPr kumimoji="1" lang="ko-KR" altLang="en-US" sz="11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에 </a:t>
            </a:r>
            <a:r>
              <a:rPr kumimoji="1" lang="en-US" altLang="ko-KR" sz="11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NULL </a:t>
            </a:r>
            <a:r>
              <a:rPr kumimoji="1" lang="ko-KR" altLang="en-US" sz="11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이라고 표기하면 됨</a:t>
            </a:r>
            <a:endParaRPr kumimoji="1" lang="ko-KR" altLang="en-US" sz="11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7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Insert 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사용하기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70483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서브쿼리 사용하여 입력하기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6E8106-F8EB-4F1C-93D2-5CDFDB58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70637"/>
              </p:ext>
            </p:extLst>
          </p:nvPr>
        </p:nvGraphicFramePr>
        <p:xfrm>
          <a:off x="410424" y="1671062"/>
          <a:ext cx="8147980" cy="67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676254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 INTO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1}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 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2}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1=1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FDE217-8D85-4244-914D-6827025C083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720BB-DF8A-46F5-911C-28918B24F41E}"/>
              </a:ext>
            </a:extLst>
          </p:cNvPr>
          <p:cNvSpPr txBox="1"/>
          <p:nvPr/>
        </p:nvSpPr>
        <p:spPr>
          <a:xfrm>
            <a:off x="395536" y="321982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81CB8D3-781B-4B2A-8510-5027BA016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45126"/>
              </p:ext>
            </p:extLst>
          </p:nvPr>
        </p:nvGraphicFramePr>
        <p:xfrm>
          <a:off x="453421" y="3641938"/>
          <a:ext cx="81479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676254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 INTO KOPO_PRODUCT_VOLUME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REGIONID, 'ST0003', YEARWEEK, VOLUME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KOPO_PRODUCT_VOLUME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1=1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 PRODUCTGROUP = 'ST0001'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DE1BF65-882D-4B11-A83C-11320F5FE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253759"/>
              </p:ext>
            </p:extLst>
          </p:nvPr>
        </p:nvGraphicFramePr>
        <p:xfrm>
          <a:off x="396732" y="2499742"/>
          <a:ext cx="8147980" cy="53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535808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 INTO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1}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 FROM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6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1"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Insert 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 사용하기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481624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동시에 여러 테이블에 데이터 삽입하기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6E8106-F8EB-4F1C-93D2-5CDFDB58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34041"/>
              </p:ext>
            </p:extLst>
          </p:nvPr>
        </p:nvGraphicFramePr>
        <p:xfrm>
          <a:off x="410424" y="1671062"/>
          <a:ext cx="81479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676254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 ALL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INTO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#1}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INTO {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#2}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 FROM KOPO_PRODUCT_VOLUME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1=1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FDE217-8D85-4244-914D-6827025C083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720BB-DF8A-46F5-911C-28918B24F41E}"/>
              </a:ext>
            </a:extLst>
          </p:cNvPr>
          <p:cNvSpPr txBox="1"/>
          <p:nvPr/>
        </p:nvSpPr>
        <p:spPr>
          <a:xfrm>
            <a:off x="395536" y="321982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81CB8D3-781B-4B2A-8510-5027BA016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45446"/>
              </p:ext>
            </p:extLst>
          </p:nvPr>
        </p:nvGraphicFramePr>
        <p:xfrm>
          <a:off x="453421" y="3507854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676254"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 ALL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INTO KOPO_PRODUCT_VOLUME2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VALUES(REGIONID, PRODUCTGROUP, YEARWEEK, VOLUME)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INTO KOPO_PRODUCT_VOLUME3 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VALUES(REGIONID, PRODUCTGROUP, YEARWEEK, VOLUME)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* FROM KOPO_PRODUCT_VOLUME</a:t>
                      </a:r>
                    </a:p>
                    <a:p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1=1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74760</TotalTime>
  <Words>693</Words>
  <Application>Microsoft Office PowerPoint</Application>
  <PresentationFormat>화면 슬라이드 쇼(16:9)</PresentationFormat>
  <Paragraphs>165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나눔바른고딕</vt:lpstr>
      <vt:lpstr>HY견고딕</vt:lpstr>
      <vt:lpstr>굴림</vt:lpstr>
      <vt:lpstr>Arial</vt:lpstr>
      <vt:lpstr>맑은 고딕</vt:lpstr>
      <vt:lpstr>돋움</vt:lpstr>
      <vt:lpstr>Wingdings</vt:lpstr>
      <vt:lpstr>Times New Roman</vt:lpstr>
      <vt:lpstr>HY헤드라인M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 </cp:lastModifiedBy>
  <cp:revision>9732</cp:revision>
  <dcterms:created xsi:type="dcterms:W3CDTF">2008-04-23T04:36:31Z</dcterms:created>
  <dcterms:modified xsi:type="dcterms:W3CDTF">2018-09-05T11:22:13Z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