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1130" r:id="rId2"/>
    <p:sldId id="1457" r:id="rId3"/>
    <p:sldId id="1458" r:id="rId4"/>
    <p:sldId id="1459" r:id="rId5"/>
    <p:sldId id="1460" r:id="rId6"/>
    <p:sldId id="1461" r:id="rId7"/>
    <p:sldId id="1462" r:id="rId8"/>
    <p:sldId id="1447" r:id="rId9"/>
    <p:sldId id="1445" r:id="rId10"/>
    <p:sldId id="1186" r:id="rId11"/>
    <p:sldId id="1444" r:id="rId12"/>
    <p:sldId id="1448" r:id="rId13"/>
    <p:sldId id="1449" r:id="rId14"/>
    <p:sldId id="1450" r:id="rId15"/>
    <p:sldId id="1451" r:id="rId16"/>
    <p:sldId id="1455" r:id="rId17"/>
    <p:sldId id="1456" r:id="rId18"/>
    <p:sldId id="1153" r:id="rId19"/>
  </p:sldIdLst>
  <p:sldSz cx="9144000" cy="5143500" type="screen16x9"/>
  <p:notesSz cx="6807200" cy="9939338"/>
  <p:embeddedFontLst>
    <p:embeddedFont>
      <p:font typeface="나눔바른고딕" panose="020B0600000101010101" charset="-127"/>
      <p:regular r:id="rId22"/>
      <p:bold r:id="rId23"/>
    </p:embeddedFont>
    <p:embeddedFont>
      <p:font typeface="HY견고딕" panose="02030600000101010101" pitchFamily="18" charset="-127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C97"/>
    <a:srgbClr val="00347F"/>
    <a:srgbClr val="9FA1A0"/>
    <a:srgbClr val="000000"/>
    <a:srgbClr val="F95135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4384C-75DB-434E-B898-340CABF42191}" v="87" dt="2019-05-25T13:38:37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85870" autoAdjust="0"/>
  </p:normalViewPr>
  <p:slideViewPr>
    <p:cSldViewPr showGuides="1">
      <p:cViewPr>
        <p:scale>
          <a:sx n="75" d="100"/>
          <a:sy n="75" d="100"/>
        </p:scale>
        <p:origin x="1488" y="691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5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24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63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4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ostgresql.org/docs/9.3/multibyte.html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rowndwarf.tistory.com/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5222"/>
            <a:ext cx="34127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 이해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866887" y="3056143"/>
            <a:ext cx="1130439" cy="448437"/>
            <a:chOff x="6415417" y="2896898"/>
            <a:chExt cx="1130439" cy="448437"/>
          </a:xfrm>
        </p:grpSpPr>
        <p:sp>
          <p:nvSpPr>
            <p:cNvPr id="4" name="직사각형 3"/>
            <p:cNvSpPr/>
            <p:nvPr/>
          </p:nvSpPr>
          <p:spPr>
            <a:xfrm>
              <a:off x="6415417" y="2945225"/>
              <a:ext cx="1130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890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DBA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로그인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0FE28A-3B25-4EFB-A246-6BD8F173C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089356"/>
            <a:ext cx="5601105" cy="2791707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C9A668-6200-4FE6-953A-68FB145086B0}"/>
              </a:ext>
            </a:extLst>
          </p:cNvPr>
          <p:cNvSpPr/>
          <p:nvPr/>
        </p:nvSpPr>
        <p:spPr>
          <a:xfrm>
            <a:off x="478996" y="14458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>
                <a:solidFill>
                  <a:srgbClr val="252525"/>
                </a:solidFill>
              </a:rPr>
              <a:t>dba </a:t>
            </a:r>
            <a:r>
              <a:rPr lang="ko-KR" altLang="en-US" b="0">
                <a:solidFill>
                  <a:srgbClr val="252525"/>
                </a:solidFill>
              </a:rPr>
              <a:t>로그인</a:t>
            </a:r>
            <a:br>
              <a:rPr lang="ko-KR" altLang="en-US"/>
            </a:br>
            <a:r>
              <a:rPr lang="en-US" altLang="ko-KR" b="0">
                <a:solidFill>
                  <a:srgbClr val="252525"/>
                </a:solidFill>
              </a:rPr>
              <a:t>sqlplus</a:t>
            </a:r>
            <a:r>
              <a:rPr lang="ko-KR" altLang="en-US" b="0">
                <a:solidFill>
                  <a:srgbClr val="252525"/>
                </a:solidFill>
              </a:rPr>
              <a:t> </a:t>
            </a:r>
            <a:r>
              <a:rPr lang="en-US" altLang="ko-KR" b="0">
                <a:solidFill>
                  <a:srgbClr val="252525"/>
                </a:solidFill>
              </a:rPr>
              <a:t>“/as</a:t>
            </a:r>
            <a:r>
              <a:rPr lang="ko-KR" altLang="en-US" b="0">
                <a:solidFill>
                  <a:srgbClr val="252525"/>
                </a:solidFill>
              </a:rPr>
              <a:t> </a:t>
            </a:r>
            <a:r>
              <a:rPr lang="en-US" altLang="ko-KR" b="0">
                <a:solidFill>
                  <a:srgbClr val="252525"/>
                </a:solidFill>
              </a:rPr>
              <a:t>sysdba”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문자셋 확인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46AA2C-C625-489B-9A7F-4038FD2E8029}"/>
              </a:ext>
            </a:extLst>
          </p:cNvPr>
          <p:cNvSpPr/>
          <p:nvPr/>
        </p:nvSpPr>
        <p:spPr>
          <a:xfrm>
            <a:off x="269776" y="156363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문자셋 확인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>
                <a:solidFill>
                  <a:srgbClr val="00B050"/>
                </a:solidFill>
              </a:rPr>
            </a:br>
            <a:r>
              <a:rPr lang="en-US" altLang="ko-KR">
                <a:solidFill>
                  <a:srgbClr val="252525"/>
                </a:solidFill>
              </a:rPr>
              <a:t>SELECT name, value$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FROM sys.props$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WHERE name = 'NLS_CHARACTERSET';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SELECT name, value$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FROM sys.props$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WHERE name = 'NLS_NCHAR_CHARACTERSET';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언어셋 확인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>
                <a:solidFill>
                  <a:srgbClr val="252525"/>
                </a:solidFill>
              </a:rPr>
              <a:t>SELECT name, value$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FROM sys.props$</a:t>
            </a:r>
            <a:br>
              <a:rPr lang="en-US" altLang="ko-KR"/>
            </a:br>
            <a:r>
              <a:rPr lang="en-US" altLang="ko-KR">
                <a:solidFill>
                  <a:srgbClr val="252525"/>
                </a:solidFill>
              </a:rPr>
              <a:t>WHERE name = 'NLS_LANGUAGE';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FD317-24C6-40C1-B5A8-D4FB35280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1315461"/>
            <a:ext cx="5004048" cy="999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820960-B9C8-4546-9D77-AD7B9642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9" y="2571750"/>
            <a:ext cx="5393032" cy="106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4F26AA-1078-4825-A133-770960C23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9" y="3891711"/>
            <a:ext cx="4752528" cy="11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문자셋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46AA2C-C625-489B-9A7F-4038FD2E8029}"/>
              </a:ext>
            </a:extLst>
          </p:cNvPr>
          <p:cNvSpPr/>
          <p:nvPr/>
        </p:nvSpPr>
        <p:spPr>
          <a:xfrm>
            <a:off x="269776" y="156363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문자셋 변경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/>
              <a:t>UPDATE sys.props$</a:t>
            </a:r>
            <a:br>
              <a:rPr lang="en-US" altLang="ko-KR"/>
            </a:br>
            <a:r>
              <a:rPr lang="en-US" altLang="ko-KR"/>
              <a:t>SET value$ = 'KO16KSC5601, AL32UTF8'</a:t>
            </a:r>
            <a:br>
              <a:rPr lang="ko-KR" altLang="en-US"/>
            </a:br>
            <a:r>
              <a:rPr lang="en-US" altLang="ko-KR"/>
              <a:t>WHERE name = 'NLS_CHARACTERSET';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UPDATE sys.props$</a:t>
            </a:r>
            <a:br>
              <a:rPr lang="en-US" altLang="ko-KR"/>
            </a:br>
            <a:r>
              <a:rPr lang="en-US" altLang="ko-KR"/>
              <a:t>SET value$ = 'KO16KSC5601'</a:t>
            </a:r>
            <a:br>
              <a:rPr lang="ko-KR" altLang="en-US"/>
            </a:br>
            <a:r>
              <a:rPr lang="en-US" altLang="ko-KR"/>
              <a:t>WHERE name = 'NLS_NCHAR_CHARACTERSET';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언어셋 변경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/>
              <a:t>UPDATE sys.props$</a:t>
            </a:r>
          </a:p>
          <a:p>
            <a:r>
              <a:rPr lang="en-US" altLang="ko-KR"/>
              <a:t>SET value$ = 'AMERICAN_AMERICA.KO16KSC5601' </a:t>
            </a:r>
          </a:p>
          <a:p>
            <a:r>
              <a:rPr lang="en-US" altLang="ko-KR"/>
              <a:t>WHERE name = 'NLS_LANGUAGE';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6CF050-4531-47FD-A35E-89DA7DD2A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48" y="3696514"/>
            <a:ext cx="4954048" cy="675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300F2-E755-44E8-B083-7B8C8FD93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448" y="2704292"/>
            <a:ext cx="5061552" cy="657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B703ED-C2BC-4397-A929-365205220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448" y="1652048"/>
            <a:ext cx="5061552" cy="7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9562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변경사항 반영 및 재시작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46AA2C-C625-489B-9A7F-4038FD2E8029}"/>
              </a:ext>
            </a:extLst>
          </p:cNvPr>
          <p:cNvSpPr/>
          <p:nvPr/>
        </p:nvSpPr>
        <p:spPr>
          <a:xfrm>
            <a:off x="269776" y="156363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변경사항 저장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/>
              <a:t>commit;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데이터베이스 정지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/>
              <a:t>shutdown immediate;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[ </a:t>
            </a:r>
            <a:r>
              <a:rPr lang="ko-KR" altLang="en-US">
                <a:solidFill>
                  <a:srgbClr val="00B050"/>
                </a:solidFill>
              </a:rPr>
              <a:t>데이터베이스 시작 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br>
              <a:rPr lang="ko-KR" altLang="en-US"/>
            </a:br>
            <a:r>
              <a:rPr lang="en-US" altLang="ko-KR"/>
              <a:t>startup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901A9-1A91-456C-9893-189B0BF0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445" y="1563638"/>
            <a:ext cx="3652662" cy="3040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F3314-5424-4635-BBC2-62FBE5B8D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416" y="195486"/>
            <a:ext cx="3589797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BD43D459-9EAF-4F22-9806-C0D87455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Postgresql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562CBD-E227-4CA0-B75E-5D352189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3589797" cy="31500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901C00A-E82C-481C-B38F-96E8A5E6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03598"/>
            <a:ext cx="3589797" cy="35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48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890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DBA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로그인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Postgresql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C9A668-6200-4FE6-953A-68FB145086B0}"/>
              </a:ext>
            </a:extLst>
          </p:cNvPr>
          <p:cNvSpPr/>
          <p:nvPr/>
        </p:nvSpPr>
        <p:spPr>
          <a:xfrm>
            <a:off x="478996" y="14458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>
                <a:solidFill>
                  <a:srgbClr val="252525"/>
                </a:solidFill>
              </a:rPr>
              <a:t>dba </a:t>
            </a:r>
            <a:r>
              <a:rPr lang="ko-KR" altLang="en-US" b="0">
                <a:solidFill>
                  <a:srgbClr val="252525"/>
                </a:solidFill>
              </a:rPr>
              <a:t>로그인</a:t>
            </a:r>
            <a:endParaRPr lang="en-US" altLang="ko-KR" b="0">
              <a:solidFill>
                <a:srgbClr val="252525"/>
              </a:solidFill>
            </a:endParaRPr>
          </a:p>
          <a:p>
            <a:r>
              <a:rPr lang="en-US" altLang="ko-KR" b="0">
                <a:solidFill>
                  <a:srgbClr val="252525"/>
                </a:solidFill>
              </a:rPr>
              <a:t>psql –U postgres –d postgres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4A425-3123-4FFF-9B33-0BE976A73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45" y="2355726"/>
            <a:ext cx="5524500" cy="1314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6591B8-598F-41C2-9CB5-3C2B7922C9A9}"/>
              </a:ext>
            </a:extLst>
          </p:cNvPr>
          <p:cNvSpPr/>
          <p:nvPr/>
        </p:nvSpPr>
        <p:spPr>
          <a:xfrm>
            <a:off x="3995936" y="4231280"/>
            <a:ext cx="403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https://www.postgresql.org/docs/9.3/multibyte.html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7C5A9-0FEA-4F32-BF9C-9AC1E9EEB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08A0A-0B25-4BFC-9B82-5D8BC4F80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A04B83-2621-4907-8A58-1B781CC5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556"/>
            <a:ext cx="9144000" cy="1860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7E274E-353A-442D-AA44-F00CE010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650"/>
            <a:ext cx="8829675" cy="2000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6857F7-ABAB-4DD7-A7DF-4468C3CD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828711"/>
            <a:ext cx="2790825" cy="428625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896767F9-CDF4-42DE-9CE8-E1DBC991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Postgresql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0174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27DDCE-D3F5-4E1B-A80D-1720372E17DD}"/>
              </a:ext>
            </a:extLst>
          </p:cNvPr>
          <p:cNvSpPr/>
          <p:nvPr/>
        </p:nvSpPr>
        <p:spPr>
          <a:xfrm>
            <a:off x="6510715" y="5005000"/>
            <a:ext cx="2633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https://browndwarf.tistory.com/3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331B3-5FF1-418E-9E30-E0F6CC8F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43558"/>
            <a:ext cx="69342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FFACBF-618E-4E61-86ED-1C2B2A85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43389"/>
            <a:ext cx="9144000" cy="1456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A8BF9-9214-4232-A1EC-C1D0D6D60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937992"/>
            <a:ext cx="5905500" cy="72390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2863FB51-52B3-438A-AF14-6284DCD0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Postgresql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3542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2050" y="179852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BEB365-2320-4DF7-9D2F-76AECB45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5606"/>
            <a:ext cx="5991225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FC776-038E-44A9-968A-BD88F820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11710"/>
            <a:ext cx="7067550" cy="2619375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58D02D7-4730-481A-9F75-CA60EF9E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252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BEB365-2320-4DF7-9D2F-76AECB45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5606"/>
            <a:ext cx="5991225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FC776-038E-44A9-968A-BD88F820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11710"/>
            <a:ext cx="7067550" cy="2619375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18EB7108-44C6-4C52-8946-E94BE112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518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3221A8-3FE4-4E8C-93B0-74AF54DD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5" y="1203598"/>
            <a:ext cx="4639671" cy="3384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C80FF9-C0D1-4A34-A9AF-10737871A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" y="1254596"/>
            <a:ext cx="4160311" cy="3044552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CE9CD41-FEEC-4724-82F7-C476202D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9458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852FF7-B124-42CC-B3D3-E859136D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94" y="2588900"/>
            <a:ext cx="4694368" cy="1440160"/>
          </a:xfrm>
          <a:prstGeom prst="rect">
            <a:avLst/>
          </a:prstGeom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2C45978F-E320-4B7C-A85B-82C6E2CA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0079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A0B00E-933E-4530-B81E-8E75606BD6FB}"/>
              </a:ext>
            </a:extLst>
          </p:cNvPr>
          <p:cNvSpPr/>
          <p:nvPr/>
        </p:nvSpPr>
        <p:spPr>
          <a:xfrm>
            <a:off x="1619672" y="2571750"/>
            <a:ext cx="624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/>
              <a:t>sqlldr 'kopo/kopo' control='Control.txt' log=Result.txt'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3ACD15C-5F5E-4247-9FD4-15D50CA7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76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516C6B-AD47-48A8-AC97-F6596185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317"/>
            <a:ext cx="9144000" cy="3524865"/>
          </a:xfrm>
          <a:prstGeom prst="rect">
            <a:avLst/>
          </a:prstGeom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D478D45A-4BE4-4747-B52C-AAF863F5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4871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C965AD-5168-429A-8856-DD799571884A}"/>
              </a:ext>
            </a:extLst>
          </p:cNvPr>
          <p:cNvSpPr/>
          <p:nvPr/>
        </p:nvSpPr>
        <p:spPr bwMode="auto">
          <a:xfrm>
            <a:off x="971600" y="1923678"/>
            <a:ext cx="25202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2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Oracle</a:t>
            </a:r>
            <a:endParaRPr kumimoji="1" lang="ko-KR" altLang="en-US" sz="2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66106-6B51-453B-856E-C5BC7DBCAE2C}"/>
              </a:ext>
            </a:extLst>
          </p:cNvPr>
          <p:cNvSpPr/>
          <p:nvPr/>
        </p:nvSpPr>
        <p:spPr bwMode="auto">
          <a:xfrm>
            <a:off x="5580112" y="1923678"/>
            <a:ext cx="25202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2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Postgresql</a:t>
            </a:r>
            <a:endParaRPr kumimoji="1" lang="ko-KR" altLang="en-US" sz="2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4C681A8-0378-4F83-A90D-9063C0A1453B}"/>
              </a:ext>
            </a:extLst>
          </p:cNvPr>
          <p:cNvSpPr/>
          <p:nvPr/>
        </p:nvSpPr>
        <p:spPr bwMode="auto">
          <a:xfrm>
            <a:off x="4211960" y="2355726"/>
            <a:ext cx="720079" cy="64807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320D2-18F6-4646-86D9-9397BDC74F99}"/>
              </a:ext>
            </a:extLst>
          </p:cNvPr>
          <p:cNvSpPr txBox="1"/>
          <p:nvPr/>
        </p:nvSpPr>
        <p:spPr>
          <a:xfrm>
            <a:off x="1763688" y="34358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>
                <a:latin typeface="돋움" pitchFamily="50" charset="-127"/>
                <a:ea typeface="돋움" pitchFamily="50" charset="-127"/>
              </a:rPr>
              <a:t>EUCKR</a:t>
            </a:r>
            <a:endParaRPr lang="ko-KR" altLang="en-US" sz="18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CDF26-F7D5-4CD9-BA6A-7150973C39F2}"/>
              </a:ext>
            </a:extLst>
          </p:cNvPr>
          <p:cNvSpPr txBox="1"/>
          <p:nvPr/>
        </p:nvSpPr>
        <p:spPr>
          <a:xfrm>
            <a:off x="6355183" y="34358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>
                <a:latin typeface="돋움" pitchFamily="50" charset="-127"/>
                <a:ea typeface="돋움" pitchFamily="50" charset="-127"/>
              </a:rPr>
              <a:t>EUCKR</a:t>
            </a:r>
            <a:endParaRPr lang="ko-KR" altLang="en-US" sz="18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161933-8350-4172-8DC9-6FD43038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0434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5ABCF4-CDEC-4670-94ED-B1A46F0B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7" b="10898"/>
          <a:stretch/>
        </p:blipFill>
        <p:spPr>
          <a:xfrm>
            <a:off x="251520" y="1131590"/>
            <a:ext cx="5639524" cy="35524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38E2A9-9D9F-4369-BB93-AD6BF67B6607}"/>
              </a:ext>
            </a:extLst>
          </p:cNvPr>
          <p:cNvSpPr/>
          <p:nvPr/>
        </p:nvSpPr>
        <p:spPr>
          <a:xfrm>
            <a:off x="5724128" y="3534856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>
                <a:latin typeface="Ubuntu Condensed"/>
              </a:rPr>
              <a:t>* </a:t>
            </a:r>
            <a:r>
              <a:rPr lang="en-US" altLang="ko-KR" sz="800">
                <a:latin typeface="Ubuntu Condensed"/>
              </a:rPr>
              <a:t>KO16KSC5601</a:t>
            </a:r>
            <a:endParaRPr lang="ko-KR" altLang="en-US" sz="800" b="0">
              <a:latin typeface="Ubuntu Condensed"/>
            </a:endParaRPr>
          </a:p>
          <a:p>
            <a:r>
              <a:rPr lang="ko-KR" altLang="en-US" sz="800" b="0">
                <a:latin typeface="Ubuntu Condensed"/>
              </a:rPr>
              <a:t>   완성형 한글</a:t>
            </a:r>
            <a:r>
              <a:rPr lang="en-US" altLang="ko-KR" sz="800" b="0">
                <a:latin typeface="Ubuntu Condensed"/>
              </a:rPr>
              <a:t>- </a:t>
            </a:r>
            <a:r>
              <a:rPr lang="ko-KR" altLang="en-US" sz="800" b="0">
                <a:latin typeface="Ubuntu Condensed"/>
              </a:rPr>
              <a:t>일반적으로 많이 사용되며 </a:t>
            </a:r>
            <a:r>
              <a:rPr lang="en-US" altLang="ko-KR" sz="800" b="0">
                <a:latin typeface="Ubuntu Condensed"/>
              </a:rPr>
              <a:t>2350</a:t>
            </a:r>
            <a:r>
              <a:rPr lang="ko-KR" altLang="en-US" sz="800" b="0">
                <a:latin typeface="Ubuntu Condensed"/>
              </a:rPr>
              <a:t>자의 한글</a:t>
            </a:r>
            <a:r>
              <a:rPr lang="en-US" altLang="ko-KR" sz="800" b="0">
                <a:latin typeface="Ubuntu Condensed"/>
              </a:rPr>
              <a:t>, 4888</a:t>
            </a:r>
            <a:r>
              <a:rPr lang="ko-KR" altLang="en-US" sz="800" b="0">
                <a:latin typeface="Ubuntu Condensed"/>
              </a:rPr>
              <a:t>자의 한자</a:t>
            </a:r>
            <a:r>
              <a:rPr lang="en-US" altLang="ko-KR" sz="800" b="0">
                <a:latin typeface="Ubuntu Condensed"/>
              </a:rPr>
              <a:t>, </a:t>
            </a:r>
          </a:p>
          <a:p>
            <a:r>
              <a:rPr lang="ko-KR" altLang="en-US" sz="800" b="0">
                <a:latin typeface="Ubuntu Condensed"/>
              </a:rPr>
              <a:t>히라카나</a:t>
            </a:r>
            <a:r>
              <a:rPr lang="en-US" altLang="ko-KR" sz="800" b="0">
                <a:latin typeface="Ubuntu Condensed"/>
              </a:rPr>
              <a:t>, </a:t>
            </a:r>
            <a:r>
              <a:rPr lang="ko-KR" altLang="en-US" sz="800" b="0">
                <a:latin typeface="Ubuntu Condensed"/>
              </a:rPr>
              <a:t>카타카나</a:t>
            </a:r>
            <a:r>
              <a:rPr lang="en-US" altLang="ko-KR" sz="800" b="0">
                <a:latin typeface="Ubuntu Condensed"/>
              </a:rPr>
              <a:t>, </a:t>
            </a:r>
            <a:r>
              <a:rPr lang="ko-KR" altLang="en-US" sz="800" b="0">
                <a:latin typeface="Ubuntu Condensed"/>
              </a:rPr>
              <a:t>영문 및 각종 기호를 포함하고 있음</a:t>
            </a:r>
            <a:r>
              <a:rPr lang="en-US" altLang="ko-KR" sz="800" b="0">
                <a:latin typeface="Ubuntu Condensed"/>
              </a:rPr>
              <a:t>.  (</a:t>
            </a:r>
            <a:r>
              <a:rPr lang="ko-KR" altLang="en-US" sz="800" b="0">
                <a:latin typeface="Ubuntu Condensed"/>
              </a:rPr>
              <a:t>한글바이트</a:t>
            </a:r>
            <a:r>
              <a:rPr lang="en-US" altLang="ko-KR" sz="800" b="0">
                <a:latin typeface="Ubuntu Condensed"/>
              </a:rPr>
              <a:t>: 2byte)</a:t>
            </a:r>
          </a:p>
          <a:p>
            <a:r>
              <a:rPr lang="en-US" altLang="ko-KR" sz="800" b="0">
                <a:latin typeface="Ubuntu Condensed"/>
              </a:rPr>
              <a:t> </a:t>
            </a:r>
            <a:r>
              <a:rPr lang="ko-KR" altLang="en-US" sz="800">
                <a:latin typeface="Ubuntu Condensed"/>
              </a:rPr>
              <a:t>* </a:t>
            </a:r>
            <a:r>
              <a:rPr lang="en-US" altLang="ko-KR" sz="800">
                <a:latin typeface="Ubuntu Condensed"/>
              </a:rPr>
              <a:t>KO16MSWIN949</a:t>
            </a:r>
            <a:endParaRPr lang="ko-KR" altLang="en-US" sz="800" b="0">
              <a:latin typeface="Ubuntu Condensed"/>
            </a:endParaRPr>
          </a:p>
          <a:p>
            <a:r>
              <a:rPr lang="ko-KR" altLang="en-US" sz="800" b="0">
                <a:latin typeface="Ubuntu Condensed"/>
              </a:rPr>
              <a:t>   조합형 한글</a:t>
            </a:r>
            <a:r>
              <a:rPr lang="en-US" altLang="ko-KR" sz="800" b="0">
                <a:latin typeface="Ubuntu Condensed"/>
              </a:rPr>
              <a:t>- </a:t>
            </a:r>
            <a:r>
              <a:rPr lang="ko-KR" altLang="en-US" sz="800" b="0">
                <a:latin typeface="Ubuntu Condensed"/>
              </a:rPr>
              <a:t>완성형을 포함하여 </a:t>
            </a:r>
            <a:r>
              <a:rPr lang="en-US" altLang="ko-KR" sz="800" b="0">
                <a:latin typeface="Ubuntu Condensed"/>
              </a:rPr>
              <a:t>11172</a:t>
            </a:r>
            <a:r>
              <a:rPr lang="ko-KR" altLang="en-US" sz="800" b="0">
                <a:latin typeface="Ubuntu Condensed"/>
              </a:rPr>
              <a:t>자의 한글을 표현함 </a:t>
            </a:r>
            <a:r>
              <a:rPr lang="en-US" altLang="ko-KR" sz="800" b="0">
                <a:latin typeface="Ubuntu Condensed"/>
              </a:rPr>
              <a:t>(</a:t>
            </a:r>
            <a:r>
              <a:rPr lang="ko-KR" altLang="en-US" sz="800" b="0">
                <a:latin typeface="Ubuntu Condensed"/>
              </a:rPr>
              <a:t>한글바이트</a:t>
            </a:r>
            <a:r>
              <a:rPr lang="en-US" altLang="ko-KR" sz="800" b="0">
                <a:latin typeface="Ubuntu Condensed"/>
              </a:rPr>
              <a:t>: 2byte)</a:t>
            </a:r>
          </a:p>
          <a:p>
            <a:r>
              <a:rPr lang="ko-KR" altLang="en-US" sz="800">
                <a:latin typeface="Ubuntu Condensed"/>
              </a:rPr>
              <a:t> * </a:t>
            </a:r>
            <a:r>
              <a:rPr lang="en-US" altLang="ko-KR" sz="800">
                <a:latin typeface="Ubuntu Condensed"/>
              </a:rPr>
              <a:t>AL32UTF8</a:t>
            </a:r>
            <a:r>
              <a:rPr lang="ko-KR" altLang="en-US" sz="800" b="0">
                <a:latin typeface="Ubuntu Condensed"/>
              </a:rPr>
              <a:t> </a:t>
            </a:r>
          </a:p>
          <a:p>
            <a:r>
              <a:rPr lang="ko-KR" altLang="en-US" sz="800" b="0">
                <a:latin typeface="Ubuntu Condensed"/>
              </a:rPr>
              <a:t>   </a:t>
            </a:r>
            <a:r>
              <a:rPr lang="en-US" altLang="ko-KR" sz="800" b="0">
                <a:latin typeface="Ubuntu Condensed"/>
              </a:rPr>
              <a:t>Unicode</a:t>
            </a:r>
            <a:r>
              <a:rPr lang="ko-KR" altLang="en-US" sz="800" b="0">
                <a:latin typeface="Ubuntu Condensed"/>
              </a:rPr>
              <a:t>의 </a:t>
            </a:r>
            <a:r>
              <a:rPr lang="en-US" altLang="ko-KR" sz="800" b="0">
                <a:latin typeface="Ubuntu Condensed"/>
              </a:rPr>
              <a:t>CES </a:t>
            </a:r>
            <a:r>
              <a:rPr lang="ko-KR" altLang="en-US" sz="800" b="0">
                <a:latin typeface="Ubuntu Condensed"/>
              </a:rPr>
              <a:t>중 하나</a:t>
            </a:r>
            <a:r>
              <a:rPr lang="en-US" altLang="ko-KR" sz="800" b="0">
                <a:latin typeface="Ubuntu Condensed"/>
              </a:rPr>
              <a:t>- 11172</a:t>
            </a:r>
            <a:r>
              <a:rPr lang="ko-KR" altLang="en-US" sz="800" b="0">
                <a:latin typeface="Ubuntu Condensed"/>
              </a:rPr>
              <a:t>자의 한글을 지원 </a:t>
            </a:r>
            <a:r>
              <a:rPr lang="en-US" altLang="ko-KR" sz="800" b="0">
                <a:latin typeface="Ubuntu Condensed"/>
              </a:rPr>
              <a:t>(</a:t>
            </a:r>
            <a:r>
              <a:rPr lang="ko-KR" altLang="en-US" sz="800" b="0">
                <a:latin typeface="Ubuntu Condensed"/>
              </a:rPr>
              <a:t>한글바이트</a:t>
            </a:r>
            <a:r>
              <a:rPr lang="en-US" altLang="ko-KR" sz="800" b="0">
                <a:latin typeface="Ubuntu Condensed"/>
              </a:rPr>
              <a:t>: 3byte)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D43D459-9EAF-4F22-9806-C0D87455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Character set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312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73243</TotalTime>
  <Words>186</Words>
  <Application>Microsoft Office PowerPoint</Application>
  <PresentationFormat>화면 슬라이드 쇼(16:9)</PresentationFormat>
  <Paragraphs>50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</vt:lpstr>
      <vt:lpstr>굴림</vt:lpstr>
      <vt:lpstr>Wingdings</vt:lpstr>
      <vt:lpstr>맑은 고딕</vt:lpstr>
      <vt:lpstr>Arial</vt:lpstr>
      <vt:lpstr>돋움</vt:lpstr>
      <vt:lpstr>Ubuntu Condensed</vt:lpstr>
      <vt:lpstr>HY헤드라인M</vt:lpstr>
      <vt:lpstr>HY견고딕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9760</cp:revision>
  <dcterms:created xsi:type="dcterms:W3CDTF">2008-04-23T04:36:31Z</dcterms:created>
  <dcterms:modified xsi:type="dcterms:W3CDTF">2019-05-27T23:53:02Z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