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5" r:id="rId3"/>
    <p:sldId id="256" r:id="rId4"/>
    <p:sldId id="257" r:id="rId5"/>
    <p:sldId id="258" r:id="rId6"/>
    <p:sldId id="259" r:id="rId7"/>
    <p:sldId id="260" r:id="rId8"/>
    <p:sldId id="262" r:id="rId10"/>
    <p:sldId id="263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7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381125" y="1175385"/>
            <a:ext cx="9429750" cy="4554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1500" b="1"/>
              <a:t>计算机</a:t>
            </a:r>
            <a:r>
              <a:rPr lang="en-US" altLang="zh-CN" sz="11500" b="1"/>
              <a:t>232</a:t>
            </a:r>
            <a:endParaRPr lang="zh-CN" altLang="en-US" sz="11500" b="1"/>
          </a:p>
          <a:p>
            <a:pPr algn="ctr"/>
            <a:r>
              <a:rPr lang="en-US" altLang="zh-CN" sz="11500" b="1"/>
              <a:t>25</a:t>
            </a:r>
            <a:r>
              <a:rPr lang="zh-CN" altLang="en-US" sz="11500" b="1"/>
              <a:t>寒假班会</a:t>
            </a:r>
            <a:r>
              <a:rPr lang="en-US" altLang="zh-CN" sz="11500" b="1"/>
              <a:t>xx</a:t>
            </a:r>
            <a:endParaRPr lang="en-US" altLang="zh-CN" sz="11500" b="1"/>
          </a:p>
          <a:p>
            <a:pPr algn="ctr"/>
            <a:r>
              <a:rPr lang="zh-CN" altLang="en-US" sz="6000" b="1"/>
              <a:t>常用资源整合</a:t>
            </a:r>
            <a:r>
              <a:rPr lang="en-US" altLang="zh-CN" sz="6000" b="1"/>
              <a:t> </a:t>
            </a:r>
            <a:r>
              <a:rPr lang="zh-CN" altLang="en-US" sz="6000" b="1"/>
              <a:t>也许会更新</a:t>
            </a:r>
            <a:endParaRPr lang="zh-CN" altLang="en-US" sz="6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67055" y="1652270"/>
            <a:ext cx="1135443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Z-Library是一个影子图书馆和开放获取文件分享计划（人话就是侵犯</a:t>
            </a:r>
            <a:r>
              <a:rPr lang="zh-CN" altLang="en-US"/>
              <a:t>著作权），用户可在此一网站上下载期刊文章以及各种类型的书籍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在上面几乎能找到所有能用到的电子书，英文原版尤其方便，且完全</a:t>
            </a:r>
            <a:r>
              <a:rPr lang="zh-CN" altLang="en-US"/>
              <a:t>免费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唯二的问题是：</a:t>
            </a:r>
            <a:r>
              <a:rPr lang="en-US" altLang="zh-CN"/>
              <a:t>1. </a:t>
            </a:r>
            <a:r>
              <a:rPr lang="zh-CN" altLang="en-US"/>
              <a:t>该站的网址经常被</a:t>
            </a:r>
            <a:r>
              <a:rPr lang="en-US" altLang="zh-CN"/>
              <a:t>404</a:t>
            </a:r>
            <a:r>
              <a:rPr lang="zh-CN" altLang="en-US"/>
              <a:t>，可能一段时间不用就同一个</a:t>
            </a:r>
            <a:r>
              <a:rPr lang="en-US" altLang="zh-CN"/>
              <a:t>url</a:t>
            </a:r>
            <a:r>
              <a:rPr lang="zh-CN" altLang="en-US"/>
              <a:t>就进不去</a:t>
            </a:r>
            <a:r>
              <a:rPr lang="zh-CN" altLang="en-US"/>
              <a:t>了</a:t>
            </a:r>
            <a:endParaRPr lang="zh-CN" altLang="en-US"/>
          </a:p>
          <a:p>
            <a:pPr marL="914400" lvl="2" indent="457200"/>
            <a:r>
              <a:rPr lang="en-US" altLang="zh-CN"/>
              <a:t>     2. </a:t>
            </a:r>
            <a:r>
              <a:rPr lang="zh-CN" altLang="en-US"/>
              <a:t>有许多仿冒</a:t>
            </a:r>
            <a:r>
              <a:rPr lang="zh-CN" altLang="en-US"/>
              <a:t>网站</a:t>
            </a:r>
            <a:endParaRPr lang="zh-CN" altLang="en-US"/>
          </a:p>
          <a:p>
            <a:pPr marL="914400" lvl="2" indent="457200"/>
            <a:endParaRPr lang="zh-CN" altLang="en-US"/>
          </a:p>
          <a:p>
            <a:pPr marL="914400" lvl="2" indent="457200"/>
            <a:endParaRPr lang="zh-CN" altLang="en-US"/>
          </a:p>
          <a:p>
            <a:pPr marL="914400" lvl="2" indent="457200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930525" y="465455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800" b="1">
                <a:sym typeface="+mn-ea"/>
              </a:rPr>
              <a:t>Z-Library</a:t>
            </a:r>
            <a:endParaRPr lang="zh-CN" altLang="en-US" sz="4800" b="1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79295" y="1905635"/>
            <a:ext cx="7474585" cy="3987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1780" y="445770"/>
            <a:ext cx="106375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914400" lvl="2" indent="457200"/>
            <a:r>
              <a:rPr lang="zh-CN" altLang="en-US">
                <a:sym typeface="+mn-ea"/>
              </a:rPr>
              <a:t>对于上述问题，个人认为的最佳最稳定的寻址方式之一：</a:t>
            </a:r>
            <a:endParaRPr lang="zh-CN" altLang="en-US"/>
          </a:p>
          <a:p>
            <a:pPr marL="1371600" lvl="3" indent="457200"/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Wikipedia</a:t>
            </a:r>
            <a:r>
              <a:rPr lang="zh-CN" altLang="en-US">
                <a:sym typeface="+mn-ea"/>
              </a:rPr>
              <a:t>上搜</a:t>
            </a:r>
            <a:r>
              <a:rPr lang="en-US" altLang="zh-CN">
                <a:sym typeface="+mn-ea"/>
              </a:rPr>
              <a:t>Z-Library</a:t>
            </a:r>
            <a:r>
              <a:rPr lang="zh-CN" altLang="en-US">
                <a:sym typeface="+mn-ea"/>
              </a:rPr>
              <a:t>，从侧边栏或者外部链接直接进站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如下图所示</a:t>
            </a:r>
            <a:r>
              <a:rPr lang="en-US" altLang="zh-CN">
                <a:sym typeface="+mn-ea"/>
              </a:rPr>
              <a:t>)</a:t>
            </a:r>
            <a:endParaRPr lang="zh-CN" altLang="en-US">
              <a:sym typeface="+mn-ea"/>
            </a:endParaRPr>
          </a:p>
          <a:p>
            <a:pPr marL="1828800" lvl="4" indent="457200"/>
            <a:r>
              <a:rPr lang="zh-CN" altLang="en-US">
                <a:sym typeface="+mn-ea"/>
              </a:rPr>
              <a:t>如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https://zh.wikipedia.org/wiki/Z-Library，</a:t>
            </a:r>
            <a:r>
              <a:rPr lang="en-US" altLang="zh-CN">
                <a:sym typeface="+mn-ea"/>
              </a:rPr>
              <a:t>wiki</a:t>
            </a:r>
            <a:r>
              <a:rPr lang="zh-CN" altLang="en-US">
                <a:sym typeface="+mn-ea"/>
              </a:rPr>
              <a:t>上的网址会时常更新很</a:t>
            </a:r>
            <a:r>
              <a:rPr lang="zh-CN" altLang="en-US">
                <a:sym typeface="+mn-ea"/>
              </a:rPr>
              <a:t>稳定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71780" y="1282065"/>
            <a:ext cx="106375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914400" lvl="2" indent="457200"/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Zlib</a:t>
            </a:r>
            <a:r>
              <a:rPr lang="zh-CN" altLang="en-US">
                <a:sym typeface="+mn-ea"/>
              </a:rPr>
              <a:t>里注册之后就能直接用，具体如何搜索、下载很简单，自行探索</a:t>
            </a:r>
            <a:r>
              <a:rPr lang="zh-CN" altLang="en-US">
                <a:sym typeface="+mn-ea"/>
              </a:rPr>
              <a:t>就行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67055" y="1652270"/>
            <a:ext cx="113544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914400" lvl="2" indent="457200"/>
            <a:r>
              <a:rPr lang="zh-CN" altLang="en-US"/>
              <a:t>通过北林的</a:t>
            </a:r>
            <a:r>
              <a:rPr lang="en-US" altLang="zh-CN"/>
              <a:t>IP</a:t>
            </a:r>
            <a:r>
              <a:rPr lang="zh-CN" altLang="en-US"/>
              <a:t>可以直接访问大多数文章并下载，校内直接从</a:t>
            </a:r>
            <a:r>
              <a:rPr lang="en-US" altLang="zh-CN"/>
              <a:t>“</a:t>
            </a:r>
            <a:r>
              <a:rPr lang="zh-CN" altLang="en-US"/>
              <a:t>北京林业大学图书馆</a:t>
            </a:r>
            <a:r>
              <a:rPr lang="en-US" altLang="zh-CN"/>
              <a:t>---</a:t>
            </a:r>
            <a:r>
              <a:rPr lang="zh-CN" altLang="en-US"/>
              <a:t>资源</a:t>
            </a:r>
            <a:r>
              <a:rPr lang="en-US" altLang="zh-CN"/>
              <a:t>--</a:t>
            </a:r>
            <a:r>
              <a:rPr lang="zh-CN" altLang="en-US"/>
              <a:t>电子资源</a:t>
            </a:r>
            <a:r>
              <a:rPr lang="en-US" altLang="zh-CN"/>
              <a:t>--</a:t>
            </a:r>
            <a:r>
              <a:rPr lang="zh-CN" altLang="en-US"/>
              <a:t>已购资源</a:t>
            </a:r>
            <a:r>
              <a:rPr lang="en-US" altLang="zh-CN"/>
              <a:t>”</a:t>
            </a:r>
            <a:r>
              <a:rPr lang="zh-CN" altLang="en-US"/>
              <a:t>进站；校外则用北京林业大学</a:t>
            </a:r>
            <a:r>
              <a:rPr lang="en-US" altLang="zh-CN"/>
              <a:t>VPN</a:t>
            </a:r>
            <a:r>
              <a:rPr lang="zh-CN" altLang="en-US"/>
              <a:t>中转到北京林业大学图书馆再按同样的流程访问即可。</a:t>
            </a:r>
            <a:endParaRPr lang="zh-CN" altLang="en-US"/>
          </a:p>
          <a:p>
            <a:pPr marL="914400" lvl="2" indent="457200"/>
            <a:endParaRPr lang="zh-CN" altLang="en-US"/>
          </a:p>
          <a:p>
            <a:pPr marL="914400" lvl="2" indent="457200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88870" y="465455"/>
            <a:ext cx="78143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800" b="1">
                <a:sym typeface="+mn-ea"/>
              </a:rPr>
              <a:t>知网、万方等</a:t>
            </a:r>
            <a:r>
              <a:rPr lang="zh-CN" altLang="en-US" sz="4800" b="1">
                <a:sym typeface="+mn-ea"/>
              </a:rPr>
              <a:t>正版学术</a:t>
            </a:r>
            <a:r>
              <a:rPr lang="zh-CN" altLang="en-US" sz="4800" b="1">
                <a:sym typeface="+mn-ea"/>
              </a:rPr>
              <a:t>资源</a:t>
            </a:r>
            <a:endParaRPr lang="zh-CN" altLang="en-US" sz="4800" b="1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879475" y="4145280"/>
            <a:ext cx="115290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914400" lvl="2" indent="457200"/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739140" y="2486025"/>
            <a:ext cx="7127875" cy="38049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77635" y="3060700"/>
            <a:ext cx="6096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北京林业大学</a:t>
            </a:r>
            <a:r>
              <a:rPr lang="zh-CN" altLang="en-US"/>
              <a:t>图书馆</a:t>
            </a:r>
            <a:endParaRPr lang="zh-CN" altLang="en-US"/>
          </a:p>
          <a:p>
            <a:r>
              <a:rPr lang="zh-CN" altLang="en-US"/>
              <a:t>https://lib.bjfu.edu.cn/zy/dzzy/ygzy/index.html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北京林业大学</a:t>
            </a:r>
            <a:r>
              <a:rPr lang="en-US" altLang="zh-CN"/>
              <a:t>VPN</a:t>
            </a:r>
            <a:endParaRPr lang="en-US" altLang="zh-CN"/>
          </a:p>
          <a:p>
            <a:r>
              <a:rPr lang="en-US" altLang="zh-CN"/>
              <a:t>https://vpn.bjfu.edu.cn/portal/#!/login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40360" y="1557655"/>
            <a:ext cx="1135443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914400" lvl="2" indent="457200"/>
            <a:r>
              <a:rPr lang="zh-CN" altLang="en-US"/>
              <a:t>部分开源文章在谷歌学术</a:t>
            </a:r>
            <a:r>
              <a:rPr lang="en-US" altLang="zh-CN"/>
              <a:t>/</a:t>
            </a:r>
            <a:r>
              <a:rPr lang="zh-CN" altLang="en-US"/>
              <a:t>各种地方直接搜索，就能阅读下载，不</a:t>
            </a:r>
            <a:r>
              <a:rPr lang="zh-CN" altLang="en-US"/>
              <a:t>赘述</a:t>
            </a:r>
            <a:endParaRPr lang="zh-CN" altLang="en-US"/>
          </a:p>
          <a:p>
            <a:pPr marL="914400" lvl="2" indent="457200"/>
            <a:endParaRPr lang="zh-CN" altLang="en-US"/>
          </a:p>
          <a:p>
            <a:pPr marL="914400" lvl="2" indent="457200"/>
            <a:r>
              <a:rPr lang="zh-CN" altLang="en-US"/>
              <a:t>但还有大量未开源的文章，学校没有订阅有关资源，此时可以试试在</a:t>
            </a:r>
            <a:r>
              <a:rPr lang="en-US" altLang="zh-CN"/>
              <a:t>Sci-Hub</a:t>
            </a:r>
            <a:r>
              <a:rPr lang="zh-CN" altLang="en-US"/>
              <a:t>上</a:t>
            </a:r>
            <a:r>
              <a:rPr lang="zh-CN" altLang="en-US"/>
              <a:t>检索</a:t>
            </a:r>
            <a:endParaRPr lang="zh-CN" altLang="en-US"/>
          </a:p>
          <a:p>
            <a:pPr marL="914400" lvl="2" indent="457200"/>
            <a:endParaRPr lang="zh-CN" altLang="en-US"/>
          </a:p>
          <a:p>
            <a:pPr marL="914400" lvl="2" indent="457200"/>
            <a:r>
              <a:rPr lang="zh-CN" altLang="en-US"/>
              <a:t>Sci-Hub也是一个影子图书馆，和</a:t>
            </a:r>
            <a:r>
              <a:rPr lang="en-US" altLang="zh-CN"/>
              <a:t>Z-lib</a:t>
            </a:r>
            <a:r>
              <a:rPr lang="zh-CN" altLang="en-US"/>
              <a:t>类似。它利用不同方法绕过出版商的付费墙，以不考虑著作权问题的方式提供数以百万计的学术论文和著作。英文资源在</a:t>
            </a:r>
            <a:r>
              <a:rPr lang="en-US" altLang="zh-CN"/>
              <a:t>Sci-hub</a:t>
            </a:r>
            <a:r>
              <a:rPr lang="zh-CN" altLang="en-US"/>
              <a:t>上有相当的可能性能检索到</a:t>
            </a:r>
            <a:r>
              <a:rPr lang="zh-CN" altLang="en-US"/>
              <a:t>原文。</a:t>
            </a:r>
            <a:endParaRPr lang="zh-CN" altLang="en-US"/>
          </a:p>
          <a:p>
            <a:pPr marL="914400" lvl="2" indent="457200"/>
            <a:endParaRPr lang="zh-CN" altLang="en-US"/>
          </a:p>
          <a:p>
            <a:pPr marL="914400" lvl="2" indent="457200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88870" y="465455"/>
            <a:ext cx="78143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800" b="1">
                <a:sym typeface="+mn-ea"/>
              </a:rPr>
              <a:t>外文</a:t>
            </a:r>
            <a:r>
              <a:rPr lang="zh-CN" altLang="en-US" sz="4800" b="1">
                <a:sym typeface="+mn-ea"/>
              </a:rPr>
              <a:t>文献学术</a:t>
            </a:r>
            <a:r>
              <a:rPr lang="zh-CN" altLang="en-US" sz="4800" b="1">
                <a:sym typeface="+mn-ea"/>
              </a:rPr>
              <a:t>资源</a:t>
            </a:r>
            <a:endParaRPr lang="zh-CN" altLang="en-US" sz="4800" b="1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879475" y="4145280"/>
            <a:ext cx="115290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914400" lvl="2" indent="457200"/>
            <a:endParaRPr lang="zh-CN" altLang="en-US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34690" y="3606800"/>
            <a:ext cx="5565775" cy="29711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40535" y="868680"/>
            <a:ext cx="929957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</a:t>
            </a:r>
            <a:r>
              <a:rPr lang="en-US" altLang="zh-CN"/>
              <a:t>Sci-Hub</a:t>
            </a:r>
            <a:r>
              <a:rPr lang="zh-CN" altLang="en-US"/>
              <a:t>的访问，个人也推荐和</a:t>
            </a:r>
            <a:r>
              <a:rPr lang="en-US" altLang="zh-CN"/>
              <a:t>Z-lib</a:t>
            </a:r>
            <a:r>
              <a:rPr lang="zh-CN" altLang="en-US"/>
              <a:t>一样，用</a:t>
            </a:r>
            <a:r>
              <a:rPr lang="en-US" altLang="zh-CN"/>
              <a:t>Wikipedia</a:t>
            </a:r>
            <a:r>
              <a:rPr lang="zh-CN" altLang="en-US"/>
              <a:t>获取最新</a:t>
            </a:r>
            <a:r>
              <a:rPr lang="en-US" altLang="zh-CN"/>
              <a:t>url</a:t>
            </a:r>
            <a:r>
              <a:rPr lang="zh-CN" altLang="en-US"/>
              <a:t>，避免各个平台上搜网址搜到过期的或者</a:t>
            </a:r>
            <a:r>
              <a:rPr lang="zh-CN" altLang="en-US"/>
              <a:t>假的。似乎百度直接搜</a:t>
            </a:r>
            <a:r>
              <a:rPr lang="en-US" altLang="zh-CN"/>
              <a:t>”SCI-HUB”</a:t>
            </a:r>
            <a:r>
              <a:rPr lang="zh-CN" altLang="en-US"/>
              <a:t>会有一个资源整合平台，也能</a:t>
            </a:r>
            <a:r>
              <a:rPr lang="zh-CN" altLang="en-US"/>
              <a:t>凑活用。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Wiki</a:t>
            </a:r>
            <a:r>
              <a:rPr lang="zh-CN" altLang="en-US"/>
              <a:t>：https://zh.wikipedia.org/wiki/Sci-Hub</a:t>
            </a:r>
            <a:endParaRPr lang="zh-CN" altLang="en-US"/>
          </a:p>
          <a:p>
            <a:r>
              <a:rPr lang="zh-CN" altLang="en-US"/>
              <a:t>当前可用</a:t>
            </a:r>
            <a:r>
              <a:rPr lang="en-US" altLang="zh-CN"/>
              <a:t>url</a:t>
            </a:r>
            <a:r>
              <a:rPr lang="zh-CN" altLang="en-US"/>
              <a:t>：https://sci-hub.ru/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使用中需要注意的是：</a:t>
            </a:r>
            <a:endParaRPr lang="zh-CN" altLang="en-US"/>
          </a:p>
          <a:p>
            <a:pPr indent="457200"/>
            <a:r>
              <a:rPr lang="en-US" altLang="zh-CN"/>
              <a:t>1. SCI-HUB</a:t>
            </a:r>
            <a:r>
              <a:rPr lang="zh-CN" altLang="en-US"/>
              <a:t>上的文章都是个人上传的，比较新的文章不一定能</a:t>
            </a:r>
            <a:r>
              <a:rPr lang="zh-CN" altLang="en-US"/>
              <a:t>搜到</a:t>
            </a:r>
            <a:endParaRPr lang="zh-CN" altLang="en-US"/>
          </a:p>
          <a:p>
            <a:pPr indent="457200"/>
            <a:r>
              <a:rPr lang="en-US" altLang="zh-CN"/>
              <a:t>2. </a:t>
            </a:r>
            <a:r>
              <a:rPr lang="zh-CN" altLang="en-US"/>
              <a:t>搜索时可以分别尝试文章的DOI（Digital Object Unique Identifier）和文章的标题，不知为何有时只有其中之一能检索到</a:t>
            </a:r>
            <a:r>
              <a:rPr lang="zh-CN" altLang="en-US"/>
              <a:t>对应文章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40360" y="1557655"/>
            <a:ext cx="1135443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914400" lvl="2" indent="457200"/>
            <a:r>
              <a:rPr lang="en-US" altLang="zh-CN"/>
              <a:t>Github</a:t>
            </a:r>
            <a:r>
              <a:rPr lang="zh-CN" altLang="en-US"/>
              <a:t>的仓库里可以说什么都有，如果你想找一个东西但是哪里搜都搜不到，不妨试试</a:t>
            </a:r>
            <a:r>
              <a:rPr lang="en-US" altLang="zh-CN"/>
              <a:t>Github</a:t>
            </a:r>
            <a:r>
              <a:rPr lang="zh-CN" altLang="en-US"/>
              <a:t>上有没有你想要的东西（</a:t>
            </a:r>
            <a:r>
              <a:rPr lang="zh-CN" altLang="en-US"/>
              <a:t>尤其软件资源</a:t>
            </a:r>
            <a:r>
              <a:rPr lang="zh-CN" altLang="en-US"/>
              <a:t>）</a:t>
            </a:r>
            <a:endParaRPr lang="zh-CN" altLang="en-US"/>
          </a:p>
          <a:p>
            <a:pPr marL="914400" lvl="2" indent="457200"/>
            <a:endParaRPr lang="zh-CN" altLang="en-US"/>
          </a:p>
          <a:p>
            <a:pPr marL="914400" lvl="2" indent="457200"/>
            <a:r>
              <a:rPr lang="zh-CN" altLang="en-US"/>
              <a:t>这里只引入一个由前人留给我们的仓库，</a:t>
            </a:r>
            <a:r>
              <a:rPr lang="en-US" altLang="zh-CN"/>
              <a:t>“</a:t>
            </a:r>
            <a:r>
              <a:rPr lang="zh-CN" altLang="en-US"/>
              <a:t>北京林业大学信息学院课程攻略</a:t>
            </a:r>
            <a:r>
              <a:rPr lang="en-US" altLang="zh-CN"/>
              <a:t>”</a:t>
            </a:r>
            <a:r>
              <a:rPr lang="zh-CN" altLang="en-US"/>
              <a:t>，有不少学长学姐在其中留下了他们的学习痕迹，许多内容很有用，但可能比较过时，明显近几年没什么人维护了，大家可以看看，条件允许的情况下也可以参与到资源的共享中</a:t>
            </a:r>
            <a:endParaRPr lang="zh-CN" altLang="en-US"/>
          </a:p>
          <a:p>
            <a:pPr marL="914400" lvl="2" indent="457200"/>
            <a:endParaRPr lang="zh-CN" altLang="en-US"/>
          </a:p>
          <a:p>
            <a:pPr marL="914400" lvl="2" indent="457200"/>
            <a:r>
              <a:rPr lang="zh-CN" altLang="en-US"/>
              <a:t>仓库</a:t>
            </a:r>
            <a:r>
              <a:rPr lang="en-US" altLang="zh-CN"/>
              <a:t>url</a:t>
            </a:r>
            <a:r>
              <a:rPr lang="zh-CN" altLang="en-US"/>
              <a:t>：https://github.com/bljx/BFU-leaf</a:t>
            </a:r>
            <a:endParaRPr lang="zh-CN" altLang="en-US"/>
          </a:p>
          <a:p>
            <a:pPr marL="914400" lvl="2" indent="457200"/>
            <a:endParaRPr lang="zh-CN" altLang="en-US"/>
          </a:p>
          <a:p>
            <a:pPr marL="914400" lvl="2" indent="457200"/>
            <a:endParaRPr lang="zh-CN" altLang="en-US"/>
          </a:p>
          <a:p>
            <a:pPr marL="914400" lvl="2" indent="457200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88870" y="465455"/>
            <a:ext cx="78143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4800" b="1">
                <a:sym typeface="+mn-ea"/>
              </a:rPr>
              <a:t>G</a:t>
            </a:r>
            <a:r>
              <a:rPr lang="en-US" altLang="zh-CN" sz="4800" b="1">
                <a:sym typeface="+mn-ea"/>
              </a:rPr>
              <a:t>ithub</a:t>
            </a:r>
            <a:endParaRPr lang="en-US" altLang="zh-CN" sz="4800" b="1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879475" y="4145280"/>
            <a:ext cx="115290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914400" lvl="2" indent="457200"/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98495" y="3967480"/>
            <a:ext cx="5637530" cy="30092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40360" y="1557655"/>
            <a:ext cx="1135443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914400" lvl="2" indent="457200"/>
            <a:r>
              <a:rPr lang="zh-CN" altLang="en-US"/>
              <a:t>我们可以免费申请</a:t>
            </a:r>
            <a:r>
              <a:rPr lang="en-US" altLang="zh-CN"/>
              <a:t>WPS</a:t>
            </a:r>
            <a:r>
              <a:rPr lang="zh-CN" altLang="en-US"/>
              <a:t>北京林业大学的企业会员，会员权限和正常的超级会员基本一致，满足日常所需。但这个资源数量有限，申请时不一定有余量（但似乎没太多人用，我没遇到过申请不上的），每次申请有效期</a:t>
            </a:r>
            <a:r>
              <a:rPr lang="en-US" altLang="zh-CN"/>
              <a:t>1</a:t>
            </a:r>
            <a:r>
              <a:rPr lang="zh-CN" altLang="en-US"/>
              <a:t>个月，到期</a:t>
            </a:r>
            <a:r>
              <a:rPr lang="zh-CN" altLang="en-US"/>
              <a:t>回收</a:t>
            </a:r>
            <a:endParaRPr lang="zh-CN" altLang="en-US"/>
          </a:p>
          <a:p>
            <a:pPr marL="914400" lvl="2" indent="457200"/>
            <a:endParaRPr lang="zh-CN" altLang="en-US"/>
          </a:p>
          <a:p>
            <a:pPr marL="914400" lvl="2" indent="457200"/>
            <a:r>
              <a:rPr lang="zh-CN" altLang="en-US"/>
              <a:t>可以按如下流程进入申请</a:t>
            </a:r>
            <a:r>
              <a:rPr lang="zh-CN" altLang="en-US"/>
              <a:t>界面：</a:t>
            </a:r>
            <a:endParaRPr lang="zh-CN" altLang="en-US"/>
          </a:p>
          <a:p>
            <a:pPr marL="1371600" lvl="3" indent="457200"/>
            <a:r>
              <a:rPr lang="zh-CN" altLang="en-US"/>
              <a:t>企业微信</a:t>
            </a:r>
            <a:r>
              <a:rPr lang="en-US" altLang="zh-CN"/>
              <a:t>----</a:t>
            </a:r>
            <a:r>
              <a:rPr lang="zh-CN" altLang="en-US"/>
              <a:t>工作台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r>
              <a:rPr lang="en-US" altLang="zh-CN"/>
              <a:t>e</a:t>
            </a:r>
            <a:r>
              <a:rPr lang="zh-CN" altLang="en-US"/>
              <a:t>办</a:t>
            </a:r>
            <a:r>
              <a:rPr lang="en-US" altLang="zh-CN"/>
              <a:t>--</a:t>
            </a:r>
            <a:r>
              <a:rPr lang="zh-CN" altLang="en-US"/>
              <a:t>搜索</a:t>
            </a:r>
            <a:r>
              <a:rPr lang="en-US" altLang="zh-CN"/>
              <a:t>“WPS”----</a:t>
            </a:r>
            <a:r>
              <a:rPr lang="zh-CN" altLang="en-US"/>
              <a:t>选择</a:t>
            </a:r>
            <a:r>
              <a:rPr lang="en-US" altLang="zh-CN"/>
              <a:t>“WPS</a:t>
            </a:r>
            <a:r>
              <a:rPr lang="zh-CN" altLang="en-US"/>
              <a:t>会员申请</a:t>
            </a:r>
            <a:r>
              <a:rPr lang="en-US" altLang="zh-CN"/>
              <a:t>”</a:t>
            </a:r>
            <a:endParaRPr lang="en-US" altLang="zh-CN"/>
          </a:p>
          <a:p>
            <a:pPr marL="1371600" lvl="3" indent="457200"/>
            <a:endParaRPr lang="en-US" altLang="zh-CN"/>
          </a:p>
          <a:p>
            <a:pPr marL="1371600" lvl="3" indent="457200"/>
            <a:r>
              <a:rPr lang="zh-CN" altLang="en-US"/>
              <a:t>注意申请时一定要填写一个</a:t>
            </a:r>
            <a:r>
              <a:rPr lang="zh-CN" altLang="en-US">
                <a:solidFill>
                  <a:srgbClr val="FF0000"/>
                </a:solidFill>
              </a:rPr>
              <a:t>正确的邮箱</a:t>
            </a:r>
            <a:r>
              <a:rPr lang="zh-CN" altLang="en-US"/>
              <a:t>，申请后会把加入北林企业会员的链接直接发到这个邮箱里，应该只有通过该链接才能激活，填错了收不到</a:t>
            </a:r>
            <a:r>
              <a:rPr lang="zh-CN" altLang="en-US"/>
              <a:t>链接，就得等</a:t>
            </a:r>
            <a:r>
              <a:rPr lang="en-US" altLang="zh-CN"/>
              <a:t>1</a:t>
            </a:r>
            <a:r>
              <a:rPr lang="zh-CN" altLang="en-US"/>
              <a:t>个月过期之后才能再次</a:t>
            </a:r>
            <a:r>
              <a:rPr lang="zh-CN" altLang="en-US"/>
              <a:t>申请</a:t>
            </a:r>
            <a:endParaRPr lang="zh-CN" altLang="en-US"/>
          </a:p>
          <a:p>
            <a:pPr marL="1371600" lvl="3" indent="457200"/>
            <a:endParaRPr lang="zh-CN" altLang="en-US"/>
          </a:p>
          <a:p>
            <a:pPr marL="1371600" lvl="3" indent="457200"/>
            <a:r>
              <a:rPr lang="zh-CN" altLang="en-US"/>
              <a:t>另外，该会员相当于一个新建一个存活</a:t>
            </a:r>
            <a:r>
              <a:rPr lang="en-US" altLang="zh-CN"/>
              <a:t>1</a:t>
            </a:r>
            <a:r>
              <a:rPr lang="zh-CN" altLang="en-US"/>
              <a:t>个月的独立账号，到期收回之后有关的云文档等数据都会被</a:t>
            </a:r>
            <a:r>
              <a:rPr lang="zh-CN" altLang="en-US"/>
              <a:t>清空</a:t>
            </a:r>
            <a:endParaRPr lang="zh-CN" altLang="en-US"/>
          </a:p>
          <a:p>
            <a:pPr marL="914400" lvl="2" indent="457200"/>
            <a:endParaRPr lang="zh-CN" altLang="en-US"/>
          </a:p>
          <a:p>
            <a:pPr marL="914400" lvl="2" indent="457200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88870" y="465455"/>
            <a:ext cx="78143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4800" b="1">
                <a:sym typeface="+mn-ea"/>
              </a:rPr>
              <a:t>WPS</a:t>
            </a:r>
            <a:r>
              <a:rPr lang="zh-CN" altLang="en-US" sz="4800" b="1">
                <a:sym typeface="+mn-ea"/>
              </a:rPr>
              <a:t>会员</a:t>
            </a:r>
            <a:endParaRPr lang="zh-CN" altLang="en-US" sz="4800" b="1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575945" y="4145280"/>
            <a:ext cx="115290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914400" lvl="2" indent="457200"/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commondata" val="eyJoZGlkIjoiNzdjMjNkYTk2YjM0MGMyNDc3N2YxZmUwZjMyZmYzYjc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1544</Words>
  <Application>WPS 演示</Application>
  <PresentationFormat>宽屏</PresentationFormat>
  <Paragraphs>81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李十三</dc:creator>
  <cp:lastModifiedBy>TH1RT3EN</cp:lastModifiedBy>
  <cp:revision>4</cp:revision>
  <dcterms:created xsi:type="dcterms:W3CDTF">2023-08-09T12:44:00Z</dcterms:created>
  <dcterms:modified xsi:type="dcterms:W3CDTF">2025-02-15T12:23:54Z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2052-12.1.0.15374</vt:lpwstr>
  </property>
</Properties>
</file>