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61" r:id="rId5"/>
    <p:sldId id="259" r:id="rId6"/>
    <p:sldId id="260" r:id="rId7"/>
    <p:sldId id="258" r:id="rId8"/>
    <p:sldId id="263" r:id="rId9"/>
    <p:sldId id="264" r:id="rId10"/>
    <p:sldId id="265" r:id="rId11"/>
    <p:sldId id="266" r:id="rId12"/>
    <p:sldId id="274" r:id="rId13"/>
    <p:sldId id="275" r:id="rId14"/>
    <p:sldId id="272" r:id="rId15"/>
    <p:sldId id="273" r:id="rId17"/>
    <p:sldId id="267" r:id="rId18"/>
    <p:sldId id="268" r:id="rId19"/>
    <p:sldId id="269" r:id="rId20"/>
    <p:sldId id="270" r:id="rId21"/>
    <p:sldId id="262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49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1.xml"/><Relationship Id="rId4" Type="http://schemas.openxmlformats.org/officeDocument/2006/relationships/image" Target="../media/image3.png"/><Relationship Id="rId3" Type="http://schemas.openxmlformats.org/officeDocument/2006/relationships/tags" Target="../tags/tag20.xml"/><Relationship Id="rId2" Type="http://schemas.openxmlformats.org/officeDocument/2006/relationships/image" Target="../media/image1.png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image" Target="../media/image1.png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8.xml"/><Relationship Id="rId4" Type="http://schemas.openxmlformats.org/officeDocument/2006/relationships/image" Target="../media/image4.png"/><Relationship Id="rId3" Type="http://schemas.openxmlformats.org/officeDocument/2006/relationships/tags" Target="../tags/tag27.xml"/><Relationship Id="rId2" Type="http://schemas.openxmlformats.org/officeDocument/2006/relationships/image" Target="../media/image1.png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31.xml"/><Relationship Id="rId4" Type="http://schemas.openxmlformats.org/officeDocument/2006/relationships/image" Target="../media/image5.png"/><Relationship Id="rId3" Type="http://schemas.openxmlformats.org/officeDocument/2006/relationships/tags" Target="../tags/tag30.xml"/><Relationship Id="rId2" Type="http://schemas.openxmlformats.org/officeDocument/2006/relationships/image" Target="../media/image1.png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35.xml"/><Relationship Id="rId4" Type="http://schemas.openxmlformats.org/officeDocument/2006/relationships/image" Target="../media/image1.png"/><Relationship Id="rId3" Type="http://schemas.openxmlformats.org/officeDocument/2006/relationships/tags" Target="../tags/tag34.xml"/><Relationship Id="rId2" Type="http://schemas.openxmlformats.org/officeDocument/2006/relationships/image" Target="../media/image6.png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image" Target="../media/image7.png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image" Target="../media/image1.pn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43.xml"/><Relationship Id="rId1" Type="http://schemas.openxmlformats.org/officeDocument/2006/relationships/tags" Target="../tags/tag36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tags" Target="../tags/tag46.xml"/><Relationship Id="rId4" Type="http://schemas.openxmlformats.org/officeDocument/2006/relationships/image" Target="../media/image8.png"/><Relationship Id="rId3" Type="http://schemas.openxmlformats.org/officeDocument/2006/relationships/tags" Target="../tags/tag45.xml"/><Relationship Id="rId2" Type="http://schemas.openxmlformats.org/officeDocument/2006/relationships/image" Target="../media/image1.png"/><Relationship Id="rId1" Type="http://schemas.openxmlformats.org/officeDocument/2006/relationships/tags" Target="../tags/tag4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8.xml"/><Relationship Id="rId2" Type="http://schemas.openxmlformats.org/officeDocument/2006/relationships/image" Target="../media/image1.png"/><Relationship Id="rId1" Type="http://schemas.openxmlformats.org/officeDocument/2006/relationships/tags" Target="../tags/tag4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3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image" Target="../media/image1.png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381125" y="1175385"/>
            <a:ext cx="94297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1500" b="1"/>
              <a:t>计算机</a:t>
            </a:r>
            <a:r>
              <a:rPr lang="en-US" altLang="zh-CN" sz="11500" b="1"/>
              <a:t>232</a:t>
            </a:r>
            <a:endParaRPr lang="zh-CN" altLang="en-US" sz="11500" b="1"/>
          </a:p>
          <a:p>
            <a:pPr algn="ctr"/>
            <a:r>
              <a:rPr lang="en-US" altLang="zh-CN" sz="11500" b="1"/>
              <a:t>25</a:t>
            </a:r>
            <a:r>
              <a:rPr lang="zh-CN" altLang="en-US" sz="11500" b="1"/>
              <a:t>寒假班会</a:t>
            </a:r>
            <a:r>
              <a:rPr lang="en-US" altLang="zh-CN" sz="11500" b="1"/>
              <a:t>02</a:t>
            </a:r>
            <a:endParaRPr lang="en-US" altLang="zh-CN" sz="115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1320" y="389255"/>
            <a:ext cx="4541520" cy="1202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42840" y="269875"/>
            <a:ext cx="4064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/>
              <a:t>仓库</a:t>
            </a:r>
            <a:endParaRPr lang="zh-CN" altLang="en-US" sz="8000" b="1"/>
          </a:p>
        </p:txBody>
      </p:sp>
      <p:sp>
        <p:nvSpPr>
          <p:cNvPr id="4" name="文本框 3"/>
          <p:cNvSpPr txBox="1"/>
          <p:nvPr/>
        </p:nvSpPr>
        <p:spPr>
          <a:xfrm>
            <a:off x="1270000" y="1729105"/>
            <a:ext cx="10066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在一个仓库页面里</a:t>
            </a:r>
            <a:r>
              <a:rPr lang="en-US" altLang="zh-CN"/>
              <a:t>(</a:t>
            </a:r>
            <a:r>
              <a:rPr lang="zh-CN" altLang="en-US"/>
              <a:t>如下</a:t>
            </a:r>
            <a:r>
              <a:rPr lang="en-US" altLang="zh-CN"/>
              <a:t>)</a:t>
            </a:r>
            <a:r>
              <a:rPr lang="zh-CN" altLang="en-US"/>
              <a:t>，有这些部分可能需要先</a:t>
            </a:r>
            <a:r>
              <a:rPr lang="zh-CN" altLang="en-US"/>
              <a:t>粗糙介绍一下：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92095" y="2097405"/>
            <a:ext cx="8543925" cy="456057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2844165" y="2414270"/>
            <a:ext cx="4956175" cy="302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575" y="2879090"/>
            <a:ext cx="2367915" cy="2997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上面的导航条部分是</a:t>
            </a:r>
            <a:r>
              <a:rPr lang="en-US" altLang="zh-CN" sz="1400"/>
              <a:t>Github</a:t>
            </a:r>
            <a:r>
              <a:rPr lang="zh-CN" altLang="en-US" sz="1400"/>
              <a:t>仓库的</a:t>
            </a:r>
            <a:r>
              <a:rPr lang="zh-CN" altLang="en-US" sz="1400"/>
              <a:t>一些功能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注意其中的</a:t>
            </a:r>
            <a:r>
              <a:rPr lang="en-US" altLang="zh-CN" sz="1400"/>
              <a:t>Issues</a:t>
            </a:r>
            <a:r>
              <a:rPr lang="zh-CN" altLang="en-US" sz="1400"/>
              <a:t>一般类似一个留言板，用户可以在此处对在使用源码的</a:t>
            </a:r>
            <a:r>
              <a:rPr lang="zh-CN" altLang="en-US" sz="1400"/>
              <a:t>过程中遇到的问题进行讨论或</a:t>
            </a:r>
            <a:r>
              <a:rPr lang="zh-CN" altLang="en-US" sz="1400"/>
              <a:t>解答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其他部分一开始不太</a:t>
            </a:r>
            <a:r>
              <a:rPr lang="zh-CN" altLang="en-US" sz="1400"/>
              <a:t>用得到，这里</a:t>
            </a:r>
            <a:r>
              <a:rPr lang="zh-CN" altLang="en-US" sz="1400"/>
              <a:t>不展开</a:t>
            </a:r>
            <a:endParaRPr lang="zh-CN" altLang="en-US" sz="140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132965" y="2421255"/>
            <a:ext cx="711200" cy="4146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1320" y="389255"/>
            <a:ext cx="4541520" cy="1202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42840" y="269875"/>
            <a:ext cx="64928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/>
              <a:t>一些名词</a:t>
            </a:r>
            <a:r>
              <a:rPr lang="zh-CN" altLang="en-US" sz="3200" b="1"/>
              <a:t>（粗糙解释）</a:t>
            </a:r>
            <a:endParaRPr lang="zh-CN" altLang="en-US" sz="3200" b="1"/>
          </a:p>
        </p:txBody>
      </p:sp>
      <p:sp>
        <p:nvSpPr>
          <p:cNvPr id="6" name="文本框 5"/>
          <p:cNvSpPr txBox="1"/>
          <p:nvPr/>
        </p:nvSpPr>
        <p:spPr>
          <a:xfrm>
            <a:off x="685165" y="2052320"/>
            <a:ext cx="113760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</a:t>
            </a:r>
            <a:r>
              <a:rPr lang="zh-CN" altLang="en-US"/>
              <a:t>分支（Branch）</a:t>
            </a:r>
            <a:endParaRPr lang="zh-CN" altLang="en-US"/>
          </a:p>
          <a:p>
            <a:pPr indent="457200"/>
            <a:r>
              <a:rPr lang="zh-CN" altLang="en-US"/>
              <a:t>分支是在版本控制系统中创建的一个独立的代码线。它允许开发者从主代码线（通常是main或master分支）分离出自己的工作区，在不影响主线的情况下进行修改。就像树分叉了</a:t>
            </a:r>
            <a:endParaRPr lang="zh-CN" altLang="en-US"/>
          </a:p>
          <a:p>
            <a:pPr indent="457200"/>
            <a:endParaRPr lang="zh-CN" altLang="en-US"/>
          </a:p>
          <a:p>
            <a:pPr indent="457200"/>
            <a:endParaRPr lang="zh-CN" altLang="en-US"/>
          </a:p>
          <a:p>
            <a:pPr indent="457200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1320" y="3216275"/>
            <a:ext cx="1166050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en-US" altLang="zh-CN"/>
              <a:t> </a:t>
            </a:r>
            <a:r>
              <a:rPr lang="zh-CN" altLang="en-US"/>
              <a:t>提交（</a:t>
            </a:r>
            <a:r>
              <a:rPr lang="en-US" altLang="zh-CN"/>
              <a:t>Commit</a:t>
            </a:r>
            <a:r>
              <a:rPr lang="zh-CN" altLang="en-US"/>
              <a:t>）</a:t>
            </a:r>
            <a:endParaRPr lang="zh-CN" altLang="en-US"/>
          </a:p>
          <a:p>
            <a:pPr indent="457200"/>
            <a:r>
              <a:rPr lang="zh-CN" altLang="en-US"/>
              <a:t>指对项目文件的一组更改进行保存的过程。每次提交都像是给你的项目存一次档，记录了项目在特定时刻的状态，并且允许你在需要的时候回滚到之前的任何存档了</a:t>
            </a:r>
            <a:r>
              <a:rPr lang="zh-CN" altLang="en-US"/>
              <a:t>的版本。</a:t>
            </a:r>
            <a:endParaRPr lang="zh-CN" altLang="en-US"/>
          </a:p>
          <a:p>
            <a:pPr indent="457200"/>
            <a:endParaRPr lang="zh-CN" altLang="en-US"/>
          </a:p>
          <a:p>
            <a:pPr indent="457200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00685" y="4439285"/>
            <a:ext cx="1166050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en-US" altLang="zh-CN"/>
              <a:t> </a:t>
            </a:r>
            <a:r>
              <a:rPr lang="zh-CN" altLang="en-US"/>
              <a:t>拉取（</a:t>
            </a:r>
            <a:r>
              <a:rPr lang="en-US" altLang="zh-CN"/>
              <a:t>Pull</a:t>
            </a:r>
            <a:r>
              <a:rPr lang="zh-CN" altLang="en-US"/>
              <a:t>）</a:t>
            </a:r>
            <a:endParaRPr lang="zh-CN" altLang="en-US"/>
          </a:p>
          <a:p>
            <a:pPr indent="457200"/>
            <a:r>
              <a:rPr lang="zh-CN" altLang="en-US"/>
              <a:t>从</a:t>
            </a:r>
            <a:r>
              <a:rPr lang="en-US" altLang="zh-CN"/>
              <a:t>Github</a:t>
            </a:r>
            <a:r>
              <a:rPr lang="zh-CN" altLang="en-US"/>
              <a:t>远程仓库把代码下载</a:t>
            </a:r>
            <a:r>
              <a:rPr lang="zh-CN" altLang="en-US"/>
              <a:t>并合并到本地</a:t>
            </a:r>
            <a:r>
              <a:rPr lang="zh-CN" altLang="en-US"/>
              <a:t>仓库</a:t>
            </a:r>
            <a:endParaRPr lang="zh-CN" altLang="en-US"/>
          </a:p>
          <a:p>
            <a:pPr indent="457200"/>
            <a:endParaRPr lang="zh-CN" altLang="en-US"/>
          </a:p>
          <a:p>
            <a:pPr indent="457200"/>
            <a:endParaRPr lang="zh-CN" altLang="en-US"/>
          </a:p>
          <a:p>
            <a:pPr indent="457200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400685" y="5306695"/>
            <a:ext cx="116605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en-US" altLang="zh-CN"/>
              <a:t> </a:t>
            </a:r>
            <a:r>
              <a:rPr lang="zh-CN" altLang="en-US"/>
              <a:t>推送（</a:t>
            </a:r>
            <a:r>
              <a:rPr lang="en-US" altLang="zh-CN"/>
              <a:t>Push</a:t>
            </a:r>
            <a:r>
              <a:rPr lang="zh-CN" altLang="en-US"/>
              <a:t>）</a:t>
            </a:r>
            <a:endParaRPr lang="zh-CN" altLang="en-US"/>
          </a:p>
          <a:p>
            <a:pPr indent="457200"/>
            <a:r>
              <a:rPr lang="zh-CN" altLang="en-US"/>
              <a:t>把本地仓库的代码上传并合并到</a:t>
            </a:r>
            <a:r>
              <a:rPr lang="en-US" altLang="zh-CN"/>
              <a:t>Github</a:t>
            </a:r>
            <a:r>
              <a:rPr lang="zh-CN" altLang="en-US"/>
              <a:t>远程</a:t>
            </a:r>
            <a:r>
              <a:rPr lang="zh-CN" altLang="en-US"/>
              <a:t>仓库</a:t>
            </a:r>
            <a:endParaRPr lang="zh-CN" altLang="en-US"/>
          </a:p>
          <a:p>
            <a:pPr indent="457200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1320" y="389255"/>
            <a:ext cx="4541520" cy="1202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46320" y="483235"/>
            <a:ext cx="74180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一个大概的协作流程</a:t>
            </a:r>
            <a:endParaRPr lang="zh-CN" altLang="en-US" sz="6000" b="1"/>
          </a:p>
        </p:txBody>
      </p:sp>
      <p:sp>
        <p:nvSpPr>
          <p:cNvPr id="4" name="文本框 3"/>
          <p:cNvSpPr txBox="1"/>
          <p:nvPr/>
        </p:nvSpPr>
        <p:spPr>
          <a:xfrm>
            <a:off x="1188720" y="1826895"/>
            <a:ext cx="1011809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假设完成一个包括前端、后端、数据库三个部分的项目，可以按如下的流程粗糙的开展</a:t>
            </a:r>
            <a:r>
              <a:rPr lang="zh-CN" altLang="en-US"/>
              <a:t>工作：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团队新建一个仓库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在仓库里放好初始项目文件（主</a:t>
            </a:r>
            <a:r>
              <a:rPr lang="zh-CN" altLang="en-US"/>
              <a:t>分支）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团队成员从主分支上创建独立的功能分支，</a:t>
            </a:r>
            <a:r>
              <a:rPr lang="zh-CN" altLang="en-US"/>
              <a:t>接下来在新的分支</a:t>
            </a:r>
            <a:r>
              <a:rPr lang="zh-CN" altLang="en-US"/>
              <a:t>上分别完成自己的部分任务，</a:t>
            </a:r>
            <a:r>
              <a:rPr lang="zh-CN" altLang="en-US"/>
              <a:t>比如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前端开发者创建</a:t>
            </a:r>
            <a:r>
              <a:rPr lang="en-US" altLang="zh-CN"/>
              <a:t>A</a:t>
            </a:r>
            <a:r>
              <a:rPr lang="zh-CN" altLang="en-US"/>
              <a:t>分支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后端开发者创建</a:t>
            </a:r>
            <a:r>
              <a:rPr lang="en-US" altLang="zh-CN"/>
              <a:t>B</a:t>
            </a:r>
            <a:r>
              <a:rPr lang="zh-CN" altLang="en-US"/>
              <a:t>分支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数据库开发者创建</a:t>
            </a:r>
            <a:r>
              <a:rPr lang="en-US" altLang="zh-CN"/>
              <a:t>C</a:t>
            </a:r>
            <a:r>
              <a:rPr lang="zh-CN" altLang="en-US"/>
              <a:t>分支</a:t>
            </a:r>
            <a:endParaRPr lang="zh-CN" altLang="en-US"/>
          </a:p>
          <a:p>
            <a:pPr marL="628650" lvl="2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此时每个分支都在主分支的基础独立完成自己涉及功能，其他部分空白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每个开发者对自己的任务进行开发，过程中阶段性的</a:t>
            </a:r>
            <a:r>
              <a:rPr lang="en-US" altLang="zh-CN"/>
              <a:t>Commit</a:t>
            </a:r>
            <a:r>
              <a:rPr lang="zh-CN" altLang="en-US"/>
              <a:t>到自己的</a:t>
            </a:r>
            <a:r>
              <a:rPr lang="zh-CN" altLang="en-US"/>
              <a:t>分支</a:t>
            </a:r>
            <a:endParaRPr lang="zh-CN" alt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某个任务完成后，开发者发起</a:t>
            </a:r>
            <a:r>
              <a:rPr lang="en-US" altLang="zh-CN"/>
              <a:t>Pull Request</a:t>
            </a:r>
            <a:r>
              <a:rPr lang="zh-CN" altLang="en-US"/>
              <a:t>申请把自己的分支合并到主分支；比如</a:t>
            </a:r>
            <a:r>
              <a:rPr lang="en-US" altLang="zh-CN"/>
              <a:t>A</a:t>
            </a:r>
            <a:r>
              <a:rPr lang="zh-CN" altLang="en-US"/>
              <a:t>分支合并到主分支，过程就是保持两个</a:t>
            </a:r>
            <a:r>
              <a:rPr lang="zh-CN" altLang="en-US"/>
              <a:t>分支相同的内容不变，把</a:t>
            </a:r>
            <a:r>
              <a:rPr lang="en-US" altLang="zh-CN"/>
              <a:t>A</a:t>
            </a:r>
            <a:r>
              <a:rPr lang="zh-CN" altLang="en-US"/>
              <a:t>分支新增加的部分更新到</a:t>
            </a:r>
            <a:r>
              <a:rPr lang="zh-CN" altLang="en-US"/>
              <a:t>主分支；</a:t>
            </a:r>
            <a:endParaRPr lang="zh-CN" altLang="en-US"/>
          </a:p>
          <a:p>
            <a:pPr lvl="0" indent="457200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0000"/>
                </a:solidFill>
              </a:rPr>
              <a:t>但注意不是简单的覆盖，如果存在代码冲突需要手动解决</a:t>
            </a:r>
            <a:endParaRPr lang="zh-CN" altLang="en-US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重复上述过程直到达到</a:t>
            </a:r>
            <a:r>
              <a:rPr lang="zh-CN" altLang="en-US"/>
              <a:t>目的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1320" y="389255"/>
            <a:ext cx="4541520" cy="1202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42840" y="269875"/>
            <a:ext cx="64992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/>
              <a:t>下载</a:t>
            </a:r>
            <a:r>
              <a:rPr lang="zh-CN" altLang="en-US" sz="8000" b="1"/>
              <a:t>文件</a:t>
            </a:r>
            <a:endParaRPr lang="zh-CN" altLang="en-US" sz="8000" b="1"/>
          </a:p>
        </p:txBody>
      </p:sp>
      <p:sp>
        <p:nvSpPr>
          <p:cNvPr id="13" name="文本框 12"/>
          <p:cNvSpPr txBox="1"/>
          <p:nvPr/>
        </p:nvSpPr>
        <p:spPr>
          <a:xfrm>
            <a:off x="1081405" y="2286000"/>
            <a:ext cx="105302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下载文件分两个方式，一个是直接下载压缩包，一个是用</a:t>
            </a:r>
            <a:r>
              <a:rPr lang="en-US" altLang="zh-CN">
                <a:solidFill>
                  <a:srgbClr val="FF0000"/>
                </a:solidFill>
              </a:rPr>
              <a:t>git</a:t>
            </a:r>
            <a:r>
              <a:rPr lang="zh-CN" altLang="en-US">
                <a:solidFill>
                  <a:srgbClr val="FF0000"/>
                </a:solidFill>
              </a:rPr>
              <a:t>工具拉取（较为复杂），以入门为目的这里只介绍</a:t>
            </a:r>
            <a:r>
              <a:rPr lang="zh-CN" altLang="en-US">
                <a:solidFill>
                  <a:srgbClr val="FF0000"/>
                </a:solidFill>
              </a:rPr>
              <a:t>前者，</a:t>
            </a:r>
            <a:r>
              <a:rPr lang="en-US" altLang="zh-CN">
                <a:solidFill>
                  <a:srgbClr val="FF0000"/>
                </a:solidFill>
              </a:rPr>
              <a:t>git</a:t>
            </a:r>
            <a:r>
              <a:rPr lang="zh-CN" altLang="en-US">
                <a:solidFill>
                  <a:srgbClr val="FF0000"/>
                </a:solidFill>
              </a:rPr>
              <a:t>的安装、配置、使用会以教程链接的形式附在</a:t>
            </a:r>
            <a:r>
              <a:rPr lang="zh-CN" altLang="en-US">
                <a:solidFill>
                  <a:srgbClr val="FF0000"/>
                </a:solidFill>
              </a:rPr>
              <a:t>文末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在一般情况下，直接下载就足够了，可以单个文件下载，也可以整个仓库的源码整体下载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1320" y="3883660"/>
            <a:ext cx="5970270" cy="304482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3880485" y="6449695"/>
            <a:ext cx="1792605" cy="281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51040" y="477329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整体下载：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&lt;&gt;Code ---- Download ZIP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81100" y="1645285"/>
            <a:ext cx="106178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rgbClr val="00B0F0"/>
                </a:solidFill>
              </a:rPr>
              <a:t>在咱们的仓库https://github.com/TH1RT3EN-LI/BJFU-CST-232里有一个</a:t>
            </a:r>
            <a:r>
              <a:rPr lang="en-US" altLang="zh-CN" sz="2000" b="1">
                <a:solidFill>
                  <a:srgbClr val="00B0F0"/>
                </a:solidFill>
              </a:rPr>
              <a:t>”</a:t>
            </a:r>
            <a:r>
              <a:rPr lang="zh-CN" altLang="en-US" sz="2000" b="1">
                <a:solidFill>
                  <a:srgbClr val="00B0F0"/>
                </a:solidFill>
              </a:rPr>
              <a:t>测试文件夹</a:t>
            </a:r>
            <a:r>
              <a:rPr lang="en-US" altLang="zh-CN" sz="2000" b="1">
                <a:solidFill>
                  <a:srgbClr val="00B0F0"/>
                </a:solidFill>
              </a:rPr>
              <a:t>“</a:t>
            </a:r>
            <a:r>
              <a:rPr lang="zh-CN" altLang="en-US" sz="2000" b="1">
                <a:solidFill>
                  <a:srgbClr val="00B0F0"/>
                </a:solidFill>
              </a:rPr>
              <a:t>可以试试在里面进行包括但不限于接下来我提到的各种操作</a:t>
            </a:r>
            <a:endParaRPr lang="zh-CN" altLang="en-US" sz="2000" b="1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1320" y="389255"/>
            <a:ext cx="4541520" cy="1202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42840" y="269875"/>
            <a:ext cx="64992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/>
              <a:t>下载</a:t>
            </a:r>
            <a:r>
              <a:rPr lang="zh-CN" altLang="en-US" sz="8000" b="1"/>
              <a:t>文件</a:t>
            </a:r>
            <a:endParaRPr lang="zh-CN" altLang="en-US" sz="8000" b="1"/>
          </a:p>
        </p:txBody>
      </p:sp>
      <p:sp>
        <p:nvSpPr>
          <p:cNvPr id="5" name="文本框 4"/>
          <p:cNvSpPr txBox="1"/>
          <p:nvPr/>
        </p:nvSpPr>
        <p:spPr>
          <a:xfrm>
            <a:off x="1740535" y="4587875"/>
            <a:ext cx="8670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单个</a:t>
            </a:r>
            <a:r>
              <a:rPr lang="zh-CN" altLang="en-US"/>
              <a:t>文件下载：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先点到对应文件的路径，再点红框处的</a:t>
            </a:r>
            <a:r>
              <a:rPr lang="zh-CN" altLang="en-US"/>
              <a:t>下载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17575" y="1792605"/>
            <a:ext cx="10100310" cy="248793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10293350" y="3205480"/>
            <a:ext cx="276225" cy="22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1320" y="389255"/>
            <a:ext cx="4541520" cy="1202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42840" y="269875"/>
            <a:ext cx="64992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/>
              <a:t>拖拽上传</a:t>
            </a:r>
            <a:r>
              <a:rPr lang="zh-CN" altLang="en-US" sz="8000" b="1"/>
              <a:t>文件</a:t>
            </a:r>
            <a:endParaRPr lang="zh-CN" altLang="en-US" sz="8000" b="1"/>
          </a:p>
        </p:txBody>
      </p:sp>
      <p:sp>
        <p:nvSpPr>
          <p:cNvPr id="13" name="文本框 12"/>
          <p:cNvSpPr txBox="1"/>
          <p:nvPr/>
        </p:nvSpPr>
        <p:spPr>
          <a:xfrm>
            <a:off x="1081405" y="2286000"/>
            <a:ext cx="105302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上传文件分两个方式，一个是直接在线拖拽上传，一个是用</a:t>
            </a:r>
            <a:r>
              <a:rPr lang="en-US" altLang="zh-CN">
                <a:solidFill>
                  <a:srgbClr val="FF0000"/>
                </a:solidFill>
              </a:rPr>
              <a:t>git</a:t>
            </a:r>
            <a:r>
              <a:rPr lang="zh-CN" altLang="en-US">
                <a:solidFill>
                  <a:srgbClr val="FF0000"/>
                </a:solidFill>
              </a:rPr>
              <a:t>工具操作（较为复杂），以入门为目的这里只介绍拖拽上传的方式，</a:t>
            </a:r>
            <a:r>
              <a:rPr lang="en-US" altLang="zh-CN">
                <a:solidFill>
                  <a:srgbClr val="FF0000"/>
                </a:solidFill>
              </a:rPr>
              <a:t>git</a:t>
            </a:r>
            <a:r>
              <a:rPr lang="zh-CN" altLang="en-US">
                <a:solidFill>
                  <a:srgbClr val="FF0000"/>
                </a:solidFill>
              </a:rPr>
              <a:t>的安装、配置、使用会以教程链接的形式附在</a:t>
            </a:r>
            <a:r>
              <a:rPr lang="zh-CN" altLang="en-US">
                <a:solidFill>
                  <a:srgbClr val="FF0000"/>
                </a:solidFill>
              </a:rPr>
              <a:t>文末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拖拽上传操作无代码，很方便；不便主要在于：</a:t>
            </a: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不能直接上传大文件（指大于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100MB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），大文件需要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git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（比如我传的几本电子书）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在结构复杂的项目中不灵活，不便于进行版本管理等重要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操作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342900" indent="-342900">
              <a:buAutoNum type="arabicPeriod"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当然，在简单场景中，比如交个作业，或者给已经写完的小项目存个档，直接拖进去很简单，也足够用了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下面简单走一遍拖拽上传的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流程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/>
            <a:endParaRPr lang="zh-CN" altLang="en-US">
              <a:solidFill>
                <a:schemeClr val="tx1"/>
              </a:solidFill>
              <a:sym typeface="+mn-ea"/>
            </a:endParaRPr>
          </a:p>
          <a:p>
            <a:pPr indent="457200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385" y="2011680"/>
            <a:ext cx="8358505" cy="44615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1320" y="389255"/>
            <a:ext cx="4541520" cy="1202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42840" y="269875"/>
            <a:ext cx="64992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/>
              <a:t>拖拽上传</a:t>
            </a:r>
            <a:r>
              <a:rPr lang="zh-CN" altLang="en-US" sz="8000" b="1"/>
              <a:t>文件</a:t>
            </a:r>
            <a:endParaRPr lang="zh-CN" altLang="en-US" sz="8000" b="1"/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4775835" y="3429000"/>
            <a:ext cx="741680" cy="22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680450" y="2143760"/>
            <a:ext cx="3368040" cy="2697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红框位置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</a:t>
            </a:r>
            <a:r>
              <a:rPr lang="en-US" altLang="zh-CN"/>
              <a:t>dd file -- -- Upload file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注意这一步可以选择路径，当前直接在根目录</a:t>
            </a:r>
            <a:r>
              <a:rPr lang="en-US" altLang="zh-CN"/>
              <a:t>Add file</a:t>
            </a:r>
            <a:r>
              <a:rPr lang="zh-CN" altLang="en-US"/>
              <a:t>就会上传到根目录；如果像点文件夹一样点开</a:t>
            </a:r>
            <a:r>
              <a:rPr lang="en-US" altLang="zh-CN"/>
              <a:t>“2025</a:t>
            </a:r>
            <a:r>
              <a:rPr lang="zh-CN" altLang="en-US"/>
              <a:t>寒假班会记录</a:t>
            </a:r>
            <a:r>
              <a:rPr lang="en-US" altLang="zh-CN"/>
              <a:t>”</a:t>
            </a:r>
            <a:r>
              <a:rPr lang="zh-CN" altLang="en-US"/>
              <a:t>，就会上传到</a:t>
            </a:r>
            <a:r>
              <a:rPr lang="en-US" altLang="zh-CN"/>
              <a:t>“</a:t>
            </a:r>
            <a:r>
              <a:rPr lang="en-US" altLang="zh-CN">
                <a:sym typeface="+mn-ea"/>
              </a:rPr>
              <a:t>2025</a:t>
            </a:r>
            <a:r>
              <a:rPr lang="zh-CN" altLang="en-US">
                <a:sym typeface="+mn-ea"/>
              </a:rPr>
              <a:t>寒假班会记录</a:t>
            </a:r>
            <a:r>
              <a:rPr lang="en-US" altLang="zh-CN"/>
              <a:t>”</a:t>
            </a:r>
            <a:r>
              <a:rPr lang="zh-CN" altLang="en-US"/>
              <a:t>路径下，</a:t>
            </a:r>
            <a:r>
              <a:rPr lang="zh-CN" altLang="en-US"/>
              <a:t>以此类推；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1320" y="389255"/>
            <a:ext cx="4541520" cy="1202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42840" y="269875"/>
            <a:ext cx="64992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/>
              <a:t>拖拽上传</a:t>
            </a:r>
            <a:r>
              <a:rPr lang="zh-CN" altLang="en-US" sz="8000" b="1"/>
              <a:t>文件</a:t>
            </a:r>
            <a:endParaRPr lang="zh-CN" altLang="en-US" sz="8000" b="1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4775835" y="3429000"/>
            <a:ext cx="741680" cy="22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680450" y="2143760"/>
            <a:ext cx="3368040" cy="2697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01320" y="1846580"/>
            <a:ext cx="8210550" cy="4382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50325" y="40868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比如这里我上传了一个</a:t>
            </a:r>
            <a:r>
              <a:rPr lang="en-US" altLang="zh-CN"/>
              <a:t>ppt</a:t>
            </a:r>
            <a:endParaRPr lang="en-US" altLang="zh-CN"/>
          </a:p>
        </p:txBody>
      </p:sp>
      <p:sp>
        <p:nvSpPr>
          <p:cNvPr id="6" name="右箭头 5"/>
          <p:cNvSpPr/>
          <p:nvPr/>
        </p:nvSpPr>
        <p:spPr>
          <a:xfrm>
            <a:off x="2964815" y="4220845"/>
            <a:ext cx="5858510" cy="76200"/>
          </a:xfrm>
          <a:prstGeom prst="rightArrow">
            <a:avLst>
              <a:gd name="adj1" fmla="val 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>
            <p:custDataLst>
              <p:tags r:id="rId6"/>
            </p:custDataLst>
          </p:nvPr>
        </p:nvSpPr>
        <p:spPr>
          <a:xfrm>
            <a:off x="3721100" y="4765040"/>
            <a:ext cx="5221605" cy="76200"/>
          </a:xfrm>
          <a:prstGeom prst="rightArrow">
            <a:avLst>
              <a:gd name="adj1" fmla="val 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>
            <p:custDataLst>
              <p:tags r:id="rId7"/>
            </p:custDataLst>
          </p:nvPr>
        </p:nvSpPr>
        <p:spPr>
          <a:xfrm>
            <a:off x="3091815" y="4970145"/>
            <a:ext cx="5858510" cy="76200"/>
          </a:xfrm>
          <a:prstGeom prst="rightArrow">
            <a:avLst>
              <a:gd name="adj1" fmla="val 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8950325" y="4765040"/>
            <a:ext cx="3176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提交的时候应该做好有关的说明，方便管理</a:t>
            </a:r>
            <a:r>
              <a:rPr lang="zh-CN" altLang="en-US"/>
              <a:t>查看</a:t>
            </a:r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8872220" y="5460365"/>
            <a:ext cx="31762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可以简单的对分支进行管理，这里不存在这个需求，没有该</a:t>
            </a:r>
            <a:r>
              <a:rPr lang="zh-CN" altLang="en-US"/>
              <a:t>动</a:t>
            </a:r>
            <a:endParaRPr lang="zh-CN" altLang="en-US"/>
          </a:p>
        </p:txBody>
      </p:sp>
      <p:sp>
        <p:nvSpPr>
          <p:cNvPr id="15" name="右箭头 14"/>
          <p:cNvSpPr/>
          <p:nvPr>
            <p:custDataLst>
              <p:tags r:id="rId10"/>
            </p:custDataLst>
          </p:nvPr>
        </p:nvSpPr>
        <p:spPr>
          <a:xfrm>
            <a:off x="5015865" y="5561330"/>
            <a:ext cx="3807460" cy="76200"/>
          </a:xfrm>
          <a:prstGeom prst="rightArrow">
            <a:avLst>
              <a:gd name="adj1" fmla="val 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1320" y="389255"/>
            <a:ext cx="4541520" cy="1202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42840" y="269875"/>
            <a:ext cx="64992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/>
              <a:t>拖拽上传</a:t>
            </a:r>
            <a:r>
              <a:rPr lang="zh-CN" altLang="en-US" sz="8000" b="1"/>
              <a:t>文件</a:t>
            </a:r>
            <a:endParaRPr lang="zh-CN" altLang="en-US" sz="8000" b="1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9225" y="1678940"/>
            <a:ext cx="8667750" cy="10858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01320" y="4600575"/>
            <a:ext cx="78479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提交之后，</a:t>
            </a:r>
            <a:r>
              <a:rPr lang="en-US" altLang="zh-CN"/>
              <a:t>commit</a:t>
            </a:r>
            <a:r>
              <a:rPr lang="zh-CN" altLang="en-US"/>
              <a:t>时说明的内容会实时更新为最新的一次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比如</a:t>
            </a:r>
            <a:r>
              <a:rPr lang="zh-CN" altLang="en-US"/>
              <a:t>这里，就变成了我刚刚写的</a:t>
            </a:r>
            <a:r>
              <a:rPr lang="en-US" altLang="zh-CN"/>
              <a:t>“这里可以简单说明本次提交（Commit）的内容等”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可以体会，如果这句话有具体意义说明了我的更新内容，对所有人来说都很容易阅读</a:t>
            </a:r>
            <a:r>
              <a:rPr lang="zh-CN" altLang="en-US"/>
              <a:t>理解。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2560" y="2917825"/>
            <a:ext cx="8654415" cy="152971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525385" y="1858010"/>
            <a:ext cx="1325880" cy="555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006205" y="1858010"/>
            <a:ext cx="3123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这里可以看到历史的提交记录，更</a:t>
            </a:r>
            <a:r>
              <a:rPr lang="zh-CN" altLang="en-US"/>
              <a:t>详细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1320" y="389255"/>
            <a:ext cx="4541520" cy="1202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4905" y="1800860"/>
            <a:ext cx="1049528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本此至此结束，比较粗糙还请</a:t>
            </a:r>
            <a:r>
              <a:rPr lang="zh-CN" altLang="en-US" sz="2400" b="1"/>
              <a:t>见谅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/>
              <a:t>建议自己建一个仓库，或者直接在我的那个里面多尝试尝试各个功能，尤其是关于提交、新建分支</a:t>
            </a:r>
            <a:r>
              <a:rPr lang="zh-CN" altLang="en-US" sz="2400" b="1"/>
              <a:t>等</a:t>
            </a:r>
            <a:endParaRPr lang="zh-CN" altLang="en-US" sz="2400" b="1"/>
          </a:p>
          <a:p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/>
              <a:t>关于学生认证的部分会单独出一次，见下次或下</a:t>
            </a:r>
            <a:r>
              <a:rPr lang="zh-CN" altLang="en-US" sz="2400" b="1"/>
              <a:t>下次</a:t>
            </a:r>
            <a:endParaRPr lang="zh-CN" altLang="en-US" sz="2400" b="1"/>
          </a:p>
          <a:p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>
                <a:solidFill>
                  <a:srgbClr val="FF0000"/>
                </a:solidFill>
              </a:rPr>
              <a:t>下面的博客可以帮助你大致完成一次</a:t>
            </a:r>
            <a:r>
              <a:rPr lang="en-US" altLang="zh-CN" sz="2400" b="1">
                <a:solidFill>
                  <a:srgbClr val="FF0000"/>
                </a:solidFill>
              </a:rPr>
              <a:t>git</a:t>
            </a:r>
            <a:r>
              <a:rPr lang="zh-CN" altLang="en-US" sz="2400" b="1">
                <a:solidFill>
                  <a:srgbClr val="FF0000"/>
                </a:solidFill>
              </a:rPr>
              <a:t>工具的安装、使用，让你对版本管理有更好的认识，有需要的可以自行尝试</a:t>
            </a:r>
            <a:endParaRPr lang="zh-CN" altLang="en-US" sz="2400" b="1">
              <a:solidFill>
                <a:srgbClr val="FF0000"/>
              </a:solidFill>
            </a:endParaRPr>
          </a:p>
          <a:p>
            <a:r>
              <a:rPr lang="zh-CN" altLang="en-US" sz="2400" b="1">
                <a:solidFill>
                  <a:srgbClr val="FF0000"/>
                </a:solidFill>
              </a:rPr>
              <a:t>https://blog.csdn.net/qq_36667170/article/details/79085301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617085" y="269875"/>
            <a:ext cx="64992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/>
              <a:t>结束</a:t>
            </a:r>
            <a:endParaRPr lang="zh-CN" altLang="en-US" sz="8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1320" y="389255"/>
            <a:ext cx="4541520" cy="1202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2860" y="2102485"/>
            <a:ext cx="9993630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GitHub是一个在线软件源代码托管服务平台。大白话说，</a:t>
            </a:r>
            <a:r>
              <a:rPr lang="en-US" altLang="zh-CN" sz="2400" b="1"/>
              <a:t>Github</a:t>
            </a:r>
            <a:r>
              <a:rPr lang="zh-CN" altLang="en-US" sz="2400" b="1"/>
              <a:t>就是一个在线的文件夹，用户可以在其中存放各种源代码、文本等内容，同时</a:t>
            </a:r>
            <a:r>
              <a:rPr lang="en-US" altLang="zh-CN" sz="2400" b="1"/>
              <a:t>Github</a:t>
            </a:r>
            <a:r>
              <a:rPr lang="zh-CN" altLang="en-US" sz="2400" b="1"/>
              <a:t>会记录不同用户的操作（比如更新、删除文件），使团队协作高效、透明，同时会通过一些方式避免用户操作之间可能的冲突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/>
              <a:t>需要注意区分的</a:t>
            </a:r>
            <a:r>
              <a:rPr lang="zh-CN" altLang="en-US" sz="2400" b="1"/>
              <a:t>是，</a:t>
            </a:r>
            <a:r>
              <a:rPr lang="en-US" altLang="zh-CN" sz="2400" b="1"/>
              <a:t>Git</a:t>
            </a:r>
            <a:r>
              <a:rPr lang="zh-CN" altLang="en-US" sz="2400" b="1"/>
              <a:t>是一个独立的版本控制工具，</a:t>
            </a:r>
            <a:r>
              <a:rPr lang="en-US" altLang="zh-CN" sz="2400" b="1"/>
              <a:t>Github</a:t>
            </a:r>
            <a:r>
              <a:rPr lang="zh-CN" altLang="en-US" sz="2400" b="1"/>
              <a:t>命名取自</a:t>
            </a:r>
            <a:r>
              <a:rPr lang="en-US" altLang="zh-CN" sz="2400" b="1"/>
              <a:t>Git</a:t>
            </a:r>
            <a:r>
              <a:rPr lang="zh-CN" altLang="en-US" sz="2400" b="1"/>
              <a:t>，因为</a:t>
            </a:r>
            <a:r>
              <a:rPr lang="en-US" altLang="zh-CN" sz="2400" b="1"/>
              <a:t>Github</a:t>
            </a:r>
            <a:r>
              <a:rPr lang="zh-CN" altLang="en-US" sz="2400" b="1"/>
              <a:t>用</a:t>
            </a:r>
            <a:r>
              <a:rPr lang="en-US" altLang="zh-CN" sz="2400" b="1"/>
              <a:t>Git</a:t>
            </a:r>
            <a:r>
              <a:rPr lang="zh-CN" altLang="en-US" sz="2400" b="1"/>
              <a:t>作为其版本控制的重要</a:t>
            </a:r>
            <a:r>
              <a:rPr lang="zh-CN" altLang="en-US" sz="2400" b="1"/>
              <a:t>工具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/>
              <a:t>题外话，校园网可能对</a:t>
            </a:r>
            <a:r>
              <a:rPr lang="en-US" altLang="zh-CN" sz="2400" b="1"/>
              <a:t>Github</a:t>
            </a:r>
            <a:r>
              <a:rPr lang="zh-CN" altLang="en-US" sz="2400" b="1"/>
              <a:t>有一些优化，能更稳定的直连，校园网以外的场景就要自己适应</a:t>
            </a:r>
            <a:r>
              <a:rPr lang="zh-CN" altLang="en-US" sz="2400" b="1"/>
              <a:t>了</a:t>
            </a:r>
            <a:endParaRPr lang="zh-CN" altLang="en-US" sz="2400" b="1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503535" y="3429000"/>
            <a:ext cx="1701800" cy="654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1320" y="659765"/>
            <a:ext cx="4541520" cy="12026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980045" y="659765"/>
            <a:ext cx="3336925" cy="1282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11680" y="1926590"/>
            <a:ext cx="1322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zh-CN" altLang="en-US"/>
              <a:t>线平台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8987790" y="1926590"/>
            <a:ext cx="2089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本地工具（</a:t>
            </a:r>
            <a:r>
              <a:rPr lang="zh-CN" altLang="en-US"/>
              <a:t>软件）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767715" y="2468245"/>
            <a:ext cx="4064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提供了良好的</a:t>
            </a:r>
            <a:r>
              <a:rPr lang="en-US" altLang="zh-CN"/>
              <a:t>Web</a:t>
            </a:r>
            <a:r>
              <a:rPr lang="zh-CN" altLang="en-US"/>
              <a:t>界面，可视化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7616190" y="2549525"/>
            <a:ext cx="4488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主要用命令行进行</a:t>
            </a:r>
            <a:r>
              <a:rPr lang="zh-CN" altLang="en-US"/>
              <a:t>操作（类似</a:t>
            </a:r>
            <a:r>
              <a:rPr lang="en-US" altLang="zh-CN"/>
              <a:t>cmd</a:t>
            </a:r>
            <a:r>
              <a:rPr lang="zh-CN" altLang="en-US"/>
              <a:t>的</a:t>
            </a:r>
            <a:r>
              <a:rPr lang="zh-CN" altLang="en-US"/>
              <a:t>窗口）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767715" y="3009900"/>
            <a:ext cx="5125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在云端存储数据及在云端</a:t>
            </a:r>
            <a:r>
              <a:rPr lang="zh-CN" altLang="en-US"/>
              <a:t>对数据的操作</a:t>
            </a:r>
            <a:r>
              <a:rPr lang="zh-CN" altLang="en-US"/>
              <a:t>记录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7470140" y="3060700"/>
            <a:ext cx="463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在本地管理和追踪代码的修改历史，可</a:t>
            </a:r>
            <a:r>
              <a:rPr lang="zh-CN" altLang="en-US"/>
              <a:t>离线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46810" y="4247515"/>
            <a:ext cx="101701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总的来说，可用</a:t>
            </a:r>
            <a:r>
              <a:rPr lang="en-US" altLang="zh-CN" b="1"/>
              <a:t>git</a:t>
            </a:r>
            <a:r>
              <a:rPr lang="zh-CN" altLang="en-US" b="1"/>
              <a:t>把本地的代码推送到</a:t>
            </a:r>
            <a:r>
              <a:rPr lang="en-US" altLang="zh-CN" b="1"/>
              <a:t>Github</a:t>
            </a:r>
            <a:r>
              <a:rPr lang="zh-CN" altLang="en-US" b="1"/>
              <a:t>进行存储（托管），实现了更方便的</a:t>
            </a:r>
            <a:r>
              <a:rPr lang="zh-CN" altLang="en-US" b="1"/>
              <a:t>代码查看、协作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这里只会涉及简介绍和最基础的操作，</a:t>
            </a:r>
            <a:r>
              <a:rPr lang="en-US" altLang="zh-CN" b="1"/>
              <a:t>git</a:t>
            </a:r>
            <a:r>
              <a:rPr lang="zh-CN" altLang="en-US" b="1"/>
              <a:t>等更复杂的东西需要依</a:t>
            </a:r>
            <a:r>
              <a:rPr lang="zh-CN" altLang="en-US" b="1"/>
              <a:t>需求自学</a:t>
            </a:r>
            <a:endParaRPr lang="zh-C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1320" y="389255"/>
            <a:ext cx="4541520" cy="1202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2860" y="2102485"/>
            <a:ext cx="9993630" cy="3230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/>
              <a:t>仅从代码托管的角度来说，选择其实并不唯一，比如CSDN就做了一个GitCode，微信小程序也有自己的代码托管平台。</a:t>
            </a:r>
            <a:endParaRPr lang="zh-CN" altLang="en-US" sz="2400" b="1"/>
          </a:p>
          <a:p>
            <a:pPr algn="l">
              <a:buClrTx/>
              <a:buSzTx/>
              <a:buFontTx/>
            </a:pPr>
            <a:endParaRPr lang="zh-CN" altLang="en-US" sz="2400" b="1"/>
          </a:p>
          <a:p>
            <a:pPr algn="l">
              <a:buClrTx/>
              <a:buSzTx/>
              <a:buFontTx/>
            </a:pPr>
            <a:r>
              <a:rPr lang="zh-CN" altLang="en-US" sz="2400" b="1"/>
              <a:t>但个人认为它们的原理、功能、基本操作都是差不多的，但Github的地位尤其的领先且稳固，</a:t>
            </a:r>
            <a:r>
              <a:rPr lang="en-US" altLang="zh-CN" sz="2400" b="1"/>
              <a:t> </a:t>
            </a:r>
            <a:r>
              <a:rPr lang="zh-CN" altLang="en-US" sz="2400" b="1"/>
              <a:t>是全球最大的开源社区，用户量大，内容更丰富且质量更高，在现如今的情况下，直接针对性的了解</a:t>
            </a:r>
            <a:r>
              <a:rPr lang="en-US" altLang="zh-CN" sz="2400" b="1"/>
              <a:t>Github</a:t>
            </a:r>
            <a:r>
              <a:rPr lang="zh-CN" altLang="en-US" sz="2400" b="1"/>
              <a:t>就足够</a:t>
            </a:r>
            <a:r>
              <a:rPr lang="zh-CN" altLang="en-US" sz="2400" b="1"/>
              <a:t>了</a:t>
            </a:r>
            <a:endParaRPr lang="zh-CN" altLang="en-US" sz="2400" b="1"/>
          </a:p>
          <a:p>
            <a:pPr indent="457200" algn="l">
              <a:buClrTx/>
              <a:buSzTx/>
              <a:buFontTx/>
            </a:pPr>
            <a:endParaRPr lang="zh-CN" altLang="en-US" sz="2400" b="1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1320" y="389255"/>
            <a:ext cx="4541520" cy="1202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2860" y="2102485"/>
            <a:ext cx="999363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/>
              <a:t>那么</a:t>
            </a:r>
            <a:r>
              <a:rPr lang="zh-CN" altLang="en-US" sz="2400" b="1">
                <a:solidFill>
                  <a:srgbClr val="FF0000"/>
                </a:solidFill>
              </a:rPr>
              <a:t>为什么</a:t>
            </a:r>
            <a:r>
              <a:rPr lang="zh-CN" altLang="en-US" sz="2400" b="1"/>
              <a:t>我们要开始接触</a:t>
            </a:r>
            <a:r>
              <a:rPr lang="en-US" altLang="zh-CN" sz="2400" b="1"/>
              <a:t>Github</a:t>
            </a:r>
            <a:r>
              <a:rPr lang="zh-CN" altLang="en-US" sz="2400" b="1"/>
              <a:t>呢？</a:t>
            </a:r>
            <a:endParaRPr lang="zh-CN" altLang="en-US" sz="2400" b="1"/>
          </a:p>
          <a:p>
            <a:pPr indent="457200" algn="l">
              <a:buClrTx/>
              <a:buSzTx/>
              <a:buFontTx/>
            </a:pPr>
            <a:r>
              <a:rPr lang="en-US" altLang="zh-CN" sz="2400" b="1"/>
              <a:t>1. </a:t>
            </a:r>
            <a:r>
              <a:rPr lang="zh-CN" altLang="en-US" sz="2400" b="1"/>
              <a:t>近处来看，下学期的计网</a:t>
            </a:r>
            <a:r>
              <a:rPr lang="zh-CN" altLang="en-US" sz="2400" b="1"/>
              <a:t>可能会用这个交作业</a:t>
            </a:r>
            <a:endParaRPr lang="zh-CN" altLang="en-US" sz="2400" b="1"/>
          </a:p>
          <a:p>
            <a:pPr indent="457200" algn="l">
              <a:buClrTx/>
              <a:buSzTx/>
              <a:buFontTx/>
            </a:pPr>
            <a:r>
              <a:rPr lang="en-US" altLang="zh-CN" sz="2400" b="1"/>
              <a:t>2. </a:t>
            </a:r>
            <a:r>
              <a:rPr lang="zh-CN" altLang="en-US" sz="2400" b="1"/>
              <a:t>长期来看，吃计算机这碗饭吗，你迟早要用到</a:t>
            </a:r>
            <a:r>
              <a:rPr lang="en-US" altLang="zh-CN" sz="2400" b="1"/>
              <a:t>Github</a:t>
            </a:r>
            <a:r>
              <a:rPr lang="zh-CN" altLang="en-US" sz="2400" b="1"/>
              <a:t>，几乎是</a:t>
            </a:r>
            <a:r>
              <a:rPr lang="zh-CN" altLang="en-US" sz="2400" b="1"/>
              <a:t>必然</a:t>
            </a:r>
            <a:endParaRPr lang="zh-CN" altLang="en-US" sz="2400" b="1"/>
          </a:p>
          <a:p>
            <a:pPr indent="457200" algn="l">
              <a:buClrTx/>
              <a:buSzTx/>
              <a:buFontTx/>
            </a:pPr>
            <a:r>
              <a:rPr lang="en-US" altLang="zh-CN" sz="2400" b="1"/>
              <a:t>3. </a:t>
            </a:r>
            <a:r>
              <a:rPr lang="zh-CN" altLang="en-US" sz="2400" b="1"/>
              <a:t>一些同学会陆陆续续会开展自己感兴趣的项目，你们的项目里的许多包</a:t>
            </a:r>
            <a:r>
              <a:rPr lang="en-US" altLang="zh-CN" sz="2400" b="1"/>
              <a:t>/</a:t>
            </a:r>
            <a:r>
              <a:rPr lang="zh-CN" altLang="en-US" sz="2400" b="1"/>
              <a:t>库的源码和文档很可能在</a:t>
            </a:r>
            <a:r>
              <a:rPr lang="en-US" altLang="zh-CN" sz="2400" b="1"/>
              <a:t>Github</a:t>
            </a:r>
            <a:r>
              <a:rPr lang="zh-CN" altLang="en-US" sz="2400" b="1"/>
              <a:t>上开源，对一些小众且难以找到使用参考的东西，躲不开要看源码</a:t>
            </a:r>
            <a:r>
              <a:rPr lang="zh-CN" altLang="en-US" sz="2400" b="1"/>
              <a:t>理解</a:t>
            </a:r>
            <a:endParaRPr lang="zh-CN" altLang="en-US" sz="2400" b="1"/>
          </a:p>
          <a:p>
            <a:pPr indent="457200" algn="l">
              <a:buClrTx/>
              <a:buSzTx/>
              <a:buFontTx/>
            </a:pPr>
            <a:r>
              <a:rPr lang="en-US" altLang="zh-CN" sz="2400" b="1"/>
              <a:t>4. Github</a:t>
            </a:r>
            <a:r>
              <a:rPr lang="zh-CN" altLang="en-US" sz="2400" b="1"/>
              <a:t>里有许多很有用的资源，包括不限于学习资源、高质量源码等，极具参考价值（我在</a:t>
            </a:r>
            <a:r>
              <a:rPr lang="en-US" altLang="zh-CN" sz="2400" b="1"/>
              <a:t>“</a:t>
            </a:r>
            <a:r>
              <a:rPr lang="zh-CN" altLang="en-US" sz="2400" b="1"/>
              <a:t>可用资源整合</a:t>
            </a:r>
            <a:r>
              <a:rPr lang="en-US" altLang="zh-CN" sz="2400" b="1"/>
              <a:t>”</a:t>
            </a:r>
            <a:r>
              <a:rPr lang="zh-CN" altLang="en-US" sz="2400" b="1"/>
              <a:t>的部分引入</a:t>
            </a:r>
            <a:r>
              <a:rPr lang="zh-CN" altLang="en-US" sz="2400" b="1"/>
              <a:t>一个）</a:t>
            </a:r>
            <a:endParaRPr lang="zh-CN" altLang="en-US" sz="2400" b="1"/>
          </a:p>
          <a:p>
            <a:pPr indent="457200" algn="l">
              <a:buClrTx/>
              <a:buSzTx/>
              <a:buFontTx/>
            </a:pPr>
            <a:r>
              <a:rPr lang="en-US" altLang="zh-CN" sz="2400" b="1"/>
              <a:t>5. </a:t>
            </a:r>
            <a:r>
              <a:rPr lang="zh-CN" altLang="en-US" sz="2400" b="1"/>
              <a:t>理想情况下，你可以维护一个漂亮的、有质量的项目，在就业</a:t>
            </a:r>
            <a:r>
              <a:rPr lang="zh-CN" altLang="en-US" sz="2400" b="1"/>
              <a:t>时未尝不是加分项</a:t>
            </a:r>
            <a:r>
              <a:rPr lang="en-US" altLang="zh-CN" sz="2400" b="1"/>
              <a:t> </a:t>
            </a:r>
            <a:endParaRPr lang="zh-CN" altLang="en-US" sz="2400" b="1"/>
          </a:p>
          <a:p>
            <a:pPr indent="457200" algn="l">
              <a:buClrTx/>
              <a:buSzTx/>
              <a:buFontTx/>
            </a:pPr>
            <a:endParaRPr lang="zh-CN" altLang="en-US" sz="2400" b="1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1320" y="389255"/>
            <a:ext cx="4541520" cy="1202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24605" y="2579370"/>
            <a:ext cx="4064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/>
              <a:t>正文</a:t>
            </a:r>
            <a:endParaRPr lang="zh-CN" altLang="en-US" sz="80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1320" y="389255"/>
            <a:ext cx="4541520" cy="1202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42840" y="269875"/>
            <a:ext cx="4064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/>
              <a:t>注册</a:t>
            </a:r>
            <a:endParaRPr lang="zh-CN" altLang="en-US" sz="8000" b="1"/>
          </a:p>
        </p:txBody>
      </p:sp>
      <p:sp>
        <p:nvSpPr>
          <p:cNvPr id="4" name="文本框 3"/>
          <p:cNvSpPr txBox="1"/>
          <p:nvPr/>
        </p:nvSpPr>
        <p:spPr>
          <a:xfrm>
            <a:off x="1270000" y="2233930"/>
            <a:ext cx="100660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没有什么复杂的，在https://github.com/，</a:t>
            </a:r>
            <a:r>
              <a:rPr lang="en-US" altLang="zh-CN"/>
              <a:t>sign up</a:t>
            </a:r>
            <a:r>
              <a:rPr lang="zh-CN" altLang="en-US"/>
              <a:t>，根据流程一步步操作</a:t>
            </a:r>
            <a:r>
              <a:rPr lang="zh-CN" altLang="en-US"/>
              <a:t>就行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注册用的邮箱</a:t>
            </a:r>
            <a:r>
              <a:rPr lang="zh-CN" altLang="en-US" b="1"/>
              <a:t>没有限制</a:t>
            </a:r>
            <a:r>
              <a:rPr lang="zh-CN" altLang="en-US"/>
              <a:t>，后期可更换或绑定其他辅助邮箱，这里没有</a:t>
            </a:r>
            <a:r>
              <a:rPr lang="zh-CN" altLang="en-US"/>
              <a:t>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后面关于</a:t>
            </a:r>
            <a:r>
              <a:rPr lang="en-US" altLang="zh-CN"/>
              <a:t>Github Copilot</a:t>
            </a:r>
            <a:r>
              <a:rPr lang="zh-CN" altLang="en-US"/>
              <a:t>的部分会涉及绑定咱们的教育邮箱并完善部分个人信息，</a:t>
            </a:r>
            <a:r>
              <a:rPr lang="zh-CN" altLang="en-US"/>
              <a:t>我这里先不涉及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1320" y="389255"/>
            <a:ext cx="4541520" cy="1202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42840" y="269875"/>
            <a:ext cx="4064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/>
              <a:t>仓库</a:t>
            </a:r>
            <a:endParaRPr lang="zh-CN" altLang="en-US" sz="8000" b="1"/>
          </a:p>
        </p:txBody>
      </p:sp>
      <p:sp>
        <p:nvSpPr>
          <p:cNvPr id="4" name="文本框 3"/>
          <p:cNvSpPr txBox="1"/>
          <p:nvPr/>
        </p:nvSpPr>
        <p:spPr>
          <a:xfrm>
            <a:off x="1270000" y="2233930"/>
            <a:ext cx="100660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仓库（Repository，简称 Repo） 是用来存储代码、文档和其他项目文件的地方。它类似于一个文件夹或项目目录。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Github</a:t>
            </a:r>
            <a:r>
              <a:rPr lang="zh-CN" altLang="en-US"/>
              <a:t>上的仓库属于远程仓库，在线的。我们可以随意的在</a:t>
            </a:r>
            <a:r>
              <a:rPr lang="en-US" altLang="zh-CN"/>
              <a:t>Github</a:t>
            </a:r>
            <a:r>
              <a:rPr lang="zh-CN" altLang="en-US"/>
              <a:t>上创建新的仓库，就像新建文件夹一样，往里面放自己所需的内容。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仓库分私有和公有，有一定的容量限制；简单来说，公有仓库所有人都能直接访问其内容，私有的则</a:t>
            </a:r>
            <a:r>
              <a:rPr lang="zh-CN" altLang="en-US"/>
              <a:t>不行；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1320" y="389255"/>
            <a:ext cx="4541520" cy="1202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42840" y="269875"/>
            <a:ext cx="4064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/>
              <a:t>仓库</a:t>
            </a:r>
            <a:endParaRPr lang="zh-CN" altLang="en-US" sz="8000" b="1"/>
          </a:p>
        </p:txBody>
      </p:sp>
      <p:sp>
        <p:nvSpPr>
          <p:cNvPr id="4" name="文本框 3"/>
          <p:cNvSpPr txBox="1"/>
          <p:nvPr/>
        </p:nvSpPr>
        <p:spPr>
          <a:xfrm>
            <a:off x="1270000" y="1729105"/>
            <a:ext cx="10066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在一个仓库页面里</a:t>
            </a:r>
            <a:r>
              <a:rPr lang="en-US" altLang="zh-CN"/>
              <a:t>(</a:t>
            </a:r>
            <a:r>
              <a:rPr lang="zh-CN" altLang="en-US"/>
              <a:t>如下</a:t>
            </a:r>
            <a:r>
              <a:rPr lang="en-US" altLang="zh-CN"/>
              <a:t>)</a:t>
            </a:r>
            <a:r>
              <a:rPr lang="zh-CN" altLang="en-US"/>
              <a:t>，有这些部分可能需要先</a:t>
            </a:r>
            <a:r>
              <a:rPr lang="zh-CN" altLang="en-US"/>
              <a:t>粗糙介绍一下：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92095" y="2097405"/>
            <a:ext cx="8543925" cy="45605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457690" y="2716530"/>
            <a:ext cx="741680" cy="281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17255" y="1530350"/>
            <a:ext cx="36277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这个</a:t>
            </a:r>
            <a:r>
              <a:rPr lang="en-US" altLang="zh-CN" sz="1400"/>
              <a:t>Star</a:t>
            </a:r>
            <a:r>
              <a:rPr lang="zh-CN" altLang="en-US" sz="1400"/>
              <a:t>★是一个直观</a:t>
            </a:r>
            <a:r>
              <a:rPr lang="zh-CN" altLang="en-US" sz="1400"/>
              <a:t>地衡量仓库内容质量的指标，就像点赞一样，越多越有含金量</a:t>
            </a:r>
            <a:endParaRPr lang="zh-CN" altLang="en-US" sz="1400"/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3162935" y="3429000"/>
            <a:ext cx="4956175" cy="1222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1320" y="2879090"/>
            <a:ext cx="2367915" cy="2997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这部分是仓库的全部源码，和文件夹一样，点击就能看（部分格式可能不支持）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其中几乎每个仓库都会写一个“README.md”这是一种文档，通常位于软件项目的根目录中，用于向用户和开发者介绍项目的基本信息、功能、使用方法、安装步骤、贡献指南等内容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Github</a:t>
            </a:r>
            <a:r>
              <a:rPr lang="zh-CN" altLang="en-US" sz="1400"/>
              <a:t>里会直接在下方的区域展示</a:t>
            </a:r>
            <a:r>
              <a:rPr lang="en-US" altLang="zh-CN" sz="1400"/>
              <a:t>README.md</a:t>
            </a:r>
            <a:r>
              <a:rPr lang="zh-CN" altLang="en-US" sz="1400"/>
              <a:t>的</a:t>
            </a:r>
            <a:r>
              <a:rPr lang="zh-CN" altLang="en-US" sz="1400"/>
              <a:t>内容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.md为Markdown格式</a:t>
            </a:r>
            <a:endParaRPr lang="zh-CN" altLang="en-US" sz="140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577465" y="5850255"/>
            <a:ext cx="1421765" cy="3486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2533015" y="3035935"/>
            <a:ext cx="614680" cy="8439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9895840" y="2097405"/>
            <a:ext cx="229235" cy="6292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commondata" val="eyJoZGlkIjoiNzdjMjNkYTk2YjM0MGMyNDc3N2YxZmUwZjMyZmYzYjc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3121</Words>
  <Application>WPS 演示</Application>
  <PresentationFormat>宽屏</PresentationFormat>
  <Paragraphs>204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李十三</dc:creator>
  <cp:lastModifiedBy>TH1RT3EN</cp:lastModifiedBy>
  <cp:revision>5</cp:revision>
  <dcterms:created xsi:type="dcterms:W3CDTF">2023-08-09T12:44:00Z</dcterms:created>
  <dcterms:modified xsi:type="dcterms:W3CDTF">2025-02-15T15:13:01Z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2052-12.1.0.15374</vt:lpwstr>
  </property>
</Properties>
</file>