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1"/>
    <p:sldId id="272" r:id="rId12"/>
    <p:sldId id="273" r:id="rId13"/>
    <p:sldId id="259" r:id="rId14"/>
    <p:sldId id="260" r:id="rId15"/>
    <p:sldId id="261" r:id="rId16"/>
    <p:sldId id="262" r:id="rId17"/>
    <p:sldId id="26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baike.baidu.com/item/%E5%BC%80%E5%8F%91%E7%8E%AF%E5%A2%83/10119007?fromModule=lemma_inlin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81125" y="1175385"/>
            <a:ext cx="94297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1500" b="1"/>
              <a:t>计算机</a:t>
            </a:r>
            <a:r>
              <a:rPr lang="en-US" altLang="zh-CN" sz="11500" b="1"/>
              <a:t>232</a:t>
            </a:r>
            <a:endParaRPr lang="zh-CN" altLang="en-US" sz="11500" b="1"/>
          </a:p>
          <a:p>
            <a:pPr algn="ctr"/>
            <a:r>
              <a:rPr lang="en-US" altLang="zh-CN" sz="11500" b="1"/>
              <a:t>25</a:t>
            </a:r>
            <a:r>
              <a:rPr lang="zh-CN" altLang="en-US" sz="11500" b="1"/>
              <a:t>寒假班会</a:t>
            </a:r>
            <a:r>
              <a:rPr lang="en-US" altLang="zh-CN" sz="11500" b="1"/>
              <a:t>01</a:t>
            </a:r>
            <a:endParaRPr lang="en-US" altLang="zh-CN" sz="11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870" y="678815"/>
            <a:ext cx="115176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4800" b="1">
                <a:sym typeface="+mn-ea"/>
              </a:rPr>
              <a:t>4.还会包括zlib、sci-hub等我们方便获取的资源，毕竟下面可能很多同学会涉及大创或者其他科研项目，很多免费资源能帮我们省很多时间精力金钱，不用白不用，用好了好好建设祖国</a:t>
            </a: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36900" y="24041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教育邮箱的注册</a:t>
            </a:r>
            <a:endParaRPr lang="zh-CN" altLang="en-US" sz="48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教育邮箱的注册</a:t>
            </a:r>
            <a:endParaRPr lang="zh-CN" altLang="en-US" sz="4800" b="1">
              <a:sym typeface="+mn-ea"/>
            </a:endParaRPr>
          </a:p>
        </p:txBody>
      </p:sp>
      <p:pic>
        <p:nvPicPr>
          <p:cNvPr id="2" name="图片 1" descr="eb5cb083e077423203db9c667eddae2"/>
          <p:cNvPicPr>
            <a:picLocks noChangeAspect="1"/>
          </p:cNvPicPr>
          <p:nvPr/>
        </p:nvPicPr>
        <p:blipFill>
          <a:blip r:embed="rId1"/>
          <a:srcRect t="4101"/>
          <a:stretch>
            <a:fillRect/>
          </a:stretch>
        </p:blipFill>
        <p:spPr>
          <a:xfrm>
            <a:off x="1489075" y="882650"/>
            <a:ext cx="2291715" cy="5092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6000" y="6226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企业微信</a:t>
            </a:r>
            <a:r>
              <a:rPr lang="en-US" altLang="zh-CN"/>
              <a:t>----</a:t>
            </a:r>
            <a:r>
              <a:rPr lang="zh-CN" altLang="en-US"/>
              <a:t>工作台</a:t>
            </a:r>
            <a:r>
              <a:rPr lang="en-US" altLang="zh-CN"/>
              <a:t>----</a:t>
            </a:r>
            <a:r>
              <a:rPr lang="zh-CN" altLang="en-US"/>
              <a:t>事务</a:t>
            </a:r>
            <a:r>
              <a:rPr lang="en-US" altLang="zh-CN"/>
              <a:t>e</a:t>
            </a:r>
            <a:r>
              <a:rPr lang="zh-CN" altLang="en-US"/>
              <a:t>办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75225" y="2930525"/>
            <a:ext cx="2355850" cy="7302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8537963d2f6431b47040fa9d3c8622c"/>
          <p:cNvPicPr>
            <a:picLocks noChangeAspect="1"/>
          </p:cNvPicPr>
          <p:nvPr/>
        </p:nvPicPr>
        <p:blipFill>
          <a:blip r:embed="rId2"/>
          <a:srcRect t="5395"/>
          <a:stretch>
            <a:fillRect/>
          </a:stretch>
        </p:blipFill>
        <p:spPr>
          <a:xfrm>
            <a:off x="7972425" y="728345"/>
            <a:ext cx="2405380" cy="53447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000" y="6226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事务</a:t>
            </a:r>
            <a:r>
              <a:rPr lang="en-US" altLang="zh-CN"/>
              <a:t>e</a:t>
            </a:r>
            <a:r>
              <a:rPr lang="zh-CN" altLang="en-US"/>
              <a:t>办</a:t>
            </a:r>
            <a:r>
              <a:rPr lang="en-US" altLang="zh-CN"/>
              <a:t>-----</a:t>
            </a:r>
            <a:r>
              <a:rPr lang="zh-CN" altLang="en-US"/>
              <a:t>办事</a:t>
            </a:r>
            <a:r>
              <a:rPr lang="zh-CN" altLang="en-US"/>
              <a:t>大厅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教育邮箱的注册</a:t>
            </a:r>
            <a:endParaRPr lang="zh-CN" altLang="en-US" sz="4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8950" y="6181725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顶部</a:t>
            </a:r>
            <a:r>
              <a:rPr lang="zh-CN" altLang="en-US"/>
              <a:t>搜索栏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238625" y="2930525"/>
            <a:ext cx="768350" cy="7302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45600" y="6181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按流程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8" name="图片 7" descr="4ed449c77b91f056165514cf31c4a48"/>
          <p:cNvPicPr>
            <a:picLocks noChangeAspect="1"/>
          </p:cNvPicPr>
          <p:nvPr/>
        </p:nvPicPr>
        <p:blipFill>
          <a:blip r:embed="rId1"/>
          <a:srcRect t="4023"/>
          <a:stretch>
            <a:fillRect/>
          </a:stretch>
        </p:blipFill>
        <p:spPr>
          <a:xfrm>
            <a:off x="1428750" y="982345"/>
            <a:ext cx="2292985" cy="5095240"/>
          </a:xfrm>
          <a:prstGeom prst="rect">
            <a:avLst/>
          </a:prstGeom>
        </p:spPr>
      </p:pic>
      <p:pic>
        <p:nvPicPr>
          <p:cNvPr id="9" name="图片 8" descr="7069df5c4837fc6b3881e01b0709bbb"/>
          <p:cNvPicPr>
            <a:picLocks noChangeAspect="1"/>
          </p:cNvPicPr>
          <p:nvPr/>
        </p:nvPicPr>
        <p:blipFill>
          <a:blip r:embed="rId2"/>
          <a:srcRect t="5648"/>
          <a:stretch>
            <a:fillRect/>
          </a:stretch>
        </p:blipFill>
        <p:spPr>
          <a:xfrm>
            <a:off x="5168900" y="946785"/>
            <a:ext cx="2367280" cy="49644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57140" y="6181725"/>
            <a:ext cx="285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</a:t>
            </a:r>
            <a:r>
              <a:rPr lang="en-US" altLang="zh-CN"/>
              <a:t>“</a:t>
            </a:r>
            <a:r>
              <a:rPr lang="zh-CN" altLang="en-US"/>
              <a:t>邮箱</a:t>
            </a:r>
            <a:r>
              <a:rPr lang="en-US" altLang="zh-CN"/>
              <a:t>”-----</a:t>
            </a:r>
            <a:r>
              <a:rPr lang="zh-CN" altLang="en-US"/>
              <a:t>选邮箱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7623175" y="3006725"/>
            <a:ext cx="768350" cy="7302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82586e8765470aa1666daf886c3711b"/>
          <p:cNvPicPr>
            <a:picLocks noChangeAspect="1"/>
          </p:cNvPicPr>
          <p:nvPr/>
        </p:nvPicPr>
        <p:blipFill>
          <a:blip r:embed="rId3"/>
          <a:srcRect t="6083"/>
          <a:stretch>
            <a:fillRect/>
          </a:stretch>
        </p:blipFill>
        <p:spPr>
          <a:xfrm>
            <a:off x="8763000" y="946785"/>
            <a:ext cx="2402205" cy="5014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4800" b="1">
                <a:sym typeface="+mn-ea"/>
              </a:rPr>
              <a:t>教育邮箱的注册</a:t>
            </a:r>
            <a:endParaRPr lang="zh-CN" altLang="en-US" sz="4800" b="1">
              <a:sym typeface="+mn-ea"/>
            </a:endParaRPr>
          </a:p>
        </p:txBody>
      </p:sp>
      <p:pic>
        <p:nvPicPr>
          <p:cNvPr id="12" name="图片 11" descr="82586e8765470aa1666daf886c3711b"/>
          <p:cNvPicPr>
            <a:picLocks noChangeAspect="1"/>
          </p:cNvPicPr>
          <p:nvPr/>
        </p:nvPicPr>
        <p:blipFill>
          <a:blip r:embed="rId1"/>
          <a:srcRect t="6083"/>
          <a:stretch>
            <a:fillRect/>
          </a:stretch>
        </p:blipFill>
        <p:spPr>
          <a:xfrm>
            <a:off x="1079500" y="1257935"/>
            <a:ext cx="2402205" cy="50145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9050" y="829945"/>
            <a:ext cx="7974965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注意：</a:t>
            </a:r>
            <a:endParaRPr lang="zh-CN" altLang="en-US" sz="2000" b="1"/>
          </a:p>
          <a:p>
            <a:pPr indent="457200"/>
            <a:r>
              <a:rPr lang="en-US" altLang="zh-CN" sz="2000" b="1"/>
              <a:t>1.     </a:t>
            </a:r>
            <a:r>
              <a:rPr lang="zh-CN" altLang="en-US" sz="2000" b="1"/>
              <a:t>该邮箱用户名</a:t>
            </a:r>
            <a:r>
              <a:rPr lang="zh-CN" altLang="en-US" sz="2000" b="1"/>
              <a:t>应该不可更改（不确定，也许可以申请修改），</a:t>
            </a:r>
            <a:r>
              <a:rPr lang="en-US" altLang="zh-CN" sz="2000" b="1"/>
              <a:t>	</a:t>
            </a:r>
            <a:r>
              <a:rPr lang="zh-CN" altLang="en-US" sz="2000" b="1"/>
              <a:t>毕业之后会</a:t>
            </a:r>
            <a:r>
              <a:rPr lang="zh-CN" altLang="en-US" sz="2000" b="1"/>
              <a:t>回收</a:t>
            </a:r>
            <a:endParaRPr lang="zh-CN" altLang="en-US" sz="2000" b="1"/>
          </a:p>
          <a:p>
            <a:pPr indent="457200"/>
            <a:endParaRPr lang="zh-CN" altLang="en-US" sz="2000" b="1"/>
          </a:p>
          <a:p>
            <a:pPr indent="457200"/>
            <a:r>
              <a:rPr lang="en-US" altLang="zh-CN" sz="2000" b="1"/>
              <a:t>2.     </a:t>
            </a:r>
            <a:r>
              <a:rPr lang="zh-CN" altLang="en-US" sz="2000" b="1"/>
              <a:t>企业微信下方触摸栏可以直接查看邮件（也可以绑定到</a:t>
            </a:r>
            <a:r>
              <a:rPr lang="zh-CN" altLang="en-US" sz="2000" b="1"/>
              <a:t>微信）</a:t>
            </a:r>
            <a:endParaRPr lang="zh-CN" altLang="en-US" sz="2000" b="1"/>
          </a:p>
          <a:p>
            <a:pPr indent="457200"/>
            <a:endParaRPr lang="zh-CN" altLang="en-US" sz="2000" b="1"/>
          </a:p>
          <a:p>
            <a:pPr indent="457200"/>
            <a:r>
              <a:rPr lang="en-US" altLang="zh-CN" sz="2000" b="1"/>
              <a:t>3. 	 </a:t>
            </a:r>
            <a:r>
              <a:rPr lang="zh-CN" altLang="en-US" sz="2000" b="1"/>
              <a:t>这个邮箱在实际使用中不仅可以当教育背景的认证，也能用</a:t>
            </a:r>
            <a:r>
              <a:rPr lang="en-US" altLang="zh-CN" sz="2000" b="1"/>
              <a:t>	 </a:t>
            </a:r>
            <a:r>
              <a:rPr lang="zh-CN" altLang="en-US" sz="2000" b="1"/>
              <a:t>于通过公司背景的</a:t>
            </a:r>
            <a:r>
              <a:rPr lang="zh-CN" altLang="en-US" sz="2000" b="1"/>
              <a:t>认证</a:t>
            </a:r>
            <a:endParaRPr lang="zh-CN" altLang="en-US" sz="2000" b="1"/>
          </a:p>
          <a:p>
            <a:pPr indent="457200"/>
            <a:endParaRPr lang="zh-CN" altLang="en-US" sz="2000" b="1"/>
          </a:p>
          <a:p>
            <a:pPr indent="457200"/>
            <a:r>
              <a:rPr lang="en-US" altLang="zh-CN" sz="2000" b="1"/>
              <a:t>4.     </a:t>
            </a:r>
            <a:r>
              <a:rPr lang="zh-CN" altLang="en-US" sz="2000" b="1"/>
              <a:t>这个邮箱可以也适合当学术邮箱用，学术邮箱一般需要更正</a:t>
            </a:r>
            <a:r>
              <a:rPr lang="en-US" altLang="zh-CN" sz="2000" b="1"/>
              <a:t>	</a:t>
            </a:r>
            <a:r>
              <a:rPr lang="zh-CN" altLang="en-US" sz="2000" b="1"/>
              <a:t>式的命名比如姓名</a:t>
            </a:r>
            <a:r>
              <a:rPr lang="zh-CN" altLang="en-US" sz="2000" b="1"/>
              <a:t>全拼；</a:t>
            </a:r>
            <a:endParaRPr lang="zh-CN" altLang="en-US" sz="2000" b="1"/>
          </a:p>
          <a:p>
            <a:pPr marL="457200" lvl="1" indent="457200"/>
            <a:r>
              <a:rPr lang="zh-CN" altLang="en-US" sz="2000" b="1"/>
              <a:t>如果遇到被占用的情况，可以做一点变化，比如：</a:t>
            </a:r>
            <a:endParaRPr lang="zh-CN" altLang="en-US" sz="2000" b="1"/>
          </a:p>
          <a:p>
            <a:pPr marL="914400" lvl="2" indent="457200"/>
            <a:r>
              <a:rPr lang="zh-CN" altLang="en-US" sz="2000" b="1"/>
              <a:t>张三</a:t>
            </a:r>
            <a:r>
              <a:rPr lang="en-US" altLang="zh-CN" sz="2000" b="1"/>
              <a:t>------&gt;zhangsan@bjfu.edu.cn</a:t>
            </a:r>
            <a:r>
              <a:rPr lang="zh-CN" altLang="en-US" sz="2000" b="1"/>
              <a:t>重复</a:t>
            </a:r>
            <a:endParaRPr lang="zh-CN" altLang="en-US" sz="2000" b="1"/>
          </a:p>
          <a:p>
            <a:pPr marL="914400" lvl="2" indent="457200"/>
            <a:r>
              <a:rPr lang="zh-CN" altLang="en-US" sz="2000" b="1"/>
              <a:t>可以</a:t>
            </a:r>
            <a:r>
              <a:rPr lang="zh-CN" altLang="en-US" sz="2000" b="1"/>
              <a:t>试试：</a:t>
            </a:r>
            <a:endParaRPr lang="zh-CN" altLang="en-US" sz="2000" b="1"/>
          </a:p>
          <a:p>
            <a:pPr marL="1371600" lvl="3" indent="457200"/>
            <a:r>
              <a:rPr lang="en-US" altLang="zh-CN" sz="2000" b="1"/>
              <a:t>san.zhang@bjfu.edu.cn</a:t>
            </a:r>
            <a:endParaRPr lang="en-US" altLang="zh-CN" sz="2000" b="1"/>
          </a:p>
          <a:p>
            <a:pPr marL="1371600" lvl="3" indent="457200"/>
            <a:r>
              <a:rPr lang="en-US" altLang="zh-CN" sz="2000" b="1"/>
              <a:t>zhangsan.cn@bjfu.edu.cn</a:t>
            </a:r>
            <a:endParaRPr lang="en-US" altLang="zh-CN" sz="2000" b="1"/>
          </a:p>
          <a:p>
            <a:pPr marL="1371600" lvl="3" indent="457200"/>
            <a:r>
              <a:rPr lang="en-US" altLang="zh-CN" sz="2000" b="1"/>
              <a:t>zsan@bjfu.edu.cn</a:t>
            </a:r>
            <a:endParaRPr lang="en-US" altLang="zh-CN" sz="2000" b="1"/>
          </a:p>
          <a:p>
            <a:pPr marL="1371600" lvl="3" indent="457200"/>
            <a:r>
              <a:rPr lang="en-US" altLang="zh-CN" sz="2000" b="1"/>
              <a:t>........</a:t>
            </a:r>
            <a:r>
              <a:rPr lang="zh-CN" altLang="en-US" sz="2000" b="1"/>
              <a:t>（网上查查有更多</a:t>
            </a:r>
            <a:r>
              <a:rPr lang="zh-CN" altLang="en-US" sz="2000" b="1"/>
              <a:t>参考）</a:t>
            </a:r>
            <a:endParaRPr lang="zh-CN" altLang="en-US" sz="2000" b="1"/>
          </a:p>
          <a:p>
            <a:pPr marL="457200" lvl="1" indent="457200"/>
            <a:r>
              <a:rPr lang="zh-CN" altLang="en-US" sz="2000" b="1"/>
              <a:t>没有什么严格规范，但避免含有意义不明的数字等</a:t>
            </a:r>
            <a:r>
              <a:rPr lang="zh-CN" altLang="en-US" sz="2000" b="1"/>
              <a:t>内容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770" y="958215"/>
            <a:ext cx="111366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/>
              <a:t>前置</a:t>
            </a:r>
            <a:r>
              <a:rPr lang="zh-CN" altLang="en-US" sz="4800" b="1"/>
              <a:t>条件</a:t>
            </a:r>
            <a:endParaRPr lang="zh-CN" altLang="en-US" sz="4800" b="1"/>
          </a:p>
          <a:p>
            <a:pPr algn="ctr"/>
            <a:endParaRPr lang="zh-CN" altLang="en-US" sz="4800" b="1"/>
          </a:p>
          <a:p>
            <a:pPr algn="ctr"/>
            <a:r>
              <a:rPr lang="en-US" altLang="zh-CN" sz="4800" b="1"/>
              <a:t>1. </a:t>
            </a:r>
            <a:r>
              <a:rPr lang="zh-CN" altLang="en-US" sz="4800" b="1"/>
              <a:t>稳定直连</a:t>
            </a:r>
            <a:r>
              <a:rPr lang="en-US" altLang="zh-CN" sz="4800" b="1"/>
              <a:t>G</a:t>
            </a:r>
            <a:r>
              <a:rPr lang="en-US" altLang="zh-CN" sz="4800" b="1"/>
              <a:t>ithub</a:t>
            </a:r>
            <a:endParaRPr lang="en-US" altLang="zh-CN" sz="4800" b="1"/>
          </a:p>
          <a:p>
            <a:pPr algn="ctr"/>
            <a:r>
              <a:rPr lang="en-US" altLang="zh-CN" sz="4800" b="1"/>
              <a:t>2. </a:t>
            </a:r>
            <a:r>
              <a:rPr lang="zh-CN" altLang="en-US" sz="4800" b="1"/>
              <a:t>一些</a:t>
            </a:r>
            <a:r>
              <a:rPr lang="zh-CN" altLang="en-US" sz="4800" b="1"/>
              <a:t>耐心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4370" y="615315"/>
            <a:ext cx="115176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/>
              <a:t>本次主题：</a:t>
            </a:r>
            <a:endParaRPr lang="zh-CN" altLang="en-US" sz="4800" b="1"/>
          </a:p>
          <a:p>
            <a:pPr algn="ctr"/>
            <a:endParaRPr lang="zh-CN" altLang="en-US" sz="4800" b="1"/>
          </a:p>
          <a:p>
            <a:pPr algn="ctr"/>
            <a:r>
              <a:rPr lang="zh-CN" altLang="en-US" sz="4800" b="1">
                <a:sym typeface="+mn-ea"/>
              </a:rPr>
              <a:t>解释要做什么内容、为什么要做这些</a:t>
            </a:r>
            <a:r>
              <a:rPr lang="zh-CN" altLang="en-US" sz="4800" b="1">
                <a:sym typeface="+mn-ea"/>
              </a:rPr>
              <a:t>内容</a:t>
            </a:r>
            <a:endParaRPr lang="zh-CN" altLang="en-US" sz="4800" b="1">
              <a:sym typeface="+mn-ea"/>
            </a:endParaRPr>
          </a:p>
          <a:p>
            <a:pPr algn="ctr"/>
            <a:r>
              <a:rPr lang="zh-CN" altLang="en-US" sz="4800" b="1"/>
              <a:t>教育邮箱的注册</a:t>
            </a:r>
            <a:endParaRPr lang="zh-CN" altLang="en-US" sz="4800" b="1"/>
          </a:p>
          <a:p>
            <a:pPr algn="ctr"/>
            <a:endParaRPr lang="zh-CN" altLang="en-US" sz="4800" b="1"/>
          </a:p>
          <a:p>
            <a:pPr algn="ctr"/>
            <a:endParaRPr lang="zh-CN" altLang="en-US" sz="4800" b="1"/>
          </a:p>
          <a:p>
            <a:pPr algn="ctr"/>
            <a:endParaRPr lang="zh-CN" altLang="en-US"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670" y="1821815"/>
            <a:ext cx="115176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4800" b="1"/>
          </a:p>
          <a:p>
            <a:pPr algn="ctr"/>
            <a:r>
              <a:rPr lang="zh-CN" altLang="en-US" sz="4800" b="1">
                <a:sym typeface="+mn-ea"/>
              </a:rPr>
              <a:t>解释要做什么内容、为什么要做这些</a:t>
            </a:r>
            <a:r>
              <a:rPr lang="zh-CN" altLang="en-US" sz="4800" b="1">
                <a:sym typeface="+mn-ea"/>
              </a:rPr>
              <a:t>内容</a:t>
            </a:r>
            <a:endParaRPr lang="zh-CN" altLang="en-US" sz="4800" b="1">
              <a:sym typeface="+mn-ea"/>
            </a:endParaRPr>
          </a:p>
          <a:p>
            <a:pPr algn="ctr"/>
            <a:endParaRPr lang="zh-CN" altLang="en-US" sz="4800" b="1"/>
          </a:p>
          <a:p>
            <a:pPr algn="ctr"/>
            <a:endParaRPr lang="zh-CN" altLang="en-US" sz="4800" b="1"/>
          </a:p>
          <a:p>
            <a:pPr algn="ctr"/>
            <a:endParaRPr lang="zh-CN" altLang="en-US" sz="4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4670" y="1821815"/>
            <a:ext cx="1151763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b="1"/>
              <a:t>1.下个学期的计网，老师会要求我们用Github交作业；此外，在求职或者其他场景里，如果你能在</a:t>
            </a:r>
            <a:r>
              <a:rPr lang="en-US" altLang="zh-CN" sz="4800" b="1"/>
              <a:t>Github</a:t>
            </a:r>
            <a:r>
              <a:rPr lang="zh-CN" altLang="en-US" sz="4800" b="1"/>
              <a:t>上有不错的项目，也许也是个加分</a:t>
            </a:r>
            <a:r>
              <a:rPr lang="zh-CN" altLang="en-US" sz="4800" b="1"/>
              <a:t>项目。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870" y="678815"/>
            <a:ext cx="115176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sz="4800" b="1"/>
              <a:t>2.</a:t>
            </a:r>
            <a:r>
              <a:rPr lang="zh-CN" altLang="en-US" sz="4800" b="1"/>
              <a:t>下个学期开始，可能很多同学会选修python或者web前端，同时要学Java，技术栈一下子就丰富了起来，这时候如果能有一个什么语言都能处理的工具会很方便（个人意见），不用考虑不同IDE的快捷键、使用方式、</a:t>
            </a:r>
            <a:r>
              <a:rPr lang="zh-CN" altLang="en-US" sz="4800" b="1"/>
              <a:t>风格的不同，省心。</a:t>
            </a: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</p:txBody>
      </p:sp>
      <p:sp>
        <p:nvSpPr>
          <p:cNvPr id="3" name="文本框 2"/>
          <p:cNvSpPr txBox="1"/>
          <p:nvPr/>
        </p:nvSpPr>
        <p:spPr>
          <a:xfrm>
            <a:off x="1016000" y="5740400"/>
            <a:ext cx="1050861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177800"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集成</a:t>
            </a:r>
            <a:r>
              <a:rPr lang="zh-CN" altLang="en-US" sz="1600" b="0" i="0">
                <a:solidFill>
                  <a:srgbClr val="136EC2"/>
                </a:solidFill>
                <a:latin typeface="Helvetica Neue"/>
                <a:ea typeface="Helvetica Neue"/>
                <a:hlinkClick r:id="rId1"/>
              </a:rPr>
              <a:t>开发环境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（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IDE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Integrated Development Environment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）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比如大家应该都用过的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VS2010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VS2022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等，实际上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VS2022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就应该可以配置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JAVA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和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Python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，但我接下来想要介绍的东西在我个人看来会更有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优势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870" y="678815"/>
            <a:ext cx="115176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sz="4800" b="1"/>
              <a:t>2.</a:t>
            </a:r>
            <a:r>
              <a:rPr lang="zh-CN" altLang="en-US" sz="4800" b="1">
                <a:sym typeface="+mn-ea"/>
              </a:rPr>
              <a:t>我这里会涉及的工具是我比较习惯：VSCode，一个微软做的轻量化跨平台代码编辑器，可以简单理解成一个可拓展性极高的</a:t>
            </a:r>
            <a:r>
              <a:rPr lang="en-US" altLang="zh-CN" sz="4800" b="1">
                <a:sym typeface="+mn-ea"/>
              </a:rPr>
              <a:t>“</a:t>
            </a:r>
            <a:r>
              <a:rPr lang="zh-CN" altLang="en-US" sz="4800" b="1">
                <a:sym typeface="+mn-ea"/>
              </a:rPr>
              <a:t>记事本</a:t>
            </a:r>
            <a:r>
              <a:rPr lang="en-US" altLang="zh-CN" sz="4800" b="1">
                <a:sym typeface="+mn-ea"/>
              </a:rPr>
              <a:t>”</a:t>
            </a: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4800" b="1">
                <a:sym typeface="+mn-ea"/>
              </a:rPr>
              <a:t>我选择推荐这个的原因包括</a:t>
            </a:r>
            <a:r>
              <a:rPr lang="zh-CN" altLang="en-US" sz="4800" b="1">
                <a:sym typeface="+mn-ea"/>
              </a:rPr>
              <a:t>不限于：</a:t>
            </a:r>
            <a:endParaRPr lang="zh-CN" altLang="en-US" sz="4800" b="1"/>
          </a:p>
          <a:p>
            <a:pPr algn="l">
              <a:buClrTx/>
              <a:buSzTx/>
              <a:buFontTx/>
            </a:pPr>
            <a:r>
              <a:rPr lang="zh-CN" altLang="en-US" sz="4800" b="1">
                <a:sym typeface="+mn-ea"/>
              </a:rPr>
              <a:t>(1)成熟，生态非常丰富</a:t>
            </a:r>
            <a:endParaRPr lang="zh-CN" altLang="en-US" sz="4800" b="1"/>
          </a:p>
          <a:p>
            <a:pPr algn="l">
              <a:buClrTx/>
              <a:buSzTx/>
              <a:buFontTx/>
            </a:pPr>
            <a:r>
              <a:rPr lang="zh-CN" altLang="en-US" sz="4800" b="1">
                <a:sym typeface="+mn-ea"/>
              </a:rPr>
              <a:t>(2)用户多，各种教程好找，相对方便</a:t>
            </a:r>
            <a:endParaRPr lang="zh-CN" altLang="en-US" sz="4800" b="1"/>
          </a:p>
          <a:p>
            <a:pPr algn="l">
              <a:buClrTx/>
              <a:buSzTx/>
              <a:buFontTx/>
            </a:pPr>
            <a:r>
              <a:rPr lang="zh-CN" altLang="en-US" sz="4800" b="1">
                <a:sym typeface="+mn-ea"/>
              </a:rPr>
              <a:t>(3)</a:t>
            </a:r>
            <a:r>
              <a:rPr lang="en-US" altLang="zh-CN" sz="4800" b="1">
                <a:sym typeface="+mn-ea"/>
              </a:rPr>
              <a:t>Github </a:t>
            </a:r>
            <a:r>
              <a:rPr lang="zh-CN" altLang="en-US" sz="4800" b="1">
                <a:sym typeface="+mn-ea"/>
              </a:rPr>
              <a:t>Cop</a:t>
            </a:r>
            <a:r>
              <a:rPr lang="en-US" altLang="zh-CN" sz="4800" b="1">
                <a:sym typeface="+mn-ea"/>
              </a:rPr>
              <a:t>i</a:t>
            </a:r>
            <a:r>
              <a:rPr lang="zh-CN" altLang="en-US" sz="4800" b="1">
                <a:sym typeface="+mn-ea"/>
              </a:rPr>
              <a:t>l</a:t>
            </a:r>
            <a:r>
              <a:rPr lang="en-US" altLang="zh-CN" sz="4800" b="1">
                <a:sym typeface="+mn-ea"/>
              </a:rPr>
              <a:t>o</a:t>
            </a:r>
            <a:r>
              <a:rPr lang="zh-CN" altLang="en-US" sz="4800" b="1">
                <a:sym typeface="+mn-ea"/>
              </a:rPr>
              <a:t>t支持</a:t>
            </a: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825" y="2913380"/>
            <a:ext cx="730885" cy="804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870" y="678815"/>
            <a:ext cx="1151763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sz="4800" b="1"/>
              <a:t>3.</a:t>
            </a:r>
            <a:r>
              <a:rPr lang="zh-CN" altLang="en-US" sz="4800" b="1"/>
              <a:t>目前Deepseek爆火，一个原因就是他们的模型比肩了OpenAI的o1等很强</a:t>
            </a:r>
            <a:r>
              <a:rPr lang="zh-CN" altLang="en-US" sz="4800" b="1"/>
              <a:t>的模型；</a:t>
            </a: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  <a:p>
            <a:pPr algn="l">
              <a:buClrTx/>
              <a:buSzTx/>
              <a:buFontTx/>
            </a:pPr>
            <a:r>
              <a:rPr lang="zh-CN" altLang="en-US" sz="4800" b="1"/>
              <a:t>一般来说，想要用OpenAI的o1，肯定要收费，而且很贵，比如openAI官方的ChatGPT Plus，20刀一个月，其他卖接口的地方也便宜不到</a:t>
            </a:r>
            <a:r>
              <a:rPr lang="zh-CN" altLang="en-US" sz="4800" b="1"/>
              <a:t>哪里去；</a:t>
            </a: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870" y="678815"/>
            <a:ext cx="1151763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sz="4800" b="1"/>
              <a:t>3.</a:t>
            </a:r>
            <a:r>
              <a:rPr lang="zh-CN" altLang="en-US" sz="4800" b="1">
                <a:sym typeface="+mn-ea"/>
              </a:rPr>
              <a:t>而我本次主要想要分享的，Github Cop</a:t>
            </a:r>
            <a:r>
              <a:rPr lang="en-US" altLang="zh-CN" sz="4800" b="1">
                <a:sym typeface="+mn-ea"/>
              </a:rPr>
              <a:t>i</a:t>
            </a:r>
            <a:r>
              <a:rPr lang="zh-CN" altLang="en-US" sz="4800" b="1">
                <a:sym typeface="+mn-ea"/>
              </a:rPr>
              <a:t>l</a:t>
            </a:r>
            <a:r>
              <a:rPr lang="en-US" altLang="zh-CN" sz="4800" b="1">
                <a:sym typeface="+mn-ea"/>
              </a:rPr>
              <a:t>o</a:t>
            </a:r>
            <a:r>
              <a:rPr lang="zh-CN" altLang="en-US" sz="4800" b="1">
                <a:sym typeface="+mn-ea"/>
              </a:rPr>
              <a:t>t，是Github做的一个AI代码助手，而我们可以通过GitHub Education学生认证获取一些福利，其中就包括了对Github </a:t>
            </a:r>
            <a:r>
              <a:rPr lang="zh-CN" altLang="en-US" sz="4800" b="1">
                <a:sym typeface="+mn-ea"/>
              </a:rPr>
              <a:t>Cop</a:t>
            </a:r>
            <a:r>
              <a:rPr lang="en-US" altLang="zh-CN" sz="4800" b="1">
                <a:sym typeface="+mn-ea"/>
              </a:rPr>
              <a:t>i</a:t>
            </a:r>
            <a:r>
              <a:rPr lang="zh-CN" altLang="en-US" sz="4800" b="1">
                <a:sym typeface="+mn-ea"/>
              </a:rPr>
              <a:t>l</a:t>
            </a:r>
            <a:r>
              <a:rPr lang="en-US" altLang="zh-CN" sz="4800" b="1">
                <a:sym typeface="+mn-ea"/>
              </a:rPr>
              <a:t>o</a:t>
            </a:r>
            <a:r>
              <a:rPr lang="zh-CN" altLang="en-US" sz="4800" b="1">
                <a:sym typeface="+mn-ea"/>
              </a:rPr>
              <a:t>t</a:t>
            </a:r>
            <a:r>
              <a:rPr lang="zh-CN" altLang="en-US" sz="4800" b="1">
                <a:sym typeface="+mn-ea"/>
              </a:rPr>
              <a:t>的免费使用权，里面目前包括了：</a:t>
            </a: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8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675" y="4533900"/>
            <a:ext cx="3441065" cy="215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3870" y="678815"/>
            <a:ext cx="11517630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sz="4800" b="1"/>
              <a:t>3.</a:t>
            </a:r>
            <a:r>
              <a:rPr lang="zh-CN" altLang="en-US" sz="4800" b="1">
                <a:sym typeface="+mn-ea"/>
              </a:rPr>
              <a:t>而</a:t>
            </a:r>
            <a:r>
              <a:rPr lang="en-US" altLang="zh-CN" sz="4800" b="1">
                <a:sym typeface="+mn-ea"/>
              </a:rPr>
              <a:t>Copilot</a:t>
            </a:r>
            <a:r>
              <a:rPr lang="zh-CN" altLang="en-US" sz="4800" b="1">
                <a:sym typeface="+mn-ea"/>
              </a:rPr>
              <a:t>能在VSCode里通过插件的方式集成进去，可以说是非常非常的方便，看我简单展示一下</a:t>
            </a: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3600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3600" b="1">
                <a:sym typeface="+mn-ea"/>
              </a:rPr>
              <a:t>两个小</a:t>
            </a:r>
            <a:r>
              <a:rPr lang="zh-CN" altLang="en-US" sz="3600" b="1">
                <a:sym typeface="+mn-ea"/>
              </a:rPr>
              <a:t>缺点  </a:t>
            </a:r>
            <a:endParaRPr lang="zh-CN" altLang="en-US" sz="3600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3600" b="1">
                <a:sym typeface="+mn-ea"/>
              </a:rPr>
              <a:t>1 只能回答和编程的内容相关的内容，超过可回答范围的内容可能会被拒绝，强行绕过限制可能会封号 </a:t>
            </a:r>
            <a:endParaRPr lang="zh-CN" altLang="en-US" sz="36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3600" b="1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3600" b="1">
                <a:sym typeface="+mn-ea"/>
              </a:rPr>
              <a:t> 2 对o1、</a:t>
            </a:r>
            <a:r>
              <a:rPr lang="en-US" altLang="zh-CN" sz="3600" b="1">
                <a:sym typeface="+mn-ea"/>
              </a:rPr>
              <a:t>o3</a:t>
            </a:r>
            <a:r>
              <a:rPr lang="zh-CN" altLang="en-US" sz="3600" b="1">
                <a:sym typeface="+mn-ea"/>
              </a:rPr>
              <a:t>这样的强大模型的访问有限，不能</a:t>
            </a:r>
            <a:r>
              <a:rPr lang="zh-CN" altLang="en-US" sz="3600" b="1">
                <a:sym typeface="+mn-ea"/>
              </a:rPr>
              <a:t>集中频繁使用</a:t>
            </a:r>
            <a:endParaRPr lang="zh-CN" altLang="en-US" sz="3600" b="1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3600" b="1"/>
          </a:p>
          <a:p>
            <a:pPr algn="l">
              <a:buClrTx/>
              <a:buSzTx/>
              <a:buFontTx/>
            </a:pPr>
            <a:endParaRPr lang="zh-CN" altLang="en-US" sz="4800" b="1"/>
          </a:p>
          <a:p>
            <a:pPr algn="l">
              <a:buClrTx/>
              <a:buSzTx/>
              <a:buFontTx/>
            </a:pPr>
            <a:endParaRPr lang="zh-CN" altLang="en-US" sz="4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djMjNkYTk2YjM0MGMyNDc3N2YxZmUwZjMyZmYzYj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WPS 演示</Application>
  <PresentationFormat>宽屏</PresentationFormat>
  <Paragraphs>98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Helvetica Neue</vt:lpstr>
      <vt:lpstr>汉仪粗圆简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李十三</dc:creator>
  <cp:lastModifiedBy>TH1RT3EN</cp:lastModifiedBy>
  <cp:revision>3</cp:revision>
  <dcterms:created xsi:type="dcterms:W3CDTF">2023-08-09T12:44:00Z</dcterms:created>
  <dcterms:modified xsi:type="dcterms:W3CDTF">2025-02-09T11:07:03Z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