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7" r:id="rId4"/>
  </p:sldMasterIdLst>
  <p:sldIdLst>
    <p:sldId id="256" r:id="rId5"/>
    <p:sldId id="259" r:id="rId6"/>
    <p:sldId id="257" r:id="rId7"/>
    <p:sldId id="258" r:id="rId8"/>
    <p:sldId id="260" r:id="rId9"/>
    <p:sldId id="261" r:id="rId10"/>
    <p:sldId id="262" r:id="rId11"/>
    <p:sldId id="263" r:id="rId12"/>
    <p:sldId id="264" r:id="rId13"/>
    <p:sldId id="265" r:id="rId14"/>
    <p:sldId id="268" r:id="rId15"/>
    <p:sldId id="270" r:id="rId16"/>
    <p:sldId id="288" r:id="rId17"/>
    <p:sldId id="275" r:id="rId18"/>
    <p:sldId id="276" r:id="rId19"/>
    <p:sldId id="277" r:id="rId20"/>
    <p:sldId id="278" r:id="rId21"/>
    <p:sldId id="279" r:id="rId22"/>
    <p:sldId id="280" r:id="rId23"/>
    <p:sldId id="282" r:id="rId24"/>
    <p:sldId id="281" r:id="rId25"/>
    <p:sldId id="283" r:id="rId26"/>
    <p:sldId id="285" r:id="rId27"/>
    <p:sldId id="287" r:id="rId28"/>
    <p:sldId id="286" r:id="rId29"/>
    <p:sldId id="271" r:id="rId30"/>
    <p:sldId id="272" r:id="rId31"/>
    <p:sldId id="273" r:id="rId32"/>
    <p:sldId id="27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vi-VN"/>
              <a:t>Bấm để sửa kiểu tiêu đề Bản cái</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pPr/>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3171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vi-VN"/>
              <a:t>Bấm để sửa kiểu tiêu đề Bản cái</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2F3E8B1C-86EF-43CF-8304-249481088644}" type="datetimeFigureOut">
              <a:rPr lang="en-US" smtClean="0"/>
              <a:pPr/>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62266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a:t>Bấm để sửa kiểu tiêu đề Bản cái</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2F3E8B1C-86EF-43CF-8304-249481088644}" type="datetimeFigureOut">
              <a:rPr lang="en-US" smtClean="0"/>
              <a:pPr/>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DB2ADC-AF19-4574-8C10-79B5B04FCA27}"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2713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vi-VN"/>
              <a:t>Bấm để sửa kiểu tiêu đề Bản cái</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a:t>Bấm để chỉnh sửa kiểu văn bản của Bản cái</a:t>
            </a:r>
          </a:p>
        </p:txBody>
      </p:sp>
      <p:sp>
        <p:nvSpPr>
          <p:cNvPr id="5" name="Date Placeholder 4"/>
          <p:cNvSpPr>
            <a:spLocks noGrp="1"/>
          </p:cNvSpPr>
          <p:nvPr>
            <p:ph type="dt" sz="half" idx="10"/>
          </p:nvPr>
        </p:nvSpPr>
        <p:spPr/>
        <p:txBody>
          <a:bodyPr/>
          <a:lstStyle/>
          <a:p>
            <a:fld id="{2F3E8B1C-86EF-43CF-8304-249481088644}" type="datetimeFigureOut">
              <a:rPr lang="en-US" smtClean="0"/>
              <a:pPr/>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238343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a:t>Bấm để chỉnh sửa kiểu văn bản của Bản cái</a:t>
            </a:r>
          </a:p>
        </p:txBody>
      </p:sp>
      <p:sp>
        <p:nvSpPr>
          <p:cNvPr id="5" name="Date Placeholder 4"/>
          <p:cNvSpPr>
            <a:spLocks noGrp="1"/>
          </p:cNvSpPr>
          <p:nvPr>
            <p:ph type="dt" sz="half" idx="10"/>
          </p:nvPr>
        </p:nvSpPr>
        <p:spPr/>
        <p:txBody>
          <a:bodyPr/>
          <a:lstStyle/>
          <a:p>
            <a:fld id="{2F3E8B1C-86EF-43CF-8304-249481088644}" type="datetimeFigureOut">
              <a:rPr lang="en-US" smtClean="0"/>
              <a:pPr/>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DB2ADC-AF19-4574-8C10-79B5B04FCA27}"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4564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vi-VN"/>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a:t>Bấm để chỉnh sửa kiểu văn bản của Bản cái</a:t>
            </a:r>
          </a:p>
        </p:txBody>
      </p:sp>
      <p:sp>
        <p:nvSpPr>
          <p:cNvPr id="5" name="Date Placeholder 4"/>
          <p:cNvSpPr>
            <a:spLocks noGrp="1"/>
          </p:cNvSpPr>
          <p:nvPr>
            <p:ph type="dt" sz="half" idx="10"/>
          </p:nvPr>
        </p:nvSpPr>
        <p:spPr/>
        <p:txBody>
          <a:bodyPr/>
          <a:lstStyle/>
          <a:p>
            <a:fld id="{2F3E8B1C-86EF-43CF-8304-249481088644}" type="datetimeFigureOut">
              <a:rPr lang="en-US" smtClean="0"/>
              <a:pPr/>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783642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pPr/>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551585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vi-VN"/>
              <a:t>Bấm để sửa kiểu tiêu đề Bản cái</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pPr/>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065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vi-VN"/>
              <a:t>Bấm để sửa kiểu tiêu đề Bản cái</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pPr/>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6319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2F3E8B1C-86EF-43CF-8304-249481088644}" type="datetimeFigureOut">
              <a:rPr lang="en-US" smtClean="0"/>
              <a:pPr/>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952244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2F3E8B1C-86EF-43CF-8304-249481088644}" type="datetimeFigureOut">
              <a:rPr lang="en-US" smtClean="0"/>
              <a:pPr/>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06716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a:t>Bấm để sửa kiểu tiêu đề Bản cái</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2F3E8B1C-86EF-43CF-8304-249481088644}" type="datetimeFigureOut">
              <a:rPr lang="en-US" smtClean="0"/>
              <a:pPr/>
              <a:t>4/16/2023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123832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2F3E8B1C-86EF-43CF-8304-249481088644}" type="datetimeFigureOut">
              <a:rPr lang="en-US" smtClean="0"/>
              <a:pPr/>
              <a:t>4/16/2023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058831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E8B1C-86EF-43CF-8304-249481088644}" type="datetimeFigureOut">
              <a:rPr lang="en-US" smtClean="0"/>
              <a:pPr/>
              <a:t>4/16/2023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771421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vi-VN"/>
              <a:t>Bấm để sửa kiểu tiêu đề Bản cái</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2F3E8B1C-86EF-43CF-8304-249481088644}" type="datetimeFigureOut">
              <a:rPr lang="en-US" smtClean="0"/>
              <a:pPr/>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34164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2F3E8B1C-86EF-43CF-8304-249481088644}" type="datetimeFigureOut">
              <a:rPr lang="en-US" smtClean="0"/>
              <a:pPr/>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38015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F3E8B1C-86EF-43CF-8304-249481088644}" type="datetimeFigureOut">
              <a:rPr lang="en-US" smtClean="0"/>
              <a:pPr/>
              <a:t>4/16/2023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325733047"/>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 id="2147484079" r:id="rId12"/>
    <p:sldLayoutId id="2147484080" r:id="rId13"/>
    <p:sldLayoutId id="2147484081" r:id="rId14"/>
    <p:sldLayoutId id="2147484082" r:id="rId15"/>
    <p:sldLayoutId id="21474840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descr="Coloured pencils inside a pencil holder which is on top of a wood table">
            <a:extLst>
              <a:ext uri="{FF2B5EF4-FFF2-40B4-BE49-F238E27FC236}">
                <a16:creationId xmlns:a16="http://schemas.microsoft.com/office/drawing/2014/main" id="{5B1A7633-D12A-9DBF-8B1E-BFE62911E8BB}"/>
              </a:ext>
            </a:extLst>
          </p:cNvPr>
          <p:cNvPicPr>
            <a:picLocks noChangeAspect="1"/>
          </p:cNvPicPr>
          <p:nvPr/>
        </p:nvPicPr>
        <p:blipFill rotWithShape="1">
          <a:blip r:embed="rId2"/>
          <a:srcRect t="15730"/>
          <a:stretch/>
        </p:blipFill>
        <p:spPr>
          <a:xfrm>
            <a:off x="-171450" y="-142875"/>
            <a:ext cx="12192000" cy="6857989"/>
          </a:xfrm>
          <a:prstGeom prst="rect">
            <a:avLst/>
          </a:prstGeom>
        </p:spPr>
      </p:pic>
      <p:sp>
        <p:nvSpPr>
          <p:cNvPr id="2" name="Tiêu đề 1">
            <a:extLst>
              <a:ext uri="{FF2B5EF4-FFF2-40B4-BE49-F238E27FC236}">
                <a16:creationId xmlns:a16="http://schemas.microsoft.com/office/drawing/2014/main" id="{544BE5C9-21A6-5CC3-17F4-511973087D74}"/>
              </a:ext>
            </a:extLst>
          </p:cNvPr>
          <p:cNvSpPr>
            <a:spLocks noGrp="1"/>
          </p:cNvSpPr>
          <p:nvPr>
            <p:ph type="ctrTitle"/>
          </p:nvPr>
        </p:nvSpPr>
        <p:spPr>
          <a:xfrm>
            <a:off x="802433" y="287368"/>
            <a:ext cx="4912568" cy="794983"/>
          </a:xfrm>
        </p:spPr>
        <p:txBody>
          <a:bodyPr anchor="t">
            <a:noAutofit/>
          </a:bodyPr>
          <a:lstStyle/>
          <a:p>
            <a:r>
              <a:rPr lang="vi-VN" sz="1400" b="1" dirty="0">
                <a:solidFill>
                  <a:srgbClr val="FFFFFF"/>
                </a:solidFill>
                <a:latin typeface="Times New Roman" panose="02020603050405020304" pitchFamily="18" charset="0"/>
                <a:cs typeface="Times New Roman" panose="02020603050405020304" pitchFamily="18" charset="0"/>
              </a:rPr>
              <a:t>TRƯỜNG ĐẠI HỌC TÀI NGUYÊN VÀ MÔI TRƯỜNG</a:t>
            </a:r>
            <a:br>
              <a:rPr lang="vi-VN" sz="1400" b="1" dirty="0">
                <a:solidFill>
                  <a:srgbClr val="FFFFFF"/>
                </a:solidFill>
                <a:latin typeface="Times New Roman" panose="02020603050405020304" pitchFamily="18" charset="0"/>
                <a:cs typeface="Times New Roman" panose="02020603050405020304" pitchFamily="18" charset="0"/>
              </a:rPr>
            </a:br>
            <a:br>
              <a:rPr lang="vi-VN" sz="1400" b="1" dirty="0">
                <a:solidFill>
                  <a:srgbClr val="FFFFFF"/>
                </a:solidFill>
                <a:latin typeface="Times New Roman" panose="02020603050405020304" pitchFamily="18" charset="0"/>
                <a:cs typeface="Times New Roman" panose="02020603050405020304" pitchFamily="18" charset="0"/>
              </a:rPr>
            </a:br>
            <a:r>
              <a:rPr lang="vi-VN" sz="1400" b="1" dirty="0">
                <a:solidFill>
                  <a:srgbClr val="FFFFFF"/>
                </a:solidFill>
                <a:latin typeface="Times New Roman" panose="02020603050405020304" pitchFamily="18" charset="0"/>
                <a:cs typeface="Times New Roman" panose="02020603050405020304" pitchFamily="18" charset="0"/>
              </a:rPr>
              <a:t>KHOA HỆ THỐNG THÔNG TIN VÀ VIỄN THÁM</a:t>
            </a:r>
          </a:p>
        </p:txBody>
      </p:sp>
      <p:sp>
        <p:nvSpPr>
          <p:cNvPr id="3" name="Tiêu đề phụ 2">
            <a:extLst>
              <a:ext uri="{FF2B5EF4-FFF2-40B4-BE49-F238E27FC236}">
                <a16:creationId xmlns:a16="http://schemas.microsoft.com/office/drawing/2014/main" id="{E2CF1B8F-700F-CA39-7A04-11878513CF1F}"/>
              </a:ext>
            </a:extLst>
          </p:cNvPr>
          <p:cNvSpPr>
            <a:spLocks noGrp="1"/>
          </p:cNvSpPr>
          <p:nvPr>
            <p:ph type="subTitle" idx="1"/>
          </p:nvPr>
        </p:nvSpPr>
        <p:spPr>
          <a:xfrm>
            <a:off x="438686" y="2797502"/>
            <a:ext cx="5343525" cy="1340217"/>
          </a:xfrm>
        </p:spPr>
        <p:txBody>
          <a:bodyPr anchor="t">
            <a:normAutofit fontScale="70000" lnSpcReduction="20000"/>
          </a:bodyPr>
          <a:lstStyle/>
          <a:p>
            <a:pPr algn="ctr"/>
            <a:r>
              <a:rPr lang="vi-VN" sz="6000" b="1" dirty="0">
                <a:solidFill>
                  <a:srgbClr val="FFFFFF"/>
                </a:solidFill>
                <a:latin typeface="Times New Roman" panose="02020603050405020304" pitchFamily="18" charset="0"/>
                <a:cs typeface="Times New Roman" panose="02020603050405020304" pitchFamily="18" charset="0"/>
              </a:rPr>
              <a:t>Đồ án môn học </a:t>
            </a:r>
          </a:p>
          <a:p>
            <a:pPr algn="ctr"/>
            <a:r>
              <a:rPr lang="vi-VN" sz="2900" dirty="0">
                <a:solidFill>
                  <a:srgbClr val="FFFFFF"/>
                </a:solidFill>
                <a:latin typeface="Times New Roman" panose="02020603050405020304" pitchFamily="18" charset="0"/>
                <a:cs typeface="Times New Roman" panose="02020603050405020304" pitchFamily="18" charset="0"/>
              </a:rPr>
              <a:t>Môn : Lập Trình Hướng Đối Tượng</a:t>
            </a:r>
          </a:p>
          <a:p>
            <a:r>
              <a:rPr lang="en-US" dirty="0">
                <a:solidFill>
                  <a:srgbClr val="FFFFFF"/>
                </a:solidFill>
                <a:latin typeface="Times New Roman" panose="02020603050405020304" pitchFamily="18" charset="0"/>
                <a:cs typeface="Times New Roman" panose="02020603050405020304" pitchFamily="18" charset="0"/>
              </a:rPr>
              <a:t> </a:t>
            </a:r>
            <a:endParaRPr lang="vi-VN" dirty="0">
              <a:solidFill>
                <a:srgbClr val="FFFFFF"/>
              </a:solidFill>
              <a:latin typeface="Times New Roman" panose="02020603050405020304" pitchFamily="18" charset="0"/>
              <a:cs typeface="Times New Roman" panose="02020603050405020304" pitchFamily="18" charset="0"/>
            </a:endParaRPr>
          </a:p>
        </p:txBody>
      </p:sp>
      <p:pic>
        <p:nvPicPr>
          <p:cNvPr id="6" name="Hình ảnh 5" descr="Ảnh có chứa biểu đồ&#10;&#10;Mô tả được tạo tự động">
            <a:extLst>
              <a:ext uri="{FF2B5EF4-FFF2-40B4-BE49-F238E27FC236}">
                <a16:creationId xmlns:a16="http://schemas.microsoft.com/office/drawing/2014/main" id="{F825B093-5C6C-A99F-3B67-5DD5B5523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2594" y="1093942"/>
            <a:ext cx="1685925" cy="1518653"/>
          </a:xfrm>
          <a:prstGeom prst="rect">
            <a:avLst/>
          </a:prstGeom>
        </p:spPr>
      </p:pic>
      <p:sp>
        <p:nvSpPr>
          <p:cNvPr id="8" name="Hộp Văn bản 7">
            <a:extLst>
              <a:ext uri="{FF2B5EF4-FFF2-40B4-BE49-F238E27FC236}">
                <a16:creationId xmlns:a16="http://schemas.microsoft.com/office/drawing/2014/main" id="{78D86E0A-4185-F403-913B-096C0444EB8C}"/>
              </a:ext>
            </a:extLst>
          </p:cNvPr>
          <p:cNvSpPr txBox="1"/>
          <p:nvPr/>
        </p:nvSpPr>
        <p:spPr>
          <a:xfrm>
            <a:off x="922346" y="4118792"/>
            <a:ext cx="1943100" cy="584775"/>
          </a:xfrm>
          <a:prstGeom prst="rect">
            <a:avLst/>
          </a:prstGeom>
          <a:noFill/>
        </p:spPr>
        <p:txBody>
          <a:bodyPr wrap="square">
            <a:spAutoFit/>
          </a:bodyPr>
          <a:lstStyle/>
          <a:p>
            <a:r>
              <a:rPr lang="vi-VN" sz="1600" dirty="0">
                <a:solidFill>
                  <a:srgbClr val="FFFFFF"/>
                </a:solidFill>
                <a:latin typeface="Times New Roman" panose="02020603050405020304" pitchFamily="18" charset="0"/>
                <a:cs typeface="Times New Roman" panose="02020603050405020304" pitchFamily="18" charset="0"/>
              </a:rPr>
              <a:t>Lớp: 10_CNTT1</a:t>
            </a:r>
          </a:p>
          <a:p>
            <a:r>
              <a:rPr lang="vi-VN" sz="1600" dirty="0">
                <a:solidFill>
                  <a:srgbClr val="FFFFFF"/>
                </a:solidFill>
                <a:latin typeface="Times New Roman" panose="02020603050405020304" pitchFamily="18" charset="0"/>
                <a:cs typeface="Times New Roman" panose="02020603050405020304" pitchFamily="18" charset="0"/>
              </a:rPr>
              <a:t>Nhóm 3</a:t>
            </a:r>
          </a:p>
        </p:txBody>
      </p:sp>
      <p:sp>
        <p:nvSpPr>
          <p:cNvPr id="20" name="Hộp Văn bản 19">
            <a:extLst>
              <a:ext uri="{FF2B5EF4-FFF2-40B4-BE49-F238E27FC236}">
                <a16:creationId xmlns:a16="http://schemas.microsoft.com/office/drawing/2014/main" id="{3C0D167D-DCE4-4616-8784-9263ABA7A4CC}"/>
              </a:ext>
            </a:extLst>
          </p:cNvPr>
          <p:cNvSpPr txBox="1"/>
          <p:nvPr/>
        </p:nvSpPr>
        <p:spPr>
          <a:xfrm>
            <a:off x="3009900" y="4098018"/>
            <a:ext cx="6172200" cy="1077218"/>
          </a:xfrm>
          <a:prstGeom prst="rect">
            <a:avLst/>
          </a:prstGeom>
          <a:noFill/>
        </p:spPr>
        <p:txBody>
          <a:bodyPr wrap="square">
            <a:spAutoFit/>
          </a:bodyPr>
          <a:lstStyle/>
          <a:p>
            <a:r>
              <a:rPr lang="vi-VN" sz="1600" dirty="0">
                <a:solidFill>
                  <a:schemeClr val="bg1"/>
                </a:solidFill>
                <a:latin typeface="Times New Roman" panose="02020603050405020304" pitchFamily="18" charset="0"/>
                <a:cs typeface="Times New Roman" panose="02020603050405020304" pitchFamily="18" charset="0"/>
              </a:rPr>
              <a:t>Sinh viên thực hiện</a:t>
            </a:r>
          </a:p>
          <a:p>
            <a:r>
              <a:rPr lang="vi-VN" sz="1600" dirty="0">
                <a:solidFill>
                  <a:schemeClr val="bg1"/>
                </a:solidFill>
                <a:latin typeface="Times New Roman" panose="02020603050405020304" pitchFamily="18" charset="0"/>
                <a:cs typeface="Times New Roman" panose="02020603050405020304" pitchFamily="18" charset="0"/>
              </a:rPr>
              <a:t>1050080014 – Nguyễn Thái Hoành</a:t>
            </a:r>
          </a:p>
          <a:p>
            <a:r>
              <a:rPr lang="vi-VN" sz="1600" dirty="0">
                <a:solidFill>
                  <a:schemeClr val="bg1"/>
                </a:solidFill>
                <a:latin typeface="Times New Roman" panose="02020603050405020304" pitchFamily="18" charset="0"/>
                <a:cs typeface="Times New Roman" panose="02020603050405020304" pitchFamily="18" charset="0"/>
              </a:rPr>
              <a:t>1050080010 – Nguyễn Đức Duy</a:t>
            </a:r>
          </a:p>
          <a:p>
            <a:r>
              <a:rPr lang="vi-VN" sz="1600" dirty="0">
                <a:solidFill>
                  <a:schemeClr val="bg1"/>
                </a:solidFill>
                <a:latin typeface="Times New Roman" panose="02020603050405020304" pitchFamily="18" charset="0"/>
                <a:cs typeface="Times New Roman" panose="02020603050405020304" pitchFamily="18" charset="0"/>
              </a:rPr>
              <a:t>1050080041 – Ngô Phạm Anh Vũ</a:t>
            </a:r>
          </a:p>
        </p:txBody>
      </p:sp>
      <p:sp>
        <p:nvSpPr>
          <p:cNvPr id="22" name="Hộp Văn bản 21">
            <a:extLst>
              <a:ext uri="{FF2B5EF4-FFF2-40B4-BE49-F238E27FC236}">
                <a16:creationId xmlns:a16="http://schemas.microsoft.com/office/drawing/2014/main" id="{7B2911EA-D258-1A01-0DFA-5AD431CC6A72}"/>
              </a:ext>
            </a:extLst>
          </p:cNvPr>
          <p:cNvSpPr txBox="1"/>
          <p:nvPr/>
        </p:nvSpPr>
        <p:spPr>
          <a:xfrm>
            <a:off x="1102469" y="5795795"/>
            <a:ext cx="6172200" cy="369332"/>
          </a:xfrm>
          <a:prstGeom prst="rect">
            <a:avLst/>
          </a:prstGeom>
          <a:noFill/>
        </p:spPr>
        <p:txBody>
          <a:bodyPr wrap="square">
            <a:spAutoFit/>
          </a:bodyPr>
          <a:lstStyle/>
          <a:p>
            <a:r>
              <a:rPr lang="vi-VN" dirty="0">
                <a:solidFill>
                  <a:schemeClr val="bg1"/>
                </a:solidFill>
                <a:latin typeface="Times New Roman" panose="02020603050405020304" pitchFamily="18" charset="0"/>
                <a:cs typeface="Times New Roman" panose="02020603050405020304" pitchFamily="18" charset="0"/>
              </a:rPr>
              <a:t>TP.HCM, Ngày 6 tháng 4 năm 2023</a:t>
            </a:r>
          </a:p>
        </p:txBody>
      </p:sp>
    </p:spTree>
    <p:extLst>
      <p:ext uri="{BB962C8B-B14F-4D97-AF65-F5344CB8AC3E}">
        <p14:creationId xmlns:p14="http://schemas.microsoft.com/office/powerpoint/2010/main" val="298342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22F0CF8-A4CA-01DA-CCF5-216EC946B5FA}"/>
              </a:ext>
            </a:extLst>
          </p:cNvPr>
          <p:cNvSpPr>
            <a:spLocks noGrp="1"/>
          </p:cNvSpPr>
          <p:nvPr>
            <p:ph type="title"/>
          </p:nvPr>
        </p:nvSpPr>
        <p:spPr>
          <a:xfrm>
            <a:off x="1640156" y="557435"/>
            <a:ext cx="8911687" cy="1280890"/>
          </a:xfrm>
        </p:spPr>
        <p:txBody>
          <a:bodyPr/>
          <a:lstStyle/>
          <a:p>
            <a:r>
              <a:rPr lang="vi-VN" dirty="0">
                <a:solidFill>
                  <a:srgbClr val="92D050"/>
                </a:solidFill>
                <a:latin typeface="Times New Roman" panose="02020603050405020304" pitchFamily="18" charset="0"/>
                <a:cs typeface="Times New Roman" panose="02020603050405020304" pitchFamily="18" charset="0"/>
              </a:rPr>
              <a:t>Yêu cầu về chức năng</a:t>
            </a:r>
          </a:p>
        </p:txBody>
      </p:sp>
      <p:sp>
        <p:nvSpPr>
          <p:cNvPr id="3" name="Chỗ dành sẵn cho Nội dung 2">
            <a:extLst>
              <a:ext uri="{FF2B5EF4-FFF2-40B4-BE49-F238E27FC236}">
                <a16:creationId xmlns:a16="http://schemas.microsoft.com/office/drawing/2014/main" id="{9B1F5EEC-B7AC-936C-A3ED-AD5FB6ED2CA1}"/>
              </a:ext>
            </a:extLst>
          </p:cNvPr>
          <p:cNvSpPr>
            <a:spLocks noGrp="1"/>
          </p:cNvSpPr>
          <p:nvPr>
            <p:ph idx="1"/>
          </p:nvPr>
        </p:nvSpPr>
        <p:spPr>
          <a:xfrm>
            <a:off x="1398587" y="1438274"/>
            <a:ext cx="8915400" cy="4934533"/>
          </a:xfrm>
        </p:spPr>
        <p:txBody>
          <a:bodyPr>
            <a:normAutofit fontScale="92500" lnSpcReduction="10000"/>
          </a:bodyPr>
          <a:lstStyle/>
          <a:p>
            <a:r>
              <a:rPr lang="vi-VN" sz="2600" dirty="0">
                <a:latin typeface="Times New Roman" panose="02020603050405020304" pitchFamily="18" charset="0"/>
                <a:cs typeface="Times New Roman" panose="02020603050405020304" pitchFamily="18" charset="0"/>
              </a:rPr>
              <a:t>Nhập sản phẩm: Cho phép người dùng nhập thông tin về sản phẩm </a:t>
            </a:r>
            <a:r>
              <a:rPr lang="vi-VN" sz="2600" dirty="0" err="1">
                <a:latin typeface="Times New Roman" panose="02020603050405020304" pitchFamily="18" charset="0"/>
                <a:cs typeface="Times New Roman" panose="02020603050405020304" pitchFamily="18" charset="0"/>
              </a:rPr>
              <a:t>tivi</a:t>
            </a:r>
            <a:r>
              <a:rPr lang="vi-VN" sz="2600" dirty="0">
                <a:latin typeface="Times New Roman" panose="02020603050405020304" pitchFamily="18" charset="0"/>
                <a:cs typeface="Times New Roman" panose="02020603050405020304" pitchFamily="18" charset="0"/>
              </a:rPr>
              <a:t>, bao gồm thông tin về tên sản phẩm, giá cả, số lượng, nhà sản xuất, loại màn hình, kích thước,…..</a:t>
            </a:r>
          </a:p>
          <a:p>
            <a:r>
              <a:rPr lang="vi-VN" sz="2600" dirty="0">
                <a:latin typeface="Times New Roman" panose="02020603050405020304" pitchFamily="18" charset="0"/>
                <a:cs typeface="Times New Roman" panose="02020603050405020304" pitchFamily="18" charset="0"/>
              </a:rPr>
              <a:t>Xuất sản phẩm: Cho phép người dùng xuất thông tin về sản phẩm </a:t>
            </a:r>
            <a:r>
              <a:rPr lang="vi-VN" sz="2600" dirty="0" err="1">
                <a:latin typeface="Times New Roman" panose="02020603050405020304" pitchFamily="18" charset="0"/>
                <a:cs typeface="Times New Roman" panose="02020603050405020304" pitchFamily="18" charset="0"/>
              </a:rPr>
              <a:t>tivi</a:t>
            </a:r>
            <a:r>
              <a:rPr lang="vi-VN" sz="2600" dirty="0">
                <a:latin typeface="Times New Roman" panose="02020603050405020304" pitchFamily="18" charset="0"/>
                <a:cs typeface="Times New Roman" panose="02020603050405020304" pitchFamily="18" charset="0"/>
              </a:rPr>
              <a:t>, bao gồm thông tin về tên sản phẩm, số lượng, giá cả, nhà sản xuất, loại màn hình ngày xuất, vị trí xuất,…..</a:t>
            </a:r>
          </a:p>
          <a:p>
            <a:r>
              <a:rPr lang="vi-VN" sz="2600" dirty="0">
                <a:latin typeface="Times New Roman" panose="02020603050405020304" pitchFamily="18" charset="0"/>
                <a:cs typeface="Times New Roman" panose="02020603050405020304" pitchFamily="18" charset="0"/>
              </a:rPr>
              <a:t>Xóa sản phẩm: Cho phép người dùng xóa thông tin về sản phẩm </a:t>
            </a:r>
            <a:r>
              <a:rPr lang="vi-VN" sz="2600" dirty="0" err="1">
                <a:latin typeface="Times New Roman" panose="02020603050405020304" pitchFamily="18" charset="0"/>
                <a:cs typeface="Times New Roman" panose="02020603050405020304" pitchFamily="18" charset="0"/>
              </a:rPr>
              <a:t>tivi</a:t>
            </a:r>
            <a:r>
              <a:rPr lang="vi-VN" sz="2600" dirty="0">
                <a:latin typeface="Times New Roman" panose="02020603050405020304" pitchFamily="18" charset="0"/>
                <a:cs typeface="Times New Roman" panose="02020603050405020304" pitchFamily="18" charset="0"/>
              </a:rPr>
              <a:t> trong cơ sở dữ liệu mình đã nhập.</a:t>
            </a:r>
          </a:p>
          <a:p>
            <a:r>
              <a:rPr lang="vi-VN" sz="2600" dirty="0">
                <a:latin typeface="Times New Roman" panose="02020603050405020304" pitchFamily="18" charset="0"/>
                <a:cs typeface="Times New Roman" panose="02020603050405020304" pitchFamily="18" charset="0"/>
              </a:rPr>
              <a:t>Sửa sản phẩm: Cho phép người dùng sửa thông tin về sản phẩm </a:t>
            </a:r>
            <a:r>
              <a:rPr lang="vi-VN" sz="2600" dirty="0" err="1">
                <a:latin typeface="Times New Roman" panose="02020603050405020304" pitchFamily="18" charset="0"/>
                <a:cs typeface="Times New Roman" panose="02020603050405020304" pitchFamily="18" charset="0"/>
              </a:rPr>
              <a:t>tivi</a:t>
            </a:r>
            <a:r>
              <a:rPr lang="vi-VN" sz="2600" dirty="0">
                <a:latin typeface="Times New Roman" panose="02020603050405020304" pitchFamily="18" charset="0"/>
                <a:cs typeface="Times New Roman" panose="02020603050405020304" pitchFamily="18" charset="0"/>
              </a:rPr>
              <a:t>, bao gồm tên sản phẩm, giá cả, số lượng, nhà sản xuất, loại màn hình, kích </a:t>
            </a:r>
            <a:r>
              <a:rPr lang="vi-VN" sz="2600" dirty="0" err="1">
                <a:latin typeface="Times New Roman" panose="02020603050405020304" pitchFamily="18" charset="0"/>
                <a:cs typeface="Times New Roman" panose="02020603050405020304" pitchFamily="18" charset="0"/>
              </a:rPr>
              <a:t>thuớc</a:t>
            </a:r>
            <a:r>
              <a:rPr lang="vi-VN" sz="2600" dirty="0">
                <a:latin typeface="Times New Roman" panose="02020603050405020304" pitchFamily="18" charset="0"/>
                <a:cs typeface="Times New Roman" panose="02020603050405020304" pitchFamily="18" charset="0"/>
              </a:rPr>
              <a:t>,…..</a:t>
            </a:r>
          </a:p>
          <a:p>
            <a:r>
              <a:rPr lang="vi-VN" sz="2600" dirty="0">
                <a:latin typeface="Times New Roman" panose="02020603050405020304" pitchFamily="18" charset="0"/>
                <a:cs typeface="Times New Roman" panose="02020603050405020304" pitchFamily="18" charset="0"/>
              </a:rPr>
              <a:t>Sắp xếp sản phẩm: Cho phép người dùng sắp xếp thông tin theo nhiều cách khác nhau , bao gồm tên sản phẩm, đơn giá,……</a:t>
            </a:r>
          </a:p>
          <a:p>
            <a:endParaRPr lang="vi-VN"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91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3CB65E6-7E6B-7007-1794-FB471648D69F}"/>
              </a:ext>
            </a:extLst>
          </p:cNvPr>
          <p:cNvSpPr>
            <a:spLocks noGrp="1"/>
          </p:cNvSpPr>
          <p:nvPr>
            <p:ph type="title"/>
          </p:nvPr>
        </p:nvSpPr>
        <p:spPr>
          <a:xfrm>
            <a:off x="2226901" y="605060"/>
            <a:ext cx="8911687" cy="1280890"/>
          </a:xfrm>
        </p:spPr>
        <p:txBody>
          <a:bodyPr/>
          <a:lstStyle/>
          <a:p>
            <a:r>
              <a:rPr lang="vi-VN" sz="4000" dirty="0">
                <a:solidFill>
                  <a:srgbClr val="92D050"/>
                </a:solidFill>
                <a:latin typeface="Times New Roman" panose="02020603050405020304" pitchFamily="18" charset="0"/>
                <a:cs typeface="Times New Roman" panose="02020603050405020304" pitchFamily="18" charset="0"/>
              </a:rPr>
              <a:t>03 thiết kế</a:t>
            </a:r>
            <a:br>
              <a:rPr lang="vi-VN" dirty="0">
                <a:latin typeface="Times New Roman" panose="02020603050405020304" pitchFamily="18" charset="0"/>
                <a:cs typeface="Times New Roman" panose="02020603050405020304" pitchFamily="18" charset="0"/>
              </a:rPr>
            </a:br>
            <a:r>
              <a:rPr lang="vi-VN" sz="2800" dirty="0">
                <a:latin typeface="Times New Roman" panose="02020603050405020304" pitchFamily="18" charset="0"/>
                <a:cs typeface="Times New Roman" panose="02020603050405020304" pitchFamily="18" charset="0"/>
              </a:rPr>
              <a:t>mô hình hóa chức năng  </a:t>
            </a:r>
            <a:endParaRPr lang="vi-VN" dirty="0">
              <a:latin typeface="Times New Roman" panose="02020603050405020304" pitchFamily="18" charset="0"/>
              <a:cs typeface="Times New Roman" panose="02020603050405020304" pitchFamily="18" charset="0"/>
            </a:endParaRPr>
          </a:p>
        </p:txBody>
      </p:sp>
      <p:pic>
        <p:nvPicPr>
          <p:cNvPr id="5" name="Chỗ dành sẵn cho Nội dung 4">
            <a:extLst>
              <a:ext uri="{FF2B5EF4-FFF2-40B4-BE49-F238E27FC236}">
                <a16:creationId xmlns:a16="http://schemas.microsoft.com/office/drawing/2014/main" id="{9588B094-3637-0E88-FBFE-B75EB8C1D0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1475" y="2886075"/>
            <a:ext cx="6766613" cy="3035300"/>
          </a:xfrm>
        </p:spPr>
      </p:pic>
    </p:spTree>
    <p:extLst>
      <p:ext uri="{BB962C8B-B14F-4D97-AF65-F5344CB8AC3E}">
        <p14:creationId xmlns:p14="http://schemas.microsoft.com/office/powerpoint/2010/main" val="3276390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EADA258-B46E-5794-E3CE-A63AEAC174D2}"/>
              </a:ext>
            </a:extLst>
          </p:cNvPr>
          <p:cNvSpPr>
            <a:spLocks noGrp="1"/>
          </p:cNvSpPr>
          <p:nvPr>
            <p:ph type="title"/>
          </p:nvPr>
        </p:nvSpPr>
        <p:spPr>
          <a:xfrm>
            <a:off x="1935700" y="576485"/>
            <a:ext cx="8911687" cy="1280890"/>
          </a:xfrm>
        </p:spPr>
        <p:txBody>
          <a:bodyPr/>
          <a:lstStyle/>
          <a:p>
            <a:r>
              <a:rPr lang="en-US" sz="3800" dirty="0">
                <a:solidFill>
                  <a:srgbClr val="92D050"/>
                </a:solidFill>
                <a:latin typeface="Times New Roman" panose="02020603050405020304" pitchFamily="18" charset="0"/>
                <a:cs typeface="Times New Roman" panose="02020603050405020304" pitchFamily="18" charset="0"/>
              </a:rPr>
              <a:t>04 </a:t>
            </a:r>
            <a:r>
              <a:rPr lang="en-US" sz="3800" dirty="0" err="1">
                <a:solidFill>
                  <a:srgbClr val="92D050"/>
                </a:solidFill>
                <a:latin typeface="Times New Roman" panose="02020603050405020304" pitchFamily="18" charset="0"/>
                <a:cs typeface="Times New Roman" panose="02020603050405020304" pitchFamily="18" charset="0"/>
              </a:rPr>
              <a:t>hiện</a:t>
            </a:r>
            <a:r>
              <a:rPr lang="en-US" sz="3800" dirty="0">
                <a:solidFill>
                  <a:srgbClr val="92D050"/>
                </a:solidFill>
                <a:latin typeface="Times New Roman" panose="02020603050405020304" pitchFamily="18" charset="0"/>
                <a:cs typeface="Times New Roman" panose="02020603050405020304" pitchFamily="18" charset="0"/>
              </a:rPr>
              <a:t> thực </a:t>
            </a:r>
            <a:r>
              <a:rPr lang="en-US" sz="3800" dirty="0" err="1">
                <a:solidFill>
                  <a:srgbClr val="92D050"/>
                </a:solidFill>
                <a:latin typeface="Times New Roman" panose="02020603050405020304" pitchFamily="18" charset="0"/>
                <a:cs typeface="Times New Roman" panose="02020603050405020304" pitchFamily="18" charset="0"/>
              </a:rPr>
              <a:t>chương</a:t>
            </a:r>
            <a:r>
              <a:rPr lang="en-US" sz="3800" dirty="0">
                <a:solidFill>
                  <a:srgbClr val="92D050"/>
                </a:solidFill>
                <a:latin typeface="Times New Roman" panose="02020603050405020304" pitchFamily="18" charset="0"/>
                <a:cs typeface="Times New Roman" panose="02020603050405020304" pitchFamily="18" charset="0"/>
              </a:rPr>
              <a:t> </a:t>
            </a:r>
            <a:r>
              <a:rPr lang="en-US" sz="3800" dirty="0" err="1">
                <a:solidFill>
                  <a:srgbClr val="92D050"/>
                </a:solidFill>
                <a:latin typeface="Times New Roman" panose="02020603050405020304" pitchFamily="18" charset="0"/>
                <a:cs typeface="Times New Roman" panose="02020603050405020304" pitchFamily="18" charset="0"/>
              </a:rPr>
              <a:t>trình</a:t>
            </a:r>
            <a:br>
              <a:rPr lang="en-US"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Cài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chạy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endParaRPr lang="vi-VN" dirty="0">
              <a:latin typeface="Times New Roman" panose="02020603050405020304" pitchFamily="18" charset="0"/>
              <a:cs typeface="Times New Roman" panose="02020603050405020304" pitchFamily="18" charset="0"/>
            </a:endParaRPr>
          </a:p>
        </p:txBody>
      </p:sp>
      <p:pic>
        <p:nvPicPr>
          <p:cNvPr id="5" name="Chỗ dành sẵn cho Nội dung 4" descr="Ảnh có chứa văn bản, đồ họa véc tơ&#10;&#10;Mô tả được tạo tự động">
            <a:extLst>
              <a:ext uri="{FF2B5EF4-FFF2-40B4-BE49-F238E27FC236}">
                <a16:creationId xmlns:a16="http://schemas.microsoft.com/office/drawing/2014/main" id="{35F3AFA9-E8BD-B429-F760-9A8AFA4654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3880" y="2238375"/>
            <a:ext cx="5037666" cy="3778250"/>
          </a:xfrm>
        </p:spPr>
      </p:pic>
    </p:spTree>
    <p:extLst>
      <p:ext uri="{BB962C8B-B14F-4D97-AF65-F5344CB8AC3E}">
        <p14:creationId xmlns:p14="http://schemas.microsoft.com/office/powerpoint/2010/main" val="3809605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descr="Ảnh có chứa biểu đồ&#10;&#10;Mô tả được tạo tự động">
            <a:extLst>
              <a:ext uri="{FF2B5EF4-FFF2-40B4-BE49-F238E27FC236}">
                <a16:creationId xmlns:a16="http://schemas.microsoft.com/office/drawing/2014/main" id="{62A54114-D1BA-30AB-C824-AF1ED58F8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494" y="457200"/>
            <a:ext cx="9770706" cy="5981700"/>
          </a:xfrm>
          <a:prstGeom prst="rect">
            <a:avLst/>
          </a:prstGeom>
        </p:spPr>
      </p:pic>
    </p:spTree>
    <p:extLst>
      <p:ext uri="{BB962C8B-B14F-4D97-AF65-F5344CB8AC3E}">
        <p14:creationId xmlns:p14="http://schemas.microsoft.com/office/powerpoint/2010/main" val="1950222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Hình ảnh 8" descr="Ảnh có chứa văn bản">
            <a:extLst>
              <a:ext uri="{FF2B5EF4-FFF2-40B4-BE49-F238E27FC236}">
                <a16:creationId xmlns:a16="http://schemas.microsoft.com/office/drawing/2014/main" id="{362FC280-247B-CCD5-4C3A-782D5FCE1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319" y="209939"/>
            <a:ext cx="5703142" cy="6438122"/>
          </a:xfrm>
          <a:prstGeom prst="rect">
            <a:avLst/>
          </a:prstGeom>
        </p:spPr>
      </p:pic>
      <p:pic>
        <p:nvPicPr>
          <p:cNvPr id="11" name="Hình ảnh 10" descr="Ảnh có chứa văn bản, bức thư">
            <a:extLst>
              <a:ext uri="{FF2B5EF4-FFF2-40B4-BE49-F238E27FC236}">
                <a16:creationId xmlns:a16="http://schemas.microsoft.com/office/drawing/2014/main" id="{16854830-E20F-A57D-C383-932BF5E429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7550" y="121298"/>
            <a:ext cx="3610947" cy="6438122"/>
          </a:xfrm>
          <a:prstGeom prst="rect">
            <a:avLst/>
          </a:prstGeom>
        </p:spPr>
      </p:pic>
      <p:sp>
        <p:nvSpPr>
          <p:cNvPr id="13" name="Hộp Văn bản 12">
            <a:extLst>
              <a:ext uri="{FF2B5EF4-FFF2-40B4-BE49-F238E27FC236}">
                <a16:creationId xmlns:a16="http://schemas.microsoft.com/office/drawing/2014/main" id="{5256EB5D-8577-C496-0D0E-167719A69DD8}"/>
              </a:ext>
            </a:extLst>
          </p:cNvPr>
          <p:cNvSpPr txBox="1"/>
          <p:nvPr/>
        </p:nvSpPr>
        <p:spPr>
          <a:xfrm>
            <a:off x="335902" y="1514478"/>
            <a:ext cx="1904417" cy="954107"/>
          </a:xfrm>
          <a:prstGeom prst="rect">
            <a:avLst/>
          </a:prstGeom>
          <a:noFill/>
        </p:spPr>
        <p:txBody>
          <a:bodyPr wrap="square">
            <a:spAutoFit/>
          </a:bodyPr>
          <a:lstStyle/>
          <a:p>
            <a:r>
              <a:rPr lang="en-US" sz="2800" dirty="0" err="1">
                <a:solidFill>
                  <a:srgbClr val="92D050"/>
                </a:solidFill>
                <a:latin typeface="Times New Roman" panose="02020603050405020304" pitchFamily="18" charset="0"/>
                <a:cs typeface="Times New Roman" panose="02020603050405020304" pitchFamily="18" charset="0"/>
              </a:rPr>
              <a:t>Cài</a:t>
            </a:r>
            <a:r>
              <a:rPr lang="en-US" sz="2800" dirty="0">
                <a:solidFill>
                  <a:srgbClr val="92D050"/>
                </a:solidFill>
                <a:latin typeface="Times New Roman" panose="02020603050405020304" pitchFamily="18" charset="0"/>
                <a:cs typeface="Times New Roman" panose="02020603050405020304" pitchFamily="18" charset="0"/>
              </a:rPr>
              <a:t> </a:t>
            </a:r>
            <a:r>
              <a:rPr lang="en-US" sz="2800" dirty="0" err="1">
                <a:solidFill>
                  <a:srgbClr val="92D050"/>
                </a:solidFill>
                <a:latin typeface="Times New Roman" panose="02020603050405020304" pitchFamily="18" charset="0"/>
                <a:cs typeface="Times New Roman" panose="02020603050405020304" pitchFamily="18" charset="0"/>
              </a:rPr>
              <a:t>đặt</a:t>
            </a:r>
            <a:r>
              <a:rPr lang="en-US" sz="2800" dirty="0">
                <a:solidFill>
                  <a:srgbClr val="92D050"/>
                </a:solidFill>
                <a:latin typeface="Times New Roman" panose="02020603050405020304" pitchFamily="18" charset="0"/>
                <a:cs typeface="Times New Roman" panose="02020603050405020304" pitchFamily="18" charset="0"/>
              </a:rPr>
              <a:t> </a:t>
            </a:r>
            <a:r>
              <a:rPr lang="en-US" sz="2800" dirty="0" err="1">
                <a:solidFill>
                  <a:srgbClr val="92D050"/>
                </a:solidFill>
                <a:latin typeface="Times New Roman" panose="02020603050405020304" pitchFamily="18" charset="0"/>
                <a:cs typeface="Times New Roman" panose="02020603050405020304" pitchFamily="18" charset="0"/>
              </a:rPr>
              <a:t>bài</a:t>
            </a:r>
            <a:r>
              <a:rPr lang="en-US" sz="2800" dirty="0">
                <a:solidFill>
                  <a:srgbClr val="92D050"/>
                </a:solidFill>
                <a:latin typeface="Times New Roman" panose="02020603050405020304" pitchFamily="18" charset="0"/>
                <a:cs typeface="Times New Roman" panose="02020603050405020304" pitchFamily="18" charset="0"/>
              </a:rPr>
              <a:t> </a:t>
            </a:r>
            <a:r>
              <a:rPr lang="en-US" sz="2800" dirty="0" err="1">
                <a:solidFill>
                  <a:srgbClr val="92D050"/>
                </a:solidFill>
                <a:latin typeface="Times New Roman" panose="02020603050405020304" pitchFamily="18" charset="0"/>
                <a:cs typeface="Times New Roman" panose="02020603050405020304" pitchFamily="18" charset="0"/>
              </a:rPr>
              <a:t>toán</a:t>
            </a:r>
            <a:endParaRPr lang="vi-VN" sz="2800" dirty="0">
              <a:solidFill>
                <a:srgbClr val="92D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619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descr="Ảnh có chứa văn bản, bức thư&#10;&#10;Mô tả được tạo tự động">
            <a:extLst>
              <a:ext uri="{FF2B5EF4-FFF2-40B4-BE49-F238E27FC236}">
                <a16:creationId xmlns:a16="http://schemas.microsoft.com/office/drawing/2014/main" id="{8AB0AF0F-9DC7-0448-DF0A-FFB4415D4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23825"/>
            <a:ext cx="3724275" cy="6638925"/>
          </a:xfrm>
          <a:prstGeom prst="rect">
            <a:avLst/>
          </a:prstGeom>
        </p:spPr>
      </p:pic>
      <p:pic>
        <p:nvPicPr>
          <p:cNvPr id="7" name="Hình ảnh 6" descr="Ảnh có chứa văn bản, bức thư&#10;&#10;Mô tả được tạo tự động">
            <a:extLst>
              <a:ext uri="{FF2B5EF4-FFF2-40B4-BE49-F238E27FC236}">
                <a16:creationId xmlns:a16="http://schemas.microsoft.com/office/drawing/2014/main" id="{72E6DF84-B29E-CBEB-5F65-30D35BF24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9825" y="1019174"/>
            <a:ext cx="4410075" cy="4848225"/>
          </a:xfrm>
          <a:prstGeom prst="rect">
            <a:avLst/>
          </a:prstGeom>
        </p:spPr>
      </p:pic>
    </p:spTree>
    <p:extLst>
      <p:ext uri="{BB962C8B-B14F-4D97-AF65-F5344CB8AC3E}">
        <p14:creationId xmlns:p14="http://schemas.microsoft.com/office/powerpoint/2010/main" val="1150073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descr="Ảnh có chứa văn bản&#10;&#10;Mô tả được tạo tự động">
            <a:extLst>
              <a:ext uri="{FF2B5EF4-FFF2-40B4-BE49-F238E27FC236}">
                <a16:creationId xmlns:a16="http://schemas.microsoft.com/office/drawing/2014/main" id="{FC28B757-4E9C-4FA8-4982-AE4345FE8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723900"/>
            <a:ext cx="5010151" cy="5800725"/>
          </a:xfrm>
          <a:prstGeom prst="rect">
            <a:avLst/>
          </a:prstGeom>
        </p:spPr>
      </p:pic>
      <p:pic>
        <p:nvPicPr>
          <p:cNvPr id="7" name="Hình ảnh 6" descr="Ảnh có chứa văn bản, bức thư&#10;&#10;Mô tả được tạo tự động">
            <a:extLst>
              <a:ext uri="{FF2B5EF4-FFF2-40B4-BE49-F238E27FC236}">
                <a16:creationId xmlns:a16="http://schemas.microsoft.com/office/drawing/2014/main" id="{5B62A298-72A6-9651-CB1A-7EF39C4FD5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276" y="257175"/>
            <a:ext cx="4543424" cy="6534150"/>
          </a:xfrm>
          <a:prstGeom prst="rect">
            <a:avLst/>
          </a:prstGeom>
        </p:spPr>
      </p:pic>
    </p:spTree>
    <p:extLst>
      <p:ext uri="{BB962C8B-B14F-4D97-AF65-F5344CB8AC3E}">
        <p14:creationId xmlns:p14="http://schemas.microsoft.com/office/powerpoint/2010/main" val="3141294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hỗ dành sẵn cho Nội dung 4" descr="Ảnh có chứa văn bản&#10;&#10;Mô tả được tạo tự động">
            <a:extLst>
              <a:ext uri="{FF2B5EF4-FFF2-40B4-BE49-F238E27FC236}">
                <a16:creationId xmlns:a16="http://schemas.microsoft.com/office/drawing/2014/main" id="{6A0F180D-F10A-E708-2489-ABEC7DE15A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473" y="177282"/>
            <a:ext cx="4898571" cy="6475445"/>
          </a:xfrm>
        </p:spPr>
      </p:pic>
      <p:pic>
        <p:nvPicPr>
          <p:cNvPr id="7" name="Hình ảnh 6" descr="Ảnh có chứa văn bản&#10;&#10;Mô tả được tạo tự động">
            <a:extLst>
              <a:ext uri="{FF2B5EF4-FFF2-40B4-BE49-F238E27FC236}">
                <a16:creationId xmlns:a16="http://schemas.microsoft.com/office/drawing/2014/main" id="{054DCA9A-7CF3-A658-0623-04ABF74AC0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752" y="1109662"/>
            <a:ext cx="4898570" cy="4638675"/>
          </a:xfrm>
          <a:prstGeom prst="rect">
            <a:avLst/>
          </a:prstGeom>
        </p:spPr>
      </p:pic>
    </p:spTree>
    <p:extLst>
      <p:ext uri="{BB962C8B-B14F-4D97-AF65-F5344CB8AC3E}">
        <p14:creationId xmlns:p14="http://schemas.microsoft.com/office/powerpoint/2010/main" val="1298238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descr="Ảnh có chứa văn bản, bàn&#10;&#10;Mô tả được tạo tự động">
            <a:extLst>
              <a:ext uri="{FF2B5EF4-FFF2-40B4-BE49-F238E27FC236}">
                <a16:creationId xmlns:a16="http://schemas.microsoft.com/office/drawing/2014/main" id="{06D58D5D-9E9E-5785-2A47-5D219BD57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75" y="152400"/>
            <a:ext cx="4743450" cy="6619875"/>
          </a:xfrm>
          <a:prstGeom prst="rect">
            <a:avLst/>
          </a:prstGeom>
        </p:spPr>
      </p:pic>
      <p:pic>
        <p:nvPicPr>
          <p:cNvPr id="7" name="Hình ảnh 6" descr="Ảnh có chứa văn bản&#10;&#10;Mô tả được tạo tự động">
            <a:extLst>
              <a:ext uri="{FF2B5EF4-FFF2-40B4-BE49-F238E27FC236}">
                <a16:creationId xmlns:a16="http://schemas.microsoft.com/office/drawing/2014/main" id="{32CB97A8-DC0B-ABF7-43C2-1BF0863E98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288" y="152400"/>
            <a:ext cx="5086512" cy="6457950"/>
          </a:xfrm>
          <a:prstGeom prst="rect">
            <a:avLst/>
          </a:prstGeom>
        </p:spPr>
      </p:pic>
    </p:spTree>
    <p:extLst>
      <p:ext uri="{BB962C8B-B14F-4D97-AF65-F5344CB8AC3E}">
        <p14:creationId xmlns:p14="http://schemas.microsoft.com/office/powerpoint/2010/main" val="2106345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descr="Ảnh có chứa bàn&#10;&#10;Mô tả được tạo tự động">
            <a:extLst>
              <a:ext uri="{FF2B5EF4-FFF2-40B4-BE49-F238E27FC236}">
                <a16:creationId xmlns:a16="http://schemas.microsoft.com/office/drawing/2014/main" id="{266AC415-E334-009B-A8A7-5DAA026AC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48" y="0"/>
            <a:ext cx="5114927" cy="6858001"/>
          </a:xfrm>
          <a:prstGeom prst="rect">
            <a:avLst/>
          </a:prstGeom>
        </p:spPr>
      </p:pic>
      <p:pic>
        <p:nvPicPr>
          <p:cNvPr id="7" name="Hình ảnh 6" descr="Ảnh có chứa văn bản&#10;&#10;Mô tả được tạo tự động">
            <a:extLst>
              <a:ext uri="{FF2B5EF4-FFF2-40B4-BE49-F238E27FC236}">
                <a16:creationId xmlns:a16="http://schemas.microsoft.com/office/drawing/2014/main" id="{E849884A-8D1E-4677-E856-14C9174E97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899" y="0"/>
            <a:ext cx="5419725" cy="6715124"/>
          </a:xfrm>
          <a:prstGeom prst="rect">
            <a:avLst/>
          </a:prstGeom>
        </p:spPr>
      </p:pic>
    </p:spTree>
    <p:extLst>
      <p:ext uri="{BB962C8B-B14F-4D97-AF65-F5344CB8AC3E}">
        <p14:creationId xmlns:p14="http://schemas.microsoft.com/office/powerpoint/2010/main" val="96587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3" descr="Coloured pencils inside a pencil holder which is on top of a wood table">
            <a:extLst>
              <a:ext uri="{FF2B5EF4-FFF2-40B4-BE49-F238E27FC236}">
                <a16:creationId xmlns:a16="http://schemas.microsoft.com/office/drawing/2014/main" id="{5B1A7633-D12A-9DBF-8B1E-BFE62911E8BB}"/>
              </a:ext>
            </a:extLst>
          </p:cNvPr>
          <p:cNvPicPr>
            <a:picLocks noChangeAspect="1"/>
          </p:cNvPicPr>
          <p:nvPr/>
        </p:nvPicPr>
        <p:blipFill rotWithShape="1">
          <a:blip r:embed="rId2"/>
          <a:srcRect t="15730"/>
          <a:stretch/>
        </p:blipFill>
        <p:spPr>
          <a:xfrm>
            <a:off x="0" y="11"/>
            <a:ext cx="12192000" cy="6857989"/>
          </a:xfrm>
          <a:prstGeom prst="rect">
            <a:avLst/>
          </a:prstGeom>
        </p:spPr>
      </p:pic>
      <p:sp>
        <p:nvSpPr>
          <p:cNvPr id="2" name="Tiêu đề 1">
            <a:extLst>
              <a:ext uri="{FF2B5EF4-FFF2-40B4-BE49-F238E27FC236}">
                <a16:creationId xmlns:a16="http://schemas.microsoft.com/office/drawing/2014/main" id="{544BE5C9-21A6-5CC3-17F4-511973087D74}"/>
              </a:ext>
            </a:extLst>
          </p:cNvPr>
          <p:cNvSpPr>
            <a:spLocks noGrp="1"/>
          </p:cNvSpPr>
          <p:nvPr>
            <p:ph type="ctrTitle"/>
          </p:nvPr>
        </p:nvSpPr>
        <p:spPr>
          <a:xfrm>
            <a:off x="904875" y="235697"/>
            <a:ext cx="6248399" cy="976406"/>
          </a:xfrm>
        </p:spPr>
        <p:txBody>
          <a:bodyPr anchor="t">
            <a:noAutofit/>
          </a:bodyPr>
          <a:lstStyle/>
          <a:p>
            <a:r>
              <a:rPr lang="vi-VN" sz="1600" b="1" dirty="0">
                <a:solidFill>
                  <a:srgbClr val="FFFFFF"/>
                </a:solidFill>
                <a:latin typeface="Times New Roman" panose="02020603050405020304" pitchFamily="18" charset="0"/>
                <a:cs typeface="Times New Roman" panose="02020603050405020304" pitchFamily="18" charset="0"/>
              </a:rPr>
              <a:t>TRƯỜNG ĐẠI HỌC TÀI NGUYÊN VÀ MÔI TRƯỜNG</a:t>
            </a:r>
            <a:br>
              <a:rPr lang="vi-VN" sz="1600" b="1" dirty="0">
                <a:solidFill>
                  <a:srgbClr val="FFFFFF"/>
                </a:solidFill>
                <a:latin typeface="Times New Roman" panose="02020603050405020304" pitchFamily="18" charset="0"/>
                <a:cs typeface="Times New Roman" panose="02020603050405020304" pitchFamily="18" charset="0"/>
              </a:rPr>
            </a:br>
            <a:br>
              <a:rPr lang="vi-VN" sz="1600" b="1" dirty="0">
                <a:solidFill>
                  <a:srgbClr val="FFFFFF"/>
                </a:solidFill>
                <a:latin typeface="Times New Roman" panose="02020603050405020304" pitchFamily="18" charset="0"/>
                <a:cs typeface="Times New Roman" panose="02020603050405020304" pitchFamily="18" charset="0"/>
              </a:rPr>
            </a:br>
            <a:r>
              <a:rPr lang="vi-VN" sz="1600" b="1" dirty="0">
                <a:solidFill>
                  <a:srgbClr val="FFFFFF"/>
                </a:solidFill>
                <a:latin typeface="Times New Roman" panose="02020603050405020304" pitchFamily="18" charset="0"/>
                <a:cs typeface="Times New Roman" panose="02020603050405020304" pitchFamily="18" charset="0"/>
              </a:rPr>
              <a:t>KHOA HỆ THỐNG THÔNG TIN VÀ VIỄN THÁM</a:t>
            </a:r>
            <a:endParaRPr lang="vi-VN" sz="1600" dirty="0">
              <a:solidFill>
                <a:srgbClr val="FFFFFF"/>
              </a:solidFill>
              <a:latin typeface="Times New Roman" panose="02020603050405020304" pitchFamily="18" charset="0"/>
              <a:cs typeface="Times New Roman" panose="02020603050405020304" pitchFamily="18" charset="0"/>
            </a:endParaRPr>
          </a:p>
        </p:txBody>
      </p:sp>
      <p:sp>
        <p:nvSpPr>
          <p:cNvPr id="3" name="Tiêu đề phụ 2">
            <a:extLst>
              <a:ext uri="{FF2B5EF4-FFF2-40B4-BE49-F238E27FC236}">
                <a16:creationId xmlns:a16="http://schemas.microsoft.com/office/drawing/2014/main" id="{E2CF1B8F-700F-CA39-7A04-11878513CF1F}"/>
              </a:ext>
            </a:extLst>
          </p:cNvPr>
          <p:cNvSpPr>
            <a:spLocks noGrp="1"/>
          </p:cNvSpPr>
          <p:nvPr>
            <p:ph type="subTitle" idx="1"/>
          </p:nvPr>
        </p:nvSpPr>
        <p:spPr>
          <a:xfrm>
            <a:off x="495299" y="3565804"/>
            <a:ext cx="6743700" cy="976406"/>
          </a:xfrm>
        </p:spPr>
        <p:txBody>
          <a:bodyPr anchor="t">
            <a:normAutofit/>
          </a:bodyPr>
          <a:lstStyle/>
          <a:p>
            <a:pPr algn="ctr"/>
            <a:r>
              <a:rPr lang="vi-VN" sz="2800" b="1" dirty="0">
                <a:solidFill>
                  <a:srgbClr val="FFFFFF"/>
                </a:solidFill>
                <a:latin typeface="Times New Roman" panose="02020603050405020304" pitchFamily="18" charset="0"/>
                <a:cs typeface="Times New Roman" panose="02020603050405020304" pitchFamily="18" charset="0"/>
              </a:rPr>
              <a:t>PHẦM MỀM QUẢN LÝ KHO TIVI</a:t>
            </a:r>
          </a:p>
          <a:p>
            <a:pPr algn="r"/>
            <a:endParaRPr lang="vi-VN" dirty="0">
              <a:solidFill>
                <a:srgbClr val="FFFFFF"/>
              </a:solidFill>
              <a:latin typeface="Times New Roman" panose="02020603050405020304" pitchFamily="18" charset="0"/>
              <a:cs typeface="Times New Roman" panose="02020603050405020304" pitchFamily="18" charset="0"/>
            </a:endParaRPr>
          </a:p>
        </p:txBody>
      </p:sp>
      <p:pic>
        <p:nvPicPr>
          <p:cNvPr id="5" name="Hình ảnh 4" descr="Ảnh có chứa biểu đồ&#10;&#10;Mô tả được tạo tự động">
            <a:extLst>
              <a:ext uri="{FF2B5EF4-FFF2-40B4-BE49-F238E27FC236}">
                <a16:creationId xmlns:a16="http://schemas.microsoft.com/office/drawing/2014/main" id="{24C49C2E-9EA9-3DF8-717E-3D67AB8EB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74" y="1538380"/>
            <a:ext cx="1828800" cy="1664447"/>
          </a:xfrm>
          <a:prstGeom prst="rect">
            <a:avLst/>
          </a:prstGeom>
        </p:spPr>
      </p:pic>
    </p:spTree>
    <p:extLst>
      <p:ext uri="{BB962C8B-B14F-4D97-AF65-F5344CB8AC3E}">
        <p14:creationId xmlns:p14="http://schemas.microsoft.com/office/powerpoint/2010/main" val="1454010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descr="Ảnh có chứa văn bản, bức thư&#10;&#10;Mô tả được tạo tự động">
            <a:extLst>
              <a:ext uri="{FF2B5EF4-FFF2-40B4-BE49-F238E27FC236}">
                <a16:creationId xmlns:a16="http://schemas.microsoft.com/office/drawing/2014/main" id="{9F72E9EC-99EE-8D1B-1973-6ADBF472B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50" y="1"/>
            <a:ext cx="4953000" cy="6772274"/>
          </a:xfrm>
          <a:prstGeom prst="rect">
            <a:avLst/>
          </a:prstGeom>
        </p:spPr>
      </p:pic>
      <p:pic>
        <p:nvPicPr>
          <p:cNvPr id="7" name="Hình ảnh 6" descr="Ảnh có chứa văn bản&#10;&#10;Mô tả được tạo tự động">
            <a:extLst>
              <a:ext uri="{FF2B5EF4-FFF2-40B4-BE49-F238E27FC236}">
                <a16:creationId xmlns:a16="http://schemas.microsoft.com/office/drawing/2014/main" id="{75AF1EF8-2145-D4EB-EE21-A61C383E77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876" y="0"/>
            <a:ext cx="5619750" cy="6857999"/>
          </a:xfrm>
          <a:prstGeom prst="rect">
            <a:avLst/>
          </a:prstGeom>
        </p:spPr>
      </p:pic>
    </p:spTree>
    <p:extLst>
      <p:ext uri="{BB962C8B-B14F-4D97-AF65-F5344CB8AC3E}">
        <p14:creationId xmlns:p14="http://schemas.microsoft.com/office/powerpoint/2010/main" val="1936963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hỗ dành sẵn cho Nội dung 4" descr="Ảnh có chứa văn bản, bức thư&#10;&#10;Mô tả được tạo tự động">
            <a:extLst>
              <a:ext uri="{FF2B5EF4-FFF2-40B4-BE49-F238E27FC236}">
                <a16:creationId xmlns:a16="http://schemas.microsoft.com/office/drawing/2014/main" id="{EB069871-B7CF-B2C9-A4B9-C8856E364F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0"/>
            <a:ext cx="5290457" cy="6858000"/>
          </a:xfrm>
        </p:spPr>
      </p:pic>
      <p:pic>
        <p:nvPicPr>
          <p:cNvPr id="7" name="Hình ảnh 6" descr="Ảnh có chứa văn bản&#10;&#10;Mô tả được tạo tự động">
            <a:extLst>
              <a:ext uri="{FF2B5EF4-FFF2-40B4-BE49-F238E27FC236}">
                <a16:creationId xmlns:a16="http://schemas.microsoft.com/office/drawing/2014/main" id="{21AA9CC4-20A4-7BD2-A7B7-236139012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345" y="1"/>
            <a:ext cx="5204730" cy="3867150"/>
          </a:xfrm>
          <a:prstGeom prst="rect">
            <a:avLst/>
          </a:prstGeom>
        </p:spPr>
      </p:pic>
      <p:pic>
        <p:nvPicPr>
          <p:cNvPr id="9" name="Hình ảnh 8" descr="Ảnh có chứa văn bản&#10;&#10;Mô tả được tạo tự động">
            <a:extLst>
              <a:ext uri="{FF2B5EF4-FFF2-40B4-BE49-F238E27FC236}">
                <a16:creationId xmlns:a16="http://schemas.microsoft.com/office/drawing/2014/main" id="{3B5BAC08-6855-E592-C435-3E817AEDAB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876" y="3867151"/>
            <a:ext cx="5114924" cy="2990848"/>
          </a:xfrm>
          <a:prstGeom prst="rect">
            <a:avLst/>
          </a:prstGeom>
        </p:spPr>
      </p:pic>
    </p:spTree>
    <p:extLst>
      <p:ext uri="{BB962C8B-B14F-4D97-AF65-F5344CB8AC3E}">
        <p14:creationId xmlns:p14="http://schemas.microsoft.com/office/powerpoint/2010/main" val="2020763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Hình ảnh 6" descr="Ảnh có chứa văn bản&#10;&#10;Mô tả được tạo tự động">
            <a:extLst>
              <a:ext uri="{FF2B5EF4-FFF2-40B4-BE49-F238E27FC236}">
                <a16:creationId xmlns:a16="http://schemas.microsoft.com/office/drawing/2014/main" id="{E6870C7B-135E-5C39-A293-6CD39676B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66" y="223156"/>
            <a:ext cx="4589302" cy="6248400"/>
          </a:xfrm>
          <a:prstGeom prst="rect">
            <a:avLst/>
          </a:prstGeom>
        </p:spPr>
      </p:pic>
      <p:pic>
        <p:nvPicPr>
          <p:cNvPr id="9" name="Hình ảnh 8">
            <a:extLst>
              <a:ext uri="{FF2B5EF4-FFF2-40B4-BE49-F238E27FC236}">
                <a16:creationId xmlns:a16="http://schemas.microsoft.com/office/drawing/2014/main" id="{B7CE3B3D-DA86-7A37-64AC-73708BAD5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0037" y="1091876"/>
            <a:ext cx="7152597" cy="4314825"/>
          </a:xfrm>
          <a:prstGeom prst="rect">
            <a:avLst/>
          </a:prstGeom>
        </p:spPr>
      </p:pic>
    </p:spTree>
    <p:extLst>
      <p:ext uri="{BB962C8B-B14F-4D97-AF65-F5344CB8AC3E}">
        <p14:creationId xmlns:p14="http://schemas.microsoft.com/office/powerpoint/2010/main" val="2829689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Hình ảnh 8" descr="Ảnh có chứa văn bản&#10;&#10;Mô tả được tạo tự động">
            <a:extLst>
              <a:ext uri="{FF2B5EF4-FFF2-40B4-BE49-F238E27FC236}">
                <a16:creationId xmlns:a16="http://schemas.microsoft.com/office/drawing/2014/main" id="{9F4337EA-12BD-D875-E596-3CD64BBF5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209550"/>
            <a:ext cx="9020175" cy="6334125"/>
          </a:xfrm>
          <a:prstGeom prst="rect">
            <a:avLst/>
          </a:prstGeom>
        </p:spPr>
      </p:pic>
    </p:spTree>
    <p:extLst>
      <p:ext uri="{BB962C8B-B14F-4D97-AF65-F5344CB8AC3E}">
        <p14:creationId xmlns:p14="http://schemas.microsoft.com/office/powerpoint/2010/main" val="512528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descr="Ảnh có chứa văn bản&#10;&#10;Mô tả được tạo tự động">
            <a:extLst>
              <a:ext uri="{FF2B5EF4-FFF2-40B4-BE49-F238E27FC236}">
                <a16:creationId xmlns:a16="http://schemas.microsoft.com/office/drawing/2014/main" id="{AFBA3773-06D7-CBB2-198B-E89F084CD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25" y="180975"/>
            <a:ext cx="9791700" cy="6572250"/>
          </a:xfrm>
          <a:prstGeom prst="rect">
            <a:avLst/>
          </a:prstGeom>
        </p:spPr>
      </p:pic>
    </p:spTree>
    <p:extLst>
      <p:ext uri="{BB962C8B-B14F-4D97-AF65-F5344CB8AC3E}">
        <p14:creationId xmlns:p14="http://schemas.microsoft.com/office/powerpoint/2010/main" val="4076973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Hình ảnh 6" descr="Ảnh có chứa văn bản&#10;&#10;Mô tả được tạo tự động">
            <a:extLst>
              <a:ext uri="{FF2B5EF4-FFF2-40B4-BE49-F238E27FC236}">
                <a16:creationId xmlns:a16="http://schemas.microsoft.com/office/drawing/2014/main" id="{8FAFEE4A-B9F7-B35A-BD4A-AEE73F6F4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2379890"/>
            <a:ext cx="4623602" cy="3788228"/>
          </a:xfrm>
          <a:prstGeom prst="rect">
            <a:avLst/>
          </a:prstGeom>
        </p:spPr>
      </p:pic>
      <p:pic>
        <p:nvPicPr>
          <p:cNvPr id="5" name="Chỗ dành sẵn cho Nội dung 4" descr="Ảnh có chứa bàn&#10;&#10;Mô tả được tạo tự động">
            <a:extLst>
              <a:ext uri="{FF2B5EF4-FFF2-40B4-BE49-F238E27FC236}">
                <a16:creationId xmlns:a16="http://schemas.microsoft.com/office/drawing/2014/main" id="{EE5E20AF-8BB3-AAEF-9D6C-771B2A2FBE0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36743" y="285750"/>
            <a:ext cx="7709164" cy="3788229"/>
          </a:xfrm>
        </p:spPr>
      </p:pic>
    </p:spTree>
    <p:extLst>
      <p:ext uri="{BB962C8B-B14F-4D97-AF65-F5344CB8AC3E}">
        <p14:creationId xmlns:p14="http://schemas.microsoft.com/office/powerpoint/2010/main" val="3039763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F45A8059-E596-7AAE-2F42-A72B0AB17C46}"/>
              </a:ext>
            </a:extLst>
          </p:cNvPr>
          <p:cNvSpPr txBox="1">
            <a:spLocks/>
          </p:cNvSpPr>
          <p:nvPr/>
        </p:nvSpPr>
        <p:spPr>
          <a:xfrm>
            <a:off x="1983325" y="566960"/>
            <a:ext cx="9113300"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solidFill>
                  <a:srgbClr val="92D050"/>
                </a:solidFill>
                <a:latin typeface="Times New Roman" panose="02020603050405020304" pitchFamily="18" charset="0"/>
                <a:cs typeface="Times New Roman" panose="02020603050405020304" pitchFamily="18" charset="0"/>
              </a:rPr>
              <a:t>05 </a:t>
            </a:r>
            <a:r>
              <a:rPr lang="en-US" sz="4000" dirty="0" err="1">
                <a:solidFill>
                  <a:srgbClr val="92D050"/>
                </a:solidFill>
                <a:latin typeface="Times New Roman" panose="02020603050405020304" pitchFamily="18" charset="0"/>
                <a:cs typeface="Times New Roman" panose="02020603050405020304" pitchFamily="18" charset="0"/>
              </a:rPr>
              <a:t>kết</a:t>
            </a:r>
            <a:r>
              <a:rPr lang="en-US" sz="4000" dirty="0">
                <a:solidFill>
                  <a:srgbClr val="92D050"/>
                </a:solidFill>
                <a:latin typeface="Times New Roman" panose="02020603050405020304" pitchFamily="18" charset="0"/>
                <a:cs typeface="Times New Roman" panose="02020603050405020304" pitchFamily="18" charset="0"/>
              </a:rPr>
              <a:t> </a:t>
            </a:r>
            <a:r>
              <a:rPr lang="en-US" sz="4000" dirty="0" err="1">
                <a:solidFill>
                  <a:srgbClr val="92D050"/>
                </a:solidFill>
                <a:latin typeface="Times New Roman" panose="02020603050405020304" pitchFamily="18" charset="0"/>
                <a:cs typeface="Times New Roman" panose="02020603050405020304" pitchFamily="18" charset="0"/>
              </a:rPr>
              <a:t>luận</a:t>
            </a:r>
            <a:r>
              <a:rPr lang="en-US" sz="4000" dirty="0">
                <a:solidFill>
                  <a:srgbClr val="92D050"/>
                </a:solidFill>
                <a:latin typeface="Times New Roman" panose="02020603050405020304" pitchFamily="18" charset="0"/>
                <a:cs typeface="Times New Roman" panose="02020603050405020304" pitchFamily="18" charset="0"/>
              </a:rPr>
              <a:t> </a:t>
            </a:r>
            <a:br>
              <a:rPr lang="en-US" dirty="0">
                <a:solidFill>
                  <a:srgbClr val="92D050"/>
                </a:solidFill>
                <a:latin typeface="Times New Roman" panose="02020603050405020304" pitchFamily="18" charset="0"/>
                <a:cs typeface="Times New Roman" panose="02020603050405020304" pitchFamily="18" charset="0"/>
              </a:rPr>
            </a:br>
            <a:r>
              <a:rPr lang="en-US" sz="2800" dirty="0" err="1">
                <a:solidFill>
                  <a:schemeClr val="tx1"/>
                </a:solidFill>
                <a:latin typeface="Times New Roman" panose="02020603050405020304" pitchFamily="18" charset="0"/>
                <a:cs typeface="Times New Roman" panose="02020603050405020304" pitchFamily="18" charset="0"/>
              </a:rPr>
              <a:t>kết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luận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lại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đề</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tài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và</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hướng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phát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triển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đề</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tài</a:t>
            </a:r>
            <a:r>
              <a:rPr lang="en-US" sz="2800" dirty="0">
                <a:solidFill>
                  <a:schemeClr val="tx1"/>
                </a:solidFill>
                <a:latin typeface="Times New Roman" panose="02020603050405020304" pitchFamily="18" charset="0"/>
                <a:cs typeface="Times New Roman" panose="02020603050405020304" pitchFamily="18" charset="0"/>
              </a:rPr>
              <a:t> </a:t>
            </a:r>
            <a:endParaRPr lang="vi-VN" dirty="0">
              <a:solidFill>
                <a:schemeClr val="tx1"/>
              </a:solidFill>
              <a:latin typeface="Times New Roman" panose="02020603050405020304" pitchFamily="18" charset="0"/>
              <a:cs typeface="Times New Roman" panose="02020603050405020304" pitchFamily="18" charset="0"/>
            </a:endParaRPr>
          </a:p>
        </p:txBody>
      </p:sp>
      <p:sp>
        <p:nvSpPr>
          <p:cNvPr id="5" name="Chỗ dành sẵn cho Nội dung 2">
            <a:extLst>
              <a:ext uri="{FF2B5EF4-FFF2-40B4-BE49-F238E27FC236}">
                <a16:creationId xmlns:a16="http://schemas.microsoft.com/office/drawing/2014/main" id="{F2C8D5C1-8964-A0BA-079A-BC2D6CF1E53A}"/>
              </a:ext>
            </a:extLst>
          </p:cNvPr>
          <p:cNvSpPr txBox="1">
            <a:spLocks/>
          </p:cNvSpPr>
          <p:nvPr/>
        </p:nvSpPr>
        <p:spPr>
          <a:xfrm>
            <a:off x="2312987" y="2090515"/>
            <a:ext cx="8915400" cy="42005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a:t>
            </a:r>
            <a:r>
              <a:rPr lang="en-US" sz="2400" dirty="0">
                <a:latin typeface="Times New Roman" panose="02020603050405020304" pitchFamily="18" charset="0"/>
                <a:cs typeface="Times New Roman" panose="02020603050405020304" pitchFamily="18" charset="0"/>
              </a:rPr>
              <a:t> Tivi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nhóm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Xóa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Sắp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Chưa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Chưa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file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file </a:t>
            </a:r>
          </a:p>
        </p:txBody>
      </p:sp>
    </p:spTree>
    <p:extLst>
      <p:ext uri="{BB962C8B-B14F-4D97-AF65-F5344CB8AC3E}">
        <p14:creationId xmlns:p14="http://schemas.microsoft.com/office/powerpoint/2010/main" val="4253417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1">
            <a:extLst>
              <a:ext uri="{FF2B5EF4-FFF2-40B4-BE49-F238E27FC236}">
                <a16:creationId xmlns:a16="http://schemas.microsoft.com/office/drawing/2014/main" id="{90F484F5-CFA2-E4C0-17F3-DD5A84EB410D}"/>
              </a:ext>
            </a:extLst>
          </p:cNvPr>
          <p:cNvSpPr>
            <a:spLocks noGrp="1"/>
          </p:cNvSpPr>
          <p:nvPr>
            <p:ph type="title"/>
          </p:nvPr>
        </p:nvSpPr>
        <p:spPr>
          <a:xfrm>
            <a:off x="1640156" y="433610"/>
            <a:ext cx="8911687" cy="1280890"/>
          </a:xfrm>
        </p:spPr>
        <p:txBody>
          <a:bodyPr/>
          <a:lstStyle/>
          <a:p>
            <a:r>
              <a:rPr lang="vi-VN" sz="3800" dirty="0">
                <a:solidFill>
                  <a:srgbClr val="92D050"/>
                </a:solidFill>
                <a:latin typeface="Times New Roman" panose="02020603050405020304" pitchFamily="18" charset="0"/>
                <a:cs typeface="Times New Roman" panose="02020603050405020304" pitchFamily="18" charset="0"/>
              </a:rPr>
              <a:t>Ư</a:t>
            </a:r>
            <a:r>
              <a:rPr lang="en-US" sz="3800" dirty="0">
                <a:solidFill>
                  <a:srgbClr val="92D050"/>
                </a:solidFill>
                <a:latin typeface="Times New Roman" panose="02020603050405020304" pitchFamily="18" charset="0"/>
                <a:cs typeface="Times New Roman" panose="02020603050405020304" pitchFamily="18" charset="0"/>
              </a:rPr>
              <a:t>u </a:t>
            </a:r>
            <a:r>
              <a:rPr lang="en-US" sz="3800" dirty="0" err="1">
                <a:solidFill>
                  <a:srgbClr val="92D050"/>
                </a:solidFill>
                <a:latin typeface="Times New Roman" panose="02020603050405020304" pitchFamily="18" charset="0"/>
                <a:cs typeface="Times New Roman" panose="02020603050405020304" pitchFamily="18" charset="0"/>
              </a:rPr>
              <a:t>và</a:t>
            </a:r>
            <a:r>
              <a:rPr lang="en-US" sz="3800" dirty="0">
                <a:solidFill>
                  <a:srgbClr val="92D050"/>
                </a:solidFill>
                <a:latin typeface="Times New Roman" panose="02020603050405020304" pitchFamily="18" charset="0"/>
                <a:cs typeface="Times New Roman" panose="02020603050405020304" pitchFamily="18" charset="0"/>
              </a:rPr>
              <a:t> </a:t>
            </a:r>
            <a:r>
              <a:rPr lang="en-US" sz="3800" dirty="0" err="1">
                <a:solidFill>
                  <a:srgbClr val="92D050"/>
                </a:solidFill>
                <a:latin typeface="Times New Roman" panose="02020603050405020304" pitchFamily="18" charset="0"/>
                <a:cs typeface="Times New Roman" panose="02020603050405020304" pitchFamily="18" charset="0"/>
              </a:rPr>
              <a:t>nhược</a:t>
            </a:r>
            <a:r>
              <a:rPr lang="en-US" sz="3800" dirty="0">
                <a:solidFill>
                  <a:srgbClr val="92D050"/>
                </a:solidFill>
                <a:latin typeface="Times New Roman" panose="02020603050405020304" pitchFamily="18" charset="0"/>
                <a:cs typeface="Times New Roman" panose="02020603050405020304" pitchFamily="18" charset="0"/>
              </a:rPr>
              <a:t> </a:t>
            </a:r>
            <a:r>
              <a:rPr lang="en-US" sz="3800" dirty="0" err="1">
                <a:solidFill>
                  <a:srgbClr val="92D050"/>
                </a:solidFill>
                <a:latin typeface="Times New Roman" panose="02020603050405020304" pitchFamily="18" charset="0"/>
                <a:cs typeface="Times New Roman" panose="02020603050405020304" pitchFamily="18" charset="0"/>
              </a:rPr>
              <a:t>điểm</a:t>
            </a:r>
            <a:r>
              <a:rPr lang="en-US" sz="3800" dirty="0">
                <a:solidFill>
                  <a:srgbClr val="92D050"/>
                </a:solidFill>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vi-VN" dirty="0">
              <a:latin typeface="Times New Roman" panose="02020603050405020304" pitchFamily="18" charset="0"/>
              <a:cs typeface="Times New Roman" panose="02020603050405020304" pitchFamily="18" charset="0"/>
            </a:endParaRPr>
          </a:p>
        </p:txBody>
      </p:sp>
      <p:sp>
        <p:nvSpPr>
          <p:cNvPr id="6" name="Chỗ dành sẵn cho Nội dung 2">
            <a:extLst>
              <a:ext uri="{FF2B5EF4-FFF2-40B4-BE49-F238E27FC236}">
                <a16:creationId xmlns:a16="http://schemas.microsoft.com/office/drawing/2014/main" id="{F28317E3-567D-C4D7-BE2B-96090C2ED5FC}"/>
              </a:ext>
            </a:extLst>
          </p:cNvPr>
          <p:cNvSpPr>
            <a:spLocks noGrp="1"/>
          </p:cNvSpPr>
          <p:nvPr>
            <p:ph idx="1"/>
          </p:nvPr>
        </p:nvSpPr>
        <p:spPr>
          <a:xfrm>
            <a:off x="747810" y="2003749"/>
            <a:ext cx="4829175" cy="2400300"/>
          </a:xfrm>
        </p:spPr>
        <p:txBody>
          <a:bodyPr>
            <a:normAutofit fontScale="92500" lnSpcReduction="20000"/>
          </a:bodyPr>
          <a:lstStyle/>
          <a:p>
            <a:r>
              <a:rPr lang="vi-VN" sz="2600" dirty="0">
                <a:latin typeface="Times New Roman" panose="02020603050405020304" pitchFamily="18" charset="0"/>
                <a:cs typeface="Times New Roman" panose="02020603050405020304" pitchFamily="18" charset="0"/>
              </a:rPr>
              <a:t>Ư</a:t>
            </a:r>
            <a:r>
              <a:rPr lang="en-US" sz="2600" dirty="0">
                <a:latin typeface="Times New Roman" panose="02020603050405020304" pitchFamily="18" charset="0"/>
                <a:cs typeface="Times New Roman" panose="02020603050405020304" pitchFamily="18" charset="0"/>
              </a:rPr>
              <a:t>u </a:t>
            </a:r>
            <a:r>
              <a:rPr lang="en-US" sz="2600" dirty="0" err="1">
                <a:latin typeface="Times New Roman" panose="02020603050405020304" pitchFamily="18" charset="0"/>
                <a:cs typeface="Times New Roman" panose="02020603050405020304" pitchFamily="18" charset="0"/>
              </a:rPr>
              <a:t>điểm</a:t>
            </a:r>
            <a:r>
              <a:rPr lang="en-US" sz="2600" dirty="0">
                <a:latin typeface="Times New Roman" panose="02020603050405020304" pitchFamily="18" charset="0"/>
                <a:cs typeface="Times New Roman" panose="02020603050405020304" pitchFamily="18" charset="0"/>
              </a:rPr>
              <a:t> :</a:t>
            </a:r>
          </a:p>
          <a:p>
            <a:r>
              <a:rPr lang="vi-VN" sz="2600" dirty="0">
                <a:latin typeface="Times New Roman" panose="02020603050405020304" pitchFamily="18" charset="0"/>
                <a:cs typeface="Times New Roman" panose="02020603050405020304" pitchFamily="18" charset="0"/>
              </a:rPr>
              <a:t>Giảm thiểu chi phí và tăng cường hiệu suất hoạt động cho người quản lý </a:t>
            </a:r>
          </a:p>
          <a:p>
            <a:r>
              <a:rPr lang="vi-VN" sz="2600" dirty="0">
                <a:latin typeface="Times New Roman" panose="02020603050405020304" pitchFamily="18" charset="0"/>
                <a:cs typeface="Times New Roman" panose="02020603050405020304" pitchFamily="18" charset="0"/>
              </a:rPr>
              <a:t>Xử lý nhanh dữ liệu</a:t>
            </a:r>
          </a:p>
          <a:p>
            <a:r>
              <a:rPr lang="vi-VN" sz="2600" dirty="0">
                <a:latin typeface="Times New Roman" panose="02020603050405020304" pitchFamily="18" charset="0"/>
                <a:cs typeface="Times New Roman" panose="02020603050405020304" pitchFamily="18" charset="0"/>
              </a:rPr>
              <a:t>Dễ dàng kiểm soát </a:t>
            </a:r>
          </a:p>
          <a:p>
            <a:endParaRPr lang="vi-VN" dirty="0">
              <a:latin typeface="Times New Roman" panose="02020603050405020304" pitchFamily="18" charset="0"/>
              <a:cs typeface="Times New Roman" panose="02020603050405020304" pitchFamily="18" charset="0"/>
            </a:endParaRPr>
          </a:p>
        </p:txBody>
      </p:sp>
      <p:sp>
        <p:nvSpPr>
          <p:cNvPr id="7" name="Hộp Văn bản 6">
            <a:extLst>
              <a:ext uri="{FF2B5EF4-FFF2-40B4-BE49-F238E27FC236}">
                <a16:creationId xmlns:a16="http://schemas.microsoft.com/office/drawing/2014/main" id="{4D69599D-26F7-2163-1E44-3B956F5A0582}"/>
              </a:ext>
            </a:extLst>
          </p:cNvPr>
          <p:cNvSpPr txBox="1"/>
          <p:nvPr/>
        </p:nvSpPr>
        <p:spPr>
          <a:xfrm>
            <a:off x="6381750" y="2099042"/>
            <a:ext cx="5886450" cy="1938992"/>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Nhược điểm:</a:t>
            </a:r>
          </a:p>
          <a:p>
            <a:pPr marL="285750" indent="-28575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Việc thu thập dữ liệu</a:t>
            </a:r>
          </a:p>
          <a:p>
            <a:pPr marL="285750" indent="-28575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Công nghệ thay đổi làm tăng chi phí khi phải nâng cấp hệ thống </a:t>
            </a:r>
          </a:p>
          <a:p>
            <a:pPr marL="285750" indent="-28575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 khả năng sinh ra lỗi cao  </a:t>
            </a:r>
          </a:p>
        </p:txBody>
      </p:sp>
    </p:spTree>
    <p:extLst>
      <p:ext uri="{BB962C8B-B14F-4D97-AF65-F5344CB8AC3E}">
        <p14:creationId xmlns:p14="http://schemas.microsoft.com/office/powerpoint/2010/main" val="1058266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31AF2C4C-C7D4-B5FF-6CD0-E9B1D0460CDE}"/>
              </a:ext>
            </a:extLst>
          </p:cNvPr>
          <p:cNvSpPr>
            <a:spLocks noGrp="1"/>
          </p:cNvSpPr>
          <p:nvPr>
            <p:ph type="title"/>
          </p:nvPr>
        </p:nvSpPr>
        <p:spPr>
          <a:xfrm>
            <a:off x="1754725" y="538385"/>
            <a:ext cx="8911687" cy="1280890"/>
          </a:xfrm>
        </p:spPr>
        <p:txBody>
          <a:bodyPr/>
          <a:lstStyle/>
          <a:p>
            <a:r>
              <a:rPr lang="vi-VN" dirty="0">
                <a:solidFill>
                  <a:srgbClr val="92D050"/>
                </a:solidFill>
                <a:latin typeface="Times New Roman" panose="02020603050405020304" pitchFamily="18" charset="0"/>
                <a:cs typeface="Times New Roman" panose="02020603050405020304" pitchFamily="18" charset="0"/>
              </a:rPr>
              <a:t>Phương hướng phát triển </a:t>
            </a:r>
          </a:p>
        </p:txBody>
      </p:sp>
      <p:sp>
        <p:nvSpPr>
          <p:cNvPr id="5" name="Chỗ dành sẵn cho Nội dung 2">
            <a:extLst>
              <a:ext uri="{FF2B5EF4-FFF2-40B4-BE49-F238E27FC236}">
                <a16:creationId xmlns:a16="http://schemas.microsoft.com/office/drawing/2014/main" id="{5AFA411C-CD6B-0128-CA10-2C71224754E8}"/>
              </a:ext>
            </a:extLst>
          </p:cNvPr>
          <p:cNvSpPr>
            <a:spLocks noGrp="1"/>
          </p:cNvSpPr>
          <p:nvPr>
            <p:ph idx="1"/>
          </p:nvPr>
        </p:nvSpPr>
        <p:spPr>
          <a:xfrm>
            <a:off x="1846262" y="2095500"/>
            <a:ext cx="8915400" cy="3777622"/>
          </a:xfrm>
        </p:spPr>
        <p:txBody>
          <a:bodyPr/>
          <a:lstStyle/>
          <a:p>
            <a:r>
              <a:rPr lang="vi-VN" sz="2400" dirty="0">
                <a:latin typeface="Times New Roman" panose="02020603050405020304" pitchFamily="18" charset="0"/>
                <a:cs typeface="Times New Roman" panose="02020603050405020304" pitchFamily="18" charset="0"/>
              </a:rPr>
              <a:t>Áp dụng các công nghệ mới như trí tuệ nhân tạo để cải thiện quy trình quản lý kho.</a:t>
            </a:r>
          </a:p>
          <a:p>
            <a:r>
              <a:rPr lang="vi-VN" sz="2400" dirty="0">
                <a:latin typeface="Times New Roman" panose="02020603050405020304" pitchFamily="18" charset="0"/>
                <a:cs typeface="Times New Roman" panose="02020603050405020304" pitchFamily="18" charset="0"/>
              </a:rPr>
              <a:t>Tìm hiểu và đánh giá hiệu quả của các chiến lược quản lý kho khác nhau.</a:t>
            </a:r>
          </a:p>
          <a:p>
            <a:r>
              <a:rPr lang="vi-VN" sz="2400" dirty="0">
                <a:latin typeface="Times New Roman" panose="02020603050405020304" pitchFamily="18" charset="0"/>
                <a:cs typeface="Times New Roman" panose="02020603050405020304" pitchFamily="18" charset="0"/>
              </a:rPr>
              <a:t>Đưa ra các phương án cải tiến và đề xuất cho người quản lý.</a:t>
            </a:r>
          </a:p>
          <a:p>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028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1">
            <a:extLst>
              <a:ext uri="{FF2B5EF4-FFF2-40B4-BE49-F238E27FC236}">
                <a16:creationId xmlns:a16="http://schemas.microsoft.com/office/drawing/2014/main" id="{5BA8BE2F-B360-C54E-E92C-3AFFD2CEFB5A}"/>
              </a:ext>
            </a:extLst>
          </p:cNvPr>
          <p:cNvSpPr>
            <a:spLocks noGrp="1"/>
          </p:cNvSpPr>
          <p:nvPr>
            <p:ph type="title"/>
          </p:nvPr>
        </p:nvSpPr>
        <p:spPr>
          <a:xfrm>
            <a:off x="2390776" y="1567085"/>
            <a:ext cx="9275762" cy="3566890"/>
          </a:xfrm>
        </p:spPr>
        <p:txBody>
          <a:bodyPr>
            <a:normAutofit/>
          </a:bodyPr>
          <a:lstStyle/>
          <a:p>
            <a:r>
              <a:rPr lang="vi-VN" sz="6600" dirty="0">
                <a:solidFill>
                  <a:srgbClr val="92D050"/>
                </a:solidFill>
                <a:latin typeface="Times New Roman" panose="02020603050405020304" pitchFamily="18" charset="0"/>
                <a:cs typeface="Times New Roman" panose="02020603050405020304" pitchFamily="18" charset="0"/>
              </a:rPr>
              <a:t>Cảm ơn thầy và các bạn đã lắng nghe bài thuyết trình của nhóm em !</a:t>
            </a:r>
          </a:p>
        </p:txBody>
      </p:sp>
    </p:spTree>
    <p:extLst>
      <p:ext uri="{BB962C8B-B14F-4D97-AF65-F5344CB8AC3E}">
        <p14:creationId xmlns:p14="http://schemas.microsoft.com/office/powerpoint/2010/main" val="1504030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Đường nối Thẳng 6">
            <a:extLst>
              <a:ext uri="{FF2B5EF4-FFF2-40B4-BE49-F238E27FC236}">
                <a16:creationId xmlns:a16="http://schemas.microsoft.com/office/drawing/2014/main" id="{3A62FCA3-0764-1618-9C8D-8BEE4D026B18}"/>
              </a:ext>
            </a:extLst>
          </p:cNvPr>
          <p:cNvCxnSpPr>
            <a:cxnSpLocks/>
          </p:cNvCxnSpPr>
          <p:nvPr/>
        </p:nvCxnSpPr>
        <p:spPr>
          <a:xfrm>
            <a:off x="1228719" y="2287696"/>
            <a:ext cx="1695450" cy="0"/>
          </a:xfrm>
          <a:prstGeom prst="line">
            <a:avLst/>
          </a:prstGeom>
        </p:spPr>
        <p:style>
          <a:lnRef idx="3">
            <a:schemeClr val="accent5"/>
          </a:lnRef>
          <a:fillRef idx="0">
            <a:schemeClr val="accent5"/>
          </a:fillRef>
          <a:effectRef idx="2">
            <a:schemeClr val="accent5"/>
          </a:effectRef>
          <a:fontRef idx="minor">
            <a:schemeClr val="tx1"/>
          </a:fontRef>
        </p:style>
      </p:cxnSp>
      <p:sp>
        <p:nvSpPr>
          <p:cNvPr id="11" name="Tiêu đề 10">
            <a:extLst>
              <a:ext uri="{FF2B5EF4-FFF2-40B4-BE49-F238E27FC236}">
                <a16:creationId xmlns:a16="http://schemas.microsoft.com/office/drawing/2014/main" id="{23936AC9-1F8A-5458-B394-06C09B656FAD}"/>
              </a:ext>
            </a:extLst>
          </p:cNvPr>
          <p:cNvSpPr>
            <a:spLocks noGrp="1"/>
          </p:cNvSpPr>
          <p:nvPr>
            <p:ph type="title"/>
          </p:nvPr>
        </p:nvSpPr>
        <p:spPr>
          <a:xfrm>
            <a:off x="1739115" y="1591386"/>
            <a:ext cx="750351" cy="790575"/>
          </a:xfrm>
        </p:spPr>
        <p:txBody>
          <a:bodyPr>
            <a:normAutofit/>
          </a:bodyPr>
          <a:lstStyle/>
          <a:p>
            <a:r>
              <a:rPr lang="en-US" dirty="0">
                <a:solidFill>
                  <a:srgbClr val="92D050"/>
                </a:solidFill>
                <a:latin typeface="Times New Roman" panose="02020603050405020304" pitchFamily="18" charset="0"/>
                <a:cs typeface="Times New Roman" panose="02020603050405020304" pitchFamily="18" charset="0"/>
              </a:rPr>
              <a:t>01</a:t>
            </a:r>
            <a:endParaRPr lang="vi-VN" dirty="0">
              <a:solidFill>
                <a:srgbClr val="92D050"/>
              </a:solidFill>
              <a:latin typeface="Times New Roman" panose="02020603050405020304" pitchFamily="18" charset="0"/>
              <a:cs typeface="Times New Roman" panose="02020603050405020304" pitchFamily="18" charset="0"/>
            </a:endParaRPr>
          </a:p>
        </p:txBody>
      </p:sp>
      <p:sp>
        <p:nvSpPr>
          <p:cNvPr id="15" name="Tiêu đề 1">
            <a:extLst>
              <a:ext uri="{FF2B5EF4-FFF2-40B4-BE49-F238E27FC236}">
                <a16:creationId xmlns:a16="http://schemas.microsoft.com/office/drawing/2014/main" id="{6FF03666-FDCF-37FD-5678-30DC57DCD386}"/>
              </a:ext>
            </a:extLst>
          </p:cNvPr>
          <p:cNvSpPr txBox="1">
            <a:spLocks/>
          </p:cNvSpPr>
          <p:nvPr/>
        </p:nvSpPr>
        <p:spPr>
          <a:xfrm>
            <a:off x="1114419" y="2269330"/>
            <a:ext cx="2207672" cy="739557"/>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5400" dirty="0">
                <a:solidFill>
                  <a:srgbClr val="92D050"/>
                </a:solidFill>
                <a:latin typeface="Times New Roman" panose="02020603050405020304" pitchFamily="18" charset="0"/>
                <a:cs typeface="Times New Roman" panose="02020603050405020304" pitchFamily="18" charset="0"/>
              </a:rPr>
            </a:br>
            <a:r>
              <a:rPr lang="en-US" sz="11200" dirty="0" err="1">
                <a:solidFill>
                  <a:srgbClr val="92D050"/>
                </a:solidFill>
                <a:latin typeface="Times New Roman" panose="02020603050405020304" pitchFamily="18" charset="0"/>
                <a:cs typeface="Times New Roman" panose="02020603050405020304" pitchFamily="18" charset="0"/>
              </a:rPr>
              <a:t>Giới</a:t>
            </a:r>
            <a:r>
              <a:rPr lang="en-US" sz="11200" dirty="0">
                <a:solidFill>
                  <a:srgbClr val="92D050"/>
                </a:solidFill>
                <a:latin typeface="Times New Roman" panose="02020603050405020304" pitchFamily="18" charset="0"/>
                <a:cs typeface="Times New Roman" panose="02020603050405020304" pitchFamily="18" charset="0"/>
              </a:rPr>
              <a:t> </a:t>
            </a:r>
            <a:r>
              <a:rPr lang="en-US" sz="11200" dirty="0" err="1">
                <a:solidFill>
                  <a:srgbClr val="92D050"/>
                </a:solidFill>
                <a:latin typeface="Times New Roman" panose="02020603050405020304" pitchFamily="18" charset="0"/>
                <a:cs typeface="Times New Roman" panose="02020603050405020304" pitchFamily="18" charset="0"/>
              </a:rPr>
              <a:t>Thiệu</a:t>
            </a:r>
            <a:br>
              <a:rPr lang="en-US" sz="5400" dirty="0">
                <a:solidFill>
                  <a:srgbClr val="92D050"/>
                </a:solidFill>
                <a:latin typeface="Times New Roman" panose="02020603050405020304" pitchFamily="18" charset="0"/>
                <a:cs typeface="Times New Roman" panose="02020603050405020304" pitchFamily="18" charset="0"/>
              </a:rPr>
            </a:br>
            <a:endParaRPr lang="en-US" sz="5400" dirty="0">
              <a:solidFill>
                <a:srgbClr val="92D050"/>
              </a:solidFill>
              <a:latin typeface="Times New Roman" panose="02020603050405020304" pitchFamily="18" charset="0"/>
              <a:cs typeface="Times New Roman" panose="02020603050405020304" pitchFamily="18" charset="0"/>
            </a:endParaRPr>
          </a:p>
        </p:txBody>
      </p:sp>
      <p:sp>
        <p:nvSpPr>
          <p:cNvPr id="26" name="Hộp Văn bản 25">
            <a:extLst>
              <a:ext uri="{FF2B5EF4-FFF2-40B4-BE49-F238E27FC236}">
                <a16:creationId xmlns:a16="http://schemas.microsoft.com/office/drawing/2014/main" id="{F7C461EE-64F6-0043-CCAD-81329D18B032}"/>
              </a:ext>
            </a:extLst>
          </p:cNvPr>
          <p:cNvSpPr txBox="1"/>
          <p:nvPr/>
        </p:nvSpPr>
        <p:spPr>
          <a:xfrm>
            <a:off x="3322091" y="2809874"/>
            <a:ext cx="981075" cy="646331"/>
          </a:xfrm>
          <a:prstGeom prst="rect">
            <a:avLst/>
          </a:prstGeom>
          <a:noFill/>
        </p:spPr>
        <p:txBody>
          <a:bodyPr wrap="square">
            <a:spAutoFit/>
          </a:bodyPr>
          <a:lstStyle/>
          <a:p>
            <a:r>
              <a:rPr lang="en-US" sz="3600" dirty="0">
                <a:solidFill>
                  <a:srgbClr val="92D050"/>
                </a:solidFill>
                <a:latin typeface="Times New Roman" panose="02020603050405020304" pitchFamily="18" charset="0"/>
                <a:cs typeface="Times New Roman" panose="02020603050405020304" pitchFamily="18" charset="0"/>
              </a:rPr>
              <a:t>02</a:t>
            </a:r>
            <a:endParaRPr lang="vi-VN" sz="3600" dirty="0">
              <a:latin typeface="Times New Roman" panose="02020603050405020304" pitchFamily="18" charset="0"/>
              <a:cs typeface="Times New Roman" panose="02020603050405020304" pitchFamily="18" charset="0"/>
            </a:endParaRPr>
          </a:p>
        </p:txBody>
      </p:sp>
      <p:sp>
        <p:nvSpPr>
          <p:cNvPr id="28" name="Hộp Văn bản 27">
            <a:extLst>
              <a:ext uri="{FF2B5EF4-FFF2-40B4-BE49-F238E27FC236}">
                <a16:creationId xmlns:a16="http://schemas.microsoft.com/office/drawing/2014/main" id="{16002767-D955-B4E8-C070-DA707A8BD5C6}"/>
              </a:ext>
            </a:extLst>
          </p:cNvPr>
          <p:cNvSpPr txBox="1"/>
          <p:nvPr/>
        </p:nvSpPr>
        <p:spPr>
          <a:xfrm>
            <a:off x="2850604" y="3686831"/>
            <a:ext cx="1924051" cy="523220"/>
          </a:xfrm>
          <a:prstGeom prst="rect">
            <a:avLst/>
          </a:prstGeom>
          <a:noFill/>
        </p:spPr>
        <p:txBody>
          <a:bodyPr wrap="square">
            <a:spAutoFit/>
          </a:bodyPr>
          <a:lstStyle/>
          <a:p>
            <a:r>
              <a:rPr lang="en-US" sz="2800" dirty="0">
                <a:solidFill>
                  <a:srgbClr val="92D050"/>
                </a:solidFill>
                <a:latin typeface="Times New Roman" panose="02020603050405020304" pitchFamily="18" charset="0"/>
                <a:cs typeface="Times New Roman" panose="02020603050405020304" pitchFamily="18" charset="0"/>
              </a:rPr>
              <a:t>Phân Tích</a:t>
            </a:r>
            <a:endParaRPr lang="vi-VN" sz="2800" dirty="0">
              <a:latin typeface="Times New Roman" panose="02020603050405020304" pitchFamily="18" charset="0"/>
              <a:cs typeface="Times New Roman" panose="02020603050405020304" pitchFamily="18" charset="0"/>
            </a:endParaRPr>
          </a:p>
        </p:txBody>
      </p:sp>
      <p:cxnSp>
        <p:nvCxnSpPr>
          <p:cNvPr id="30" name="Đường nối Thẳng 29">
            <a:extLst>
              <a:ext uri="{FF2B5EF4-FFF2-40B4-BE49-F238E27FC236}">
                <a16:creationId xmlns:a16="http://schemas.microsoft.com/office/drawing/2014/main" id="{6D151A09-0C61-51C7-CECA-FD632C9B6E65}"/>
              </a:ext>
            </a:extLst>
          </p:cNvPr>
          <p:cNvCxnSpPr>
            <a:cxnSpLocks/>
          </p:cNvCxnSpPr>
          <p:nvPr/>
        </p:nvCxnSpPr>
        <p:spPr>
          <a:xfrm>
            <a:off x="2909879" y="3627686"/>
            <a:ext cx="1571625" cy="17681"/>
          </a:xfrm>
          <a:prstGeom prst="line">
            <a:avLst/>
          </a:prstGeom>
        </p:spPr>
        <p:style>
          <a:lnRef idx="3">
            <a:schemeClr val="accent5"/>
          </a:lnRef>
          <a:fillRef idx="0">
            <a:schemeClr val="accent5"/>
          </a:fillRef>
          <a:effectRef idx="2">
            <a:schemeClr val="accent5"/>
          </a:effectRef>
          <a:fontRef idx="minor">
            <a:schemeClr val="tx1"/>
          </a:fontRef>
        </p:style>
      </p:cxnSp>
      <p:sp>
        <p:nvSpPr>
          <p:cNvPr id="36" name="Hộp Văn bản 35">
            <a:extLst>
              <a:ext uri="{FF2B5EF4-FFF2-40B4-BE49-F238E27FC236}">
                <a16:creationId xmlns:a16="http://schemas.microsoft.com/office/drawing/2014/main" id="{8BB38B7A-78F9-8817-BB6D-B126E55ADEA1}"/>
              </a:ext>
            </a:extLst>
          </p:cNvPr>
          <p:cNvSpPr txBox="1"/>
          <p:nvPr/>
        </p:nvSpPr>
        <p:spPr>
          <a:xfrm>
            <a:off x="5295900" y="2747277"/>
            <a:ext cx="1600200" cy="523220"/>
          </a:xfrm>
          <a:prstGeom prst="rect">
            <a:avLst/>
          </a:prstGeom>
          <a:noFill/>
        </p:spPr>
        <p:txBody>
          <a:bodyPr wrap="square">
            <a:spAutoFit/>
          </a:bodyPr>
          <a:lstStyle/>
          <a:p>
            <a:r>
              <a:rPr lang="en-US" sz="2800" dirty="0">
                <a:solidFill>
                  <a:srgbClr val="92D050"/>
                </a:solidFill>
                <a:latin typeface="Times New Roman" panose="02020603050405020304" pitchFamily="18" charset="0"/>
                <a:cs typeface="Times New Roman" panose="02020603050405020304" pitchFamily="18" charset="0"/>
              </a:rPr>
              <a:t>Thiết kế </a:t>
            </a:r>
            <a:endParaRPr lang="vi-VN" sz="2800" dirty="0">
              <a:latin typeface="Times New Roman" panose="02020603050405020304" pitchFamily="18" charset="0"/>
              <a:cs typeface="Times New Roman" panose="02020603050405020304" pitchFamily="18" charset="0"/>
            </a:endParaRPr>
          </a:p>
        </p:txBody>
      </p:sp>
      <p:sp>
        <p:nvSpPr>
          <p:cNvPr id="38" name="Hộp Văn bản 37">
            <a:extLst>
              <a:ext uri="{FF2B5EF4-FFF2-40B4-BE49-F238E27FC236}">
                <a16:creationId xmlns:a16="http://schemas.microsoft.com/office/drawing/2014/main" id="{A1EDA612-4402-120E-663B-0A5585F07C10}"/>
              </a:ext>
            </a:extLst>
          </p:cNvPr>
          <p:cNvSpPr txBox="1"/>
          <p:nvPr/>
        </p:nvSpPr>
        <p:spPr>
          <a:xfrm>
            <a:off x="5632312" y="1955005"/>
            <a:ext cx="981076" cy="646331"/>
          </a:xfrm>
          <a:prstGeom prst="rect">
            <a:avLst/>
          </a:prstGeom>
          <a:noFill/>
        </p:spPr>
        <p:txBody>
          <a:bodyPr wrap="square">
            <a:spAutoFit/>
          </a:bodyPr>
          <a:lstStyle/>
          <a:p>
            <a:r>
              <a:rPr lang="en-US" sz="3600" dirty="0">
                <a:solidFill>
                  <a:srgbClr val="92D050"/>
                </a:solidFill>
                <a:latin typeface="Times New Roman" panose="02020603050405020304" pitchFamily="18" charset="0"/>
                <a:cs typeface="Times New Roman" panose="02020603050405020304" pitchFamily="18" charset="0"/>
              </a:rPr>
              <a:t>03</a:t>
            </a:r>
            <a:endParaRPr lang="vi-VN" sz="3600" dirty="0">
              <a:latin typeface="Times New Roman" panose="02020603050405020304" pitchFamily="18" charset="0"/>
              <a:cs typeface="Times New Roman" panose="02020603050405020304" pitchFamily="18" charset="0"/>
            </a:endParaRPr>
          </a:p>
        </p:txBody>
      </p:sp>
      <p:cxnSp>
        <p:nvCxnSpPr>
          <p:cNvPr id="39" name="Đường nối Thẳng 38">
            <a:extLst>
              <a:ext uri="{FF2B5EF4-FFF2-40B4-BE49-F238E27FC236}">
                <a16:creationId xmlns:a16="http://schemas.microsoft.com/office/drawing/2014/main" id="{2A4DAB21-AC9F-BA9E-A35B-A4A8333D12A2}"/>
              </a:ext>
            </a:extLst>
          </p:cNvPr>
          <p:cNvCxnSpPr>
            <a:cxnSpLocks/>
          </p:cNvCxnSpPr>
          <p:nvPr/>
        </p:nvCxnSpPr>
        <p:spPr>
          <a:xfrm>
            <a:off x="5279227" y="2639107"/>
            <a:ext cx="1571625" cy="17681"/>
          </a:xfrm>
          <a:prstGeom prst="line">
            <a:avLst/>
          </a:prstGeom>
        </p:spPr>
        <p:style>
          <a:lnRef idx="3">
            <a:schemeClr val="accent5"/>
          </a:lnRef>
          <a:fillRef idx="0">
            <a:schemeClr val="accent5"/>
          </a:fillRef>
          <a:effectRef idx="2">
            <a:schemeClr val="accent5"/>
          </a:effectRef>
          <a:fontRef idx="minor">
            <a:schemeClr val="tx1"/>
          </a:fontRef>
        </p:style>
      </p:cxnSp>
      <p:sp>
        <p:nvSpPr>
          <p:cNvPr id="40" name="Tiêu đề 10">
            <a:extLst>
              <a:ext uri="{FF2B5EF4-FFF2-40B4-BE49-F238E27FC236}">
                <a16:creationId xmlns:a16="http://schemas.microsoft.com/office/drawing/2014/main" id="{50CDA58D-3AF5-0B50-899A-39691AE21178}"/>
              </a:ext>
            </a:extLst>
          </p:cNvPr>
          <p:cNvSpPr txBox="1">
            <a:spLocks/>
          </p:cNvSpPr>
          <p:nvPr/>
        </p:nvSpPr>
        <p:spPr>
          <a:xfrm>
            <a:off x="7710498" y="3553153"/>
            <a:ext cx="750351" cy="7905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92D050"/>
                </a:solidFill>
                <a:latin typeface="Times New Roman" panose="02020603050405020304" pitchFamily="18" charset="0"/>
                <a:cs typeface="Times New Roman" panose="02020603050405020304" pitchFamily="18" charset="0"/>
              </a:rPr>
              <a:t>04</a:t>
            </a:r>
            <a:endParaRPr lang="vi-VN" dirty="0">
              <a:solidFill>
                <a:srgbClr val="92D050"/>
              </a:solidFill>
              <a:latin typeface="Times New Roman" panose="02020603050405020304" pitchFamily="18" charset="0"/>
              <a:cs typeface="Times New Roman" panose="02020603050405020304" pitchFamily="18" charset="0"/>
            </a:endParaRPr>
          </a:p>
        </p:txBody>
      </p:sp>
      <p:sp>
        <p:nvSpPr>
          <p:cNvPr id="41" name="Tiêu đề 10">
            <a:extLst>
              <a:ext uri="{FF2B5EF4-FFF2-40B4-BE49-F238E27FC236}">
                <a16:creationId xmlns:a16="http://schemas.microsoft.com/office/drawing/2014/main" id="{13F35E6B-092F-2B74-7B2F-4B42098D8C0B}"/>
              </a:ext>
            </a:extLst>
          </p:cNvPr>
          <p:cNvSpPr txBox="1">
            <a:spLocks/>
          </p:cNvSpPr>
          <p:nvPr/>
        </p:nvSpPr>
        <p:spPr>
          <a:xfrm>
            <a:off x="7281865" y="4486274"/>
            <a:ext cx="1752598" cy="790575"/>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92D050"/>
                </a:solidFill>
                <a:latin typeface="Times New Roman" panose="02020603050405020304" pitchFamily="18" charset="0"/>
                <a:cs typeface="Times New Roman" panose="02020603050405020304" pitchFamily="18" charset="0"/>
              </a:rPr>
              <a:t>Hiện thực </a:t>
            </a:r>
            <a:endParaRPr lang="vi-VN" dirty="0">
              <a:solidFill>
                <a:srgbClr val="92D050"/>
              </a:solidFill>
              <a:latin typeface="Times New Roman" panose="02020603050405020304" pitchFamily="18" charset="0"/>
              <a:cs typeface="Times New Roman" panose="02020603050405020304" pitchFamily="18" charset="0"/>
            </a:endParaRPr>
          </a:p>
        </p:txBody>
      </p:sp>
      <p:cxnSp>
        <p:nvCxnSpPr>
          <p:cNvPr id="42" name="Đường nối Thẳng 41">
            <a:extLst>
              <a:ext uri="{FF2B5EF4-FFF2-40B4-BE49-F238E27FC236}">
                <a16:creationId xmlns:a16="http://schemas.microsoft.com/office/drawing/2014/main" id="{44A1A93E-BDEE-8876-74BF-77C6E134BF7C}"/>
              </a:ext>
            </a:extLst>
          </p:cNvPr>
          <p:cNvCxnSpPr>
            <a:cxnSpLocks/>
          </p:cNvCxnSpPr>
          <p:nvPr/>
        </p:nvCxnSpPr>
        <p:spPr>
          <a:xfrm>
            <a:off x="7299860" y="4317533"/>
            <a:ext cx="1571625" cy="17681"/>
          </a:xfrm>
          <a:prstGeom prst="line">
            <a:avLst/>
          </a:prstGeom>
        </p:spPr>
        <p:style>
          <a:lnRef idx="3">
            <a:schemeClr val="accent5"/>
          </a:lnRef>
          <a:fillRef idx="0">
            <a:schemeClr val="accent5"/>
          </a:fillRef>
          <a:effectRef idx="2">
            <a:schemeClr val="accent5"/>
          </a:effectRef>
          <a:fontRef idx="minor">
            <a:schemeClr val="tx1"/>
          </a:fontRef>
        </p:style>
      </p:cxnSp>
      <p:cxnSp>
        <p:nvCxnSpPr>
          <p:cNvPr id="43" name="Đường nối Thẳng 42">
            <a:extLst>
              <a:ext uri="{FF2B5EF4-FFF2-40B4-BE49-F238E27FC236}">
                <a16:creationId xmlns:a16="http://schemas.microsoft.com/office/drawing/2014/main" id="{35D3EBAC-03F1-F000-8109-F015E318207D}"/>
              </a:ext>
            </a:extLst>
          </p:cNvPr>
          <p:cNvCxnSpPr>
            <a:cxnSpLocks/>
          </p:cNvCxnSpPr>
          <p:nvPr/>
        </p:nvCxnSpPr>
        <p:spPr>
          <a:xfrm>
            <a:off x="9702282" y="2666967"/>
            <a:ext cx="1571625" cy="17681"/>
          </a:xfrm>
          <a:prstGeom prst="line">
            <a:avLst/>
          </a:prstGeom>
        </p:spPr>
        <p:style>
          <a:lnRef idx="3">
            <a:schemeClr val="accent5"/>
          </a:lnRef>
          <a:fillRef idx="0">
            <a:schemeClr val="accent5"/>
          </a:fillRef>
          <a:effectRef idx="2">
            <a:schemeClr val="accent5"/>
          </a:effectRef>
          <a:fontRef idx="minor">
            <a:schemeClr val="tx1"/>
          </a:fontRef>
        </p:style>
      </p:cxnSp>
      <p:sp>
        <p:nvSpPr>
          <p:cNvPr id="44" name="Hộp Văn bản 43">
            <a:extLst>
              <a:ext uri="{FF2B5EF4-FFF2-40B4-BE49-F238E27FC236}">
                <a16:creationId xmlns:a16="http://schemas.microsoft.com/office/drawing/2014/main" id="{A51B99DB-6BB4-283B-74D4-C98C790FC176}"/>
              </a:ext>
            </a:extLst>
          </p:cNvPr>
          <p:cNvSpPr txBox="1"/>
          <p:nvPr/>
        </p:nvSpPr>
        <p:spPr>
          <a:xfrm>
            <a:off x="10096505" y="1946164"/>
            <a:ext cx="981076" cy="646331"/>
          </a:xfrm>
          <a:prstGeom prst="rect">
            <a:avLst/>
          </a:prstGeom>
          <a:noFill/>
        </p:spPr>
        <p:txBody>
          <a:bodyPr wrap="square">
            <a:spAutoFit/>
          </a:bodyPr>
          <a:lstStyle/>
          <a:p>
            <a:r>
              <a:rPr lang="en-US" sz="3600" dirty="0">
                <a:solidFill>
                  <a:srgbClr val="92D050"/>
                </a:solidFill>
                <a:latin typeface="Times New Roman" panose="02020603050405020304" pitchFamily="18" charset="0"/>
                <a:cs typeface="Times New Roman" panose="02020603050405020304" pitchFamily="18" charset="0"/>
              </a:rPr>
              <a:t>05</a:t>
            </a:r>
            <a:endParaRPr lang="vi-VN" sz="3600" dirty="0">
              <a:latin typeface="Times New Roman" panose="02020603050405020304" pitchFamily="18" charset="0"/>
              <a:cs typeface="Times New Roman" panose="02020603050405020304" pitchFamily="18" charset="0"/>
            </a:endParaRPr>
          </a:p>
        </p:txBody>
      </p:sp>
      <p:sp>
        <p:nvSpPr>
          <p:cNvPr id="45" name="Hộp Văn bản 44">
            <a:extLst>
              <a:ext uri="{FF2B5EF4-FFF2-40B4-BE49-F238E27FC236}">
                <a16:creationId xmlns:a16="http://schemas.microsoft.com/office/drawing/2014/main" id="{A247F58A-07A3-2F58-7E86-42A6228D354C}"/>
              </a:ext>
            </a:extLst>
          </p:cNvPr>
          <p:cNvSpPr txBox="1"/>
          <p:nvPr/>
        </p:nvSpPr>
        <p:spPr>
          <a:xfrm>
            <a:off x="9763128" y="2809874"/>
            <a:ext cx="1781175" cy="523220"/>
          </a:xfrm>
          <a:prstGeom prst="rect">
            <a:avLst/>
          </a:prstGeom>
          <a:noFill/>
        </p:spPr>
        <p:txBody>
          <a:bodyPr wrap="square">
            <a:spAutoFit/>
          </a:bodyPr>
          <a:lstStyle/>
          <a:p>
            <a:r>
              <a:rPr lang="en-US" sz="2800" dirty="0">
                <a:solidFill>
                  <a:srgbClr val="92D050"/>
                </a:solidFill>
                <a:latin typeface="Times New Roman" panose="02020603050405020304" pitchFamily="18" charset="0"/>
                <a:cs typeface="Times New Roman" panose="02020603050405020304" pitchFamily="18" charset="0"/>
              </a:rPr>
              <a:t>Kết luận </a:t>
            </a:r>
            <a:endParaRPr 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3532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4D77B77-7744-0665-26C7-4C41E8A29CB4}"/>
              </a:ext>
            </a:extLst>
          </p:cNvPr>
          <p:cNvSpPr>
            <a:spLocks noGrp="1"/>
          </p:cNvSpPr>
          <p:nvPr>
            <p:ph type="title"/>
          </p:nvPr>
        </p:nvSpPr>
        <p:spPr>
          <a:xfrm>
            <a:off x="964150" y="1512205"/>
            <a:ext cx="5436650" cy="1280890"/>
          </a:xfrm>
        </p:spPr>
        <p:txBody>
          <a:bodyPr/>
          <a:lstStyle/>
          <a:p>
            <a:r>
              <a:rPr lang="en-US" sz="3800" dirty="0">
                <a:solidFill>
                  <a:srgbClr val="92D050"/>
                </a:solidFill>
                <a:latin typeface="Times New Roman" panose="02020603050405020304" pitchFamily="18" charset="0"/>
                <a:cs typeface="Times New Roman" panose="02020603050405020304" pitchFamily="18" charset="0"/>
              </a:rPr>
              <a:t>01</a:t>
            </a:r>
            <a:r>
              <a:rPr lang="en-US" dirty="0">
                <a:solidFill>
                  <a:srgbClr val="92D050"/>
                </a:solidFill>
                <a:latin typeface="Times New Roman" panose="02020603050405020304" pitchFamily="18" charset="0"/>
                <a:cs typeface="Times New Roman" panose="02020603050405020304" pitchFamily="18" charset="0"/>
              </a:rPr>
              <a:t> </a:t>
            </a:r>
            <a:r>
              <a:rPr lang="en-US" sz="3800" dirty="0" err="1">
                <a:solidFill>
                  <a:srgbClr val="92D050"/>
                </a:solidFill>
                <a:latin typeface="Times New Roman" panose="02020603050405020304" pitchFamily="18" charset="0"/>
                <a:cs typeface="Times New Roman" panose="02020603050405020304" pitchFamily="18" charset="0"/>
              </a:rPr>
              <a:t>Giới</a:t>
            </a:r>
            <a:r>
              <a:rPr lang="en-US" sz="3800" dirty="0">
                <a:solidFill>
                  <a:srgbClr val="92D050"/>
                </a:solidFill>
                <a:latin typeface="Times New Roman" panose="02020603050405020304" pitchFamily="18" charset="0"/>
                <a:cs typeface="Times New Roman" panose="02020603050405020304" pitchFamily="18" charset="0"/>
              </a:rPr>
              <a:t> </a:t>
            </a:r>
            <a:r>
              <a:rPr lang="en-US" sz="3800" dirty="0" err="1">
                <a:solidFill>
                  <a:srgbClr val="92D050"/>
                </a:solidFill>
                <a:latin typeface="Times New Roman" panose="02020603050405020304" pitchFamily="18" charset="0"/>
                <a:cs typeface="Times New Roman" panose="02020603050405020304" pitchFamily="18" charset="0"/>
              </a:rPr>
              <a:t>Thiệu</a:t>
            </a:r>
            <a:r>
              <a:rPr lang="en-US" sz="3800" dirty="0">
                <a:solidFill>
                  <a:srgbClr val="92D050"/>
                </a:solidFill>
                <a:latin typeface="Times New Roman" panose="02020603050405020304" pitchFamily="18" charset="0"/>
                <a:cs typeface="Times New Roman" panose="02020603050405020304" pitchFamily="18" charset="0"/>
              </a:rPr>
              <a:t> </a:t>
            </a:r>
            <a:br>
              <a:rPr lang="en-US" dirty="0">
                <a:solidFill>
                  <a:srgbClr val="92D050"/>
                </a:solidFill>
                <a:latin typeface="Times New Roman" panose="02020603050405020304" pitchFamily="18" charset="0"/>
                <a:cs typeface="Times New Roman" panose="02020603050405020304" pitchFamily="18" charset="0"/>
              </a:rPr>
            </a:br>
            <a:r>
              <a:rPr lang="en-US" sz="2400" dirty="0">
                <a:solidFill>
                  <a:srgbClr val="92D050"/>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Giới</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Thiệu</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Về</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Đề</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Tài</a:t>
            </a:r>
            <a:r>
              <a:rPr lang="en-US" sz="3200" dirty="0">
                <a:solidFill>
                  <a:schemeClr val="tx1"/>
                </a:solidFill>
                <a:latin typeface="Times New Roman" panose="02020603050405020304" pitchFamily="18" charset="0"/>
                <a:cs typeface="Times New Roman" panose="02020603050405020304" pitchFamily="18" charset="0"/>
              </a:rPr>
              <a:t> </a:t>
            </a:r>
            <a:endParaRPr lang="vi-VN" dirty="0">
              <a:solidFill>
                <a:schemeClr val="tx1"/>
              </a:solidFill>
              <a:latin typeface="Times New Roman" panose="02020603050405020304" pitchFamily="18" charset="0"/>
              <a:cs typeface="Times New Roman" panose="02020603050405020304" pitchFamily="18" charset="0"/>
            </a:endParaRPr>
          </a:p>
        </p:txBody>
      </p:sp>
      <p:pic>
        <p:nvPicPr>
          <p:cNvPr id="5" name="Chỗ dành sẵn cho Nội dung 4" descr="Ảnh có chứa đồ chơi&#10;&#10;Mô tả được tạo tự động">
            <a:extLst>
              <a:ext uri="{FF2B5EF4-FFF2-40B4-BE49-F238E27FC236}">
                <a16:creationId xmlns:a16="http://schemas.microsoft.com/office/drawing/2014/main" id="{29ACB508-E3A6-5A39-9C9A-B2A166931C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7500" y="2612120"/>
            <a:ext cx="4454208" cy="3778250"/>
          </a:xfrm>
        </p:spPr>
      </p:pic>
    </p:spTree>
    <p:extLst>
      <p:ext uri="{BB962C8B-B14F-4D97-AF65-F5344CB8AC3E}">
        <p14:creationId xmlns:p14="http://schemas.microsoft.com/office/powerpoint/2010/main" val="380075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56CE9F5-A76A-0694-E29C-B770E6D4A448}"/>
              </a:ext>
            </a:extLst>
          </p:cNvPr>
          <p:cNvSpPr>
            <a:spLocks noGrp="1"/>
          </p:cNvSpPr>
          <p:nvPr>
            <p:ph type="title"/>
          </p:nvPr>
        </p:nvSpPr>
        <p:spPr>
          <a:xfrm>
            <a:off x="1707100" y="671735"/>
            <a:ext cx="8911687" cy="1280890"/>
          </a:xfrm>
        </p:spPr>
        <p:txBody>
          <a:bodyPr>
            <a:normAutofit/>
          </a:bodyPr>
          <a:lstStyle/>
          <a:p>
            <a:r>
              <a:rPr lang="en-US" sz="3800" dirty="0">
                <a:solidFill>
                  <a:srgbClr val="92D050"/>
                </a:solidFill>
                <a:latin typeface="Times New Roman" panose="02020603050405020304" pitchFamily="18" charset="0"/>
                <a:cs typeface="Times New Roman" panose="02020603050405020304" pitchFamily="18" charset="0"/>
              </a:rPr>
              <a:t>Lý do </a:t>
            </a:r>
            <a:r>
              <a:rPr lang="en-US" sz="3800" dirty="0" err="1">
                <a:solidFill>
                  <a:srgbClr val="92D050"/>
                </a:solidFill>
                <a:latin typeface="Times New Roman" panose="02020603050405020304" pitchFamily="18" charset="0"/>
                <a:cs typeface="Times New Roman" panose="02020603050405020304" pitchFamily="18" charset="0"/>
              </a:rPr>
              <a:t>chọn</a:t>
            </a:r>
            <a:r>
              <a:rPr lang="en-US" sz="3800" dirty="0">
                <a:solidFill>
                  <a:srgbClr val="92D050"/>
                </a:solidFill>
                <a:latin typeface="Times New Roman" panose="02020603050405020304" pitchFamily="18" charset="0"/>
                <a:cs typeface="Times New Roman" panose="02020603050405020304" pitchFamily="18" charset="0"/>
              </a:rPr>
              <a:t> </a:t>
            </a:r>
            <a:r>
              <a:rPr lang="en-US" sz="3800" dirty="0" err="1">
                <a:solidFill>
                  <a:srgbClr val="92D050"/>
                </a:solidFill>
                <a:latin typeface="Times New Roman" panose="02020603050405020304" pitchFamily="18" charset="0"/>
                <a:cs typeface="Times New Roman" panose="02020603050405020304" pitchFamily="18" charset="0"/>
              </a:rPr>
              <a:t>đề</a:t>
            </a:r>
            <a:r>
              <a:rPr lang="en-US" sz="3800" dirty="0">
                <a:solidFill>
                  <a:srgbClr val="92D050"/>
                </a:solidFill>
                <a:latin typeface="Times New Roman" panose="02020603050405020304" pitchFamily="18" charset="0"/>
                <a:cs typeface="Times New Roman" panose="02020603050405020304" pitchFamily="18" charset="0"/>
              </a:rPr>
              <a:t> </a:t>
            </a:r>
            <a:r>
              <a:rPr lang="en-US" sz="3800" dirty="0" err="1">
                <a:solidFill>
                  <a:srgbClr val="92D050"/>
                </a:solidFill>
                <a:latin typeface="Times New Roman" panose="02020603050405020304" pitchFamily="18" charset="0"/>
                <a:cs typeface="Times New Roman" panose="02020603050405020304" pitchFamily="18" charset="0"/>
              </a:rPr>
              <a:t>tài</a:t>
            </a:r>
            <a:r>
              <a:rPr lang="en-US" sz="3800" dirty="0">
                <a:solidFill>
                  <a:srgbClr val="92D050"/>
                </a:solidFill>
                <a:latin typeface="Times New Roman" panose="02020603050405020304" pitchFamily="18" charset="0"/>
                <a:cs typeface="Times New Roman" panose="02020603050405020304" pitchFamily="18" charset="0"/>
              </a:rPr>
              <a:t> </a:t>
            </a:r>
            <a:endParaRPr lang="vi-VN" sz="3800" dirty="0">
              <a:solidFill>
                <a:srgbClr val="92D050"/>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1AFBA7EF-D5B2-4A77-29DE-FA4A9BBB8F9C}"/>
              </a:ext>
            </a:extLst>
          </p:cNvPr>
          <p:cNvSpPr>
            <a:spLocks noGrp="1"/>
          </p:cNvSpPr>
          <p:nvPr>
            <p:ph idx="1"/>
          </p:nvPr>
        </p:nvSpPr>
        <p:spPr>
          <a:xfrm>
            <a:off x="1814771" y="1863011"/>
            <a:ext cx="8915400" cy="4397829"/>
          </a:xfrm>
        </p:spPr>
        <p:txBody>
          <a:bodyPr>
            <a:normAutofit fontScale="92500" lnSpcReduction="20000"/>
          </a:bodyPr>
          <a:lstStyle/>
          <a:p>
            <a:r>
              <a:rPr lang="en-US" sz="2600"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C</a:t>
            </a:r>
            <a:r>
              <a:rPr lang="en-US" sz="26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ông</a:t>
            </a:r>
            <a:r>
              <a:rPr lang="en-US" sz="26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nghệ</a:t>
            </a:r>
            <a:r>
              <a:rPr lang="en-US" sz="26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và</a:t>
            </a:r>
            <a:r>
              <a:rPr lang="en-US" sz="26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thị</a:t>
            </a:r>
            <a:r>
              <a:rPr lang="en-US" sz="26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trường</a:t>
            </a:r>
            <a:r>
              <a:rPr lang="en-US" sz="26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kinh</a:t>
            </a:r>
            <a:r>
              <a:rPr lang="en-US" sz="26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doanh</a:t>
            </a:r>
            <a:r>
              <a:rPr lang="en-US" sz="26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ngày</a:t>
            </a:r>
            <a:r>
              <a:rPr lang="en-US" sz="26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nay </a:t>
            </a:r>
            <a:r>
              <a:rPr lang="en-US" sz="26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ngày</a:t>
            </a:r>
            <a:r>
              <a:rPr lang="en-US" sz="26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càng</a:t>
            </a:r>
            <a:r>
              <a:rPr lang="en-US" sz="26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phát</a:t>
            </a:r>
            <a:r>
              <a:rPr lang="en-US" sz="26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triển</a:t>
            </a:r>
            <a:r>
              <a:rPr lang="en-US" sz="26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mạnh</a:t>
            </a:r>
            <a:r>
              <a:rPr lang="en-US" sz="26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mẽ</a:t>
            </a:r>
            <a:r>
              <a:rPr lang="en-US" sz="26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p>
          <a:p>
            <a:r>
              <a:rPr lang="en-US" sz="2600" dirty="0" err="1">
                <a:solidFill>
                  <a:srgbClr val="333333"/>
                </a:solidFill>
                <a:effectLst/>
                <a:latin typeface="Times New Roman" panose="02020603050405020304" pitchFamily="18" charset="0"/>
                <a:ea typeface="Arial" panose="020B0604020202020204" pitchFamily="34" charset="0"/>
                <a:cs typeface="Times New Roman" panose="02020603050405020304" pitchFamily="18" charset="0"/>
              </a:rPr>
              <a:t>Để</a:t>
            </a:r>
            <a:r>
              <a:rPr lang="vi-VN" sz="26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việc </a:t>
            </a:r>
            <a:r>
              <a:rPr lang="en-US" sz="26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Q</a:t>
            </a:r>
            <a:r>
              <a:rPr lang="vi-VN" sz="26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uản</a:t>
            </a:r>
            <a:r>
              <a:rPr lang="vi-VN" sz="26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Lý kho trở nên đơn giản và dễ dàng hơn </a:t>
            </a:r>
            <a:r>
              <a:rPr lang="en-US" sz="26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thì</a:t>
            </a:r>
            <a:r>
              <a:rPr lang="vi-VN" sz="26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phải nhờ có sự hỗ trợ của phần mềm.</a:t>
            </a:r>
          </a:p>
          <a:p>
            <a:r>
              <a:rPr lang="vi-VN" sz="26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Từ đó, Phần mềm Quản Lý Kho TV trên máy tính sẽ giúp các doanh nghiệp có cái nhìn khái quát hơn về việc nhập-xuất TV thông qua một phần mềm quản lý TV duy nhất. Nên nhóm đã chọn đề tài này nhằm </a:t>
            </a:r>
          </a:p>
          <a:p>
            <a:r>
              <a:rPr lang="vi-VN" sz="26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Xây dựng được một hệ thống quản lý dễ nhìn, dễ thực hiện các công việc quản lý </a:t>
            </a:r>
          </a:p>
          <a:p>
            <a:r>
              <a:rPr lang="vi-VN" sz="26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Tối ưu hóa công việc nhập, xuất các sản phẩm.</a:t>
            </a:r>
          </a:p>
          <a:p>
            <a:r>
              <a:rPr lang="vi-VN" sz="26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Tìm kiếm các thông tin sản phẩm tối ưu nhất.</a:t>
            </a:r>
          </a:p>
          <a:p>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032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20D469A-12C5-584B-EB54-E07EA1EE26AC}"/>
              </a:ext>
            </a:extLst>
          </p:cNvPr>
          <p:cNvSpPr>
            <a:spLocks noGrp="1"/>
          </p:cNvSpPr>
          <p:nvPr>
            <p:ph type="title"/>
          </p:nvPr>
        </p:nvSpPr>
        <p:spPr>
          <a:xfrm>
            <a:off x="1811875" y="652685"/>
            <a:ext cx="8911687" cy="1280890"/>
          </a:xfrm>
        </p:spPr>
        <p:txBody>
          <a:bodyPr>
            <a:normAutofit/>
          </a:bodyPr>
          <a:lstStyle/>
          <a:p>
            <a:r>
              <a:rPr lang="en-US" sz="3800" dirty="0" err="1">
                <a:solidFill>
                  <a:srgbClr val="92D050"/>
                </a:solidFill>
                <a:latin typeface="Times New Roman" panose="02020603050405020304" pitchFamily="18" charset="0"/>
                <a:cs typeface="Times New Roman" panose="02020603050405020304" pitchFamily="18" charset="0"/>
              </a:rPr>
              <a:t>Phạm</a:t>
            </a:r>
            <a:r>
              <a:rPr lang="en-US" sz="3800" dirty="0">
                <a:solidFill>
                  <a:srgbClr val="92D050"/>
                </a:solidFill>
                <a:latin typeface="Times New Roman" panose="02020603050405020304" pitchFamily="18" charset="0"/>
                <a:cs typeface="Times New Roman" panose="02020603050405020304" pitchFamily="18" charset="0"/>
              </a:rPr>
              <a:t> vi </a:t>
            </a:r>
            <a:r>
              <a:rPr lang="en-US" sz="3800" dirty="0" err="1">
                <a:solidFill>
                  <a:srgbClr val="92D050"/>
                </a:solidFill>
                <a:latin typeface="Times New Roman" panose="02020603050405020304" pitchFamily="18" charset="0"/>
                <a:cs typeface="Times New Roman" panose="02020603050405020304" pitchFamily="18" charset="0"/>
              </a:rPr>
              <a:t>dự</a:t>
            </a:r>
            <a:r>
              <a:rPr lang="en-US" sz="3800" dirty="0">
                <a:solidFill>
                  <a:srgbClr val="92D050"/>
                </a:solidFill>
                <a:latin typeface="Times New Roman" panose="02020603050405020304" pitchFamily="18" charset="0"/>
                <a:cs typeface="Times New Roman" panose="02020603050405020304" pitchFamily="18" charset="0"/>
              </a:rPr>
              <a:t> </a:t>
            </a:r>
            <a:r>
              <a:rPr lang="en-US" sz="3800" dirty="0" err="1">
                <a:solidFill>
                  <a:srgbClr val="92D050"/>
                </a:solidFill>
                <a:latin typeface="Times New Roman" panose="02020603050405020304" pitchFamily="18" charset="0"/>
                <a:cs typeface="Times New Roman" panose="02020603050405020304" pitchFamily="18" charset="0"/>
              </a:rPr>
              <a:t>án</a:t>
            </a:r>
            <a:r>
              <a:rPr lang="en-US" sz="3800" dirty="0">
                <a:solidFill>
                  <a:srgbClr val="92D050"/>
                </a:solidFill>
                <a:latin typeface="Times New Roman" panose="02020603050405020304" pitchFamily="18" charset="0"/>
                <a:cs typeface="Times New Roman" panose="02020603050405020304" pitchFamily="18" charset="0"/>
              </a:rPr>
              <a:t> </a:t>
            </a:r>
            <a:endParaRPr lang="vi-VN" sz="3800" dirty="0">
              <a:solidFill>
                <a:srgbClr val="92D050"/>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80E20D4C-3ABC-3EA6-784B-0146B6CD79C2}"/>
              </a:ext>
            </a:extLst>
          </p:cNvPr>
          <p:cNvSpPr>
            <a:spLocks noGrp="1"/>
          </p:cNvSpPr>
          <p:nvPr>
            <p:ph idx="1"/>
          </p:nvPr>
        </p:nvSpPr>
        <p:spPr>
          <a:xfrm>
            <a:off x="1712912" y="1790700"/>
            <a:ext cx="8915400" cy="3777622"/>
          </a:xfrm>
        </p:spPr>
        <p:txBody>
          <a:bodyPr>
            <a:normAutofit/>
          </a:bodyPr>
          <a:lstStyle/>
          <a:p>
            <a:r>
              <a:rPr lang="vi-VN" sz="2400" dirty="0">
                <a:solidFill>
                  <a:schemeClr val="tx1"/>
                </a:solidFill>
                <a:latin typeface="Times New Roman" panose="02020603050405020304" pitchFamily="18" charset="0"/>
                <a:cs typeface="Times New Roman" panose="02020603050405020304" pitchFamily="18" charset="0"/>
              </a:rPr>
              <a:t>Xây dựng một phần mềm cơ bản cho phép người chủ quản lý có thể thực hiện các thao tác quản lý cơ bản như quản lý nhập xuất sản phẩm,…..</a:t>
            </a:r>
          </a:p>
          <a:p>
            <a:r>
              <a:rPr lang="vi-VN" sz="2400" dirty="0">
                <a:solidFill>
                  <a:schemeClr val="tx1"/>
                </a:solidFill>
                <a:latin typeface="Times New Roman" panose="02020603050405020304" pitchFamily="18" charset="0"/>
                <a:cs typeface="Times New Roman" panose="02020603050405020304" pitchFamily="18" charset="0"/>
              </a:rPr>
              <a:t>Ngoài việc quản lý còn </a:t>
            </a:r>
            <a:r>
              <a:rPr lang="vi-VN" sz="2400" b="0" i="0" dirty="0">
                <a:solidFill>
                  <a:schemeClr val="tx1"/>
                </a:solidFill>
                <a:effectLst/>
                <a:latin typeface="Times New Roman" panose="02020603050405020304" pitchFamily="18" charset="0"/>
                <a:cs typeface="Times New Roman" panose="02020603050405020304" pitchFamily="18" charset="0"/>
              </a:rPr>
              <a:t>báo cáo và thống kê liên quan đến quản lý kho </a:t>
            </a:r>
            <a:r>
              <a:rPr lang="vi-VN" sz="2400" b="0" i="0" dirty="0" err="1">
                <a:solidFill>
                  <a:schemeClr val="tx1"/>
                </a:solidFill>
                <a:effectLst/>
                <a:latin typeface="Times New Roman" panose="02020603050405020304" pitchFamily="18" charset="0"/>
                <a:cs typeface="Times New Roman" panose="02020603050405020304" pitchFamily="18" charset="0"/>
              </a:rPr>
              <a:t>tivi</a:t>
            </a:r>
            <a:r>
              <a:rPr lang="vi-VN" sz="2400" b="0" i="0" dirty="0">
                <a:solidFill>
                  <a:schemeClr val="tx1"/>
                </a:solidFill>
                <a:effectLst/>
                <a:latin typeface="Times New Roman" panose="02020603050405020304" pitchFamily="18" charset="0"/>
                <a:cs typeface="Times New Roman" panose="02020603050405020304" pitchFamily="18" charset="0"/>
              </a:rPr>
              <a:t>, bao gồm báo cáo hàng tồn kho, báo cáo nhập/xuất kho, báo cáo doanh thu và các báo cáo khác.</a:t>
            </a:r>
            <a:r>
              <a:rPr lang="vi-VN" sz="2400" dirty="0">
                <a:solidFill>
                  <a:schemeClr val="tx1"/>
                </a:solidFill>
                <a:latin typeface="Times New Roman" panose="02020603050405020304" pitchFamily="18" charset="0"/>
                <a:cs typeface="Times New Roman" panose="02020603050405020304" pitchFamily="18" charset="0"/>
              </a:rPr>
              <a:t> </a:t>
            </a:r>
            <a:endParaRPr lang="vi-V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583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A363682-93D3-C660-748D-FD3494D75500}"/>
              </a:ext>
            </a:extLst>
          </p:cNvPr>
          <p:cNvSpPr>
            <a:spLocks noGrp="1"/>
          </p:cNvSpPr>
          <p:nvPr>
            <p:ph type="title"/>
          </p:nvPr>
        </p:nvSpPr>
        <p:spPr>
          <a:xfrm>
            <a:off x="409575" y="645106"/>
            <a:ext cx="4638675" cy="1507544"/>
          </a:xfrm>
        </p:spPr>
        <p:txBody>
          <a:bodyPr>
            <a:normAutofit/>
          </a:bodyPr>
          <a:lstStyle/>
          <a:p>
            <a:pPr>
              <a:lnSpc>
                <a:spcPct val="90000"/>
              </a:lnSpc>
            </a:pPr>
            <a:r>
              <a:rPr lang="en-US" dirty="0">
                <a:solidFill>
                  <a:srgbClr val="92D050"/>
                </a:solidFill>
                <a:latin typeface="Times New Roman" panose="02020603050405020304" pitchFamily="18" charset="0"/>
                <a:cs typeface="Times New Roman" panose="02020603050405020304" pitchFamily="18" charset="0"/>
              </a:rPr>
              <a:t>02 </a:t>
            </a:r>
            <a:r>
              <a:rPr lang="en-US" dirty="0" err="1">
                <a:solidFill>
                  <a:srgbClr val="92D050"/>
                </a:solidFill>
                <a:latin typeface="Times New Roman" panose="02020603050405020304" pitchFamily="18" charset="0"/>
                <a:cs typeface="Times New Roman" panose="02020603050405020304" pitchFamily="18" charset="0"/>
              </a:rPr>
              <a:t>phân</a:t>
            </a:r>
            <a:r>
              <a:rPr lang="en-US" dirty="0">
                <a:solidFill>
                  <a:srgbClr val="92D050"/>
                </a:solidFill>
                <a:latin typeface="Times New Roman" panose="02020603050405020304" pitchFamily="18" charset="0"/>
                <a:cs typeface="Times New Roman" panose="02020603050405020304" pitchFamily="18" charset="0"/>
              </a:rPr>
              <a:t> </a:t>
            </a:r>
            <a:r>
              <a:rPr lang="en-US" dirty="0" err="1">
                <a:solidFill>
                  <a:srgbClr val="92D050"/>
                </a:solidFill>
                <a:latin typeface="Times New Roman" panose="02020603050405020304" pitchFamily="18" charset="0"/>
                <a:cs typeface="Times New Roman" panose="02020603050405020304" pitchFamily="18" charset="0"/>
              </a:rPr>
              <a:t>tích</a:t>
            </a:r>
            <a:r>
              <a:rPr lang="en-US" dirty="0">
                <a:solidFill>
                  <a:srgbClr val="92D050"/>
                </a:solidFill>
                <a:latin typeface="Times New Roman" panose="02020603050405020304" pitchFamily="18" charset="0"/>
                <a:cs typeface="Times New Roman" panose="02020603050405020304" pitchFamily="18" charset="0"/>
              </a:rPr>
              <a:t> </a:t>
            </a:r>
            <a:br>
              <a:rPr lang="en-US" sz="2500" dirty="0">
                <a:latin typeface="Times New Roman" panose="02020603050405020304" pitchFamily="18" charset="0"/>
                <a:cs typeface="Times New Roman" panose="02020603050405020304" pitchFamily="18" charset="0"/>
              </a:rPr>
            </a:b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tích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chức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năng</a:t>
            </a:r>
            <a:endParaRPr lang="vi-VN" sz="25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Chỗ dành sẵn cho Nội dung 4" descr="Ảnh có chứa văn bản, tường, trong nhà, nhiều thứ khác nhau&#10;&#10;Mô tả được tạo tự động">
            <a:extLst>
              <a:ext uri="{FF2B5EF4-FFF2-40B4-BE49-F238E27FC236}">
                <a16:creationId xmlns:a16="http://schemas.microsoft.com/office/drawing/2014/main" id="{18271B7B-37CE-DA40-2CEA-30101BA7D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9945" y="640080"/>
            <a:ext cx="5252773" cy="5252773"/>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822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97CC64-D309-CCF3-1E46-36C81A4C800E}"/>
              </a:ext>
            </a:extLst>
          </p:cNvPr>
          <p:cNvSpPr>
            <a:spLocks noGrp="1"/>
          </p:cNvSpPr>
          <p:nvPr>
            <p:ph type="title"/>
          </p:nvPr>
        </p:nvSpPr>
        <p:spPr>
          <a:xfrm>
            <a:off x="1640156" y="566960"/>
            <a:ext cx="8911687" cy="1280890"/>
          </a:xfrm>
        </p:spPr>
        <p:txBody>
          <a:bodyPr/>
          <a:lstStyle/>
          <a:p>
            <a:r>
              <a:rPr lang="en-US" dirty="0">
                <a:solidFill>
                  <a:srgbClr val="92D050"/>
                </a:solidFill>
                <a:latin typeface="Times New Roman" panose="02020603050405020304" pitchFamily="18" charset="0"/>
                <a:cs typeface="Times New Roman" panose="02020603050405020304" pitchFamily="18" charset="0"/>
              </a:rPr>
              <a:t>Phân </a:t>
            </a:r>
            <a:r>
              <a:rPr lang="en-US" dirty="0" err="1">
                <a:solidFill>
                  <a:srgbClr val="92D050"/>
                </a:solidFill>
                <a:latin typeface="Times New Roman" panose="02020603050405020304" pitchFamily="18" charset="0"/>
                <a:cs typeface="Times New Roman" panose="02020603050405020304" pitchFamily="18" charset="0"/>
              </a:rPr>
              <a:t>tích</a:t>
            </a:r>
            <a:r>
              <a:rPr lang="en-US" dirty="0">
                <a:solidFill>
                  <a:srgbClr val="92D050"/>
                </a:solidFill>
                <a:latin typeface="Times New Roman" panose="02020603050405020304" pitchFamily="18" charset="0"/>
                <a:cs typeface="Times New Roman" panose="02020603050405020304" pitchFamily="18" charset="0"/>
              </a:rPr>
              <a:t> </a:t>
            </a:r>
            <a:r>
              <a:rPr lang="en-US" dirty="0" err="1">
                <a:solidFill>
                  <a:srgbClr val="92D050"/>
                </a:solidFill>
                <a:latin typeface="Times New Roman" panose="02020603050405020304" pitchFamily="18" charset="0"/>
                <a:cs typeface="Times New Roman" panose="02020603050405020304" pitchFamily="18" charset="0"/>
              </a:rPr>
              <a:t>yêu</a:t>
            </a:r>
            <a:r>
              <a:rPr lang="en-US" dirty="0">
                <a:solidFill>
                  <a:srgbClr val="92D050"/>
                </a:solidFill>
                <a:latin typeface="Times New Roman" panose="02020603050405020304" pitchFamily="18" charset="0"/>
                <a:cs typeface="Times New Roman" panose="02020603050405020304" pitchFamily="18" charset="0"/>
              </a:rPr>
              <a:t> </a:t>
            </a:r>
            <a:r>
              <a:rPr lang="en-US" dirty="0" err="1">
                <a:solidFill>
                  <a:srgbClr val="92D050"/>
                </a:solidFill>
                <a:latin typeface="Times New Roman" panose="02020603050405020304" pitchFamily="18" charset="0"/>
                <a:cs typeface="Times New Roman" panose="02020603050405020304" pitchFamily="18" charset="0"/>
              </a:rPr>
              <a:t>cầu</a:t>
            </a:r>
            <a:r>
              <a:rPr lang="en-US" dirty="0">
                <a:solidFill>
                  <a:srgbClr val="92D050"/>
                </a:solidFill>
                <a:latin typeface="Times New Roman" panose="02020603050405020304" pitchFamily="18" charset="0"/>
                <a:cs typeface="Times New Roman" panose="02020603050405020304" pitchFamily="18" charset="0"/>
              </a:rPr>
              <a:t> </a:t>
            </a:r>
            <a:r>
              <a:rPr lang="en-US" dirty="0" err="1">
                <a:solidFill>
                  <a:srgbClr val="92D050"/>
                </a:solidFill>
                <a:latin typeface="Times New Roman" panose="02020603050405020304" pitchFamily="18" charset="0"/>
                <a:cs typeface="Times New Roman" panose="02020603050405020304" pitchFamily="18" charset="0"/>
              </a:rPr>
              <a:t>hệ</a:t>
            </a:r>
            <a:r>
              <a:rPr lang="en-US" dirty="0">
                <a:solidFill>
                  <a:srgbClr val="92D050"/>
                </a:solidFill>
                <a:latin typeface="Times New Roman" panose="02020603050405020304" pitchFamily="18" charset="0"/>
                <a:cs typeface="Times New Roman" panose="02020603050405020304" pitchFamily="18" charset="0"/>
              </a:rPr>
              <a:t> </a:t>
            </a:r>
            <a:r>
              <a:rPr lang="en-US" dirty="0" err="1">
                <a:solidFill>
                  <a:srgbClr val="92D050"/>
                </a:solidFill>
                <a:latin typeface="Times New Roman" panose="02020603050405020304" pitchFamily="18" charset="0"/>
                <a:cs typeface="Times New Roman" panose="02020603050405020304" pitchFamily="18" charset="0"/>
              </a:rPr>
              <a:t>thống</a:t>
            </a:r>
            <a:r>
              <a:rPr lang="en-US" dirty="0">
                <a:solidFill>
                  <a:srgbClr val="92D050"/>
                </a:solidFill>
                <a:latin typeface="Times New Roman" panose="02020603050405020304" pitchFamily="18" charset="0"/>
                <a:cs typeface="Times New Roman" panose="02020603050405020304" pitchFamily="18" charset="0"/>
              </a:rPr>
              <a:t> </a:t>
            </a:r>
            <a:endParaRPr lang="vi-VN" dirty="0">
              <a:solidFill>
                <a:srgbClr val="92D050"/>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C9067036-1A48-8BD0-9131-C27747583FFC}"/>
              </a:ext>
            </a:extLst>
          </p:cNvPr>
          <p:cNvSpPr>
            <a:spLocks noGrp="1"/>
          </p:cNvSpPr>
          <p:nvPr>
            <p:ph idx="1"/>
          </p:nvPr>
        </p:nvSpPr>
        <p:spPr>
          <a:xfrm>
            <a:off x="1493837" y="1943100"/>
            <a:ext cx="8915400" cy="4347940"/>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Xây </a:t>
            </a:r>
            <a:r>
              <a:rPr lang="en-US" sz="2400" dirty="0" err="1">
                <a:solidFill>
                  <a:schemeClr val="tx1"/>
                </a:solidFill>
                <a:latin typeface="Times New Roman" panose="02020603050405020304" pitchFamily="18" charset="0"/>
                <a:cs typeface="Times New Roman" panose="02020603050405020304" pitchFamily="18" charset="0"/>
              </a:rPr>
              <a:t>dựng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một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phần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mềm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quản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lý</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kho</a:t>
            </a:r>
            <a:r>
              <a:rPr lang="en-US" sz="2400" dirty="0">
                <a:solidFill>
                  <a:schemeClr val="tx1"/>
                </a:solidFill>
                <a:latin typeface="Times New Roman" panose="02020603050405020304" pitchFamily="18" charset="0"/>
                <a:cs typeface="Times New Roman" panose="02020603050405020304" pitchFamily="18" charset="0"/>
              </a:rPr>
              <a:t> Tivi </a:t>
            </a:r>
            <a:r>
              <a:rPr lang="en-US" sz="2400" dirty="0" err="1">
                <a:solidFill>
                  <a:schemeClr val="tx1"/>
                </a:solidFill>
                <a:latin typeface="Times New Roman" panose="02020603050405020304" pitchFamily="18" charset="0"/>
                <a:cs typeface="Times New Roman" panose="02020603050405020304" pitchFamily="18" charset="0"/>
              </a:rPr>
              <a:t>giúp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người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chủ</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tiết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kiệm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thời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gian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có</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thể</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quản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lý</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kho</a:t>
            </a:r>
            <a:r>
              <a:rPr lang="en-US" sz="2400" dirty="0">
                <a:solidFill>
                  <a:schemeClr val="tx1"/>
                </a:solidFill>
                <a:latin typeface="Times New Roman" panose="02020603050405020304" pitchFamily="18" charset="0"/>
                <a:cs typeface="Times New Roman" panose="02020603050405020304" pitchFamily="18" charset="0"/>
              </a:rPr>
              <a:t> Tivi ở </a:t>
            </a:r>
            <a:r>
              <a:rPr lang="en-US" sz="2400" dirty="0" err="1">
                <a:solidFill>
                  <a:schemeClr val="tx1"/>
                </a:solidFill>
                <a:latin typeface="Times New Roman" panose="02020603050405020304" pitchFamily="18" charset="0"/>
                <a:cs typeface="Times New Roman" panose="02020603050405020304" pitchFamily="18" charset="0"/>
              </a:rPr>
              <a:t>bất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cứ</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đâu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thông</a:t>
            </a:r>
            <a:r>
              <a:rPr lang="en-US" sz="2400" dirty="0">
                <a:solidFill>
                  <a:schemeClr val="tx1"/>
                </a:solidFill>
                <a:latin typeface="Times New Roman" panose="02020603050405020304" pitchFamily="18" charset="0"/>
                <a:cs typeface="Times New Roman" panose="02020603050405020304" pitchFamily="18" charset="0"/>
              </a:rPr>
              <a:t> qua </a:t>
            </a:r>
            <a:r>
              <a:rPr lang="en-US" sz="2400" dirty="0" err="1">
                <a:solidFill>
                  <a:schemeClr val="tx1"/>
                </a:solidFill>
                <a:latin typeface="Times New Roman" panose="02020603050405020304" pitchFamily="18" charset="0"/>
                <a:cs typeface="Times New Roman" panose="02020603050405020304" pitchFamily="18" charset="0"/>
              </a:rPr>
              <a:t>phần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mềm</a:t>
            </a:r>
            <a:r>
              <a:rPr lang="en-US" sz="2400" dirty="0">
                <a:solidFill>
                  <a:schemeClr val="tx1"/>
                </a:solidFill>
                <a:latin typeface="Times New Roman" panose="02020603050405020304" pitchFamily="18" charset="0"/>
                <a:cs typeface="Times New Roman" panose="02020603050405020304" pitchFamily="18" charset="0"/>
              </a:rPr>
              <a:t>.</a:t>
            </a:r>
          </a:p>
          <a:p>
            <a:r>
              <a:rPr lang="en-US" sz="2400" dirty="0" err="1">
                <a:solidFill>
                  <a:schemeClr val="tx1"/>
                </a:solidFill>
                <a:latin typeface="Times New Roman" panose="02020603050405020304" pitchFamily="18" charset="0"/>
                <a:cs typeface="Times New Roman" panose="02020603050405020304" pitchFamily="18" charset="0"/>
              </a:rPr>
              <a:t>Giới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thiệu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tổng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quát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về</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phần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mềm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quản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lý</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kho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tivi</a:t>
            </a:r>
            <a:r>
              <a:rPr lang="en-US" sz="2400" dirty="0">
                <a:solidFill>
                  <a:schemeClr val="tx1"/>
                </a:solidFill>
                <a:latin typeface="Times New Roman" panose="02020603050405020304" pitchFamily="18" charset="0"/>
                <a:cs typeface="Times New Roman" panose="02020603050405020304" pitchFamily="18" charset="0"/>
              </a:rPr>
              <a:t> </a:t>
            </a:r>
          </a:p>
          <a:p>
            <a:r>
              <a:rPr lang="en-US" sz="2400" dirty="0" err="1">
                <a:solidFill>
                  <a:schemeClr val="tx1"/>
                </a:solidFill>
                <a:latin typeface="Times New Roman" panose="02020603050405020304" pitchFamily="18" charset="0"/>
                <a:cs typeface="Times New Roman" panose="02020603050405020304" pitchFamily="18" charset="0"/>
              </a:rPr>
              <a:t>Mô</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chức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năng</a:t>
            </a:r>
            <a:r>
              <a:rPr lang="en-US" sz="2400" dirty="0">
                <a:solidFill>
                  <a:schemeClr val="tx1"/>
                </a:solidFill>
                <a:latin typeface="Times New Roman" panose="02020603050405020304" pitchFamily="18" charset="0"/>
                <a:cs typeface="Times New Roman" panose="02020603050405020304" pitchFamily="18" charset="0"/>
              </a:rPr>
              <a:t> : </a:t>
            </a:r>
            <a:r>
              <a:rPr lang="en-US" sz="2400" dirty="0" err="1">
                <a:solidFill>
                  <a:schemeClr val="tx1"/>
                </a:solidFill>
                <a:latin typeface="Times New Roman" panose="02020603050405020304" pitchFamily="18" charset="0"/>
                <a:cs typeface="Times New Roman" panose="02020603050405020304" pitchFamily="18" charset="0"/>
              </a:rPr>
              <a:t>nhập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xuất</a:t>
            </a:r>
            <a:r>
              <a:rPr lang="en-US" sz="2400" dirty="0">
                <a:solidFill>
                  <a:schemeClr val="tx1"/>
                </a:solidFill>
                <a:latin typeface="Times New Roman" panose="02020603050405020304" pitchFamily="18" charset="0"/>
                <a:cs typeface="Times New Roman" panose="02020603050405020304" pitchFamily="18" charset="0"/>
              </a:rPr>
              <a:t> các loại sản phẩm, </a:t>
            </a:r>
            <a:r>
              <a:rPr lang="en-US" sz="2400" dirty="0" err="1">
                <a:solidFill>
                  <a:schemeClr val="tx1"/>
                </a:solidFill>
                <a:latin typeface="Times New Roman" panose="02020603050405020304" pitchFamily="18" charset="0"/>
                <a:cs typeface="Times New Roman" panose="02020603050405020304" pitchFamily="18" charset="0"/>
              </a:rPr>
              <a:t>xóa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một</a:t>
            </a:r>
            <a:r>
              <a:rPr lang="en-US" sz="2400" dirty="0">
                <a:solidFill>
                  <a:schemeClr val="tx1"/>
                </a:solidFill>
                <a:latin typeface="Times New Roman" panose="02020603050405020304" pitchFamily="18" charset="0"/>
                <a:cs typeface="Times New Roman" panose="02020603050405020304" pitchFamily="18" charset="0"/>
              </a:rPr>
              <a:t> loại sản phẩm trong danh sách, </a:t>
            </a:r>
            <a:r>
              <a:rPr lang="en-US" sz="2400" dirty="0" err="1">
                <a:solidFill>
                  <a:schemeClr val="tx1"/>
                </a:solidFill>
                <a:latin typeface="Times New Roman" panose="02020603050405020304" pitchFamily="18" charset="0"/>
                <a:cs typeface="Times New Roman" panose="02020603050405020304" pitchFamily="18" charset="0"/>
              </a:rPr>
              <a:t>sửa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một</a:t>
            </a:r>
            <a:r>
              <a:rPr lang="en-US" sz="2400" dirty="0">
                <a:solidFill>
                  <a:schemeClr val="tx1"/>
                </a:solidFill>
                <a:latin typeface="Times New Roman" panose="02020603050405020304" pitchFamily="18" charset="0"/>
                <a:cs typeface="Times New Roman" panose="02020603050405020304" pitchFamily="18" charset="0"/>
              </a:rPr>
              <a:t> loại sản phẩm trong danh sách, </a:t>
            </a:r>
            <a:r>
              <a:rPr lang="en-US" sz="2400" dirty="0" err="1">
                <a:solidFill>
                  <a:schemeClr val="tx1"/>
                </a:solidFill>
                <a:latin typeface="Times New Roman" panose="02020603050405020304" pitchFamily="18" charset="0"/>
                <a:cs typeface="Times New Roman" panose="02020603050405020304" pitchFamily="18" charset="0"/>
              </a:rPr>
              <a:t>sắp</a:t>
            </a:r>
            <a:r>
              <a:rPr lang="en-US" sz="2400" dirty="0">
                <a:solidFill>
                  <a:schemeClr val="tx1"/>
                </a:solidFill>
                <a:latin typeface="Times New Roman" panose="02020603050405020304" pitchFamily="18" charset="0"/>
                <a:cs typeface="Times New Roman" panose="02020603050405020304" pitchFamily="18" charset="0"/>
              </a:rPr>
              <a:t> xếp các loại sản </a:t>
            </a:r>
            <a:r>
              <a:rPr lang="en-US" sz="2400" dirty="0" err="1">
                <a:solidFill>
                  <a:schemeClr val="tx1"/>
                </a:solidFill>
                <a:latin typeface="Times New Roman" panose="02020603050405020304" pitchFamily="18" charset="0"/>
                <a:cs typeface="Times New Roman" panose="02020603050405020304" pitchFamily="18" charset="0"/>
              </a:rPr>
              <a:t>phẩm</a:t>
            </a:r>
            <a:r>
              <a:rPr lang="en-US" sz="24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19135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E230B51-22CF-4EA4-2F21-A9EB4DA49877}"/>
              </a:ext>
            </a:extLst>
          </p:cNvPr>
          <p:cNvSpPr>
            <a:spLocks noGrp="1"/>
          </p:cNvSpPr>
          <p:nvPr>
            <p:ph type="title"/>
          </p:nvPr>
        </p:nvSpPr>
        <p:spPr>
          <a:xfrm>
            <a:off x="1745200" y="576485"/>
            <a:ext cx="8911687" cy="1280890"/>
          </a:xfrm>
        </p:spPr>
        <p:txBody>
          <a:bodyPr/>
          <a:lstStyle/>
          <a:p>
            <a:r>
              <a:rPr lang="en-US" dirty="0">
                <a:solidFill>
                  <a:srgbClr val="92D050"/>
                </a:solidFill>
                <a:latin typeface="Times New Roman" panose="02020603050405020304" pitchFamily="18" charset="0"/>
                <a:cs typeface="Times New Roman" panose="02020603050405020304" pitchFamily="18" charset="0"/>
              </a:rPr>
              <a:t>Các </a:t>
            </a:r>
            <a:r>
              <a:rPr lang="en-US" dirty="0" err="1">
                <a:solidFill>
                  <a:srgbClr val="92D050"/>
                </a:solidFill>
                <a:latin typeface="Times New Roman" panose="02020603050405020304" pitchFamily="18" charset="0"/>
                <a:cs typeface="Times New Roman" panose="02020603050405020304" pitchFamily="18" charset="0"/>
              </a:rPr>
              <a:t>chức</a:t>
            </a:r>
            <a:r>
              <a:rPr lang="en-US" dirty="0">
                <a:solidFill>
                  <a:srgbClr val="92D050"/>
                </a:solidFill>
                <a:latin typeface="Times New Roman" panose="02020603050405020304" pitchFamily="18" charset="0"/>
                <a:cs typeface="Times New Roman" panose="02020603050405020304" pitchFamily="18" charset="0"/>
              </a:rPr>
              <a:t> </a:t>
            </a:r>
            <a:r>
              <a:rPr lang="en-US" dirty="0" err="1">
                <a:solidFill>
                  <a:srgbClr val="92D050"/>
                </a:solidFill>
                <a:latin typeface="Times New Roman" panose="02020603050405020304" pitchFamily="18" charset="0"/>
                <a:cs typeface="Times New Roman" panose="02020603050405020304" pitchFamily="18" charset="0"/>
              </a:rPr>
              <a:t>năng</a:t>
            </a:r>
            <a:r>
              <a:rPr lang="en-US" dirty="0">
                <a:solidFill>
                  <a:srgbClr val="92D050"/>
                </a:solidFill>
                <a:latin typeface="Times New Roman" panose="02020603050405020304" pitchFamily="18" charset="0"/>
                <a:cs typeface="Times New Roman" panose="02020603050405020304" pitchFamily="18" charset="0"/>
              </a:rPr>
              <a:t> </a:t>
            </a:r>
            <a:r>
              <a:rPr lang="en-US" dirty="0" err="1">
                <a:solidFill>
                  <a:srgbClr val="92D050"/>
                </a:solidFill>
                <a:latin typeface="Times New Roman" panose="02020603050405020304" pitchFamily="18" charset="0"/>
                <a:cs typeface="Times New Roman" panose="02020603050405020304" pitchFamily="18" charset="0"/>
              </a:rPr>
              <a:t>của</a:t>
            </a:r>
            <a:r>
              <a:rPr lang="en-US" dirty="0">
                <a:solidFill>
                  <a:srgbClr val="92D050"/>
                </a:solidFill>
                <a:latin typeface="Times New Roman" panose="02020603050405020304" pitchFamily="18" charset="0"/>
                <a:cs typeface="Times New Roman" panose="02020603050405020304" pitchFamily="18" charset="0"/>
              </a:rPr>
              <a:t> </a:t>
            </a:r>
            <a:r>
              <a:rPr lang="en-US" dirty="0" err="1">
                <a:solidFill>
                  <a:srgbClr val="92D050"/>
                </a:solidFill>
                <a:latin typeface="Times New Roman" panose="02020603050405020304" pitchFamily="18" charset="0"/>
                <a:cs typeface="Times New Roman" panose="02020603050405020304" pitchFamily="18" charset="0"/>
              </a:rPr>
              <a:t>phần</a:t>
            </a:r>
            <a:r>
              <a:rPr lang="en-US" dirty="0">
                <a:solidFill>
                  <a:srgbClr val="92D050"/>
                </a:solidFill>
                <a:latin typeface="Times New Roman" panose="02020603050405020304" pitchFamily="18" charset="0"/>
                <a:cs typeface="Times New Roman" panose="02020603050405020304" pitchFamily="18" charset="0"/>
              </a:rPr>
              <a:t> </a:t>
            </a:r>
            <a:r>
              <a:rPr lang="en-US" dirty="0" err="1">
                <a:solidFill>
                  <a:srgbClr val="92D050"/>
                </a:solidFill>
                <a:latin typeface="Times New Roman" panose="02020603050405020304" pitchFamily="18" charset="0"/>
                <a:cs typeface="Times New Roman" panose="02020603050405020304" pitchFamily="18" charset="0"/>
              </a:rPr>
              <a:t>mềm</a:t>
            </a:r>
            <a:r>
              <a:rPr lang="en-US" dirty="0">
                <a:solidFill>
                  <a:srgbClr val="92D050"/>
                </a:solidFill>
                <a:latin typeface="Times New Roman" panose="02020603050405020304" pitchFamily="18" charset="0"/>
                <a:cs typeface="Times New Roman" panose="02020603050405020304" pitchFamily="18" charset="0"/>
              </a:rPr>
              <a:t> </a:t>
            </a:r>
            <a:endParaRPr lang="vi-VN" dirty="0">
              <a:solidFill>
                <a:srgbClr val="92D050"/>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65315D3B-D082-32E3-BC37-8C5C2AAF90E9}"/>
              </a:ext>
            </a:extLst>
          </p:cNvPr>
          <p:cNvSpPr>
            <a:spLocks noGrp="1"/>
          </p:cNvSpPr>
          <p:nvPr>
            <p:ph idx="1"/>
          </p:nvPr>
        </p:nvSpPr>
        <p:spPr>
          <a:xfrm>
            <a:off x="1638300" y="1962150"/>
            <a:ext cx="8915400" cy="3777622"/>
          </a:xfrm>
        </p:spPr>
        <p:txBody>
          <a:bodyPr>
            <a:normAutofit/>
          </a:bodyPr>
          <a:lstStyle/>
          <a:p>
            <a:r>
              <a:rPr lang="en-US" sz="2800" b="1" dirty="0">
                <a:latin typeface="Times New Roman" panose="02020603050405020304" pitchFamily="18" charset="0"/>
                <a:cs typeface="Times New Roman" panose="02020603050405020304" pitchFamily="18" charset="0"/>
              </a:rPr>
              <a:t>Nhập các loại sản phẩm </a:t>
            </a:r>
            <a:r>
              <a:rPr lang="en-US" sz="2800" b="1" dirty="0" err="1">
                <a:latin typeface="Times New Roman" panose="02020603050405020304" pitchFamily="18" charset="0"/>
                <a:cs typeface="Times New Roman" panose="02020603050405020304" pitchFamily="18" charset="0"/>
              </a:rPr>
              <a:t>vào</a:t>
            </a:r>
            <a:r>
              <a:rPr lang="en-US" sz="2800" b="1" dirty="0">
                <a:latin typeface="Times New Roman" panose="02020603050405020304" pitchFamily="18" charset="0"/>
                <a:cs typeface="Times New Roman" panose="02020603050405020304" pitchFamily="18" charset="0"/>
              </a:rPr>
              <a:t> danh sách </a:t>
            </a:r>
          </a:p>
          <a:p>
            <a:r>
              <a:rPr lang="en-US" sz="2800" b="1" dirty="0">
                <a:latin typeface="Times New Roman" panose="02020603050405020304" pitchFamily="18" charset="0"/>
                <a:cs typeface="Times New Roman" panose="02020603050405020304" pitchFamily="18" charset="0"/>
              </a:rPr>
              <a:t>Xuất các loại sản phẩm </a:t>
            </a:r>
            <a:r>
              <a:rPr lang="en-US" sz="2800" b="1" dirty="0" err="1">
                <a:latin typeface="Times New Roman" panose="02020603050405020304" pitchFamily="18" charset="0"/>
                <a:cs typeface="Times New Roman" panose="02020603050405020304" pitchFamily="18" charset="0"/>
              </a:rPr>
              <a:t>vào</a:t>
            </a:r>
            <a:r>
              <a:rPr lang="en-US" sz="2800" b="1" dirty="0">
                <a:latin typeface="Times New Roman" panose="02020603050405020304" pitchFamily="18" charset="0"/>
                <a:cs typeface="Times New Roman" panose="02020603050405020304" pitchFamily="18" charset="0"/>
              </a:rPr>
              <a:t> danh sách </a:t>
            </a:r>
          </a:p>
          <a:p>
            <a:r>
              <a:rPr lang="en-US" sz="2800" b="1" dirty="0">
                <a:latin typeface="Times New Roman" panose="02020603050405020304" pitchFamily="18" charset="0"/>
                <a:cs typeface="Times New Roman" panose="02020603050405020304" pitchFamily="18" charset="0"/>
              </a:rPr>
              <a:t>Xóa các loại sản phẩm trong danh sách </a:t>
            </a:r>
          </a:p>
          <a:p>
            <a:r>
              <a:rPr lang="en-US" sz="2800" b="1" dirty="0">
                <a:latin typeface="Times New Roman" panose="02020603050405020304" pitchFamily="18" charset="0"/>
                <a:cs typeface="Times New Roman" panose="02020603050405020304" pitchFamily="18" charset="0"/>
              </a:rPr>
              <a:t>Sửa các loại sản phẩm trong danh sách</a:t>
            </a:r>
          </a:p>
          <a:p>
            <a:r>
              <a:rPr lang="en-US" sz="2800" b="1" dirty="0">
                <a:latin typeface="Times New Roman" panose="02020603050405020304" pitchFamily="18" charset="0"/>
                <a:cs typeface="Times New Roman" panose="02020603050405020304" pitchFamily="18" charset="0"/>
              </a:rPr>
              <a:t>Sắp xếp các loại sản phẩm trong danh sách </a:t>
            </a:r>
            <a:endParaRPr lang="vi-V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2393182"/>
      </p:ext>
    </p:extLst>
  </p:cSld>
  <p:clrMapOvr>
    <a:masterClrMapping/>
  </p:clrMapOvr>
</p:sld>
</file>

<file path=ppt/theme/theme1.xml><?xml version="1.0" encoding="utf-8"?>
<a:theme xmlns:a="http://schemas.openxmlformats.org/drawingml/2006/main" name="Bó sợi">
  <a:themeElements>
    <a:clrScheme name="Bó sợi">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ó sợi">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ó sợi">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9F48D8747C9A4B90EA1A49C66AC43F" ma:contentTypeVersion="5" ma:contentTypeDescription="Create a new document." ma:contentTypeScope="" ma:versionID="c94a2976d77d1ade2323fccf8e5c6e61">
  <xsd:schema xmlns:xsd="http://www.w3.org/2001/XMLSchema" xmlns:xs="http://www.w3.org/2001/XMLSchema" xmlns:p="http://schemas.microsoft.com/office/2006/metadata/properties" xmlns:ns3="6d4d5f19-f95d-4da7-93fb-0921e6f4e04a" xmlns:ns4="6a93978e-4e0d-472a-9a92-d10c37936f8e" targetNamespace="http://schemas.microsoft.com/office/2006/metadata/properties" ma:root="true" ma:fieldsID="3248331c8a6a3b48fbfc35d43b44878c" ns3:_="" ns4:_="">
    <xsd:import namespace="6d4d5f19-f95d-4da7-93fb-0921e6f4e04a"/>
    <xsd:import namespace="6a93978e-4e0d-472a-9a92-d10c37936f8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4d5f19-f95d-4da7-93fb-0921e6f4e0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93978e-4e0d-472a-9a92-d10c37936f8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4744D3-BEC9-4FEE-A7BB-6148B20890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4d5f19-f95d-4da7-93fb-0921e6f4e04a"/>
    <ds:schemaRef ds:uri="6a93978e-4e0d-472a-9a92-d10c37936f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C0C500-9835-41C7-AC8A-79E7B72066C3}">
  <ds:schemaRefs>
    <ds:schemaRef ds:uri="6a93978e-4e0d-472a-9a92-d10c37936f8e"/>
    <ds:schemaRef ds:uri="http://purl.org/dc/elements/1.1/"/>
    <ds:schemaRef ds:uri="http://schemas.openxmlformats.org/package/2006/metadata/core-properties"/>
    <ds:schemaRef ds:uri="6d4d5f19-f95d-4da7-93fb-0921e6f4e04a"/>
    <ds:schemaRef ds:uri="http://schemas.microsoft.com/office/2006/documentManagement/types"/>
    <ds:schemaRef ds:uri="http://purl.org/dc/dcmitype/"/>
    <ds:schemaRef ds:uri="http://schemas.microsoft.com/office/infopath/2007/PartnerControl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38517804-13D9-4762-B11A-6A2BD9EBE2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1280</TotalTime>
  <Words>886</Words>
  <Application>Microsoft Office PowerPoint</Application>
  <PresentationFormat>Màn hình rộng</PresentationFormat>
  <Paragraphs>77</Paragraphs>
  <Slides>29</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29</vt:i4>
      </vt:variant>
    </vt:vector>
  </HeadingPairs>
  <TitlesOfParts>
    <vt:vector size="35" baseType="lpstr">
      <vt:lpstr>Arial</vt:lpstr>
      <vt:lpstr>Century Gothic</vt:lpstr>
      <vt:lpstr>Tahoma</vt:lpstr>
      <vt:lpstr>Times New Roman</vt:lpstr>
      <vt:lpstr>Wingdings 3</vt:lpstr>
      <vt:lpstr>Bó sợi</vt:lpstr>
      <vt:lpstr>TRƯỜNG ĐẠI HỌC TÀI NGUYÊN VÀ MÔI TRƯỜNG  KHOA HỆ THỐNG THÔNG TIN VÀ VIỄN THÁM</vt:lpstr>
      <vt:lpstr>TRƯỜNG ĐẠI HỌC TÀI NGUYÊN VÀ MÔI TRƯỜNG  KHOA HỆ THỐNG THÔNG TIN VÀ VIỄN THÁM</vt:lpstr>
      <vt:lpstr>01</vt:lpstr>
      <vt:lpstr>01 Giới Thiệu         Giới Thiệu Về Đề Tài </vt:lpstr>
      <vt:lpstr>Lý do chọn đề tài </vt:lpstr>
      <vt:lpstr>Phạm vi dự án </vt:lpstr>
      <vt:lpstr>02 phân tích       phân tích chức năng</vt:lpstr>
      <vt:lpstr>Phân tích yêu cầu hệ thống </vt:lpstr>
      <vt:lpstr>Các chức năng của phần mềm </vt:lpstr>
      <vt:lpstr>Yêu cầu về chức năng</vt:lpstr>
      <vt:lpstr>03 thiết kế mô hình hóa chức năng  </vt:lpstr>
      <vt:lpstr>04 hiện thực chương trình Cài đặt bài toán và chạy thử chương trình</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Ưu và nhược điểm  </vt:lpstr>
      <vt:lpstr>Phương hướng phát triển </vt:lpstr>
      <vt:lpstr>Cảm ơn thầy và các bạn đã lắng nghe bài thuyết trình của nhóm 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TÀI NGUYÊN VÀ MÔI TRƯỜNG  KHOA HỆ THỐNG THÔNG TIN VÀ VIỄN THÁM</dc:title>
  <dc:creator>Nguyễn Thái Hoành</dc:creator>
  <cp:lastModifiedBy>Nguyễn Thái Hoành</cp:lastModifiedBy>
  <cp:revision>49</cp:revision>
  <dcterms:created xsi:type="dcterms:W3CDTF">2023-04-05T12:19:13Z</dcterms:created>
  <dcterms:modified xsi:type="dcterms:W3CDTF">2023-04-16T14:07:07Z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0x010100D79F48D8747C9A4B90EA1A49C66AC43F</vt:lpwstr>
  </property>
</Properties>
</file>