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1" r:id="rId2"/>
    <p:sldId id="258" r:id="rId3"/>
    <p:sldId id="262" r:id="rId4"/>
    <p:sldId id="263" r:id="rId5"/>
    <p:sldId id="264" r:id="rId6"/>
    <p:sldId id="265" r:id="rId7"/>
    <p:sldId id="266" r:id="rId8"/>
    <p:sldId id="260" r:id="rId9"/>
    <p:sldId id="267" r:id="rId10"/>
    <p:sldId id="274" r:id="rId11"/>
  </p:sldIdLst>
  <p:sldSz cx="1216025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F2BF246-B5CD-4BA5-9B63-3DD5A3595B48}">
          <p14:sldIdLst>
            <p14:sldId id="261"/>
            <p14:sldId id="258"/>
            <p14:sldId id="262"/>
            <p14:sldId id="263"/>
            <p14:sldId id="264"/>
            <p14:sldId id="265"/>
            <p14:sldId id="266"/>
            <p14:sldId id="260"/>
            <p14:sldId id="26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 THALL" initials="TT" lastIdx="1" clrIdx="0">
    <p:extLst>
      <p:ext uri="{19B8F6BF-5375-455C-9EA6-DF929625EA0E}">
        <p15:presenceInfo xmlns:p15="http://schemas.microsoft.com/office/powerpoint/2012/main" userId="ec15af95ef070d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5050"/>
    <a:srgbClr val="CF395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1" autoAdjust="0"/>
  </p:normalViewPr>
  <p:slideViewPr>
    <p:cSldViewPr snapToGrid="0">
      <p:cViewPr varScale="1">
        <p:scale>
          <a:sx n="74" d="100"/>
          <a:sy n="74" d="100"/>
        </p:scale>
        <p:origin x="115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CA56E-370F-43B6-B607-B0D0502B4491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53B0F-F2B1-4726-A385-23C752F12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8489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449245" algn="l" defTabSz="898489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898489" algn="l" defTabSz="898489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1347734" algn="l" defTabSz="898489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796979" algn="l" defTabSz="898489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2246224" algn="l" defTabSz="898489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2695468" algn="l" defTabSz="898489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3144713" algn="l" defTabSz="898489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3593958" algn="l" defTabSz="898489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031" y="1119505"/>
            <a:ext cx="9120188" cy="2381521"/>
          </a:xfrm>
        </p:spPr>
        <p:txBody>
          <a:bodyPr anchor="b"/>
          <a:lstStyle>
            <a:lvl1pPr algn="ctr">
              <a:defRPr sz="59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031" y="3592866"/>
            <a:ext cx="9120188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11" indent="0" algn="ctr">
              <a:buNone/>
              <a:defRPr sz="1995"/>
            </a:lvl2pPr>
            <a:lvl3pPr marL="912023" indent="0" algn="ctr">
              <a:buNone/>
              <a:defRPr sz="1795"/>
            </a:lvl3pPr>
            <a:lvl4pPr marL="1368034" indent="0" algn="ctr">
              <a:buNone/>
              <a:defRPr sz="1596"/>
            </a:lvl4pPr>
            <a:lvl5pPr marL="1824045" indent="0" algn="ctr">
              <a:buNone/>
              <a:defRPr sz="1596"/>
            </a:lvl5pPr>
            <a:lvl6pPr marL="2280056" indent="0" algn="ctr">
              <a:buNone/>
              <a:defRPr sz="1596"/>
            </a:lvl6pPr>
            <a:lvl7pPr marL="2736068" indent="0" algn="ctr">
              <a:buNone/>
              <a:defRPr sz="1596"/>
            </a:lvl7pPr>
            <a:lvl8pPr marL="3192079" indent="0" algn="ctr">
              <a:buNone/>
              <a:defRPr sz="1596"/>
            </a:lvl8pPr>
            <a:lvl9pPr marL="3648090" indent="0" algn="ctr">
              <a:buNone/>
              <a:defRPr sz="159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C5FE-8476-40F7-B3DE-B4AD83D7F2C7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563D-14CE-4166-829D-764F60EEC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31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C5FE-8476-40F7-B3DE-B4AD83D7F2C7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563D-14CE-4166-829D-764F60EEC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4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2179" y="364195"/>
            <a:ext cx="2622054" cy="57970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017" y="364195"/>
            <a:ext cx="7714159" cy="57970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C5FE-8476-40F7-B3DE-B4AD83D7F2C7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563D-14CE-4166-829D-764F60EEC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7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C5FE-8476-40F7-B3DE-B4AD83D7F2C7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563D-14CE-4166-829D-764F60EEC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84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684" y="1705385"/>
            <a:ext cx="10488216" cy="2845473"/>
          </a:xfrm>
        </p:spPr>
        <p:txBody>
          <a:bodyPr anchor="b"/>
          <a:lstStyle>
            <a:lvl1pPr>
              <a:defRPr sz="59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684" y="4577778"/>
            <a:ext cx="10488216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11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023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034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04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0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06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07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090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C5FE-8476-40F7-B3DE-B4AD83D7F2C7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563D-14CE-4166-829D-764F60EEC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4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017" y="1820976"/>
            <a:ext cx="5168106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127" y="1820976"/>
            <a:ext cx="5168106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C5FE-8476-40F7-B3DE-B4AD83D7F2C7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563D-14CE-4166-829D-764F60EEC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35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601" y="364196"/>
            <a:ext cx="10488216" cy="1322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602" y="1676882"/>
            <a:ext cx="514435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11" indent="0">
              <a:buNone/>
              <a:defRPr sz="1995" b="1"/>
            </a:lvl2pPr>
            <a:lvl3pPr marL="912023" indent="0">
              <a:buNone/>
              <a:defRPr sz="1795" b="1"/>
            </a:lvl3pPr>
            <a:lvl4pPr marL="1368034" indent="0">
              <a:buNone/>
              <a:defRPr sz="1596" b="1"/>
            </a:lvl4pPr>
            <a:lvl5pPr marL="1824045" indent="0">
              <a:buNone/>
              <a:defRPr sz="1596" b="1"/>
            </a:lvl5pPr>
            <a:lvl6pPr marL="2280056" indent="0">
              <a:buNone/>
              <a:defRPr sz="1596" b="1"/>
            </a:lvl6pPr>
            <a:lvl7pPr marL="2736068" indent="0">
              <a:buNone/>
              <a:defRPr sz="1596" b="1"/>
            </a:lvl7pPr>
            <a:lvl8pPr marL="3192079" indent="0">
              <a:buNone/>
              <a:defRPr sz="1596" b="1"/>
            </a:lvl8pPr>
            <a:lvl9pPr marL="3648090" indent="0">
              <a:buNone/>
              <a:defRPr sz="15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602" y="2498697"/>
            <a:ext cx="5144355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127" y="1676882"/>
            <a:ext cx="5169690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11" indent="0">
              <a:buNone/>
              <a:defRPr sz="1995" b="1"/>
            </a:lvl2pPr>
            <a:lvl3pPr marL="912023" indent="0">
              <a:buNone/>
              <a:defRPr sz="1795" b="1"/>
            </a:lvl3pPr>
            <a:lvl4pPr marL="1368034" indent="0">
              <a:buNone/>
              <a:defRPr sz="1596" b="1"/>
            </a:lvl4pPr>
            <a:lvl5pPr marL="1824045" indent="0">
              <a:buNone/>
              <a:defRPr sz="1596" b="1"/>
            </a:lvl5pPr>
            <a:lvl6pPr marL="2280056" indent="0">
              <a:buNone/>
              <a:defRPr sz="1596" b="1"/>
            </a:lvl6pPr>
            <a:lvl7pPr marL="2736068" indent="0">
              <a:buNone/>
              <a:defRPr sz="1596" b="1"/>
            </a:lvl7pPr>
            <a:lvl8pPr marL="3192079" indent="0">
              <a:buNone/>
              <a:defRPr sz="1596" b="1"/>
            </a:lvl8pPr>
            <a:lvl9pPr marL="3648090" indent="0">
              <a:buNone/>
              <a:defRPr sz="15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127" y="2498697"/>
            <a:ext cx="5169690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C5FE-8476-40F7-B3DE-B4AD83D7F2C7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563D-14CE-4166-829D-764F60EEC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2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C5FE-8476-40F7-B3DE-B4AD83D7F2C7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563D-14CE-4166-829D-764F60EEC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19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C5FE-8476-40F7-B3DE-B4AD83D7F2C7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563D-14CE-4166-829D-764F60EEC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08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601" y="456036"/>
            <a:ext cx="39219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690" y="984911"/>
            <a:ext cx="6156127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601" y="2052161"/>
            <a:ext cx="39219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11" indent="0">
              <a:buNone/>
              <a:defRPr sz="1396"/>
            </a:lvl2pPr>
            <a:lvl3pPr marL="912023" indent="0">
              <a:buNone/>
              <a:defRPr sz="1197"/>
            </a:lvl3pPr>
            <a:lvl4pPr marL="1368034" indent="0">
              <a:buNone/>
              <a:defRPr sz="997"/>
            </a:lvl4pPr>
            <a:lvl5pPr marL="1824045" indent="0">
              <a:buNone/>
              <a:defRPr sz="997"/>
            </a:lvl5pPr>
            <a:lvl6pPr marL="2280056" indent="0">
              <a:buNone/>
              <a:defRPr sz="997"/>
            </a:lvl6pPr>
            <a:lvl7pPr marL="2736068" indent="0">
              <a:buNone/>
              <a:defRPr sz="997"/>
            </a:lvl7pPr>
            <a:lvl8pPr marL="3192079" indent="0">
              <a:buNone/>
              <a:defRPr sz="997"/>
            </a:lvl8pPr>
            <a:lvl9pPr marL="3648090" indent="0">
              <a:buNone/>
              <a:defRPr sz="99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C5FE-8476-40F7-B3DE-B4AD83D7F2C7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563D-14CE-4166-829D-764F60EEC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0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601" y="456036"/>
            <a:ext cx="39219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69690" y="984911"/>
            <a:ext cx="6156127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11" indent="0">
              <a:buNone/>
              <a:defRPr sz="2793"/>
            </a:lvl2pPr>
            <a:lvl3pPr marL="912023" indent="0">
              <a:buNone/>
              <a:defRPr sz="2394"/>
            </a:lvl3pPr>
            <a:lvl4pPr marL="1368034" indent="0">
              <a:buNone/>
              <a:defRPr sz="1995"/>
            </a:lvl4pPr>
            <a:lvl5pPr marL="1824045" indent="0">
              <a:buNone/>
              <a:defRPr sz="1995"/>
            </a:lvl5pPr>
            <a:lvl6pPr marL="2280056" indent="0">
              <a:buNone/>
              <a:defRPr sz="1995"/>
            </a:lvl6pPr>
            <a:lvl7pPr marL="2736068" indent="0">
              <a:buNone/>
              <a:defRPr sz="1995"/>
            </a:lvl7pPr>
            <a:lvl8pPr marL="3192079" indent="0">
              <a:buNone/>
              <a:defRPr sz="1995"/>
            </a:lvl8pPr>
            <a:lvl9pPr marL="3648090" indent="0">
              <a:buNone/>
              <a:defRPr sz="199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601" y="2052161"/>
            <a:ext cx="39219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11" indent="0">
              <a:buNone/>
              <a:defRPr sz="1396"/>
            </a:lvl2pPr>
            <a:lvl3pPr marL="912023" indent="0">
              <a:buNone/>
              <a:defRPr sz="1197"/>
            </a:lvl3pPr>
            <a:lvl4pPr marL="1368034" indent="0">
              <a:buNone/>
              <a:defRPr sz="997"/>
            </a:lvl4pPr>
            <a:lvl5pPr marL="1824045" indent="0">
              <a:buNone/>
              <a:defRPr sz="997"/>
            </a:lvl5pPr>
            <a:lvl6pPr marL="2280056" indent="0">
              <a:buNone/>
              <a:defRPr sz="997"/>
            </a:lvl6pPr>
            <a:lvl7pPr marL="2736068" indent="0">
              <a:buNone/>
              <a:defRPr sz="997"/>
            </a:lvl7pPr>
            <a:lvl8pPr marL="3192079" indent="0">
              <a:buNone/>
              <a:defRPr sz="997"/>
            </a:lvl8pPr>
            <a:lvl9pPr marL="3648090" indent="0">
              <a:buNone/>
              <a:defRPr sz="99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C5FE-8476-40F7-B3DE-B4AD83D7F2C7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563D-14CE-4166-829D-764F60EEC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4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017" y="364196"/>
            <a:ext cx="10488216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017" y="1820976"/>
            <a:ext cx="10488216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017" y="6340166"/>
            <a:ext cx="273605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C5FE-8476-40F7-B3DE-B4AD83D7F2C7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083" y="6340166"/>
            <a:ext cx="410408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177" y="6340166"/>
            <a:ext cx="273605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A563D-14CE-4166-829D-764F60EEC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5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2023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06" indent="-228006" algn="l" defTabSz="912023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17" indent="-228006" algn="l" defTabSz="91202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028" indent="-228006" algn="l" defTabSz="91202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039" indent="-228006" algn="l" defTabSz="91202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051" indent="-228006" algn="l" defTabSz="91202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062" indent="-228006" algn="l" defTabSz="91202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073" indent="-228006" algn="l" defTabSz="91202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085" indent="-228006" algn="l" defTabSz="91202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096" indent="-228006" algn="l" defTabSz="91202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11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023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034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045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056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068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079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090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7411w7cJ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G7411R79w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EEEB6-C2B5-414C-9F77-E1F938D81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C185E0-28CB-4B5C-A4CF-0B02CF128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52A099-6416-4D14-9A3F-A8A9C64A58E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" y="538"/>
            <a:ext cx="12160800" cy="6840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0868BA8-2F48-4FE6-B905-75C36122CE58}"/>
              </a:ext>
            </a:extLst>
          </p:cNvPr>
          <p:cNvSpPr/>
          <p:nvPr/>
        </p:nvSpPr>
        <p:spPr>
          <a:xfrm>
            <a:off x="1832810" y="-119868"/>
            <a:ext cx="8504989" cy="17411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那有什么岁月渐好</a:t>
            </a:r>
            <a:endParaRPr lang="en-US" altLang="zh-C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只不过有人在替你负重前行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12DA41-FD44-489E-8738-D3AC6E62BE3A}"/>
              </a:ext>
            </a:extLst>
          </p:cNvPr>
          <p:cNvSpPr txBox="1"/>
          <p:nvPr/>
        </p:nvSpPr>
        <p:spPr>
          <a:xfrm>
            <a:off x="2367461" y="2047009"/>
            <a:ext cx="74247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92D050"/>
                </a:solidFill>
                <a:effectLst/>
                <a:latin typeface="PingFang SC"/>
              </a:rPr>
              <a:t>2020</a:t>
            </a:r>
            <a:r>
              <a:rPr lang="zh-CN" altLang="en-US" sz="2800" b="0" i="0" dirty="0">
                <a:solidFill>
                  <a:srgbClr val="92D050"/>
                </a:solidFill>
                <a:effectLst/>
                <a:latin typeface="PingFang SC"/>
              </a:rPr>
              <a:t>年春节，面对突如其来的新冠肺炎疫情，</a:t>
            </a:r>
            <a:endParaRPr lang="en-US" altLang="zh-CN" sz="2800" b="0" i="0" dirty="0">
              <a:solidFill>
                <a:srgbClr val="92D050"/>
              </a:solidFill>
              <a:effectLst/>
              <a:latin typeface="PingFang SC"/>
            </a:endParaRPr>
          </a:p>
          <a:p>
            <a:r>
              <a:rPr lang="zh-CN" altLang="en-US" sz="2800" b="0" i="0" dirty="0">
                <a:solidFill>
                  <a:srgbClr val="92D050"/>
                </a:solidFill>
                <a:effectLst/>
                <a:latin typeface="PingFang SC"/>
              </a:rPr>
              <a:t>白衣天使冲锋一线，与病毒作战，</a:t>
            </a:r>
            <a:endParaRPr lang="en-US" altLang="zh-CN" sz="2800" b="0" i="0" dirty="0">
              <a:solidFill>
                <a:srgbClr val="92D050"/>
              </a:solidFill>
              <a:effectLst/>
              <a:latin typeface="PingFang SC"/>
            </a:endParaRPr>
          </a:p>
          <a:p>
            <a:r>
              <a:rPr lang="zh-CN" altLang="en-US" sz="2800" b="0" i="0" dirty="0">
                <a:solidFill>
                  <a:srgbClr val="92D050"/>
                </a:solidFill>
                <a:effectLst/>
                <a:latin typeface="PingFang SC"/>
              </a:rPr>
              <a:t>与死神抗争；人民警察和志愿者，在各个关口日夜坚守，</a:t>
            </a:r>
            <a:endParaRPr lang="en-US" altLang="zh-CN" sz="2800" b="0" i="0" dirty="0">
              <a:solidFill>
                <a:srgbClr val="92D050"/>
              </a:solidFill>
              <a:effectLst/>
              <a:latin typeface="PingFang SC"/>
            </a:endParaRPr>
          </a:p>
          <a:p>
            <a:r>
              <a:rPr lang="zh-CN" altLang="en-US" sz="2800" b="0" i="0" dirty="0">
                <a:solidFill>
                  <a:srgbClr val="92D050"/>
                </a:solidFill>
                <a:effectLst/>
                <a:latin typeface="PingFang SC"/>
              </a:rPr>
              <a:t>义无反顾；党员干部和基层职工，在无数个清晨和黑夜护佑着平安</a:t>
            </a:r>
            <a:r>
              <a:rPr lang="en-US" altLang="zh-CN" sz="2800" b="0" i="0" dirty="0">
                <a:solidFill>
                  <a:srgbClr val="92D050"/>
                </a:solidFill>
                <a:effectLst/>
                <a:latin typeface="PingFang SC"/>
              </a:rPr>
              <a:t>……</a:t>
            </a:r>
          </a:p>
          <a:p>
            <a:r>
              <a:rPr lang="zh-CN" altLang="en-US" sz="2800" b="0" i="0" dirty="0">
                <a:solidFill>
                  <a:srgbClr val="92D050"/>
                </a:solidFill>
                <a:effectLst/>
                <a:latin typeface="PingFang SC"/>
              </a:rPr>
              <a:t>这些“平民英雄”在医院、在红区、在街头巷尾用拼搏筑起守卫生命的防线。</a:t>
            </a:r>
            <a:endParaRPr lang="zh-CN" alt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3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66498D6-B5C9-4EA5-B9B8-884389BCC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0249" cy="68669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45EEEB6-C2B5-414C-9F77-E1F938D81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C185E0-28CB-4B5C-A4CF-0B02CF128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52A099-6416-4D14-9A3F-A8A9C64A58E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" y="538"/>
            <a:ext cx="121608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9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EEEB6-C2B5-414C-9F77-E1F938D81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C185E0-28CB-4B5C-A4CF-0B02CF128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52A099-6416-4D14-9A3F-A8A9C64A58E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0800" cy="68400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304B969-0718-4235-BEA6-4579F415D5C7}"/>
              </a:ext>
            </a:extLst>
          </p:cNvPr>
          <p:cNvSpPr/>
          <p:nvPr/>
        </p:nvSpPr>
        <p:spPr>
          <a:xfrm>
            <a:off x="177801" y="0"/>
            <a:ext cx="513926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400" b="1" dirty="0">
                <a:ln/>
                <a:solidFill>
                  <a:schemeClr val="accent4"/>
                </a:solidFill>
                <a:hlinkClick r:id="rId3"/>
              </a:rPr>
              <a:t>中国抗疫</a:t>
            </a:r>
            <a:r>
              <a:rPr lang="en-US" altLang="zh-CN" sz="4400" b="1" dirty="0">
                <a:ln/>
                <a:solidFill>
                  <a:schemeClr val="accent4"/>
                </a:solidFill>
              </a:rPr>
              <a:t>——</a:t>
            </a:r>
            <a:r>
              <a:rPr lang="zh-CN" altLang="en-US" sz="4400" b="1" dirty="0">
                <a:ln/>
                <a:solidFill>
                  <a:schemeClr val="accent4"/>
                </a:solidFill>
              </a:rPr>
              <a:t>厉害了，我的国</a:t>
            </a:r>
            <a:endParaRPr lang="zh-CN" alt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CD09C1-4B64-4A16-97D2-EA5E8B1CAB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" t="4309" r="13240"/>
          <a:stretch/>
        </p:blipFill>
        <p:spPr>
          <a:xfrm>
            <a:off x="-550" y="723275"/>
            <a:ext cx="6080675" cy="59983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412C41-994F-4E7C-8009-536F36122B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42" r="13753"/>
          <a:stretch/>
        </p:blipFill>
        <p:spPr>
          <a:xfrm>
            <a:off x="6080125" y="723275"/>
            <a:ext cx="6078202" cy="599833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A286383-A8C1-459E-9D78-BBA8DD36AC49}"/>
              </a:ext>
            </a:extLst>
          </p:cNvPr>
          <p:cNvSpPr txBox="1"/>
          <p:nvPr/>
        </p:nvSpPr>
        <p:spPr>
          <a:xfrm>
            <a:off x="3356264" y="1521840"/>
            <a:ext cx="557075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差不多的领土，</a:t>
            </a:r>
            <a:endParaRPr lang="en-US" altLang="zh-CN" sz="2800" b="1" i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i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相差大的人口，</a:t>
            </a:r>
            <a:endParaRPr lang="en-US" altLang="zh-CN" sz="2800" b="1" i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i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有差距的国力，</a:t>
            </a:r>
            <a:endParaRPr lang="en-US" altLang="zh-CN" sz="2800" b="1" i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i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所以就呈现这一番景象！</a:t>
            </a:r>
            <a:endParaRPr lang="en-US" altLang="zh-CN" sz="2800" b="1" i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i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数据不会骗人，历史不会欺诈，</a:t>
            </a:r>
            <a:endParaRPr lang="en-US" altLang="zh-CN" sz="2800" b="1" i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i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中国历来具备的内生动力，凝结力</a:t>
            </a:r>
            <a:endParaRPr lang="en-US" altLang="zh-CN" sz="2800" b="1" i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i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不是美国可以比拟的，</a:t>
            </a:r>
            <a:endParaRPr lang="en-US" altLang="zh-CN" sz="2800" b="1" i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i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在现实面前，所有泡沫和谎言都会</a:t>
            </a:r>
            <a:endParaRPr lang="en-US" altLang="zh-CN" sz="2800" b="1" i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i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烟消云散，裸露出来的只有事物的</a:t>
            </a:r>
            <a:endParaRPr lang="en-US" altLang="zh-CN" sz="2800" b="1" i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i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本质</a:t>
            </a:r>
            <a:r>
              <a:rPr lang="en-US" altLang="zh-CN" sz="2800" b="1" i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47995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B2FBD87-B973-4739-A537-5F93DD85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0250" cy="684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52A099-6416-4D14-9A3F-A8A9C64A58E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46" y="538"/>
            <a:ext cx="12160800" cy="684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45EEEB6-C2B5-414C-9F77-E1F938D81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031" y="187036"/>
            <a:ext cx="9120188" cy="3114368"/>
          </a:xfrm>
        </p:spPr>
        <p:txBody>
          <a:bodyPr>
            <a:normAutofit fontScale="90000"/>
          </a:bodyPr>
          <a:lstStyle/>
          <a:p>
            <a:br>
              <a:rPr lang="en-US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在疫情中</a:t>
            </a:r>
            <a:br>
              <a:rPr lang="en-US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一个个名字历历在目</a:t>
            </a:r>
            <a:br>
              <a:rPr lang="en-US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无论平凡或伟大</a:t>
            </a:r>
            <a:br>
              <a:rPr lang="en-US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抒写着疫情中的温情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C185E0-28CB-4B5C-A4CF-0B02CF128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0031" y="3495913"/>
            <a:ext cx="9120188" cy="165154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344544-83C7-418E-BDDC-ECB6988B826A}"/>
              </a:ext>
            </a:extLst>
          </p:cNvPr>
          <p:cNvSpPr/>
          <p:nvPr/>
        </p:nvSpPr>
        <p:spPr>
          <a:xfrm>
            <a:off x="336786" y="1358698"/>
            <a:ext cx="236648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i="1" dirty="0">
                <a:ln w="0"/>
                <a:solidFill>
                  <a:srgbClr val="FF5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楷体" panose="02010609060101010101" pitchFamily="49" charset="-122"/>
              </a:rPr>
              <a:t>蔡哲清</a:t>
            </a:r>
            <a:endParaRPr lang="zh-CN" altLang="en-US" sz="5400" i="1" cap="none" spc="0" dirty="0">
              <a:ln w="0"/>
              <a:solidFill>
                <a:srgbClr val="FF5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5C2B56-6564-4130-87E2-58642B801668}"/>
              </a:ext>
            </a:extLst>
          </p:cNvPr>
          <p:cNvSpPr/>
          <p:nvPr/>
        </p:nvSpPr>
        <p:spPr>
          <a:xfrm>
            <a:off x="2426665" y="5202138"/>
            <a:ext cx="2314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i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" panose="02010609060101010101" pitchFamily="49" charset="-122"/>
              </a:rPr>
              <a:t>陈海建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8F3B55-6768-458E-BD48-8F2D60D0DC34}"/>
              </a:ext>
            </a:extLst>
          </p:cNvPr>
          <p:cNvSpPr/>
          <p:nvPr/>
        </p:nvSpPr>
        <p:spPr>
          <a:xfrm>
            <a:off x="5295295" y="1386935"/>
            <a:ext cx="19159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张宏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52A600-E5EE-44E5-BEC0-9764CF330111}"/>
              </a:ext>
            </a:extLst>
          </p:cNvPr>
          <p:cNvSpPr/>
          <p:nvPr/>
        </p:nvSpPr>
        <p:spPr>
          <a:xfrm>
            <a:off x="9261273" y="2958603"/>
            <a:ext cx="22622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陈尔真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11C042-961F-45E3-935A-1FC778E100B1}"/>
              </a:ext>
            </a:extLst>
          </p:cNvPr>
          <p:cNvSpPr/>
          <p:nvPr/>
        </p:nvSpPr>
        <p:spPr>
          <a:xfrm>
            <a:off x="8566094" y="566000"/>
            <a:ext cx="2334982" cy="923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王颖丽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D0E7D4-4278-4213-9572-7002F204E18A}"/>
              </a:ext>
            </a:extLst>
          </p:cNvPr>
          <p:cNvSpPr/>
          <p:nvPr/>
        </p:nvSpPr>
        <p:spPr>
          <a:xfrm>
            <a:off x="8302246" y="4619993"/>
            <a:ext cx="15899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邓磊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DE663A3-F1D6-484E-B5CC-A149E3DC0E64}"/>
              </a:ext>
            </a:extLst>
          </p:cNvPr>
          <p:cNvSpPr/>
          <p:nvPr/>
        </p:nvSpPr>
        <p:spPr>
          <a:xfrm>
            <a:off x="128051" y="4418639"/>
            <a:ext cx="2262246" cy="923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朱佳清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341C34F-5DBE-4328-9E9E-84C4C253BD48}"/>
              </a:ext>
            </a:extLst>
          </p:cNvPr>
          <p:cNvSpPr/>
          <p:nvPr/>
        </p:nvSpPr>
        <p:spPr>
          <a:xfrm>
            <a:off x="1707469" y="2861651"/>
            <a:ext cx="22622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庄志华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715ED3B-1137-4436-B85B-91E2A3ED5475}"/>
              </a:ext>
            </a:extLst>
          </p:cNvPr>
          <p:cNvSpPr/>
          <p:nvPr/>
        </p:nvSpPr>
        <p:spPr>
          <a:xfrm>
            <a:off x="5295295" y="285461"/>
            <a:ext cx="1666614" cy="923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刘壮</a:t>
            </a:r>
            <a:endParaRPr lang="zh-CN" altLang="en-US" sz="5400" b="1" i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0ED9C3E-5654-4FFF-B06F-815A29B59CAE}"/>
              </a:ext>
            </a:extLst>
          </p:cNvPr>
          <p:cNvSpPr/>
          <p:nvPr/>
        </p:nvSpPr>
        <p:spPr>
          <a:xfrm>
            <a:off x="4374573" y="2422674"/>
            <a:ext cx="310443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钟南山</a:t>
            </a:r>
            <a:endParaRPr lang="zh-CN" altLang="en-US" sz="7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908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49" presetClass="exit" presetSubtype="0" accel="10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200"/>
                            </p:stCondLst>
                            <p:childTnLst>
                              <p:par>
                                <p:cTn id="98" presetID="26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99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200"/>
                            </p:stCondLst>
                            <p:childTnLst>
                              <p:par>
                                <p:cTn id="117" presetID="38" presetClass="entr" presetSubtype="0" ac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38" presetClass="entr" presetSubtype="0" ac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38" presetClass="entr" presetSubtype="0" accel="5000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8" presetClass="entr" presetSubtype="0" ac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38" presetClass="entr" presetSubtype="0" ac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38" presetClass="entr" presetSubtype="0" ac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38" presetClass="entr" presetSubtype="0" ac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38" presetClass="entr" presetSubtype="0" ac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7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38" presetClass="entr" presetSubtype="0" ac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4" grpId="2"/>
      <p:bldP spid="9" grpId="0"/>
      <p:bldP spid="9" grpId="1"/>
      <p:bldP spid="9" grpId="2"/>
      <p:bldP spid="10" grpId="0"/>
      <p:bldP spid="10" grpId="1"/>
      <p:bldP spid="11" grpId="1"/>
      <p:bldP spid="11" grpId="2"/>
      <p:bldP spid="11" grpId="3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4" grpId="2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EEEB6-C2B5-414C-9F77-E1F938D81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C185E0-28CB-4B5C-A4CF-0B02CF128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52A099-6416-4D14-9A3F-A8A9C64A58E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" y="538"/>
            <a:ext cx="12160800" cy="684000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005A704A-AA7F-450B-95BC-C235413BC16D}"/>
              </a:ext>
            </a:extLst>
          </p:cNvPr>
          <p:cNvSpPr/>
          <p:nvPr/>
        </p:nvSpPr>
        <p:spPr>
          <a:xfrm>
            <a:off x="0" y="16942"/>
            <a:ext cx="7284027" cy="6461460"/>
          </a:xfrm>
          <a:prstGeom prst="roundRect">
            <a:avLst/>
          </a:prstGeom>
          <a:solidFill>
            <a:srgbClr val="CF395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b="0" i="0" dirty="0">
                <a:solidFill>
                  <a:schemeClr val="tx1"/>
                </a:solidFill>
                <a:effectLst/>
                <a:latin typeface="PingFang SC"/>
              </a:rPr>
              <a:t>白衣作征衣 使命守生命</a:t>
            </a:r>
          </a:p>
          <a:p>
            <a:pPr algn="l"/>
            <a:r>
              <a:rPr lang="zh-CN" altLang="en-US" b="0" i="0" dirty="0">
                <a:solidFill>
                  <a:schemeClr val="tx1"/>
                </a:solidFill>
                <a:effectLst/>
                <a:latin typeface="PingFang SC"/>
              </a:rPr>
              <a:t>　　她是穿着防护服“逆行”到战“疫”最前线的勇者；她是协助医生从“死神”手里抢人的战士；她是一口气运送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PingFang SC"/>
              </a:rPr>
              <a:t>40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PingFang SC"/>
              </a:rPr>
              <a:t>公斤氧气瓶、一个人帮助患者过床的“女汉子”；她是鼓励年轻患者重新振作的“知心姐姐”，也是悉心照料老年患者的“好女儿”。</a:t>
            </a:r>
          </a:p>
          <a:p>
            <a:pPr algn="l"/>
            <a:r>
              <a:rPr lang="zh-CN" altLang="en-US" b="0" i="0" dirty="0">
                <a:solidFill>
                  <a:schemeClr val="tx1"/>
                </a:solidFill>
                <a:effectLst/>
                <a:latin typeface="PingFang SC"/>
              </a:rPr>
              <a:t>　　她是蔡哲清，浙江省嘉兴市第二医院护理部副主任。</a:t>
            </a:r>
          </a:p>
          <a:p>
            <a:pPr algn="l"/>
            <a:r>
              <a:rPr lang="zh-CN" altLang="en-US" b="0" i="0" dirty="0">
                <a:solidFill>
                  <a:schemeClr val="tx1"/>
                </a:solidFill>
                <a:effectLst/>
                <a:latin typeface="PingFang SC"/>
              </a:rPr>
              <a:t>　　今年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PingFang SC"/>
              </a:rPr>
              <a:t>月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PingFang SC"/>
              </a:rPr>
              <a:t>25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PingFang SC"/>
              </a:rPr>
              <a:t>日，蔡哲清随浙江省首批援汉医疗队出发，在武汉市第四医院连续战“疫”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PingFang SC"/>
              </a:rPr>
              <a:t>57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PingFang SC"/>
              </a:rPr>
              <a:t>天。“作为一名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PingFang SC"/>
              </a:rPr>
              <a:t>ICU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PingFang SC"/>
              </a:rPr>
              <a:t>专科护士，在需要我的时候，我就要上。”蔡哲清说，病人正在遭受痛苦和折磨，想为他们做更多，不仅解决病痛，也给予他们尊重与关爱。</a:t>
            </a:r>
          </a:p>
          <a:p>
            <a:pPr algn="l"/>
            <a:r>
              <a:rPr lang="zh-CN" altLang="en-US" b="0" i="0" dirty="0">
                <a:solidFill>
                  <a:schemeClr val="tx1"/>
                </a:solidFill>
                <a:effectLst/>
                <a:latin typeface="PingFang SC"/>
              </a:rPr>
              <a:t>　　蔡哲清护理的病人中有一位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PingFang SC"/>
              </a:rPr>
              <a:t>91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PingFang SC"/>
              </a:rPr>
              <a:t>岁的老人，操着一口让人听不懂的方言。因为语言不通，老人一直无法安心养病，常常急得哇哇大喊。蔡哲清就耐心地揣摩着老人的意思照顾她。给她喂饭时，见她的牙齿几乎都掉光了，便往饭里加些开水，把饭泡软，把菜夹成小粒喂她。给老人喝热豆浆时，用针筒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PingFang SC"/>
              </a:rPr>
              <a:t>5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PingFang SC"/>
              </a:rPr>
              <a:t>毫升、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PingFang SC"/>
              </a:rPr>
              <a:t>5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PingFang SC"/>
              </a:rPr>
              <a:t>毫升地喂给她喝。逐渐建立起信任感后，老人开始配合治疗。</a:t>
            </a:r>
          </a:p>
          <a:p>
            <a:pPr algn="l"/>
            <a:r>
              <a:rPr lang="zh-CN" altLang="en-US" b="0" i="0" dirty="0">
                <a:solidFill>
                  <a:schemeClr val="tx1"/>
                </a:solidFill>
                <a:effectLst/>
                <a:latin typeface="PingFang SC"/>
              </a:rPr>
              <a:t>　　蔡哲清努力给予每一位患者独一无二的尊重和帮助，总是用春风化雨的态度呵护她所管理的每一位病人，并用积极乐观的态度感染身边每一个人。</a:t>
            </a:r>
          </a:p>
          <a:p>
            <a:pPr algn="l"/>
            <a:r>
              <a:rPr lang="zh-CN" altLang="en-US" b="0" i="0" dirty="0">
                <a:solidFill>
                  <a:schemeClr val="tx1"/>
                </a:solidFill>
                <a:effectLst/>
                <a:latin typeface="PingFang SC"/>
              </a:rPr>
              <a:t>　　谈到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PingFang SC"/>
              </a:rPr>
              <a:t>57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PingFang SC"/>
              </a:rPr>
              <a:t>天的抗疫经历对她意味着什么，蔡哲清说：“对我是一种磨炼，更是一种成长。我读懂了‘白衣天使’光环背后的艰辛、付出和值得。”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77A612-3B10-422C-8E14-03DF48C7C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027" y="823748"/>
            <a:ext cx="4876223" cy="519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46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EEEB6-C2B5-414C-9F77-E1F938D81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C185E0-28CB-4B5C-A4CF-0B02CF128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52A099-6416-4D14-9A3F-A8A9C64A58E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" y="538"/>
            <a:ext cx="12160800" cy="6840000"/>
          </a:xfrm>
          <a:prstGeom prst="rect">
            <a:avLst/>
          </a:prstGeom>
        </p:spPr>
      </p:pic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C75AA88A-AF68-44BC-A013-B31932C5F9DE}"/>
              </a:ext>
            </a:extLst>
          </p:cNvPr>
          <p:cNvSpPr/>
          <p:nvPr/>
        </p:nvSpPr>
        <p:spPr>
          <a:xfrm>
            <a:off x="72737" y="155865"/>
            <a:ext cx="7356763" cy="657744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b="0" i="0" dirty="0">
                <a:solidFill>
                  <a:srgbClr val="FFFF00"/>
                </a:solidFill>
                <a:effectLst/>
                <a:latin typeface="PingFang SC"/>
              </a:rPr>
              <a:t>冬夜一抹红 平凡化不凡</a:t>
            </a:r>
          </a:p>
          <a:p>
            <a:pPr algn="l"/>
            <a:r>
              <a:rPr lang="zh-CN" altLang="en-US" b="0" i="0" dirty="0">
                <a:solidFill>
                  <a:srgbClr val="FFFF00"/>
                </a:solidFill>
                <a:effectLst/>
                <a:latin typeface="PingFang SC"/>
              </a:rPr>
              <a:t>　　“从来没想过帮助他人要什么回报，更没想过得到一个全国表彰。”浙江台州温岭市的“</a:t>
            </a:r>
            <a:r>
              <a:rPr lang="en-US" altLang="zh-CN" b="0" i="0" dirty="0">
                <a:solidFill>
                  <a:srgbClr val="FFFF00"/>
                </a:solidFill>
                <a:effectLst/>
                <a:latin typeface="PingFang SC"/>
              </a:rPr>
              <a:t>80</a:t>
            </a:r>
            <a:r>
              <a:rPr lang="zh-CN" altLang="en-US" b="0" i="0" dirty="0">
                <a:solidFill>
                  <a:srgbClr val="FFFF00"/>
                </a:solidFill>
                <a:effectLst/>
                <a:latin typeface="PingFang SC"/>
              </a:rPr>
              <a:t>后”小伙子陈海建</a:t>
            </a:r>
            <a:r>
              <a:rPr lang="en-US" altLang="zh-CN" b="0" i="0" dirty="0">
                <a:solidFill>
                  <a:srgbClr val="FFFF00"/>
                </a:solidFill>
                <a:effectLst/>
                <a:latin typeface="PingFang SC"/>
              </a:rPr>
              <a:t>9</a:t>
            </a:r>
            <a:r>
              <a:rPr lang="zh-CN" altLang="en-US" b="0" i="0" dirty="0">
                <a:solidFill>
                  <a:srgbClr val="FFFF00"/>
                </a:solidFill>
                <a:effectLst/>
                <a:latin typeface="PingFang SC"/>
              </a:rPr>
              <a:t>月在北京人民大会堂接受了全国抗击新冠肺炎疫情先进个人的表彰，领完奖的第二天他就回到自己的工作岗位，在温岭市智科机电有限公司的生产车间检测各种设备。</a:t>
            </a:r>
          </a:p>
          <a:p>
            <a:pPr algn="l"/>
            <a:r>
              <a:rPr lang="zh-CN" altLang="en-US" b="0" i="0" dirty="0">
                <a:solidFill>
                  <a:srgbClr val="FFFF00"/>
                </a:solidFill>
                <a:effectLst/>
                <a:latin typeface="PingFang SC"/>
              </a:rPr>
              <a:t>　　就是这样一个看起来平凡普通的年轻人，在疫情防控形势最为严峻的时期，默默为</a:t>
            </a:r>
            <a:r>
              <a:rPr lang="en-US" altLang="zh-CN" b="0" i="0" dirty="0">
                <a:solidFill>
                  <a:srgbClr val="FFFF00"/>
                </a:solidFill>
                <a:effectLst/>
                <a:latin typeface="PingFang SC"/>
              </a:rPr>
              <a:t>6</a:t>
            </a:r>
            <a:r>
              <a:rPr lang="zh-CN" altLang="en-US" b="0" i="0" dirty="0">
                <a:solidFill>
                  <a:srgbClr val="FFFF00"/>
                </a:solidFill>
                <a:effectLst/>
                <a:latin typeface="PingFang SC"/>
              </a:rPr>
              <a:t>位尿毒症患者驾驶了</a:t>
            </a:r>
            <a:r>
              <a:rPr lang="en-US" altLang="zh-CN" b="0" i="0" dirty="0">
                <a:solidFill>
                  <a:srgbClr val="FFFF00"/>
                </a:solidFill>
                <a:effectLst/>
                <a:latin typeface="PingFang SC"/>
              </a:rPr>
              <a:t>20</a:t>
            </a:r>
            <a:r>
              <a:rPr lang="zh-CN" altLang="en-US" b="0" i="0" dirty="0">
                <a:solidFill>
                  <a:srgbClr val="FFFF00"/>
                </a:solidFill>
                <a:effectLst/>
                <a:latin typeface="PingFang SC"/>
              </a:rPr>
              <a:t>多天的“生命摆渡车”。</a:t>
            </a:r>
          </a:p>
          <a:p>
            <a:pPr algn="l"/>
            <a:r>
              <a:rPr lang="zh-CN" altLang="en-US" b="0" i="0" dirty="0">
                <a:solidFill>
                  <a:srgbClr val="FFFF00"/>
                </a:solidFill>
                <a:effectLst/>
                <a:latin typeface="PingFang SC"/>
              </a:rPr>
              <a:t>　　从</a:t>
            </a:r>
            <a:r>
              <a:rPr lang="en-US" altLang="zh-CN" b="0" i="0" dirty="0">
                <a:solidFill>
                  <a:srgbClr val="FFFF00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FFFF00"/>
                </a:solidFill>
                <a:effectLst/>
                <a:latin typeface="PingFang SC"/>
              </a:rPr>
              <a:t>月</a:t>
            </a:r>
            <a:r>
              <a:rPr lang="en-US" altLang="zh-CN" b="0" i="0" dirty="0">
                <a:solidFill>
                  <a:srgbClr val="FFFF00"/>
                </a:solidFill>
                <a:effectLst/>
                <a:latin typeface="PingFang SC"/>
              </a:rPr>
              <a:t>31</a:t>
            </a:r>
            <a:r>
              <a:rPr lang="zh-CN" altLang="en-US" b="0" i="0" dirty="0">
                <a:solidFill>
                  <a:srgbClr val="FFFF00"/>
                </a:solidFill>
                <a:effectLst/>
                <a:latin typeface="PingFang SC"/>
              </a:rPr>
              <a:t>日起，每天早上天还没亮，陈海建就从家里出发，到达尿毒症患者指定地点负责接送。在等待患者血透的</a:t>
            </a:r>
            <a:r>
              <a:rPr lang="en-US" altLang="zh-CN" b="0" i="0" dirty="0">
                <a:solidFill>
                  <a:srgbClr val="FFFF00"/>
                </a:solidFill>
                <a:effectLst/>
                <a:latin typeface="PingFang SC"/>
              </a:rPr>
              <a:t>4</a:t>
            </a:r>
            <a:r>
              <a:rPr lang="zh-CN" altLang="en-US" b="0" i="0" dirty="0">
                <a:solidFill>
                  <a:srgbClr val="FFFF00"/>
                </a:solidFill>
                <a:effectLst/>
                <a:latin typeface="PingFang SC"/>
              </a:rPr>
              <a:t>个小时里，陈海建也不肯闲着，化身“代跑员”为居家隔离对象跑腿；化身“快递员”协助学校把教科书及作业本送到学生家长手里；给一线值勤人员送口罩、参加爱心理发</a:t>
            </a:r>
            <a:r>
              <a:rPr lang="en-US" altLang="zh-CN" b="0" i="0" dirty="0">
                <a:solidFill>
                  <a:srgbClr val="FFFF00"/>
                </a:solidFill>
                <a:effectLst/>
                <a:latin typeface="PingFang SC"/>
              </a:rPr>
              <a:t>……</a:t>
            </a:r>
            <a:r>
              <a:rPr lang="zh-CN" altLang="en-US" b="0" i="0" dirty="0">
                <a:solidFill>
                  <a:srgbClr val="FFFF00"/>
                </a:solidFill>
                <a:effectLst/>
                <a:latin typeface="PingFang SC"/>
              </a:rPr>
              <a:t>穿着红色马甲，他忙碌的身影显得异常鲜亮。</a:t>
            </a:r>
          </a:p>
          <a:p>
            <a:pPr algn="l"/>
            <a:r>
              <a:rPr lang="zh-CN" altLang="en-US" b="0" i="0" dirty="0">
                <a:solidFill>
                  <a:srgbClr val="FFFF00"/>
                </a:solidFill>
                <a:effectLst/>
                <a:latin typeface="PingFang SC"/>
              </a:rPr>
              <a:t>　　帮助他人早已成为陈海建生活的一部分。自从</a:t>
            </a:r>
            <a:r>
              <a:rPr lang="en-US" altLang="zh-CN" b="0" i="0" dirty="0">
                <a:solidFill>
                  <a:srgbClr val="FFFF00"/>
                </a:solidFill>
                <a:effectLst/>
                <a:latin typeface="PingFang SC"/>
              </a:rPr>
              <a:t>2007</a:t>
            </a:r>
            <a:r>
              <a:rPr lang="zh-CN" altLang="en-US" b="0" i="0" dirty="0">
                <a:solidFill>
                  <a:srgbClr val="FFFF00"/>
                </a:solidFill>
                <a:effectLst/>
                <a:latin typeface="PingFang SC"/>
              </a:rPr>
              <a:t>年加入当地的公益团体“火速志愿队”以来，他大部分休息时间都在做志愿服务，每次活动都是第一个到最后一个走，抢着干最苦最累的活。</a:t>
            </a:r>
          </a:p>
          <a:p>
            <a:pPr algn="l"/>
            <a:r>
              <a:rPr lang="zh-CN" altLang="en-US" b="0" i="0" dirty="0">
                <a:solidFill>
                  <a:srgbClr val="FFFF00"/>
                </a:solidFill>
                <a:effectLst/>
                <a:latin typeface="PingFang SC"/>
              </a:rPr>
              <a:t>　　他热心公益的心始终如一，走在公益路上的脚步从未停歇。“只要时间允许，我一定会在公益的道路上继续走下去。”这是陈海建坚守的承诺。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993FDB-04FB-495A-83D3-F2873FE2A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018" y="1119505"/>
            <a:ext cx="4564495" cy="460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38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EEEB6-C2B5-414C-9F77-E1F938D81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C185E0-28CB-4B5C-A4CF-0B02CF128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52A099-6416-4D14-9A3F-A8A9C64A58E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" y="538"/>
            <a:ext cx="12160800" cy="6840000"/>
          </a:xfrm>
          <a:prstGeom prst="rect">
            <a:avLst/>
          </a:prstGeom>
        </p:spPr>
      </p:pic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6226964A-0A76-48FF-AD46-C27FA0B8B275}"/>
              </a:ext>
            </a:extLst>
          </p:cNvPr>
          <p:cNvSpPr/>
          <p:nvPr/>
        </p:nvSpPr>
        <p:spPr>
          <a:xfrm>
            <a:off x="0" y="233795"/>
            <a:ext cx="6733309" cy="6372947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b="0" i="0" dirty="0">
                <a:solidFill>
                  <a:srgbClr val="0000FF"/>
                </a:solidFill>
                <a:effectLst/>
                <a:latin typeface="PingFang SC"/>
              </a:rPr>
              <a:t>抗疫助复产 海河到林海</a:t>
            </a:r>
          </a:p>
          <a:p>
            <a:pPr algn="l"/>
            <a:r>
              <a:rPr lang="zh-CN" altLang="en-US" b="0" i="0" dirty="0">
                <a:solidFill>
                  <a:srgbClr val="0000FF"/>
                </a:solidFill>
                <a:effectLst/>
                <a:latin typeface="PingFang SC"/>
              </a:rPr>
              <a:t>　　从海河之畔，到鄂西林海，今年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PingFang SC"/>
              </a:rPr>
              <a:t>月，天津百余名医务工作者前往湖北恩施土家族苗族自治州，开启了一场跨越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PingFang SC"/>
              </a:rPr>
              <a:t>1500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PingFang SC"/>
              </a:rPr>
              <a:t>公里的驰援。天津市对口支援恩施州疾控工作队队长张宏和他的队员一起，为恩施州群众和医务人员筑起了坚不可摧的生命防线。</a:t>
            </a:r>
          </a:p>
          <a:p>
            <a:pPr algn="l"/>
            <a:r>
              <a:rPr lang="zh-CN" altLang="en-US" b="0" i="0" dirty="0">
                <a:solidFill>
                  <a:srgbClr val="0000FF"/>
                </a:solidFill>
                <a:effectLst/>
                <a:latin typeface="PingFang SC"/>
              </a:rPr>
              <a:t>　　诊治、流调、消杀、检测、宣讲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PingFang SC"/>
              </a:rPr>
              <a:t>……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PingFang SC"/>
              </a:rPr>
              <a:t>张宏和队员们深入恩施州所属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PingFang SC"/>
              </a:rPr>
              <a:t>6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PingFang SC"/>
              </a:rPr>
              <a:t>县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PingFang SC"/>
              </a:rPr>
              <a:t>市开展工作。山路崎岖，天气湿冷，“头上顶着雾，脚下踩着冰”，白天下乡，晚上整理资料、研判疫情，一天只睡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PingFang SC"/>
              </a:rPr>
              <a:t>4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PingFang SC"/>
              </a:rPr>
              <a:t>个小时，“人生第一次穿了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PingFang SC"/>
              </a:rPr>
              <a:t>30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PingFang SC"/>
              </a:rPr>
              <a:t>多天的纸尿裤。”这位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PingFang SC"/>
              </a:rPr>
              <a:t>56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PingFang SC"/>
              </a:rPr>
              <a:t>岁的队长、工作队里最年长的队员凭着每天五公里越野跑锻炼出的体格，在恩施抗疫一线坚持了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PingFang SC"/>
              </a:rPr>
              <a:t>57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PingFang SC"/>
              </a:rPr>
              <a:t>天。</a:t>
            </a:r>
          </a:p>
          <a:p>
            <a:pPr algn="l"/>
            <a:r>
              <a:rPr lang="zh-CN" altLang="en-US" b="0" i="0" dirty="0">
                <a:solidFill>
                  <a:srgbClr val="0000FF"/>
                </a:solidFill>
                <a:effectLst/>
                <a:latin typeface="PingFang SC"/>
              </a:rPr>
              <a:t>　　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PingFang SC"/>
              </a:rPr>
              <a:t>3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PingFang SC"/>
              </a:rPr>
              <a:t>月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PingFang SC"/>
              </a:rPr>
              <a:t>17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PingFang SC"/>
              </a:rPr>
              <a:t>日，恩施州新冠肺炎确诊病例全部“清零”。救治任务取得阶段性成果后，工作队开始帮助恩施州复工复产。恩施州的硒茶产业覆盖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PingFang SC"/>
              </a:rPr>
              <a:t>80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PingFang SC"/>
              </a:rPr>
              <a:t>多万茶农，一些刚刚脱贫的茶农被疫情打了个措手不及。“明前茶，贵如油”，如果不能及时采摘加工，产量会降低一半。</a:t>
            </a:r>
          </a:p>
          <a:p>
            <a:pPr algn="l"/>
            <a:r>
              <a:rPr lang="zh-CN" altLang="en-US" b="0" i="0" dirty="0">
                <a:solidFill>
                  <a:srgbClr val="0000FF"/>
                </a:solidFill>
                <a:effectLst/>
                <a:latin typeface="PingFang SC"/>
              </a:rPr>
              <a:t>　　“不能让老乡们因疫情返贫。”研判疫情走势，科学决策，张宏带领队员们深入田间地头，在确保疫情防控落实到位的前提下，帮忙组织有序复工。千里驰援背后，是一份沉甸甸的责任与担当。</a:t>
            </a:r>
          </a:p>
          <a:p>
            <a:br>
              <a:rPr lang="zh-CN" altLang="en-US" b="0" i="0" dirty="0">
                <a:solidFill>
                  <a:srgbClr val="0000FF"/>
                </a:solidFill>
                <a:effectLst/>
                <a:latin typeface="PingFang SC"/>
              </a:rPr>
            </a:b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5F7881-E57C-4714-A270-E9427AE2A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773" y="979227"/>
            <a:ext cx="4909442" cy="488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45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EEEB6-C2B5-414C-9F77-E1F938D81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C185E0-28CB-4B5C-A4CF-0B02CF128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52A099-6416-4D14-9A3F-A8A9C64A58E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" y="538"/>
            <a:ext cx="12160800" cy="6840000"/>
          </a:xfrm>
          <a:prstGeom prst="rect">
            <a:avLst/>
          </a:prstGeom>
        </p:spPr>
      </p:pic>
      <p:sp>
        <p:nvSpPr>
          <p:cNvPr id="4" name="矩形: 剪去左右顶角 3">
            <a:extLst>
              <a:ext uri="{FF2B5EF4-FFF2-40B4-BE49-F238E27FC236}">
                <a16:creationId xmlns:a16="http://schemas.microsoft.com/office/drawing/2014/main" id="{7BC3B3F0-4D4E-4B84-9466-019E42F1D79B}"/>
              </a:ext>
            </a:extLst>
          </p:cNvPr>
          <p:cNvSpPr/>
          <p:nvPr/>
        </p:nvSpPr>
        <p:spPr>
          <a:xfrm>
            <a:off x="93518" y="0"/>
            <a:ext cx="7232073" cy="684053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同道亦同袍 合力筑防线</a:t>
            </a:r>
          </a:p>
          <a:p>
            <a:pPr algn="l"/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　　再出征！从</a:t>
            </a:r>
            <a:r>
              <a:rPr lang="en-US" altLang="zh-C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SARS</a:t>
            </a:r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到汶川地震再到这次新冠肺炎疫情，上海交通大学医学院附属瑞金医院副院长陈尔真先后</a:t>
            </a:r>
            <a:r>
              <a:rPr lang="en-US" altLang="zh-C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20</a:t>
            </a:r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多次参与国家重大救援任务。</a:t>
            </a:r>
          </a:p>
          <a:p>
            <a:pPr algn="l"/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　　</a:t>
            </a:r>
            <a:r>
              <a:rPr lang="en-US" altLang="zh-C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月</a:t>
            </a:r>
            <a:r>
              <a:rPr lang="en-US" altLang="zh-C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28</a:t>
            </a:r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日下午，他以第三批上海援鄂医疗队队长的身份，带领上海</a:t>
            </a:r>
            <a:r>
              <a:rPr lang="en-US" altLang="zh-C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40</a:t>
            </a:r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多家医院混编队伍驰援武汉。出征时，一句“我们一起去，一起回！”的承诺激励了在场许多人。</a:t>
            </a:r>
          </a:p>
          <a:p>
            <a:pPr algn="l"/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　　救治期间，陈尔真和“战友们”最早成立心理危机干预团队，率先对患者进行分级、分类管理，前移治疗窗口，形成“一人一方案”的治疗模式，共救治了</a:t>
            </a:r>
            <a:r>
              <a:rPr lang="en-US" altLang="zh-C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332</a:t>
            </a:r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位危重患者，其中年纪最大的患者是一位</a:t>
            </a:r>
            <a:r>
              <a:rPr lang="en-US" altLang="zh-C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103</a:t>
            </a:r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岁的老奶奶。</a:t>
            </a:r>
          </a:p>
          <a:p>
            <a:pPr algn="l"/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　　抓紧救治之外，陈尔真的另一件心头大事是防止医院感染：“我们的队伍决不能因为感染而减员，只要有一个队员倒下，就是全盘皆输。”为此，他曾让队员挨个在他面前穿脱防护服，“考试”过关才能进舱。</a:t>
            </a:r>
          </a:p>
          <a:p>
            <a:pPr algn="l"/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　　说起防护服，陈尔真展示过一件写满</a:t>
            </a:r>
            <a:r>
              <a:rPr lang="en-US" altLang="zh-C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148</a:t>
            </a:r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个名字的“战袍”，这是历时</a:t>
            </a:r>
            <a:r>
              <a:rPr lang="en-US" altLang="zh-C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55</a:t>
            </a:r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天圆满结束任务后大家留下的一份珍贵纪念，更是“岂曰无衣，与子同袍”的一个见证。</a:t>
            </a:r>
          </a:p>
          <a:p>
            <a:pPr algn="l"/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　　“有一种力量叫团结与凝聚，光荣属于英雄的中国人民！”陈尔真说，今年</a:t>
            </a:r>
            <a:r>
              <a:rPr lang="en-US" altLang="zh-C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4</a:t>
            </a:r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月，瑞金医院成立了沪上首个公共卫生应急医疗救援队，“我们必须居安思危，为常态化疫情防控织好网、筑好墙，捍卫此次疫情防控所取得的阶段性成果。”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A4B93E0-4139-4F22-9AB7-F1277985F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345" y="401422"/>
            <a:ext cx="4457150" cy="603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39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EEEB6-C2B5-414C-9F77-E1F938D81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C185E0-28CB-4B5C-A4CF-0B02CF128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52A099-6416-4D14-9A3F-A8A9C64A58E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0800" cy="6840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17C0AD8-AD8D-458D-91D1-9E8C5179E23B}"/>
              </a:ext>
            </a:extLst>
          </p:cNvPr>
          <p:cNvSpPr/>
          <p:nvPr/>
        </p:nvSpPr>
        <p:spPr>
          <a:xfrm>
            <a:off x="5987758" y="2958604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DCAB55-9810-40CC-880D-BE1FDF453D43}"/>
              </a:ext>
            </a:extLst>
          </p:cNvPr>
          <p:cNvSpPr/>
          <p:nvPr/>
        </p:nvSpPr>
        <p:spPr>
          <a:xfrm>
            <a:off x="-79995" y="0"/>
            <a:ext cx="296712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4"/>
                </a:solidFill>
                <a:hlinkClick r:id="rId3"/>
              </a:rPr>
              <a:t>抗疫</a:t>
            </a:r>
            <a:endParaRPr lang="en-US" altLang="zh-CN" sz="5400" b="1" dirty="0">
              <a:ln/>
              <a:solidFill>
                <a:schemeClr val="accent4"/>
              </a:solidFill>
              <a:hlinkClick r:id="rId3"/>
            </a:endParaRPr>
          </a:p>
          <a:p>
            <a:pPr algn="ctr"/>
            <a:r>
              <a:rPr lang="zh-CN" altLang="en-US" sz="5400" b="1" dirty="0">
                <a:ln/>
                <a:solidFill>
                  <a:schemeClr val="accent4"/>
                </a:solidFill>
                <a:hlinkClick r:id="rId3"/>
              </a:rPr>
              <a:t>个人在线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新月形 6">
            <a:extLst>
              <a:ext uri="{FF2B5EF4-FFF2-40B4-BE49-F238E27FC236}">
                <a16:creationId xmlns:a16="http://schemas.microsoft.com/office/drawing/2014/main" id="{46CD1E88-B78F-4AFA-AEC2-5435626C549C}"/>
              </a:ext>
            </a:extLst>
          </p:cNvPr>
          <p:cNvSpPr/>
          <p:nvPr/>
        </p:nvSpPr>
        <p:spPr>
          <a:xfrm>
            <a:off x="313772" y="1839191"/>
            <a:ext cx="4153405" cy="4769427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疫情之间的作为普通人的我们也不是束手无策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我们在用自己的热情与专注为他人送温暖，为国家做贡献</a:t>
            </a:r>
          </a:p>
        </p:txBody>
      </p:sp>
      <p:sp>
        <p:nvSpPr>
          <p:cNvPr id="8" name="心形 7">
            <a:extLst>
              <a:ext uri="{FF2B5EF4-FFF2-40B4-BE49-F238E27FC236}">
                <a16:creationId xmlns:a16="http://schemas.microsoft.com/office/drawing/2014/main" id="{2671CC28-B3EE-4711-A033-3E9FEED56587}"/>
              </a:ext>
            </a:extLst>
          </p:cNvPr>
          <p:cNvSpPr/>
          <p:nvPr/>
        </p:nvSpPr>
        <p:spPr>
          <a:xfrm>
            <a:off x="4804438" y="1402773"/>
            <a:ext cx="6303444" cy="54372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一滴水确实渺小，只要积累就能成为海；一点呼声或许不够强，只要积累也能成为风；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一点爱心难以驱逐寒冷，只要积累起来它就能成就和谐的社会；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每个人的想法聚拢就能创造</a:t>
            </a:r>
            <a:r>
              <a:rPr lang="zh-CN" altLang="en-US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祥和的世界</a:t>
            </a:r>
            <a:endParaRPr lang="en-US" altLang="zh-CN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682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954F8AF3-B8A8-4514-9316-C292FD56287E}"/>
              </a:ext>
            </a:extLst>
          </p:cNvPr>
          <p:cNvSpPr/>
          <p:nvPr/>
        </p:nvSpPr>
        <p:spPr>
          <a:xfrm>
            <a:off x="-550" y="0"/>
            <a:ext cx="12160250" cy="6840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5EEEB6-C2B5-414C-9F77-E1F938D81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C185E0-28CB-4B5C-A4CF-0B02CF128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7BE7D3-A1E1-430D-94FA-88BB4EBDB8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4" r="3487" b="3081"/>
          <a:stretch/>
        </p:blipFill>
        <p:spPr>
          <a:xfrm>
            <a:off x="2576945" y="101349"/>
            <a:ext cx="7190510" cy="66215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52A099-6416-4D14-9A3F-A8A9C64A58E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" y="538"/>
            <a:ext cx="12160800" cy="6840000"/>
          </a:xfrm>
          <a:prstGeom prst="rect">
            <a:avLst/>
          </a:prstGeom>
        </p:spPr>
      </p:pic>
      <p:sp>
        <p:nvSpPr>
          <p:cNvPr id="4" name="笑脸 3">
            <a:extLst>
              <a:ext uri="{FF2B5EF4-FFF2-40B4-BE49-F238E27FC236}">
                <a16:creationId xmlns:a16="http://schemas.microsoft.com/office/drawing/2014/main" id="{1319BC1A-5447-4DB5-A066-8659FE2835B4}"/>
              </a:ext>
            </a:extLst>
          </p:cNvPr>
          <p:cNvSpPr/>
          <p:nvPr/>
        </p:nvSpPr>
        <p:spPr>
          <a:xfrm>
            <a:off x="2947266" y="271823"/>
            <a:ext cx="6265718" cy="629689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疫情尚未结束，</a:t>
            </a:r>
            <a:endParaRPr lang="en-US" altLang="zh-CN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同志们仍需战斗，</a:t>
            </a:r>
            <a:endParaRPr lang="en-US" altLang="zh-CN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再次帮辅导员们宣传打卡的事情</a:t>
            </a:r>
          </a:p>
        </p:txBody>
      </p:sp>
    </p:spTree>
    <p:extLst>
      <p:ext uri="{BB962C8B-B14F-4D97-AF65-F5344CB8AC3E}">
        <p14:creationId xmlns:p14="http://schemas.microsoft.com/office/powerpoint/2010/main" val="311057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1637</Words>
  <Application>Microsoft Office PowerPoint</Application>
  <PresentationFormat>自定义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PingFang SC</vt:lpstr>
      <vt:lpstr>等线</vt:lpstr>
      <vt:lpstr>楷体</vt:lpstr>
      <vt:lpstr>隶书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 在疫情中 一个个名字历历在目 无论平凡或伟大 抒写着疫情中的温情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 THALL</dc:creator>
  <cp:lastModifiedBy>T THALL</cp:lastModifiedBy>
  <cp:revision>30</cp:revision>
  <dcterms:created xsi:type="dcterms:W3CDTF">2020-12-02T05:18:01Z</dcterms:created>
  <dcterms:modified xsi:type="dcterms:W3CDTF">2020-12-04T01:43:37Z</dcterms:modified>
</cp:coreProperties>
</file>