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22C24F-0288-4831-AF82-3EC92A6DE5B0}">
  <a:tblStyle styleId="{4622C24F-0288-4831-AF82-3EC92A6DE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a806dced4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6a806dced4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a806dced4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6a806dced4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a806dced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a806dced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a806dced4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a806dced4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emphasis is on Small business owners and HR professionals because we feel that these two make up the majority of the current market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a806dced4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6a806dced4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a806dced4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6a806dced4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a806dced4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a806dced4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a806dced4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a806dced4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3079b27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3079b27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a806dced4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6a806dced4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Humanlytics: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Business Plan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207895"/>
            <a:ext cx="4255500" cy="108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Muhammed Arslan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Muhammed Tayyab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Dallas Diaz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Ramya Thambabattula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>
            <a:spLocks noGrp="1"/>
          </p:cNvSpPr>
          <p:nvPr>
            <p:ph type="title"/>
          </p:nvPr>
        </p:nvSpPr>
        <p:spPr>
          <a:xfrm>
            <a:off x="1303825" y="684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grpSp>
        <p:nvGrpSpPr>
          <p:cNvPr id="384" name="Google Shape;384;p22"/>
          <p:cNvGrpSpPr/>
          <p:nvPr/>
        </p:nvGrpSpPr>
        <p:grpSpPr>
          <a:xfrm>
            <a:off x="357295" y="1683664"/>
            <a:ext cx="2272524" cy="2984742"/>
            <a:chOff x="1083025" y="1574035"/>
            <a:chExt cx="1834900" cy="2315190"/>
          </a:xfrm>
        </p:grpSpPr>
        <p:sp>
          <p:nvSpPr>
            <p:cNvPr id="385" name="Google Shape;385;p22"/>
            <p:cNvSpPr txBox="1"/>
            <p:nvPr/>
          </p:nvSpPr>
          <p:spPr>
            <a:xfrm>
              <a:off x="1472794" y="1574035"/>
              <a:ext cx="7557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May 2024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2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Initial Beta Release </a:t>
              </a:r>
              <a:endParaRPr sz="1300"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Validation and Testing with students and Humanlytics Team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8" name="Google Shape;388;p22"/>
            <p:cNvCxnSpPr/>
            <p:nvPr/>
          </p:nvCxnSpPr>
          <p:spPr>
            <a:xfrm>
              <a:off x="2199338" y="1708123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C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9" name="Google Shape;389;p2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2"/>
          <p:cNvGrpSpPr/>
          <p:nvPr/>
        </p:nvGrpSpPr>
        <p:grpSpPr>
          <a:xfrm>
            <a:off x="2518599" y="1716065"/>
            <a:ext cx="2272524" cy="1976803"/>
            <a:chOff x="1083025" y="1574027"/>
            <a:chExt cx="1834900" cy="1567398"/>
          </a:xfrm>
        </p:grpSpPr>
        <p:sp>
          <p:nvSpPr>
            <p:cNvPr id="392" name="Google Shape;392;p22"/>
            <p:cNvSpPr txBox="1"/>
            <p:nvPr/>
          </p:nvSpPr>
          <p:spPr>
            <a:xfrm>
              <a:off x="1510072" y="15740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July 2024</a:t>
              </a:r>
              <a:endParaRPr sz="12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2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Official Release</a:t>
              </a:r>
              <a:endParaRPr sz="1300"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94" name="Google Shape;394;p2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C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5" name="Google Shape;395;p2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4714681" y="1716025"/>
            <a:ext cx="2363535" cy="2862522"/>
            <a:chOff x="1083025" y="1574018"/>
            <a:chExt cx="1834900" cy="2315207"/>
          </a:xfrm>
        </p:grpSpPr>
        <p:sp>
          <p:nvSpPr>
            <p:cNvPr id="398" name="Google Shape;398;p22"/>
            <p:cNvSpPr txBox="1"/>
            <p:nvPr/>
          </p:nvSpPr>
          <p:spPr>
            <a:xfrm>
              <a:off x="1330555" y="1574018"/>
              <a:ext cx="89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October 2024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First Prospective Client</a:t>
              </a:r>
              <a:endParaRPr sz="13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1" name="Google Shape;401;p2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2" name="Google Shape;402;p2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2"/>
          <p:cNvGrpSpPr/>
          <p:nvPr/>
        </p:nvGrpSpPr>
        <p:grpSpPr>
          <a:xfrm>
            <a:off x="6985777" y="1792650"/>
            <a:ext cx="2217844" cy="2709253"/>
            <a:chOff x="1083025" y="1574020"/>
            <a:chExt cx="1834900" cy="2315205"/>
          </a:xfrm>
        </p:grpSpPr>
        <p:sp>
          <p:nvSpPr>
            <p:cNvPr id="405" name="Google Shape;405;p22"/>
            <p:cNvSpPr txBox="1"/>
            <p:nvPr/>
          </p:nvSpPr>
          <p:spPr>
            <a:xfrm>
              <a:off x="1215706" y="1574020"/>
              <a:ext cx="1012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December 2024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22"/>
            <p:cNvSpPr txBox="1"/>
            <p:nvPr/>
          </p:nvSpPr>
          <p:spPr>
            <a:xfrm>
              <a:off x="1235949" y="283122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Additional Funding for Expansion</a:t>
              </a:r>
              <a:endParaRPr sz="13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2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8" name="Google Shape;408;p2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9" name="Google Shape;409;p2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>
            <a:spLocks noGrp="1"/>
          </p:cNvSpPr>
          <p:nvPr>
            <p:ph type="title"/>
          </p:nvPr>
        </p:nvSpPr>
        <p:spPr>
          <a:xfrm>
            <a:off x="1303800" y="21624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Questions?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offering?	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16500" y="1511925"/>
            <a:ext cx="4676100" cy="3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Humanlytics offers a comprehensive dashboard catered to HR departments of all company types.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cater to the evolving needs of organizations by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Focusing on: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Talent acquisition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AutoNum type="romanLcPeriod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How can we find the best of the best employees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Employee retention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AutoNum type="romanLcPeriod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Looking at factors that make employees stay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Workforce analytics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l="42883" t="6620"/>
          <a:stretch/>
        </p:blipFill>
        <p:spPr>
          <a:xfrm>
            <a:off x="5571375" y="1211900"/>
            <a:ext cx="3000400" cy="331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our diverse customer base</a:t>
            </a:r>
            <a:endParaRPr/>
          </a:p>
        </p:txBody>
      </p:sp>
      <p:grpSp>
        <p:nvGrpSpPr>
          <p:cNvPr id="291" name="Google Shape;291;p15"/>
          <p:cNvGrpSpPr/>
          <p:nvPr/>
        </p:nvGrpSpPr>
        <p:grpSpPr>
          <a:xfrm>
            <a:off x="2260529" y="1098928"/>
            <a:ext cx="4036590" cy="3713071"/>
            <a:chOff x="2256567" y="677103"/>
            <a:chExt cx="4036590" cy="3713071"/>
          </a:xfrm>
        </p:grpSpPr>
        <p:sp>
          <p:nvSpPr>
            <p:cNvPr id="292" name="Google Shape;292;p15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5"/>
          <p:cNvGrpSpPr/>
          <p:nvPr/>
        </p:nvGrpSpPr>
        <p:grpSpPr>
          <a:xfrm>
            <a:off x="4253219" y="1948741"/>
            <a:ext cx="2440200" cy="2440200"/>
            <a:chOff x="4447194" y="1815766"/>
            <a:chExt cx="2440200" cy="2440200"/>
          </a:xfrm>
        </p:grpSpPr>
        <p:sp>
          <p:nvSpPr>
            <p:cNvPr id="299" name="Google Shape;299;p1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0942A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HR Professionals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1" name="Google Shape;301;p15"/>
          <p:cNvGrpSpPr/>
          <p:nvPr/>
        </p:nvGrpSpPr>
        <p:grpSpPr>
          <a:xfrm>
            <a:off x="3457362" y="1516978"/>
            <a:ext cx="1423800" cy="1423800"/>
            <a:chOff x="3490737" y="1374053"/>
            <a:chExt cx="1423800" cy="1423800"/>
          </a:xfrm>
        </p:grpSpPr>
        <p:sp>
          <p:nvSpPr>
            <p:cNvPr id="302" name="Google Shape;302;p1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0C57D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Business Owners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4" name="Google Shape;304;p15"/>
          <p:cNvGrpSpPr/>
          <p:nvPr/>
        </p:nvGrpSpPr>
        <p:grpSpPr>
          <a:xfrm>
            <a:off x="1560089" y="2940716"/>
            <a:ext cx="1897011" cy="1871145"/>
            <a:chOff x="4447194" y="1815766"/>
            <a:chExt cx="2440200" cy="2440200"/>
          </a:xfrm>
        </p:grpSpPr>
        <p:sp>
          <p:nvSpPr>
            <p:cNvPr id="305" name="Google Shape;305;p1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0942A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4735950" y="2399848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Startup Entrepreneurs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7" name="Google Shape;307;p15"/>
          <p:cNvGrpSpPr/>
          <p:nvPr/>
        </p:nvGrpSpPr>
        <p:grpSpPr>
          <a:xfrm>
            <a:off x="6169687" y="2067803"/>
            <a:ext cx="1423800" cy="1423800"/>
            <a:chOff x="3490737" y="1374053"/>
            <a:chExt cx="1423800" cy="1423800"/>
          </a:xfrm>
        </p:grpSpPr>
        <p:sp>
          <p:nvSpPr>
            <p:cNvPr id="308" name="Google Shape;308;p1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0C57D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Non Profit Organizations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5"/>
          <p:cNvGrpSpPr/>
          <p:nvPr/>
        </p:nvGrpSpPr>
        <p:grpSpPr>
          <a:xfrm>
            <a:off x="4076248" y="3871370"/>
            <a:ext cx="1485610" cy="1382713"/>
            <a:chOff x="2986712" y="1676962"/>
            <a:chExt cx="1854000" cy="1854000"/>
          </a:xfrm>
        </p:grpSpPr>
        <p:sp>
          <p:nvSpPr>
            <p:cNvPr id="311" name="Google Shape;311;p15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0D5CDF"/>
            </a:solidFill>
            <a:ln w="28575" cap="flat" cmpd="sng">
              <a:solidFill>
                <a:srgbClr val="A1C2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3400979" y="2243665"/>
              <a:ext cx="1165800" cy="72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Remote Workforce Companies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1413650" y="428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product solve real world problems?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body" idx="1"/>
          </p:nvPr>
        </p:nvSpPr>
        <p:spPr>
          <a:xfrm>
            <a:off x="644625" y="1800275"/>
            <a:ext cx="5723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Here are a few ways that Humanlytics can ease the HR pains of many businesses:</a:t>
            </a:r>
            <a:endParaRPr sz="1500"/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None/>
            </a:pPr>
            <a:r>
              <a:rPr lang="en" sz="14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Inefficient Recruitment Processes: 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Humanlytics streamlines recruitment, saving time and resources for HR professionals.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None/>
            </a:pPr>
            <a:r>
              <a:rPr lang="en" sz="14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Costs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Catered to Small Business Owners focusing on affordability and quick results.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None/>
            </a:pPr>
            <a:r>
              <a:rPr lang="en" sz="14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 in Retaining Employees: 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holistic approach to employee retention addresses the specific needs of organizations, enhancing staff satisfaction and longevity.</a:t>
            </a:r>
            <a:endParaRPr sz="14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9" name="Google Shape;3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271" y="2292850"/>
            <a:ext cx="2467826" cy="2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us?</a:t>
            </a:r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body" idx="1"/>
          </p:nvPr>
        </p:nvSpPr>
        <p:spPr>
          <a:xfrm>
            <a:off x="4737350" y="1434850"/>
            <a:ext cx="35970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prioritize a personalized approach to talent acquisition, allowing us to tailor our recruitment process to each individual candidate's needs and preferences.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leverage data-driven insights to optimize HR recruitment, ensuring that we make informed decisions that lead to successful placements and reduced turnover rates.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focus on a proactive approach to employee retention sets us apart in the industry, leading to higher employee satisfaction and loyalty.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50" y="1521175"/>
            <a:ext cx="381367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our competitors?</a:t>
            </a:r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body" idx="1"/>
          </p:nvPr>
        </p:nvSpPr>
        <p:spPr>
          <a:xfrm>
            <a:off x="666900" y="1794275"/>
            <a:ext cx="39051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Talent Agencies: These organizations are more established but leave room for error in finding the best candidates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Online Recruitment Platforms: A strong competitor but these platforms miss the opportunity to understand employee satisfaction and utilizing this information to prevent turnover rates</a:t>
            </a:r>
            <a:endParaRPr/>
          </a:p>
        </p:txBody>
      </p:sp>
      <p:pic>
        <p:nvPicPr>
          <p:cNvPr id="333" name="Google Shape;3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246528"/>
            <a:ext cx="2878855" cy="17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575" y="1528175"/>
            <a:ext cx="2242499" cy="1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588" y="2513925"/>
            <a:ext cx="2581417" cy="13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625" y="3657946"/>
            <a:ext cx="3608950" cy="13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1250400" y="207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structure</a:t>
            </a:r>
            <a:endParaRPr/>
          </a:p>
        </p:txBody>
      </p:sp>
      <p:graphicFrame>
        <p:nvGraphicFramePr>
          <p:cNvPr id="342" name="Google Shape;342;p19"/>
          <p:cNvGraphicFramePr/>
          <p:nvPr/>
        </p:nvGraphicFramePr>
        <p:xfrm>
          <a:off x="1250400" y="1010550"/>
          <a:ext cx="7239000" cy="3992580"/>
        </p:xfrm>
        <a:graphic>
          <a:graphicData uri="http://schemas.openxmlformats.org/drawingml/2006/table">
            <a:tbl>
              <a:tblPr>
                <a:noFill/>
                <a:tableStyleId>{4622C24F-0288-4831-AF82-3EC92A6DE5B0}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Category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Item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Annual Cost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Salaries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HR Consultants (4)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$100,000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Analyst 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Technology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Maintenance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Subscriptions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Digital Campaigns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$20,000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Participations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Operations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 Rent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$15,000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$215,000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>
            <a:spLocks noGrp="1"/>
          </p:cNvSpPr>
          <p:nvPr>
            <p:ph type="title"/>
          </p:nvPr>
        </p:nvSpPr>
        <p:spPr>
          <a:xfrm>
            <a:off x="1268200" y="2159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Estimates</a:t>
            </a:r>
            <a:endParaRPr/>
          </a:p>
        </p:txBody>
      </p:sp>
      <p:graphicFrame>
        <p:nvGraphicFramePr>
          <p:cNvPr id="348" name="Google Shape;348;p20"/>
          <p:cNvGraphicFramePr/>
          <p:nvPr/>
        </p:nvGraphicFramePr>
        <p:xfrm>
          <a:off x="282100" y="9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{4622C24F-0288-4831-AF82-3EC92A6DE5B0}</a:tableStyleId>
              </a:tblPr>
              <a:tblGrid>
                <a:gridCol w="282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Category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Fee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Revenue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Talent Acquisition Services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Placement fee for successful candidate hired: $1,000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Estimated Successful candidates: 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 Retention Services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Monthly Subscription Fee per client: $500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Estimated number of clients: 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$120,000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Workforce Analytics Services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Quarterly Consulting Fee per client: $2,000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Estimated number of clients: 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$80,000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$250,000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9" name="Google Shape;349;p20"/>
          <p:cNvSpPr txBox="1"/>
          <p:nvPr/>
        </p:nvSpPr>
        <p:spPr>
          <a:xfrm>
            <a:off x="4835000" y="4677800"/>
            <a:ext cx="39207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Estimated Revenue: $35,000</a:t>
            </a:r>
            <a:endParaRPr sz="1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Funds</a:t>
            </a:r>
            <a:endParaRPr baseline="-25000"/>
          </a:p>
        </p:txBody>
      </p:sp>
      <p:grpSp>
        <p:nvGrpSpPr>
          <p:cNvPr id="355" name="Google Shape;355;p21"/>
          <p:cNvGrpSpPr/>
          <p:nvPr/>
        </p:nvGrpSpPr>
        <p:grpSpPr>
          <a:xfrm>
            <a:off x="1702643" y="3699248"/>
            <a:ext cx="6229659" cy="889446"/>
            <a:chOff x="1593000" y="2322568"/>
            <a:chExt cx="5957975" cy="643500"/>
          </a:xfrm>
        </p:grpSpPr>
        <p:sp>
          <p:nvSpPr>
            <p:cNvPr id="356" name="Google Shape;356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Marketing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Social Media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1724395" y="2626779"/>
            <a:ext cx="6186165" cy="931145"/>
            <a:chOff x="1593000" y="2322568"/>
            <a:chExt cx="5957975" cy="643500"/>
          </a:xfrm>
        </p:grpSpPr>
        <p:sp>
          <p:nvSpPr>
            <p:cNvPr id="364" name="Google Shape;364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 rot="-5400000">
              <a:off x="3470999" y="1934734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Software and Testing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UI Designer Licenses 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Streamlit 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Security and Performance testing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1" name="Google Shape;371;p21"/>
          <p:cNvGrpSpPr/>
          <p:nvPr/>
        </p:nvGrpSpPr>
        <p:grpSpPr>
          <a:xfrm>
            <a:off x="1735114" y="1554305"/>
            <a:ext cx="6164717" cy="931145"/>
            <a:chOff x="1593000" y="2322568"/>
            <a:chExt cx="5957975" cy="643500"/>
          </a:xfrm>
        </p:grpSpPr>
        <p:sp>
          <p:nvSpPr>
            <p:cNvPr id="372" name="Google Shape;372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2365078" y="242749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Infrastructure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Servers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Firebase Database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On-screen Show (16:9)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Maven Pro</vt:lpstr>
      <vt:lpstr>Roboto</vt:lpstr>
      <vt:lpstr>Arial</vt:lpstr>
      <vt:lpstr>Roboto Thin</vt:lpstr>
      <vt:lpstr>Nunito</vt:lpstr>
      <vt:lpstr>Roboto Medium</vt:lpstr>
      <vt:lpstr>Momentum</vt:lpstr>
      <vt:lpstr>Humanlytics:  Business Plan </vt:lpstr>
      <vt:lpstr>What are we offering? </vt:lpstr>
      <vt:lpstr>Understanding our diverse customer base</vt:lpstr>
      <vt:lpstr>How does this product solve real world problems?</vt:lpstr>
      <vt:lpstr>Why us?</vt:lpstr>
      <vt:lpstr>Who are our competitors?</vt:lpstr>
      <vt:lpstr>Cost structure</vt:lpstr>
      <vt:lpstr>Revenue Estimates</vt:lpstr>
      <vt:lpstr>Use of Funds</vt:lpstr>
      <vt:lpstr>Milestones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Humanlytics:  Business Plan </dc:title>
  <cp:lastModifiedBy>Ramya Thambabattula</cp:lastModifiedBy>
  <cp:revision>1</cp:revision>
  <dcterms:modified xsi:type="dcterms:W3CDTF">2024-03-05T03:29:08Z</dcterms:modified>
</cp:coreProperties>
</file>