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75" r:id="rId10"/>
    <p:sldId id="276" r:id="rId11"/>
    <p:sldId id="272" r:id="rId12"/>
    <p:sldId id="271" r:id="rId13"/>
    <p:sldId id="27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pildevan129@gmail.com" initials="" lastIdx="1" clrIdx="0">
    <p:extLst>
      <p:ext uri="{19B8F6BF-5375-455C-9EA6-DF929625EA0E}">
        <p15:presenceInfo xmlns:p15="http://schemas.microsoft.com/office/powerpoint/2012/main" userId="4700ec495365c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3A0-7CAB-4C2A-8C4D-D3ABE5B2A14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085A-B06C-40C9-8EC5-05ADA802033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40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3A0-7CAB-4C2A-8C4D-D3ABE5B2A14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085A-B06C-40C9-8EC5-05ADA8020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4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3A0-7CAB-4C2A-8C4D-D3ABE5B2A14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085A-B06C-40C9-8EC5-05ADA8020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8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3A0-7CAB-4C2A-8C4D-D3ABE5B2A14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085A-B06C-40C9-8EC5-05ADA8020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7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3A0-7CAB-4C2A-8C4D-D3ABE5B2A14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085A-B06C-40C9-8EC5-05ADA802033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54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3A0-7CAB-4C2A-8C4D-D3ABE5B2A14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085A-B06C-40C9-8EC5-05ADA8020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2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3A0-7CAB-4C2A-8C4D-D3ABE5B2A14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085A-B06C-40C9-8EC5-05ADA8020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7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3A0-7CAB-4C2A-8C4D-D3ABE5B2A14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085A-B06C-40C9-8EC5-05ADA8020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98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3A0-7CAB-4C2A-8C4D-D3ABE5B2A14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085A-B06C-40C9-8EC5-05ADA8020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3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6C53A0-7CAB-4C2A-8C4D-D3ABE5B2A14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BC085A-B06C-40C9-8EC5-05ADA8020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55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53A0-7CAB-4C2A-8C4D-D3ABE5B2A14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085A-B06C-40C9-8EC5-05ADA8020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6C53A0-7CAB-4C2A-8C4D-D3ABE5B2A14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BC085A-B06C-40C9-8EC5-05ADA802033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4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414F-2CA5-2352-C31A-4F9551C0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ROAD SIGN DETECTION USING </a:t>
            </a:r>
            <a:br>
              <a:rPr lang="en-GB" dirty="0"/>
            </a:br>
            <a:r>
              <a:rPr lang="en-GB" dirty="0"/>
              <a:t>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5D4B-9F72-6EB1-BF5D-49B4FF106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5875" y="3475650"/>
            <a:ext cx="6186195" cy="2071535"/>
          </a:xfrm>
        </p:spPr>
        <p:txBody>
          <a:bodyPr>
            <a:normAutofit/>
          </a:bodyPr>
          <a:lstStyle/>
          <a:p>
            <a:r>
              <a:rPr lang="en-GB" sz="2400" b="1" dirty="0"/>
              <a:t>Team Members</a:t>
            </a:r>
            <a:r>
              <a:rPr lang="en-GB" sz="2400" b="1" dirty="0">
                <a:sym typeface="Wingdings" panose="05000000000000000000" pitchFamily="2" charset="2"/>
              </a:rPr>
              <a:t>:</a:t>
            </a:r>
          </a:p>
          <a:p>
            <a:r>
              <a:rPr lang="en-GB" sz="2400" dirty="0">
                <a:sym typeface="Wingdings" panose="05000000000000000000" pitchFamily="2" charset="2"/>
              </a:rPr>
              <a:t>1.Mohamed </a:t>
            </a:r>
            <a:r>
              <a:rPr lang="en-GB" sz="2400" dirty="0" err="1">
                <a:sym typeface="Wingdings" panose="05000000000000000000" pitchFamily="2" charset="2"/>
              </a:rPr>
              <a:t>Thoufi</a:t>
            </a:r>
            <a:r>
              <a:rPr lang="en-IN" sz="2400" dirty="0">
                <a:sym typeface="Wingdings" panose="05000000000000000000" pitchFamily="2" charset="2"/>
              </a:rPr>
              <a:t>k</a:t>
            </a:r>
            <a:r>
              <a:rPr lang="en-GB" sz="2400" dirty="0">
                <a:sym typeface="Wingdings" panose="05000000000000000000" pitchFamily="2" charset="2"/>
              </a:rPr>
              <a:t> U (811721104069)</a:t>
            </a:r>
          </a:p>
          <a:p>
            <a:r>
              <a:rPr lang="en-GB" sz="2400" dirty="0">
                <a:sym typeface="Wingdings" panose="05000000000000000000" pitchFamily="2" charset="2"/>
              </a:rPr>
              <a:t>2.Sundaramanickam N   (811721104107)</a:t>
            </a:r>
          </a:p>
          <a:p>
            <a:r>
              <a:rPr lang="en-GB" sz="2400" dirty="0">
                <a:sym typeface="Wingdings" panose="05000000000000000000" pitchFamily="2" charset="2"/>
              </a:rPr>
              <a:t>3.Thamij Ahamed M       (811721104113)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A57DC-A0BD-046B-50CC-D9F3D5CB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8" y="3797558"/>
            <a:ext cx="3387013" cy="2071537"/>
          </a:xfrm>
        </p:spPr>
        <p:txBody>
          <a:bodyPr>
            <a:normAutofit/>
          </a:bodyPr>
          <a:lstStyle/>
          <a:p>
            <a:r>
              <a:rPr lang="en-GB" sz="2400" b="1" dirty="0"/>
              <a:t>Guided By:</a:t>
            </a:r>
          </a:p>
          <a:p>
            <a:r>
              <a:rPr lang="en-GB" sz="2400" dirty="0" err="1"/>
              <a:t>Mrs.R.Sathya</a:t>
            </a:r>
            <a:r>
              <a:rPr lang="en-GB" sz="2400" dirty="0"/>
              <a:t> M.E.,(</a:t>
            </a:r>
            <a:r>
              <a:rPr lang="en-GB" sz="2400" dirty="0" err="1"/>
              <a:t>Ph.D</a:t>
            </a:r>
            <a:r>
              <a:rPr lang="en-GB" sz="2400" dirty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11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</a:t>
            </a:r>
            <a:r>
              <a:rPr lang="en-IN" dirty="0" smtClean="0"/>
              <a:t>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Advanced </a:t>
            </a:r>
            <a:r>
              <a:rPr lang="en-US" dirty="0"/>
              <a:t>neural networks, such as deeper architectures and attention mechanisms, could enhance the system’s 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Future </a:t>
            </a:r>
            <a:r>
              <a:rPr lang="en-US" dirty="0"/>
              <a:t>enhancements for road sign detection systems can focus on improving detection accuracy, robustness, and integration with autonomous driving technologies.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0660-1C95-6B80-72C5-4654F6E9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286149-07C2-014F-C662-7D7521504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019919"/>
              </p:ext>
            </p:extLst>
          </p:nvPr>
        </p:nvGraphicFramePr>
        <p:xfrm>
          <a:off x="321013" y="1846261"/>
          <a:ext cx="11528880" cy="4274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110">
                  <a:extLst>
                    <a:ext uri="{9D8B030D-6E8A-4147-A177-3AD203B41FA5}">
                      <a16:colId xmlns:a16="http://schemas.microsoft.com/office/drawing/2014/main" val="1266829645"/>
                    </a:ext>
                  </a:extLst>
                </a:gridCol>
                <a:gridCol w="1441110">
                  <a:extLst>
                    <a:ext uri="{9D8B030D-6E8A-4147-A177-3AD203B41FA5}">
                      <a16:colId xmlns:a16="http://schemas.microsoft.com/office/drawing/2014/main" val="2459565665"/>
                    </a:ext>
                  </a:extLst>
                </a:gridCol>
                <a:gridCol w="1441110">
                  <a:extLst>
                    <a:ext uri="{9D8B030D-6E8A-4147-A177-3AD203B41FA5}">
                      <a16:colId xmlns:a16="http://schemas.microsoft.com/office/drawing/2014/main" val="13829270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4224858873"/>
                    </a:ext>
                  </a:extLst>
                </a:gridCol>
                <a:gridCol w="1545641">
                  <a:extLst>
                    <a:ext uri="{9D8B030D-6E8A-4147-A177-3AD203B41FA5}">
                      <a16:colId xmlns:a16="http://schemas.microsoft.com/office/drawing/2014/main" val="439009163"/>
                    </a:ext>
                  </a:extLst>
                </a:gridCol>
                <a:gridCol w="1440155">
                  <a:extLst>
                    <a:ext uri="{9D8B030D-6E8A-4147-A177-3AD203B41FA5}">
                      <a16:colId xmlns:a16="http://schemas.microsoft.com/office/drawing/2014/main" val="4000461188"/>
                    </a:ext>
                  </a:extLst>
                </a:gridCol>
                <a:gridCol w="1442065">
                  <a:extLst>
                    <a:ext uri="{9D8B030D-6E8A-4147-A177-3AD203B41FA5}">
                      <a16:colId xmlns:a16="http://schemas.microsoft.com/office/drawing/2014/main" val="4294860726"/>
                    </a:ext>
                  </a:extLst>
                </a:gridCol>
                <a:gridCol w="1441110">
                  <a:extLst>
                    <a:ext uri="{9D8B030D-6E8A-4147-A177-3AD203B41FA5}">
                      <a16:colId xmlns:a16="http://schemas.microsoft.com/office/drawing/2014/main" val="3507091017"/>
                    </a:ext>
                  </a:extLst>
                </a:gridCol>
              </a:tblGrid>
              <a:tr h="713598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</a:t>
                      </a:r>
                    </a:p>
                    <a:p>
                      <a:r>
                        <a:rPr lang="en-IN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  <a:p>
                      <a:r>
                        <a:rPr lang="en-IN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45415"/>
                  </a:ext>
                </a:extLst>
              </a:tr>
              <a:tr h="1624114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     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Traditional Methods for Road Sign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Bahlmann</a:t>
                      </a:r>
                      <a:r>
                        <a:rPr lang="en-GB" dirty="0"/>
                        <a:t>, C., Haas, N., &amp; </a:t>
                      </a:r>
                      <a:r>
                        <a:rPr lang="en-GB" dirty="0" err="1"/>
                        <a:t>Kollnig</a:t>
                      </a:r>
                      <a:r>
                        <a:rPr lang="en-GB" dirty="0"/>
                        <a:t>, H.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2005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segmentation</a:t>
                      </a:r>
                      <a:r>
                        <a:rPr lang="en-IN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Handcrafted feature extraction and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and computationally less intensive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accuracy under varying conditions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77036"/>
                  </a:ext>
                </a:extLst>
              </a:tr>
              <a:tr h="1936909">
                <a:tc>
                  <a:txBody>
                    <a:bodyPr/>
                    <a:lstStyle/>
                    <a:p>
                      <a:r>
                        <a:rPr lang="en-IN" dirty="0"/>
                        <a:t>      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Deep Learning Approaches for Road Sign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Sermanet</a:t>
                      </a:r>
                      <a:r>
                        <a:rPr lang="en-GB" dirty="0"/>
                        <a:t>, P., Eigen, D., Zhang, X., Mathieu, M., Fergus, R., &amp; LeCun, 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2011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OverFeat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accuracy compared to traditional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large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labeled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datasets for training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5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5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2D7E-2E9D-82FB-77C3-5E243B45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C7E5A-E6E3-1B1C-A21F-A8E55E745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343271"/>
              </p:ext>
            </p:extLst>
          </p:nvPr>
        </p:nvGraphicFramePr>
        <p:xfrm>
          <a:off x="317239" y="1846260"/>
          <a:ext cx="11424048" cy="4349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006">
                  <a:extLst>
                    <a:ext uri="{9D8B030D-6E8A-4147-A177-3AD203B41FA5}">
                      <a16:colId xmlns:a16="http://schemas.microsoft.com/office/drawing/2014/main" val="1266829645"/>
                    </a:ext>
                  </a:extLst>
                </a:gridCol>
                <a:gridCol w="1428006">
                  <a:extLst>
                    <a:ext uri="{9D8B030D-6E8A-4147-A177-3AD203B41FA5}">
                      <a16:colId xmlns:a16="http://schemas.microsoft.com/office/drawing/2014/main" val="2459565665"/>
                    </a:ext>
                  </a:extLst>
                </a:gridCol>
                <a:gridCol w="1428006">
                  <a:extLst>
                    <a:ext uri="{9D8B030D-6E8A-4147-A177-3AD203B41FA5}">
                      <a16:colId xmlns:a16="http://schemas.microsoft.com/office/drawing/2014/main" val="138292702"/>
                    </a:ext>
                  </a:extLst>
                </a:gridCol>
                <a:gridCol w="1428006">
                  <a:extLst>
                    <a:ext uri="{9D8B030D-6E8A-4147-A177-3AD203B41FA5}">
                      <a16:colId xmlns:a16="http://schemas.microsoft.com/office/drawing/2014/main" val="4224858873"/>
                    </a:ext>
                  </a:extLst>
                </a:gridCol>
                <a:gridCol w="1428006">
                  <a:extLst>
                    <a:ext uri="{9D8B030D-6E8A-4147-A177-3AD203B41FA5}">
                      <a16:colId xmlns:a16="http://schemas.microsoft.com/office/drawing/2014/main" val="439009163"/>
                    </a:ext>
                  </a:extLst>
                </a:gridCol>
                <a:gridCol w="1428006">
                  <a:extLst>
                    <a:ext uri="{9D8B030D-6E8A-4147-A177-3AD203B41FA5}">
                      <a16:colId xmlns:a16="http://schemas.microsoft.com/office/drawing/2014/main" val="4000461188"/>
                    </a:ext>
                  </a:extLst>
                </a:gridCol>
                <a:gridCol w="1428006">
                  <a:extLst>
                    <a:ext uri="{9D8B030D-6E8A-4147-A177-3AD203B41FA5}">
                      <a16:colId xmlns:a16="http://schemas.microsoft.com/office/drawing/2014/main" val="4294860726"/>
                    </a:ext>
                  </a:extLst>
                </a:gridCol>
                <a:gridCol w="1428006">
                  <a:extLst>
                    <a:ext uri="{9D8B030D-6E8A-4147-A177-3AD203B41FA5}">
                      <a16:colId xmlns:a16="http://schemas.microsoft.com/office/drawing/2014/main" val="3507091017"/>
                    </a:ext>
                  </a:extLst>
                </a:gridCol>
              </a:tblGrid>
              <a:tr h="724878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</a:t>
                      </a:r>
                    </a:p>
                    <a:p>
                      <a:r>
                        <a:rPr lang="en-IN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  <a:p>
                      <a:r>
                        <a:rPr lang="en-IN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45415"/>
                  </a:ext>
                </a:extLst>
              </a:tr>
              <a:tr h="1656863">
                <a:tc>
                  <a:txBody>
                    <a:bodyPr/>
                    <a:lstStyle/>
                    <a:p>
                      <a:r>
                        <a:rPr lang="en-IN" dirty="0"/>
                        <a:t>      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Traffic Sign Recognition Datasets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Houben</a:t>
                      </a:r>
                      <a:r>
                        <a:rPr lang="en-IN" dirty="0"/>
                        <a:t>, S., </a:t>
                      </a:r>
                      <a:r>
                        <a:rPr lang="en-IN" dirty="0" err="1"/>
                        <a:t>Stallkamp</a:t>
                      </a:r>
                      <a:r>
                        <a:rPr lang="en-IN" dirty="0"/>
                        <a:t>, J., </a:t>
                      </a:r>
                      <a:r>
                        <a:rPr lang="en-IN" dirty="0" err="1"/>
                        <a:t>Salmen</a:t>
                      </a:r>
                      <a:r>
                        <a:rPr lang="en-IN" dirty="0"/>
                        <a:t>, J., &amp; </a:t>
                      </a:r>
                      <a:r>
                        <a:rPr lang="en-IN" dirty="0" err="1"/>
                        <a:t>Schlipsing</a:t>
                      </a:r>
                      <a:r>
                        <a:rPr lang="en-IN" dirty="0"/>
                        <a:t>, M</a:t>
                      </a:r>
                      <a:r>
                        <a:rPr lang="en-GB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 creation and annotation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benchmark datasets for evaluation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to specific regions/countries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77036"/>
                  </a:ext>
                </a:extLst>
              </a:tr>
              <a:tr h="1967526">
                <a:tc>
                  <a:txBody>
                    <a:bodyPr/>
                    <a:lstStyle/>
                    <a:p>
                      <a:r>
                        <a:rPr lang="en-IN" dirty="0"/>
                        <a:t>       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Real-time Road Sign Detection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Maldonado-</a:t>
                      </a:r>
                      <a:r>
                        <a:rPr lang="en-IN" dirty="0" err="1"/>
                        <a:t>Bascon</a:t>
                      </a:r>
                      <a:r>
                        <a:rPr lang="en-IN" dirty="0"/>
                        <a:t>, S., </a:t>
                      </a:r>
                      <a:r>
                        <a:rPr lang="en-IN" dirty="0" err="1"/>
                        <a:t>Lafuente</a:t>
                      </a:r>
                      <a:r>
                        <a:rPr lang="en-IN" dirty="0"/>
                        <a:t>-Arroyo, S., Gil-Jimenez, 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GPU acceleration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detection algorithms optimized for GPUs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Achieves real-time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by the computational power of embedded GPUs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5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18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C2E1-7F87-A464-8D72-029CF132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88EBF-298B-628A-F33E-069CC069A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262072"/>
              </p:ext>
            </p:extLst>
          </p:nvPr>
        </p:nvGraphicFramePr>
        <p:xfrm>
          <a:off x="330740" y="1846262"/>
          <a:ext cx="11449456" cy="438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82">
                  <a:extLst>
                    <a:ext uri="{9D8B030D-6E8A-4147-A177-3AD203B41FA5}">
                      <a16:colId xmlns:a16="http://schemas.microsoft.com/office/drawing/2014/main" val="1266829645"/>
                    </a:ext>
                  </a:extLst>
                </a:gridCol>
                <a:gridCol w="1431182">
                  <a:extLst>
                    <a:ext uri="{9D8B030D-6E8A-4147-A177-3AD203B41FA5}">
                      <a16:colId xmlns:a16="http://schemas.microsoft.com/office/drawing/2014/main" val="2459565665"/>
                    </a:ext>
                  </a:extLst>
                </a:gridCol>
                <a:gridCol w="1431182">
                  <a:extLst>
                    <a:ext uri="{9D8B030D-6E8A-4147-A177-3AD203B41FA5}">
                      <a16:colId xmlns:a16="http://schemas.microsoft.com/office/drawing/2014/main" val="138292702"/>
                    </a:ext>
                  </a:extLst>
                </a:gridCol>
                <a:gridCol w="1431182">
                  <a:extLst>
                    <a:ext uri="{9D8B030D-6E8A-4147-A177-3AD203B41FA5}">
                      <a16:colId xmlns:a16="http://schemas.microsoft.com/office/drawing/2014/main" val="4224858873"/>
                    </a:ext>
                  </a:extLst>
                </a:gridCol>
                <a:gridCol w="1431182">
                  <a:extLst>
                    <a:ext uri="{9D8B030D-6E8A-4147-A177-3AD203B41FA5}">
                      <a16:colId xmlns:a16="http://schemas.microsoft.com/office/drawing/2014/main" val="439009163"/>
                    </a:ext>
                  </a:extLst>
                </a:gridCol>
                <a:gridCol w="1431182">
                  <a:extLst>
                    <a:ext uri="{9D8B030D-6E8A-4147-A177-3AD203B41FA5}">
                      <a16:colId xmlns:a16="http://schemas.microsoft.com/office/drawing/2014/main" val="4000461188"/>
                    </a:ext>
                  </a:extLst>
                </a:gridCol>
                <a:gridCol w="1431182">
                  <a:extLst>
                    <a:ext uri="{9D8B030D-6E8A-4147-A177-3AD203B41FA5}">
                      <a16:colId xmlns:a16="http://schemas.microsoft.com/office/drawing/2014/main" val="4294860726"/>
                    </a:ext>
                  </a:extLst>
                </a:gridCol>
                <a:gridCol w="1431182">
                  <a:extLst>
                    <a:ext uri="{9D8B030D-6E8A-4147-A177-3AD203B41FA5}">
                      <a16:colId xmlns:a16="http://schemas.microsoft.com/office/drawing/2014/main" val="3507091017"/>
                    </a:ext>
                  </a:extLst>
                </a:gridCol>
              </a:tblGrid>
              <a:tr h="836139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</a:t>
                      </a:r>
                    </a:p>
                    <a:p>
                      <a:r>
                        <a:rPr lang="en-IN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  <a:p>
                      <a:r>
                        <a:rPr lang="en-IN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45415"/>
                  </a:ext>
                </a:extLst>
              </a:tr>
              <a:tr h="1552830">
                <a:tc>
                  <a:txBody>
                    <a:bodyPr/>
                    <a:lstStyle/>
                    <a:p>
                      <a:r>
                        <a:rPr lang="en-IN" dirty="0"/>
                        <a:t>       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Transfer Learning for Road Sign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Zhang, Z., Zhang, X., Liu, Y., &amp; Wang, L.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Pre-trained deep learning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training and convergence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require large computational resources for fine-tuning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77036"/>
                  </a:ext>
                </a:extLst>
              </a:tr>
              <a:tr h="1815373">
                <a:tc>
                  <a:txBody>
                    <a:bodyPr/>
                    <a:lstStyle/>
                    <a:p>
                      <a:r>
                        <a:rPr lang="en-IN" dirty="0"/>
                        <a:t>       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Challenges and Future Directions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Ardeshir</a:t>
                      </a:r>
                      <a:r>
                        <a:rPr lang="en-GB" dirty="0"/>
                        <a:t>, M., &amp; </a:t>
                      </a:r>
                      <a:r>
                        <a:rPr lang="en-GB" dirty="0" err="1"/>
                        <a:t>Javidi</a:t>
                      </a:r>
                      <a:r>
                        <a:rPr lang="en-GB" dirty="0"/>
                        <a:t>, M. M.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and analysis of existing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Comprehensive overview of challenges and solutions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to qualitative analysis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5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32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A48F-220D-2328-917D-601956FB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4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5969-54C7-E39F-2946-C6D44A4C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AEA5-4839-E3EA-EDD1-FA74193D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1.Objective</a:t>
            </a:r>
          </a:p>
          <a:p>
            <a:r>
              <a:rPr lang="en-GB" dirty="0"/>
              <a:t>2.Problem Statement</a:t>
            </a:r>
          </a:p>
          <a:p>
            <a:r>
              <a:rPr lang="en-GB" dirty="0"/>
              <a:t>3.Existing System</a:t>
            </a:r>
          </a:p>
          <a:p>
            <a:r>
              <a:rPr lang="en-GB" dirty="0"/>
              <a:t>4.Proposed System</a:t>
            </a:r>
          </a:p>
          <a:p>
            <a:r>
              <a:rPr lang="en-GB" dirty="0"/>
              <a:t>5.Architecture</a:t>
            </a:r>
          </a:p>
          <a:p>
            <a:r>
              <a:rPr lang="en-GB" dirty="0"/>
              <a:t>6.Literature 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8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A1DB-6BD5-F0F2-D7A4-34BF02BC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EF19-D3B2-401A-BC04-EE816EA2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To Develop and implement a robust machine learning model capable of accurately detecting   and classifying various types of road signs from images.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To enhance autonomous driving systems, improve road safety, and assist in real-time navigation for drivers.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38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60B4-61FC-BFFB-1685-893E663D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0006-6BCD-A0C2-79AE-9B625AEB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In the context of modern transportation and autonomous driving systems, there exists a critical need for accurate and efficient road sign detection and classification.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Despite advancements in computer vision, the detection of road signs under varying lighting conditions, weather, and occlusions remains a challenging task.</a:t>
            </a:r>
          </a:p>
        </p:txBody>
      </p:sp>
    </p:spTree>
    <p:extLst>
      <p:ext uri="{BB962C8B-B14F-4D97-AF65-F5344CB8AC3E}">
        <p14:creationId xmlns:p14="http://schemas.microsoft.com/office/powerpoint/2010/main" val="239615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8C75-96ED-EC74-C5C0-90224510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0A47-2D20-4B71-2CD1-2E1B63BA0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In the existing system, road sign detection is primarily based on traditional computer vision techniques, which often lack accuracy and robustness under varying conditions.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These methods typically involve handcrafted features, such as </a:t>
            </a:r>
            <a:r>
              <a:rPr lang="en-GB" dirty="0" err="1"/>
              <a:t>color</a:t>
            </a:r>
            <a:r>
              <a:rPr lang="en-GB" dirty="0"/>
              <a:t>, shape, and texture, followed by classification using machine learning algorithms.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The limitations of the existing system include:</a:t>
            </a:r>
          </a:p>
          <a:p>
            <a:pPr marL="0" indent="0" algn="just">
              <a:buNone/>
            </a:pPr>
            <a:r>
              <a:rPr lang="en-GB" b="1" dirty="0"/>
              <a:t>                        1.Limited Accuracy</a:t>
            </a:r>
          </a:p>
          <a:p>
            <a:pPr marL="0" indent="0" algn="just">
              <a:buNone/>
            </a:pPr>
            <a:r>
              <a:rPr lang="en-GB" b="1" dirty="0"/>
              <a:t>                        2.Performance</a:t>
            </a:r>
          </a:p>
          <a:p>
            <a:pPr marL="0" indent="0" algn="just">
              <a:buNone/>
            </a:pPr>
            <a:r>
              <a:rPr lang="en-GB" b="1" dirty="0"/>
              <a:t>                        3.Scalability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18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74F-AB6D-66BB-898D-F62DCF8C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A7B2-895C-E81F-85C5-59907D5C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The proposed system aims to leverage the power of deep learning and convolutional neural networks (CNNs) to overcome the limitations of the existing system.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The key features and improvements of the proposed system are:</a:t>
            </a:r>
          </a:p>
          <a:p>
            <a:pPr marL="0" indent="0" algn="just">
              <a:buNone/>
            </a:pPr>
            <a:r>
              <a:rPr lang="en-GB" b="1" dirty="0"/>
              <a:t>                     1.Deep Learning-based Detection</a:t>
            </a:r>
          </a:p>
          <a:p>
            <a:pPr marL="0" indent="0" algn="just">
              <a:buNone/>
            </a:pPr>
            <a:r>
              <a:rPr lang="en-GB" b="1" dirty="0"/>
              <a:t>                     2.Multi-class Classification</a:t>
            </a:r>
          </a:p>
          <a:p>
            <a:pPr marL="0" indent="0" algn="just">
              <a:buNone/>
            </a:pPr>
            <a:r>
              <a:rPr lang="en-GB" b="1" dirty="0"/>
              <a:t>                     3.User-Friendly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33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39DA-20DB-72B6-6691-AF1D76B1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6AB80-78F7-CC99-A540-BF616F43C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76" y="1846264"/>
            <a:ext cx="7305869" cy="4414578"/>
          </a:xfrm>
        </p:spPr>
      </p:pic>
    </p:spTree>
    <p:extLst>
      <p:ext uri="{BB962C8B-B14F-4D97-AF65-F5344CB8AC3E}">
        <p14:creationId xmlns:p14="http://schemas.microsoft.com/office/powerpoint/2010/main" val="193681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56677" y="1891323"/>
            <a:ext cx="53560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1.Sensors for Road Detection</a:t>
            </a:r>
          </a:p>
          <a:p>
            <a:endParaRPr lang="en-IN" dirty="0" smtClean="0"/>
          </a:p>
          <a:p>
            <a:r>
              <a:rPr lang="en-IN" dirty="0" smtClean="0"/>
              <a:t>2.Techniques and Algorithm</a:t>
            </a:r>
          </a:p>
          <a:p>
            <a:endParaRPr lang="en-IN" dirty="0" smtClean="0"/>
          </a:p>
          <a:p>
            <a:r>
              <a:rPr lang="en-IN" dirty="0" smtClean="0"/>
              <a:t>3.Challenges in Road Sign Detection</a:t>
            </a:r>
          </a:p>
          <a:p>
            <a:endParaRPr lang="en-IN" dirty="0" smtClean="0"/>
          </a:p>
          <a:p>
            <a:r>
              <a:rPr lang="en-IN" dirty="0" smtClean="0"/>
              <a:t>4.Application</a:t>
            </a:r>
          </a:p>
          <a:p>
            <a:endParaRPr lang="en-IN" dirty="0" smtClean="0"/>
          </a:p>
          <a:p>
            <a:r>
              <a:rPr lang="en-IN" dirty="0" smtClean="0"/>
              <a:t>5.Techniques for improvement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3157"/>
            <a:ext cx="10058400" cy="1450757"/>
          </a:xfrm>
        </p:spPr>
        <p:txBody>
          <a:bodyPr/>
          <a:lstStyle/>
          <a:p>
            <a:r>
              <a:rPr lang="en-IN" dirty="0" smtClean="0"/>
              <a:t>Sample Output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00" y="1969477"/>
            <a:ext cx="6982799" cy="41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619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ROAD SIGN DETECTION USING  MACHINE LEARNING</vt:lpstr>
      <vt:lpstr>Content</vt:lpstr>
      <vt:lpstr>Objective</vt:lpstr>
      <vt:lpstr>Problem Statement</vt:lpstr>
      <vt:lpstr>Existing System</vt:lpstr>
      <vt:lpstr>Proposed System</vt:lpstr>
      <vt:lpstr>Architecture</vt:lpstr>
      <vt:lpstr>Modules</vt:lpstr>
      <vt:lpstr>Sample Output</vt:lpstr>
      <vt:lpstr>Future Enhancements</vt:lpstr>
      <vt:lpstr>Literature Survey</vt:lpstr>
      <vt:lpstr>Literature Survey</vt:lpstr>
      <vt:lpstr>Literature Survey</vt:lpstr>
      <vt:lpstr>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DETECTION USING  MACHINE LEARNING</dc:title>
  <dc:creator>Sri Arul J</dc:creator>
  <cp:lastModifiedBy>ASUS</cp:lastModifiedBy>
  <cp:revision>13</cp:revision>
  <dcterms:created xsi:type="dcterms:W3CDTF">2024-03-22T12:38:04Z</dcterms:created>
  <dcterms:modified xsi:type="dcterms:W3CDTF">2024-09-23T09:56:45Z</dcterms:modified>
</cp:coreProperties>
</file>