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endParaRPr/>
          </a:p>
        </p:txBody>
      </p:sp>
      <p:sp>
        <p:nvSpPr>
          <p:cNvPr id="16" name="Title Text"/>
          <p:cNvSpPr txBox="1">
            <a:spLocks noGrp="1"/>
          </p:cNvSpPr>
          <p:nvPr>
            <p:ph type="title"/>
          </p:nvPr>
        </p:nvSpPr>
        <p:spPr>
          <a:xfrm>
            <a:off x="581190" y="1020431"/>
            <a:ext cx="10993551" cy="1475013"/>
          </a:xfrm>
          <a:prstGeom prst="rect">
            <a:avLst/>
          </a:prstGeom>
        </p:spPr>
        <p:txBody>
          <a:bodyPr/>
          <a:lstStyle>
            <a:lvl1pPr>
              <a:defRPr sz="3600"/>
            </a:lvl1pPr>
          </a:lstStyle>
          <a:p>
            <a:r>
              <a:t>Title Text</a:t>
            </a:r>
          </a:p>
        </p:txBody>
      </p:sp>
      <p:sp>
        <p:nvSpPr>
          <p:cNvPr id="17" name="Body Level One…"/>
          <p:cNvSpPr txBox="1">
            <a:spLocks noGrp="1"/>
          </p:cNvSpPr>
          <p:nvPr>
            <p:ph type="body" sz="quarter" idx="1"/>
          </p:nvPr>
        </p:nvSpPr>
        <p:spPr>
          <a:xfrm>
            <a:off x="581193" y="2495444"/>
            <a:ext cx="10993548" cy="590322"/>
          </a:xfrm>
          <a:prstGeom prst="rect">
            <a:avLst/>
          </a:prstGeom>
        </p:spPr>
        <p:txBody>
          <a:bodyPr anchor="t"/>
          <a:lstStyle>
            <a:lvl1pPr marL="0" indent="0">
              <a:buClrTx/>
              <a:buSzTx/>
              <a:buNone/>
              <a:defRPr sz="1600" cap="all">
                <a:solidFill>
                  <a:schemeClr val="accent1"/>
                </a:solidFill>
              </a:defRPr>
            </a:lvl1pPr>
            <a:lvl2pPr marL="0" indent="457200">
              <a:buClrTx/>
              <a:buSzTx/>
              <a:buNone/>
              <a:defRPr sz="1600" cap="all">
                <a:solidFill>
                  <a:schemeClr val="accent1"/>
                </a:solidFill>
              </a:defRPr>
            </a:lvl2pPr>
            <a:lvl3pPr marL="0" indent="914400">
              <a:buClrTx/>
              <a:buSzTx/>
              <a:buNone/>
              <a:defRPr sz="1600" cap="all">
                <a:solidFill>
                  <a:schemeClr val="accent1"/>
                </a:solidFill>
              </a:defRPr>
            </a:lvl3pPr>
            <a:lvl4pPr marL="0" indent="1371600">
              <a:buClrTx/>
              <a:buSzTx/>
              <a:buNone/>
              <a:defRPr sz="1600" cap="all">
                <a:solidFill>
                  <a:schemeClr val="accent1"/>
                </a:solidFill>
              </a:defRPr>
            </a:lvl4pPr>
            <a:lvl5pPr marL="0" indent="1828800">
              <a:buClrTx/>
              <a:buSzTx/>
              <a:buNone/>
              <a:defRPr sz="16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3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endParaRPr/>
          </a:p>
        </p:txBody>
      </p:sp>
      <p:sp>
        <p:nvSpPr>
          <p:cNvPr id="39" name="Title Text"/>
          <p:cNvSpPr txBox="1">
            <a:spLocks noGrp="1"/>
          </p:cNvSpPr>
          <p:nvPr>
            <p:ph type="title"/>
          </p:nvPr>
        </p:nvSpPr>
        <p:spPr>
          <a:xfrm>
            <a:off x="581193" y="2393950"/>
            <a:ext cx="11029616" cy="2147467"/>
          </a:xfrm>
          <a:prstGeom prst="rect">
            <a:avLst/>
          </a:prstGeom>
        </p:spPr>
        <p:txBody>
          <a:bodyPr/>
          <a:lstStyle>
            <a:lvl1pPr>
              <a:defRPr sz="3600"/>
            </a:lvl1pPr>
          </a:lstStyle>
          <a:p>
            <a:r>
              <a:t>Title Text</a:t>
            </a:r>
          </a:p>
        </p:txBody>
      </p:sp>
      <p:sp>
        <p:nvSpPr>
          <p:cNvPr id="40" name="Body Level One…"/>
          <p:cNvSpPr txBox="1">
            <a:spLocks noGrp="1"/>
          </p:cNvSpPr>
          <p:nvPr>
            <p:ph type="body" sz="quarter" idx="1"/>
          </p:nvPr>
        </p:nvSpPr>
        <p:spPr>
          <a:xfrm>
            <a:off x="581191" y="4541416"/>
            <a:ext cx="11029617" cy="600557"/>
          </a:xfrm>
          <a:prstGeom prst="rect">
            <a:avLst/>
          </a:prstGeom>
        </p:spPr>
        <p:txBody>
          <a:bodyPr anchor="t"/>
          <a:lstStyle>
            <a:lvl1pPr marL="0" indent="0">
              <a:buClrTx/>
              <a:buSzTx/>
              <a:buNone/>
              <a:defRPr sz="1800" cap="all">
                <a:solidFill>
                  <a:schemeClr val="accent1"/>
                </a:solidFill>
              </a:defRPr>
            </a:lvl1pPr>
            <a:lvl2pPr marL="0" indent="457200">
              <a:buClrTx/>
              <a:buSzTx/>
              <a:buNone/>
              <a:defRPr sz="1800" cap="all">
                <a:solidFill>
                  <a:schemeClr val="accent1"/>
                </a:solidFill>
              </a:defRPr>
            </a:lvl2pPr>
            <a:lvl3pPr marL="0" indent="914400">
              <a:buClrTx/>
              <a:buSzTx/>
              <a:buNone/>
              <a:defRPr sz="1800" cap="all">
                <a:solidFill>
                  <a:schemeClr val="accent1"/>
                </a:solidFill>
              </a:defRPr>
            </a:lvl3pPr>
            <a:lvl4pPr marL="0" indent="1371600">
              <a:buClrTx/>
              <a:buSzTx/>
              <a:buNone/>
              <a:defRPr sz="1800" cap="all">
                <a:solidFill>
                  <a:schemeClr val="accent1"/>
                </a:solidFill>
              </a:defRPr>
            </a:lvl4pPr>
            <a:lvl5pPr marL="0" indent="1828800">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1"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52" name="Title Text"/>
          <p:cNvSpPr txBox="1">
            <a:spLocks noGrp="1"/>
          </p:cNvSpPr>
          <p:nvPr>
            <p:ph type="title"/>
          </p:nvPr>
        </p:nvSpPr>
        <p:spPr>
          <a:xfrm>
            <a:off x="581193" y="729657"/>
            <a:ext cx="11029616" cy="492856"/>
          </a:xfrm>
          <a:prstGeom prst="rect">
            <a:avLst/>
          </a:prstGeom>
        </p:spPr>
        <p:txBody>
          <a:bodyPr/>
          <a:lstStyle/>
          <a:p>
            <a:r>
              <a:t>Title Text</a:t>
            </a:r>
          </a:p>
        </p:txBody>
      </p:sp>
      <p:sp>
        <p:nvSpPr>
          <p:cNvPr id="53" name="Body Level One…"/>
          <p:cNvSpPr txBox="1">
            <a:spLocks noGrp="1"/>
          </p:cNvSpPr>
          <p:nvPr>
            <p:ph type="body" sz="half" idx="1"/>
          </p:nvPr>
        </p:nvSpPr>
        <p:spPr>
          <a:xfrm>
            <a:off x="581193" y="1391479"/>
            <a:ext cx="5194768" cy="44695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64"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65" name="Title Text"/>
          <p:cNvSpPr txBox="1">
            <a:spLocks noGrp="1"/>
          </p:cNvSpPr>
          <p:nvPr>
            <p:ph type="title"/>
          </p:nvPr>
        </p:nvSpPr>
        <p:spPr>
          <a:xfrm>
            <a:off x="581193" y="729657"/>
            <a:ext cx="11029616" cy="988334"/>
          </a:xfrm>
          <a:prstGeom prst="rect">
            <a:avLst/>
          </a:prstGeom>
        </p:spPr>
        <p:txBody>
          <a:bodyPr/>
          <a:lstStyle/>
          <a:p>
            <a:r>
              <a:t>Title Text</a:t>
            </a:r>
          </a:p>
        </p:txBody>
      </p:sp>
      <p:sp>
        <p:nvSpPr>
          <p:cNvPr id="66" name="Body Level One…"/>
          <p:cNvSpPr txBox="1">
            <a:spLocks noGrp="1"/>
          </p:cNvSpPr>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endParaRPr/>
          </a:p>
        </p:txBody>
      </p:sp>
      <p:sp>
        <p:nvSpPr>
          <p:cNvPr id="6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5" name="Title Text"/>
          <p:cNvSpPr txBox="1">
            <a:spLocks noGrp="1"/>
          </p:cNvSpPr>
          <p:nvPr>
            <p:ph type="title"/>
          </p:nvPr>
        </p:nvSpPr>
        <p:spPr>
          <a:xfrm>
            <a:off x="575894" y="729657"/>
            <a:ext cx="11029616" cy="592248"/>
          </a:xfrm>
          <a:prstGeom prst="rect">
            <a:avLst/>
          </a:prstGeom>
        </p:spPr>
        <p:txBody>
          <a:bodyPr/>
          <a:lstStyle/>
          <a:p>
            <a:r>
              <a:t>Title Text</a:t>
            </a:r>
          </a:p>
        </p:txBody>
      </p:sp>
      <p:sp>
        <p:nvSpPr>
          <p:cNvPr id="7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85"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86"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87"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9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9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endParaRPr/>
          </a:p>
        </p:txBody>
      </p:sp>
      <p:sp>
        <p:nvSpPr>
          <p:cNvPr id="99" name="Title Text"/>
          <p:cNvSpPr txBox="1">
            <a:spLocks noGrp="1"/>
          </p:cNvSpPr>
          <p:nvPr>
            <p:ph type="title"/>
          </p:nvPr>
        </p:nvSpPr>
        <p:spPr>
          <a:xfrm>
            <a:off x="767857" y="933450"/>
            <a:ext cx="3031852" cy="1722420"/>
          </a:xfrm>
          <a:prstGeom prst="rect">
            <a:avLst/>
          </a:prstGeom>
        </p:spPr>
        <p:txBody>
          <a:bodyPr/>
          <a:lstStyle>
            <a:lvl1pPr>
              <a:defRPr sz="2400">
                <a:solidFill>
                  <a:srgbClr val="FFFFFF"/>
                </a:solidFill>
              </a:defRPr>
            </a:lvl1pPr>
          </a:lstStyle>
          <a:p>
            <a:r>
              <a:t>Title Text</a:t>
            </a:r>
          </a:p>
        </p:txBody>
      </p:sp>
      <p:sp>
        <p:nvSpPr>
          <p:cNvPr id="100" name="Body Level One…"/>
          <p:cNvSpPr txBox="1">
            <a:spLocks noGrp="1"/>
          </p:cNvSpPr>
          <p:nvPr>
            <p:ph type="body" sz="half" idx="1"/>
          </p:nvPr>
        </p:nvSpPr>
        <p:spPr>
          <a:xfrm>
            <a:off x="4900927" y="1179828"/>
            <a:ext cx="6650992" cy="4658218"/>
          </a:xfrm>
          <a:prstGeom prst="rect">
            <a:avLst/>
          </a:prstGeom>
        </p:spPr>
        <p:txBody>
          <a:bodyPr/>
          <a:lstStyle>
            <a:lvl1pPr>
              <a:defRPr sz="2000">
                <a:solidFill>
                  <a:srgbClr val="335B74"/>
                </a:solidFill>
              </a:defRPr>
            </a:lvl1pPr>
            <a:lvl2pPr marL="663927" indent="-340077">
              <a:defRPr sz="2000">
                <a:solidFill>
                  <a:srgbClr val="335B74"/>
                </a:solidFill>
              </a:defRPr>
            </a:lvl2pPr>
            <a:lvl3pPr marL="967263" indent="-337343">
              <a:defRPr sz="2000">
                <a:solidFill>
                  <a:srgbClr val="335B74"/>
                </a:solidFill>
              </a:defRPr>
            </a:lvl3pPr>
            <a:lvl4pPr marL="1342480" indent="-334735">
              <a:defRPr sz="2000">
                <a:solidFill>
                  <a:srgbClr val="335B74"/>
                </a:solidFill>
              </a:defRPr>
            </a:lvl4pPr>
            <a:lvl5pPr marL="1702525" indent="-334735">
              <a:defRPr sz="2000">
                <a:solidFill>
                  <a:srgbClr val="335B74"/>
                </a:solidFill>
              </a:defRPr>
            </a:lvl5pPr>
          </a:lstStyle>
          <a:p>
            <a:r>
              <a:t>Body Level One</a:t>
            </a:r>
          </a:p>
          <a:p>
            <a:pPr lvl="1"/>
            <a:r>
              <a:t>Body Level Two</a:t>
            </a:r>
          </a:p>
          <a:p>
            <a:pPr lvl="2"/>
            <a:r>
              <a:t>Body Level Three</a:t>
            </a:r>
          </a:p>
          <a:p>
            <a:pPr lvl="3"/>
            <a:r>
              <a:t>Body Level Four</a:t>
            </a:r>
          </a:p>
          <a:p>
            <a:pPr lvl="4"/>
            <a:r>
              <a:t>Body Level Five</a:t>
            </a:r>
          </a:p>
        </p:txBody>
      </p:sp>
      <p:sp>
        <p:nvSpPr>
          <p:cNvPr id="101" name="Text Placeholder 3"/>
          <p:cNvSpPr>
            <a:spLocks noGrp="1"/>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endParaRPr/>
          </a:p>
        </p:txBody>
      </p:sp>
      <p:sp>
        <p:nvSpPr>
          <p:cNvPr id="102" name="Slide Number"/>
          <p:cNvSpPr txBox="1">
            <a:spLocks noGrp="1"/>
          </p:cNvSpPr>
          <p:nvPr>
            <p:ph type="sldNum" sz="quarter" idx="2"/>
          </p:nvPr>
        </p:nvSpPr>
        <p:spPr>
          <a:xfrm>
            <a:off x="11379568" y="6525508"/>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111"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112"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113" name="Title Text"/>
          <p:cNvSpPr txBox="1">
            <a:spLocks noGrp="1"/>
          </p:cNvSpPr>
          <p:nvPr>
            <p:ph type="title"/>
          </p:nvPr>
        </p:nvSpPr>
        <p:spPr>
          <a:xfrm>
            <a:off x="581193" y="4693389"/>
            <a:ext cx="11029616" cy="566739"/>
          </a:xfrm>
          <a:prstGeom prst="rect">
            <a:avLst/>
          </a:prstGeom>
        </p:spPr>
        <p:txBody>
          <a:bodyPr/>
          <a:lstStyle>
            <a:lvl1pPr>
              <a:defRPr sz="2400"/>
            </a:lvl1pPr>
          </a:lstStyle>
          <a:p>
            <a:r>
              <a:t>Title Text</a:t>
            </a:r>
          </a:p>
        </p:txBody>
      </p:sp>
      <p:sp>
        <p:nvSpPr>
          <p:cNvPr id="114" name="Picture Placeholder 2"/>
          <p:cNvSpPr>
            <a:spLocks noGrp="1"/>
          </p:cNvSpPr>
          <p:nvPr>
            <p:ph type="pic" idx="21"/>
          </p:nvPr>
        </p:nvSpPr>
        <p:spPr>
          <a:xfrm>
            <a:off x="447816" y="641350"/>
            <a:ext cx="11290860" cy="3651249"/>
          </a:xfrm>
          <a:prstGeom prst="rect">
            <a:avLst/>
          </a:prstGeom>
        </p:spPr>
        <p:txBody>
          <a:bodyPr lIns="91439" rIns="91439" anchor="t">
            <a:noAutofit/>
          </a:bodyPr>
          <a:lstStyle/>
          <a:p>
            <a:endParaRPr/>
          </a:p>
        </p:txBody>
      </p:sp>
      <p:sp>
        <p:nvSpPr>
          <p:cNvPr id="115" name="Body Level One…"/>
          <p:cNvSpPr txBox="1">
            <a:spLocks noGrp="1"/>
          </p:cNvSpPr>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 name="Picture 7" descr="Picture 7"/>
          <p:cNvPicPr>
            <a:picLocks noChangeAspect="1"/>
          </p:cNvPicPr>
          <p:nvPr/>
        </p:nvPicPr>
        <p:blipFill>
          <a:blip r:embed="rId11"/>
          <a:stretch>
            <a:fillRect/>
          </a:stretch>
        </p:blipFill>
        <p:spPr>
          <a:xfrm>
            <a:off x="10485002" y="6437910"/>
            <a:ext cx="1125806" cy="365127"/>
          </a:xfrm>
          <a:prstGeom prst="rect">
            <a:avLst/>
          </a:prstGeom>
          <a:ln w="12700">
            <a:miter lim="400000"/>
          </a:ln>
        </p:spPr>
      </p:pic>
      <p:sp>
        <p:nvSpPr>
          <p:cNvPr id="6" name="Title Text"/>
          <p:cNvSpPr txBox="1">
            <a:spLocks noGrp="1"/>
          </p:cNvSpPr>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7" name="Body Level One…"/>
          <p:cNvSpPr txBox="1">
            <a:spLocks noGrp="1"/>
          </p:cNvSpPr>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9pPr>
    </p:titleStyle>
    <p:bodyStyle>
      <a:lvl1pPr marL="306070" marR="0" indent="-30607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1pPr>
      <a:lvl2pPr marL="695506" marR="0" indent="-371656"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2pPr>
      <a:lvl3pPr marL="982833" marR="0" indent="-35291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3pPr>
      <a:lvl4pPr marL="1369868"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4pPr>
      <a:lvl5pPr marL="1729913"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5pPr>
      <a:lvl6pPr marL="1995170"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6pPr>
      <a:lvl7pPr marL="229552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7pPr>
      <a:lvl8pPr marL="259524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8pPr>
      <a:lvl9pPr marL="2894964"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r>
              <a:t>Keylogger and security</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solidFill>
                  <a:srgbClr val="1482AC"/>
                </a:solidFill>
                <a:latin typeface="Arial"/>
                <a:ea typeface="Arial"/>
                <a:cs typeface="Arial"/>
                <a:sym typeface="Arial"/>
              </a:defRPr>
            </a:lvl1pPr>
          </a:lstStyle>
          <a:p>
            <a:r>
              <a:t>CAPSTONE PROJECT</a:t>
            </a:r>
          </a:p>
        </p:txBody>
      </p:sp>
      <p:sp>
        <p:nvSpPr>
          <p:cNvPr id="127" name="TextBox 3"/>
          <p:cNvSpPr txBox="1"/>
          <p:nvPr/>
        </p:nvSpPr>
        <p:spPr>
          <a:xfrm>
            <a:off x="998449" y="4586365"/>
            <a:ext cx="10053544"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1">
                <a:solidFill>
                  <a:srgbClr val="1482AC"/>
                </a:solidFill>
                <a:latin typeface="Arial"/>
                <a:ea typeface="Arial"/>
                <a:cs typeface="Arial"/>
                <a:sym typeface="Arial"/>
              </a:defRPr>
            </a:pPr>
            <a:r>
              <a:rPr dirty="0"/>
              <a:t>Presented By:</a:t>
            </a:r>
          </a:p>
          <a:p>
            <a:pPr>
              <a:defRPr sz="2000" b="1">
                <a:solidFill>
                  <a:srgbClr val="1482AC"/>
                </a:solidFill>
                <a:latin typeface="Arial"/>
                <a:ea typeface="Arial"/>
                <a:cs typeface="Arial"/>
                <a:sym typeface="Arial"/>
              </a:defRPr>
            </a:pPr>
            <a:r>
              <a:rPr lang="en-US" dirty="0"/>
              <a:t>Thaniyarasu</a:t>
            </a:r>
            <a:r>
              <a:rPr dirty="0"/>
              <a:t> </a:t>
            </a:r>
            <a:r>
              <a:rPr lang="en-US" dirty="0"/>
              <a:t>J</a:t>
            </a:r>
            <a:r>
              <a:rPr dirty="0"/>
              <a:t> – College of Engineering, Guindy – 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References</a:t>
            </a:r>
          </a:p>
        </p:txBody>
      </p:sp>
      <p:sp>
        <p:nvSpPr>
          <p:cNvPr id="156" name="Content Placeholder 1"/>
          <p:cNvSpPr txBox="1">
            <a:spLocks noGrp="1"/>
          </p:cNvSpPr>
          <p:nvPr>
            <p:ph type="body" idx="1"/>
          </p:nvPr>
        </p:nvSpPr>
        <p:spPr>
          <a:xfrm>
            <a:off x="581191" y="1302025"/>
            <a:ext cx="11029617" cy="4673325"/>
          </a:xfrm>
          <a:prstGeom prst="rect">
            <a:avLst/>
          </a:prstGeom>
        </p:spPr>
        <p:txBody>
          <a:bodyPr/>
          <a:lstStyle/>
          <a:p>
            <a:pPr marL="305434" indent="-305434">
              <a:defRPr sz="2400">
                <a:solidFill>
                  <a:srgbClr val="0F0F0F"/>
                </a:solidFill>
              </a:defRPr>
            </a:pPr>
            <a:r>
              <a:rPr u="sng">
                <a:solidFill>
                  <a:srgbClr val="6EAC1C"/>
                </a:solidFill>
                <a:uFill>
                  <a:solidFill>
                    <a:srgbClr val="6EAC1C"/>
                  </a:solidFill>
                </a:uFill>
                <a:hlinkClick r:id="rId2"/>
              </a:rPr>
              <a:t>https://www.youtube.com/watch?v=V5-LSvv2erk</a:t>
            </a:r>
          </a:p>
          <a:p>
            <a:pPr marL="305434" indent="-305434">
              <a:defRPr sz="2400"/>
            </a:pPr>
            <a:r>
              <a:rPr u="sng">
                <a:solidFill>
                  <a:srgbClr val="6EAC1C"/>
                </a:solidFill>
                <a:uFill>
                  <a:solidFill>
                    <a:srgbClr val="6EAC1C"/>
                  </a:solidFill>
                </a:uFill>
                <a:hlinkClick r:id="rId3"/>
              </a:rPr>
              <a:t>https://pypi.org/project/pynput/</a:t>
            </a:r>
            <a:endParaRPr>
              <a:solidFill>
                <a:srgbClr val="0F0F0F"/>
              </a:solidFill>
            </a:endParaRPr>
          </a:p>
          <a:p>
            <a:pPr marL="305434" indent="-305434">
              <a:defRPr sz="2400"/>
            </a:pPr>
            <a:r>
              <a:t>https://docs.python.org/3/library/tkinter.html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4"/>
          <p:cNvSpPr txBox="1">
            <a:spLocks noGrp="1"/>
          </p:cNvSpPr>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r>
              <a:t>OUTLINE</a:t>
            </a:r>
          </a:p>
        </p:txBody>
      </p:sp>
      <p:sp>
        <p:nvSpPr>
          <p:cNvPr id="130" name="Content Placeholder 2"/>
          <p:cNvSpPr txBox="1">
            <a:spLocks noGrp="1"/>
          </p:cNvSpPr>
          <p:nvPr>
            <p:ph type="body" idx="1"/>
          </p:nvPr>
        </p:nvSpPr>
        <p:spPr>
          <a:xfrm>
            <a:off x="838199" y="1618938"/>
            <a:ext cx="11019022" cy="5239063"/>
          </a:xfrm>
          <a:prstGeom prst="rect">
            <a:avLst/>
          </a:prstGeom>
        </p:spPr>
        <p:txBody>
          <a:bodyPr anchor="t"/>
          <a:lstStyle/>
          <a:p>
            <a:pPr marL="0" indent="0">
              <a:buSzTx/>
              <a:buFont typeface="Wingdings 2"/>
              <a:buNone/>
              <a:defRPr sz="2000" b="1">
                <a:latin typeface="Arial"/>
                <a:ea typeface="Arial"/>
                <a:cs typeface="Arial"/>
                <a:sym typeface="Arial"/>
              </a:defRPr>
            </a:pPr>
            <a:r>
              <a:t>  </a:t>
            </a:r>
          </a:p>
          <a:p>
            <a:pPr marL="305434" indent="-305434">
              <a:defRPr sz="2000" b="1">
                <a:latin typeface="Arial"/>
                <a:ea typeface="Arial"/>
                <a:cs typeface="Arial"/>
                <a:sym typeface="Arial"/>
              </a:defRPr>
            </a:pPr>
            <a:r>
              <a:t>Problem Statement</a:t>
            </a:r>
          </a:p>
          <a:p>
            <a:pPr marL="305434" indent="-305434">
              <a:defRPr sz="2000" b="1">
                <a:latin typeface="Arial"/>
                <a:ea typeface="Arial"/>
                <a:cs typeface="Arial"/>
                <a:sym typeface="Arial"/>
              </a:defRPr>
            </a:pPr>
            <a:r>
              <a:t>Proposed System/Solution</a:t>
            </a:r>
          </a:p>
          <a:p>
            <a:pPr marL="305434" indent="-305434">
              <a:defRPr sz="2000" b="1">
                <a:latin typeface="Arial"/>
                <a:ea typeface="Arial"/>
                <a:cs typeface="Arial"/>
                <a:sym typeface="Arial"/>
              </a:defRPr>
            </a:pPr>
            <a:r>
              <a:t>System Development Approach</a:t>
            </a:r>
          </a:p>
          <a:p>
            <a:pPr marL="305434" indent="-305434">
              <a:defRPr sz="2000" b="1">
                <a:latin typeface="Arial"/>
                <a:ea typeface="Arial"/>
                <a:cs typeface="Arial"/>
                <a:sym typeface="Arial"/>
              </a:defRPr>
            </a:pPr>
            <a:r>
              <a:t>Algorithm &amp; Deployment  </a:t>
            </a:r>
          </a:p>
          <a:p>
            <a:pPr marL="305434" indent="-305434">
              <a:defRPr sz="2000" b="1">
                <a:latin typeface="Arial"/>
                <a:ea typeface="Arial"/>
                <a:cs typeface="Arial"/>
                <a:sym typeface="Arial"/>
              </a:defRPr>
            </a:pPr>
            <a:r>
              <a:t>Result</a:t>
            </a:r>
          </a:p>
          <a:p>
            <a:pPr marL="305434" indent="-305434">
              <a:defRPr sz="2000" b="1">
                <a:latin typeface="Arial"/>
                <a:ea typeface="Arial"/>
                <a:cs typeface="Arial"/>
                <a:sym typeface="Arial"/>
              </a:defRPr>
            </a:pPr>
            <a:r>
              <a:t>Conclusion</a:t>
            </a:r>
          </a:p>
          <a:p>
            <a:pPr marL="305434" indent="-305434">
              <a:defRPr sz="2000" b="1">
                <a:latin typeface="Arial"/>
                <a:ea typeface="Arial"/>
                <a:cs typeface="Arial"/>
                <a:sym typeface="Arial"/>
              </a:defRPr>
            </a:pPr>
            <a:r>
              <a:t>Future Scope</a:t>
            </a:r>
          </a:p>
          <a:p>
            <a:pPr marL="305434" indent="-305434">
              <a:defRPr sz="2000" b="1">
                <a:latin typeface="Arial"/>
                <a:ea typeface="Arial"/>
                <a:cs typeface="Arial"/>
                <a:sym typeface="Arial"/>
              </a:defRPr>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Problem Statement</a:t>
            </a:r>
          </a:p>
        </p:txBody>
      </p:sp>
      <p:sp>
        <p:nvSpPr>
          <p:cNvPr id="133" name="Content Placeholder 1"/>
          <p:cNvSpPr txBox="1">
            <a:spLocks noGrp="1"/>
          </p:cNvSpPr>
          <p:nvPr>
            <p:ph type="body" idx="1"/>
          </p:nvPr>
        </p:nvSpPr>
        <p:spPr>
          <a:xfrm>
            <a:off x="452402" y="1237631"/>
            <a:ext cx="11029617" cy="4673326"/>
          </a:xfrm>
          <a:prstGeom prst="rect">
            <a:avLst/>
          </a:prstGeom>
        </p:spPr>
        <p:txBody>
          <a:bodyPr/>
          <a:lstStyle>
            <a:lvl1pPr marL="0" indent="0">
              <a:buSzTx/>
              <a:buFont typeface="Wingdings 2"/>
              <a:buNone/>
              <a:defRPr sz="2400"/>
            </a:lvl1pPr>
          </a:lstStyle>
          <a:p>
            <a: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Proposed Solution</a:t>
            </a:r>
          </a:p>
        </p:txBody>
      </p:sp>
      <p:sp>
        <p:nvSpPr>
          <p:cNvPr id="136" name="Content Placeholder 1"/>
          <p:cNvSpPr txBox="1">
            <a:spLocks noGrp="1"/>
          </p:cNvSpPr>
          <p:nvPr>
            <p:ph type="body" idx="1"/>
          </p:nvPr>
        </p:nvSpPr>
        <p:spPr>
          <a:xfrm>
            <a:off x="441671" y="1087377"/>
            <a:ext cx="11613485" cy="5563975"/>
          </a:xfrm>
          <a:prstGeom prst="rect">
            <a:avLst/>
          </a:prstGeom>
        </p:spPr>
        <p:txBody>
          <a:bodyPr/>
          <a:lstStyle/>
          <a:p>
            <a:pPr marL="305434" indent="-305434">
              <a:defRPr sz="1200" b="1">
                <a:latin typeface="+mj-lt"/>
                <a:ea typeface="+mj-ea"/>
                <a:cs typeface="+mj-cs"/>
                <a:sym typeface="Calibri"/>
              </a:defRPr>
            </a:pPr>
            <a:endParaRPr/>
          </a:p>
          <a:p>
            <a:pPr marL="305434" indent="-305434">
              <a:defRPr sz="2000" b="1">
                <a:latin typeface="+mj-lt"/>
                <a:ea typeface="+mj-ea"/>
                <a:cs typeface="+mj-cs"/>
                <a:sym typeface="Calibri"/>
              </a:defRPr>
            </a:pPr>
            <a: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buAutoNum type="arabicPeriod"/>
              <a:defRPr sz="2000" b="1">
                <a:solidFill>
                  <a:srgbClr val="000000"/>
                </a:solidFill>
                <a:latin typeface="Söhne"/>
                <a:ea typeface="Söhne"/>
                <a:cs typeface="Söhne"/>
                <a:sym typeface="Söhne"/>
              </a:defRPr>
            </a:pPr>
            <a:r>
              <a:t>Logging Configuration</a:t>
            </a:r>
            <a:r>
              <a:rPr b="0"/>
              <a:t>: Allow users to configure logging options, such as the frequency of log file rotation and maximum log file size, to customize logging settings based on user preferences.</a:t>
            </a:r>
          </a:p>
          <a:p>
            <a:pPr>
              <a:buAutoNum type="arabicPeriod"/>
              <a:defRPr sz="2000" b="1">
                <a:solidFill>
                  <a:srgbClr val="000000"/>
                </a:solidFill>
                <a:latin typeface="Söhne"/>
                <a:ea typeface="Söhne"/>
                <a:cs typeface="Söhne"/>
                <a:sym typeface="Söhne"/>
              </a:defRPr>
            </a:pPr>
            <a:r>
              <a:t>User Interface Enhancements</a:t>
            </a:r>
            <a:r>
              <a:rPr b="0"/>
              <a:t>: Improve the user interface by adding visual indicators and status updates to inform users about the keylogger's current state and activity, enhancing usability.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4"/>
          <p:cNvSpPr txBox="1">
            <a:spLocks noGrp="1"/>
          </p:cNvSpPr>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r>
              <a:t>System  Approach</a:t>
            </a:r>
          </a:p>
        </p:txBody>
      </p:sp>
      <p:sp>
        <p:nvSpPr>
          <p:cNvPr id="139" name="Content Placeholder 1"/>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sz="1500" b="1">
                <a:solidFill>
                  <a:srgbClr val="0F0F0F"/>
                </a:solidFill>
              </a:defRPr>
            </a:pPr>
            <a:r>
              <a:t>In developing our keylogging application, we've adopted a systematic approach that integrates various tools and libraries to create a robust and user-friendly system. Here's how we've structured our approach:</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1. Integration of Tools: </a:t>
            </a:r>
            <a:r>
              <a:rPr sz="1500" u="none"/>
              <a:t>Our application seamlessly integrates the pynput and tkinter libraries to combine keylogging functionality with a user-friendly interface. This integration allows for efficient capturing of keystrokes while providing a smooth user experience.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2. Modular Design: </a:t>
            </a:r>
            <a:r>
              <a:rPr sz="1500" u="none"/>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3. User Interaction: </a:t>
            </a:r>
            <a:r>
              <a:rPr sz="1500" u="none"/>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4. Data Storage: </a:t>
            </a:r>
            <a:r>
              <a:rPr sz="1500" u="none"/>
              <a:t>Keystrokes captured by our application are stored in both text and JSON file formats. This dual storage approach provides flexibility in accessing and analyzing the recorded data, catering to different user preferences and requirements.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Algorithm &amp; Deployment</a:t>
            </a:r>
          </a:p>
        </p:txBody>
      </p:sp>
      <p:sp>
        <p:nvSpPr>
          <p:cNvPr id="142" name="Content Placeholder 1"/>
          <p:cNvSpPr txBox="1">
            <a:spLocks noGrp="1"/>
          </p:cNvSpPr>
          <p:nvPr>
            <p:ph type="body" idx="1"/>
          </p:nvPr>
        </p:nvSpPr>
        <p:spPr>
          <a:xfrm>
            <a:off x="581191" y="1302025"/>
            <a:ext cx="11029617" cy="4673325"/>
          </a:xfrm>
          <a:prstGeom prst="rect">
            <a:avLst/>
          </a:prstGeom>
        </p:spPr>
        <p:txBody>
          <a:bodyPr/>
          <a:lstStyle/>
          <a:p>
            <a:pPr marL="0" indent="0" defTabSz="452627">
              <a:lnSpc>
                <a:spcPct val="99000"/>
              </a:lnSpc>
              <a:spcBef>
                <a:spcPts val="500"/>
              </a:spcBef>
              <a:buSzTx/>
              <a:buFont typeface="Wingdings 2"/>
              <a:buNone/>
              <a:defRPr sz="1386"/>
            </a:pPr>
            <a:r>
              <a:t>Our keylogging application utilizes a simple yet effective algorithm to capture keystrokes in real-time. Here's a breakdown of how it works: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Algorithm Overview:</a:t>
            </a:r>
            <a:endParaRPr sz="1386"/>
          </a:p>
          <a:p>
            <a:pPr marL="303009" indent="-303009" defTabSz="452627">
              <a:lnSpc>
                <a:spcPct val="99000"/>
              </a:lnSpc>
              <a:spcBef>
                <a:spcPts val="500"/>
              </a:spcBef>
              <a:defRPr sz="1386"/>
            </a:pPr>
            <a:r>
              <a:t>Keyboard Monitoring: We leverage the pynput library to monitor keyboard events, capturing key presses and releases as they occur.</a:t>
            </a:r>
          </a:p>
          <a:p>
            <a:pPr marL="303009" indent="-303009" defTabSz="452627">
              <a:lnSpc>
                <a:spcPct val="99000"/>
              </a:lnSpc>
              <a:spcBef>
                <a:spcPts val="500"/>
              </a:spcBef>
              <a:defRPr sz="1386"/>
            </a:pPr>
            <a:r>
              <a:t>Event Handling: Upon detecting a key press or release event, the corresponding callback functions (on_press and on_release) are triggered to handle the event.</a:t>
            </a:r>
          </a:p>
          <a:p>
            <a:pPr marL="303009" indent="-303009" defTabSz="452627">
              <a:lnSpc>
                <a:spcPct val="99000"/>
              </a:lnSpc>
              <a:spcBef>
                <a:spcPts val="500"/>
              </a:spcBef>
              <a:defRPr sz="1386"/>
            </a:pPr>
            <a:r>
              <a:t>Data Logging: Keystroke data is logged in two formats: a text file (key_log.txt) and a JSON file (key_log.json). This allows for easy storage and retrieval of captured keystrokes.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Deployment:</a:t>
            </a:r>
          </a:p>
          <a:p>
            <a:pPr marL="303009" indent="-303009" defTabSz="452627">
              <a:lnSpc>
                <a:spcPct val="99000"/>
              </a:lnSpc>
              <a:spcBef>
                <a:spcPts val="500"/>
              </a:spcBef>
              <a:defRPr sz="1386"/>
            </a:pPr>
            <a:r>
              <a:t>Our application is deployed using the tkinter library to provide a user-friendly interface for starting and stopping the keylogging process.</a:t>
            </a:r>
          </a:p>
          <a:p>
            <a:pPr marL="303009" indent="-303009" defTabSz="452627">
              <a:lnSpc>
                <a:spcPct val="99000"/>
              </a:lnSpc>
              <a:spcBef>
                <a:spcPts val="500"/>
              </a:spcBef>
              <a:defRPr sz="1386"/>
            </a:pPr>
            <a:r>
              <a:t>Users simply need to click the "Start" button to initiate the keylogging functionality, with the option to stop it at any time by clicking the "Stop" button.</a:t>
            </a:r>
          </a:p>
          <a:p>
            <a:pPr marL="303009" indent="-303009" defTabSz="452627">
              <a:lnSpc>
                <a:spcPct val="99000"/>
              </a:lnSpc>
              <a:spcBef>
                <a:spcPts val="500"/>
              </a:spcBef>
              <a:defRPr sz="1386"/>
            </a:pPr>
            <a:r>
              <a:t>The generated log files (key_log.txt and key_log.json) are saved locally on the user's machine, ensuring ease of access and privacy of captured data.</a:t>
            </a:r>
          </a:p>
          <a:p>
            <a:pPr marL="0" indent="0" defTabSz="452627">
              <a:lnSpc>
                <a:spcPct val="99000"/>
              </a:lnSpc>
              <a:spcBef>
                <a:spcPts val="500"/>
              </a:spcBef>
              <a:buSzTx/>
              <a:buFont typeface="Wingdings 2"/>
              <a:buNone/>
              <a:defRPr sz="1386"/>
            </a:pPr>
            <a:r>
              <a:t>By combining a robust algorithm with a user-friendly deployment approach, our keylogging application offers a seamless experience for capturing and logging keystrokes</a:t>
            </a:r>
            <a:r>
              <a:rPr sz="1188"/>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Result</a:t>
            </a:r>
          </a:p>
        </p:txBody>
      </p:sp>
      <p:sp>
        <p:nvSpPr>
          <p:cNvPr id="145" name="Content Placeholder 1"/>
          <p:cNvSpPr txBox="1">
            <a:spLocks noGrp="1"/>
          </p:cNvSpPr>
          <p:nvPr>
            <p:ph type="body" sz="quarter" idx="1"/>
          </p:nvPr>
        </p:nvSpPr>
        <p:spPr>
          <a:xfrm>
            <a:off x="581191" y="1302025"/>
            <a:ext cx="11029617" cy="1111566"/>
          </a:xfrm>
          <a:prstGeom prst="rect">
            <a:avLst/>
          </a:prstGeom>
        </p:spPr>
        <p:txBody>
          <a:bodyPr/>
          <a:lstStyle>
            <a:lvl1pPr marL="0" indent="0">
              <a:buSzTx/>
              <a:buFont typeface="Wingdings 2"/>
              <a:buNone/>
              <a:defRPr sz="2400">
                <a:solidFill>
                  <a:srgbClr val="0F0F0F"/>
                </a:solidFill>
              </a:defRPr>
            </a:lvl1pPr>
          </a:lstStyle>
          <a:p>
            <a:r>
              <a:t>The KeyLogger works flawlessly being able to register the keystrokes once the user starts the program from the GUI.</a:t>
            </a:r>
          </a:p>
        </p:txBody>
      </p:sp>
      <p:pic>
        <p:nvPicPr>
          <p:cNvPr id="146" name="Picture 3" descr="Picture 3"/>
          <p:cNvPicPr>
            <a:picLocks noChangeAspect="1"/>
          </p:cNvPicPr>
          <p:nvPr/>
        </p:nvPicPr>
        <p:blipFill>
          <a:blip r:embed="rId2"/>
          <a:stretch>
            <a:fillRect/>
          </a:stretch>
        </p:blipFill>
        <p:spPr>
          <a:xfrm>
            <a:off x="2406882" y="2697778"/>
            <a:ext cx="3087724" cy="3258249"/>
          </a:xfrm>
          <a:prstGeom prst="rect">
            <a:avLst/>
          </a:prstGeom>
          <a:ln w="12700">
            <a:miter lim="400000"/>
          </a:ln>
        </p:spPr>
      </p:pic>
      <p:pic>
        <p:nvPicPr>
          <p:cNvPr id="147" name="Picture 6" descr="Picture 6"/>
          <p:cNvPicPr>
            <a:picLocks noChangeAspect="1"/>
          </p:cNvPicPr>
          <p:nvPr/>
        </p:nvPicPr>
        <p:blipFill>
          <a:blip r:embed="rId3"/>
          <a:stretch>
            <a:fillRect/>
          </a:stretch>
        </p:blipFill>
        <p:spPr>
          <a:xfrm>
            <a:off x="6838673" y="2697779"/>
            <a:ext cx="2997113" cy="325824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Conclusion</a:t>
            </a:r>
          </a:p>
        </p:txBody>
      </p:sp>
      <p:sp>
        <p:nvSpPr>
          <p:cNvPr id="150" name="Content Placeholder 1"/>
          <p:cNvSpPr txBox="1">
            <a:spLocks noGrp="1"/>
          </p:cNvSpPr>
          <p:nvPr>
            <p:ph type="body" idx="1"/>
          </p:nvPr>
        </p:nvSpPr>
        <p:spPr>
          <a:xfrm>
            <a:off x="581191" y="1302025"/>
            <a:ext cx="11029617" cy="4673325"/>
          </a:xfrm>
          <a:prstGeom prst="rect">
            <a:avLst/>
          </a:prstGeom>
        </p:spPr>
        <p:txBody>
          <a:bodyPr/>
          <a:lstStyle>
            <a:lvl1pPr marL="305434" indent="-305434">
              <a:defRPr sz="2000">
                <a:solidFill>
                  <a:srgbClr val="0F0F0F"/>
                </a:solidFill>
              </a:defRPr>
            </a:lvl1pPr>
          </a:lstStyle>
          <a:p>
            <a: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2"/>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a:pPr>
            <a:r>
              <a:t>Here's a glimpse into the future scope of the project:</a:t>
            </a:r>
            <a:endParaRPr sz="1400"/>
          </a:p>
          <a:p>
            <a:pPr marL="0" indent="0">
              <a:lnSpc>
                <a:spcPct val="88000"/>
              </a:lnSpc>
              <a:buSzTx/>
              <a:buFont typeface="Wingdings 2"/>
              <a:buNone/>
              <a:defRPr sz="2000" b="1"/>
            </a:pPr>
            <a:endParaRPr sz="1400"/>
          </a:p>
          <a:p>
            <a:pPr marL="457200" indent="-457200">
              <a:lnSpc>
                <a:spcPct val="88000"/>
              </a:lnSpc>
              <a:buAutoNum type="arabicPeriod"/>
              <a:defRPr b="1"/>
            </a:pPr>
            <a:r>
              <a:t>Enhanced User Interface: Integrate advanced features into the GUI for better user interaction and customization options.</a:t>
            </a:r>
            <a:endParaRPr sz="1400"/>
          </a:p>
          <a:p>
            <a:pPr marL="457200" indent="-457200">
              <a:lnSpc>
                <a:spcPct val="88000"/>
              </a:lnSpc>
              <a:buAutoNum type="arabicPeriod"/>
              <a:defRPr b="1"/>
            </a:pPr>
            <a:r>
              <a:t>Data Analysis Tools: Develop tools to analyze the captured keystroke data, such as frequency analysis, pattern recognition, and anomaly detection.</a:t>
            </a:r>
            <a:endParaRPr sz="1400"/>
          </a:p>
          <a:p>
            <a:pPr marL="457200" indent="-457200">
              <a:lnSpc>
                <a:spcPct val="88000"/>
              </a:lnSpc>
              <a:buAutoNum type="arabicPeriod"/>
              <a:defRPr b="1"/>
            </a:pPr>
            <a:r>
              <a:t>Remote Monitoring: Implement remote monitoring capabilities to enable users to access and manage keylogging activities from any location.</a:t>
            </a:r>
            <a:endParaRPr sz="1400"/>
          </a:p>
          <a:p>
            <a:pPr marL="457200" indent="-457200">
              <a:lnSpc>
                <a:spcPct val="88000"/>
              </a:lnSpc>
              <a:buAutoNum type="arabicPeriod"/>
              <a:defRPr b="1"/>
            </a:pPr>
            <a:r>
              <a:t>Security Measures: Introduce encryption and authentication mechanisms to enhance data security and protect user privacy.</a:t>
            </a:r>
            <a:endParaRPr sz="1400"/>
          </a:p>
          <a:p>
            <a:pPr marL="457200" indent="-457200">
              <a:lnSpc>
                <a:spcPct val="88000"/>
              </a:lnSpc>
              <a:buAutoNum type="arabicPeriod"/>
              <a:defRPr b="1"/>
            </a:pPr>
            <a:r>
              <a:t>Cross-Platform Compatibility: Ensure compatibility with multiple operating systems and devices to cater to a wider user base.</a:t>
            </a:r>
            <a:endParaRPr sz="1400"/>
          </a:p>
          <a:p>
            <a:pPr marL="0" indent="0">
              <a:lnSpc>
                <a:spcPct val="88000"/>
              </a:lnSpc>
              <a:buSzTx/>
              <a:buFont typeface="Wingdings 2"/>
              <a:buNone/>
              <a:defRPr sz="2000" b="1"/>
            </a:pPr>
            <a:endParaRPr sz="1400"/>
          </a:p>
          <a:p>
            <a:pPr marL="0" indent="0">
              <a:lnSpc>
                <a:spcPct val="88000"/>
              </a:lnSpc>
              <a:buSzTx/>
              <a:buFont typeface="Wingdings 2"/>
              <a:buNone/>
              <a:defRPr b="1"/>
            </a:pPr>
            <a:r>
              <a:t>With these future enhancements, the project can evolve into a more versatile and robust tool for keystroke monitoring and analysis.</a:t>
            </a:r>
          </a:p>
        </p:txBody>
      </p:sp>
      <p:sp>
        <p:nvSpPr>
          <p:cNvPr id="153" name="Title 4"/>
          <p:cNvSpPr txBox="1"/>
          <p:nvPr/>
        </p:nvSpPr>
        <p:spPr>
          <a:xfrm>
            <a:off x="581390" y="844658"/>
            <a:ext cx="10938176" cy="530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34340">
              <a:lnSpc>
                <a:spcPct val="80000"/>
              </a:lnSpc>
              <a:defRPr sz="3135" b="1" cap="all">
                <a:solidFill>
                  <a:schemeClr val="accent1"/>
                </a:solidFill>
                <a:latin typeface="Arial"/>
                <a:ea typeface="Arial"/>
                <a:cs typeface="Arial"/>
                <a:sym typeface="Arial"/>
              </a:defRPr>
            </a:lvl1pPr>
          </a:lstStyle>
          <a:p>
            <a:r>
              <a:t>Future scope</a:t>
            </a:r>
          </a:p>
        </p:txBody>
      </p:sp>
    </p:spTree>
  </p:cSld>
  <p:clrMapOvr>
    <a:masterClrMapping/>
  </p:clrMapOvr>
  <p:transition spd="med"/>
</p:sld>
</file>

<file path=ppt/theme/theme1.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936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THANIYARASU J</cp:lastModifiedBy>
  <cp:revision>1</cp:revision>
  <dcterms:modified xsi:type="dcterms:W3CDTF">2024-04-17T09:32:56Z</dcterms:modified>
</cp:coreProperties>
</file>