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A44B-4C0E-D854-B65A-109901138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55330E-9446-EA63-1066-6D7F43F6D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A6B328-1448-999F-3940-EE1BB110FDDB}"/>
              </a:ext>
            </a:extLst>
          </p:cNvPr>
          <p:cNvSpPr>
            <a:spLocks noGrp="1"/>
          </p:cNvSpPr>
          <p:nvPr>
            <p:ph type="dt" sz="half" idx="10"/>
          </p:nvPr>
        </p:nvSpPr>
        <p:spPr/>
        <p:txBody>
          <a:bodyPr/>
          <a:lstStyle/>
          <a:p>
            <a:fld id="{2CD302EB-6ACB-4BF9-8FB4-B7C2F6D7383C}" type="datetimeFigureOut">
              <a:rPr lang="en-US" smtClean="0"/>
              <a:t>7/31/2023</a:t>
            </a:fld>
            <a:endParaRPr lang="en-US"/>
          </a:p>
        </p:txBody>
      </p:sp>
      <p:sp>
        <p:nvSpPr>
          <p:cNvPr id="5" name="Footer Placeholder 4">
            <a:extLst>
              <a:ext uri="{FF2B5EF4-FFF2-40B4-BE49-F238E27FC236}">
                <a16:creationId xmlns:a16="http://schemas.microsoft.com/office/drawing/2014/main" id="{AA6D46EF-B22D-3F5D-DEB8-CC78EF0C0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F4CD6-491D-EC01-AE5B-D5626A39CA6A}"/>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58858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B321-04EA-AAC8-3AFA-0930F1981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3CC56-211C-6AE9-57FA-ED7712B66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AE2D1-1EE6-B306-B9BE-44DBF9F1E456}"/>
              </a:ext>
            </a:extLst>
          </p:cNvPr>
          <p:cNvSpPr>
            <a:spLocks noGrp="1"/>
          </p:cNvSpPr>
          <p:nvPr>
            <p:ph type="dt" sz="half" idx="10"/>
          </p:nvPr>
        </p:nvSpPr>
        <p:spPr/>
        <p:txBody>
          <a:bodyPr/>
          <a:lstStyle/>
          <a:p>
            <a:fld id="{2CD302EB-6ACB-4BF9-8FB4-B7C2F6D7383C}" type="datetimeFigureOut">
              <a:rPr lang="en-US" smtClean="0"/>
              <a:t>7/31/2023</a:t>
            </a:fld>
            <a:endParaRPr lang="en-US"/>
          </a:p>
        </p:txBody>
      </p:sp>
      <p:sp>
        <p:nvSpPr>
          <p:cNvPr id="5" name="Footer Placeholder 4">
            <a:extLst>
              <a:ext uri="{FF2B5EF4-FFF2-40B4-BE49-F238E27FC236}">
                <a16:creationId xmlns:a16="http://schemas.microsoft.com/office/drawing/2014/main" id="{D3C790B2-2A07-E2AE-0EB9-D5AACD5E0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A7384-5D01-C027-F5ED-30223C8CBEFF}"/>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42617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5221A8-FCF4-EC89-7C09-B47436E73A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09502-7630-CB14-D68D-774010FC68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43E8-B9DC-8290-4170-AC073EE8734C}"/>
              </a:ext>
            </a:extLst>
          </p:cNvPr>
          <p:cNvSpPr>
            <a:spLocks noGrp="1"/>
          </p:cNvSpPr>
          <p:nvPr>
            <p:ph type="dt" sz="half" idx="10"/>
          </p:nvPr>
        </p:nvSpPr>
        <p:spPr/>
        <p:txBody>
          <a:bodyPr/>
          <a:lstStyle/>
          <a:p>
            <a:fld id="{2CD302EB-6ACB-4BF9-8FB4-B7C2F6D7383C}" type="datetimeFigureOut">
              <a:rPr lang="en-US" smtClean="0"/>
              <a:t>7/31/2023</a:t>
            </a:fld>
            <a:endParaRPr lang="en-US"/>
          </a:p>
        </p:txBody>
      </p:sp>
      <p:sp>
        <p:nvSpPr>
          <p:cNvPr id="5" name="Footer Placeholder 4">
            <a:extLst>
              <a:ext uri="{FF2B5EF4-FFF2-40B4-BE49-F238E27FC236}">
                <a16:creationId xmlns:a16="http://schemas.microsoft.com/office/drawing/2014/main" id="{9B0CF46B-D5A1-DC60-6891-78EC0D480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3566E-A2E4-E39B-F391-5979353AE8AB}"/>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178709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1FB9-C25E-87FB-4F3C-A57E0FDBBA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26195-A65E-2AB6-957C-FCEAE3A0E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7BABF-44CE-81E6-F560-1B826EC1C1F0}"/>
              </a:ext>
            </a:extLst>
          </p:cNvPr>
          <p:cNvSpPr>
            <a:spLocks noGrp="1"/>
          </p:cNvSpPr>
          <p:nvPr>
            <p:ph type="dt" sz="half" idx="10"/>
          </p:nvPr>
        </p:nvSpPr>
        <p:spPr/>
        <p:txBody>
          <a:bodyPr/>
          <a:lstStyle/>
          <a:p>
            <a:fld id="{2CD302EB-6ACB-4BF9-8FB4-B7C2F6D7383C}" type="datetimeFigureOut">
              <a:rPr lang="en-US" smtClean="0"/>
              <a:t>7/31/2023</a:t>
            </a:fld>
            <a:endParaRPr lang="en-US"/>
          </a:p>
        </p:txBody>
      </p:sp>
      <p:sp>
        <p:nvSpPr>
          <p:cNvPr id="5" name="Footer Placeholder 4">
            <a:extLst>
              <a:ext uri="{FF2B5EF4-FFF2-40B4-BE49-F238E27FC236}">
                <a16:creationId xmlns:a16="http://schemas.microsoft.com/office/drawing/2014/main" id="{2C0150F6-7623-D4B9-703C-817FE7610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B40B4-B3A5-5254-A136-51FDBB1363C0}"/>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1565234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3621-EED9-8431-70DE-40182E733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4387B-5E06-A859-7C11-D74314B5E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9A7B60-6D2B-2EEB-B779-91447D145691}"/>
              </a:ext>
            </a:extLst>
          </p:cNvPr>
          <p:cNvSpPr>
            <a:spLocks noGrp="1"/>
          </p:cNvSpPr>
          <p:nvPr>
            <p:ph type="dt" sz="half" idx="10"/>
          </p:nvPr>
        </p:nvSpPr>
        <p:spPr/>
        <p:txBody>
          <a:bodyPr/>
          <a:lstStyle/>
          <a:p>
            <a:fld id="{2CD302EB-6ACB-4BF9-8FB4-B7C2F6D7383C}" type="datetimeFigureOut">
              <a:rPr lang="en-US" smtClean="0"/>
              <a:t>7/31/2023</a:t>
            </a:fld>
            <a:endParaRPr lang="en-US"/>
          </a:p>
        </p:txBody>
      </p:sp>
      <p:sp>
        <p:nvSpPr>
          <p:cNvPr id="5" name="Footer Placeholder 4">
            <a:extLst>
              <a:ext uri="{FF2B5EF4-FFF2-40B4-BE49-F238E27FC236}">
                <a16:creationId xmlns:a16="http://schemas.microsoft.com/office/drawing/2014/main" id="{C8405B52-5E58-B134-5DDE-24E019DA7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AFAD5-53BC-0A74-348A-3BD797092DE0}"/>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31131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43F9-D735-ACA8-94D1-92204DECF7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109C45-1F80-1DA3-5A31-CA43E0C883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DAE57D-80A2-2338-B0EE-CBABA2F7C5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68333-A287-88D4-F411-26BD50DE0103}"/>
              </a:ext>
            </a:extLst>
          </p:cNvPr>
          <p:cNvSpPr>
            <a:spLocks noGrp="1"/>
          </p:cNvSpPr>
          <p:nvPr>
            <p:ph type="dt" sz="half" idx="10"/>
          </p:nvPr>
        </p:nvSpPr>
        <p:spPr/>
        <p:txBody>
          <a:bodyPr/>
          <a:lstStyle/>
          <a:p>
            <a:fld id="{2CD302EB-6ACB-4BF9-8FB4-B7C2F6D7383C}" type="datetimeFigureOut">
              <a:rPr lang="en-US" smtClean="0"/>
              <a:t>7/31/2023</a:t>
            </a:fld>
            <a:endParaRPr lang="en-US"/>
          </a:p>
        </p:txBody>
      </p:sp>
      <p:sp>
        <p:nvSpPr>
          <p:cNvPr id="6" name="Footer Placeholder 5">
            <a:extLst>
              <a:ext uri="{FF2B5EF4-FFF2-40B4-BE49-F238E27FC236}">
                <a16:creationId xmlns:a16="http://schemas.microsoft.com/office/drawing/2014/main" id="{8F371ACE-154A-A5B9-E0E0-BC3D09A07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07325-CA42-BE42-7DC8-E0401DFAD63F}"/>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341058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B97D-8AA1-E585-1BCB-62BE4E5FE5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0564A9-98EC-8A66-1113-69B28AAA5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D4BE6-43F0-7A6C-266D-41D7949CEF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81818-F0B6-0691-98F0-3644877140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E2F95-DB42-8042-5DD3-07E95085CA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D72ECD-C0B9-A40A-449B-765542EA53BA}"/>
              </a:ext>
            </a:extLst>
          </p:cNvPr>
          <p:cNvSpPr>
            <a:spLocks noGrp="1"/>
          </p:cNvSpPr>
          <p:nvPr>
            <p:ph type="dt" sz="half" idx="10"/>
          </p:nvPr>
        </p:nvSpPr>
        <p:spPr/>
        <p:txBody>
          <a:bodyPr/>
          <a:lstStyle/>
          <a:p>
            <a:fld id="{2CD302EB-6ACB-4BF9-8FB4-B7C2F6D7383C}" type="datetimeFigureOut">
              <a:rPr lang="en-US" smtClean="0"/>
              <a:t>7/31/2023</a:t>
            </a:fld>
            <a:endParaRPr lang="en-US"/>
          </a:p>
        </p:txBody>
      </p:sp>
      <p:sp>
        <p:nvSpPr>
          <p:cNvPr id="8" name="Footer Placeholder 7">
            <a:extLst>
              <a:ext uri="{FF2B5EF4-FFF2-40B4-BE49-F238E27FC236}">
                <a16:creationId xmlns:a16="http://schemas.microsoft.com/office/drawing/2014/main" id="{3121CC98-A299-F284-C32D-27B8A852CA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B36675-4833-8BE4-47DC-3A3CD4D36E79}"/>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256106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CA79-A068-4326-97CD-0BE11FFA35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5F4F52-8A56-8BFE-AC12-A9563B28D22F}"/>
              </a:ext>
            </a:extLst>
          </p:cNvPr>
          <p:cNvSpPr>
            <a:spLocks noGrp="1"/>
          </p:cNvSpPr>
          <p:nvPr>
            <p:ph type="dt" sz="half" idx="10"/>
          </p:nvPr>
        </p:nvSpPr>
        <p:spPr/>
        <p:txBody>
          <a:bodyPr/>
          <a:lstStyle/>
          <a:p>
            <a:fld id="{2CD302EB-6ACB-4BF9-8FB4-B7C2F6D7383C}" type="datetimeFigureOut">
              <a:rPr lang="en-US" smtClean="0"/>
              <a:t>7/31/2023</a:t>
            </a:fld>
            <a:endParaRPr lang="en-US"/>
          </a:p>
        </p:txBody>
      </p:sp>
      <p:sp>
        <p:nvSpPr>
          <p:cNvPr id="4" name="Footer Placeholder 3">
            <a:extLst>
              <a:ext uri="{FF2B5EF4-FFF2-40B4-BE49-F238E27FC236}">
                <a16:creationId xmlns:a16="http://schemas.microsoft.com/office/drawing/2014/main" id="{A6D0371A-4360-570A-5D88-5AD0EF9419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01E8AF-B608-DCB0-EBBA-44A4178525AE}"/>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105980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B6232-8287-5D15-0E3C-2A70C58B5889}"/>
              </a:ext>
            </a:extLst>
          </p:cNvPr>
          <p:cNvSpPr>
            <a:spLocks noGrp="1"/>
          </p:cNvSpPr>
          <p:nvPr>
            <p:ph type="dt" sz="half" idx="10"/>
          </p:nvPr>
        </p:nvSpPr>
        <p:spPr/>
        <p:txBody>
          <a:bodyPr/>
          <a:lstStyle/>
          <a:p>
            <a:fld id="{2CD302EB-6ACB-4BF9-8FB4-B7C2F6D7383C}" type="datetimeFigureOut">
              <a:rPr lang="en-US" smtClean="0"/>
              <a:t>7/31/2023</a:t>
            </a:fld>
            <a:endParaRPr lang="en-US"/>
          </a:p>
        </p:txBody>
      </p:sp>
      <p:sp>
        <p:nvSpPr>
          <p:cNvPr id="3" name="Footer Placeholder 2">
            <a:extLst>
              <a:ext uri="{FF2B5EF4-FFF2-40B4-BE49-F238E27FC236}">
                <a16:creationId xmlns:a16="http://schemas.microsoft.com/office/drawing/2014/main" id="{0025B0A7-B1CC-FE05-B305-DA71F53CA5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E4F4C2-5D30-305B-7BAF-5243BB19DD8A}"/>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2203857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1643-C33D-F84C-8AF0-A4564F512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21F21E-6E23-5C78-5C59-11C36A685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3B6FD-6AB5-B406-98BE-AA1044882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954E6-833B-5FC7-695B-7EB167E22306}"/>
              </a:ext>
            </a:extLst>
          </p:cNvPr>
          <p:cNvSpPr>
            <a:spLocks noGrp="1"/>
          </p:cNvSpPr>
          <p:nvPr>
            <p:ph type="dt" sz="half" idx="10"/>
          </p:nvPr>
        </p:nvSpPr>
        <p:spPr/>
        <p:txBody>
          <a:bodyPr/>
          <a:lstStyle/>
          <a:p>
            <a:fld id="{2CD302EB-6ACB-4BF9-8FB4-B7C2F6D7383C}" type="datetimeFigureOut">
              <a:rPr lang="en-US" smtClean="0"/>
              <a:t>7/31/2023</a:t>
            </a:fld>
            <a:endParaRPr lang="en-US"/>
          </a:p>
        </p:txBody>
      </p:sp>
      <p:sp>
        <p:nvSpPr>
          <p:cNvPr id="6" name="Footer Placeholder 5">
            <a:extLst>
              <a:ext uri="{FF2B5EF4-FFF2-40B4-BE49-F238E27FC236}">
                <a16:creationId xmlns:a16="http://schemas.microsoft.com/office/drawing/2014/main" id="{2C014CE7-37F0-6222-83F3-7FC1480EE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7C2A2-69E6-4DB8-EDFC-F98FE1D15C7D}"/>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45260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D911-FD86-DC7F-737D-A9AC1D9B6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ACCEA7-26B0-B3AD-34E6-6228E91510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9F592-55A2-0B9F-571C-C755DEB51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C5E73-9537-E86D-467D-E810C324B857}"/>
              </a:ext>
            </a:extLst>
          </p:cNvPr>
          <p:cNvSpPr>
            <a:spLocks noGrp="1"/>
          </p:cNvSpPr>
          <p:nvPr>
            <p:ph type="dt" sz="half" idx="10"/>
          </p:nvPr>
        </p:nvSpPr>
        <p:spPr/>
        <p:txBody>
          <a:bodyPr/>
          <a:lstStyle/>
          <a:p>
            <a:fld id="{2CD302EB-6ACB-4BF9-8FB4-B7C2F6D7383C}" type="datetimeFigureOut">
              <a:rPr lang="en-US" smtClean="0"/>
              <a:t>7/31/2023</a:t>
            </a:fld>
            <a:endParaRPr lang="en-US"/>
          </a:p>
        </p:txBody>
      </p:sp>
      <p:sp>
        <p:nvSpPr>
          <p:cNvPr id="6" name="Footer Placeholder 5">
            <a:extLst>
              <a:ext uri="{FF2B5EF4-FFF2-40B4-BE49-F238E27FC236}">
                <a16:creationId xmlns:a16="http://schemas.microsoft.com/office/drawing/2014/main" id="{B1310502-FB98-23FB-C9CB-83AE7715A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A637A-5F21-E9CE-81F2-62128B3A858E}"/>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422438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65662E-4222-5057-1385-3B976F9C2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6FCE96-9162-06A3-B3BD-4C1A561E4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713C3-C6B6-F341-75EA-3693E32D0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02EB-6ACB-4BF9-8FB4-B7C2F6D7383C}" type="datetimeFigureOut">
              <a:rPr lang="en-US" smtClean="0"/>
              <a:t>7/31/2023</a:t>
            </a:fld>
            <a:endParaRPr lang="en-US"/>
          </a:p>
        </p:txBody>
      </p:sp>
      <p:sp>
        <p:nvSpPr>
          <p:cNvPr id="5" name="Footer Placeholder 4">
            <a:extLst>
              <a:ext uri="{FF2B5EF4-FFF2-40B4-BE49-F238E27FC236}">
                <a16:creationId xmlns:a16="http://schemas.microsoft.com/office/drawing/2014/main" id="{274203A3-5E9A-C9C6-B232-AA801893F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0EB855-4759-5C32-5145-FD21E6AAA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13ABB-2DFF-424D-9148-3A733701B2D1}" type="slidenum">
              <a:rPr lang="en-US" smtClean="0"/>
              <a:t>‹#›</a:t>
            </a:fld>
            <a:endParaRPr lang="en-US"/>
          </a:p>
        </p:txBody>
      </p:sp>
    </p:spTree>
    <p:extLst>
      <p:ext uri="{BB962C8B-B14F-4D97-AF65-F5344CB8AC3E}">
        <p14:creationId xmlns:p14="http://schemas.microsoft.com/office/powerpoint/2010/main" val="3364612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78F044-E3B5-11EA-1369-131BA7005A05}"/>
              </a:ext>
            </a:extLst>
          </p:cNvPr>
          <p:cNvSpPr>
            <a:spLocks noGrp="1"/>
          </p:cNvSpPr>
          <p:nvPr>
            <p:ph type="title"/>
          </p:nvPr>
        </p:nvSpPr>
        <p:spPr>
          <a:xfrm>
            <a:off x="1343608" y="1750881"/>
            <a:ext cx="9357865" cy="1972033"/>
          </a:xfrm>
        </p:spPr>
        <p:txBody>
          <a:bodyPr>
            <a:noAutofit/>
          </a:bodyPr>
          <a:lstStyle/>
          <a:p>
            <a:pPr algn="ctr"/>
            <a:r>
              <a:rPr lang="en-US" sz="5400"/>
              <a:t>Autonomous </a:t>
            </a:r>
            <a:r>
              <a:rPr lang="en-US" sz="5400" dirty="0"/>
              <a:t>Indoor Gardening</a:t>
            </a:r>
          </a:p>
        </p:txBody>
      </p:sp>
      <p:sp>
        <p:nvSpPr>
          <p:cNvPr id="3" name="Content Placeholder 2">
            <a:extLst>
              <a:ext uri="{FF2B5EF4-FFF2-40B4-BE49-F238E27FC236}">
                <a16:creationId xmlns:a16="http://schemas.microsoft.com/office/drawing/2014/main" id="{CD04FC56-BD4F-A943-E73F-CB08A784D482}"/>
              </a:ext>
            </a:extLst>
          </p:cNvPr>
          <p:cNvSpPr>
            <a:spLocks noGrp="1"/>
          </p:cNvSpPr>
          <p:nvPr>
            <p:ph sz="half" idx="2"/>
          </p:nvPr>
        </p:nvSpPr>
        <p:spPr>
          <a:xfrm>
            <a:off x="1343608" y="3909527"/>
            <a:ext cx="9466914" cy="1491868"/>
          </a:xfrm>
        </p:spPr>
        <p:txBody>
          <a:bodyPr>
            <a:noAutofit/>
          </a:bodyPr>
          <a:lstStyle/>
          <a:p>
            <a:pPr marL="0" indent="0" algn="r">
              <a:buNone/>
            </a:pPr>
            <a:endParaRPr lang="en-US" sz="1400" dirty="0"/>
          </a:p>
          <a:p>
            <a:pPr marL="0" indent="0" algn="r">
              <a:buNone/>
            </a:pPr>
            <a:r>
              <a:rPr lang="en-US" sz="1400" dirty="0"/>
              <a:t>Thanushanth K</a:t>
            </a:r>
          </a:p>
          <a:p>
            <a:pPr marL="0" indent="0" algn="r">
              <a:buNone/>
            </a:pPr>
            <a:r>
              <a:rPr lang="en-US" sz="1400" dirty="0"/>
              <a:t>200636H</a:t>
            </a:r>
          </a:p>
          <a:p>
            <a:endParaRPr lang="en-US" sz="1600" dirty="0"/>
          </a:p>
        </p:txBody>
      </p:sp>
    </p:spTree>
    <p:extLst>
      <p:ext uri="{BB962C8B-B14F-4D97-AF65-F5344CB8AC3E}">
        <p14:creationId xmlns:p14="http://schemas.microsoft.com/office/powerpoint/2010/main" val="189257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78F044-E3B5-11EA-1369-131BA7005A05}"/>
              </a:ext>
            </a:extLst>
          </p:cNvPr>
          <p:cNvSpPr>
            <a:spLocks noGrp="1"/>
          </p:cNvSpPr>
          <p:nvPr>
            <p:ph type="title"/>
          </p:nvPr>
        </p:nvSpPr>
        <p:spPr>
          <a:xfrm>
            <a:off x="1452657" y="1163052"/>
            <a:ext cx="9357865" cy="1041901"/>
          </a:xfrm>
        </p:spPr>
        <p:txBody>
          <a:bodyPr>
            <a:normAutofit/>
          </a:bodyPr>
          <a:lstStyle/>
          <a:p>
            <a:r>
              <a:rPr lang="en-US" sz="4000" dirty="0"/>
              <a:t>Problem</a:t>
            </a:r>
          </a:p>
        </p:txBody>
      </p:sp>
      <p:sp>
        <p:nvSpPr>
          <p:cNvPr id="3" name="Content Placeholder 2">
            <a:extLst>
              <a:ext uri="{FF2B5EF4-FFF2-40B4-BE49-F238E27FC236}">
                <a16:creationId xmlns:a16="http://schemas.microsoft.com/office/drawing/2014/main" id="{CD04FC56-BD4F-A943-E73F-CB08A784D482}"/>
              </a:ext>
            </a:extLst>
          </p:cNvPr>
          <p:cNvSpPr>
            <a:spLocks noGrp="1"/>
          </p:cNvSpPr>
          <p:nvPr>
            <p:ph sz="half" idx="2"/>
          </p:nvPr>
        </p:nvSpPr>
        <p:spPr>
          <a:xfrm>
            <a:off x="5038726" y="2216817"/>
            <a:ext cx="5771796" cy="3184578"/>
          </a:xfrm>
        </p:spPr>
        <p:txBody>
          <a:bodyPr>
            <a:noAutofit/>
          </a:bodyPr>
          <a:lstStyle/>
          <a:p>
            <a:r>
              <a:rPr lang="en-US" sz="1600" b="0" i="0" dirty="0">
                <a:effectLst/>
                <a:latin typeface="Söhne"/>
              </a:rPr>
              <a:t>The problem addressed by the Autonomous Indoor Gardening System lies in the challenges faced by indoor plant enthusiasts in providing consistent and optimal care to their plants. </a:t>
            </a:r>
          </a:p>
          <a:p>
            <a:r>
              <a:rPr lang="en-US" sz="1600" b="0" i="0" dirty="0">
                <a:effectLst/>
                <a:latin typeface="Söhne"/>
              </a:rPr>
              <a:t>Many people struggle to maintain a green and healthy indoor garden due to busy schedules, lack of gardening expertise, or difficulties in keeping track of the ever-changing needs of different plant species.</a:t>
            </a:r>
          </a:p>
          <a:p>
            <a:r>
              <a:rPr lang="en-US" sz="1600" b="0" i="0" dirty="0">
                <a:effectLst/>
                <a:latin typeface="Söhne"/>
              </a:rPr>
              <a:t>Manual watering and adjusting environmental conditions can be time-consuming and prone to human error, leading to either overwatering or underwatering, inadequate light exposure, and improper temperature and humidity levels. These issues often result in stressed and withering plants, leaving users frustrated and discouraged.</a:t>
            </a:r>
            <a:endParaRPr lang="en-US" sz="1600" dirty="0"/>
          </a:p>
        </p:txBody>
      </p:sp>
      <p:pic>
        <p:nvPicPr>
          <p:cNvPr id="1026" name="Picture 2" descr="Watering Plants: How Much Should You Water, and How Often? - Bob Vila">
            <a:extLst>
              <a:ext uri="{FF2B5EF4-FFF2-40B4-BE49-F238E27FC236}">
                <a16:creationId xmlns:a16="http://schemas.microsoft.com/office/drawing/2014/main" id="{E671A168-C980-6B76-9C5F-10E5097F594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97969" y="2216817"/>
            <a:ext cx="3583421" cy="301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57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78F044-E3B5-11EA-1369-131BA7005A05}"/>
              </a:ext>
            </a:extLst>
          </p:cNvPr>
          <p:cNvSpPr>
            <a:spLocks noGrp="1"/>
          </p:cNvSpPr>
          <p:nvPr>
            <p:ph type="title"/>
          </p:nvPr>
        </p:nvSpPr>
        <p:spPr>
          <a:xfrm>
            <a:off x="1452657" y="1163052"/>
            <a:ext cx="9357865" cy="861691"/>
          </a:xfrm>
        </p:spPr>
        <p:txBody>
          <a:bodyPr>
            <a:normAutofit/>
          </a:bodyPr>
          <a:lstStyle/>
          <a:p>
            <a:r>
              <a:rPr lang="en-US" sz="4000" dirty="0"/>
              <a:t>Solution</a:t>
            </a:r>
          </a:p>
        </p:txBody>
      </p:sp>
      <p:sp>
        <p:nvSpPr>
          <p:cNvPr id="3" name="Content Placeholder 2">
            <a:extLst>
              <a:ext uri="{FF2B5EF4-FFF2-40B4-BE49-F238E27FC236}">
                <a16:creationId xmlns:a16="http://schemas.microsoft.com/office/drawing/2014/main" id="{CD04FC56-BD4F-A943-E73F-CB08A784D482}"/>
              </a:ext>
            </a:extLst>
          </p:cNvPr>
          <p:cNvSpPr>
            <a:spLocks noGrp="1"/>
          </p:cNvSpPr>
          <p:nvPr>
            <p:ph sz="half" idx="2"/>
          </p:nvPr>
        </p:nvSpPr>
        <p:spPr>
          <a:xfrm>
            <a:off x="4717446" y="2024742"/>
            <a:ext cx="6093076" cy="3769567"/>
          </a:xfrm>
        </p:spPr>
        <p:txBody>
          <a:bodyPr>
            <a:noAutofit/>
          </a:bodyPr>
          <a:lstStyle/>
          <a:p>
            <a:r>
              <a:rPr lang="en-US" sz="1600" b="0" i="0" dirty="0">
                <a:solidFill>
                  <a:srgbClr val="374151"/>
                </a:solidFill>
                <a:effectLst/>
                <a:latin typeface="Söhne"/>
              </a:rPr>
              <a:t>The proposed solution is an innovative self-sustaining indoor gardening system that automates essential plant care tasks and optimizes environmental conditions for optimal plant growth.</a:t>
            </a:r>
          </a:p>
          <a:p>
            <a:r>
              <a:rPr lang="en-US" sz="1600" dirty="0">
                <a:solidFill>
                  <a:srgbClr val="374151"/>
                </a:solidFill>
                <a:latin typeface="Söhne"/>
              </a:rPr>
              <a:t>I</a:t>
            </a:r>
            <a:r>
              <a:rPr lang="en-US" sz="1600" b="0" i="0" dirty="0">
                <a:solidFill>
                  <a:srgbClr val="374151"/>
                </a:solidFill>
                <a:effectLst/>
                <a:latin typeface="Söhne"/>
              </a:rPr>
              <a:t>ntegrating a network of sensors, actuators, and a central microcontroller, the system can continuously monitor key parameters like soil moisture, light intensity, temperature, and humidity. Based on real-time data, the microcontroller employs predefined algorithms to make informed decisions. </a:t>
            </a:r>
          </a:p>
          <a:p>
            <a:r>
              <a:rPr lang="en-US" sz="1600" b="0" i="0" dirty="0">
                <a:solidFill>
                  <a:srgbClr val="374151"/>
                </a:solidFill>
                <a:effectLst/>
                <a:latin typeface="Söhne"/>
              </a:rPr>
              <a:t>It triggers actuators such as a smart watering system, adjustable LED lights, and climate control mechanisms to ensure the plants receive the right amount of water, light, and an ideal indoor climate. </a:t>
            </a:r>
          </a:p>
          <a:p>
            <a:r>
              <a:rPr lang="en-US" sz="1600" b="0" i="0" dirty="0">
                <a:solidFill>
                  <a:srgbClr val="374151"/>
                </a:solidFill>
                <a:effectLst/>
                <a:latin typeface="Söhne"/>
              </a:rPr>
              <a:t>Additionally, users can control and monitor the entire system remotely through a user-friendly mobile app, empowering them to customize settings, receive real-time updates on plant health, and even intervene when necessary.</a:t>
            </a:r>
            <a:endParaRPr lang="en-US" sz="1600" dirty="0"/>
          </a:p>
        </p:txBody>
      </p:sp>
      <p:pic>
        <p:nvPicPr>
          <p:cNvPr id="9" name="Picture 12" descr="Autonomous Indoor Garden">
            <a:extLst>
              <a:ext uri="{FF2B5EF4-FFF2-40B4-BE49-F238E27FC236}">
                <a16:creationId xmlns:a16="http://schemas.microsoft.com/office/drawing/2014/main" id="{DDD35079-E41F-C2EB-FF5E-824D4EBCC33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31377" y="2024740"/>
            <a:ext cx="3586069" cy="3670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01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78F044-E3B5-11EA-1369-131BA7005A05}"/>
              </a:ext>
            </a:extLst>
          </p:cNvPr>
          <p:cNvSpPr>
            <a:spLocks noGrp="1"/>
          </p:cNvSpPr>
          <p:nvPr>
            <p:ph type="title"/>
          </p:nvPr>
        </p:nvSpPr>
        <p:spPr>
          <a:xfrm>
            <a:off x="1428019" y="1026367"/>
            <a:ext cx="9357865" cy="886409"/>
          </a:xfrm>
        </p:spPr>
        <p:txBody>
          <a:bodyPr>
            <a:normAutofit/>
          </a:bodyPr>
          <a:lstStyle/>
          <a:p>
            <a:r>
              <a:rPr lang="en-US" sz="4000" dirty="0"/>
              <a:t>Implementation</a:t>
            </a:r>
          </a:p>
        </p:txBody>
      </p:sp>
      <p:sp>
        <p:nvSpPr>
          <p:cNvPr id="3" name="Content Placeholder 2">
            <a:extLst>
              <a:ext uri="{FF2B5EF4-FFF2-40B4-BE49-F238E27FC236}">
                <a16:creationId xmlns:a16="http://schemas.microsoft.com/office/drawing/2014/main" id="{CD04FC56-BD4F-A943-E73F-CB08A784D482}"/>
              </a:ext>
            </a:extLst>
          </p:cNvPr>
          <p:cNvSpPr>
            <a:spLocks noGrp="1"/>
          </p:cNvSpPr>
          <p:nvPr>
            <p:ph sz="half" idx="2"/>
          </p:nvPr>
        </p:nvSpPr>
        <p:spPr>
          <a:xfrm>
            <a:off x="1152396" y="1956167"/>
            <a:ext cx="9909110" cy="3875465"/>
          </a:xfrm>
        </p:spPr>
        <p:txBody>
          <a:bodyPr>
            <a:noAutofit/>
          </a:bodyPr>
          <a:lstStyle/>
          <a:p>
            <a:r>
              <a:rPr lang="en-US" sz="1600" b="0" i="0" dirty="0">
                <a:solidFill>
                  <a:srgbClr val="374151"/>
                </a:solidFill>
                <a:effectLst/>
                <a:latin typeface="Söhne"/>
              </a:rPr>
              <a:t>The Autonomous Indoor Gardening System's hardware implementation comprises sensors, actuators, and a microcontroller, all integrated within a robust enclosure suitable for indoor use. Soil moisture sensors accurately measure the soil's moisture content, while light sensors assess the intensity and duration of light exposure. </a:t>
            </a:r>
          </a:p>
          <a:p>
            <a:r>
              <a:rPr lang="en-US" sz="1600" b="0" i="0" dirty="0">
                <a:solidFill>
                  <a:srgbClr val="374151"/>
                </a:solidFill>
                <a:effectLst/>
                <a:latin typeface="Söhne"/>
              </a:rPr>
              <a:t>Temperature and humidity sensors monitor the indoor climate. An intelligent microcontroller, such as Arduino or Raspberry Pi, collects and processes data from the sensors, making use of programmed algorithms. The microcontroller then activates the watering system to provide the right amount of water when soil moisture is low. </a:t>
            </a:r>
          </a:p>
          <a:p>
            <a:r>
              <a:rPr lang="en-US" sz="1600" b="0" i="0" dirty="0">
                <a:solidFill>
                  <a:srgbClr val="374151"/>
                </a:solidFill>
                <a:effectLst/>
                <a:latin typeface="Söhne"/>
              </a:rPr>
              <a:t>It adjusts the intensity and duration of LED lights to mimic natural sunlight and meets the specific plant requirements. Climate control devices, such as fans or humidifiers, are activated to maintain the optimal temperature and humidity range. </a:t>
            </a:r>
          </a:p>
          <a:p>
            <a:r>
              <a:rPr lang="en-US" sz="1600" b="0" i="0" dirty="0">
                <a:solidFill>
                  <a:srgbClr val="374151"/>
                </a:solidFill>
                <a:effectLst/>
                <a:latin typeface="Söhne"/>
              </a:rPr>
              <a:t>The system's software includes a user-friendly mobile app that connects to the microcontroller through a secure internet connection. The app allows users to remotely access and control the indoor gardening system. They can view real-time data on plant health and environmental conditions, adjust watering schedules, light settings, and even set personalized care plans for different plant species. </a:t>
            </a:r>
          </a:p>
          <a:p>
            <a:r>
              <a:rPr lang="en-US" sz="1600" b="0" i="0" dirty="0">
                <a:solidFill>
                  <a:srgbClr val="374151"/>
                </a:solidFill>
                <a:effectLst/>
                <a:latin typeface="Söhne"/>
              </a:rPr>
              <a:t>The system's continuous data collection, processing, and feedback loop ensure that the plants thrive and users can enjoy a flourishing indoor garden without the need for constant manual intervention.</a:t>
            </a:r>
            <a:endParaRPr lang="en-US" sz="1600" dirty="0"/>
          </a:p>
        </p:txBody>
      </p:sp>
    </p:spTree>
    <p:extLst>
      <p:ext uri="{BB962C8B-B14F-4D97-AF65-F5344CB8AC3E}">
        <p14:creationId xmlns:p14="http://schemas.microsoft.com/office/powerpoint/2010/main" val="3461996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505</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Autonomous Indoor Gardening</vt:lpstr>
      <vt:lpstr>Problem</vt:lpstr>
      <vt:lpstr>Solution</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Autonomous Indoor Gardening</dc:title>
  <dc:creator>Thanushanth Kanagarajah</dc:creator>
  <cp:lastModifiedBy>Thanushanth Kanagarajah</cp:lastModifiedBy>
  <cp:revision>2</cp:revision>
  <dcterms:created xsi:type="dcterms:W3CDTF">2023-07-31T05:49:56Z</dcterms:created>
  <dcterms:modified xsi:type="dcterms:W3CDTF">2023-07-31T06:25:29Z</dcterms:modified>
</cp:coreProperties>
</file>