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Customers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2"/>
                <c:pt idx="0">
                  <c:v>Churned</c:v>
                </c:pt>
                <c:pt idx="1">
                  <c:v>Retained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2658</c:v>
                </c:pt>
                <c:pt idx="1">
                  <c:v>7342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26-40A8-A562-04C5D085807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012683385675059"/>
          <c:y val="0.42521908290875404"/>
          <c:w val="0.13831247250163095"/>
          <c:h val="0.1595617018460927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DSL</c:v>
                </c:pt>
                <c:pt idx="1">
                  <c:v>Fiber Optic</c:v>
                </c:pt>
                <c:pt idx="2">
                  <c:v>No internet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2416</c:v>
                </c:pt>
                <c:pt idx="1">
                  <c:v>3096</c:v>
                </c:pt>
                <c:pt idx="2">
                  <c:v>1520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37-4406-ADBF-8C7980DB04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Churned Customers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DSL</c:v>
                </c:pt>
                <c:pt idx="1">
                  <c:v>Fiber Optic</c:v>
                </c:pt>
                <c:pt idx="2">
                  <c:v>No internet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459</c:v>
                </c:pt>
                <c:pt idx="1">
                  <c:v>1297</c:v>
                </c:pt>
                <c:pt idx="2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37-4406-ADBF-8C7980DB04A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Churn Rate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DSL</c:v>
                </c:pt>
                <c:pt idx="1">
                  <c:v>Fiber Optic</c:v>
                </c:pt>
                <c:pt idx="2">
                  <c:v>No internet</c:v>
                </c:pt>
              </c:strCache>
            </c:strRef>
          </c:cat>
          <c:val>
            <c:numRef>
              <c:f>Sheet1!$D$2:$D$5</c:f>
              <c:numCache>
                <c:formatCode>0.00%</c:formatCode>
                <c:ptCount val="4"/>
                <c:pt idx="0">
                  <c:v>0.19</c:v>
                </c:pt>
                <c:pt idx="1">
                  <c:v>0.41889999999999999</c:v>
                </c:pt>
                <c:pt idx="2">
                  <c:v>7.4300000000000005E-2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37-4406-ADBF-8C7980DB04A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91395088"/>
        <c:axId val="1791390928"/>
      </c:barChart>
      <c:catAx>
        <c:axId val="1791395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91390928"/>
        <c:crosses val="autoZero"/>
        <c:auto val="1"/>
        <c:lblAlgn val="ctr"/>
        <c:lblOffset val="100"/>
        <c:noMultiLvlLbl val="0"/>
      </c:catAx>
      <c:valAx>
        <c:axId val="179139092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91395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1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2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0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7236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4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53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83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32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0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1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0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1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5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8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51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1604865" y="755780"/>
            <a:ext cx="6938002" cy="3778898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/>
              <a:t>Customer Churn Analysis &amp; Retention Strategy in Telecom </a:t>
            </a:r>
            <a:r>
              <a:rPr lang="en-GB" sz="3200" b="1" dirty="0" smtClean="0"/>
              <a:t>Industry</a:t>
            </a:r>
            <a:br>
              <a:rPr lang="en-GB" sz="3200" b="1" dirty="0" smtClean="0"/>
            </a:br>
            <a:r>
              <a:rPr lang="en-GB" sz="3200" b="1" dirty="0"/>
              <a:t/>
            </a:r>
            <a:br>
              <a:rPr lang="en-GB" sz="3200" b="1" dirty="0"/>
            </a:br>
            <a:r>
              <a:rPr lang="en-GB" sz="2800" b="1" dirty="0"/>
              <a:t>Internship Project – Team </a:t>
            </a:r>
            <a:r>
              <a:rPr lang="en-GB" sz="2800" b="1" dirty="0" smtClean="0"/>
              <a:t>B</a:t>
            </a:r>
            <a:br>
              <a:rPr lang="en-GB" sz="2800" b="1" dirty="0" smtClean="0"/>
            </a:br>
            <a:r>
              <a:rPr lang="en-GB" sz="3200" b="1" dirty="0"/>
              <a:t/>
            </a:r>
            <a:br>
              <a:rPr lang="en-GB" sz="3200" b="1" dirty="0"/>
            </a:br>
            <a:r>
              <a:rPr lang="en-GB" sz="3200" dirty="0"/>
              <a:t/>
            </a:r>
            <a:br>
              <a:rPr lang="en-GB" sz="3200" dirty="0"/>
            </a:br>
            <a:endParaRPr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534678"/>
            <a:ext cx="6600451" cy="1368986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sz="3600" dirty="0"/>
              <a:t>Presented By:</a:t>
            </a:r>
            <a:br>
              <a:rPr lang="en-GB" sz="3600" dirty="0"/>
            </a:br>
            <a:r>
              <a:rPr lang="en-GB" dirty="0" err="1"/>
              <a:t>Tharshika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</a:t>
            </a:r>
            <a:r>
              <a:rPr lang="en-GB" dirty="0" err="1"/>
              <a:t>Deepika</a:t>
            </a:r>
            <a:r>
              <a:rPr lang="en-GB" dirty="0"/>
              <a:t/>
            </a:r>
            <a:br>
              <a:rPr lang="en-GB" dirty="0"/>
            </a:br>
            <a:r>
              <a:rPr lang="en-GB" dirty="0" err="1"/>
              <a:t>Anugravathanan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Actionable Recommendations for Retention</a:t>
            </a:r>
            <a:br>
              <a:rPr lang="en-IN" b="1" dirty="0"/>
            </a:br>
            <a:endParaRPr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 smtClean="0"/>
              <a:t>1.Improve </a:t>
            </a:r>
            <a:r>
              <a:rPr lang="en-GB" b="1" dirty="0" err="1"/>
              <a:t>Fiber</a:t>
            </a:r>
            <a:r>
              <a:rPr lang="en-GB" b="1" dirty="0"/>
              <a:t> Optic Service</a:t>
            </a:r>
          </a:p>
          <a:p>
            <a:pPr marL="0" indent="0">
              <a:buNone/>
            </a:pPr>
            <a:r>
              <a:rPr lang="en-GB" sz="2200" dirty="0"/>
              <a:t>Address pain points (speed, reliability, support) for high-churn </a:t>
            </a:r>
            <a:r>
              <a:rPr lang="en-GB" sz="2200" dirty="0" err="1"/>
              <a:t>fiber</a:t>
            </a:r>
            <a:r>
              <a:rPr lang="en-GB" sz="2200" dirty="0"/>
              <a:t> users.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2.Optimize Payment Methods</a:t>
            </a:r>
          </a:p>
          <a:p>
            <a:pPr marL="0" indent="0">
              <a:buNone/>
            </a:pPr>
            <a:r>
              <a:rPr lang="en-GB" sz="2200" dirty="0" smtClean="0"/>
              <a:t>Encourage adoption of reliable and </a:t>
            </a:r>
            <a:r>
              <a:rPr lang="en-GB" sz="2200" dirty="0" err="1" smtClean="0"/>
              <a:t>convient</a:t>
            </a:r>
            <a:r>
              <a:rPr lang="en-GB" sz="2200" dirty="0" smtClean="0"/>
              <a:t> payment options</a:t>
            </a:r>
          </a:p>
          <a:p>
            <a:pPr marL="0" indent="0">
              <a:buNone/>
            </a:pPr>
            <a:endParaRPr lang="en-GB" dirty="0" smtClean="0"/>
          </a:p>
          <a:p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3.Promote Long term Contract</a:t>
            </a:r>
          </a:p>
          <a:p>
            <a:pPr marL="0" indent="0">
              <a:buNone/>
            </a:pPr>
            <a:r>
              <a:rPr lang="en-GB" sz="2200" dirty="0" smtClean="0"/>
              <a:t>Offer incentives for annual plans to lock-in customer loyalty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4.Customer On-Boarding Programs</a:t>
            </a:r>
          </a:p>
          <a:p>
            <a:pPr marL="0" indent="0">
              <a:buNone/>
            </a:pPr>
            <a:r>
              <a:rPr lang="en-GB" sz="2200" dirty="0" smtClean="0"/>
              <a:t>Create </a:t>
            </a:r>
            <a:r>
              <a:rPr lang="en-GB" sz="2200" dirty="0" err="1"/>
              <a:t>onboarding</a:t>
            </a:r>
            <a:r>
              <a:rPr lang="en-GB" sz="2200" dirty="0"/>
              <a:t> with check-ins, offers, and service usage guidance.</a:t>
            </a:r>
            <a:endParaRPr lang="en-GB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Our </a:t>
            </a:r>
            <a:r>
              <a:rPr lang="en-GB" dirty="0"/>
              <a:t>analysis reveals clear churn patterns that can be addressed through proactive retention strategies. 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/>
              <a:t>By implementing these strategies, telecom providers can proactively combat churn, enhance customer lifetime value, and drive sustainable growth.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200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Problem Statement</a:t>
            </a:r>
            <a:br>
              <a:rPr lang="en-IN" b="1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29" y="1679510"/>
            <a:ext cx="7489371" cy="4231712"/>
          </a:xfrm>
        </p:spPr>
        <p:txBody>
          <a:bodyPr>
            <a:normAutofit fontScale="85000" lnSpcReduction="20000"/>
          </a:bodyPr>
          <a:lstStyle/>
          <a:p>
            <a:endParaRPr dirty="0"/>
          </a:p>
          <a:p>
            <a:pPr marL="0" indent="0">
              <a:buNone/>
            </a:pPr>
            <a:r>
              <a:rPr lang="en-GB" dirty="0"/>
              <a:t>The telecom industry faces intense competition and a high rate of customer churn.</a:t>
            </a:r>
            <a:br>
              <a:rPr lang="en-GB" dirty="0"/>
            </a:br>
            <a:r>
              <a:rPr lang="en-GB" dirty="0"/>
              <a:t>Losing customers not only reduces revenue but also increases marketing and acquisition costs.</a:t>
            </a:r>
            <a:br>
              <a:rPr lang="en-GB" dirty="0"/>
            </a:br>
            <a:r>
              <a:rPr lang="en-GB" dirty="0"/>
              <a:t>This project aims to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 smtClean="0"/>
              <a:t> </a:t>
            </a:r>
            <a:r>
              <a:rPr lang="en-GB" b="1" dirty="0"/>
              <a:t>Identify Key Churn </a:t>
            </a:r>
            <a:r>
              <a:rPr lang="en-GB" b="1" dirty="0" smtClean="0"/>
              <a:t>Drivers : </a:t>
            </a:r>
            <a:r>
              <a:rPr lang="en-GB" dirty="0" smtClean="0"/>
              <a:t>Pinpointing </a:t>
            </a:r>
            <a:r>
              <a:rPr lang="en-GB" dirty="0"/>
              <a:t>the root causes behind customer attrition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Segment Customers by </a:t>
            </a:r>
            <a:r>
              <a:rPr lang="en-GB" b="1" dirty="0" smtClean="0"/>
              <a:t>Risk : </a:t>
            </a:r>
            <a:r>
              <a:rPr lang="en-GB" dirty="0" smtClean="0"/>
              <a:t>Categorizing </a:t>
            </a:r>
            <a:r>
              <a:rPr lang="en-GB" dirty="0"/>
              <a:t>customers based on their likelihood of churning.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Propose Actionable </a:t>
            </a:r>
            <a:r>
              <a:rPr lang="en-GB" b="1" dirty="0" smtClean="0"/>
              <a:t>Strategies : </a:t>
            </a:r>
            <a:r>
              <a:rPr lang="en-GB" dirty="0" smtClean="0"/>
              <a:t>Developing </a:t>
            </a:r>
            <a:r>
              <a:rPr lang="en-GB" dirty="0"/>
              <a:t>targeted plans to improve customer retention.</a:t>
            </a:r>
          </a:p>
          <a:p>
            <a:endParaRPr lang="en-GB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Dataset &amp; Analytical Toolkit</a:t>
            </a:r>
            <a:br>
              <a:rPr lang="en-IN" b="1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1905000"/>
            <a:ext cx="7750629" cy="4006222"/>
          </a:xfrm>
        </p:spPr>
        <p:txBody>
          <a:bodyPr>
            <a:normAutofit fontScale="85000" lnSpcReduction="20000"/>
          </a:bodyPr>
          <a:lstStyle/>
          <a:p>
            <a:endParaRPr dirty="0"/>
          </a:p>
          <a:p>
            <a:r>
              <a:rPr lang="en-IN" b="1" dirty="0"/>
              <a:t>Dataset: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 smtClean="0"/>
              <a:t>Source</a:t>
            </a:r>
            <a:r>
              <a:rPr lang="en-IN" b="1" dirty="0"/>
              <a:t>:</a:t>
            </a:r>
            <a:r>
              <a:rPr lang="en-IN" dirty="0"/>
              <a:t> </a:t>
            </a:r>
            <a:r>
              <a:rPr lang="en-IN" dirty="0" err="1"/>
              <a:t>Kaggle</a:t>
            </a:r>
            <a:r>
              <a:rPr lang="en-IN" dirty="0"/>
              <a:t> – Telco Customer Churn Dataset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Records:</a:t>
            </a:r>
            <a:r>
              <a:rPr lang="en-IN" dirty="0"/>
              <a:t> ~7,000 customers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Features:</a:t>
            </a:r>
            <a:r>
              <a:rPr lang="en-IN" dirty="0"/>
              <a:t> Demographics, service usage, contract details, billing, churn </a:t>
            </a:r>
            <a:r>
              <a:rPr lang="en-IN" dirty="0" smtClean="0"/>
              <a:t>status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Tools Used: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dirty="0"/>
              <a:t>Microsoft Excel – Churn analysis </a:t>
            </a:r>
            <a:r>
              <a:rPr lang="en-IN" dirty="0" smtClean="0"/>
              <a:t>, Pivot tables and interactive dashboards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dirty="0"/>
              <a:t>SQL – Aggregation &amp; segmentation</a:t>
            </a:r>
          </a:p>
          <a:p>
            <a:pPr>
              <a:buFont typeface="+mj-lt"/>
              <a:buAutoNum type="arabicPeriod"/>
            </a:pPr>
            <a:r>
              <a:rPr lang="en-IN" dirty="0"/>
              <a:t>Power BI – Interactive </a:t>
            </a:r>
            <a:r>
              <a:rPr lang="en-IN" dirty="0" smtClean="0"/>
              <a:t>dashboards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978777"/>
          </a:xfrm>
        </p:spPr>
        <p:txBody>
          <a:bodyPr/>
          <a:lstStyle/>
          <a:p>
            <a:r>
              <a:rPr lang="en-GB" dirty="0" smtClean="0"/>
              <a:t>Overall Churn Rate</a:t>
            </a:r>
            <a:endParaRPr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380359"/>
              </p:ext>
            </p:extLst>
          </p:nvPr>
        </p:nvGraphicFramePr>
        <p:xfrm>
          <a:off x="1744824" y="2099388"/>
          <a:ext cx="4208107" cy="204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5029" y="4058816"/>
            <a:ext cx="78657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dirty="0"/>
          </a:p>
          <a:p>
            <a:r>
              <a:rPr lang="en-GB" dirty="0"/>
              <a:t>Our analysis reveals a significant churn rate within the telecom customer base. A staggering 26.58% of customers discontinued their services during the period under review. This means over one-fourth of the customer base was lost, highlighting an urgent need for effective retention strategies.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Churn by Internet Service Type</a:t>
            </a:r>
            <a:br>
              <a:rPr lang="en-GB" b="1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034072"/>
            <a:ext cx="4606548" cy="4273422"/>
          </a:xfrm>
        </p:spPr>
        <p:txBody>
          <a:bodyPr>
            <a:normAutofit fontScale="55000" lnSpcReduction="20000"/>
          </a:bodyPr>
          <a:lstStyle/>
          <a:p>
            <a:r>
              <a:rPr lang="en-GB" sz="2600" dirty="0"/>
              <a:t>Internet service type plays a crucial role in customer retention. Our findings indicate a stark difference in churn rates across various internet services</a:t>
            </a:r>
            <a:r>
              <a:rPr lang="en-GB" sz="2600" dirty="0" smtClean="0"/>
              <a:t>:</a:t>
            </a:r>
          </a:p>
          <a:p>
            <a:endParaRPr lang="en-GB" sz="2600" dirty="0"/>
          </a:p>
          <a:p>
            <a:r>
              <a:rPr lang="en-GB" sz="2600" b="1" dirty="0" err="1"/>
              <a:t>Fiber</a:t>
            </a:r>
            <a:r>
              <a:rPr lang="en-GB" sz="2600" b="1" dirty="0"/>
              <a:t> Optic:</a:t>
            </a:r>
            <a:r>
              <a:rPr lang="en-GB" sz="2600" dirty="0"/>
              <a:t> At 41.89%, </a:t>
            </a:r>
            <a:r>
              <a:rPr lang="en-GB" sz="2600" dirty="0" err="1"/>
              <a:t>fiber</a:t>
            </a:r>
            <a:r>
              <a:rPr lang="en-GB" sz="2600" dirty="0"/>
              <a:t> optic customers exhibit the highest churn rate</a:t>
            </a:r>
            <a:r>
              <a:rPr lang="en-GB" sz="2600" dirty="0" smtClean="0"/>
              <a:t>.</a:t>
            </a:r>
          </a:p>
          <a:p>
            <a:endParaRPr lang="en-GB" sz="2600" dirty="0"/>
          </a:p>
          <a:p>
            <a:r>
              <a:rPr lang="en-GB" sz="2600" b="1" dirty="0"/>
              <a:t>DSL:</a:t>
            </a:r>
            <a:r>
              <a:rPr lang="en-GB" sz="2600" dirty="0"/>
              <a:t> With a 19.00% churn rate, DSL customers show more stability</a:t>
            </a:r>
            <a:r>
              <a:rPr lang="en-GB" sz="2600" dirty="0" smtClean="0"/>
              <a:t>.</a:t>
            </a:r>
          </a:p>
          <a:p>
            <a:endParaRPr lang="en-GB" sz="2600" dirty="0"/>
          </a:p>
          <a:p>
            <a:r>
              <a:rPr lang="en-GB" sz="2600" b="1" dirty="0"/>
              <a:t>No Internet:</a:t>
            </a:r>
            <a:r>
              <a:rPr lang="en-GB" sz="2600" dirty="0"/>
              <a:t> Surprisingly low churn at 7.43% for customers without internet service</a:t>
            </a:r>
            <a:r>
              <a:rPr lang="en-GB" sz="2600" dirty="0" smtClean="0"/>
              <a:t>.</a:t>
            </a:r>
          </a:p>
          <a:p>
            <a:endParaRPr lang="en-GB" sz="2600" dirty="0"/>
          </a:p>
          <a:p>
            <a:r>
              <a:rPr lang="en-GB" sz="2600" dirty="0"/>
              <a:t>The data strongly suggests that </a:t>
            </a:r>
            <a:r>
              <a:rPr lang="en-GB" sz="2600" dirty="0" err="1"/>
              <a:t>fiber</a:t>
            </a:r>
            <a:r>
              <a:rPr lang="en-GB" sz="2600" dirty="0"/>
              <a:t> optic service, despite its perceived benefits, is a significant churn driver. This demands immediate attention to service quality, reliability, and customer expectations for </a:t>
            </a:r>
            <a:r>
              <a:rPr lang="en-GB" sz="2600" dirty="0" err="1"/>
              <a:t>fiber</a:t>
            </a:r>
            <a:r>
              <a:rPr lang="en-GB" sz="2600" dirty="0"/>
              <a:t> optic users.</a:t>
            </a:r>
          </a:p>
          <a:p>
            <a:pPr marL="0" indent="0">
              <a:buNone/>
            </a:pPr>
            <a:endParaRPr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30051665"/>
              </p:ext>
            </p:extLst>
          </p:nvPr>
        </p:nvGraphicFramePr>
        <p:xfrm>
          <a:off x="5337175" y="1632857"/>
          <a:ext cx="3197225" cy="4271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Impact of Contract Type on Churn</a:t>
            </a:r>
            <a:br>
              <a:rPr lang="en-GB" b="1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723" y="1716833"/>
            <a:ext cx="7582678" cy="4194389"/>
          </a:xfrm>
        </p:spPr>
        <p:txBody>
          <a:bodyPr>
            <a:normAutofit/>
          </a:bodyPr>
          <a:lstStyle/>
          <a:p>
            <a:r>
              <a:rPr lang="en-GB" sz="2000" dirty="0"/>
              <a:t>Contract duration significantly influences customer retention, demonstrating that long-term commitments foster loyalty.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203650" y="2677886"/>
            <a:ext cx="2108717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b="1" dirty="0" smtClean="0"/>
              <a:t>42.7%</a:t>
            </a:r>
          </a:p>
          <a:p>
            <a:endParaRPr lang="en-GB" b="1" dirty="0" smtClean="0"/>
          </a:p>
          <a:p>
            <a:r>
              <a:rPr lang="en-GB" sz="1600" b="1" dirty="0" smtClean="0"/>
              <a:t>Month-to-month</a:t>
            </a:r>
            <a:endParaRPr lang="en-GB" sz="1600" b="1" dirty="0"/>
          </a:p>
          <a:p>
            <a:r>
              <a:rPr lang="en-GB" sz="1600" dirty="0"/>
              <a:t>Highest churn risk, customers can easily switch providers</a:t>
            </a:r>
            <a:r>
              <a:rPr lang="en-GB" sz="1600" dirty="0" smtClean="0"/>
              <a:t>.</a:t>
            </a:r>
          </a:p>
          <a:p>
            <a:endParaRPr lang="en-GB" dirty="0"/>
          </a:p>
          <a:p>
            <a:endParaRPr lang="en-GB" b="1" dirty="0" smtClean="0"/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036906" y="2603241"/>
            <a:ext cx="281784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/>
              <a:t>2.85%</a:t>
            </a:r>
          </a:p>
          <a:p>
            <a:endParaRPr lang="en-GB" b="1" dirty="0"/>
          </a:p>
          <a:p>
            <a:r>
              <a:rPr lang="en-GB" sz="1600" b="1" dirty="0" smtClean="0"/>
              <a:t>Two-year </a:t>
            </a:r>
            <a:r>
              <a:rPr lang="en-GB" sz="1600" b="1" dirty="0"/>
              <a:t>contract</a:t>
            </a:r>
          </a:p>
          <a:p>
            <a:r>
              <a:rPr lang="en-GB" sz="1600" dirty="0"/>
              <a:t>Lowest churn, highlighting the power of long-term retention.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12367" y="2661766"/>
            <a:ext cx="266855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/>
              <a:t>11.28%</a:t>
            </a:r>
          </a:p>
          <a:p>
            <a:endParaRPr lang="en-GB" b="1" dirty="0"/>
          </a:p>
          <a:p>
            <a:r>
              <a:rPr lang="en-GB" sz="1600" b="1" dirty="0" smtClean="0"/>
              <a:t>One-year </a:t>
            </a:r>
            <a:r>
              <a:rPr lang="en-GB" sz="1600" b="1" dirty="0"/>
              <a:t>contract</a:t>
            </a:r>
          </a:p>
          <a:p>
            <a:r>
              <a:rPr lang="en-GB" sz="1600" dirty="0"/>
              <a:t>Substantially lower churn, indicating increased commitment.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51723" y="5523722"/>
            <a:ext cx="7277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These figures underscore the importance of incentivizing longer contract terms. Customers on two-year contracts are nearly 15 times less likely to churn compared to month-to-month customers.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Key Insights from Churn Analysis</a:t>
            </a:r>
            <a:br>
              <a:rPr lang="en-GB" b="1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749351" cy="3599316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Contract </a:t>
            </a:r>
            <a:r>
              <a:rPr lang="en-GB" b="1" dirty="0" smtClean="0"/>
              <a:t>Risk : </a:t>
            </a:r>
          </a:p>
          <a:p>
            <a:pPr marL="0" indent="0">
              <a:buNone/>
            </a:pPr>
            <a:r>
              <a:rPr lang="en-GB" sz="2200" dirty="0" smtClean="0"/>
              <a:t>Month-to-month </a:t>
            </a:r>
            <a:r>
              <a:rPr lang="en-GB" sz="2200" dirty="0"/>
              <a:t>contracts are consistently the riskiest segments, driving the highest churn rates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Service </a:t>
            </a:r>
            <a:r>
              <a:rPr lang="en-GB" b="1" dirty="0" smtClean="0"/>
              <a:t>Impact :</a:t>
            </a:r>
            <a:endParaRPr lang="en-GB" b="1" dirty="0"/>
          </a:p>
          <a:p>
            <a:pPr marL="0" indent="0">
              <a:buNone/>
            </a:pPr>
            <a:r>
              <a:rPr lang="en-GB" sz="2200" dirty="0" err="1"/>
              <a:t>Fiber</a:t>
            </a:r>
            <a:r>
              <a:rPr lang="en-GB" sz="2200" dirty="0"/>
              <a:t> optic customers exhibit an alarmingly high churn rate, suggesting service quality or expectation gaps</a:t>
            </a:r>
            <a:r>
              <a:rPr lang="en-GB" sz="2200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6686" y="2336873"/>
            <a:ext cx="3526971" cy="3599316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Retention Power :</a:t>
            </a:r>
          </a:p>
          <a:p>
            <a:pPr marL="0" indent="0">
              <a:buNone/>
            </a:pPr>
            <a:r>
              <a:rPr lang="en-GB" sz="2200" dirty="0"/>
              <a:t>Annual and biennial contracts are crucial for retaining customers, showcasing significant loyalty.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Payment Influence :</a:t>
            </a:r>
          </a:p>
          <a:p>
            <a:pPr marL="0" indent="0">
              <a:buNone/>
            </a:pPr>
            <a:r>
              <a:rPr lang="en-GB" sz="2200" dirty="0"/>
              <a:t>Certain payment methods correlate with higher drop-off rates, indicating payment process friction.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Customer Segmentation for Targeted Action</a:t>
            </a:r>
            <a:br>
              <a:rPr lang="en-GB" b="1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310" y="2966734"/>
            <a:ext cx="7312090" cy="2944488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/>
              <a:t>Loyal Customers:</a:t>
            </a:r>
            <a:r>
              <a:rPr lang="en-GB" dirty="0"/>
              <a:t> Tenure &gt; 24 months, low churn probability. These are your most valuable assets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At-Risk Customers:</a:t>
            </a:r>
            <a:r>
              <a:rPr lang="en-GB" dirty="0"/>
              <a:t> Characterized by high monthly charges (&gt; ₹70) and short tenure (&lt; 6 months). This segment requires immediate intervention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New Customers:</a:t>
            </a:r>
            <a:r>
              <a:rPr lang="en-GB" dirty="0"/>
              <a:t> Tenure &lt; 2 months. Their churn probability varies and effective </a:t>
            </a:r>
            <a:r>
              <a:rPr lang="en-GB" dirty="0" err="1"/>
              <a:t>onboarding</a:t>
            </a:r>
            <a:r>
              <a:rPr lang="en-GB" dirty="0"/>
              <a:t> is critical.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296955" y="2043404"/>
            <a:ext cx="6718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effectively manage churn, we've segmented customers into distinct groups based on their </a:t>
            </a:r>
            <a:r>
              <a:rPr lang="en-GB" dirty="0" err="1"/>
              <a:t>behavior</a:t>
            </a:r>
            <a:r>
              <a:rPr lang="en-GB" dirty="0"/>
              <a:t> and risk profile.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657" y="447869"/>
            <a:ext cx="7358743" cy="867747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Power BI Dashboard: Visualizing Churn Trends</a:t>
            </a:r>
            <a:br>
              <a:rPr lang="en-GB" b="1" dirty="0"/>
            </a:br>
            <a:endParaRPr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95739" y="2786554"/>
            <a:ext cx="7081933" cy="3735543"/>
          </a:xfrm>
        </p:spPr>
      </p:pic>
      <p:sp>
        <p:nvSpPr>
          <p:cNvPr id="5" name="TextBox 4"/>
          <p:cNvSpPr txBox="1"/>
          <p:nvPr/>
        </p:nvSpPr>
        <p:spPr>
          <a:xfrm>
            <a:off x="802433" y="1548882"/>
            <a:ext cx="7380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Our interactive Power BI dashboard provides a dynamic view of churn data, enabling deeper exploration and rapid insight generation. Here are key snapshots: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91</TotalTime>
  <Words>634</Words>
  <Application>Microsoft Office PowerPoint</Application>
  <PresentationFormat>On-screen Show (4:3)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Customer Churn Analysis &amp; Retention Strategy in Telecom Industry  Internship Project – Team B   </vt:lpstr>
      <vt:lpstr>Problem Statement </vt:lpstr>
      <vt:lpstr>Dataset &amp; Analytical Toolkit </vt:lpstr>
      <vt:lpstr>Overall Churn Rate</vt:lpstr>
      <vt:lpstr>Churn by Internet Service Type </vt:lpstr>
      <vt:lpstr>Impact of Contract Type on Churn </vt:lpstr>
      <vt:lpstr>Key Insights from Churn Analysis </vt:lpstr>
      <vt:lpstr>Customer Segmentation for Targeted Action </vt:lpstr>
      <vt:lpstr>Power BI Dashboard: Visualizing Churn Trends </vt:lpstr>
      <vt:lpstr>Actionable Recommendations for Retention 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Health Monitoring System</dc:title>
  <dc:subject/>
  <dc:creator>THARSHIKA SIVAKUMAR</dc:creator>
  <cp:keywords/>
  <dc:description>generated using python-pptx</dc:description>
  <cp:lastModifiedBy>Admin</cp:lastModifiedBy>
  <cp:revision>12</cp:revision>
  <dcterms:created xsi:type="dcterms:W3CDTF">2013-01-27T09:14:16Z</dcterms:created>
  <dcterms:modified xsi:type="dcterms:W3CDTF">2025-08-09T16:55:37Z</dcterms:modified>
  <cp:category/>
</cp:coreProperties>
</file>