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59" r:id="rId6"/>
    <p:sldId id="260" r:id="rId7"/>
    <p:sldId id="261" r:id="rId8"/>
    <p:sldId id="275" r:id="rId9"/>
    <p:sldId id="262" r:id="rId10"/>
    <p:sldId id="263" r:id="rId11"/>
    <p:sldId id="264" r:id="rId12"/>
    <p:sldId id="268"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5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Security and increasing productivity of BYOD in classrooms at schools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53888687"/>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lvl="1" algn="ctr">
                        <a:defRPr sz="1800" b="1">
                          <a:solidFill>
                            <a:srgbClr val="17365D"/>
                          </a:solidFill>
                          <a:sym typeface="Arial"/>
                        </a:defRPr>
                      </a:pPr>
                      <a:r>
                        <a:rPr dirty="0"/>
                        <a:t>Roll Number</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b="1">
                          <a:solidFill>
                            <a:srgbClr val="17365D"/>
                          </a:solidFill>
                          <a:sym typeface="Arial"/>
                        </a:rPr>
                        <a:t>Student Name</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243">
                <a:tc>
                  <a:txBody>
                    <a:bodyPr/>
                    <a:lstStyle/>
                    <a:p>
                      <a:pPr algn="ctr">
                        <a:defRPr sz="1800"/>
                      </a:pPr>
                      <a:r>
                        <a:rPr dirty="0">
                          <a:sym typeface="Arial"/>
                        </a:rPr>
                        <a:t>20211CCS0089</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dirty="0">
                          <a:sym typeface="Arial"/>
                        </a:rPr>
                        <a:t>Tharun CK</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6243">
                <a:tc>
                  <a:txBody>
                    <a:bodyPr/>
                    <a:lstStyle/>
                    <a:p>
                      <a:pPr algn="ctr">
                        <a:defRPr sz="1800"/>
                      </a:pPr>
                      <a:r>
                        <a:rPr>
                          <a:sym typeface="Arial"/>
                        </a:rPr>
                        <a:t>20211CCS0004</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dirty="0" err="1">
                          <a:sym typeface="Arial"/>
                        </a:rPr>
                        <a:t>Koduri</a:t>
                      </a:r>
                      <a:r>
                        <a:rPr dirty="0">
                          <a:sym typeface="Arial"/>
                        </a:rPr>
                        <a:t> Sai Chaitanya</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6243">
                <a:tc>
                  <a:txBody>
                    <a:bodyPr/>
                    <a:lstStyle/>
                    <a:p>
                      <a:pPr algn="ctr">
                        <a:defRPr sz="1800"/>
                      </a:pPr>
                      <a:r>
                        <a:rPr>
                          <a:sym typeface="Arial"/>
                        </a:rPr>
                        <a:t>20211CCS0193</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dirty="0" err="1">
                          <a:sym typeface="Arial"/>
                        </a:rPr>
                        <a:t>Kudala</a:t>
                      </a:r>
                      <a:r>
                        <a:rPr dirty="0">
                          <a:sym typeface="Arial"/>
                        </a:rPr>
                        <a:t> Chakradhar </a:t>
                      </a:r>
                      <a:r>
                        <a:rPr dirty="0" err="1">
                          <a:sym typeface="Arial"/>
                        </a:rPr>
                        <a:t>reddy</a:t>
                      </a:r>
                      <a:endParaRPr dirty="0">
                        <a:sym typeface="Arial"/>
                      </a:endParaRP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243">
                <a:tc>
                  <a:txBody>
                    <a:bodyPr/>
                    <a:lstStyle/>
                    <a:p>
                      <a:pPr algn="ctr">
                        <a:defRPr sz="1800"/>
                      </a:pPr>
                      <a:r>
                        <a:rPr>
                          <a:sym typeface="Arial"/>
                        </a:rPr>
                        <a:t>20211CCS0002</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dirty="0" err="1">
                          <a:sym typeface="Arial"/>
                        </a:rPr>
                        <a:t>Kothakota</a:t>
                      </a:r>
                      <a:r>
                        <a:rPr dirty="0">
                          <a:sym typeface="Arial"/>
                        </a:rPr>
                        <a:t> Rajkumar</a:t>
                      </a:r>
                    </a:p>
                  </a:txBody>
                  <a:tcPr marL="45725" marR="45725"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Sudha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Anandaraj</a:t>
            </a:r>
            <a:r>
              <a:rPr lang="en-US" sz="2000" b="1" dirty="0">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sym typeface="Verdana"/>
              </a:rPr>
              <a:t>Dr. </a:t>
            </a:r>
            <a:r>
              <a:rPr lang="en-US" sz="2000" b="1" dirty="0" err="1">
                <a:latin typeface="Cambria" panose="02040503050406030204" pitchFamily="18" charset="0"/>
                <a:ea typeface="Cambria" panose="02040503050406030204" pitchFamily="18" charset="0"/>
                <a:sym typeface="Verdana"/>
              </a:rPr>
              <a:t>Sharmasth</a:t>
            </a:r>
            <a:r>
              <a:rPr lang="en-US" sz="2000" b="1" dirty="0">
                <a:latin typeface="Cambria" panose="02040503050406030204" pitchFamily="18" charset="0"/>
                <a:ea typeface="Cambria" panose="02040503050406030204" pitchFamily="18" charset="0"/>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buFont typeface="+mj-lt"/>
              <a:buAutoNum type="arabicPeriod"/>
            </a:pPr>
            <a:r>
              <a:rPr lang="en-US" dirty="0"/>
              <a:t>Web Portal for Classroom Control</a:t>
            </a:r>
          </a:p>
          <a:p>
            <a:pPr>
              <a:buFont typeface="+mj-lt"/>
              <a:buAutoNum type="arabicPeriod"/>
            </a:pPr>
            <a:r>
              <a:rPr lang="en-US" dirty="0"/>
              <a:t>Integration with Wireless Access Points</a:t>
            </a:r>
          </a:p>
          <a:p>
            <a:pPr>
              <a:buFont typeface="+mj-lt"/>
              <a:buAutoNum type="arabicPeriod"/>
            </a:pPr>
            <a:r>
              <a:rPr lang="en-IN" dirty="0"/>
              <a:t>Filtering and Firewall Mechanism</a:t>
            </a:r>
          </a:p>
          <a:p>
            <a:pPr>
              <a:buFont typeface="+mj-lt"/>
              <a:buAutoNum type="arabicPeriod"/>
            </a:pPr>
            <a:r>
              <a:rPr lang="en-IN" dirty="0"/>
              <a:t>Cost-Effective BYOD Management</a:t>
            </a:r>
          </a:p>
          <a:p>
            <a:pPr marL="0" indent="0">
              <a:buNone/>
            </a:pPr>
            <a:endParaRPr lang="en-US"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In conclusion, the BYOD classroom management system represents a significant step forward in leveraging technology to create a more dynamic and effective learning environment. By fostering collaboration, enhancing security, and providing educators with the necessary tools to manage student devices, this project lays the foundation for a modern educational experience that meets the needs of both students and teachers. Ultimately, it aims to prepare students for the digital world while ensuring a safe and focused learning atmosphere.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a:solidFill>
                  <a:schemeClr val="accent2">
                    <a:lumMod val="75000"/>
                  </a:schemeClr>
                </a:solidFill>
                <a:latin typeface="Cambria" panose="02040503050406030204" pitchFamily="18" charset="0"/>
                <a:ea typeface="Cambria" panose="02040503050406030204" pitchFamily="18" charset="0"/>
              </a:rPr>
              <a:t>https://github.com/THARUN-20211CCS0089/project-S7</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r>
              <a:rPr lang="en-IN" dirty="0"/>
              <a:t>T. </a:t>
            </a:r>
            <a:r>
              <a:rPr lang="en-IN" dirty="0" err="1"/>
              <a:t>O'Donahoo</a:t>
            </a:r>
            <a:r>
              <a:rPr lang="en-IN" dirty="0"/>
              <a:t>, "How to tackle the challenges of Bring Your Own Device (BYOD) in schools," </a:t>
            </a:r>
            <a:r>
              <a:rPr lang="en-IN" dirty="0" err="1"/>
              <a:t>Atomi</a:t>
            </a:r>
            <a:r>
              <a:rPr lang="en-IN" dirty="0"/>
              <a:t>, 2024. [2]. </a:t>
            </a:r>
          </a:p>
          <a:p>
            <a:r>
              <a:rPr lang="en-IN" dirty="0"/>
              <a:t>S.-E. </a:t>
            </a:r>
            <a:r>
              <a:rPr lang="en-IN" dirty="0" err="1"/>
              <a:t>Zaferis</a:t>
            </a:r>
            <a:r>
              <a:rPr lang="en-IN" dirty="0"/>
              <a:t>, "Implementing effective BYOD policies: Tips for educators," </a:t>
            </a:r>
            <a:r>
              <a:rPr lang="en-IN" dirty="0" err="1"/>
              <a:t>Atomi</a:t>
            </a:r>
            <a:r>
              <a:rPr lang="en-IN" dirty="0"/>
              <a:t>, 2024. [3]. </a:t>
            </a:r>
          </a:p>
          <a:p>
            <a:r>
              <a:rPr lang="en-IN" dirty="0"/>
              <a:t>C. E. Whitehead, M. D. Bogle, and L. T. Brown, "Adapting BYOD frameworks in high schools for better learning outcomes," Journal of Educational Technology Systems, vol. 51, no. 3, pp. 321-337, 2022. [4]. </a:t>
            </a:r>
          </a:p>
          <a:p>
            <a:r>
              <a:rPr lang="en-IN" dirty="0"/>
              <a:t>M. P. West and J. T. Harris, "Enhancing digital classrooms with BYOD technology: A comprehensive study," IEEE Transactions on Education Technology, vol. 66, no. 1, pp. 19-27, Jan. 2023. [5]. </a:t>
            </a:r>
          </a:p>
          <a:p>
            <a:r>
              <a:rPr lang="en-IN" dirty="0"/>
              <a:t>Ratchford, Melva, Omar El-</a:t>
            </a:r>
            <a:r>
              <a:rPr lang="en-IN" dirty="0" err="1"/>
              <a:t>Gayar</a:t>
            </a:r>
            <a:r>
              <a:rPr lang="en-IN" dirty="0"/>
              <a:t>, Cherie Noteboom, and Yong Wang. "BYOD security issues: A systematic literature review." Information Security Journal: A Global Perspective 31, no. 3 (2022): 253-273. </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As schools increasingly adopt Bring Your Own Device (BYOD) policies, the need for effective management and security of student devices becomes critical. </a:t>
            </a:r>
          </a:p>
          <a:p>
            <a:r>
              <a:rPr lang="en-US" dirty="0"/>
              <a:t>Our project aims to develop a web portal that empowers teachers to filter and control website access during class, ensuring students remain focused on learning. </a:t>
            </a:r>
          </a:p>
          <a:p>
            <a:r>
              <a:rPr lang="en-US" dirty="0"/>
              <a:t>By utilizing data from wireless access points to identify devices and usernames, educators can implement customized access controls tailored to individual students or classes. </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t>The literature underscores the necessity for a structured approach to managing BYOD in classrooms. The development of a web portal that allows teachers to filter and control website access aligns with existing research, addressing both security concerns and the need for effective classroom management. This solution aims to enhance the educational experience while safeguarding the integrity of the learning environment.</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US" b="1" dirty="0"/>
              <a:t>Limited control</a:t>
            </a:r>
            <a:r>
              <a:rPr lang="en-US" dirty="0"/>
              <a:t>: Current BYOD solutions might not offer teachers enough granularity to block or allow websites based on individual students or classes.</a:t>
            </a:r>
          </a:p>
          <a:p>
            <a:r>
              <a:rPr lang="en-US" b="1" dirty="0"/>
              <a:t>Complexity</a:t>
            </a:r>
            <a:r>
              <a:rPr lang="en-US" dirty="0"/>
              <a:t>: Schools may struggle with setting up firewalls or managing network configurations without technical support.</a:t>
            </a:r>
          </a:p>
          <a:p>
            <a:r>
              <a:rPr lang="en-US" b="1" dirty="0"/>
              <a:t>Scalability</a:t>
            </a:r>
            <a:r>
              <a:rPr lang="en-US" dirty="0"/>
              <a:t>: Solutions that work in small schools may not scale well to larger institutions, where more robust infrastructure is needed.</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b="1" dirty="0"/>
              <a:t>Web Portal for Teachers and Administrators</a:t>
            </a:r>
          </a:p>
          <a:p>
            <a:r>
              <a:rPr lang="en-US" b="1" dirty="0"/>
              <a:t>Integration with Wireless Access Points </a:t>
            </a:r>
          </a:p>
          <a:p>
            <a:r>
              <a:rPr lang="en-US" b="1" dirty="0"/>
              <a:t>Firewall and Access Control Mechanisms</a:t>
            </a:r>
          </a:p>
          <a:p>
            <a:r>
              <a:rPr lang="en-US" b="1" dirty="0"/>
              <a:t>BYOD Device Registration and Monitoring</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Enhance Learning Environment with Controlled Access</a:t>
            </a:r>
          </a:p>
          <a:p>
            <a:r>
              <a:rPr lang="en-US" dirty="0"/>
              <a:t>Improve Network Security for Student Devices</a:t>
            </a:r>
          </a:p>
          <a:p>
            <a:r>
              <a:rPr lang="en-IN" dirty="0"/>
              <a:t>Enable Granular Content Filtering</a:t>
            </a:r>
          </a:p>
          <a:p>
            <a:r>
              <a:rPr lang="en-IN" dirty="0"/>
              <a:t>Increase Flexibility for Teachers</a:t>
            </a:r>
          </a:p>
          <a:p>
            <a:r>
              <a:rPr lang="en-US" dirty="0"/>
              <a:t>Support Remote Learning and Hybrid Classrooms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lstStyle/>
          <a:p>
            <a:pPr>
              <a:buFont typeface="+mj-lt"/>
              <a:buAutoNum type="arabicPeriod"/>
            </a:pPr>
            <a:r>
              <a:rPr lang="en-US" b="1" dirty="0"/>
              <a:t>Student Device Registration</a:t>
            </a:r>
            <a:r>
              <a:rPr lang="en-US" dirty="0"/>
              <a:t>: Students register their devices on the network through the portal or during device onboarding.</a:t>
            </a:r>
          </a:p>
          <a:p>
            <a:pPr>
              <a:buFont typeface="+mj-lt"/>
              <a:buAutoNum type="arabicPeriod"/>
            </a:pPr>
            <a:r>
              <a:rPr lang="en-US" b="1" dirty="0"/>
              <a:t>Teacher Management</a:t>
            </a:r>
            <a:r>
              <a:rPr lang="en-US" dirty="0"/>
              <a:t>: Teachers log in to the web portal, manage classes, and apply filtering rules as needed.</a:t>
            </a:r>
          </a:p>
          <a:p>
            <a:pPr>
              <a:buFont typeface="+mj-lt"/>
              <a:buAutoNum type="arabicPeriod"/>
            </a:pPr>
            <a:r>
              <a:rPr lang="en-US" b="1" dirty="0"/>
              <a:t>Real-Time Monitoring</a:t>
            </a:r>
            <a:r>
              <a:rPr lang="en-US" dirty="0"/>
              <a:t>: The system monitors student activity via wireless access points and firewalls, applying filtering rules dynamically. </a:t>
            </a:r>
          </a:p>
          <a:p>
            <a:pPr>
              <a:buFont typeface="+mj-lt"/>
              <a:buAutoNum type="arabicPeriod"/>
            </a:pPr>
            <a:r>
              <a:rPr lang="en-US" b="1" dirty="0"/>
              <a:t>Policy Updates and Scaling</a:t>
            </a:r>
            <a:r>
              <a:rPr lang="en-US" dirty="0"/>
              <a:t>: Admins can update content filtering policies and scale the solution across multiple schools.</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Step 1</a:t>
            </a:r>
            <a:r>
              <a:rPr lang="en-US" dirty="0"/>
              <a:t>: </a:t>
            </a:r>
            <a:r>
              <a:rPr lang="en-US" b="1" dirty="0"/>
              <a:t>User Device Registration</a:t>
            </a:r>
            <a:r>
              <a:rPr lang="en-US" dirty="0"/>
              <a:t>:</a:t>
            </a:r>
          </a:p>
          <a:p>
            <a:pPr marL="742950" lvl="1" indent="-285750">
              <a:buFont typeface="Arial" panose="020B0604020202020204" pitchFamily="34" charset="0"/>
              <a:buChar char="•"/>
            </a:pPr>
            <a:r>
              <a:rPr lang="en-US" dirty="0"/>
              <a:t>Student devices connect to the school's Wi-Fi. The wireless access point identifies and sends device details to the web portal.</a:t>
            </a:r>
          </a:p>
          <a:p>
            <a:pPr>
              <a:buFont typeface="Arial" panose="020B0604020202020204" pitchFamily="34" charset="0"/>
              <a:buChar char="•"/>
            </a:pPr>
            <a:r>
              <a:rPr lang="en-US" b="1" dirty="0"/>
              <a:t>Step 2</a:t>
            </a:r>
            <a:r>
              <a:rPr lang="en-US" dirty="0"/>
              <a:t>: </a:t>
            </a:r>
            <a:r>
              <a:rPr lang="en-US" b="1" dirty="0"/>
              <a:t>Web Portal Setup</a:t>
            </a:r>
            <a:r>
              <a:rPr lang="en-US" dirty="0"/>
              <a:t>:</a:t>
            </a:r>
          </a:p>
          <a:p>
            <a:pPr marL="742950" lvl="1" indent="-285750">
              <a:buFont typeface="Arial" panose="020B0604020202020204" pitchFamily="34" charset="0"/>
              <a:buChar char="•"/>
            </a:pPr>
            <a:r>
              <a:rPr lang="en-US" dirty="0"/>
              <a:t>Teachers log into the portal, view connected devices, and apply content filtering rules (e.g., block certain websites).</a:t>
            </a:r>
          </a:p>
          <a:p>
            <a:pPr marL="742950" lvl="1" indent="-285750">
              <a:buFont typeface="Arial" panose="020B0604020202020204" pitchFamily="34" charset="0"/>
              <a:buChar char="•"/>
            </a:pPr>
            <a:r>
              <a:rPr lang="en-US" dirty="0"/>
              <a:t>The portal sends filtering instructions to the firewall through the API gateway.</a:t>
            </a:r>
          </a:p>
          <a:p>
            <a:pPr>
              <a:buFont typeface="Arial" panose="020B0604020202020204" pitchFamily="34" charset="0"/>
              <a:buChar char="•"/>
            </a:pPr>
            <a:r>
              <a:rPr lang="en-US" b="1" dirty="0"/>
              <a:t>Step 3</a:t>
            </a:r>
            <a:r>
              <a:rPr lang="en-US" dirty="0"/>
              <a:t>: </a:t>
            </a:r>
            <a:r>
              <a:rPr lang="en-US" b="1" dirty="0"/>
              <a:t>Content Filtering</a:t>
            </a:r>
            <a:r>
              <a:rPr lang="en-US" dirty="0"/>
              <a:t>:</a:t>
            </a:r>
          </a:p>
          <a:p>
            <a:pPr marL="742950" lvl="1" indent="-285750">
              <a:buFont typeface="Arial" panose="020B0604020202020204" pitchFamily="34" charset="0"/>
              <a:buChar char="•"/>
            </a:pPr>
            <a:r>
              <a:rPr lang="en-US" dirty="0"/>
              <a:t>When a student attempts to access a website, the firewall checks the rules set by the teacher and either allows or blocks the request.</a:t>
            </a:r>
          </a:p>
          <a:p>
            <a:pPr>
              <a:buFont typeface="Arial" panose="020B0604020202020204" pitchFamily="34" charset="0"/>
              <a:buChar char="•"/>
            </a:pPr>
            <a:r>
              <a:rPr lang="en-US" b="1" dirty="0"/>
              <a:t>Step 4</a:t>
            </a:r>
            <a:r>
              <a:rPr lang="en-US" dirty="0"/>
              <a:t>: </a:t>
            </a:r>
            <a:r>
              <a:rPr lang="en-US" b="1" dirty="0"/>
              <a:t>Monitoring and Reporting</a:t>
            </a:r>
            <a:r>
              <a:rPr lang="en-US" dirty="0"/>
              <a:t>:</a:t>
            </a:r>
          </a:p>
          <a:p>
            <a:pPr marL="742950" lvl="1" indent="-285750">
              <a:buFont typeface="Arial" panose="020B0604020202020204" pitchFamily="34" charset="0"/>
              <a:buChar char="•"/>
            </a:pPr>
            <a:r>
              <a:rPr lang="en-US" dirty="0"/>
              <a:t>Teachers and administrators can review real-time logs and generate reports on student activity, ensuring compliance with class rules.</a:t>
            </a:r>
          </a:p>
          <a:p>
            <a:endParaRPr lang="en-IN" dirty="0"/>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pSp>
        <p:nvGrpSpPr>
          <p:cNvPr id="23" name="Content Placeholder 7">
            <a:extLst>
              <a:ext uri="{FF2B5EF4-FFF2-40B4-BE49-F238E27FC236}">
                <a16:creationId xmlns:a16="http://schemas.microsoft.com/office/drawing/2014/main" id="{A564F935-E40A-C9EB-A809-568FCEA14D8F}"/>
              </a:ext>
            </a:extLst>
          </p:cNvPr>
          <p:cNvGrpSpPr/>
          <p:nvPr/>
        </p:nvGrpSpPr>
        <p:grpSpPr>
          <a:xfrm>
            <a:off x="3868191" y="1210488"/>
            <a:ext cx="4979186" cy="4058201"/>
            <a:chOff x="-1" y="-2"/>
            <a:chExt cx="4979185" cy="4058199"/>
          </a:xfrm>
        </p:grpSpPr>
        <p:grpSp>
          <p:nvGrpSpPr>
            <p:cNvPr id="24" name="Group">
              <a:extLst>
                <a:ext uri="{FF2B5EF4-FFF2-40B4-BE49-F238E27FC236}">
                  <a16:creationId xmlns:a16="http://schemas.microsoft.com/office/drawing/2014/main" id="{5E872EF9-D29A-0BB3-6EF8-A965949F91AC}"/>
                </a:ext>
              </a:extLst>
            </p:cNvPr>
            <p:cNvGrpSpPr/>
            <p:nvPr/>
          </p:nvGrpSpPr>
          <p:grpSpPr>
            <a:xfrm>
              <a:off x="3020191" y="713022"/>
              <a:ext cx="1958993" cy="3345175"/>
              <a:chOff x="0" y="0"/>
              <a:chExt cx="1958991" cy="3345173"/>
            </a:xfrm>
          </p:grpSpPr>
          <p:sp>
            <p:nvSpPr>
              <p:cNvPr id="40" name="Shape">
                <a:extLst>
                  <a:ext uri="{FF2B5EF4-FFF2-40B4-BE49-F238E27FC236}">
                    <a16:creationId xmlns:a16="http://schemas.microsoft.com/office/drawing/2014/main" id="{75DD74E2-2965-292F-B434-232EBF132E26}"/>
                  </a:ext>
                </a:extLst>
              </p:cNvPr>
              <p:cNvSpPr/>
              <p:nvPr/>
            </p:nvSpPr>
            <p:spPr>
              <a:xfrm>
                <a:off x="0" y="-1"/>
                <a:ext cx="1958992" cy="33451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9000"/>
                    </a:lnTo>
                    <a:lnTo>
                      <a:pt x="10800" y="10800"/>
                    </a:lnTo>
                    <a:lnTo>
                      <a:pt x="0" y="3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j-lt"/>
                    <a:ea typeface="+mj-ea"/>
                    <a:cs typeface="+mj-cs"/>
                    <a:sym typeface="Arial"/>
                  </a:defRPr>
                </a:pPr>
                <a:endParaRPr/>
              </a:p>
            </p:txBody>
          </p:sp>
          <p:sp>
            <p:nvSpPr>
              <p:cNvPr id="41" name="Implementing DNS filtering monitoring performance, network management, etc.">
                <a:extLst>
                  <a:ext uri="{FF2B5EF4-FFF2-40B4-BE49-F238E27FC236}">
                    <a16:creationId xmlns:a16="http://schemas.microsoft.com/office/drawing/2014/main" id="{5F5A427C-76D5-1815-3B5F-40B0EBBDFAB4}"/>
                  </a:ext>
                </a:extLst>
              </p:cNvPr>
              <p:cNvSpPr txBox="1"/>
              <p:nvPr/>
            </p:nvSpPr>
            <p:spPr>
              <a:xfrm>
                <a:off x="248620" y="-1"/>
                <a:ext cx="1710371" cy="1992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t">
                <a:spAutoFit/>
              </a:bodyPr>
              <a:lstStyle/>
              <a:p>
                <a:pPr algn="r" defTabSz="889000">
                  <a:lnSpc>
                    <a:spcPct val="90000"/>
                  </a:lnSpc>
                  <a:spcBef>
                    <a:spcPts val="800"/>
                  </a:spcBef>
                  <a:defRPr sz="2000">
                    <a:latin typeface="Times New Roman"/>
                    <a:ea typeface="Times New Roman"/>
                    <a:cs typeface="Times New Roman"/>
                    <a:sym typeface="Times New Roman"/>
                  </a:defRPr>
                </a:pPr>
                <a:r>
                  <a:rPr dirty="0"/>
                  <a:t>Implementing DNS filtering monitoring performance, network management, etc</a:t>
                </a:r>
                <a:r>
                  <a:rPr sz="1600" dirty="0"/>
                  <a:t>.</a:t>
                </a:r>
              </a:p>
            </p:txBody>
          </p:sp>
        </p:grpSp>
        <p:grpSp>
          <p:nvGrpSpPr>
            <p:cNvPr id="25" name="Group">
              <a:extLst>
                <a:ext uri="{FF2B5EF4-FFF2-40B4-BE49-F238E27FC236}">
                  <a16:creationId xmlns:a16="http://schemas.microsoft.com/office/drawing/2014/main" id="{A3A8E395-CDB0-50B5-FA86-EF4FC2A5D78D}"/>
                </a:ext>
              </a:extLst>
            </p:cNvPr>
            <p:cNvGrpSpPr/>
            <p:nvPr/>
          </p:nvGrpSpPr>
          <p:grpSpPr>
            <a:xfrm>
              <a:off x="3038194" y="-2"/>
              <a:ext cx="1922986" cy="714246"/>
              <a:chOff x="0" y="-1"/>
              <a:chExt cx="1922984" cy="714245"/>
            </a:xfrm>
          </p:grpSpPr>
          <p:sp>
            <p:nvSpPr>
              <p:cNvPr id="38" name="Rectangle">
                <a:extLst>
                  <a:ext uri="{FF2B5EF4-FFF2-40B4-BE49-F238E27FC236}">
                    <a16:creationId xmlns:a16="http://schemas.microsoft.com/office/drawing/2014/main" id="{E5284D57-9F68-A560-855D-39A4C39E6D27}"/>
                  </a:ext>
                </a:extLst>
              </p:cNvPr>
              <p:cNvSpPr/>
              <p:nvPr/>
            </p:nvSpPr>
            <p:spPr>
              <a:xfrm>
                <a:off x="-1" y="-2"/>
                <a:ext cx="1922986" cy="714247"/>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Times New Roman"/>
                    <a:ea typeface="Times New Roman"/>
                    <a:cs typeface="Times New Roman"/>
                    <a:sym typeface="Times New Roman"/>
                  </a:defRPr>
                </a:pPr>
                <a:endParaRPr/>
              </a:p>
            </p:txBody>
          </p:sp>
          <p:sp>
            <p:nvSpPr>
              <p:cNvPr id="39" name="Review 3">
                <a:extLst>
                  <a:ext uri="{FF2B5EF4-FFF2-40B4-BE49-F238E27FC236}">
                    <a16:creationId xmlns:a16="http://schemas.microsoft.com/office/drawing/2014/main" id="{377F05EC-62E1-EA8F-7C47-54A3EAF971E6}"/>
                  </a:ext>
                </a:extLst>
              </p:cNvPr>
              <p:cNvSpPr txBox="1"/>
              <p:nvPr/>
            </p:nvSpPr>
            <p:spPr>
              <a:xfrm>
                <a:off x="0" y="115945"/>
                <a:ext cx="1922985" cy="482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r>
                  <a:t>Review 3</a:t>
                </a:r>
              </a:p>
            </p:txBody>
          </p:sp>
        </p:grpSp>
        <p:grpSp>
          <p:nvGrpSpPr>
            <p:cNvPr id="26" name="Group">
              <a:extLst>
                <a:ext uri="{FF2B5EF4-FFF2-40B4-BE49-F238E27FC236}">
                  <a16:creationId xmlns:a16="http://schemas.microsoft.com/office/drawing/2014/main" id="{2324D624-9AB4-01A7-E92D-0CE2894B9339}"/>
                </a:ext>
              </a:extLst>
            </p:cNvPr>
            <p:cNvGrpSpPr/>
            <p:nvPr/>
          </p:nvGrpSpPr>
          <p:grpSpPr>
            <a:xfrm>
              <a:off x="1505303" y="713023"/>
              <a:ext cx="1693473" cy="3106553"/>
              <a:chOff x="0" y="-1"/>
              <a:chExt cx="1693471" cy="3106552"/>
            </a:xfrm>
          </p:grpSpPr>
          <p:sp>
            <p:nvSpPr>
              <p:cNvPr id="36" name="Shape">
                <a:extLst>
                  <a:ext uri="{FF2B5EF4-FFF2-40B4-BE49-F238E27FC236}">
                    <a16:creationId xmlns:a16="http://schemas.microsoft.com/office/drawing/2014/main" id="{B3AA480E-80D8-C2DE-9A69-F49AA358D5B2}"/>
                  </a:ext>
                </a:extLst>
              </p:cNvPr>
              <p:cNvSpPr/>
              <p:nvPr/>
            </p:nvSpPr>
            <p:spPr>
              <a:xfrm>
                <a:off x="0" y="-1"/>
                <a:ext cx="1693471" cy="31065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j-lt"/>
                    <a:ea typeface="+mj-ea"/>
                    <a:cs typeface="+mj-cs"/>
                    <a:sym typeface="Arial"/>
                  </a:defRPr>
                </a:pPr>
                <a:endParaRPr/>
              </a:p>
            </p:txBody>
          </p:sp>
          <p:sp>
            <p:nvSpPr>
              <p:cNvPr id="37" name="Developing backend connection and creating database">
                <a:extLst>
                  <a:ext uri="{FF2B5EF4-FFF2-40B4-BE49-F238E27FC236}">
                    <a16:creationId xmlns:a16="http://schemas.microsoft.com/office/drawing/2014/main" id="{1BA1DA64-040B-19CA-C87E-C9883A966DF9}"/>
                  </a:ext>
                </a:extLst>
              </p:cNvPr>
              <p:cNvSpPr txBox="1"/>
              <p:nvPr/>
            </p:nvSpPr>
            <p:spPr>
              <a:xfrm>
                <a:off x="191043" y="-1"/>
                <a:ext cx="1314266" cy="1513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t">
                <a:spAutoFit/>
              </a:bodyPr>
              <a:lstStyle>
                <a:lvl1pPr algn="r" defTabSz="889000">
                  <a:lnSpc>
                    <a:spcPct val="90000"/>
                  </a:lnSpc>
                  <a:spcBef>
                    <a:spcPts val="800"/>
                  </a:spcBef>
                  <a:defRPr sz="2000">
                    <a:latin typeface="Times New Roman"/>
                    <a:ea typeface="Times New Roman"/>
                    <a:cs typeface="Times New Roman"/>
                    <a:sym typeface="Times New Roman"/>
                  </a:defRPr>
                </a:lvl1pPr>
              </a:lstStyle>
              <a:p>
                <a:r>
                  <a:rPr lang="en-IN" dirty="0"/>
                  <a:t>Installing and Setup up PFSENSE firewall</a:t>
                </a:r>
                <a:endParaRPr dirty="0"/>
              </a:p>
            </p:txBody>
          </p:sp>
        </p:grpSp>
        <p:grpSp>
          <p:nvGrpSpPr>
            <p:cNvPr id="27" name="Group">
              <a:extLst>
                <a:ext uri="{FF2B5EF4-FFF2-40B4-BE49-F238E27FC236}">
                  <a16:creationId xmlns:a16="http://schemas.microsoft.com/office/drawing/2014/main" id="{16B11C76-9D26-AEFF-85E6-215743737425}"/>
                </a:ext>
              </a:extLst>
            </p:cNvPr>
            <p:cNvGrpSpPr/>
            <p:nvPr/>
          </p:nvGrpSpPr>
          <p:grpSpPr>
            <a:xfrm>
              <a:off x="1505302" y="115656"/>
              <a:ext cx="1505308" cy="597371"/>
              <a:chOff x="-1" y="-1"/>
              <a:chExt cx="1505307" cy="597370"/>
            </a:xfrm>
          </p:grpSpPr>
          <p:sp>
            <p:nvSpPr>
              <p:cNvPr id="34" name="Rectangle">
                <a:extLst>
                  <a:ext uri="{FF2B5EF4-FFF2-40B4-BE49-F238E27FC236}">
                    <a16:creationId xmlns:a16="http://schemas.microsoft.com/office/drawing/2014/main" id="{DCCD2D5A-5FCA-CEF3-2F5C-12635562C0FE}"/>
                  </a:ext>
                </a:extLst>
              </p:cNvPr>
              <p:cNvSpPr/>
              <p:nvPr/>
            </p:nvSpPr>
            <p:spPr>
              <a:xfrm>
                <a:off x="-2" y="-2"/>
                <a:ext cx="1505309" cy="597372"/>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mj-lt"/>
                    <a:ea typeface="+mj-ea"/>
                    <a:cs typeface="+mj-cs"/>
                    <a:sym typeface="Arial"/>
                  </a:defRPr>
                </a:pPr>
                <a:endParaRPr/>
              </a:p>
            </p:txBody>
          </p:sp>
          <p:sp>
            <p:nvSpPr>
              <p:cNvPr id="35" name="Review 2">
                <a:extLst>
                  <a:ext uri="{FF2B5EF4-FFF2-40B4-BE49-F238E27FC236}">
                    <a16:creationId xmlns:a16="http://schemas.microsoft.com/office/drawing/2014/main" id="{EAB891FB-AD4B-2EEC-FB82-1A8286045DE5}"/>
                  </a:ext>
                </a:extLst>
              </p:cNvPr>
              <p:cNvSpPr txBox="1"/>
              <p:nvPr/>
            </p:nvSpPr>
            <p:spPr>
              <a:xfrm>
                <a:off x="0" y="57507"/>
                <a:ext cx="1505307" cy="482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r>
                  <a:t>Review 2</a:t>
                </a:r>
              </a:p>
            </p:txBody>
          </p:sp>
        </p:grpSp>
        <p:grpSp>
          <p:nvGrpSpPr>
            <p:cNvPr id="28" name="Group">
              <a:extLst>
                <a:ext uri="{FF2B5EF4-FFF2-40B4-BE49-F238E27FC236}">
                  <a16:creationId xmlns:a16="http://schemas.microsoft.com/office/drawing/2014/main" id="{2FADFAB8-CAE0-1548-DB2D-2676FA58FC06}"/>
                </a:ext>
              </a:extLst>
            </p:cNvPr>
            <p:cNvGrpSpPr/>
            <p:nvPr/>
          </p:nvGrpSpPr>
          <p:grpSpPr>
            <a:xfrm>
              <a:off x="-1" y="713023"/>
              <a:ext cx="1693472" cy="2867525"/>
              <a:chOff x="0" y="0"/>
              <a:chExt cx="1693470" cy="2867524"/>
            </a:xfrm>
          </p:grpSpPr>
          <p:sp>
            <p:nvSpPr>
              <p:cNvPr id="32" name="Shape">
                <a:extLst>
                  <a:ext uri="{FF2B5EF4-FFF2-40B4-BE49-F238E27FC236}">
                    <a16:creationId xmlns:a16="http://schemas.microsoft.com/office/drawing/2014/main" id="{90ABE8C9-732C-ABF7-C9D0-3E0B13A949ED}"/>
                  </a:ext>
                </a:extLst>
              </p:cNvPr>
              <p:cNvSpPr/>
              <p:nvPr/>
            </p:nvSpPr>
            <p:spPr>
              <a:xfrm>
                <a:off x="0" y="-1"/>
                <a:ext cx="1693471" cy="2867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j-lt"/>
                    <a:ea typeface="+mj-ea"/>
                    <a:cs typeface="+mj-cs"/>
                    <a:sym typeface="Arial"/>
                  </a:defRPr>
                </a:pPr>
                <a:endParaRPr/>
              </a:p>
            </p:txBody>
          </p:sp>
          <p:sp>
            <p:nvSpPr>
              <p:cNvPr id="33" name="Developing a webpage   of the project for students and teachers">
                <a:extLst>
                  <a:ext uri="{FF2B5EF4-FFF2-40B4-BE49-F238E27FC236}">
                    <a16:creationId xmlns:a16="http://schemas.microsoft.com/office/drawing/2014/main" id="{5E145227-77B3-3471-605A-197A588DE5E6}"/>
                  </a:ext>
                </a:extLst>
              </p:cNvPr>
              <p:cNvSpPr txBox="1"/>
              <p:nvPr/>
            </p:nvSpPr>
            <p:spPr>
              <a:xfrm>
                <a:off x="191042" y="-1"/>
                <a:ext cx="1314266" cy="19921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t">
                <a:spAutoFit/>
              </a:bodyPr>
              <a:lstStyle>
                <a:lvl1pPr algn="r" defTabSz="889000">
                  <a:lnSpc>
                    <a:spcPct val="90000"/>
                  </a:lnSpc>
                  <a:spcBef>
                    <a:spcPts val="800"/>
                  </a:spcBef>
                  <a:defRPr sz="2000">
                    <a:latin typeface="Times New Roman"/>
                    <a:ea typeface="Times New Roman"/>
                    <a:cs typeface="Times New Roman"/>
                    <a:sym typeface="Times New Roman"/>
                  </a:defRPr>
                </a:lvl1pPr>
              </a:lstStyle>
              <a:p>
                <a:r>
                  <a:t>Developing a webpage   of the project for students and teachers</a:t>
                </a:r>
              </a:p>
            </p:txBody>
          </p:sp>
        </p:grpSp>
        <p:grpSp>
          <p:nvGrpSpPr>
            <p:cNvPr id="29" name="Group">
              <a:extLst>
                <a:ext uri="{FF2B5EF4-FFF2-40B4-BE49-F238E27FC236}">
                  <a16:creationId xmlns:a16="http://schemas.microsoft.com/office/drawing/2014/main" id="{6F67BEA8-473D-3A72-DD4A-0F3E16841928}"/>
                </a:ext>
              </a:extLst>
            </p:cNvPr>
            <p:cNvGrpSpPr/>
            <p:nvPr/>
          </p:nvGrpSpPr>
          <p:grpSpPr>
            <a:xfrm>
              <a:off x="-1" y="232820"/>
              <a:ext cx="1505307" cy="482353"/>
              <a:chOff x="0" y="0"/>
              <a:chExt cx="1505305" cy="482351"/>
            </a:xfrm>
          </p:grpSpPr>
          <p:sp>
            <p:nvSpPr>
              <p:cNvPr id="30" name="Rectangle">
                <a:extLst>
                  <a:ext uri="{FF2B5EF4-FFF2-40B4-BE49-F238E27FC236}">
                    <a16:creationId xmlns:a16="http://schemas.microsoft.com/office/drawing/2014/main" id="{E6E4B667-486E-EF7B-FEE1-DB900D1F0277}"/>
                  </a:ext>
                </a:extLst>
              </p:cNvPr>
              <p:cNvSpPr/>
              <p:nvPr/>
            </p:nvSpPr>
            <p:spPr>
              <a:xfrm>
                <a:off x="0" y="2148"/>
                <a:ext cx="1505307" cy="478058"/>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mj-lt"/>
                    <a:ea typeface="+mj-ea"/>
                    <a:cs typeface="+mj-cs"/>
                    <a:sym typeface="Arial"/>
                  </a:defRPr>
                </a:pPr>
                <a:endParaRPr/>
              </a:p>
            </p:txBody>
          </p:sp>
          <p:sp>
            <p:nvSpPr>
              <p:cNvPr id="31" name="Review 1">
                <a:extLst>
                  <a:ext uri="{FF2B5EF4-FFF2-40B4-BE49-F238E27FC236}">
                    <a16:creationId xmlns:a16="http://schemas.microsoft.com/office/drawing/2014/main" id="{CA2DE1AF-A24C-6BB0-2BB0-9F05D71646D4}"/>
                  </a:ext>
                </a:extLst>
              </p:cNvPr>
              <p:cNvSpPr txBox="1"/>
              <p:nvPr/>
            </p:nvSpPr>
            <p:spPr>
              <a:xfrm>
                <a:off x="0" y="0"/>
                <a:ext cx="1505307" cy="482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r>
                  <a:t>Review 1</a:t>
                </a:r>
              </a:p>
            </p:txBody>
          </p:sp>
        </p:grpSp>
      </p:gr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665</TotalTime>
  <Words>936</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Cambria</vt:lpstr>
      <vt:lpstr>Verdana</vt:lpstr>
      <vt:lpstr>Bioinformatics</vt:lpstr>
      <vt:lpstr>Security and increasing productivity of BYOD in classrooms at schools</vt:lpstr>
      <vt:lpstr>Introduction</vt:lpstr>
      <vt:lpstr>Literature Review</vt:lpstr>
      <vt:lpstr>Existing method Drawback</vt:lpstr>
      <vt:lpstr>Proposed Method</vt:lpstr>
      <vt:lpstr>Objectives</vt:lpstr>
      <vt:lpstr>System Design and Implementation</vt:lpstr>
      <vt:lpstr>Architecture</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Tharun Ck</cp:lastModifiedBy>
  <cp:revision>20</cp:revision>
  <dcterms:created xsi:type="dcterms:W3CDTF">2023-03-16T03:26:27Z</dcterms:created>
  <dcterms:modified xsi:type="dcterms:W3CDTF">2025-01-16T13:15:21Z</dcterms:modified>
</cp:coreProperties>
</file>