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292100"/>
            <a:ext cx="11028045" cy="118935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altLang="en-US" sz="6000" b="1" dirty="0">
                <a:solidFill>
                  <a:schemeClr val="accent1"/>
                </a:solidFill>
              </a:rPr>
              <a:t>CRM </a:t>
            </a:r>
            <a:r>
              <a:rPr lang="en-IN" altLang="en-US" sz="6000" b="1" dirty="0">
                <a:solidFill>
                  <a:schemeClr val="accent2"/>
                </a:solidFill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205" y="1775460"/>
            <a:ext cx="10951845" cy="2981960"/>
          </a:xfrm>
        </p:spPr>
        <p:txBody>
          <a:bodyPr/>
          <a:lstStyle/>
          <a:p>
            <a:pPr algn="l"/>
            <a:r>
              <a:rPr lang="en-IN" altLang="en-US" dirty="0"/>
              <a:t> </a:t>
            </a:r>
            <a:r>
              <a:rPr lang="en-IN" altLang="en-US" sz="2800" dirty="0"/>
              <a:t>GROUP 5:</a:t>
            </a:r>
          </a:p>
          <a:p>
            <a:pPr algn="l"/>
            <a:r>
              <a:rPr lang="en-IN" altLang="en-US" sz="2000" dirty="0" err="1"/>
              <a:t>Mr.Hemant</a:t>
            </a:r>
            <a:r>
              <a:rPr lang="en-IN" altLang="en-US" sz="2000" dirty="0"/>
              <a:t> </a:t>
            </a:r>
            <a:r>
              <a:rPr lang="en-IN" altLang="en-US" sz="2000" dirty="0" err="1"/>
              <a:t>Dhaked</a:t>
            </a:r>
            <a:r>
              <a:rPr lang="en-IN" altLang="en-US" sz="2000" dirty="0"/>
              <a:t> </a:t>
            </a:r>
          </a:p>
          <a:p>
            <a:pPr algn="l"/>
            <a:r>
              <a:rPr lang="en-IN" altLang="en-US" sz="2000" dirty="0">
                <a:sym typeface="+mn-ea"/>
              </a:rPr>
              <a:t>Miss. </a:t>
            </a:r>
            <a:r>
              <a:rPr lang="en-IN" altLang="en-US" sz="2000" dirty="0" err="1">
                <a:sym typeface="+mn-ea"/>
              </a:rPr>
              <a:t>Hemaa</a:t>
            </a:r>
            <a:r>
              <a:rPr lang="en-IN" altLang="en-US" sz="2000" dirty="0">
                <a:sym typeface="+mn-ea"/>
              </a:rPr>
              <a:t> Nandini</a:t>
            </a:r>
            <a:endParaRPr lang="en-IN" altLang="en-US" sz="2000" dirty="0"/>
          </a:p>
          <a:p>
            <a:pPr algn="l"/>
            <a:r>
              <a:rPr lang="en-IN" altLang="en-US" sz="2000" dirty="0"/>
              <a:t>Mr . Tharun Dommeti</a:t>
            </a:r>
          </a:p>
          <a:p>
            <a:pPr algn="l"/>
            <a:r>
              <a:rPr lang="en-IN" altLang="en-US" sz="2000" dirty="0"/>
              <a:t>Mrs. S.R. Lalitha</a:t>
            </a:r>
          </a:p>
          <a:p>
            <a:pPr algn="l"/>
            <a:r>
              <a:rPr lang="en-IN" altLang="en-US" sz="2000" dirty="0"/>
              <a:t>Mr. Laxman Kumar</a:t>
            </a:r>
          </a:p>
          <a:p>
            <a:pPr algn="l"/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67610" y="2286000"/>
            <a:ext cx="7450455" cy="10147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6000" b="1" dirty="0">
                <a:solidFill>
                  <a:schemeClr val="accent6"/>
                </a:solidFill>
              </a:rPr>
              <a:t>OBJECTIVES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10235" y="1149350"/>
            <a:ext cx="807466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accent1">
                    <a:lumMod val="50000"/>
                  </a:schemeClr>
                </a:solidFill>
              </a:rPr>
              <a:t> LEAD INSIGHTS</a:t>
            </a:r>
            <a:r>
              <a:rPr lang="en-IN" altLang="en-US" sz="2400" b="1"/>
              <a:t>:</a:t>
            </a:r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Lead 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Converson 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LEAD - Comparision by</a:t>
            </a:r>
            <a:r>
              <a:rPr lang="en-IN" altLang="en-US" sz="2000">
                <a:solidFill>
                  <a:schemeClr val="accent2"/>
                </a:solidFill>
                <a:sym typeface="+mn-ea"/>
              </a:rPr>
              <a:t> SOURCE</a:t>
            </a:r>
            <a:r>
              <a:rPr lang="en-IN" altLang="en-US" sz="2000">
                <a:solidFill>
                  <a:schemeClr val="accent2"/>
                </a:solidFill>
              </a:rPr>
              <a:t> &amp; INDUSTRY</a:t>
            </a:r>
            <a:r>
              <a:rPr lang="en-IN" altLang="en-US">
                <a:solidFill>
                  <a:schemeClr val="accent2"/>
                </a:solidFill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accent1">
                    <a:lumMod val="50000"/>
                  </a:schemeClr>
                </a:solidFill>
              </a:rPr>
              <a:t>OPPORTUNITY INSIGHTS: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 b="1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Opportunity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Opportunity Report - 1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Opportunity Report-2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accent2"/>
                </a:solidFill>
              </a:rPr>
              <a:t>Trend Analysis Over Time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 b="1">
              <a:solidFill>
                <a:schemeClr val="accent1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 b="1"/>
          </a:p>
          <a:p>
            <a:pPr indent="0">
              <a:buFont typeface="Arial" panose="020B0604020202020204" pitchFamily="34" charset="0"/>
              <a:buNone/>
            </a:pPr>
            <a:endParaRPr lang="en-I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6000" b="1" dirty="0">
                <a:solidFill>
                  <a:schemeClr val="accent1">
                    <a:lumMod val="50000"/>
                  </a:schemeClr>
                </a:solidFill>
              </a:rPr>
              <a:t>LEAD</a:t>
            </a:r>
            <a:r>
              <a:rPr lang="en-IN" altLang="en-US" sz="6000" b="1" dirty="0">
                <a:solidFill>
                  <a:srgbClr val="00B0F0"/>
                </a:solidFill>
              </a:rPr>
              <a:t> KPI’s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4485" y="1441450"/>
            <a:ext cx="3602990" cy="22872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850" y="3847465"/>
            <a:ext cx="3603625" cy="22459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46295" y="2497455"/>
            <a:ext cx="613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000"/>
              <a:t>WE HAVE TOTAL OF </a:t>
            </a:r>
            <a:r>
              <a:rPr lang="en-IN" altLang="en-US" sz="2000" b="1"/>
              <a:t>10,000 LEADS</a:t>
            </a:r>
            <a:r>
              <a:rPr lang="en-IN" altLang="en-US" sz="2000"/>
              <a:t> IN CRM DATA BASE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646295" y="443801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000"/>
              <a:t>THE TOTAL EXPECTED AMOUNT FROM THE LEADS IS </a:t>
            </a:r>
            <a:r>
              <a:rPr lang="en-IN" altLang="en-US" sz="2000" b="1"/>
              <a:t>$ 184.14 Million</a:t>
            </a:r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Wingdings" panose="05000000000000000000" charset="0"/>
              <a:buChar char="v"/>
            </a:pPr>
            <a:r>
              <a:rPr lang="en-IN" altLang="en-US" sz="6000" b="1" dirty="0">
                <a:solidFill>
                  <a:schemeClr val="accent1">
                    <a:lumMod val="50000"/>
                  </a:schemeClr>
                </a:solidFill>
              </a:rPr>
              <a:t>CONVERSION</a:t>
            </a:r>
            <a:r>
              <a:rPr lang="en-IN" altLang="en-US" sz="6000" b="1" dirty="0">
                <a:solidFill>
                  <a:srgbClr val="00B0F0"/>
                </a:solidFill>
              </a:rPr>
              <a:t> KPI’s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755" y="1406525"/>
            <a:ext cx="2440305" cy="15284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4762" t="-511"/>
          <a:stretch>
            <a:fillRect/>
          </a:stretch>
        </p:blipFill>
        <p:spPr>
          <a:xfrm>
            <a:off x="447040" y="3072765"/>
            <a:ext cx="2573020" cy="15513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12385" y="1951355"/>
            <a:ext cx="564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conversion rate from leads to accounts is</a:t>
            </a:r>
            <a:r>
              <a:rPr lang="en-IN" altLang="en-US" b="1"/>
              <a:t> 10.33%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798060"/>
            <a:ext cx="2487295" cy="143954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113020" y="3627755"/>
            <a:ext cx="541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Total of </a:t>
            </a:r>
            <a:r>
              <a:rPr lang="en-IN" altLang="en-US" b="1"/>
              <a:t>1016 Accounts</a:t>
            </a:r>
            <a:r>
              <a:rPr lang="en-IN" altLang="en-US"/>
              <a:t> are created from the leads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5113020" y="5088255"/>
            <a:ext cx="521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411 Oppurtunites</a:t>
            </a:r>
            <a:r>
              <a:rPr lang="en-IN" altLang="en-US"/>
              <a:t> are convereted from Accounts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320415" y="1999615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LEADS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3223260" y="3446780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ACCOUNTS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137535" y="5088255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OPPURTUNITIES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3452495" y="2514600"/>
            <a:ext cx="474980" cy="78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3675380" y="38976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535045" y="37896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452495" y="3887470"/>
            <a:ext cx="474980" cy="78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45440" y="63500"/>
            <a:ext cx="11501755" cy="1198880"/>
          </a:xfrm>
        </p:spPr>
        <p:txBody>
          <a:bodyPr>
            <a:normAutofit/>
          </a:bodyPr>
          <a:lstStyle/>
          <a:p>
            <a:pPr marL="857250" indent="-857250" algn="ctr">
              <a:buFont typeface="Wingdings" panose="05000000000000000000" charset="0"/>
              <a:buChar char="v"/>
            </a:pPr>
            <a:r>
              <a:rPr lang="en-IN" altLang="en-US" sz="6000" b="1" dirty="0">
                <a:solidFill>
                  <a:schemeClr val="accent1">
                    <a:lumMod val="50000"/>
                  </a:schemeClr>
                </a:solidFill>
              </a:rPr>
              <a:t>LEADS</a:t>
            </a:r>
            <a:r>
              <a:rPr lang="en-IN" altLang="en-US" sz="6000" b="1" dirty="0">
                <a:solidFill>
                  <a:srgbClr val="00B0F0"/>
                </a:solidFill>
              </a:rPr>
              <a:t> COMPARISON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0" y="1681480"/>
            <a:ext cx="5157470" cy="823595"/>
          </a:xfrm>
        </p:spPr>
        <p:txBody>
          <a:bodyPr/>
          <a:lstStyle/>
          <a:p>
            <a:pPr marL="0" indent="0" algn="ctr">
              <a:buNone/>
            </a:pPr>
            <a:endParaRPr lang="en-I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45440" y="1336675"/>
            <a:ext cx="5719445" cy="384556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08495" y="1681480"/>
            <a:ext cx="5183505" cy="823595"/>
          </a:xfrm>
        </p:spPr>
        <p:txBody>
          <a:bodyPr/>
          <a:lstStyle/>
          <a:p>
            <a:pPr algn="ctr"/>
            <a:r>
              <a:rPr lang="en-IN" altLang="en-US"/>
              <a:t>BY INDUSTRY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356350" y="1336675"/>
            <a:ext cx="5588000" cy="38912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76885" y="5369560"/>
            <a:ext cx="5683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INSIDE SALES</a:t>
            </a:r>
            <a:r>
              <a:rPr lang="en-IN" altLang="en-US"/>
              <a:t> gives most of leads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There are </a:t>
            </a:r>
            <a:r>
              <a:rPr lang="en-IN" altLang="en-US" b="1"/>
              <a:t>28 types</a:t>
            </a:r>
            <a:r>
              <a:rPr lang="en-IN" altLang="en-US"/>
              <a:t> of lead sources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TOP 3 Lead sources are </a:t>
            </a:r>
            <a:r>
              <a:rPr lang="en-IN" altLang="en-US" b="1">
                <a:sym typeface="+mn-ea"/>
              </a:rPr>
              <a:t>INSIDE SALES, WEBSITE,TRADE SHOW</a:t>
            </a:r>
            <a:r>
              <a:rPr lang="en-IN" altLang="en-US">
                <a:sym typeface="+mn-ea"/>
              </a:rPr>
              <a:t>.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064250" y="5302885"/>
            <a:ext cx="6127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From </a:t>
            </a:r>
            <a:r>
              <a:rPr lang="en-IN" altLang="en-US" b="1"/>
              <a:t>Safety and security</a:t>
            </a:r>
            <a:r>
              <a:rPr lang="en-IN" altLang="en-US"/>
              <a:t> industry we got most of the Leads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There are</a:t>
            </a:r>
            <a:r>
              <a:rPr lang="en-IN" altLang="en-US" b="1"/>
              <a:t> 21 types</a:t>
            </a:r>
            <a:r>
              <a:rPr lang="en-IN" altLang="en-US"/>
              <a:t> of Industries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 </a:t>
            </a:r>
            <a:r>
              <a:rPr lang="en-IN" altLang="en-US" b="1">
                <a:sym typeface="+mn-ea"/>
              </a:rPr>
              <a:t>Safety and security, Life Sciences </a:t>
            </a:r>
            <a:r>
              <a:rPr lang="en-IN" altLang="en-US">
                <a:sym typeface="+mn-ea"/>
              </a:rPr>
              <a:t>are the Top Industries in producing Leads.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09395" y="1626235"/>
            <a:ext cx="3435985" cy="13208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271270" y="35794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509395" y="3407410"/>
            <a:ext cx="3509645" cy="135636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486400" y="2102485"/>
            <a:ext cx="521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total expected Amount is </a:t>
            </a:r>
            <a:r>
              <a:rPr lang="en-IN" altLang="en-US" b="1"/>
              <a:t>$184.14 Millions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487035" y="3687445"/>
            <a:ext cx="500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Total ACTIVE Opportunities are </a:t>
            </a:r>
            <a:r>
              <a:rPr lang="en-IN" altLang="en-US" b="1"/>
              <a:t>1272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08355" y="474980"/>
            <a:ext cx="9349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O</a:t>
            </a:r>
            <a:r>
              <a:rPr lang="en-IN" altLang="en-US" sz="6000" b="1" dirty="0" err="1">
                <a:solidFill>
                  <a:schemeClr val="accent2"/>
                </a:solidFill>
                <a:sym typeface="+mn-ea"/>
              </a:rPr>
              <a:t>ppourtunity</a:t>
            </a:r>
            <a:r>
              <a:rPr lang="en-IN" altLang="en-US" sz="6000" b="1" dirty="0">
                <a:sym typeface="+mn-ea"/>
              </a:rPr>
              <a:t> </a:t>
            </a:r>
            <a:r>
              <a:rPr lang="en-IN" altLang="en-US" sz="6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O</a:t>
            </a:r>
            <a:r>
              <a:rPr lang="en-IN" altLang="en-US" sz="6000" b="1" dirty="0">
                <a:solidFill>
                  <a:schemeClr val="accent2"/>
                </a:solidFill>
                <a:sym typeface="+mn-ea"/>
              </a:rPr>
              <a:t>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1298575"/>
            <a:ext cx="3079115" cy="143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3016885"/>
            <a:ext cx="3079750" cy="1437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" y="4735195"/>
            <a:ext cx="3079750" cy="1527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360" y="151130"/>
            <a:ext cx="13630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 dirty="0"/>
              <a:t> </a:t>
            </a:r>
            <a:r>
              <a:rPr lang="en-IN" altLang="en-US" sz="6000" b="1" dirty="0">
                <a:solidFill>
                  <a:schemeClr val="accent1">
                    <a:lumMod val="50000"/>
                  </a:schemeClr>
                </a:solidFill>
              </a:rPr>
              <a:t>OPPORTUNITY</a:t>
            </a:r>
            <a:r>
              <a:rPr lang="en-IN" altLang="en-US" sz="6000" b="1" dirty="0"/>
              <a:t> </a:t>
            </a:r>
            <a:r>
              <a:rPr lang="en-IN" altLang="en-US" sz="6000" b="1" dirty="0">
                <a:solidFill>
                  <a:schemeClr val="accent2"/>
                </a:solidFill>
              </a:rPr>
              <a:t>REPORT-1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860925" y="1919605"/>
            <a:ext cx="5116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conversion rate of Opportunity is </a:t>
            </a:r>
            <a:r>
              <a:rPr lang="en-IN" altLang="en-US" b="1"/>
              <a:t>31.06%</a:t>
            </a:r>
            <a:r>
              <a:rPr lang="en-IN" altLang="en-US"/>
              <a:t>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860925" y="3698240"/>
            <a:ext cx="487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Win Rate in Conversion is </a:t>
            </a:r>
            <a:r>
              <a:rPr lang="en-IN" altLang="en-US" b="1"/>
              <a:t>42.77%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861560" y="5067300"/>
            <a:ext cx="489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The Loss Rate in Conversion is</a:t>
            </a:r>
            <a:r>
              <a:rPr lang="en-IN" altLang="en-US" b="1"/>
              <a:t> 57.23%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102360"/>
            <a:ext cx="5783580" cy="3483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45" y="1102360"/>
            <a:ext cx="5528945" cy="35388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7815" y="5120640"/>
            <a:ext cx="5335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Most expected amount is from Safety and Security Industry.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4.21 Millions</a:t>
            </a:r>
            <a:r>
              <a:rPr lang="en-IN" altLang="en-US"/>
              <a:t> is Highest Expected Amount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New Business, Existing Business and Safety and Security</a:t>
            </a:r>
            <a:r>
              <a:rPr lang="en-IN" altLang="en-US"/>
              <a:t> are the different Oppurtunity Types.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633720" y="5120640"/>
            <a:ext cx="6421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Biopharma Industry</a:t>
            </a:r>
            <a:r>
              <a:rPr lang="en-IN" altLang="en-US"/>
              <a:t> has most Opportunity ID’s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/>
              <a:t>1142 Opportunity ID’s </a:t>
            </a:r>
            <a:r>
              <a:rPr lang="en-IN" altLang="en-US"/>
              <a:t>are created from Biopharma Industry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From </a:t>
            </a:r>
            <a:r>
              <a:rPr lang="en-IN" altLang="en-US" b="1"/>
              <a:t>33 Types of Industries </a:t>
            </a:r>
            <a:r>
              <a:rPr lang="en-IN" altLang="en-US"/>
              <a:t>we are having Oppurtunities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58115" y="0"/>
            <a:ext cx="117525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OPPORTUNITY</a:t>
            </a:r>
            <a:r>
              <a:rPr lang="en-IN" altLang="en-US" sz="6000" b="1">
                <a:sym typeface="+mn-ea"/>
              </a:rPr>
              <a:t> </a:t>
            </a:r>
            <a:r>
              <a:rPr lang="en-IN" altLang="en-US" sz="6000" b="1">
                <a:solidFill>
                  <a:schemeClr val="accent2"/>
                </a:solidFill>
                <a:sym typeface="+mn-ea"/>
              </a:rPr>
              <a:t>REPORT-2</a:t>
            </a:r>
            <a:endParaRPr lang="en-IN" altLang="en-US" b="1">
              <a:solidFill>
                <a:schemeClr val="accent2"/>
              </a:solidFill>
            </a:endParaRPr>
          </a:p>
          <a:p>
            <a:endParaRPr lang="en-I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937895"/>
            <a:ext cx="4990465" cy="2613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05" y="937895"/>
            <a:ext cx="5278755" cy="261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3743960"/>
            <a:ext cx="4989195" cy="273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545" y="3743960"/>
            <a:ext cx="5186680" cy="27324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-68580" y="0"/>
            <a:ext cx="12260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TREND ANALYSIS</a:t>
            </a:r>
            <a:r>
              <a:rPr lang="en-IN" altLang="en-US" sz="6000" b="1">
                <a:solidFill>
                  <a:schemeClr val="accent1"/>
                </a:solidFill>
                <a:sym typeface="+mn-ea"/>
              </a:rPr>
              <a:t> </a:t>
            </a:r>
            <a:r>
              <a:rPr lang="en-IN" altLang="en-US" sz="60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OVER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Blue Waves</vt:lpstr>
      <vt:lpstr>CRM Project</vt:lpstr>
      <vt:lpstr>OBJECTIVES</vt:lpstr>
      <vt:lpstr>LEAD KPI’s</vt:lpstr>
      <vt:lpstr>CONVERSION KPI’s</vt:lpstr>
      <vt:lpstr>LEADS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</dc:title>
  <dc:creator/>
  <cp:lastModifiedBy>tharun dommeti</cp:lastModifiedBy>
  <cp:revision>6</cp:revision>
  <dcterms:created xsi:type="dcterms:W3CDTF">2022-12-20T06:20:28Z</dcterms:created>
  <dcterms:modified xsi:type="dcterms:W3CDTF">2022-12-20T08:41:41Z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30259C2896BE4231AD1497C50AEA8C42</vt:lpwstr>
  </property>
  <property fmtid="{D5CDD505-2E9C-101B-9397-08002B2CF9AE}" pid="3" name="KSOProductBuildVer">
    <vt:lpwstr>1033-11.2.0.11214</vt:lpwstr>
  </property>
</Properties>
</file>